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5.xml" ContentType="application/vnd.openxmlformats-officedocument.presentationml.tags+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6.xml" ContentType="application/vnd.openxmlformats-officedocument.presentationml.tags+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5"/>
  </p:notesMasterIdLst>
  <p:sldIdLst>
    <p:sldId id="256" r:id="rId2"/>
    <p:sldId id="257" r:id="rId3"/>
    <p:sldId id="289" r:id="rId4"/>
    <p:sldId id="295" r:id="rId5"/>
    <p:sldId id="278" r:id="rId6"/>
    <p:sldId id="279" r:id="rId7"/>
    <p:sldId id="294" r:id="rId8"/>
    <p:sldId id="296" r:id="rId9"/>
    <p:sldId id="282" r:id="rId10"/>
    <p:sldId id="263" r:id="rId11"/>
    <p:sldId id="291" r:id="rId12"/>
    <p:sldId id="268" r:id="rId13"/>
    <p:sldId id="269" r:id="rId14"/>
    <p:sldId id="270" r:id="rId15"/>
    <p:sldId id="283" r:id="rId16"/>
    <p:sldId id="286" r:id="rId17"/>
    <p:sldId id="274" r:id="rId18"/>
    <p:sldId id="292" r:id="rId19"/>
    <p:sldId id="284" r:id="rId20"/>
    <p:sldId id="271" r:id="rId21"/>
    <p:sldId id="28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CCD"/>
    <a:srgbClr val="FF9900"/>
    <a:srgbClr val="FF0000"/>
    <a:srgbClr val="1A326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55A59A-FA08-492C-9C57-7D60DF596C2B}" v="640" dt="2022-11-04T12:09:03.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65" autoAdjust="0"/>
    <p:restoredTop sz="95226" autoAdjust="0"/>
  </p:normalViewPr>
  <p:slideViewPr>
    <p:cSldViewPr snapToGrid="0">
      <p:cViewPr varScale="1">
        <p:scale>
          <a:sx n="125" d="100"/>
          <a:sy n="125" d="100"/>
        </p:scale>
        <p:origin x="154"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dirty="0"/>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5BAFA086-C653-4F6A-9CBF-63079ABC0CDE}">
      <dgm:prSet/>
      <dgm:spPr/>
      <dgm:t>
        <a:bodyPr/>
        <a:lstStyle/>
        <a:p>
          <a:r>
            <a:rPr lang="en-US" dirty="0"/>
            <a:t>Prior work &amp; Motivation</a:t>
          </a:r>
        </a:p>
      </dgm:t>
    </dgm:pt>
    <dgm:pt modelId="{D469FD07-2B23-42AB-B573-CFC7E70C5E7B}" type="parTrans" cxnId="{02E056C1-166B-4B03-9498-9CF926CF830E}">
      <dgm:prSet/>
      <dgm:spPr/>
      <dgm:t>
        <a:bodyPr/>
        <a:lstStyle/>
        <a:p>
          <a:endParaRPr lang="en-US"/>
        </a:p>
      </dgm:t>
    </dgm:pt>
    <dgm:pt modelId="{1260822C-C56E-4FF4-8E1A-AE37417F5081}" type="sibTrans" cxnId="{02E056C1-166B-4B03-9498-9CF926CF830E}">
      <dgm:prSet/>
      <dgm:spPr/>
      <dgm:t>
        <a:bodyPr/>
        <a:lstStyle/>
        <a:p>
          <a:endParaRPr lang="en-US"/>
        </a:p>
      </dgm:t>
    </dgm:pt>
    <dgm:pt modelId="{B05AF0F6-3832-44D6-87D9-41EB114BFB08}">
      <dgm:prSet/>
      <dgm:spPr/>
      <dgm:t>
        <a:bodyPr/>
        <a:lstStyle/>
        <a:p>
          <a:r>
            <a:rPr lang="en-US" dirty="0"/>
            <a:t>Design of </a:t>
          </a:r>
          <a:r>
            <a:rPr lang="en-US" i="1" dirty="0" err="1"/>
            <a:t>SecureLease</a:t>
          </a:r>
          <a:endParaRPr lang="en-US" dirty="0"/>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B05AF0F6-3832-44D6-87D9-41EB114BFB08}">
      <dgm:prSet/>
      <dgm:spPr/>
      <dgm:t>
        <a:bodyPr/>
        <a:lstStyle/>
        <a:p>
          <a:r>
            <a:rPr lang="en-US"/>
            <a:t>Design of </a:t>
          </a:r>
          <a:r>
            <a:rPr lang="en-US" i="1"/>
            <a:t>SecureLease</a:t>
          </a:r>
          <a:endParaRPr lang="en-US"/>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5BAFA086-C653-4F6A-9CBF-63079ABC0CDE}">
      <dgm:prSet/>
      <dgm:spPr/>
      <dgm:t>
        <a:bodyPr/>
        <a:lstStyle/>
        <a:p>
          <a:r>
            <a:rPr lang="en-US" dirty="0"/>
            <a:t>Prior work &amp; Motivation</a:t>
          </a:r>
        </a:p>
      </dgm:t>
    </dgm:pt>
    <dgm:pt modelId="{1260822C-C56E-4FF4-8E1A-AE37417F5081}" type="sibTrans" cxnId="{02E056C1-166B-4B03-9498-9CF926CF830E}">
      <dgm:prSet/>
      <dgm:spPr/>
      <dgm:t>
        <a:bodyPr/>
        <a:lstStyle/>
        <a:p>
          <a:endParaRPr lang="en-US"/>
        </a:p>
      </dgm:t>
    </dgm:pt>
    <dgm:pt modelId="{D469FD07-2B23-42AB-B573-CFC7E70C5E7B}" type="parTrans" cxnId="{02E056C1-166B-4B03-9498-9CF926CF830E}">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B05AF0F6-3832-44D6-87D9-41EB114BFB08}">
      <dgm:prSet/>
      <dgm:spPr/>
      <dgm:t>
        <a:bodyPr/>
        <a:lstStyle/>
        <a:p>
          <a:r>
            <a:rPr lang="en-US"/>
            <a:t>Design of </a:t>
          </a:r>
          <a:r>
            <a:rPr lang="en-US" i="1"/>
            <a:t>SecureLease</a:t>
          </a:r>
          <a:endParaRPr lang="en-US"/>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5BAFA086-C653-4F6A-9CBF-63079ABC0CDE}">
      <dgm:prSet/>
      <dgm:spPr/>
      <dgm:t>
        <a:bodyPr/>
        <a:lstStyle/>
        <a:p>
          <a:r>
            <a:rPr lang="en-US" dirty="0"/>
            <a:t>Prior work &amp; Motivation</a:t>
          </a:r>
        </a:p>
      </dgm:t>
    </dgm:pt>
    <dgm:pt modelId="{1260822C-C56E-4FF4-8E1A-AE37417F5081}" type="sibTrans" cxnId="{02E056C1-166B-4B03-9498-9CF926CF830E}">
      <dgm:prSet/>
      <dgm:spPr/>
      <dgm:t>
        <a:bodyPr/>
        <a:lstStyle/>
        <a:p>
          <a:endParaRPr lang="en-US"/>
        </a:p>
      </dgm:t>
    </dgm:pt>
    <dgm:pt modelId="{D469FD07-2B23-42AB-B573-CFC7E70C5E7B}" type="parTrans" cxnId="{02E056C1-166B-4B03-9498-9CF926CF830E}">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7EBB5B3-8CDC-4712-AC38-E4FAFDDC5305}"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DBC4F0E5-66D3-4AE1-B1FD-75EEBAD20FA2}">
      <dgm:prSet custT="1"/>
      <dgm:spPr/>
      <dgm:t>
        <a:bodyPr/>
        <a:lstStyle/>
        <a:p>
          <a:r>
            <a:rPr lang="en-US" sz="2400" dirty="0"/>
            <a:t>We highlight the requirement of a secure, fast, and reliable license manager.</a:t>
          </a:r>
        </a:p>
      </dgm:t>
    </dgm:pt>
    <dgm:pt modelId="{C3B338B8-013F-43EA-8E7B-A59F864B1FFB}" type="parTrans" cxnId="{BBAA5039-C655-46CA-A080-024D06BF73FF}">
      <dgm:prSet/>
      <dgm:spPr/>
      <dgm:t>
        <a:bodyPr/>
        <a:lstStyle/>
        <a:p>
          <a:endParaRPr lang="en-US" sz="1600"/>
        </a:p>
      </dgm:t>
    </dgm:pt>
    <dgm:pt modelId="{8B734868-F60C-4796-915A-4CEBB3F25DAA}" type="sibTrans" cxnId="{BBAA5039-C655-46CA-A080-024D06BF73FF}">
      <dgm:prSet/>
      <dgm:spPr/>
      <dgm:t>
        <a:bodyPr/>
        <a:lstStyle/>
        <a:p>
          <a:endParaRPr lang="en-US" sz="1600"/>
        </a:p>
      </dgm:t>
    </dgm:pt>
    <dgm:pt modelId="{9B4CE937-1466-4F8A-A75C-247BC24B2450}">
      <dgm:prSet custT="1"/>
      <dgm:spPr/>
      <dgm:t>
        <a:bodyPr/>
        <a:lstStyle/>
        <a:p>
          <a:r>
            <a:rPr lang="en-US" sz="2400" dirty="0"/>
            <a:t>Our design mitigates several costly SGX operations, such as the costly remote attestation step.</a:t>
          </a:r>
        </a:p>
      </dgm:t>
    </dgm:pt>
    <dgm:pt modelId="{FF756F57-BFDA-4E69-9AA6-CAF9E8403A2F}" type="parTrans" cxnId="{24A27CAF-9546-4323-A7CA-33AF02C54564}">
      <dgm:prSet/>
      <dgm:spPr/>
      <dgm:t>
        <a:bodyPr/>
        <a:lstStyle/>
        <a:p>
          <a:endParaRPr lang="en-US" sz="1600"/>
        </a:p>
      </dgm:t>
    </dgm:pt>
    <dgm:pt modelId="{37AF61DB-16D2-4B05-9F9F-D836FBF3085D}" type="sibTrans" cxnId="{24A27CAF-9546-4323-A7CA-33AF02C54564}">
      <dgm:prSet/>
      <dgm:spPr/>
      <dgm:t>
        <a:bodyPr/>
        <a:lstStyle/>
        <a:p>
          <a:endParaRPr lang="en-US" sz="1600"/>
        </a:p>
      </dgm:t>
    </dgm:pt>
    <dgm:pt modelId="{AB9E15D5-E517-471C-A313-EB63FBA56A72}">
      <dgm:prSet custT="1"/>
      <dgm:spPr/>
      <dgm:t>
        <a:bodyPr/>
        <a:lstStyle/>
        <a:p>
          <a:r>
            <a:rPr lang="en-US" sz="2400" dirty="0"/>
            <a:t>We also solved issues related to the distribution and crash-consistency of license managers.</a:t>
          </a:r>
        </a:p>
      </dgm:t>
    </dgm:pt>
    <dgm:pt modelId="{EE6F2B8A-7329-4A38-8AFE-E061EF2FFB08}" type="parTrans" cxnId="{CE613CD0-135A-45A7-8441-CD35876E261C}">
      <dgm:prSet/>
      <dgm:spPr/>
      <dgm:t>
        <a:bodyPr/>
        <a:lstStyle/>
        <a:p>
          <a:endParaRPr lang="en-US" sz="1600"/>
        </a:p>
      </dgm:t>
    </dgm:pt>
    <dgm:pt modelId="{85074452-AE40-406E-A9D3-7BC383872EFA}" type="sibTrans" cxnId="{CE613CD0-135A-45A7-8441-CD35876E261C}">
      <dgm:prSet/>
      <dgm:spPr/>
      <dgm:t>
        <a:bodyPr/>
        <a:lstStyle/>
        <a:p>
          <a:endParaRPr lang="en-US" sz="1600"/>
        </a:p>
      </dgm:t>
    </dgm:pt>
    <dgm:pt modelId="{D5647A98-17B8-4983-BA45-3C62DE5BED77}" type="pres">
      <dgm:prSet presAssocID="{37EBB5B3-8CDC-4712-AC38-E4FAFDDC5305}" presName="linear" presStyleCnt="0">
        <dgm:presLayoutVars>
          <dgm:animLvl val="lvl"/>
          <dgm:resizeHandles val="exact"/>
        </dgm:presLayoutVars>
      </dgm:prSet>
      <dgm:spPr/>
    </dgm:pt>
    <dgm:pt modelId="{2772C14A-20AA-46E7-9269-C7AC907B091E}" type="pres">
      <dgm:prSet presAssocID="{DBC4F0E5-66D3-4AE1-B1FD-75EEBAD20FA2}" presName="parentText" presStyleLbl="node1" presStyleIdx="0" presStyleCnt="3">
        <dgm:presLayoutVars>
          <dgm:chMax val="0"/>
          <dgm:bulletEnabled val="1"/>
        </dgm:presLayoutVars>
      </dgm:prSet>
      <dgm:spPr/>
    </dgm:pt>
    <dgm:pt modelId="{3A7AED0E-6B2A-4B8C-94BF-554877C2353E}" type="pres">
      <dgm:prSet presAssocID="{8B734868-F60C-4796-915A-4CEBB3F25DAA}" presName="spacer" presStyleCnt="0"/>
      <dgm:spPr/>
    </dgm:pt>
    <dgm:pt modelId="{F9BC1EAA-A9A5-4145-B7FB-6164EB4FF786}" type="pres">
      <dgm:prSet presAssocID="{9B4CE937-1466-4F8A-A75C-247BC24B2450}" presName="parentText" presStyleLbl="node1" presStyleIdx="1" presStyleCnt="3">
        <dgm:presLayoutVars>
          <dgm:chMax val="0"/>
          <dgm:bulletEnabled val="1"/>
        </dgm:presLayoutVars>
      </dgm:prSet>
      <dgm:spPr/>
    </dgm:pt>
    <dgm:pt modelId="{49016DEC-6246-4E25-B2C4-A1FEA55BFBD6}" type="pres">
      <dgm:prSet presAssocID="{37AF61DB-16D2-4B05-9F9F-D836FBF3085D}" presName="spacer" presStyleCnt="0"/>
      <dgm:spPr/>
    </dgm:pt>
    <dgm:pt modelId="{3D4B4E03-DBD3-46A9-BC53-8DE4DEAC4739}" type="pres">
      <dgm:prSet presAssocID="{AB9E15D5-E517-471C-A313-EB63FBA56A72}" presName="parentText" presStyleLbl="node1" presStyleIdx="2" presStyleCnt="3">
        <dgm:presLayoutVars>
          <dgm:chMax val="0"/>
          <dgm:bulletEnabled val="1"/>
        </dgm:presLayoutVars>
      </dgm:prSet>
      <dgm:spPr/>
    </dgm:pt>
  </dgm:ptLst>
  <dgm:cxnLst>
    <dgm:cxn modelId="{BBAA5039-C655-46CA-A080-024D06BF73FF}" srcId="{37EBB5B3-8CDC-4712-AC38-E4FAFDDC5305}" destId="{DBC4F0E5-66D3-4AE1-B1FD-75EEBAD20FA2}" srcOrd="0" destOrd="0" parTransId="{C3B338B8-013F-43EA-8E7B-A59F864B1FFB}" sibTransId="{8B734868-F60C-4796-915A-4CEBB3F25DAA}"/>
    <dgm:cxn modelId="{24A27CAF-9546-4323-A7CA-33AF02C54564}" srcId="{37EBB5B3-8CDC-4712-AC38-E4FAFDDC5305}" destId="{9B4CE937-1466-4F8A-A75C-247BC24B2450}" srcOrd="1" destOrd="0" parTransId="{FF756F57-BFDA-4E69-9AA6-CAF9E8403A2F}" sibTransId="{37AF61DB-16D2-4B05-9F9F-D836FBF3085D}"/>
    <dgm:cxn modelId="{1BC60EBB-EBFA-43FC-823D-3705F29DA238}" type="presOf" srcId="{9B4CE937-1466-4F8A-A75C-247BC24B2450}" destId="{F9BC1EAA-A9A5-4145-B7FB-6164EB4FF786}" srcOrd="0" destOrd="0" presId="urn:microsoft.com/office/officeart/2005/8/layout/vList2"/>
    <dgm:cxn modelId="{FA6F7FC5-FE00-40E6-8012-95B25727B89D}" type="presOf" srcId="{37EBB5B3-8CDC-4712-AC38-E4FAFDDC5305}" destId="{D5647A98-17B8-4983-BA45-3C62DE5BED77}" srcOrd="0" destOrd="0" presId="urn:microsoft.com/office/officeart/2005/8/layout/vList2"/>
    <dgm:cxn modelId="{CE613CD0-135A-45A7-8441-CD35876E261C}" srcId="{37EBB5B3-8CDC-4712-AC38-E4FAFDDC5305}" destId="{AB9E15D5-E517-471C-A313-EB63FBA56A72}" srcOrd="2" destOrd="0" parTransId="{EE6F2B8A-7329-4A38-8AFE-E061EF2FFB08}" sibTransId="{85074452-AE40-406E-A9D3-7BC383872EFA}"/>
    <dgm:cxn modelId="{2BA474D9-37DB-4587-84E1-DF3DB0F3C54F}" type="presOf" srcId="{AB9E15D5-E517-471C-A313-EB63FBA56A72}" destId="{3D4B4E03-DBD3-46A9-BC53-8DE4DEAC4739}" srcOrd="0" destOrd="0" presId="urn:microsoft.com/office/officeart/2005/8/layout/vList2"/>
    <dgm:cxn modelId="{34EA56F0-43D4-4A13-9657-D4BFEA7C4515}" type="presOf" srcId="{DBC4F0E5-66D3-4AE1-B1FD-75EEBAD20FA2}" destId="{2772C14A-20AA-46E7-9269-C7AC907B091E}" srcOrd="0" destOrd="0" presId="urn:microsoft.com/office/officeart/2005/8/layout/vList2"/>
    <dgm:cxn modelId="{EE07AF66-1A6E-4EFB-A163-6DF9702C1BFD}" type="presParOf" srcId="{D5647A98-17B8-4983-BA45-3C62DE5BED77}" destId="{2772C14A-20AA-46E7-9269-C7AC907B091E}" srcOrd="0" destOrd="0" presId="urn:microsoft.com/office/officeart/2005/8/layout/vList2"/>
    <dgm:cxn modelId="{C066598D-6A65-43AA-BED2-6ECE9997EE42}" type="presParOf" srcId="{D5647A98-17B8-4983-BA45-3C62DE5BED77}" destId="{3A7AED0E-6B2A-4B8C-94BF-554877C2353E}" srcOrd="1" destOrd="0" presId="urn:microsoft.com/office/officeart/2005/8/layout/vList2"/>
    <dgm:cxn modelId="{515A0980-02F9-46AD-9E2D-2BA8A0119BDE}" type="presParOf" srcId="{D5647A98-17B8-4983-BA45-3C62DE5BED77}" destId="{F9BC1EAA-A9A5-4145-B7FB-6164EB4FF786}" srcOrd="2" destOrd="0" presId="urn:microsoft.com/office/officeart/2005/8/layout/vList2"/>
    <dgm:cxn modelId="{DE243052-591E-4F19-929C-6E37ADF2D5FF}" type="presParOf" srcId="{D5647A98-17B8-4983-BA45-3C62DE5BED77}" destId="{49016DEC-6246-4E25-B2C4-A1FEA55BFBD6}" srcOrd="3" destOrd="0" presId="urn:microsoft.com/office/officeart/2005/8/layout/vList2"/>
    <dgm:cxn modelId="{14520F95-B7C0-4FED-BFD9-88DF42EE90F9}" type="presParOf" srcId="{D5647A98-17B8-4983-BA45-3C62DE5BED77}" destId="{3D4B4E03-DBD3-46A9-BC53-8DE4DEAC473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dirty="0"/>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5BAFA086-C653-4F6A-9CBF-63079ABC0CDE}">
      <dgm:prSet/>
      <dgm:spPr/>
      <dgm:t>
        <a:bodyPr/>
        <a:lstStyle/>
        <a:p>
          <a:r>
            <a:rPr lang="en-US" dirty="0"/>
            <a:t>Prior work &amp; Motivation</a:t>
          </a:r>
        </a:p>
      </dgm:t>
    </dgm:pt>
    <dgm:pt modelId="{D469FD07-2B23-42AB-B573-CFC7E70C5E7B}" type="parTrans" cxnId="{02E056C1-166B-4B03-9498-9CF926CF830E}">
      <dgm:prSet/>
      <dgm:spPr/>
      <dgm:t>
        <a:bodyPr/>
        <a:lstStyle/>
        <a:p>
          <a:endParaRPr lang="en-US"/>
        </a:p>
      </dgm:t>
    </dgm:pt>
    <dgm:pt modelId="{1260822C-C56E-4FF4-8E1A-AE37417F5081}" type="sibTrans" cxnId="{02E056C1-166B-4B03-9498-9CF926CF830E}">
      <dgm:prSet/>
      <dgm:spPr/>
      <dgm:t>
        <a:bodyPr/>
        <a:lstStyle/>
        <a:p>
          <a:endParaRPr lang="en-US"/>
        </a:p>
      </dgm:t>
    </dgm:pt>
    <dgm:pt modelId="{B05AF0F6-3832-44D6-87D9-41EB114BFB08}">
      <dgm:prSet/>
      <dgm:spPr/>
      <dgm:t>
        <a:bodyPr/>
        <a:lstStyle/>
        <a:p>
          <a:r>
            <a:rPr lang="en-US"/>
            <a:t>Design of </a:t>
          </a:r>
          <a:r>
            <a:rPr lang="en-US" i="1"/>
            <a:t>SecureLease</a:t>
          </a:r>
          <a:endParaRPr lang="en-US"/>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9C7A17-119A-4737-A912-614F640A94F7}"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1BCE7323-A02B-4187-9216-63BBFBFAA480}">
      <dgm:prSet custT="1"/>
      <dgm:spPr/>
      <dgm:t>
        <a:bodyPr/>
        <a:lstStyle/>
        <a:p>
          <a:r>
            <a:rPr lang="en-US" sz="2800" dirty="0"/>
            <a:t>Access controlled functionalities.</a:t>
          </a:r>
        </a:p>
      </dgm:t>
    </dgm:pt>
    <dgm:pt modelId="{45008BA9-2F5E-44F6-B972-63E369CA9B4A}" type="parTrans" cxnId="{A5FFA023-1948-41B0-A808-C47B2E775A12}">
      <dgm:prSet/>
      <dgm:spPr/>
      <dgm:t>
        <a:bodyPr/>
        <a:lstStyle/>
        <a:p>
          <a:endParaRPr lang="en-US"/>
        </a:p>
      </dgm:t>
    </dgm:pt>
    <dgm:pt modelId="{AD9407E9-DC8F-4AA2-9116-87FA63547133}" type="sibTrans" cxnId="{A5FFA023-1948-41B0-A808-C47B2E775A12}">
      <dgm:prSet/>
      <dgm:spPr/>
      <dgm:t>
        <a:bodyPr/>
        <a:lstStyle/>
        <a:p>
          <a:endParaRPr lang="en-US"/>
        </a:p>
      </dgm:t>
    </dgm:pt>
    <dgm:pt modelId="{98EF49D7-7443-453F-A042-D324D1CB7CB7}">
      <dgm:prSet custT="1"/>
      <dgm:spPr/>
      <dgm:t>
        <a:bodyPr/>
        <a:lstStyle/>
        <a:p>
          <a:r>
            <a:rPr lang="en-US" sz="2800" dirty="0"/>
            <a:t>Plugins developed by different developers</a:t>
          </a:r>
        </a:p>
      </dgm:t>
    </dgm:pt>
    <dgm:pt modelId="{42001C4B-6A47-457F-8CFB-1FC15AEE37F2}" type="parTrans" cxnId="{C75FF67E-4A9A-4C16-91D7-9501E87C67A6}">
      <dgm:prSet/>
      <dgm:spPr/>
      <dgm:t>
        <a:bodyPr/>
        <a:lstStyle/>
        <a:p>
          <a:endParaRPr lang="en-US"/>
        </a:p>
      </dgm:t>
    </dgm:pt>
    <dgm:pt modelId="{86C16D2E-1BFE-4873-A26F-25736D67DD25}" type="sibTrans" cxnId="{C75FF67E-4A9A-4C16-91D7-9501E87C67A6}">
      <dgm:prSet/>
      <dgm:spPr/>
      <dgm:t>
        <a:bodyPr/>
        <a:lstStyle/>
        <a:p>
          <a:endParaRPr lang="en-US"/>
        </a:p>
      </dgm:t>
    </dgm:pt>
    <dgm:pt modelId="{E0F16F65-5A76-4D35-90E9-73AEC5923499}">
      <dgm:prSet/>
      <dgm:spPr/>
      <dgm:t>
        <a:bodyPr/>
        <a:lstStyle/>
        <a:p>
          <a:r>
            <a:rPr lang="en-US" dirty="0"/>
            <a:t>License Managers</a:t>
          </a:r>
        </a:p>
      </dgm:t>
    </dgm:pt>
    <dgm:pt modelId="{8EAF256A-8C6F-423D-9EE5-13058C3B7EF7}" type="parTrans" cxnId="{3E855A0D-EC7C-4845-A56A-EF5DD284B624}">
      <dgm:prSet/>
      <dgm:spPr/>
      <dgm:t>
        <a:bodyPr/>
        <a:lstStyle/>
        <a:p>
          <a:endParaRPr lang="en-US"/>
        </a:p>
      </dgm:t>
    </dgm:pt>
    <dgm:pt modelId="{773FC9CE-333A-40C7-8661-8A5C3E04FBCA}" type="sibTrans" cxnId="{3E855A0D-EC7C-4845-A56A-EF5DD284B624}">
      <dgm:prSet/>
      <dgm:spPr/>
      <dgm:t>
        <a:bodyPr/>
        <a:lstStyle/>
        <a:p>
          <a:endParaRPr lang="en-US"/>
        </a:p>
      </dgm:t>
    </dgm:pt>
    <dgm:pt modelId="{7C590BB4-4F4D-4027-93EE-A0D6A372E952}">
      <dgm:prSet/>
      <dgm:spPr/>
      <dgm:t>
        <a:bodyPr/>
        <a:lstStyle/>
        <a:p>
          <a:r>
            <a:rPr lang="en-US" dirty="0"/>
            <a:t>Plugins</a:t>
          </a:r>
        </a:p>
      </dgm:t>
    </dgm:pt>
    <dgm:pt modelId="{3E6A6D1D-FD55-4D74-A7E1-E8F83C67A3A6}" type="parTrans" cxnId="{E30F3198-D588-4B67-8A81-1367FE70F456}">
      <dgm:prSet/>
      <dgm:spPr/>
      <dgm:t>
        <a:bodyPr/>
        <a:lstStyle/>
        <a:p>
          <a:endParaRPr lang="en-US"/>
        </a:p>
      </dgm:t>
    </dgm:pt>
    <dgm:pt modelId="{63C3F6F5-23E5-40D5-883E-1C81DF964E03}" type="sibTrans" cxnId="{E30F3198-D588-4B67-8A81-1367FE70F456}">
      <dgm:prSet/>
      <dgm:spPr/>
      <dgm:t>
        <a:bodyPr/>
        <a:lstStyle/>
        <a:p>
          <a:endParaRPr lang="en-US"/>
        </a:p>
      </dgm:t>
    </dgm:pt>
    <dgm:pt modelId="{230DF635-47E3-46F7-A545-6010A3970A6A}">
      <dgm:prSet custT="1"/>
      <dgm:spPr/>
      <dgm:t>
        <a:bodyPr/>
        <a:lstStyle/>
        <a:p>
          <a:r>
            <a:rPr lang="en-US" sz="2800" dirty="0">
              <a:solidFill>
                <a:srgbClr val="FFFF00"/>
              </a:solidFill>
              <a:highlight>
                <a:srgbClr val="000080"/>
              </a:highlight>
            </a:rPr>
            <a:t>Do not trust each other.</a:t>
          </a:r>
        </a:p>
      </dgm:t>
    </dgm:pt>
    <dgm:pt modelId="{2EA18834-57EA-44D4-9C0D-4D43ABC225A3}" type="parTrans" cxnId="{0D18F2A9-D956-4E8A-8F4F-4B412FF49246}">
      <dgm:prSet/>
      <dgm:spPr/>
      <dgm:t>
        <a:bodyPr/>
        <a:lstStyle/>
        <a:p>
          <a:endParaRPr lang="en-US"/>
        </a:p>
      </dgm:t>
    </dgm:pt>
    <dgm:pt modelId="{891F99C3-8C1A-48AA-A895-07F3F0542067}" type="sibTrans" cxnId="{0D18F2A9-D956-4E8A-8F4F-4B412FF49246}">
      <dgm:prSet/>
      <dgm:spPr/>
      <dgm:t>
        <a:bodyPr/>
        <a:lstStyle/>
        <a:p>
          <a:endParaRPr lang="en-US"/>
        </a:p>
      </dgm:t>
    </dgm:pt>
    <dgm:pt modelId="{6D67D660-AB64-4ABE-9A40-669203C6FCC8}">
      <dgm:prSet custT="1"/>
      <dgm:spPr/>
      <dgm:t>
        <a:bodyPr/>
        <a:lstStyle/>
        <a:p>
          <a:r>
            <a:rPr lang="en-US" sz="2800" dirty="0"/>
            <a:t>Protected by a license manager.</a:t>
          </a:r>
        </a:p>
      </dgm:t>
    </dgm:pt>
    <dgm:pt modelId="{381C532C-F1B9-462C-8C95-06AA1E8A289D}" type="parTrans" cxnId="{D65F9C7D-C28A-4B7F-8AB6-81E4EE42F9BD}">
      <dgm:prSet/>
      <dgm:spPr/>
      <dgm:t>
        <a:bodyPr/>
        <a:lstStyle/>
        <a:p>
          <a:endParaRPr lang="en-US"/>
        </a:p>
      </dgm:t>
    </dgm:pt>
    <dgm:pt modelId="{5CCEBDFE-1265-4554-A395-AD2C8AE5D6D3}" type="sibTrans" cxnId="{D65F9C7D-C28A-4B7F-8AB6-81E4EE42F9BD}">
      <dgm:prSet/>
      <dgm:spPr/>
      <dgm:t>
        <a:bodyPr/>
        <a:lstStyle/>
        <a:p>
          <a:endParaRPr lang="en-US"/>
        </a:p>
      </dgm:t>
    </dgm:pt>
    <dgm:pt modelId="{2A4CF8D5-9BA7-414F-8909-F51E87305C86}">
      <dgm:prSet custT="1"/>
      <dgm:spPr/>
      <dgm:t>
        <a:bodyPr/>
        <a:lstStyle/>
        <a:p>
          <a:r>
            <a:rPr lang="en-US" sz="2800" dirty="0"/>
            <a:t>Access after purchase or on Trial-basis</a:t>
          </a:r>
        </a:p>
      </dgm:t>
    </dgm:pt>
    <dgm:pt modelId="{8DBF4592-B7D8-401D-A580-D66051F62FC6}" type="parTrans" cxnId="{53EA1BEE-5B5A-46F0-8D38-0A8CAD03A7AB}">
      <dgm:prSet/>
      <dgm:spPr/>
      <dgm:t>
        <a:bodyPr/>
        <a:lstStyle/>
        <a:p>
          <a:endParaRPr lang="en-US"/>
        </a:p>
      </dgm:t>
    </dgm:pt>
    <dgm:pt modelId="{90425517-2AB7-4121-A664-42E442390B69}" type="sibTrans" cxnId="{53EA1BEE-5B5A-46F0-8D38-0A8CAD03A7AB}">
      <dgm:prSet/>
      <dgm:spPr/>
      <dgm:t>
        <a:bodyPr/>
        <a:lstStyle/>
        <a:p>
          <a:endParaRPr lang="en-US"/>
        </a:p>
      </dgm:t>
    </dgm:pt>
    <dgm:pt modelId="{15E80D51-083D-4122-831D-CEC226F5B457}" type="pres">
      <dgm:prSet presAssocID="{B99C7A17-119A-4737-A912-614F640A94F7}" presName="linear" presStyleCnt="0">
        <dgm:presLayoutVars>
          <dgm:animLvl val="lvl"/>
          <dgm:resizeHandles val="exact"/>
        </dgm:presLayoutVars>
      </dgm:prSet>
      <dgm:spPr/>
    </dgm:pt>
    <dgm:pt modelId="{66DA261C-2227-4C21-A510-BC38A6EDE1FB}" type="pres">
      <dgm:prSet presAssocID="{E0F16F65-5A76-4D35-90E9-73AEC5923499}" presName="parentText" presStyleLbl="node1" presStyleIdx="0" presStyleCnt="2" custLinFactNeighborX="-7235" custLinFactNeighborY="-3462">
        <dgm:presLayoutVars>
          <dgm:chMax val="0"/>
          <dgm:bulletEnabled val="1"/>
        </dgm:presLayoutVars>
      </dgm:prSet>
      <dgm:spPr/>
    </dgm:pt>
    <dgm:pt modelId="{0286E22D-E075-46EF-8E61-8D3D411B8F99}" type="pres">
      <dgm:prSet presAssocID="{E0F16F65-5A76-4D35-90E9-73AEC5923499}" presName="childText" presStyleLbl="revTx" presStyleIdx="0" presStyleCnt="2">
        <dgm:presLayoutVars>
          <dgm:bulletEnabled val="1"/>
        </dgm:presLayoutVars>
      </dgm:prSet>
      <dgm:spPr/>
    </dgm:pt>
    <dgm:pt modelId="{74C94A1A-D436-4165-986F-F0AAB3E65A84}" type="pres">
      <dgm:prSet presAssocID="{7C590BB4-4F4D-4027-93EE-A0D6A372E952}" presName="parentText" presStyleLbl="node1" presStyleIdx="1" presStyleCnt="2">
        <dgm:presLayoutVars>
          <dgm:chMax val="0"/>
          <dgm:bulletEnabled val="1"/>
        </dgm:presLayoutVars>
      </dgm:prSet>
      <dgm:spPr/>
    </dgm:pt>
    <dgm:pt modelId="{91AA1EC5-4129-410C-A4AE-DA19F3A00532}" type="pres">
      <dgm:prSet presAssocID="{7C590BB4-4F4D-4027-93EE-A0D6A372E952}" presName="childText" presStyleLbl="revTx" presStyleIdx="1" presStyleCnt="2">
        <dgm:presLayoutVars>
          <dgm:bulletEnabled val="1"/>
        </dgm:presLayoutVars>
      </dgm:prSet>
      <dgm:spPr/>
    </dgm:pt>
  </dgm:ptLst>
  <dgm:cxnLst>
    <dgm:cxn modelId="{3E855A0D-EC7C-4845-A56A-EF5DD284B624}" srcId="{B99C7A17-119A-4737-A912-614F640A94F7}" destId="{E0F16F65-5A76-4D35-90E9-73AEC5923499}" srcOrd="0" destOrd="0" parTransId="{8EAF256A-8C6F-423D-9EE5-13058C3B7EF7}" sibTransId="{773FC9CE-333A-40C7-8661-8A5C3E04FBCA}"/>
    <dgm:cxn modelId="{A5FFA023-1948-41B0-A808-C47B2E775A12}" srcId="{E0F16F65-5A76-4D35-90E9-73AEC5923499}" destId="{1BCE7323-A02B-4187-9216-63BBFBFAA480}" srcOrd="0" destOrd="0" parTransId="{45008BA9-2F5E-44F6-B972-63E369CA9B4A}" sibTransId="{AD9407E9-DC8F-4AA2-9116-87FA63547133}"/>
    <dgm:cxn modelId="{1257642C-86CC-43A8-80D5-8DE6FA2C1EAA}" type="presOf" srcId="{1BCE7323-A02B-4187-9216-63BBFBFAA480}" destId="{0286E22D-E075-46EF-8E61-8D3D411B8F99}" srcOrd="0" destOrd="0" presId="urn:microsoft.com/office/officeart/2005/8/layout/vList2"/>
    <dgm:cxn modelId="{61021A47-218A-4FEC-91A2-D4EEB11B405F}" type="presOf" srcId="{B99C7A17-119A-4737-A912-614F640A94F7}" destId="{15E80D51-083D-4122-831D-CEC226F5B457}" srcOrd="0" destOrd="0" presId="urn:microsoft.com/office/officeart/2005/8/layout/vList2"/>
    <dgm:cxn modelId="{FC2C536A-7E4A-4038-B02E-8EF1B5524C77}" type="presOf" srcId="{7C590BB4-4F4D-4027-93EE-A0D6A372E952}" destId="{74C94A1A-D436-4165-986F-F0AAB3E65A84}" srcOrd="0" destOrd="0" presId="urn:microsoft.com/office/officeart/2005/8/layout/vList2"/>
    <dgm:cxn modelId="{33AC5D55-4E2E-4470-B795-4DE469607BD8}" type="presOf" srcId="{230DF635-47E3-46F7-A545-6010A3970A6A}" destId="{91AA1EC5-4129-410C-A4AE-DA19F3A00532}" srcOrd="0" destOrd="2" presId="urn:microsoft.com/office/officeart/2005/8/layout/vList2"/>
    <dgm:cxn modelId="{D9A09656-2543-4BC1-A135-A6DE7FE0758A}" type="presOf" srcId="{6D67D660-AB64-4ABE-9A40-669203C6FCC8}" destId="{0286E22D-E075-46EF-8E61-8D3D411B8F99}" srcOrd="0" destOrd="1" presId="urn:microsoft.com/office/officeart/2005/8/layout/vList2"/>
    <dgm:cxn modelId="{D65F9C7D-C28A-4B7F-8AB6-81E4EE42F9BD}" srcId="{E0F16F65-5A76-4D35-90E9-73AEC5923499}" destId="{6D67D660-AB64-4ABE-9A40-669203C6FCC8}" srcOrd="1" destOrd="0" parTransId="{381C532C-F1B9-462C-8C95-06AA1E8A289D}" sibTransId="{5CCEBDFE-1265-4554-A395-AD2C8AE5D6D3}"/>
    <dgm:cxn modelId="{C75FF67E-4A9A-4C16-91D7-9501E87C67A6}" srcId="{7C590BB4-4F4D-4027-93EE-A0D6A372E952}" destId="{98EF49D7-7443-453F-A042-D324D1CB7CB7}" srcOrd="0" destOrd="0" parTransId="{42001C4B-6A47-457F-8CFB-1FC15AEE37F2}" sibTransId="{86C16D2E-1BFE-4873-A26F-25736D67DD25}"/>
    <dgm:cxn modelId="{E30F3198-D588-4B67-8A81-1367FE70F456}" srcId="{B99C7A17-119A-4737-A912-614F640A94F7}" destId="{7C590BB4-4F4D-4027-93EE-A0D6A372E952}" srcOrd="1" destOrd="0" parTransId="{3E6A6D1D-FD55-4D74-A7E1-E8F83C67A3A6}" sibTransId="{63C3F6F5-23E5-40D5-883E-1C81DF964E03}"/>
    <dgm:cxn modelId="{8E081A9B-3FEC-4DE0-8A60-E9ACCA53CFDA}" type="presOf" srcId="{98EF49D7-7443-453F-A042-D324D1CB7CB7}" destId="{91AA1EC5-4129-410C-A4AE-DA19F3A00532}" srcOrd="0" destOrd="0" presId="urn:microsoft.com/office/officeart/2005/8/layout/vList2"/>
    <dgm:cxn modelId="{0D18F2A9-D956-4E8A-8F4F-4B412FF49246}" srcId="{7C590BB4-4F4D-4027-93EE-A0D6A372E952}" destId="{230DF635-47E3-46F7-A545-6010A3970A6A}" srcOrd="2" destOrd="0" parTransId="{2EA18834-57EA-44D4-9C0D-4D43ABC225A3}" sibTransId="{891F99C3-8C1A-48AA-A895-07F3F0542067}"/>
    <dgm:cxn modelId="{0E6998E8-B69D-42A1-9EC1-3F63442AA60D}" type="presOf" srcId="{E0F16F65-5A76-4D35-90E9-73AEC5923499}" destId="{66DA261C-2227-4C21-A510-BC38A6EDE1FB}" srcOrd="0" destOrd="0" presId="urn:microsoft.com/office/officeart/2005/8/layout/vList2"/>
    <dgm:cxn modelId="{53EA1BEE-5B5A-46F0-8D38-0A8CAD03A7AB}" srcId="{7C590BB4-4F4D-4027-93EE-A0D6A372E952}" destId="{2A4CF8D5-9BA7-414F-8909-F51E87305C86}" srcOrd="1" destOrd="0" parTransId="{8DBF4592-B7D8-401D-A580-D66051F62FC6}" sibTransId="{90425517-2AB7-4121-A664-42E442390B69}"/>
    <dgm:cxn modelId="{5E5A67F7-808A-4ACC-9878-4A1C183E149C}" type="presOf" srcId="{2A4CF8D5-9BA7-414F-8909-F51E87305C86}" destId="{91AA1EC5-4129-410C-A4AE-DA19F3A00532}" srcOrd="0" destOrd="1" presId="urn:microsoft.com/office/officeart/2005/8/layout/vList2"/>
    <dgm:cxn modelId="{11396308-52F0-417A-8320-C474AB54993E}" type="presParOf" srcId="{15E80D51-083D-4122-831D-CEC226F5B457}" destId="{66DA261C-2227-4C21-A510-BC38A6EDE1FB}" srcOrd="0" destOrd="0" presId="urn:microsoft.com/office/officeart/2005/8/layout/vList2"/>
    <dgm:cxn modelId="{049F1AF6-23F5-4E74-BB40-4617CFB4DAFE}" type="presParOf" srcId="{15E80D51-083D-4122-831D-CEC226F5B457}" destId="{0286E22D-E075-46EF-8E61-8D3D411B8F99}" srcOrd="1" destOrd="0" presId="urn:microsoft.com/office/officeart/2005/8/layout/vList2"/>
    <dgm:cxn modelId="{850FAB17-DF13-4A72-B5E1-21E9857E5618}" type="presParOf" srcId="{15E80D51-083D-4122-831D-CEC226F5B457}" destId="{74C94A1A-D436-4165-986F-F0AAB3E65A84}" srcOrd="2" destOrd="0" presId="urn:microsoft.com/office/officeart/2005/8/layout/vList2"/>
    <dgm:cxn modelId="{2FC15947-C67C-4E98-90FF-4EB4EEE0717F}" type="presParOf" srcId="{15E80D51-083D-4122-831D-CEC226F5B457}" destId="{91AA1EC5-4129-410C-A4AE-DA19F3A00532}" srcOrd="3"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C80016-8843-40C1-A89F-4DC7369C787B}"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BF12402-7710-4FCE-8BCF-E9701CFECF2E}">
      <dgm:prSet/>
      <dgm:spPr/>
      <dgm:t>
        <a:bodyPr/>
        <a:lstStyle/>
        <a:p>
          <a:r>
            <a:rPr lang="en-US" b="1" i="0" dirty="0">
              <a:latin typeface="Calibri" panose="020F0502020204030204" pitchFamily="34" charset="0"/>
              <a:cs typeface="Calibri" panose="020F0502020204030204" pitchFamily="34" charset="0"/>
            </a:rPr>
            <a:t>CVE-ID:</a:t>
          </a:r>
          <a:r>
            <a:rPr lang="en-US" b="0" i="0" dirty="0">
              <a:latin typeface="Calibri" panose="020F0502020204030204" pitchFamily="34" charset="0"/>
              <a:cs typeface="Calibri" panose="020F0502020204030204" pitchFamily="34" charset="0"/>
            </a:rPr>
            <a:t> CVE-2017-12822 </a:t>
          </a:r>
          <a:endParaRPr lang="en-US" dirty="0">
            <a:latin typeface="Calibri" panose="020F0502020204030204" pitchFamily="34" charset="0"/>
            <a:cs typeface="Calibri" panose="020F0502020204030204" pitchFamily="34" charset="0"/>
          </a:endParaRPr>
        </a:p>
      </dgm:t>
    </dgm:pt>
    <dgm:pt modelId="{3DCC2581-DDB5-4010-B22E-79C21353AF1F}" type="parTrans" cxnId="{76AB5199-A9CC-41AE-A73D-00E90CE51371}">
      <dgm:prSet/>
      <dgm:spPr/>
      <dgm:t>
        <a:bodyPr/>
        <a:lstStyle/>
        <a:p>
          <a:endParaRPr lang="en-US"/>
        </a:p>
      </dgm:t>
    </dgm:pt>
    <dgm:pt modelId="{6AD5EF8F-67C7-4ADB-9285-DE0A1ED13556}" type="sibTrans" cxnId="{76AB5199-A9CC-41AE-A73D-00E90CE51371}">
      <dgm:prSet/>
      <dgm:spPr/>
      <dgm:t>
        <a:bodyPr/>
        <a:lstStyle/>
        <a:p>
          <a:endParaRPr lang="en-US"/>
        </a:p>
      </dgm:t>
    </dgm:pt>
    <dgm:pt modelId="{08856173-BF28-41C1-9AA3-AC876878EF86}">
      <dgm:prSet/>
      <dgm:spPr/>
      <dgm:t>
        <a:bodyPr/>
        <a:lstStyle/>
        <a:p>
          <a:r>
            <a:rPr lang="en-US" b="0" i="0" dirty="0"/>
            <a:t>The vulnerability allows a remote attacker </a:t>
          </a:r>
          <a:r>
            <a:rPr lang="en-US" b="0" i="0" u="sng" dirty="0"/>
            <a:t>to bypass security restrictions</a:t>
          </a:r>
          <a:r>
            <a:rPr lang="en-US" b="0" i="0" dirty="0"/>
            <a:t> on the target system.</a:t>
          </a:r>
          <a:endParaRPr lang="en-US" dirty="0"/>
        </a:p>
      </dgm:t>
    </dgm:pt>
    <dgm:pt modelId="{686FD22D-3858-4D0C-9E67-D5AE84AFDC45}" type="parTrans" cxnId="{45006FE1-2290-4EC6-89DA-9C74EFEF98D7}">
      <dgm:prSet/>
      <dgm:spPr/>
      <dgm:t>
        <a:bodyPr/>
        <a:lstStyle/>
        <a:p>
          <a:endParaRPr lang="en-US"/>
        </a:p>
      </dgm:t>
    </dgm:pt>
    <dgm:pt modelId="{E631371D-2ECE-4B7D-B7AA-9E63C86516DB}" type="sibTrans" cxnId="{45006FE1-2290-4EC6-89DA-9C74EFEF98D7}">
      <dgm:prSet/>
      <dgm:spPr/>
      <dgm:t>
        <a:bodyPr/>
        <a:lstStyle/>
        <a:p>
          <a:endParaRPr lang="en-US"/>
        </a:p>
      </dgm:t>
    </dgm:pt>
    <dgm:pt modelId="{D9544481-6764-4762-B699-8B3305E3ED87}">
      <dgm:prSet/>
      <dgm:spPr/>
      <dgm:t>
        <a:bodyPr/>
        <a:lstStyle/>
        <a:p>
          <a:r>
            <a:rPr lang="en-US" b="1" i="0" dirty="0">
              <a:latin typeface="Calibri" panose="020F0502020204030204" pitchFamily="34" charset="0"/>
              <a:cs typeface="Calibri" panose="020F0502020204030204" pitchFamily="34" charset="0"/>
            </a:rPr>
            <a:t>CVE-ID:</a:t>
          </a:r>
          <a:r>
            <a:rPr lang="en-US" b="0" i="0" dirty="0">
              <a:latin typeface="Calibri" panose="020F0502020204030204" pitchFamily="34" charset="0"/>
              <a:cs typeface="Calibri" panose="020F0502020204030204" pitchFamily="34" charset="0"/>
            </a:rPr>
            <a:t> CVE-2022-40684 </a:t>
          </a:r>
          <a:endParaRPr lang="en-US" dirty="0">
            <a:latin typeface="Calibri" panose="020F0502020204030204" pitchFamily="34" charset="0"/>
            <a:cs typeface="Calibri" panose="020F0502020204030204" pitchFamily="34" charset="0"/>
          </a:endParaRPr>
        </a:p>
      </dgm:t>
    </dgm:pt>
    <dgm:pt modelId="{C096E1F7-8620-43B8-B6CE-1D3E83040839}" type="parTrans" cxnId="{A706C3FA-66DE-4A94-8DBA-9417429037E5}">
      <dgm:prSet/>
      <dgm:spPr/>
      <dgm:t>
        <a:bodyPr/>
        <a:lstStyle/>
        <a:p>
          <a:endParaRPr lang="en-US"/>
        </a:p>
      </dgm:t>
    </dgm:pt>
    <dgm:pt modelId="{5EEDE362-A876-47CC-A72C-BCA2EDE60213}" type="sibTrans" cxnId="{A706C3FA-66DE-4A94-8DBA-9417429037E5}">
      <dgm:prSet/>
      <dgm:spPr/>
      <dgm:t>
        <a:bodyPr/>
        <a:lstStyle/>
        <a:p>
          <a:endParaRPr lang="en-US"/>
        </a:p>
      </dgm:t>
    </dgm:pt>
    <dgm:pt modelId="{E6730E45-B2EF-44D7-9B5C-C3E2CBCE61B4}">
      <dgm:prSet/>
      <dgm:spPr/>
      <dgm:t>
        <a:bodyPr/>
        <a:lstStyle/>
        <a:p>
          <a:r>
            <a:rPr lang="en-US" b="0" i="0" dirty="0"/>
            <a:t>An authentication </a:t>
          </a:r>
          <a:r>
            <a:rPr lang="en-US" b="0" i="0" u="sng" dirty="0"/>
            <a:t>bypass vulnerability that allows an unauthenticated </a:t>
          </a:r>
          <a:r>
            <a:rPr lang="en-US" b="0" i="0" u="sng" dirty="0" err="1"/>
            <a:t>atttacker</a:t>
          </a:r>
          <a:r>
            <a:rPr lang="en-US" b="0" i="0" dirty="0"/>
            <a:t> to perform operations on the administrative interface via specially crafted HTTP or HTTPS requests</a:t>
          </a:r>
          <a:endParaRPr lang="en-US" dirty="0"/>
        </a:p>
      </dgm:t>
    </dgm:pt>
    <dgm:pt modelId="{1AA1A7AF-8A5D-4BEF-995E-A919B1FC9AA8}" type="parTrans" cxnId="{64EDAB25-41D6-4454-98F0-335E0801446A}">
      <dgm:prSet/>
      <dgm:spPr/>
      <dgm:t>
        <a:bodyPr/>
        <a:lstStyle/>
        <a:p>
          <a:endParaRPr lang="en-US"/>
        </a:p>
      </dgm:t>
    </dgm:pt>
    <dgm:pt modelId="{2550EF23-C34C-4E4E-8763-F405594A0CD1}" type="sibTrans" cxnId="{64EDAB25-41D6-4454-98F0-335E0801446A}">
      <dgm:prSet/>
      <dgm:spPr/>
      <dgm:t>
        <a:bodyPr/>
        <a:lstStyle/>
        <a:p>
          <a:endParaRPr lang="en-US"/>
        </a:p>
      </dgm:t>
    </dgm:pt>
    <dgm:pt modelId="{FCBC95D6-8D80-43C9-B971-6B123170F690}">
      <dgm:prSet/>
      <dgm:spPr/>
      <dgm:t>
        <a:bodyPr/>
        <a:lstStyle/>
        <a:p>
          <a:r>
            <a:rPr lang="en-US" b="0" i="0" dirty="0">
              <a:latin typeface="Calibri" panose="020F0502020204030204" pitchFamily="34" charset="0"/>
              <a:cs typeface="Calibri" panose="020F0502020204030204" pitchFamily="34" charset="0"/>
            </a:rPr>
            <a:t>Visual Studio Code Extensions</a:t>
          </a:r>
          <a:endParaRPr lang="en-US" dirty="0">
            <a:latin typeface="Calibri" panose="020F0502020204030204" pitchFamily="34" charset="0"/>
            <a:cs typeface="Calibri" panose="020F0502020204030204" pitchFamily="34" charset="0"/>
          </a:endParaRPr>
        </a:p>
      </dgm:t>
    </dgm:pt>
    <dgm:pt modelId="{102AEF82-64B0-4E9B-B114-F056BB857C8D}" type="parTrans" cxnId="{959FE17A-9828-40AE-8938-8884E286FACB}">
      <dgm:prSet/>
      <dgm:spPr/>
      <dgm:t>
        <a:bodyPr/>
        <a:lstStyle/>
        <a:p>
          <a:endParaRPr lang="en-US"/>
        </a:p>
      </dgm:t>
    </dgm:pt>
    <dgm:pt modelId="{00BC485F-1632-4A2B-BE98-BA244F1D13CC}" type="sibTrans" cxnId="{959FE17A-9828-40AE-8938-8884E286FACB}">
      <dgm:prSet/>
      <dgm:spPr/>
      <dgm:t>
        <a:bodyPr/>
        <a:lstStyle/>
        <a:p>
          <a:endParaRPr lang="en-US"/>
        </a:p>
      </dgm:t>
    </dgm:pt>
    <dgm:pt modelId="{67485DD6-64DA-4AF2-97E3-9D2012099D69}">
      <dgm:prSet custT="1"/>
      <dgm:spPr/>
      <dgm:t>
        <a:bodyPr/>
        <a:lstStyle/>
        <a:p>
          <a:r>
            <a:rPr lang="en-US" sz="2000" b="0" i="0" dirty="0"/>
            <a:t>Vulnerabilities in extensions could be exploited </a:t>
          </a:r>
          <a:r>
            <a:rPr lang="en-US" sz="2000" b="0" i="0" u="sng" dirty="0"/>
            <a:t>to steal valuable information </a:t>
          </a:r>
          <a:r>
            <a:rPr lang="en-US" sz="2000" b="0" i="0" dirty="0"/>
            <a:t>from developers and even compromise organizations, researchers with open-source software security.</a:t>
          </a:r>
          <a:br>
            <a:rPr lang="en-US" sz="1100" b="0" i="0" dirty="0"/>
          </a:br>
          <a:br>
            <a:rPr lang="en-US" sz="1100" b="0" i="0" dirty="0"/>
          </a:br>
          <a:r>
            <a:rPr lang="en-US" sz="900" b="0" i="0" dirty="0"/>
            <a:t>https://www.securityweek.com/vulnerabilities-visual-studio-code-extensions-expose-developers-attacks</a:t>
          </a:r>
          <a:endParaRPr lang="en-US" sz="1100" dirty="0"/>
        </a:p>
      </dgm:t>
    </dgm:pt>
    <dgm:pt modelId="{B6B43BB8-9AAE-41A5-A93F-7B96F10A4C81}" type="parTrans" cxnId="{D5303CF7-2CCF-4035-A858-CB6A89BD94FA}">
      <dgm:prSet/>
      <dgm:spPr/>
      <dgm:t>
        <a:bodyPr/>
        <a:lstStyle/>
        <a:p>
          <a:endParaRPr lang="en-US"/>
        </a:p>
      </dgm:t>
    </dgm:pt>
    <dgm:pt modelId="{913A6002-E897-4887-986C-A1F20198A459}" type="sibTrans" cxnId="{D5303CF7-2CCF-4035-A858-CB6A89BD94FA}">
      <dgm:prSet/>
      <dgm:spPr/>
      <dgm:t>
        <a:bodyPr/>
        <a:lstStyle/>
        <a:p>
          <a:endParaRPr lang="en-US"/>
        </a:p>
      </dgm:t>
    </dgm:pt>
    <dgm:pt modelId="{8034C5F7-1F41-4386-8380-52159DAB4274}" type="pres">
      <dgm:prSet presAssocID="{23C80016-8843-40C1-A89F-4DC7369C787B}" presName="Name0" presStyleCnt="0">
        <dgm:presLayoutVars>
          <dgm:dir/>
          <dgm:animLvl val="lvl"/>
          <dgm:resizeHandles val="exact"/>
        </dgm:presLayoutVars>
      </dgm:prSet>
      <dgm:spPr/>
    </dgm:pt>
    <dgm:pt modelId="{2B01152B-FE1D-4965-B898-F687FCBE5F01}" type="pres">
      <dgm:prSet presAssocID="{6BF12402-7710-4FCE-8BCF-E9701CFECF2E}" presName="composite" presStyleCnt="0"/>
      <dgm:spPr/>
    </dgm:pt>
    <dgm:pt modelId="{DF5918A7-536E-4953-8365-B96DD7C12CA6}" type="pres">
      <dgm:prSet presAssocID="{6BF12402-7710-4FCE-8BCF-E9701CFECF2E}" presName="parTx" presStyleLbl="alignNode1" presStyleIdx="0" presStyleCnt="3">
        <dgm:presLayoutVars>
          <dgm:chMax val="0"/>
          <dgm:chPref val="0"/>
          <dgm:bulletEnabled val="1"/>
        </dgm:presLayoutVars>
      </dgm:prSet>
      <dgm:spPr/>
    </dgm:pt>
    <dgm:pt modelId="{6E12AE74-A024-4022-A886-B83916BCA543}" type="pres">
      <dgm:prSet presAssocID="{6BF12402-7710-4FCE-8BCF-E9701CFECF2E}" presName="desTx" presStyleLbl="alignAccFollowNode1" presStyleIdx="0" presStyleCnt="3">
        <dgm:presLayoutVars>
          <dgm:bulletEnabled val="1"/>
        </dgm:presLayoutVars>
      </dgm:prSet>
      <dgm:spPr/>
    </dgm:pt>
    <dgm:pt modelId="{7C4A24E3-D4D9-4979-9EE6-70B32B90347E}" type="pres">
      <dgm:prSet presAssocID="{6AD5EF8F-67C7-4ADB-9285-DE0A1ED13556}" presName="space" presStyleCnt="0"/>
      <dgm:spPr/>
    </dgm:pt>
    <dgm:pt modelId="{99D807C3-526D-4B5B-98CF-00DDFD03F9DF}" type="pres">
      <dgm:prSet presAssocID="{D9544481-6764-4762-B699-8B3305E3ED87}" presName="composite" presStyleCnt="0"/>
      <dgm:spPr/>
    </dgm:pt>
    <dgm:pt modelId="{FD0B112A-6552-472B-840F-CBA02753009C}" type="pres">
      <dgm:prSet presAssocID="{D9544481-6764-4762-B699-8B3305E3ED87}" presName="parTx" presStyleLbl="alignNode1" presStyleIdx="1" presStyleCnt="3">
        <dgm:presLayoutVars>
          <dgm:chMax val="0"/>
          <dgm:chPref val="0"/>
          <dgm:bulletEnabled val="1"/>
        </dgm:presLayoutVars>
      </dgm:prSet>
      <dgm:spPr/>
    </dgm:pt>
    <dgm:pt modelId="{C8F8CE60-C88F-47C6-B5A5-A0F337AC891B}" type="pres">
      <dgm:prSet presAssocID="{D9544481-6764-4762-B699-8B3305E3ED87}" presName="desTx" presStyleLbl="alignAccFollowNode1" presStyleIdx="1" presStyleCnt="3">
        <dgm:presLayoutVars>
          <dgm:bulletEnabled val="1"/>
        </dgm:presLayoutVars>
      </dgm:prSet>
      <dgm:spPr/>
    </dgm:pt>
    <dgm:pt modelId="{8915EC17-AD7F-43D3-914F-12DD580FFF01}" type="pres">
      <dgm:prSet presAssocID="{5EEDE362-A876-47CC-A72C-BCA2EDE60213}" presName="space" presStyleCnt="0"/>
      <dgm:spPr/>
    </dgm:pt>
    <dgm:pt modelId="{18CEF178-F18F-4B8D-9052-415F3F31EDFF}" type="pres">
      <dgm:prSet presAssocID="{FCBC95D6-8D80-43C9-B971-6B123170F690}" presName="composite" presStyleCnt="0"/>
      <dgm:spPr/>
    </dgm:pt>
    <dgm:pt modelId="{AA7585C1-6531-497C-A72C-9F1D9204D688}" type="pres">
      <dgm:prSet presAssocID="{FCBC95D6-8D80-43C9-B971-6B123170F690}" presName="parTx" presStyleLbl="alignNode1" presStyleIdx="2" presStyleCnt="3">
        <dgm:presLayoutVars>
          <dgm:chMax val="0"/>
          <dgm:chPref val="0"/>
          <dgm:bulletEnabled val="1"/>
        </dgm:presLayoutVars>
      </dgm:prSet>
      <dgm:spPr/>
    </dgm:pt>
    <dgm:pt modelId="{0094A20B-8D89-4ADF-AB0C-7D36D28451AF}" type="pres">
      <dgm:prSet presAssocID="{FCBC95D6-8D80-43C9-B971-6B123170F690}" presName="desTx" presStyleLbl="alignAccFollowNode1" presStyleIdx="2" presStyleCnt="3">
        <dgm:presLayoutVars>
          <dgm:bulletEnabled val="1"/>
        </dgm:presLayoutVars>
      </dgm:prSet>
      <dgm:spPr/>
    </dgm:pt>
  </dgm:ptLst>
  <dgm:cxnLst>
    <dgm:cxn modelId="{64EDAB25-41D6-4454-98F0-335E0801446A}" srcId="{D9544481-6764-4762-B699-8B3305E3ED87}" destId="{E6730E45-B2EF-44D7-9B5C-C3E2CBCE61B4}" srcOrd="0" destOrd="0" parTransId="{1AA1A7AF-8A5D-4BEF-995E-A919B1FC9AA8}" sibTransId="{2550EF23-C34C-4E4E-8763-F405594A0CD1}"/>
    <dgm:cxn modelId="{AF83A36A-0613-47F7-92EB-A2CD51D3BA5A}" type="presOf" srcId="{67485DD6-64DA-4AF2-97E3-9D2012099D69}" destId="{0094A20B-8D89-4ADF-AB0C-7D36D28451AF}" srcOrd="0" destOrd="0" presId="urn:microsoft.com/office/officeart/2005/8/layout/hList1"/>
    <dgm:cxn modelId="{0B561B6F-C75D-40E9-B264-81E651585447}" type="presOf" srcId="{23C80016-8843-40C1-A89F-4DC7369C787B}" destId="{8034C5F7-1F41-4386-8380-52159DAB4274}" srcOrd="0" destOrd="0" presId="urn:microsoft.com/office/officeart/2005/8/layout/hList1"/>
    <dgm:cxn modelId="{109BB36F-189C-443A-BBA2-E7050EF6A8C9}" type="presOf" srcId="{6BF12402-7710-4FCE-8BCF-E9701CFECF2E}" destId="{DF5918A7-536E-4953-8365-B96DD7C12CA6}" srcOrd="0" destOrd="0" presId="urn:microsoft.com/office/officeart/2005/8/layout/hList1"/>
    <dgm:cxn modelId="{38E23F53-0532-4919-8DDB-CF494E9B4225}" type="presOf" srcId="{08856173-BF28-41C1-9AA3-AC876878EF86}" destId="{6E12AE74-A024-4022-A886-B83916BCA543}" srcOrd="0" destOrd="0" presId="urn:microsoft.com/office/officeart/2005/8/layout/hList1"/>
    <dgm:cxn modelId="{959FE17A-9828-40AE-8938-8884E286FACB}" srcId="{23C80016-8843-40C1-A89F-4DC7369C787B}" destId="{FCBC95D6-8D80-43C9-B971-6B123170F690}" srcOrd="2" destOrd="0" parTransId="{102AEF82-64B0-4E9B-B114-F056BB857C8D}" sibTransId="{00BC485F-1632-4A2B-BE98-BA244F1D13CC}"/>
    <dgm:cxn modelId="{76AB5199-A9CC-41AE-A73D-00E90CE51371}" srcId="{23C80016-8843-40C1-A89F-4DC7369C787B}" destId="{6BF12402-7710-4FCE-8BCF-E9701CFECF2E}" srcOrd="0" destOrd="0" parTransId="{3DCC2581-DDB5-4010-B22E-79C21353AF1F}" sibTransId="{6AD5EF8F-67C7-4ADB-9285-DE0A1ED13556}"/>
    <dgm:cxn modelId="{997C60BC-5227-40BC-8688-E9C0C0C7308A}" type="presOf" srcId="{FCBC95D6-8D80-43C9-B971-6B123170F690}" destId="{AA7585C1-6531-497C-A72C-9F1D9204D688}" srcOrd="0" destOrd="0" presId="urn:microsoft.com/office/officeart/2005/8/layout/hList1"/>
    <dgm:cxn modelId="{45006FE1-2290-4EC6-89DA-9C74EFEF98D7}" srcId="{6BF12402-7710-4FCE-8BCF-E9701CFECF2E}" destId="{08856173-BF28-41C1-9AA3-AC876878EF86}" srcOrd="0" destOrd="0" parTransId="{686FD22D-3858-4D0C-9E67-D5AE84AFDC45}" sibTransId="{E631371D-2ECE-4B7D-B7AA-9E63C86516DB}"/>
    <dgm:cxn modelId="{BBF84DE8-0054-43BF-9414-91B293DD3803}" type="presOf" srcId="{D9544481-6764-4762-B699-8B3305E3ED87}" destId="{FD0B112A-6552-472B-840F-CBA02753009C}" srcOrd="0" destOrd="0" presId="urn:microsoft.com/office/officeart/2005/8/layout/hList1"/>
    <dgm:cxn modelId="{12DFB6EC-0D72-48C1-91FF-FB0A6C724F90}" type="presOf" srcId="{E6730E45-B2EF-44D7-9B5C-C3E2CBCE61B4}" destId="{C8F8CE60-C88F-47C6-B5A5-A0F337AC891B}" srcOrd="0" destOrd="0" presId="urn:microsoft.com/office/officeart/2005/8/layout/hList1"/>
    <dgm:cxn modelId="{D5303CF7-2CCF-4035-A858-CB6A89BD94FA}" srcId="{FCBC95D6-8D80-43C9-B971-6B123170F690}" destId="{67485DD6-64DA-4AF2-97E3-9D2012099D69}" srcOrd="0" destOrd="0" parTransId="{B6B43BB8-9AAE-41A5-A93F-7B96F10A4C81}" sibTransId="{913A6002-E897-4887-986C-A1F20198A459}"/>
    <dgm:cxn modelId="{A706C3FA-66DE-4A94-8DBA-9417429037E5}" srcId="{23C80016-8843-40C1-A89F-4DC7369C787B}" destId="{D9544481-6764-4762-B699-8B3305E3ED87}" srcOrd="1" destOrd="0" parTransId="{C096E1F7-8620-43B8-B6CE-1D3E83040839}" sibTransId="{5EEDE362-A876-47CC-A72C-BCA2EDE60213}"/>
    <dgm:cxn modelId="{592581FA-CE24-4A70-B90F-8CEA2C437F9C}" type="presParOf" srcId="{8034C5F7-1F41-4386-8380-52159DAB4274}" destId="{2B01152B-FE1D-4965-B898-F687FCBE5F01}" srcOrd="0" destOrd="0" presId="urn:microsoft.com/office/officeart/2005/8/layout/hList1"/>
    <dgm:cxn modelId="{958C10E1-3FD5-4723-92A8-60973A7CEC4C}" type="presParOf" srcId="{2B01152B-FE1D-4965-B898-F687FCBE5F01}" destId="{DF5918A7-536E-4953-8365-B96DD7C12CA6}" srcOrd="0" destOrd="0" presId="urn:microsoft.com/office/officeart/2005/8/layout/hList1"/>
    <dgm:cxn modelId="{65B40A18-5C28-426C-9A65-2BE7A485CCBF}" type="presParOf" srcId="{2B01152B-FE1D-4965-B898-F687FCBE5F01}" destId="{6E12AE74-A024-4022-A886-B83916BCA543}" srcOrd="1" destOrd="0" presId="urn:microsoft.com/office/officeart/2005/8/layout/hList1"/>
    <dgm:cxn modelId="{B29FC94C-0117-4701-892F-616B6030E614}" type="presParOf" srcId="{8034C5F7-1F41-4386-8380-52159DAB4274}" destId="{7C4A24E3-D4D9-4979-9EE6-70B32B90347E}" srcOrd="1" destOrd="0" presId="urn:microsoft.com/office/officeart/2005/8/layout/hList1"/>
    <dgm:cxn modelId="{42BC9530-1E7C-4563-BFA8-75B806FA9F76}" type="presParOf" srcId="{8034C5F7-1F41-4386-8380-52159DAB4274}" destId="{99D807C3-526D-4B5B-98CF-00DDFD03F9DF}" srcOrd="2" destOrd="0" presId="urn:microsoft.com/office/officeart/2005/8/layout/hList1"/>
    <dgm:cxn modelId="{B9BD7CE6-695E-4DF9-B674-EC3C553D254C}" type="presParOf" srcId="{99D807C3-526D-4B5B-98CF-00DDFD03F9DF}" destId="{FD0B112A-6552-472B-840F-CBA02753009C}" srcOrd="0" destOrd="0" presId="urn:microsoft.com/office/officeart/2005/8/layout/hList1"/>
    <dgm:cxn modelId="{E7DCA44B-FF82-40A8-B5D0-88E68107B10F}" type="presParOf" srcId="{99D807C3-526D-4B5B-98CF-00DDFD03F9DF}" destId="{C8F8CE60-C88F-47C6-B5A5-A0F337AC891B}" srcOrd="1" destOrd="0" presId="urn:microsoft.com/office/officeart/2005/8/layout/hList1"/>
    <dgm:cxn modelId="{06DA8680-EA20-4974-8E96-182C97D70174}" type="presParOf" srcId="{8034C5F7-1F41-4386-8380-52159DAB4274}" destId="{8915EC17-AD7F-43D3-914F-12DD580FFF01}" srcOrd="3" destOrd="0" presId="urn:microsoft.com/office/officeart/2005/8/layout/hList1"/>
    <dgm:cxn modelId="{8E1B424D-A0D0-4802-80D4-651DD89E34F1}" type="presParOf" srcId="{8034C5F7-1F41-4386-8380-52159DAB4274}" destId="{18CEF178-F18F-4B8D-9052-415F3F31EDFF}" srcOrd="4" destOrd="0" presId="urn:microsoft.com/office/officeart/2005/8/layout/hList1"/>
    <dgm:cxn modelId="{A67E86B9-C26A-4903-A7C4-649FD50991D9}" type="presParOf" srcId="{18CEF178-F18F-4B8D-9052-415F3F31EDFF}" destId="{AA7585C1-6531-497C-A72C-9F1D9204D688}" srcOrd="0" destOrd="0" presId="urn:microsoft.com/office/officeart/2005/8/layout/hList1"/>
    <dgm:cxn modelId="{46C29E49-8739-48D9-A9F9-8B42959AA0CF}" type="presParOf" srcId="{18CEF178-F18F-4B8D-9052-415F3F31EDFF}" destId="{0094A20B-8D89-4ADF-AB0C-7D36D28451AF}"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dirty="0"/>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B05AF0F6-3832-44D6-87D9-41EB114BFB08}">
      <dgm:prSet/>
      <dgm:spPr/>
      <dgm:t>
        <a:bodyPr/>
        <a:lstStyle/>
        <a:p>
          <a:r>
            <a:rPr lang="en-US"/>
            <a:t>Design of </a:t>
          </a:r>
          <a:r>
            <a:rPr lang="en-US" i="1"/>
            <a:t>SecureLease</a:t>
          </a:r>
          <a:endParaRPr lang="en-US"/>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5BAFA086-C653-4F6A-9CBF-63079ABC0CDE}">
      <dgm:prSet/>
      <dgm:spPr/>
      <dgm:t>
        <a:bodyPr/>
        <a:lstStyle/>
        <a:p>
          <a:r>
            <a:rPr lang="en-US" dirty="0"/>
            <a:t>Prior work &amp; Motivation</a:t>
          </a:r>
        </a:p>
      </dgm:t>
    </dgm:pt>
    <dgm:pt modelId="{1260822C-C56E-4FF4-8E1A-AE37417F5081}" type="sibTrans" cxnId="{02E056C1-166B-4B03-9498-9CF926CF830E}">
      <dgm:prSet/>
      <dgm:spPr/>
      <dgm:t>
        <a:bodyPr/>
        <a:lstStyle/>
        <a:p>
          <a:endParaRPr lang="en-US"/>
        </a:p>
      </dgm:t>
    </dgm:pt>
    <dgm:pt modelId="{D469FD07-2B23-42AB-B573-CFC7E70C5E7B}" type="parTrans" cxnId="{02E056C1-166B-4B03-9498-9CF926CF830E}">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AF4B77-2454-4344-8E3D-B7101A2479FE}"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F64876EB-55E0-4EDF-B425-B4EEF648F48F}">
      <dgm:prSet custT="1"/>
      <dgm:spPr/>
      <dgm:t>
        <a:bodyPr/>
        <a:lstStyle/>
        <a:p>
          <a:r>
            <a:rPr lang="en-US" sz="3200" dirty="0"/>
            <a:t>Intel SGX</a:t>
          </a:r>
        </a:p>
      </dgm:t>
    </dgm:pt>
    <dgm:pt modelId="{E1E8D547-6704-4B66-884F-77267B909832}" type="parTrans" cxnId="{90712660-3DF5-4EC9-8B43-0E34E1094AED}">
      <dgm:prSet/>
      <dgm:spPr/>
      <dgm:t>
        <a:bodyPr/>
        <a:lstStyle/>
        <a:p>
          <a:endParaRPr lang="en-US"/>
        </a:p>
      </dgm:t>
    </dgm:pt>
    <dgm:pt modelId="{704CAFBB-A240-40A9-AA12-98C43AE37758}" type="sibTrans" cxnId="{90712660-3DF5-4EC9-8B43-0E34E1094AED}">
      <dgm:prSet/>
      <dgm:spPr/>
      <dgm:t>
        <a:bodyPr/>
        <a:lstStyle/>
        <a:p>
          <a:endParaRPr lang="en-US"/>
        </a:p>
      </dgm:t>
    </dgm:pt>
    <dgm:pt modelId="{619D3C90-E451-4F83-939A-153CF78EC519}">
      <dgm:prSet custT="1"/>
      <dgm:spPr/>
      <dgm:t>
        <a:bodyPr/>
        <a:lstStyle/>
        <a:p>
          <a:r>
            <a:rPr lang="en-US" sz="2400" dirty="0"/>
            <a:t>Allows secure execution of an application on an untrusted machine.</a:t>
          </a:r>
        </a:p>
      </dgm:t>
    </dgm:pt>
    <dgm:pt modelId="{3A79199C-C119-4BB2-B745-B9F732E81FDE}" type="parTrans" cxnId="{80F6A0A0-830A-46D7-80FD-7E29C8FB9814}">
      <dgm:prSet/>
      <dgm:spPr/>
      <dgm:t>
        <a:bodyPr/>
        <a:lstStyle/>
        <a:p>
          <a:endParaRPr lang="en-US"/>
        </a:p>
      </dgm:t>
    </dgm:pt>
    <dgm:pt modelId="{3D1E2BB1-5E1E-4E03-84FF-3C9D95AFB9AC}" type="sibTrans" cxnId="{80F6A0A0-830A-46D7-80FD-7E29C8FB9814}">
      <dgm:prSet/>
      <dgm:spPr/>
      <dgm:t>
        <a:bodyPr/>
        <a:lstStyle/>
        <a:p>
          <a:endParaRPr lang="en-US"/>
        </a:p>
      </dgm:t>
    </dgm:pt>
    <dgm:pt modelId="{B63BCAC9-A59C-4A75-BFB2-703507FA724C}">
      <dgm:prSet custT="1"/>
      <dgm:spPr/>
      <dgm:t>
        <a:bodyPr/>
        <a:lstStyle/>
        <a:p>
          <a:r>
            <a:rPr lang="en-US" sz="2400" dirty="0"/>
            <a:t>Security guaranteed by the hardware. </a:t>
          </a:r>
        </a:p>
      </dgm:t>
    </dgm:pt>
    <dgm:pt modelId="{A8AEB1EB-FF01-45EB-9AED-314FAF3CD0C0}" type="parTrans" cxnId="{4C2F8531-B42C-472C-9CCD-D8C3FB5774E7}">
      <dgm:prSet/>
      <dgm:spPr/>
      <dgm:t>
        <a:bodyPr/>
        <a:lstStyle/>
        <a:p>
          <a:endParaRPr lang="en-US"/>
        </a:p>
      </dgm:t>
    </dgm:pt>
    <dgm:pt modelId="{DB2374C9-32A7-4E57-9346-080067566E10}" type="sibTrans" cxnId="{4C2F8531-B42C-472C-9CCD-D8C3FB5774E7}">
      <dgm:prSet/>
      <dgm:spPr/>
      <dgm:t>
        <a:bodyPr/>
        <a:lstStyle/>
        <a:p>
          <a:endParaRPr lang="en-US"/>
        </a:p>
      </dgm:t>
    </dgm:pt>
    <dgm:pt modelId="{F1A1E82C-30C3-4A69-80F3-7564AA3DAAF2}">
      <dgm:prSet custT="1"/>
      <dgm:spPr/>
      <dgm:t>
        <a:bodyPr/>
        <a:lstStyle/>
        <a:p>
          <a:r>
            <a:rPr lang="en-US" sz="3200" dirty="0"/>
            <a:t>Remote Attestation</a:t>
          </a:r>
        </a:p>
      </dgm:t>
    </dgm:pt>
    <dgm:pt modelId="{D0D1CD24-3EA6-48E2-B3DC-485D7F5326F5}" type="parTrans" cxnId="{B0439CBE-4FD2-4E38-A4D7-CF1A72C8BF0D}">
      <dgm:prSet/>
      <dgm:spPr/>
      <dgm:t>
        <a:bodyPr/>
        <a:lstStyle/>
        <a:p>
          <a:endParaRPr lang="en-US"/>
        </a:p>
      </dgm:t>
    </dgm:pt>
    <dgm:pt modelId="{C51EA23C-2ED2-4013-BCE1-10C0954EFE0B}" type="sibTrans" cxnId="{B0439CBE-4FD2-4E38-A4D7-CF1A72C8BF0D}">
      <dgm:prSet/>
      <dgm:spPr/>
      <dgm:t>
        <a:bodyPr/>
        <a:lstStyle/>
        <a:p>
          <a:endParaRPr lang="en-US"/>
        </a:p>
      </dgm:t>
    </dgm:pt>
    <dgm:pt modelId="{15D7C4C8-2174-489E-B2F9-CB9900A0BE70}">
      <dgm:prSet custT="1"/>
      <dgm:spPr/>
      <dgm:t>
        <a:bodyPr/>
        <a:lstStyle/>
        <a:p>
          <a:r>
            <a:rPr lang="en-US" sz="2400" dirty="0"/>
            <a:t>Validate if an executing application has the correct code and data and has not been modified.</a:t>
          </a:r>
        </a:p>
      </dgm:t>
    </dgm:pt>
    <dgm:pt modelId="{69076DEA-FADE-4E1E-99D4-2E36527C06F9}" type="parTrans" cxnId="{983D6D2F-5335-4DD2-8DDE-F3E1ABBD8109}">
      <dgm:prSet/>
      <dgm:spPr/>
      <dgm:t>
        <a:bodyPr/>
        <a:lstStyle/>
        <a:p>
          <a:endParaRPr lang="en-US"/>
        </a:p>
      </dgm:t>
    </dgm:pt>
    <dgm:pt modelId="{14333C07-2DB7-4BE6-9C84-F697F0793609}" type="sibTrans" cxnId="{983D6D2F-5335-4DD2-8DDE-F3E1ABBD8109}">
      <dgm:prSet/>
      <dgm:spPr/>
      <dgm:t>
        <a:bodyPr/>
        <a:lstStyle/>
        <a:p>
          <a:endParaRPr lang="en-US"/>
        </a:p>
      </dgm:t>
    </dgm:pt>
    <dgm:pt modelId="{D98A434D-9864-4958-BAD6-643B3BF1BB1C}" type="pres">
      <dgm:prSet presAssocID="{EBAF4B77-2454-4344-8E3D-B7101A2479FE}" presName="Name0" presStyleCnt="0">
        <dgm:presLayoutVars>
          <dgm:dir/>
          <dgm:animLvl val="lvl"/>
          <dgm:resizeHandles val="exact"/>
        </dgm:presLayoutVars>
      </dgm:prSet>
      <dgm:spPr/>
    </dgm:pt>
    <dgm:pt modelId="{4B2C7C72-6D00-42D5-B618-07BD35A3E5BD}" type="pres">
      <dgm:prSet presAssocID="{F64876EB-55E0-4EDF-B425-B4EEF648F48F}" presName="composite" presStyleCnt="0"/>
      <dgm:spPr/>
    </dgm:pt>
    <dgm:pt modelId="{74AE83D2-843F-4157-88E9-7AB69DCFC6C3}" type="pres">
      <dgm:prSet presAssocID="{F64876EB-55E0-4EDF-B425-B4EEF648F48F}" presName="parTx" presStyleLbl="alignNode1" presStyleIdx="0" presStyleCnt="2">
        <dgm:presLayoutVars>
          <dgm:chMax val="0"/>
          <dgm:chPref val="0"/>
          <dgm:bulletEnabled val="1"/>
        </dgm:presLayoutVars>
      </dgm:prSet>
      <dgm:spPr/>
    </dgm:pt>
    <dgm:pt modelId="{7EAB6D9F-E619-42C8-84EB-EC36BCC43C25}" type="pres">
      <dgm:prSet presAssocID="{F64876EB-55E0-4EDF-B425-B4EEF648F48F}" presName="desTx" presStyleLbl="alignAccFollowNode1" presStyleIdx="0" presStyleCnt="2">
        <dgm:presLayoutVars>
          <dgm:bulletEnabled val="1"/>
        </dgm:presLayoutVars>
      </dgm:prSet>
      <dgm:spPr/>
    </dgm:pt>
    <dgm:pt modelId="{886E8DEF-B1AB-430D-A077-81170EB53C93}" type="pres">
      <dgm:prSet presAssocID="{704CAFBB-A240-40A9-AA12-98C43AE37758}" presName="space" presStyleCnt="0"/>
      <dgm:spPr/>
    </dgm:pt>
    <dgm:pt modelId="{348BC877-BA8E-4BE2-A4B3-7DD77C5C29B8}" type="pres">
      <dgm:prSet presAssocID="{F1A1E82C-30C3-4A69-80F3-7564AA3DAAF2}" presName="composite" presStyleCnt="0"/>
      <dgm:spPr/>
    </dgm:pt>
    <dgm:pt modelId="{B867F84F-253F-4F14-AE0B-BB944A186953}" type="pres">
      <dgm:prSet presAssocID="{F1A1E82C-30C3-4A69-80F3-7564AA3DAAF2}" presName="parTx" presStyleLbl="alignNode1" presStyleIdx="1" presStyleCnt="2">
        <dgm:presLayoutVars>
          <dgm:chMax val="0"/>
          <dgm:chPref val="0"/>
          <dgm:bulletEnabled val="1"/>
        </dgm:presLayoutVars>
      </dgm:prSet>
      <dgm:spPr/>
    </dgm:pt>
    <dgm:pt modelId="{64F3AFF6-C341-47CF-AD76-0AB3AB165D8A}" type="pres">
      <dgm:prSet presAssocID="{F1A1E82C-30C3-4A69-80F3-7564AA3DAAF2}" presName="desTx" presStyleLbl="alignAccFollowNode1" presStyleIdx="1" presStyleCnt="2">
        <dgm:presLayoutVars>
          <dgm:bulletEnabled val="1"/>
        </dgm:presLayoutVars>
      </dgm:prSet>
      <dgm:spPr/>
    </dgm:pt>
  </dgm:ptLst>
  <dgm:cxnLst>
    <dgm:cxn modelId="{983D6D2F-5335-4DD2-8DDE-F3E1ABBD8109}" srcId="{F1A1E82C-30C3-4A69-80F3-7564AA3DAAF2}" destId="{15D7C4C8-2174-489E-B2F9-CB9900A0BE70}" srcOrd="0" destOrd="0" parTransId="{69076DEA-FADE-4E1E-99D4-2E36527C06F9}" sibTransId="{14333C07-2DB7-4BE6-9C84-F697F0793609}"/>
    <dgm:cxn modelId="{4C2F8531-B42C-472C-9CCD-D8C3FB5774E7}" srcId="{F64876EB-55E0-4EDF-B425-B4EEF648F48F}" destId="{B63BCAC9-A59C-4A75-BFB2-703507FA724C}" srcOrd="1" destOrd="0" parTransId="{A8AEB1EB-FF01-45EB-9AED-314FAF3CD0C0}" sibTransId="{DB2374C9-32A7-4E57-9346-080067566E10}"/>
    <dgm:cxn modelId="{3BACFD5F-AE49-4D1E-A526-5117EC6CDCF1}" type="presOf" srcId="{EBAF4B77-2454-4344-8E3D-B7101A2479FE}" destId="{D98A434D-9864-4958-BAD6-643B3BF1BB1C}" srcOrd="0" destOrd="0" presId="urn:microsoft.com/office/officeart/2005/8/layout/hList1"/>
    <dgm:cxn modelId="{90712660-3DF5-4EC9-8B43-0E34E1094AED}" srcId="{EBAF4B77-2454-4344-8E3D-B7101A2479FE}" destId="{F64876EB-55E0-4EDF-B425-B4EEF648F48F}" srcOrd="0" destOrd="0" parTransId="{E1E8D547-6704-4B66-884F-77267B909832}" sibTransId="{704CAFBB-A240-40A9-AA12-98C43AE37758}"/>
    <dgm:cxn modelId="{BA20078F-0AB4-4530-A132-1722A038E457}" type="presOf" srcId="{619D3C90-E451-4F83-939A-153CF78EC519}" destId="{7EAB6D9F-E619-42C8-84EB-EC36BCC43C25}" srcOrd="0" destOrd="0" presId="urn:microsoft.com/office/officeart/2005/8/layout/hList1"/>
    <dgm:cxn modelId="{80F6A0A0-830A-46D7-80FD-7E29C8FB9814}" srcId="{F64876EB-55E0-4EDF-B425-B4EEF648F48F}" destId="{619D3C90-E451-4F83-939A-153CF78EC519}" srcOrd="0" destOrd="0" parTransId="{3A79199C-C119-4BB2-B745-B9F732E81FDE}" sibTransId="{3D1E2BB1-5E1E-4E03-84FF-3C9D95AFB9AC}"/>
    <dgm:cxn modelId="{B0439CBE-4FD2-4E38-A4D7-CF1A72C8BF0D}" srcId="{EBAF4B77-2454-4344-8E3D-B7101A2479FE}" destId="{F1A1E82C-30C3-4A69-80F3-7564AA3DAAF2}" srcOrd="1" destOrd="0" parTransId="{D0D1CD24-3EA6-48E2-B3DC-485D7F5326F5}" sibTransId="{C51EA23C-2ED2-4013-BCE1-10C0954EFE0B}"/>
    <dgm:cxn modelId="{5846FCE7-5261-4354-87F0-D0B54BD87475}" type="presOf" srcId="{F64876EB-55E0-4EDF-B425-B4EEF648F48F}" destId="{74AE83D2-843F-4157-88E9-7AB69DCFC6C3}" srcOrd="0" destOrd="0" presId="urn:microsoft.com/office/officeart/2005/8/layout/hList1"/>
    <dgm:cxn modelId="{E21698EF-BF87-40E4-92BC-F021CCFFF298}" type="presOf" srcId="{F1A1E82C-30C3-4A69-80F3-7564AA3DAAF2}" destId="{B867F84F-253F-4F14-AE0B-BB944A186953}" srcOrd="0" destOrd="0" presId="urn:microsoft.com/office/officeart/2005/8/layout/hList1"/>
    <dgm:cxn modelId="{6CD646F8-AD43-4D42-BD15-AF405769E1C3}" type="presOf" srcId="{B63BCAC9-A59C-4A75-BFB2-703507FA724C}" destId="{7EAB6D9F-E619-42C8-84EB-EC36BCC43C25}" srcOrd="0" destOrd="1" presId="urn:microsoft.com/office/officeart/2005/8/layout/hList1"/>
    <dgm:cxn modelId="{4A7143FD-FE3D-4C9B-B4A6-B4F029577983}" type="presOf" srcId="{15D7C4C8-2174-489E-B2F9-CB9900A0BE70}" destId="{64F3AFF6-C341-47CF-AD76-0AB3AB165D8A}" srcOrd="0" destOrd="0" presId="urn:microsoft.com/office/officeart/2005/8/layout/hList1"/>
    <dgm:cxn modelId="{F6C5335E-2F6B-4295-9455-B3C888429B74}" type="presParOf" srcId="{D98A434D-9864-4958-BAD6-643B3BF1BB1C}" destId="{4B2C7C72-6D00-42D5-B618-07BD35A3E5BD}" srcOrd="0" destOrd="0" presId="urn:microsoft.com/office/officeart/2005/8/layout/hList1"/>
    <dgm:cxn modelId="{8B9E18BC-8190-4DD3-9353-58174BCD157C}" type="presParOf" srcId="{4B2C7C72-6D00-42D5-B618-07BD35A3E5BD}" destId="{74AE83D2-843F-4157-88E9-7AB69DCFC6C3}" srcOrd="0" destOrd="0" presId="urn:microsoft.com/office/officeart/2005/8/layout/hList1"/>
    <dgm:cxn modelId="{6E7FE3CC-F888-4BFD-B635-BAE30220E5C9}" type="presParOf" srcId="{4B2C7C72-6D00-42D5-B618-07BD35A3E5BD}" destId="{7EAB6D9F-E619-42C8-84EB-EC36BCC43C25}" srcOrd="1" destOrd="0" presId="urn:microsoft.com/office/officeart/2005/8/layout/hList1"/>
    <dgm:cxn modelId="{4E34EED6-6342-4BE2-9810-8626211E362E}" type="presParOf" srcId="{D98A434D-9864-4958-BAD6-643B3BF1BB1C}" destId="{886E8DEF-B1AB-430D-A077-81170EB53C93}" srcOrd="1" destOrd="0" presId="urn:microsoft.com/office/officeart/2005/8/layout/hList1"/>
    <dgm:cxn modelId="{3C5E89B4-0E49-4471-BD3E-2DD6A3E2ABBD}" type="presParOf" srcId="{D98A434D-9864-4958-BAD6-643B3BF1BB1C}" destId="{348BC877-BA8E-4BE2-A4B3-7DD77C5C29B8}" srcOrd="2" destOrd="0" presId="urn:microsoft.com/office/officeart/2005/8/layout/hList1"/>
    <dgm:cxn modelId="{1FFD0954-B1B9-4DE0-B02D-87F1D0244A24}" type="presParOf" srcId="{348BC877-BA8E-4BE2-A4B3-7DD77C5C29B8}" destId="{B867F84F-253F-4F14-AE0B-BB944A186953}" srcOrd="0" destOrd="0" presId="urn:microsoft.com/office/officeart/2005/8/layout/hList1"/>
    <dgm:cxn modelId="{49A50C3F-BF30-4054-92B3-D49830853639}" type="presParOf" srcId="{348BC877-BA8E-4BE2-A4B3-7DD77C5C29B8}" destId="{64F3AFF6-C341-47CF-AD76-0AB3AB165D8A}"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2E973F-197B-4F2C-B663-1869107E289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978884B-5F34-4A0F-AF4A-CFA1B7732A53}">
      <dgm:prSet/>
      <dgm:spPr/>
      <dgm:t>
        <a:bodyPr/>
        <a:lstStyle/>
        <a:p>
          <a:pPr>
            <a:lnSpc>
              <a:spcPct val="100000"/>
            </a:lnSpc>
            <a:defRPr cap="all"/>
          </a:pPr>
          <a:r>
            <a:rPr lang="en-US" dirty="0"/>
            <a:t>High Speed</a:t>
          </a:r>
        </a:p>
      </dgm:t>
    </dgm:pt>
    <dgm:pt modelId="{4EE0765D-7B8E-46C3-9768-C1D27EC43671}" type="parTrans" cxnId="{03AA134D-3A28-4621-A5F5-87B4B6F0EEA6}">
      <dgm:prSet/>
      <dgm:spPr/>
      <dgm:t>
        <a:bodyPr/>
        <a:lstStyle/>
        <a:p>
          <a:endParaRPr lang="en-US"/>
        </a:p>
      </dgm:t>
    </dgm:pt>
    <dgm:pt modelId="{894815CB-5757-465C-A8FA-EA8AAA57A8F4}" type="sibTrans" cxnId="{03AA134D-3A28-4621-A5F5-87B4B6F0EEA6}">
      <dgm:prSet/>
      <dgm:spPr/>
      <dgm:t>
        <a:bodyPr/>
        <a:lstStyle/>
        <a:p>
          <a:endParaRPr lang="en-US"/>
        </a:p>
      </dgm:t>
    </dgm:pt>
    <dgm:pt modelId="{97C584D0-5071-44F0-A2BE-259DDD69DB1A}">
      <dgm:prSet/>
      <dgm:spPr/>
      <dgm:t>
        <a:bodyPr/>
        <a:lstStyle/>
        <a:p>
          <a:pPr>
            <a:lnSpc>
              <a:spcPct val="100000"/>
            </a:lnSpc>
            <a:defRPr cap="all"/>
          </a:pPr>
          <a:r>
            <a:rPr lang="en-US" dirty="0"/>
            <a:t>Offline Execution</a:t>
          </a:r>
        </a:p>
      </dgm:t>
    </dgm:pt>
    <dgm:pt modelId="{704F4E64-30AA-4DC4-BADF-EF68401759FD}" type="parTrans" cxnId="{C28D7C25-E5ED-4E86-A55C-83198F2892D3}">
      <dgm:prSet/>
      <dgm:spPr/>
      <dgm:t>
        <a:bodyPr/>
        <a:lstStyle/>
        <a:p>
          <a:endParaRPr lang="en-US"/>
        </a:p>
      </dgm:t>
    </dgm:pt>
    <dgm:pt modelId="{EF022875-7483-4711-9D5C-D25D2D7A1A2A}" type="sibTrans" cxnId="{C28D7C25-E5ED-4E86-A55C-83198F2892D3}">
      <dgm:prSet/>
      <dgm:spPr/>
      <dgm:t>
        <a:bodyPr/>
        <a:lstStyle/>
        <a:p>
          <a:endParaRPr lang="en-US"/>
        </a:p>
      </dgm:t>
    </dgm:pt>
    <dgm:pt modelId="{C1012CD0-EC7B-46AE-B10D-AE56C1516488}">
      <dgm:prSet/>
      <dgm:spPr/>
      <dgm:t>
        <a:bodyPr/>
        <a:lstStyle/>
        <a:p>
          <a:pPr>
            <a:lnSpc>
              <a:spcPct val="100000"/>
            </a:lnSpc>
            <a:defRPr cap="all"/>
          </a:pPr>
          <a:r>
            <a:rPr lang="en-US" dirty="0"/>
            <a:t>Scalable</a:t>
          </a:r>
        </a:p>
      </dgm:t>
    </dgm:pt>
    <dgm:pt modelId="{BDFBCB96-3A0F-4155-B028-E06E6CA59A2E}" type="parTrans" cxnId="{03398CB0-B37B-41AF-8746-2E2D6F4E53EE}">
      <dgm:prSet/>
      <dgm:spPr/>
      <dgm:t>
        <a:bodyPr/>
        <a:lstStyle/>
        <a:p>
          <a:endParaRPr lang="en-US"/>
        </a:p>
      </dgm:t>
    </dgm:pt>
    <dgm:pt modelId="{683A3926-5144-4505-A60B-C19D92EF51B9}" type="sibTrans" cxnId="{03398CB0-B37B-41AF-8746-2E2D6F4E53EE}">
      <dgm:prSet/>
      <dgm:spPr/>
      <dgm:t>
        <a:bodyPr/>
        <a:lstStyle/>
        <a:p>
          <a:endParaRPr lang="en-US"/>
        </a:p>
      </dgm:t>
    </dgm:pt>
    <dgm:pt modelId="{8404D8FA-8ABA-4644-A8C8-EBC907232615}" type="pres">
      <dgm:prSet presAssocID="{ED2E973F-197B-4F2C-B663-1869107E289F}" presName="root" presStyleCnt="0">
        <dgm:presLayoutVars>
          <dgm:dir/>
          <dgm:resizeHandles val="exact"/>
        </dgm:presLayoutVars>
      </dgm:prSet>
      <dgm:spPr/>
    </dgm:pt>
    <dgm:pt modelId="{C35DA1A3-7DBB-4CFD-A80A-C39F3D395754}" type="pres">
      <dgm:prSet presAssocID="{E978884B-5F34-4A0F-AF4A-CFA1B7732A53}" presName="compNode" presStyleCnt="0"/>
      <dgm:spPr/>
    </dgm:pt>
    <dgm:pt modelId="{E99DE6EA-89B5-45D2-8454-354627D6606D}" type="pres">
      <dgm:prSet presAssocID="{E978884B-5F34-4A0F-AF4A-CFA1B7732A53}" presName="iconBgRect" presStyleLbl="bgShp" presStyleIdx="0" presStyleCnt="3"/>
      <dgm:spPr/>
    </dgm:pt>
    <dgm:pt modelId="{5BA6002A-D5EF-46B0-809C-AF075096A7D5}" type="pres">
      <dgm:prSet presAssocID="{E978884B-5F34-4A0F-AF4A-CFA1B7732A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pwatch"/>
        </a:ext>
      </dgm:extLst>
    </dgm:pt>
    <dgm:pt modelId="{FF686A75-F18C-4062-ACDA-24EADEC898A5}" type="pres">
      <dgm:prSet presAssocID="{E978884B-5F34-4A0F-AF4A-CFA1B7732A53}" presName="spaceRect" presStyleCnt="0"/>
      <dgm:spPr/>
    </dgm:pt>
    <dgm:pt modelId="{EC1F9D6F-7BE7-43FF-AF5E-5F9C07F1819C}" type="pres">
      <dgm:prSet presAssocID="{E978884B-5F34-4A0F-AF4A-CFA1B7732A53}" presName="textRect" presStyleLbl="revTx" presStyleIdx="0" presStyleCnt="3">
        <dgm:presLayoutVars>
          <dgm:chMax val="1"/>
          <dgm:chPref val="1"/>
        </dgm:presLayoutVars>
      </dgm:prSet>
      <dgm:spPr/>
    </dgm:pt>
    <dgm:pt modelId="{5CBCFE22-B0FF-4F55-A8B4-843AF4A119F1}" type="pres">
      <dgm:prSet presAssocID="{894815CB-5757-465C-A8FA-EA8AAA57A8F4}" presName="sibTrans" presStyleCnt="0"/>
      <dgm:spPr/>
    </dgm:pt>
    <dgm:pt modelId="{619C6CC8-AB78-4209-8A07-FC1A04C51B06}" type="pres">
      <dgm:prSet presAssocID="{C1012CD0-EC7B-46AE-B10D-AE56C1516488}" presName="compNode" presStyleCnt="0"/>
      <dgm:spPr/>
    </dgm:pt>
    <dgm:pt modelId="{BC51AC3A-5B3B-415F-BB44-06955A7B13BA}" type="pres">
      <dgm:prSet presAssocID="{C1012CD0-EC7B-46AE-B10D-AE56C1516488}" presName="iconBgRect" presStyleLbl="bgShp" presStyleIdx="1" presStyleCnt="3"/>
      <dgm:spPr/>
    </dgm:pt>
    <dgm:pt modelId="{5940BE01-04A0-40AA-BD05-391C650EE245}" type="pres">
      <dgm:prSet presAssocID="{C1012CD0-EC7B-46AE-B10D-AE56C15164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xponential Graph with solid fill"/>
        </a:ext>
      </dgm:extLst>
    </dgm:pt>
    <dgm:pt modelId="{58CB9326-81BD-4B7C-BEAA-6B0D5DE8A688}" type="pres">
      <dgm:prSet presAssocID="{C1012CD0-EC7B-46AE-B10D-AE56C1516488}" presName="spaceRect" presStyleCnt="0"/>
      <dgm:spPr/>
    </dgm:pt>
    <dgm:pt modelId="{1178C3C6-A2FE-4B96-A71B-7FCFDE77BC57}" type="pres">
      <dgm:prSet presAssocID="{C1012CD0-EC7B-46AE-B10D-AE56C1516488}" presName="textRect" presStyleLbl="revTx" presStyleIdx="1" presStyleCnt="3">
        <dgm:presLayoutVars>
          <dgm:chMax val="1"/>
          <dgm:chPref val="1"/>
        </dgm:presLayoutVars>
      </dgm:prSet>
      <dgm:spPr/>
    </dgm:pt>
    <dgm:pt modelId="{02DB9568-DDB0-4FF5-B04C-8B213110811C}" type="pres">
      <dgm:prSet presAssocID="{683A3926-5144-4505-A60B-C19D92EF51B9}" presName="sibTrans" presStyleCnt="0"/>
      <dgm:spPr/>
    </dgm:pt>
    <dgm:pt modelId="{27D3BD71-2013-4E2C-997E-423868D455AA}" type="pres">
      <dgm:prSet presAssocID="{97C584D0-5071-44F0-A2BE-259DDD69DB1A}" presName="compNode" presStyleCnt="0"/>
      <dgm:spPr/>
    </dgm:pt>
    <dgm:pt modelId="{633CC069-89EC-4D95-9383-6100643EC545}" type="pres">
      <dgm:prSet presAssocID="{97C584D0-5071-44F0-A2BE-259DDD69DB1A}" presName="iconBgRect" presStyleLbl="bgShp" presStyleIdx="2" presStyleCnt="3"/>
      <dgm:spPr/>
    </dgm:pt>
    <dgm:pt modelId="{33E53BEE-21FB-43E5-B897-7B4FED3C5962}" type="pres">
      <dgm:prSet presAssocID="{97C584D0-5071-44F0-A2BE-259DDD69DB1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connected with solid fill"/>
        </a:ext>
      </dgm:extLst>
    </dgm:pt>
    <dgm:pt modelId="{67D6E176-E58F-4D05-BD39-3B14D8695024}" type="pres">
      <dgm:prSet presAssocID="{97C584D0-5071-44F0-A2BE-259DDD69DB1A}" presName="spaceRect" presStyleCnt="0"/>
      <dgm:spPr/>
    </dgm:pt>
    <dgm:pt modelId="{838BC413-FD5C-4A8F-9924-0C88D39844E4}" type="pres">
      <dgm:prSet presAssocID="{97C584D0-5071-44F0-A2BE-259DDD69DB1A}" presName="textRect" presStyleLbl="revTx" presStyleIdx="2" presStyleCnt="3">
        <dgm:presLayoutVars>
          <dgm:chMax val="1"/>
          <dgm:chPref val="1"/>
        </dgm:presLayoutVars>
      </dgm:prSet>
      <dgm:spPr/>
    </dgm:pt>
  </dgm:ptLst>
  <dgm:cxnLst>
    <dgm:cxn modelId="{C6A42119-34F4-4A28-9B02-321ECFA9B193}" type="presOf" srcId="{C1012CD0-EC7B-46AE-B10D-AE56C1516488}" destId="{1178C3C6-A2FE-4B96-A71B-7FCFDE77BC57}" srcOrd="0" destOrd="0" presId="urn:microsoft.com/office/officeart/2018/5/layout/IconCircleLabelList"/>
    <dgm:cxn modelId="{C28D7C25-E5ED-4E86-A55C-83198F2892D3}" srcId="{ED2E973F-197B-4F2C-B663-1869107E289F}" destId="{97C584D0-5071-44F0-A2BE-259DDD69DB1A}" srcOrd="2" destOrd="0" parTransId="{704F4E64-30AA-4DC4-BADF-EF68401759FD}" sibTransId="{EF022875-7483-4711-9D5C-D25D2D7A1A2A}"/>
    <dgm:cxn modelId="{FF279E63-5CD1-40CF-873F-338A87DB714C}" type="presOf" srcId="{ED2E973F-197B-4F2C-B663-1869107E289F}" destId="{8404D8FA-8ABA-4644-A8C8-EBC907232615}" srcOrd="0" destOrd="0" presId="urn:microsoft.com/office/officeart/2018/5/layout/IconCircleLabelList"/>
    <dgm:cxn modelId="{03AA134D-3A28-4621-A5F5-87B4B6F0EEA6}" srcId="{ED2E973F-197B-4F2C-B663-1869107E289F}" destId="{E978884B-5F34-4A0F-AF4A-CFA1B7732A53}" srcOrd="0" destOrd="0" parTransId="{4EE0765D-7B8E-46C3-9768-C1D27EC43671}" sibTransId="{894815CB-5757-465C-A8FA-EA8AAA57A8F4}"/>
    <dgm:cxn modelId="{03398CB0-B37B-41AF-8746-2E2D6F4E53EE}" srcId="{ED2E973F-197B-4F2C-B663-1869107E289F}" destId="{C1012CD0-EC7B-46AE-B10D-AE56C1516488}" srcOrd="1" destOrd="0" parTransId="{BDFBCB96-3A0F-4155-B028-E06E6CA59A2E}" sibTransId="{683A3926-5144-4505-A60B-C19D92EF51B9}"/>
    <dgm:cxn modelId="{7E234CCC-A454-4BC3-AA1B-08E890136485}" type="presOf" srcId="{97C584D0-5071-44F0-A2BE-259DDD69DB1A}" destId="{838BC413-FD5C-4A8F-9924-0C88D39844E4}" srcOrd="0" destOrd="0" presId="urn:microsoft.com/office/officeart/2018/5/layout/IconCircleLabelList"/>
    <dgm:cxn modelId="{7B53A1E7-E894-4114-99C2-5E753551512C}" type="presOf" srcId="{E978884B-5F34-4A0F-AF4A-CFA1B7732A53}" destId="{EC1F9D6F-7BE7-43FF-AF5E-5F9C07F1819C}" srcOrd="0" destOrd="0" presId="urn:microsoft.com/office/officeart/2018/5/layout/IconCircleLabelList"/>
    <dgm:cxn modelId="{3D3E19F7-1689-4559-8D0A-77566F849097}" type="presParOf" srcId="{8404D8FA-8ABA-4644-A8C8-EBC907232615}" destId="{C35DA1A3-7DBB-4CFD-A80A-C39F3D395754}" srcOrd="0" destOrd="0" presId="urn:microsoft.com/office/officeart/2018/5/layout/IconCircleLabelList"/>
    <dgm:cxn modelId="{3115C375-5135-421C-AF56-6E28D81CEFBE}" type="presParOf" srcId="{C35DA1A3-7DBB-4CFD-A80A-C39F3D395754}" destId="{E99DE6EA-89B5-45D2-8454-354627D6606D}" srcOrd="0" destOrd="0" presId="urn:microsoft.com/office/officeart/2018/5/layout/IconCircleLabelList"/>
    <dgm:cxn modelId="{F43AACBA-868F-4D8C-8B6C-BB51936A3CEB}" type="presParOf" srcId="{C35DA1A3-7DBB-4CFD-A80A-C39F3D395754}" destId="{5BA6002A-D5EF-46B0-809C-AF075096A7D5}" srcOrd="1" destOrd="0" presId="urn:microsoft.com/office/officeart/2018/5/layout/IconCircleLabelList"/>
    <dgm:cxn modelId="{B3FEA11A-19E2-4D84-88CA-ADB364977564}" type="presParOf" srcId="{C35DA1A3-7DBB-4CFD-A80A-C39F3D395754}" destId="{FF686A75-F18C-4062-ACDA-24EADEC898A5}" srcOrd="2" destOrd="0" presId="urn:microsoft.com/office/officeart/2018/5/layout/IconCircleLabelList"/>
    <dgm:cxn modelId="{C94706C7-639F-4C3B-A876-85348DB12D4C}" type="presParOf" srcId="{C35DA1A3-7DBB-4CFD-A80A-C39F3D395754}" destId="{EC1F9D6F-7BE7-43FF-AF5E-5F9C07F1819C}" srcOrd="3" destOrd="0" presId="urn:microsoft.com/office/officeart/2018/5/layout/IconCircleLabelList"/>
    <dgm:cxn modelId="{C492C0C2-5A67-4247-954B-C3DEBB670CB1}" type="presParOf" srcId="{8404D8FA-8ABA-4644-A8C8-EBC907232615}" destId="{5CBCFE22-B0FF-4F55-A8B4-843AF4A119F1}" srcOrd="1" destOrd="0" presId="urn:microsoft.com/office/officeart/2018/5/layout/IconCircleLabelList"/>
    <dgm:cxn modelId="{D4AB957F-9E12-42B3-832F-224832914608}" type="presParOf" srcId="{8404D8FA-8ABA-4644-A8C8-EBC907232615}" destId="{619C6CC8-AB78-4209-8A07-FC1A04C51B06}" srcOrd="2" destOrd="0" presId="urn:microsoft.com/office/officeart/2018/5/layout/IconCircleLabelList"/>
    <dgm:cxn modelId="{E362AAB6-2A06-4099-B1C6-F5A4039AE757}" type="presParOf" srcId="{619C6CC8-AB78-4209-8A07-FC1A04C51B06}" destId="{BC51AC3A-5B3B-415F-BB44-06955A7B13BA}" srcOrd="0" destOrd="0" presId="urn:microsoft.com/office/officeart/2018/5/layout/IconCircleLabelList"/>
    <dgm:cxn modelId="{1EF718FA-6A8D-4D40-8AAB-696F25490A32}" type="presParOf" srcId="{619C6CC8-AB78-4209-8A07-FC1A04C51B06}" destId="{5940BE01-04A0-40AA-BD05-391C650EE245}" srcOrd="1" destOrd="0" presId="urn:microsoft.com/office/officeart/2018/5/layout/IconCircleLabelList"/>
    <dgm:cxn modelId="{5C8DE75F-928A-4B4D-A43A-17946B51739B}" type="presParOf" srcId="{619C6CC8-AB78-4209-8A07-FC1A04C51B06}" destId="{58CB9326-81BD-4B7C-BEAA-6B0D5DE8A688}" srcOrd="2" destOrd="0" presId="urn:microsoft.com/office/officeart/2018/5/layout/IconCircleLabelList"/>
    <dgm:cxn modelId="{3D67AE4D-1F30-42A1-943A-8194C2FC8DEA}" type="presParOf" srcId="{619C6CC8-AB78-4209-8A07-FC1A04C51B06}" destId="{1178C3C6-A2FE-4B96-A71B-7FCFDE77BC57}" srcOrd="3" destOrd="0" presId="urn:microsoft.com/office/officeart/2018/5/layout/IconCircleLabelList"/>
    <dgm:cxn modelId="{210CF55D-42CA-4734-998D-F250FE0E61B2}" type="presParOf" srcId="{8404D8FA-8ABA-4644-A8C8-EBC907232615}" destId="{02DB9568-DDB0-4FF5-B04C-8B213110811C}" srcOrd="3" destOrd="0" presId="urn:microsoft.com/office/officeart/2018/5/layout/IconCircleLabelList"/>
    <dgm:cxn modelId="{2FEF80AB-5F39-4FC2-BF15-002770E149E8}" type="presParOf" srcId="{8404D8FA-8ABA-4644-A8C8-EBC907232615}" destId="{27D3BD71-2013-4E2C-997E-423868D455AA}" srcOrd="4" destOrd="0" presId="urn:microsoft.com/office/officeart/2018/5/layout/IconCircleLabelList"/>
    <dgm:cxn modelId="{55DA7EDD-5A65-437E-9F5F-488FB55055ED}" type="presParOf" srcId="{27D3BD71-2013-4E2C-997E-423868D455AA}" destId="{633CC069-89EC-4D95-9383-6100643EC545}" srcOrd="0" destOrd="0" presId="urn:microsoft.com/office/officeart/2018/5/layout/IconCircleLabelList"/>
    <dgm:cxn modelId="{00CA13E0-3AF4-4378-B003-EDF165F356CE}" type="presParOf" srcId="{27D3BD71-2013-4E2C-997E-423868D455AA}" destId="{33E53BEE-21FB-43E5-B897-7B4FED3C5962}" srcOrd="1" destOrd="0" presId="urn:microsoft.com/office/officeart/2018/5/layout/IconCircleLabelList"/>
    <dgm:cxn modelId="{054262F1-1DEA-498A-BE7F-3B58CBD28A42}" type="presParOf" srcId="{27D3BD71-2013-4E2C-997E-423868D455AA}" destId="{67D6E176-E58F-4D05-BD39-3B14D8695024}" srcOrd="2" destOrd="0" presId="urn:microsoft.com/office/officeart/2018/5/layout/IconCircleLabelList"/>
    <dgm:cxn modelId="{73D968DD-128B-486D-A528-54CEE605C3CB}" type="presParOf" srcId="{27D3BD71-2013-4E2C-997E-423868D455AA}" destId="{838BC413-FD5C-4A8F-9924-0C88D39844E4}"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F1A8562-B7B8-427A-887A-6FE7233B7923}"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36FE5855-97DD-4833-9DBA-0D880D1D7728}">
      <dgm:prSet/>
      <dgm:spPr/>
      <dgm:t>
        <a:bodyPr/>
        <a:lstStyle/>
        <a:p>
          <a:r>
            <a:rPr lang="en-US"/>
            <a:t>Problem statement</a:t>
          </a:r>
        </a:p>
      </dgm:t>
    </dgm:pt>
    <dgm:pt modelId="{9A269581-AED1-46D9-BB41-FBE62842EE01}" type="parTrans" cxnId="{B2E10188-99AE-4C74-A35C-69BF3A12DF1F}">
      <dgm:prSet/>
      <dgm:spPr/>
      <dgm:t>
        <a:bodyPr/>
        <a:lstStyle/>
        <a:p>
          <a:endParaRPr lang="en-US"/>
        </a:p>
      </dgm:t>
    </dgm:pt>
    <dgm:pt modelId="{21B7904D-33EE-419D-98F2-DA0BCD9837F8}" type="sibTrans" cxnId="{B2E10188-99AE-4C74-A35C-69BF3A12DF1F}">
      <dgm:prSet/>
      <dgm:spPr/>
      <dgm:t>
        <a:bodyPr/>
        <a:lstStyle/>
        <a:p>
          <a:endParaRPr lang="en-US"/>
        </a:p>
      </dgm:t>
    </dgm:pt>
    <dgm:pt modelId="{B05AF0F6-3832-44D6-87D9-41EB114BFB08}">
      <dgm:prSet/>
      <dgm:spPr/>
      <dgm:t>
        <a:bodyPr/>
        <a:lstStyle/>
        <a:p>
          <a:r>
            <a:rPr lang="en-US"/>
            <a:t>Design of </a:t>
          </a:r>
          <a:r>
            <a:rPr lang="en-US" i="1"/>
            <a:t>SecureLease</a:t>
          </a:r>
          <a:endParaRPr lang="en-US"/>
        </a:p>
      </dgm:t>
    </dgm:pt>
    <dgm:pt modelId="{F6F66DBB-E19F-4262-868C-D59B39CC220E}" type="parTrans" cxnId="{7C8BCC58-80AD-4A0A-8B53-A50B7DE9049E}">
      <dgm:prSet/>
      <dgm:spPr/>
      <dgm:t>
        <a:bodyPr/>
        <a:lstStyle/>
        <a:p>
          <a:endParaRPr lang="en-US"/>
        </a:p>
      </dgm:t>
    </dgm:pt>
    <dgm:pt modelId="{1417E9C4-913B-4966-A2C1-5DF850BAFB84}" type="sibTrans" cxnId="{7C8BCC58-80AD-4A0A-8B53-A50B7DE9049E}">
      <dgm:prSet/>
      <dgm:spPr/>
      <dgm:t>
        <a:bodyPr/>
        <a:lstStyle/>
        <a:p>
          <a:endParaRPr lang="en-US"/>
        </a:p>
      </dgm:t>
    </dgm:pt>
    <dgm:pt modelId="{53CBD231-EBBE-4BA3-89EC-5D4DCFC89F34}">
      <dgm:prSet/>
      <dgm:spPr/>
      <dgm:t>
        <a:bodyPr/>
        <a:lstStyle/>
        <a:p>
          <a:r>
            <a:rPr lang="en-US" dirty="0"/>
            <a:t>Results</a:t>
          </a:r>
        </a:p>
      </dgm:t>
    </dgm:pt>
    <dgm:pt modelId="{B7C1F779-3AB7-46E6-B934-D5311E54666B}" type="parTrans" cxnId="{F533647E-BCF7-4A36-8327-2D1A2E9DA7E0}">
      <dgm:prSet/>
      <dgm:spPr/>
      <dgm:t>
        <a:bodyPr/>
        <a:lstStyle/>
        <a:p>
          <a:endParaRPr lang="en-US"/>
        </a:p>
      </dgm:t>
    </dgm:pt>
    <dgm:pt modelId="{47A5DEDB-F88B-447C-92D5-994DE620B055}" type="sibTrans" cxnId="{F533647E-BCF7-4A36-8327-2D1A2E9DA7E0}">
      <dgm:prSet/>
      <dgm:spPr/>
      <dgm:t>
        <a:bodyPr/>
        <a:lstStyle/>
        <a:p>
          <a:endParaRPr lang="en-US"/>
        </a:p>
      </dgm:t>
    </dgm:pt>
    <dgm:pt modelId="{8DA2DA1B-E823-4A0F-BBFC-79174457EE6E}">
      <dgm:prSet/>
      <dgm:spPr/>
      <dgm:t>
        <a:bodyPr/>
        <a:lstStyle/>
        <a:p>
          <a:r>
            <a:rPr lang="en-US"/>
            <a:t>Conclusion</a:t>
          </a:r>
        </a:p>
      </dgm:t>
    </dgm:pt>
    <dgm:pt modelId="{62E011AA-EF84-48F6-84FA-74B5E117A072}" type="parTrans" cxnId="{FE2D54DE-6214-4C34-BBE1-EEE79F0E9F38}">
      <dgm:prSet/>
      <dgm:spPr/>
      <dgm:t>
        <a:bodyPr/>
        <a:lstStyle/>
        <a:p>
          <a:endParaRPr lang="en-US"/>
        </a:p>
      </dgm:t>
    </dgm:pt>
    <dgm:pt modelId="{4691CB88-E440-4F3E-A397-6B8FEEBEC892}" type="sibTrans" cxnId="{FE2D54DE-6214-4C34-BBE1-EEE79F0E9F38}">
      <dgm:prSet/>
      <dgm:spPr/>
      <dgm:t>
        <a:bodyPr/>
        <a:lstStyle/>
        <a:p>
          <a:endParaRPr lang="en-US"/>
        </a:p>
      </dgm:t>
    </dgm:pt>
    <dgm:pt modelId="{5BAFA086-C653-4F6A-9CBF-63079ABC0CDE}">
      <dgm:prSet/>
      <dgm:spPr/>
      <dgm:t>
        <a:bodyPr/>
        <a:lstStyle/>
        <a:p>
          <a:r>
            <a:rPr lang="en-US" dirty="0"/>
            <a:t>Prior work &amp; Motivation</a:t>
          </a:r>
        </a:p>
      </dgm:t>
    </dgm:pt>
    <dgm:pt modelId="{1260822C-C56E-4FF4-8E1A-AE37417F5081}" type="sibTrans" cxnId="{02E056C1-166B-4B03-9498-9CF926CF830E}">
      <dgm:prSet/>
      <dgm:spPr/>
      <dgm:t>
        <a:bodyPr/>
        <a:lstStyle/>
        <a:p>
          <a:endParaRPr lang="en-US"/>
        </a:p>
      </dgm:t>
    </dgm:pt>
    <dgm:pt modelId="{D469FD07-2B23-42AB-B573-CFC7E70C5E7B}" type="parTrans" cxnId="{02E056C1-166B-4B03-9498-9CF926CF830E}">
      <dgm:prSet/>
      <dgm:spPr/>
      <dgm:t>
        <a:bodyPr/>
        <a:lstStyle/>
        <a:p>
          <a:endParaRPr lang="en-US"/>
        </a:p>
      </dgm:t>
    </dgm:pt>
    <dgm:pt modelId="{729B1723-45F1-4376-ABB8-9F153173A878}" type="pres">
      <dgm:prSet presAssocID="{BF1A8562-B7B8-427A-887A-6FE7233B7923}" presName="Name0" presStyleCnt="0">
        <dgm:presLayoutVars>
          <dgm:dir/>
          <dgm:resizeHandles val="exact"/>
        </dgm:presLayoutVars>
      </dgm:prSet>
      <dgm:spPr/>
    </dgm:pt>
    <dgm:pt modelId="{A0CFC9B2-8C6D-4D00-85D8-EE79B29CDF7D}" type="pres">
      <dgm:prSet presAssocID="{BF1A8562-B7B8-427A-887A-6FE7233B7923}" presName="arrow" presStyleLbl="bgShp" presStyleIdx="0" presStyleCnt="1"/>
      <dgm:spPr/>
    </dgm:pt>
    <dgm:pt modelId="{15F27782-9C89-4C46-9413-3087EA70AB71}" type="pres">
      <dgm:prSet presAssocID="{BF1A8562-B7B8-427A-887A-6FE7233B7923}" presName="points" presStyleCnt="0"/>
      <dgm:spPr/>
    </dgm:pt>
    <dgm:pt modelId="{B584D0A7-25EF-491A-9BD7-2A7D312122C5}" type="pres">
      <dgm:prSet presAssocID="{36FE5855-97DD-4833-9DBA-0D880D1D7728}" presName="compositeA" presStyleCnt="0"/>
      <dgm:spPr/>
    </dgm:pt>
    <dgm:pt modelId="{DC1EE7A4-76F0-4455-AB32-2805AFD5A7F9}" type="pres">
      <dgm:prSet presAssocID="{36FE5855-97DD-4833-9DBA-0D880D1D7728}" presName="textA" presStyleLbl="revTx" presStyleIdx="0" presStyleCnt="5">
        <dgm:presLayoutVars>
          <dgm:bulletEnabled val="1"/>
        </dgm:presLayoutVars>
      </dgm:prSet>
      <dgm:spPr/>
    </dgm:pt>
    <dgm:pt modelId="{288D6DA9-8682-41DD-BB27-C3F50C0A13A4}" type="pres">
      <dgm:prSet presAssocID="{36FE5855-97DD-4833-9DBA-0D880D1D7728}" presName="circleA" presStyleLbl="node1" presStyleIdx="0" presStyleCnt="5"/>
      <dgm:spPr/>
    </dgm:pt>
    <dgm:pt modelId="{CF5D7C47-2403-4788-B3B6-8EA64AB8D172}" type="pres">
      <dgm:prSet presAssocID="{36FE5855-97DD-4833-9DBA-0D880D1D7728}" presName="spaceA" presStyleCnt="0"/>
      <dgm:spPr/>
    </dgm:pt>
    <dgm:pt modelId="{AA8456D0-E6DF-415C-9ED5-7F8931D11574}" type="pres">
      <dgm:prSet presAssocID="{21B7904D-33EE-419D-98F2-DA0BCD9837F8}" presName="space" presStyleCnt="0"/>
      <dgm:spPr/>
    </dgm:pt>
    <dgm:pt modelId="{9D6E4FBD-BC40-4338-9278-5A79C357F92E}" type="pres">
      <dgm:prSet presAssocID="{5BAFA086-C653-4F6A-9CBF-63079ABC0CDE}" presName="compositeB" presStyleCnt="0"/>
      <dgm:spPr/>
    </dgm:pt>
    <dgm:pt modelId="{53F1BED1-F8EB-4D9A-B717-A3AA96B6402F}" type="pres">
      <dgm:prSet presAssocID="{5BAFA086-C653-4F6A-9CBF-63079ABC0CDE}" presName="textB" presStyleLbl="revTx" presStyleIdx="1" presStyleCnt="5">
        <dgm:presLayoutVars>
          <dgm:bulletEnabled val="1"/>
        </dgm:presLayoutVars>
      </dgm:prSet>
      <dgm:spPr/>
    </dgm:pt>
    <dgm:pt modelId="{15249165-6A2D-4593-AEDD-A0B175885589}" type="pres">
      <dgm:prSet presAssocID="{5BAFA086-C653-4F6A-9CBF-63079ABC0CDE}" presName="circleB" presStyleLbl="node1" presStyleIdx="1" presStyleCnt="5"/>
      <dgm:spPr/>
    </dgm:pt>
    <dgm:pt modelId="{59CD76A8-2603-4978-9D71-1412F42E777F}" type="pres">
      <dgm:prSet presAssocID="{5BAFA086-C653-4F6A-9CBF-63079ABC0CDE}" presName="spaceB" presStyleCnt="0"/>
      <dgm:spPr/>
    </dgm:pt>
    <dgm:pt modelId="{0A44932A-DD59-4164-BB8F-0EA064A9D3C6}" type="pres">
      <dgm:prSet presAssocID="{1260822C-C56E-4FF4-8E1A-AE37417F5081}" presName="space" presStyleCnt="0"/>
      <dgm:spPr/>
    </dgm:pt>
    <dgm:pt modelId="{1FFA06B8-F073-4D36-BEC4-7246A68240FA}" type="pres">
      <dgm:prSet presAssocID="{B05AF0F6-3832-44D6-87D9-41EB114BFB08}" presName="compositeA" presStyleCnt="0"/>
      <dgm:spPr/>
    </dgm:pt>
    <dgm:pt modelId="{964EE7E1-B8BE-4A68-9314-73DBC9170997}" type="pres">
      <dgm:prSet presAssocID="{B05AF0F6-3832-44D6-87D9-41EB114BFB08}" presName="textA" presStyleLbl="revTx" presStyleIdx="2" presStyleCnt="5">
        <dgm:presLayoutVars>
          <dgm:bulletEnabled val="1"/>
        </dgm:presLayoutVars>
      </dgm:prSet>
      <dgm:spPr/>
    </dgm:pt>
    <dgm:pt modelId="{BCB10063-489C-4174-8844-D3BCA5D652DA}" type="pres">
      <dgm:prSet presAssocID="{B05AF0F6-3832-44D6-87D9-41EB114BFB08}" presName="circleA" presStyleLbl="node1" presStyleIdx="2" presStyleCnt="5"/>
      <dgm:spPr/>
    </dgm:pt>
    <dgm:pt modelId="{49F4B7E3-67AE-4D82-8ED5-59156D8E66C7}" type="pres">
      <dgm:prSet presAssocID="{B05AF0F6-3832-44D6-87D9-41EB114BFB08}" presName="spaceA" presStyleCnt="0"/>
      <dgm:spPr/>
    </dgm:pt>
    <dgm:pt modelId="{C975D863-A980-4BAB-A432-7DF60DA83DD9}" type="pres">
      <dgm:prSet presAssocID="{1417E9C4-913B-4966-A2C1-5DF850BAFB84}" presName="space" presStyleCnt="0"/>
      <dgm:spPr/>
    </dgm:pt>
    <dgm:pt modelId="{EA6BCB38-75A8-41BD-88A5-A06CC0137E68}" type="pres">
      <dgm:prSet presAssocID="{53CBD231-EBBE-4BA3-89EC-5D4DCFC89F34}" presName="compositeB" presStyleCnt="0"/>
      <dgm:spPr/>
    </dgm:pt>
    <dgm:pt modelId="{3C13057A-508D-40D4-8224-B05C38E003D4}" type="pres">
      <dgm:prSet presAssocID="{53CBD231-EBBE-4BA3-89EC-5D4DCFC89F34}" presName="textB" presStyleLbl="revTx" presStyleIdx="3" presStyleCnt="5">
        <dgm:presLayoutVars>
          <dgm:bulletEnabled val="1"/>
        </dgm:presLayoutVars>
      </dgm:prSet>
      <dgm:spPr/>
    </dgm:pt>
    <dgm:pt modelId="{C05FE941-7C86-49E6-BD84-76888593B2D3}" type="pres">
      <dgm:prSet presAssocID="{53CBD231-EBBE-4BA3-89EC-5D4DCFC89F34}" presName="circleB" presStyleLbl="node1" presStyleIdx="3" presStyleCnt="5"/>
      <dgm:spPr/>
    </dgm:pt>
    <dgm:pt modelId="{A9BD3438-ED2E-424E-9A26-D7073B75D0BB}" type="pres">
      <dgm:prSet presAssocID="{53CBD231-EBBE-4BA3-89EC-5D4DCFC89F34}" presName="spaceB" presStyleCnt="0"/>
      <dgm:spPr/>
    </dgm:pt>
    <dgm:pt modelId="{597B0EC2-CE3B-4793-881F-964F762E1054}" type="pres">
      <dgm:prSet presAssocID="{47A5DEDB-F88B-447C-92D5-994DE620B055}" presName="space" presStyleCnt="0"/>
      <dgm:spPr/>
    </dgm:pt>
    <dgm:pt modelId="{AFA0EC16-D3AA-42F8-A64D-7415E7EB7E17}" type="pres">
      <dgm:prSet presAssocID="{8DA2DA1B-E823-4A0F-BBFC-79174457EE6E}" presName="compositeA" presStyleCnt="0"/>
      <dgm:spPr/>
    </dgm:pt>
    <dgm:pt modelId="{1E6B8BE4-6A5C-47C2-9C9C-1E7432809F1A}" type="pres">
      <dgm:prSet presAssocID="{8DA2DA1B-E823-4A0F-BBFC-79174457EE6E}" presName="textA" presStyleLbl="revTx" presStyleIdx="4" presStyleCnt="5">
        <dgm:presLayoutVars>
          <dgm:bulletEnabled val="1"/>
        </dgm:presLayoutVars>
      </dgm:prSet>
      <dgm:spPr/>
    </dgm:pt>
    <dgm:pt modelId="{1472E775-12AE-463F-BC6E-480204EDE313}" type="pres">
      <dgm:prSet presAssocID="{8DA2DA1B-E823-4A0F-BBFC-79174457EE6E}" presName="circleA" presStyleLbl="node1" presStyleIdx="4" presStyleCnt="5"/>
      <dgm:spPr/>
    </dgm:pt>
    <dgm:pt modelId="{35F48482-4EE1-468F-A72F-A3EE108414B1}" type="pres">
      <dgm:prSet presAssocID="{8DA2DA1B-E823-4A0F-BBFC-79174457EE6E}" presName="spaceA" presStyleCnt="0"/>
      <dgm:spPr/>
    </dgm:pt>
  </dgm:ptLst>
  <dgm:cxnLst>
    <dgm:cxn modelId="{5C67B118-C04D-4530-B618-4AE54DEF163B}" type="presOf" srcId="{53CBD231-EBBE-4BA3-89EC-5D4DCFC89F34}" destId="{3C13057A-508D-40D4-8224-B05C38E003D4}" srcOrd="0" destOrd="0" presId="urn:microsoft.com/office/officeart/2005/8/layout/hProcess11"/>
    <dgm:cxn modelId="{1E80EE2B-BE20-4A2D-9D84-206F755345CD}" type="presOf" srcId="{36FE5855-97DD-4833-9DBA-0D880D1D7728}" destId="{DC1EE7A4-76F0-4455-AB32-2805AFD5A7F9}" srcOrd="0" destOrd="0" presId="urn:microsoft.com/office/officeart/2005/8/layout/hProcess11"/>
    <dgm:cxn modelId="{CEE76B68-1A70-4DBF-A9FB-A366C73D5202}" type="presOf" srcId="{5BAFA086-C653-4F6A-9CBF-63079ABC0CDE}" destId="{53F1BED1-F8EB-4D9A-B717-A3AA96B6402F}" srcOrd="0" destOrd="0" presId="urn:microsoft.com/office/officeart/2005/8/layout/hProcess11"/>
    <dgm:cxn modelId="{B70F294A-34FE-4432-B80A-50D305E64162}" type="presOf" srcId="{BF1A8562-B7B8-427A-887A-6FE7233B7923}" destId="{729B1723-45F1-4376-ABB8-9F153173A878}" srcOrd="0" destOrd="0" presId="urn:microsoft.com/office/officeart/2005/8/layout/hProcess11"/>
    <dgm:cxn modelId="{7BD8536F-6094-4FD4-9704-90DD59D0381A}" type="presOf" srcId="{B05AF0F6-3832-44D6-87D9-41EB114BFB08}" destId="{964EE7E1-B8BE-4A68-9314-73DBC9170997}" srcOrd="0" destOrd="0" presId="urn:microsoft.com/office/officeart/2005/8/layout/hProcess11"/>
    <dgm:cxn modelId="{7C8BCC58-80AD-4A0A-8B53-A50B7DE9049E}" srcId="{BF1A8562-B7B8-427A-887A-6FE7233B7923}" destId="{B05AF0F6-3832-44D6-87D9-41EB114BFB08}" srcOrd="2" destOrd="0" parTransId="{F6F66DBB-E19F-4262-868C-D59B39CC220E}" sibTransId="{1417E9C4-913B-4966-A2C1-5DF850BAFB84}"/>
    <dgm:cxn modelId="{F533647E-BCF7-4A36-8327-2D1A2E9DA7E0}" srcId="{BF1A8562-B7B8-427A-887A-6FE7233B7923}" destId="{53CBD231-EBBE-4BA3-89EC-5D4DCFC89F34}" srcOrd="3" destOrd="0" parTransId="{B7C1F779-3AB7-46E6-B934-D5311E54666B}" sibTransId="{47A5DEDB-F88B-447C-92D5-994DE620B055}"/>
    <dgm:cxn modelId="{B2E10188-99AE-4C74-A35C-69BF3A12DF1F}" srcId="{BF1A8562-B7B8-427A-887A-6FE7233B7923}" destId="{36FE5855-97DD-4833-9DBA-0D880D1D7728}" srcOrd="0" destOrd="0" parTransId="{9A269581-AED1-46D9-BB41-FBE62842EE01}" sibTransId="{21B7904D-33EE-419D-98F2-DA0BCD9837F8}"/>
    <dgm:cxn modelId="{417EE689-C2BA-4096-A063-32133A0FC88E}" type="presOf" srcId="{8DA2DA1B-E823-4A0F-BBFC-79174457EE6E}" destId="{1E6B8BE4-6A5C-47C2-9C9C-1E7432809F1A}" srcOrd="0" destOrd="0" presId="urn:microsoft.com/office/officeart/2005/8/layout/hProcess11"/>
    <dgm:cxn modelId="{02E056C1-166B-4B03-9498-9CF926CF830E}" srcId="{BF1A8562-B7B8-427A-887A-6FE7233B7923}" destId="{5BAFA086-C653-4F6A-9CBF-63079ABC0CDE}" srcOrd="1" destOrd="0" parTransId="{D469FD07-2B23-42AB-B573-CFC7E70C5E7B}" sibTransId="{1260822C-C56E-4FF4-8E1A-AE37417F5081}"/>
    <dgm:cxn modelId="{FE2D54DE-6214-4C34-BBE1-EEE79F0E9F38}" srcId="{BF1A8562-B7B8-427A-887A-6FE7233B7923}" destId="{8DA2DA1B-E823-4A0F-BBFC-79174457EE6E}" srcOrd="4" destOrd="0" parTransId="{62E011AA-EF84-48F6-84FA-74B5E117A072}" sibTransId="{4691CB88-E440-4F3E-A397-6B8FEEBEC892}"/>
    <dgm:cxn modelId="{CCE70E02-1FC9-46C2-BF80-EA4210513B37}" type="presParOf" srcId="{729B1723-45F1-4376-ABB8-9F153173A878}" destId="{A0CFC9B2-8C6D-4D00-85D8-EE79B29CDF7D}" srcOrd="0" destOrd="0" presId="urn:microsoft.com/office/officeart/2005/8/layout/hProcess11"/>
    <dgm:cxn modelId="{B932A865-F361-41A7-B884-A40DB0E0E500}" type="presParOf" srcId="{729B1723-45F1-4376-ABB8-9F153173A878}" destId="{15F27782-9C89-4C46-9413-3087EA70AB71}" srcOrd="1" destOrd="0" presId="urn:microsoft.com/office/officeart/2005/8/layout/hProcess11"/>
    <dgm:cxn modelId="{76BCD8DB-C45C-4209-B9A7-D1DF591F76BF}" type="presParOf" srcId="{15F27782-9C89-4C46-9413-3087EA70AB71}" destId="{B584D0A7-25EF-491A-9BD7-2A7D312122C5}" srcOrd="0" destOrd="0" presId="urn:microsoft.com/office/officeart/2005/8/layout/hProcess11"/>
    <dgm:cxn modelId="{7F927AF5-A097-43B0-9B5D-2BADA4E400D0}" type="presParOf" srcId="{B584D0A7-25EF-491A-9BD7-2A7D312122C5}" destId="{DC1EE7A4-76F0-4455-AB32-2805AFD5A7F9}" srcOrd="0" destOrd="0" presId="urn:microsoft.com/office/officeart/2005/8/layout/hProcess11"/>
    <dgm:cxn modelId="{D4C418B0-8911-497E-AEBD-98B83565EB14}" type="presParOf" srcId="{B584D0A7-25EF-491A-9BD7-2A7D312122C5}" destId="{288D6DA9-8682-41DD-BB27-C3F50C0A13A4}" srcOrd="1" destOrd="0" presId="urn:microsoft.com/office/officeart/2005/8/layout/hProcess11"/>
    <dgm:cxn modelId="{86CE059D-30C8-4151-B78D-8E286D676A31}" type="presParOf" srcId="{B584D0A7-25EF-491A-9BD7-2A7D312122C5}" destId="{CF5D7C47-2403-4788-B3B6-8EA64AB8D172}" srcOrd="2" destOrd="0" presId="urn:microsoft.com/office/officeart/2005/8/layout/hProcess11"/>
    <dgm:cxn modelId="{A1F1F460-AFF9-4500-BD0C-3258E8E88BFC}" type="presParOf" srcId="{15F27782-9C89-4C46-9413-3087EA70AB71}" destId="{AA8456D0-E6DF-415C-9ED5-7F8931D11574}" srcOrd="1" destOrd="0" presId="urn:microsoft.com/office/officeart/2005/8/layout/hProcess11"/>
    <dgm:cxn modelId="{FC6B2AC0-4B1E-4F8F-ADD3-B33CAA5CD941}" type="presParOf" srcId="{15F27782-9C89-4C46-9413-3087EA70AB71}" destId="{9D6E4FBD-BC40-4338-9278-5A79C357F92E}" srcOrd="2" destOrd="0" presId="urn:microsoft.com/office/officeart/2005/8/layout/hProcess11"/>
    <dgm:cxn modelId="{E9C24CDB-BFB8-447B-BDEF-B65DB110E9A9}" type="presParOf" srcId="{9D6E4FBD-BC40-4338-9278-5A79C357F92E}" destId="{53F1BED1-F8EB-4D9A-B717-A3AA96B6402F}" srcOrd="0" destOrd="0" presId="urn:microsoft.com/office/officeart/2005/8/layout/hProcess11"/>
    <dgm:cxn modelId="{1953971A-856F-413F-AE99-C3FDAF422577}" type="presParOf" srcId="{9D6E4FBD-BC40-4338-9278-5A79C357F92E}" destId="{15249165-6A2D-4593-AEDD-A0B175885589}" srcOrd="1" destOrd="0" presId="urn:microsoft.com/office/officeart/2005/8/layout/hProcess11"/>
    <dgm:cxn modelId="{CF078434-CC25-495B-B17B-51521719817A}" type="presParOf" srcId="{9D6E4FBD-BC40-4338-9278-5A79C357F92E}" destId="{59CD76A8-2603-4978-9D71-1412F42E777F}" srcOrd="2" destOrd="0" presId="urn:microsoft.com/office/officeart/2005/8/layout/hProcess11"/>
    <dgm:cxn modelId="{827BECC6-E178-465A-869C-E4D1B92D71D0}" type="presParOf" srcId="{15F27782-9C89-4C46-9413-3087EA70AB71}" destId="{0A44932A-DD59-4164-BB8F-0EA064A9D3C6}" srcOrd="3" destOrd="0" presId="urn:microsoft.com/office/officeart/2005/8/layout/hProcess11"/>
    <dgm:cxn modelId="{AC1B4092-C670-4B16-8919-DF7253555404}" type="presParOf" srcId="{15F27782-9C89-4C46-9413-3087EA70AB71}" destId="{1FFA06B8-F073-4D36-BEC4-7246A68240FA}" srcOrd="4" destOrd="0" presId="urn:microsoft.com/office/officeart/2005/8/layout/hProcess11"/>
    <dgm:cxn modelId="{220763B1-06DF-4E40-AFDC-0137E9CBCF82}" type="presParOf" srcId="{1FFA06B8-F073-4D36-BEC4-7246A68240FA}" destId="{964EE7E1-B8BE-4A68-9314-73DBC9170997}" srcOrd="0" destOrd="0" presId="urn:microsoft.com/office/officeart/2005/8/layout/hProcess11"/>
    <dgm:cxn modelId="{C0BFF46E-047D-4024-B802-28DCF8B21946}" type="presParOf" srcId="{1FFA06B8-F073-4D36-BEC4-7246A68240FA}" destId="{BCB10063-489C-4174-8844-D3BCA5D652DA}" srcOrd="1" destOrd="0" presId="urn:microsoft.com/office/officeart/2005/8/layout/hProcess11"/>
    <dgm:cxn modelId="{C63CE684-D3FD-4DB3-9F68-99FA68E9FCDC}" type="presParOf" srcId="{1FFA06B8-F073-4D36-BEC4-7246A68240FA}" destId="{49F4B7E3-67AE-4D82-8ED5-59156D8E66C7}" srcOrd="2" destOrd="0" presId="urn:microsoft.com/office/officeart/2005/8/layout/hProcess11"/>
    <dgm:cxn modelId="{149CA922-2984-4DF5-983A-483AB313D06D}" type="presParOf" srcId="{15F27782-9C89-4C46-9413-3087EA70AB71}" destId="{C975D863-A980-4BAB-A432-7DF60DA83DD9}" srcOrd="5" destOrd="0" presId="urn:microsoft.com/office/officeart/2005/8/layout/hProcess11"/>
    <dgm:cxn modelId="{D8AA2AEE-4693-43A6-8D98-FA3481D4D975}" type="presParOf" srcId="{15F27782-9C89-4C46-9413-3087EA70AB71}" destId="{EA6BCB38-75A8-41BD-88A5-A06CC0137E68}" srcOrd="6" destOrd="0" presId="urn:microsoft.com/office/officeart/2005/8/layout/hProcess11"/>
    <dgm:cxn modelId="{6CC49E3A-8E28-46EF-A958-F1D69C906F22}" type="presParOf" srcId="{EA6BCB38-75A8-41BD-88A5-A06CC0137E68}" destId="{3C13057A-508D-40D4-8224-B05C38E003D4}" srcOrd="0" destOrd="0" presId="urn:microsoft.com/office/officeart/2005/8/layout/hProcess11"/>
    <dgm:cxn modelId="{478B244F-5902-4F9C-A5DF-2BCBE13E12FD}" type="presParOf" srcId="{EA6BCB38-75A8-41BD-88A5-A06CC0137E68}" destId="{C05FE941-7C86-49E6-BD84-76888593B2D3}" srcOrd="1" destOrd="0" presId="urn:microsoft.com/office/officeart/2005/8/layout/hProcess11"/>
    <dgm:cxn modelId="{FFE095E3-E01B-4B75-BF36-39EBA8E437EF}" type="presParOf" srcId="{EA6BCB38-75A8-41BD-88A5-A06CC0137E68}" destId="{A9BD3438-ED2E-424E-9A26-D7073B75D0BB}" srcOrd="2" destOrd="0" presId="urn:microsoft.com/office/officeart/2005/8/layout/hProcess11"/>
    <dgm:cxn modelId="{277A89CF-56CE-424D-B6FE-1699951C7CE6}" type="presParOf" srcId="{15F27782-9C89-4C46-9413-3087EA70AB71}" destId="{597B0EC2-CE3B-4793-881F-964F762E1054}" srcOrd="7" destOrd="0" presId="urn:microsoft.com/office/officeart/2005/8/layout/hProcess11"/>
    <dgm:cxn modelId="{BFE48954-1D4E-40B1-855E-FD758EB47564}" type="presParOf" srcId="{15F27782-9C89-4C46-9413-3087EA70AB71}" destId="{AFA0EC16-D3AA-42F8-A64D-7415E7EB7E17}" srcOrd="8" destOrd="0" presId="urn:microsoft.com/office/officeart/2005/8/layout/hProcess11"/>
    <dgm:cxn modelId="{880C9596-3D13-4A16-B8F7-FA2C297DCFC1}" type="presParOf" srcId="{AFA0EC16-D3AA-42F8-A64D-7415E7EB7E17}" destId="{1E6B8BE4-6A5C-47C2-9C9C-1E7432809F1A}" srcOrd="0" destOrd="0" presId="urn:microsoft.com/office/officeart/2005/8/layout/hProcess11"/>
    <dgm:cxn modelId="{62162B12-354F-4302-9546-9076061529FA}" type="presParOf" srcId="{AFA0EC16-D3AA-42F8-A64D-7415E7EB7E17}" destId="{1472E775-12AE-463F-BC6E-480204EDE313}" srcOrd="1" destOrd="0" presId="urn:microsoft.com/office/officeart/2005/8/layout/hProcess11"/>
    <dgm:cxn modelId="{2E8D1ECA-1ED8-437E-901B-2B8D18C7BD7C}" type="presParOf" srcId="{AFA0EC16-D3AA-42F8-A64D-7415E7EB7E17}" destId="{35F48482-4EE1-468F-A72F-A3EE108414B1}"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BFFC8C-55C7-418F-9537-79B7B892AB91}" type="doc">
      <dgm:prSet loTypeId="urn:microsoft.com/office/officeart/2005/8/layout/hList1" loCatId="list" qsTypeId="urn:microsoft.com/office/officeart/2005/8/quickstyle/simple2" qsCatId="simple" csTypeId="urn:microsoft.com/office/officeart/2005/8/colors/colorful3" csCatId="colorful" phldr="1"/>
      <dgm:spPr/>
      <dgm:t>
        <a:bodyPr/>
        <a:lstStyle/>
        <a:p>
          <a:endParaRPr lang="en-US"/>
        </a:p>
      </dgm:t>
    </dgm:pt>
    <dgm:pt modelId="{63F5F607-ADA3-49C5-AC87-AC675B1A4E21}">
      <dgm:prSet custT="1"/>
      <dgm:spPr/>
      <dgm:t>
        <a:bodyPr/>
        <a:lstStyle/>
        <a:p>
          <a:r>
            <a:rPr lang="en-US" sz="2400" dirty="0"/>
            <a:t>Maintain security of the local cache?</a:t>
          </a:r>
        </a:p>
      </dgm:t>
    </dgm:pt>
    <dgm:pt modelId="{74D48F90-B6F9-4FB9-AC65-6AD12C4EE468}" type="parTrans" cxnId="{A81CE6EA-B780-45B2-85F1-AECDFFCDA903}">
      <dgm:prSet/>
      <dgm:spPr/>
      <dgm:t>
        <a:bodyPr/>
        <a:lstStyle/>
        <a:p>
          <a:endParaRPr lang="en-US"/>
        </a:p>
      </dgm:t>
    </dgm:pt>
    <dgm:pt modelId="{29647C31-0683-4480-ADCB-7946140F34A0}" type="sibTrans" cxnId="{A81CE6EA-B780-45B2-85F1-AECDFFCDA903}">
      <dgm:prSet/>
      <dgm:spPr/>
      <dgm:t>
        <a:bodyPr/>
        <a:lstStyle/>
        <a:p>
          <a:endParaRPr lang="en-US"/>
        </a:p>
      </dgm:t>
    </dgm:pt>
    <dgm:pt modelId="{4D198F7F-7E11-4D89-BE7A-D03A690DFB94}">
      <dgm:prSet custT="1"/>
      <dgm:spPr/>
      <dgm:t>
        <a:bodyPr/>
        <a:lstStyle/>
        <a:p>
          <a:r>
            <a:rPr lang="en-US" sz="2400" u="sng" dirty="0"/>
            <a:t>Challenges:</a:t>
          </a:r>
        </a:p>
      </dgm:t>
    </dgm:pt>
    <dgm:pt modelId="{59E88CAF-BBED-4ACE-A212-01524B06AC25}" type="parTrans" cxnId="{947D3490-D253-475C-B032-B177B67A70C8}">
      <dgm:prSet/>
      <dgm:spPr/>
      <dgm:t>
        <a:bodyPr/>
        <a:lstStyle/>
        <a:p>
          <a:endParaRPr lang="en-US"/>
        </a:p>
      </dgm:t>
    </dgm:pt>
    <dgm:pt modelId="{3E7BD983-5F97-41CA-9BDC-3DB2A4CACE58}" type="sibTrans" cxnId="{947D3490-D253-475C-B032-B177B67A70C8}">
      <dgm:prSet/>
      <dgm:spPr/>
      <dgm:t>
        <a:bodyPr/>
        <a:lstStyle/>
        <a:p>
          <a:endParaRPr lang="en-US"/>
        </a:p>
      </dgm:t>
    </dgm:pt>
    <dgm:pt modelId="{56641ED3-76B5-4D99-8743-AAB9FD2E09E4}">
      <dgm:prSet custT="1"/>
      <dgm:spPr/>
      <dgm:t>
        <a:bodyPr/>
        <a:lstStyle/>
        <a:p>
          <a:r>
            <a:rPr lang="en-US" sz="2400" dirty="0"/>
            <a:t>How to renew leases if concurrent requests for the same license arrives?</a:t>
          </a:r>
        </a:p>
      </dgm:t>
    </dgm:pt>
    <dgm:pt modelId="{833B8B22-22F9-4EB7-BE5F-9529C25D154C}" type="parTrans" cxnId="{BADE8F8C-345B-42A7-B2E0-4A355A512D17}">
      <dgm:prSet/>
      <dgm:spPr/>
      <dgm:t>
        <a:bodyPr/>
        <a:lstStyle/>
        <a:p>
          <a:endParaRPr lang="en-US"/>
        </a:p>
      </dgm:t>
    </dgm:pt>
    <dgm:pt modelId="{551CCD2E-1D50-40A4-907A-39E59587F4FA}" type="sibTrans" cxnId="{BADE8F8C-345B-42A7-B2E0-4A355A512D17}">
      <dgm:prSet/>
      <dgm:spPr/>
      <dgm:t>
        <a:bodyPr/>
        <a:lstStyle/>
        <a:p>
          <a:endParaRPr lang="en-US"/>
        </a:p>
      </dgm:t>
    </dgm:pt>
    <dgm:pt modelId="{E91A3D25-1700-41DE-BF83-070E0336AFF0}">
      <dgm:prSet custT="1"/>
      <dgm:spPr/>
      <dgm:t>
        <a:bodyPr/>
        <a:lstStyle/>
        <a:p>
          <a:r>
            <a:rPr lang="en-US" sz="2400" dirty="0"/>
            <a:t>What happens if the local machine crashes?</a:t>
          </a:r>
        </a:p>
      </dgm:t>
    </dgm:pt>
    <dgm:pt modelId="{03612B25-5A94-4E71-BCB6-69883D485731}" type="sibTrans" cxnId="{51130845-54EA-4110-897F-FEE5689EF106}">
      <dgm:prSet/>
      <dgm:spPr/>
      <dgm:t>
        <a:bodyPr/>
        <a:lstStyle/>
        <a:p>
          <a:endParaRPr lang="en-US"/>
        </a:p>
      </dgm:t>
    </dgm:pt>
    <dgm:pt modelId="{402624B0-3EA1-4840-9CA8-474F9E3C24FA}" type="parTrans" cxnId="{51130845-54EA-4110-897F-FEE5689EF106}">
      <dgm:prSet/>
      <dgm:spPr/>
      <dgm:t>
        <a:bodyPr/>
        <a:lstStyle/>
        <a:p>
          <a:endParaRPr lang="en-US"/>
        </a:p>
      </dgm:t>
    </dgm:pt>
    <dgm:pt modelId="{06FB00C9-532C-4198-83D8-299A1935F1E5}" type="pres">
      <dgm:prSet presAssocID="{BBBFFC8C-55C7-418F-9537-79B7B892AB91}" presName="Name0" presStyleCnt="0">
        <dgm:presLayoutVars>
          <dgm:dir/>
          <dgm:animLvl val="lvl"/>
          <dgm:resizeHandles val="exact"/>
        </dgm:presLayoutVars>
      </dgm:prSet>
      <dgm:spPr/>
    </dgm:pt>
    <dgm:pt modelId="{63660C80-51D4-4C2A-9C19-6539B21847A3}" type="pres">
      <dgm:prSet presAssocID="{4D198F7F-7E11-4D89-BE7A-D03A690DFB94}" presName="composite" presStyleCnt="0"/>
      <dgm:spPr/>
    </dgm:pt>
    <dgm:pt modelId="{6EE409C4-A8B4-4D9B-9292-42FF3C70DA90}" type="pres">
      <dgm:prSet presAssocID="{4D198F7F-7E11-4D89-BE7A-D03A690DFB94}" presName="parTx" presStyleLbl="alignNode1" presStyleIdx="0" presStyleCnt="1">
        <dgm:presLayoutVars>
          <dgm:chMax val="0"/>
          <dgm:chPref val="0"/>
          <dgm:bulletEnabled val="1"/>
        </dgm:presLayoutVars>
      </dgm:prSet>
      <dgm:spPr/>
    </dgm:pt>
    <dgm:pt modelId="{2B7C6479-B378-4682-8681-645093F925FE}" type="pres">
      <dgm:prSet presAssocID="{4D198F7F-7E11-4D89-BE7A-D03A690DFB94}" presName="desTx" presStyleLbl="alignAccFollowNode1" presStyleIdx="0" presStyleCnt="1">
        <dgm:presLayoutVars>
          <dgm:bulletEnabled val="1"/>
        </dgm:presLayoutVars>
      </dgm:prSet>
      <dgm:spPr/>
    </dgm:pt>
  </dgm:ptLst>
  <dgm:cxnLst>
    <dgm:cxn modelId="{51130845-54EA-4110-897F-FEE5689EF106}" srcId="{4D198F7F-7E11-4D89-BE7A-D03A690DFB94}" destId="{E91A3D25-1700-41DE-BF83-070E0336AFF0}" srcOrd="2" destOrd="0" parTransId="{402624B0-3EA1-4840-9CA8-474F9E3C24FA}" sibTransId="{03612B25-5A94-4E71-BCB6-69883D485731}"/>
    <dgm:cxn modelId="{C906C546-4CC7-473D-80E1-1018358FB30A}" type="presOf" srcId="{BBBFFC8C-55C7-418F-9537-79B7B892AB91}" destId="{06FB00C9-532C-4198-83D8-299A1935F1E5}" srcOrd="0" destOrd="0" presId="urn:microsoft.com/office/officeart/2005/8/layout/hList1"/>
    <dgm:cxn modelId="{5C75CB4F-E1FE-40E9-9F2F-1EEB7E351857}" type="presOf" srcId="{63F5F607-ADA3-49C5-AC87-AC675B1A4E21}" destId="{2B7C6479-B378-4682-8681-645093F925FE}" srcOrd="0" destOrd="0" presId="urn:microsoft.com/office/officeart/2005/8/layout/hList1"/>
    <dgm:cxn modelId="{89A9A484-E5C2-4A0E-93FA-8D48F6BBA831}" type="presOf" srcId="{E91A3D25-1700-41DE-BF83-070E0336AFF0}" destId="{2B7C6479-B378-4682-8681-645093F925FE}" srcOrd="0" destOrd="2" presId="urn:microsoft.com/office/officeart/2005/8/layout/hList1"/>
    <dgm:cxn modelId="{BADE8F8C-345B-42A7-B2E0-4A355A512D17}" srcId="{4D198F7F-7E11-4D89-BE7A-D03A690DFB94}" destId="{56641ED3-76B5-4D99-8743-AAB9FD2E09E4}" srcOrd="1" destOrd="0" parTransId="{833B8B22-22F9-4EB7-BE5F-9529C25D154C}" sibTransId="{551CCD2E-1D50-40A4-907A-39E59587F4FA}"/>
    <dgm:cxn modelId="{947D3490-D253-475C-B032-B177B67A70C8}" srcId="{BBBFFC8C-55C7-418F-9537-79B7B892AB91}" destId="{4D198F7F-7E11-4D89-BE7A-D03A690DFB94}" srcOrd="0" destOrd="0" parTransId="{59E88CAF-BBED-4ACE-A212-01524B06AC25}" sibTransId="{3E7BD983-5F97-41CA-9BDC-3DB2A4CACE58}"/>
    <dgm:cxn modelId="{E91DD9B2-AEC6-4EB3-8121-D8FA8423C0A1}" type="presOf" srcId="{56641ED3-76B5-4D99-8743-AAB9FD2E09E4}" destId="{2B7C6479-B378-4682-8681-645093F925FE}" srcOrd="0" destOrd="1" presId="urn:microsoft.com/office/officeart/2005/8/layout/hList1"/>
    <dgm:cxn modelId="{683C2FE7-E3A9-43E6-8DC4-6B143814AE40}" type="presOf" srcId="{4D198F7F-7E11-4D89-BE7A-D03A690DFB94}" destId="{6EE409C4-A8B4-4D9B-9292-42FF3C70DA90}" srcOrd="0" destOrd="0" presId="urn:microsoft.com/office/officeart/2005/8/layout/hList1"/>
    <dgm:cxn modelId="{A81CE6EA-B780-45B2-85F1-AECDFFCDA903}" srcId="{4D198F7F-7E11-4D89-BE7A-D03A690DFB94}" destId="{63F5F607-ADA3-49C5-AC87-AC675B1A4E21}" srcOrd="0" destOrd="0" parTransId="{74D48F90-B6F9-4FB9-AC65-6AD12C4EE468}" sibTransId="{29647C31-0683-4480-ADCB-7946140F34A0}"/>
    <dgm:cxn modelId="{3AD99DAC-36E7-4109-985C-347F801E48E6}" type="presParOf" srcId="{06FB00C9-532C-4198-83D8-299A1935F1E5}" destId="{63660C80-51D4-4C2A-9C19-6539B21847A3}" srcOrd="0" destOrd="0" presId="urn:microsoft.com/office/officeart/2005/8/layout/hList1"/>
    <dgm:cxn modelId="{71CAB14A-091C-4901-B5C3-760E22FCF3C3}" type="presParOf" srcId="{63660C80-51D4-4C2A-9C19-6539B21847A3}" destId="{6EE409C4-A8B4-4D9B-9292-42FF3C70DA90}" srcOrd="0" destOrd="0" presId="urn:microsoft.com/office/officeart/2005/8/layout/hList1"/>
    <dgm:cxn modelId="{027AE6FC-FB72-41C2-93FD-2D7FBC14B811}" type="presParOf" srcId="{63660C80-51D4-4C2A-9C19-6539B21847A3}" destId="{2B7C6479-B378-4682-8681-645093F925FE}"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Design of </a:t>
          </a:r>
          <a:r>
            <a:rPr lang="en-US" sz="2600" i="1" kern="1200" dirty="0" err="1"/>
            <a:t>SecureLease</a:t>
          </a:r>
          <a:endParaRPr lang="en-US" sz="2600" kern="1200" dirty="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Design of </a:t>
          </a:r>
          <a:r>
            <a:rPr lang="en-US" sz="2600" i="1" kern="1200"/>
            <a:t>SecureLease</a:t>
          </a:r>
          <a:endParaRPr lang="en-US" sz="2600" kern="120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Design of </a:t>
          </a:r>
          <a:r>
            <a:rPr lang="en-US" sz="2600" i="1" kern="1200"/>
            <a:t>SecureLease</a:t>
          </a:r>
          <a:endParaRPr lang="en-US" sz="2600" kern="120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2C14A-20AA-46E7-9269-C7AC907B091E}">
      <dsp:nvSpPr>
        <dsp:cNvPr id="0" name=""/>
        <dsp:cNvSpPr/>
      </dsp:nvSpPr>
      <dsp:spPr>
        <a:xfrm>
          <a:off x="0" y="177111"/>
          <a:ext cx="7924585" cy="1216800"/>
        </a:xfrm>
        <a:prstGeom prst="roundRect">
          <a:avLst/>
        </a:prstGeom>
        <a:solidFill>
          <a:schemeClr val="accent6">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highlight the requirement of a secure, fast, and reliable license manager.</a:t>
          </a:r>
        </a:p>
      </dsp:txBody>
      <dsp:txXfrm>
        <a:off x="59399" y="236510"/>
        <a:ext cx="7805787" cy="1098002"/>
      </dsp:txXfrm>
    </dsp:sp>
    <dsp:sp modelId="{F9BC1EAA-A9A5-4145-B7FB-6164EB4FF786}">
      <dsp:nvSpPr>
        <dsp:cNvPr id="0" name=""/>
        <dsp:cNvSpPr/>
      </dsp:nvSpPr>
      <dsp:spPr>
        <a:xfrm>
          <a:off x="0" y="1581112"/>
          <a:ext cx="7924585" cy="1216800"/>
        </a:xfrm>
        <a:prstGeom prst="roundRect">
          <a:avLst/>
        </a:prstGeom>
        <a:solidFill>
          <a:schemeClr val="accent6">
            <a:shade val="80000"/>
            <a:hueOff val="161499"/>
            <a:satOff val="-9818"/>
            <a:lumOff val="1483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Our design mitigates several costly SGX operations, such as the costly remote attestation step.</a:t>
          </a:r>
        </a:p>
      </dsp:txBody>
      <dsp:txXfrm>
        <a:off x="59399" y="1640511"/>
        <a:ext cx="7805787" cy="1098002"/>
      </dsp:txXfrm>
    </dsp:sp>
    <dsp:sp modelId="{3D4B4E03-DBD3-46A9-BC53-8DE4DEAC4739}">
      <dsp:nvSpPr>
        <dsp:cNvPr id="0" name=""/>
        <dsp:cNvSpPr/>
      </dsp:nvSpPr>
      <dsp:spPr>
        <a:xfrm>
          <a:off x="0" y="2985112"/>
          <a:ext cx="7924585" cy="1216800"/>
        </a:xfrm>
        <a:prstGeom prst="roundRect">
          <a:avLst/>
        </a:prstGeom>
        <a:solidFill>
          <a:schemeClr val="accent6">
            <a:shade val="80000"/>
            <a:hueOff val="322999"/>
            <a:satOff val="-19637"/>
            <a:lumOff val="2966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also solved issues related to the distribution and crash-consistency of license managers.</a:t>
          </a:r>
        </a:p>
      </dsp:txBody>
      <dsp:txXfrm>
        <a:off x="59399" y="3044511"/>
        <a:ext cx="7805787"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Design of </a:t>
          </a:r>
          <a:r>
            <a:rPr lang="en-US" sz="2600" i="1" kern="1200"/>
            <a:t>SecureLease</a:t>
          </a:r>
          <a:endParaRPr lang="en-US" sz="2600" kern="120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A261C-2227-4C21-A510-BC38A6EDE1FB}">
      <dsp:nvSpPr>
        <dsp:cNvPr id="0" name=""/>
        <dsp:cNvSpPr/>
      </dsp:nvSpPr>
      <dsp:spPr>
        <a:xfrm>
          <a:off x="0" y="0"/>
          <a:ext cx="5572616" cy="67860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License Managers</a:t>
          </a:r>
        </a:p>
      </dsp:txBody>
      <dsp:txXfrm>
        <a:off x="33127" y="33127"/>
        <a:ext cx="5506362" cy="612346"/>
      </dsp:txXfrm>
    </dsp:sp>
    <dsp:sp modelId="{0286E22D-E075-46EF-8E61-8D3D411B8F99}">
      <dsp:nvSpPr>
        <dsp:cNvPr id="0" name=""/>
        <dsp:cNvSpPr/>
      </dsp:nvSpPr>
      <dsp:spPr>
        <a:xfrm>
          <a:off x="0" y="685283"/>
          <a:ext cx="5572616" cy="90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Access controlled functionalities.</a:t>
          </a:r>
        </a:p>
        <a:p>
          <a:pPr marL="285750" lvl="1" indent="-285750" algn="l" defTabSz="1244600">
            <a:lnSpc>
              <a:spcPct val="90000"/>
            </a:lnSpc>
            <a:spcBef>
              <a:spcPct val="0"/>
            </a:spcBef>
            <a:spcAft>
              <a:spcPct val="20000"/>
            </a:spcAft>
            <a:buChar char="•"/>
          </a:pPr>
          <a:r>
            <a:rPr lang="en-US" sz="2800" kern="1200" dirty="0"/>
            <a:t>Protected by a license manager.</a:t>
          </a:r>
        </a:p>
      </dsp:txBody>
      <dsp:txXfrm>
        <a:off x="0" y="685283"/>
        <a:ext cx="5572616" cy="900450"/>
      </dsp:txXfrm>
    </dsp:sp>
    <dsp:sp modelId="{74C94A1A-D436-4165-986F-F0AAB3E65A84}">
      <dsp:nvSpPr>
        <dsp:cNvPr id="0" name=""/>
        <dsp:cNvSpPr/>
      </dsp:nvSpPr>
      <dsp:spPr>
        <a:xfrm>
          <a:off x="0" y="1585733"/>
          <a:ext cx="5572616" cy="678600"/>
        </a:xfrm>
        <a:prstGeom prst="roundRect">
          <a:avLst/>
        </a:prstGeom>
        <a:solidFill>
          <a:schemeClr val="accent5">
            <a:hueOff val="1318709"/>
            <a:satOff val="-9404"/>
            <a:lumOff val="-1705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Plugins</a:t>
          </a:r>
        </a:p>
      </dsp:txBody>
      <dsp:txXfrm>
        <a:off x="33127" y="1618860"/>
        <a:ext cx="5506362" cy="612346"/>
      </dsp:txXfrm>
    </dsp:sp>
    <dsp:sp modelId="{91AA1EC5-4129-410C-A4AE-DA19F3A00532}">
      <dsp:nvSpPr>
        <dsp:cNvPr id="0" name=""/>
        <dsp:cNvSpPr/>
      </dsp:nvSpPr>
      <dsp:spPr>
        <a:xfrm>
          <a:off x="0" y="2264333"/>
          <a:ext cx="5572616" cy="2101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31"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Plugins developed by different developers</a:t>
          </a:r>
        </a:p>
        <a:p>
          <a:pPr marL="285750" lvl="1" indent="-285750" algn="l" defTabSz="1244600">
            <a:lnSpc>
              <a:spcPct val="90000"/>
            </a:lnSpc>
            <a:spcBef>
              <a:spcPct val="0"/>
            </a:spcBef>
            <a:spcAft>
              <a:spcPct val="20000"/>
            </a:spcAft>
            <a:buChar char="•"/>
          </a:pPr>
          <a:r>
            <a:rPr lang="en-US" sz="2800" kern="1200" dirty="0"/>
            <a:t>Access after purchase or on Trial-basis</a:t>
          </a:r>
        </a:p>
        <a:p>
          <a:pPr marL="285750" lvl="1" indent="-285750" algn="l" defTabSz="1244600">
            <a:lnSpc>
              <a:spcPct val="90000"/>
            </a:lnSpc>
            <a:spcBef>
              <a:spcPct val="0"/>
            </a:spcBef>
            <a:spcAft>
              <a:spcPct val="20000"/>
            </a:spcAft>
            <a:buChar char="•"/>
          </a:pPr>
          <a:r>
            <a:rPr lang="en-US" sz="2800" kern="1200" dirty="0">
              <a:solidFill>
                <a:srgbClr val="FFFF00"/>
              </a:solidFill>
              <a:highlight>
                <a:srgbClr val="000080"/>
              </a:highlight>
            </a:rPr>
            <a:t>Do not trust each other.</a:t>
          </a:r>
        </a:p>
      </dsp:txBody>
      <dsp:txXfrm>
        <a:off x="0" y="2264333"/>
        <a:ext cx="5572616" cy="2101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918A7-536E-4953-8365-B96DD7C12CA6}">
      <dsp:nvSpPr>
        <dsp:cNvPr id="0" name=""/>
        <dsp:cNvSpPr/>
      </dsp:nvSpPr>
      <dsp:spPr>
        <a:xfrm>
          <a:off x="3131" y="50043"/>
          <a:ext cx="3053423" cy="5184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CVE-ID:</a:t>
          </a:r>
          <a:r>
            <a:rPr lang="en-US" sz="1800" b="0" i="0" kern="1200" dirty="0">
              <a:latin typeface="Calibri" panose="020F0502020204030204" pitchFamily="34" charset="0"/>
              <a:cs typeface="Calibri" panose="020F0502020204030204" pitchFamily="34" charset="0"/>
            </a:rPr>
            <a:t> CVE-2017-12822 </a:t>
          </a:r>
          <a:endParaRPr lang="en-US" sz="1800" kern="1200" dirty="0">
            <a:latin typeface="Calibri" panose="020F0502020204030204" pitchFamily="34" charset="0"/>
            <a:cs typeface="Calibri" panose="020F0502020204030204" pitchFamily="34" charset="0"/>
          </a:endParaRPr>
        </a:p>
      </dsp:txBody>
      <dsp:txXfrm>
        <a:off x="3131" y="50043"/>
        <a:ext cx="3053423" cy="518400"/>
      </dsp:txXfrm>
    </dsp:sp>
    <dsp:sp modelId="{6E12AE74-A024-4022-A886-B83916BCA543}">
      <dsp:nvSpPr>
        <dsp:cNvPr id="0" name=""/>
        <dsp:cNvSpPr/>
      </dsp:nvSpPr>
      <dsp:spPr>
        <a:xfrm>
          <a:off x="3131" y="568443"/>
          <a:ext cx="3053423" cy="3074831"/>
        </a:xfrm>
        <a:prstGeom prst="rect">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The vulnerability allows a remote attacker </a:t>
          </a:r>
          <a:r>
            <a:rPr lang="en-US" sz="1800" b="0" i="0" u="sng" kern="1200" dirty="0"/>
            <a:t>to bypass security restrictions</a:t>
          </a:r>
          <a:r>
            <a:rPr lang="en-US" sz="1800" b="0" i="0" kern="1200" dirty="0"/>
            <a:t> on the target system.</a:t>
          </a:r>
          <a:endParaRPr lang="en-US" sz="1800" kern="1200" dirty="0"/>
        </a:p>
      </dsp:txBody>
      <dsp:txXfrm>
        <a:off x="3131" y="568443"/>
        <a:ext cx="3053423" cy="3074831"/>
      </dsp:txXfrm>
    </dsp:sp>
    <dsp:sp modelId="{FD0B112A-6552-472B-840F-CBA02753009C}">
      <dsp:nvSpPr>
        <dsp:cNvPr id="0" name=""/>
        <dsp:cNvSpPr/>
      </dsp:nvSpPr>
      <dsp:spPr>
        <a:xfrm>
          <a:off x="3484035" y="50043"/>
          <a:ext cx="3053423" cy="5184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Calibri" panose="020F0502020204030204" pitchFamily="34" charset="0"/>
              <a:cs typeface="Calibri" panose="020F0502020204030204" pitchFamily="34" charset="0"/>
            </a:rPr>
            <a:t>CVE-ID:</a:t>
          </a:r>
          <a:r>
            <a:rPr lang="en-US" sz="1800" b="0" i="0" kern="1200" dirty="0">
              <a:latin typeface="Calibri" panose="020F0502020204030204" pitchFamily="34" charset="0"/>
              <a:cs typeface="Calibri" panose="020F0502020204030204" pitchFamily="34" charset="0"/>
            </a:rPr>
            <a:t> CVE-2022-40684 </a:t>
          </a:r>
          <a:endParaRPr lang="en-US" sz="1800" kern="1200" dirty="0">
            <a:latin typeface="Calibri" panose="020F0502020204030204" pitchFamily="34" charset="0"/>
            <a:cs typeface="Calibri" panose="020F0502020204030204" pitchFamily="34" charset="0"/>
          </a:endParaRPr>
        </a:p>
      </dsp:txBody>
      <dsp:txXfrm>
        <a:off x="3484035" y="50043"/>
        <a:ext cx="3053423" cy="518400"/>
      </dsp:txXfrm>
    </dsp:sp>
    <dsp:sp modelId="{C8F8CE60-C88F-47C6-B5A5-A0F337AC891B}">
      <dsp:nvSpPr>
        <dsp:cNvPr id="0" name=""/>
        <dsp:cNvSpPr/>
      </dsp:nvSpPr>
      <dsp:spPr>
        <a:xfrm>
          <a:off x="3484035" y="568443"/>
          <a:ext cx="3053423" cy="3074831"/>
        </a:xfrm>
        <a:prstGeom prst="rect">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An authentication </a:t>
          </a:r>
          <a:r>
            <a:rPr lang="en-US" sz="1800" b="0" i="0" u="sng" kern="1200" dirty="0"/>
            <a:t>bypass vulnerability that allows an unauthenticated </a:t>
          </a:r>
          <a:r>
            <a:rPr lang="en-US" sz="1800" b="0" i="0" u="sng" kern="1200" dirty="0" err="1"/>
            <a:t>atttacker</a:t>
          </a:r>
          <a:r>
            <a:rPr lang="en-US" sz="1800" b="0" i="0" kern="1200" dirty="0"/>
            <a:t> to perform operations on the administrative interface via specially crafted HTTP or HTTPS requests</a:t>
          </a:r>
          <a:endParaRPr lang="en-US" sz="1800" kern="1200" dirty="0"/>
        </a:p>
      </dsp:txBody>
      <dsp:txXfrm>
        <a:off x="3484035" y="568443"/>
        <a:ext cx="3053423" cy="3074831"/>
      </dsp:txXfrm>
    </dsp:sp>
    <dsp:sp modelId="{AA7585C1-6531-497C-A72C-9F1D9204D688}">
      <dsp:nvSpPr>
        <dsp:cNvPr id="0" name=""/>
        <dsp:cNvSpPr/>
      </dsp:nvSpPr>
      <dsp:spPr>
        <a:xfrm>
          <a:off x="6964938" y="50043"/>
          <a:ext cx="3053423" cy="518400"/>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Calibri" panose="020F0502020204030204" pitchFamily="34" charset="0"/>
              <a:cs typeface="Calibri" panose="020F0502020204030204" pitchFamily="34" charset="0"/>
            </a:rPr>
            <a:t>Visual Studio Code Extensions</a:t>
          </a:r>
          <a:endParaRPr lang="en-US" sz="1800" kern="1200" dirty="0">
            <a:latin typeface="Calibri" panose="020F0502020204030204" pitchFamily="34" charset="0"/>
            <a:cs typeface="Calibri" panose="020F0502020204030204" pitchFamily="34" charset="0"/>
          </a:endParaRPr>
        </a:p>
      </dsp:txBody>
      <dsp:txXfrm>
        <a:off x="6964938" y="50043"/>
        <a:ext cx="3053423" cy="518400"/>
      </dsp:txXfrm>
    </dsp:sp>
    <dsp:sp modelId="{0094A20B-8D89-4ADF-AB0C-7D36D28451AF}">
      <dsp:nvSpPr>
        <dsp:cNvPr id="0" name=""/>
        <dsp:cNvSpPr/>
      </dsp:nvSpPr>
      <dsp:spPr>
        <a:xfrm>
          <a:off x="6964938" y="568443"/>
          <a:ext cx="3053423" cy="3074831"/>
        </a:xfrm>
        <a:prstGeom prst="rect">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Vulnerabilities in extensions could be exploited </a:t>
          </a:r>
          <a:r>
            <a:rPr lang="en-US" sz="2000" b="0" i="0" u="sng" kern="1200" dirty="0"/>
            <a:t>to steal valuable information </a:t>
          </a:r>
          <a:r>
            <a:rPr lang="en-US" sz="2000" b="0" i="0" kern="1200" dirty="0"/>
            <a:t>from developers and even compromise organizations, researchers with open-source software security.</a:t>
          </a:r>
          <a:br>
            <a:rPr lang="en-US" sz="1100" b="0" i="0" kern="1200" dirty="0"/>
          </a:br>
          <a:br>
            <a:rPr lang="en-US" sz="1100" b="0" i="0" kern="1200" dirty="0"/>
          </a:br>
          <a:r>
            <a:rPr lang="en-US" sz="900" b="0" i="0" kern="1200" dirty="0"/>
            <a:t>https://www.securityweek.com/vulnerabilities-visual-studio-code-extensions-expose-developers-attacks</a:t>
          </a:r>
          <a:endParaRPr lang="en-US" sz="1100" kern="1200" dirty="0"/>
        </a:p>
      </dsp:txBody>
      <dsp:txXfrm>
        <a:off x="6964938" y="568443"/>
        <a:ext cx="3053423" cy="3074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dirty="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Design of </a:t>
          </a:r>
          <a:r>
            <a:rPr lang="en-US" sz="2600" i="1" kern="1200"/>
            <a:t>SecureLease</a:t>
          </a:r>
          <a:endParaRPr lang="en-US" sz="2600" kern="120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AE83D2-843F-4157-88E9-7AB69DCFC6C3}">
      <dsp:nvSpPr>
        <dsp:cNvPr id="0" name=""/>
        <dsp:cNvSpPr/>
      </dsp:nvSpPr>
      <dsp:spPr>
        <a:xfrm>
          <a:off x="29" y="415977"/>
          <a:ext cx="2854261" cy="114170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Intel SGX</a:t>
          </a:r>
        </a:p>
      </dsp:txBody>
      <dsp:txXfrm>
        <a:off x="29" y="415977"/>
        <a:ext cx="2854261" cy="1141704"/>
      </dsp:txXfrm>
    </dsp:sp>
    <dsp:sp modelId="{7EAB6D9F-E619-42C8-84EB-EC36BCC43C25}">
      <dsp:nvSpPr>
        <dsp:cNvPr id="0" name=""/>
        <dsp:cNvSpPr/>
      </dsp:nvSpPr>
      <dsp:spPr>
        <a:xfrm>
          <a:off x="29" y="1557682"/>
          <a:ext cx="2854261" cy="2944012"/>
        </a:xfrm>
        <a:prstGeom prst="rect">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Allows secure execution of an application on an untrusted machine.</a:t>
          </a:r>
        </a:p>
        <a:p>
          <a:pPr marL="228600" lvl="1" indent="-228600" algn="l" defTabSz="1066800">
            <a:lnSpc>
              <a:spcPct val="90000"/>
            </a:lnSpc>
            <a:spcBef>
              <a:spcPct val="0"/>
            </a:spcBef>
            <a:spcAft>
              <a:spcPct val="15000"/>
            </a:spcAft>
            <a:buChar char="•"/>
          </a:pPr>
          <a:r>
            <a:rPr lang="en-US" sz="2400" kern="1200" dirty="0"/>
            <a:t>Security guaranteed by the hardware. </a:t>
          </a:r>
        </a:p>
      </dsp:txBody>
      <dsp:txXfrm>
        <a:off x="29" y="1557682"/>
        <a:ext cx="2854261" cy="2944012"/>
      </dsp:txXfrm>
    </dsp:sp>
    <dsp:sp modelId="{B867F84F-253F-4F14-AE0B-BB944A186953}">
      <dsp:nvSpPr>
        <dsp:cNvPr id="0" name=""/>
        <dsp:cNvSpPr/>
      </dsp:nvSpPr>
      <dsp:spPr>
        <a:xfrm>
          <a:off x="3253887" y="415977"/>
          <a:ext cx="2854261" cy="1141704"/>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Remote Attestation</a:t>
          </a:r>
        </a:p>
      </dsp:txBody>
      <dsp:txXfrm>
        <a:off x="3253887" y="415977"/>
        <a:ext cx="2854261" cy="1141704"/>
      </dsp:txXfrm>
    </dsp:sp>
    <dsp:sp modelId="{64F3AFF6-C341-47CF-AD76-0AB3AB165D8A}">
      <dsp:nvSpPr>
        <dsp:cNvPr id="0" name=""/>
        <dsp:cNvSpPr/>
      </dsp:nvSpPr>
      <dsp:spPr>
        <a:xfrm>
          <a:off x="3253887" y="1557682"/>
          <a:ext cx="2854261" cy="2944012"/>
        </a:xfrm>
        <a:prstGeom prst="rect">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Validate if an executing application has the correct code and data and has not been modified.</a:t>
          </a:r>
        </a:p>
      </dsp:txBody>
      <dsp:txXfrm>
        <a:off x="3253887" y="1557682"/>
        <a:ext cx="2854261" cy="29440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DE6EA-89B5-45D2-8454-354627D6606D}">
      <dsp:nvSpPr>
        <dsp:cNvPr id="0" name=""/>
        <dsp:cNvSpPr/>
      </dsp:nvSpPr>
      <dsp:spPr>
        <a:xfrm>
          <a:off x="686474" y="17411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6002A-D5EF-46B0-809C-AF075096A7D5}">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1F9D6F-7BE7-43FF-AF5E-5F9C07F1819C}">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High Speed</a:t>
          </a:r>
        </a:p>
      </dsp:txBody>
      <dsp:txXfrm>
        <a:off x="50287" y="2784119"/>
        <a:ext cx="3262500" cy="720000"/>
      </dsp:txXfrm>
    </dsp:sp>
    <dsp:sp modelId="{BC51AC3A-5B3B-415F-BB44-06955A7B13BA}">
      <dsp:nvSpPr>
        <dsp:cNvPr id="0" name=""/>
        <dsp:cNvSpPr/>
      </dsp:nvSpPr>
      <dsp:spPr>
        <a:xfrm>
          <a:off x="4519912" y="17411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0BE01-04A0-40AA-BD05-391C650EE245}">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8C3C6-A2FE-4B96-A71B-7FCFDE77BC57}">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Scalable</a:t>
          </a:r>
        </a:p>
      </dsp:txBody>
      <dsp:txXfrm>
        <a:off x="3883725" y="2784119"/>
        <a:ext cx="3262500" cy="720000"/>
      </dsp:txXfrm>
    </dsp:sp>
    <dsp:sp modelId="{633CC069-89EC-4D95-9383-6100643EC545}">
      <dsp:nvSpPr>
        <dsp:cNvPr id="0" name=""/>
        <dsp:cNvSpPr/>
      </dsp:nvSpPr>
      <dsp:spPr>
        <a:xfrm>
          <a:off x="8353350" y="174118"/>
          <a:ext cx="1990125" cy="199012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53BEE-21FB-43E5-B897-7B4FED3C596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BC413-FD5C-4A8F-9924-0C88D39844E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100000"/>
            </a:lnSpc>
            <a:spcBef>
              <a:spcPct val="0"/>
            </a:spcBef>
            <a:spcAft>
              <a:spcPct val="35000"/>
            </a:spcAft>
            <a:buNone/>
            <a:defRPr cap="all"/>
          </a:pPr>
          <a:r>
            <a:rPr lang="en-US" sz="2600" kern="1200" dirty="0"/>
            <a:t>Offline Execution</a:t>
          </a:r>
        </a:p>
      </dsp:txBody>
      <dsp:txXfrm>
        <a:off x="7717162" y="2784119"/>
        <a:ext cx="32625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FC9B2-8C6D-4D00-85D8-EE79B29CDF7D}">
      <dsp:nvSpPr>
        <dsp:cNvPr id="0" name=""/>
        <dsp:cNvSpPr/>
      </dsp:nvSpPr>
      <dsp:spPr>
        <a:xfrm>
          <a:off x="0" y="1103471"/>
          <a:ext cx="11029950" cy="147129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EE7A4-76F0-4455-AB32-2805AFD5A7F9}">
      <dsp:nvSpPr>
        <dsp:cNvPr id="0" name=""/>
        <dsp:cNvSpPr/>
      </dsp:nvSpPr>
      <dsp:spPr>
        <a:xfrm>
          <a:off x="4362"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Problem statement</a:t>
          </a:r>
        </a:p>
      </dsp:txBody>
      <dsp:txXfrm>
        <a:off x="4362" y="0"/>
        <a:ext cx="1907351" cy="1471295"/>
      </dsp:txXfrm>
    </dsp:sp>
    <dsp:sp modelId="{288D6DA9-8682-41DD-BB27-C3F50C0A13A4}">
      <dsp:nvSpPr>
        <dsp:cNvPr id="0" name=""/>
        <dsp:cNvSpPr/>
      </dsp:nvSpPr>
      <dsp:spPr>
        <a:xfrm>
          <a:off x="77412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1BED1-F8EB-4D9A-B717-A3AA96B6402F}">
      <dsp:nvSpPr>
        <dsp:cNvPr id="0" name=""/>
        <dsp:cNvSpPr/>
      </dsp:nvSpPr>
      <dsp:spPr>
        <a:xfrm>
          <a:off x="200708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Prior work &amp; Motivation</a:t>
          </a:r>
        </a:p>
      </dsp:txBody>
      <dsp:txXfrm>
        <a:off x="2007081" y="2206942"/>
        <a:ext cx="1907351" cy="1471295"/>
      </dsp:txXfrm>
    </dsp:sp>
    <dsp:sp modelId="{15249165-6A2D-4593-AEDD-A0B175885589}">
      <dsp:nvSpPr>
        <dsp:cNvPr id="0" name=""/>
        <dsp:cNvSpPr/>
      </dsp:nvSpPr>
      <dsp:spPr>
        <a:xfrm>
          <a:off x="2776846"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4EE7E1-B8BE-4A68-9314-73DBC9170997}">
      <dsp:nvSpPr>
        <dsp:cNvPr id="0" name=""/>
        <dsp:cNvSpPr/>
      </dsp:nvSpPr>
      <dsp:spPr>
        <a:xfrm>
          <a:off x="4009801"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Design of </a:t>
          </a:r>
          <a:r>
            <a:rPr lang="en-US" sz="2600" i="1" kern="1200"/>
            <a:t>SecureLease</a:t>
          </a:r>
          <a:endParaRPr lang="en-US" sz="2600" kern="1200"/>
        </a:p>
      </dsp:txBody>
      <dsp:txXfrm>
        <a:off x="4009801" y="0"/>
        <a:ext cx="1907351" cy="1471295"/>
      </dsp:txXfrm>
    </dsp:sp>
    <dsp:sp modelId="{BCB10063-489C-4174-8844-D3BCA5D652DA}">
      <dsp:nvSpPr>
        <dsp:cNvPr id="0" name=""/>
        <dsp:cNvSpPr/>
      </dsp:nvSpPr>
      <dsp:spPr>
        <a:xfrm>
          <a:off x="477956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13057A-508D-40D4-8224-B05C38E003D4}">
      <dsp:nvSpPr>
        <dsp:cNvPr id="0" name=""/>
        <dsp:cNvSpPr/>
      </dsp:nvSpPr>
      <dsp:spPr>
        <a:xfrm>
          <a:off x="6012521" y="2206942"/>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t" anchorCtr="0">
          <a:noAutofit/>
        </a:bodyPr>
        <a:lstStyle/>
        <a:p>
          <a:pPr marL="0" lvl="0" indent="0" algn="ctr" defTabSz="1155700">
            <a:lnSpc>
              <a:spcPct val="90000"/>
            </a:lnSpc>
            <a:spcBef>
              <a:spcPct val="0"/>
            </a:spcBef>
            <a:spcAft>
              <a:spcPct val="35000"/>
            </a:spcAft>
            <a:buNone/>
          </a:pPr>
          <a:r>
            <a:rPr lang="en-US" sz="2600" kern="1200" dirty="0"/>
            <a:t>Results</a:t>
          </a:r>
        </a:p>
      </dsp:txBody>
      <dsp:txXfrm>
        <a:off x="6012521" y="2206942"/>
        <a:ext cx="1907351" cy="1471295"/>
      </dsp:txXfrm>
    </dsp:sp>
    <dsp:sp modelId="{C05FE941-7C86-49E6-BD84-76888593B2D3}">
      <dsp:nvSpPr>
        <dsp:cNvPr id="0" name=""/>
        <dsp:cNvSpPr/>
      </dsp:nvSpPr>
      <dsp:spPr>
        <a:xfrm>
          <a:off x="6782285"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6B8BE4-6A5C-47C2-9C9C-1E7432809F1A}">
      <dsp:nvSpPr>
        <dsp:cNvPr id="0" name=""/>
        <dsp:cNvSpPr/>
      </dsp:nvSpPr>
      <dsp:spPr>
        <a:xfrm>
          <a:off x="8015240" y="0"/>
          <a:ext cx="1907351" cy="1471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b" anchorCtr="0">
          <a:noAutofit/>
        </a:bodyPr>
        <a:lstStyle/>
        <a:p>
          <a:pPr marL="0" lvl="0" indent="0" algn="ctr" defTabSz="1155700">
            <a:lnSpc>
              <a:spcPct val="90000"/>
            </a:lnSpc>
            <a:spcBef>
              <a:spcPct val="0"/>
            </a:spcBef>
            <a:spcAft>
              <a:spcPct val="35000"/>
            </a:spcAft>
            <a:buNone/>
          </a:pPr>
          <a:r>
            <a:rPr lang="en-US" sz="2600" kern="1200"/>
            <a:t>Conclusion</a:t>
          </a:r>
        </a:p>
      </dsp:txBody>
      <dsp:txXfrm>
        <a:off x="8015240" y="0"/>
        <a:ext cx="1907351" cy="1471295"/>
      </dsp:txXfrm>
    </dsp:sp>
    <dsp:sp modelId="{1472E775-12AE-463F-BC6E-480204EDE313}">
      <dsp:nvSpPr>
        <dsp:cNvPr id="0" name=""/>
        <dsp:cNvSpPr/>
      </dsp:nvSpPr>
      <dsp:spPr>
        <a:xfrm>
          <a:off x="8785004" y="1655207"/>
          <a:ext cx="367823" cy="36782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E409C4-A8B4-4D9B-9292-42FF3C70DA90}">
      <dsp:nvSpPr>
        <dsp:cNvPr id="0" name=""/>
        <dsp:cNvSpPr/>
      </dsp:nvSpPr>
      <dsp:spPr>
        <a:xfrm>
          <a:off x="0" y="73040"/>
          <a:ext cx="3174281" cy="1269712"/>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u="sng" kern="1200" dirty="0"/>
            <a:t>Challenges:</a:t>
          </a:r>
        </a:p>
      </dsp:txBody>
      <dsp:txXfrm>
        <a:off x="0" y="73040"/>
        <a:ext cx="3174281" cy="1269712"/>
      </dsp:txXfrm>
    </dsp:sp>
    <dsp:sp modelId="{2B7C6479-B378-4682-8681-645093F925FE}">
      <dsp:nvSpPr>
        <dsp:cNvPr id="0" name=""/>
        <dsp:cNvSpPr/>
      </dsp:nvSpPr>
      <dsp:spPr>
        <a:xfrm>
          <a:off x="0" y="1342753"/>
          <a:ext cx="3174281" cy="3300862"/>
        </a:xfrm>
        <a:prstGeom prst="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Maintain security of the local cache?</a:t>
          </a:r>
        </a:p>
        <a:p>
          <a:pPr marL="228600" lvl="1" indent="-228600" algn="l" defTabSz="1066800">
            <a:lnSpc>
              <a:spcPct val="90000"/>
            </a:lnSpc>
            <a:spcBef>
              <a:spcPct val="0"/>
            </a:spcBef>
            <a:spcAft>
              <a:spcPct val="15000"/>
            </a:spcAft>
            <a:buChar char="•"/>
          </a:pPr>
          <a:r>
            <a:rPr lang="en-US" sz="2400" kern="1200" dirty="0"/>
            <a:t>How to renew leases if concurrent requests for the same license arrives?</a:t>
          </a:r>
        </a:p>
        <a:p>
          <a:pPr marL="228600" lvl="1" indent="-228600" algn="l" defTabSz="1066800">
            <a:lnSpc>
              <a:spcPct val="90000"/>
            </a:lnSpc>
            <a:spcBef>
              <a:spcPct val="0"/>
            </a:spcBef>
            <a:spcAft>
              <a:spcPct val="15000"/>
            </a:spcAft>
            <a:buChar char="•"/>
          </a:pPr>
          <a:r>
            <a:rPr lang="en-US" sz="2400" kern="1200" dirty="0"/>
            <a:t>What happens if the local machine crashes?</a:t>
          </a:r>
        </a:p>
      </dsp:txBody>
      <dsp:txXfrm>
        <a:off x="0" y="1342753"/>
        <a:ext cx="3174281" cy="33008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76426-9FE3-4BC5-8997-52EDDC6E25F3}"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351AEC-1B4C-4809-8E8D-B3F550B42D22}" type="slidenum">
              <a:rPr lang="en-US" smtClean="0"/>
              <a:t>‹#›</a:t>
            </a:fld>
            <a:endParaRPr lang="en-US"/>
          </a:p>
        </p:txBody>
      </p:sp>
    </p:spTree>
    <p:extLst>
      <p:ext uri="{BB962C8B-B14F-4D97-AF65-F5344CB8AC3E}">
        <p14:creationId xmlns:p14="http://schemas.microsoft.com/office/powerpoint/2010/main" val="380033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 am Sandeep Kumar, a Ph.D. student at IIT Delhi. Today I will be talking about our work </a:t>
            </a:r>
            <a:r>
              <a:rPr lang="en-US" dirty="0" err="1"/>
              <a:t>SecueLease</a:t>
            </a:r>
            <a:r>
              <a:rPr lang="en-US" dirty="0"/>
              <a:t>, which is about maintaining control over the executions of an application on remote machines.</a:t>
            </a:r>
          </a:p>
        </p:txBody>
      </p:sp>
      <p:sp>
        <p:nvSpPr>
          <p:cNvPr id="4" name="Slide Number Placeholder 3"/>
          <p:cNvSpPr>
            <a:spLocks noGrp="1"/>
          </p:cNvSpPr>
          <p:nvPr>
            <p:ph type="sldNum" sz="quarter" idx="5"/>
          </p:nvPr>
        </p:nvSpPr>
        <p:spPr/>
        <p:txBody>
          <a:bodyPr/>
          <a:lstStyle/>
          <a:p>
            <a:fld id="{08351AEC-1B4C-4809-8E8D-B3F550B42D22}" type="slidenum">
              <a:rPr lang="en-US" smtClean="0"/>
              <a:t>1</a:t>
            </a:fld>
            <a:endParaRPr lang="en-US"/>
          </a:p>
        </p:txBody>
      </p:sp>
    </p:spTree>
    <p:extLst>
      <p:ext uri="{BB962C8B-B14F-4D97-AF65-F5344CB8AC3E}">
        <p14:creationId xmlns:p14="http://schemas.microsoft.com/office/powerpoint/2010/main" val="50683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setup ensures that the access-controlled region cannot be accessed without a valid key. Note that it does not prevent a CFB attack on the code that is NOT executing in SGX. It just ensures that in case of an attack, the software will not be usable.</a:t>
            </a:r>
          </a:p>
          <a:p>
            <a:endParaRPr lang="en-US" dirty="0"/>
          </a:p>
          <a:p>
            <a:r>
              <a:rPr lang="en-US" dirty="0"/>
              <a:t>However, there are </a:t>
            </a:r>
            <a:r>
              <a:rPr lang="en-US" dirty="0" err="1"/>
              <a:t>cetains</a:t>
            </a:r>
            <a:r>
              <a:rPr lang="en-US" dirty="0"/>
              <a:t> issues.</a:t>
            </a:r>
          </a:p>
          <a:p>
            <a:endParaRPr lang="en-US" dirty="0"/>
          </a:p>
          <a:p>
            <a:r>
              <a:rPr lang="en-US" dirty="0"/>
              <a:t>This model requires the user to contact the remote server every time using the remote attestation </a:t>
            </a:r>
            <a:r>
              <a:rPr lang="en-US" dirty="0" err="1"/>
              <a:t>process.This</a:t>
            </a:r>
            <a:r>
              <a:rPr lang="en-US" dirty="0"/>
              <a:t> is a very slow process and may not be suitable where an application requires very frequent access to the protected region, such as in some plugins or microservices.</a:t>
            </a:r>
          </a:p>
          <a:p>
            <a:r>
              <a:rPr lang="en-US" dirty="0"/>
              <a:t>Furthermore, this setup cannot work if the remote system is unreachable.</a:t>
            </a:r>
          </a:p>
        </p:txBody>
      </p:sp>
      <p:sp>
        <p:nvSpPr>
          <p:cNvPr id="4" name="Slide Number Placeholder 3"/>
          <p:cNvSpPr>
            <a:spLocks noGrp="1"/>
          </p:cNvSpPr>
          <p:nvPr>
            <p:ph type="sldNum" sz="quarter" idx="5"/>
          </p:nvPr>
        </p:nvSpPr>
        <p:spPr/>
        <p:txBody>
          <a:bodyPr/>
          <a:lstStyle/>
          <a:p>
            <a:fld id="{08351AEC-1B4C-4809-8E8D-B3F550B42D22}" type="slidenum">
              <a:rPr lang="en-US" smtClean="0"/>
              <a:t>13</a:t>
            </a:fld>
            <a:endParaRPr lang="en-US"/>
          </a:p>
        </p:txBody>
      </p:sp>
    </p:spTree>
    <p:extLst>
      <p:ext uri="{BB962C8B-B14F-4D97-AF65-F5344CB8AC3E}">
        <p14:creationId xmlns:p14="http://schemas.microsoft.com/office/powerpoint/2010/main" val="1212389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work, our aim is to build a high-speed, secure licensing system that can also work in case of an unstable network.</a:t>
            </a:r>
          </a:p>
        </p:txBody>
      </p:sp>
      <p:sp>
        <p:nvSpPr>
          <p:cNvPr id="4" name="Slide Number Placeholder 3"/>
          <p:cNvSpPr>
            <a:spLocks noGrp="1"/>
          </p:cNvSpPr>
          <p:nvPr>
            <p:ph type="sldNum" sz="quarter" idx="5"/>
          </p:nvPr>
        </p:nvSpPr>
        <p:spPr/>
        <p:txBody>
          <a:bodyPr/>
          <a:lstStyle/>
          <a:p>
            <a:fld id="{08351AEC-1B4C-4809-8E8D-B3F550B42D22}" type="slidenum">
              <a:rPr lang="en-US" smtClean="0"/>
              <a:t>14</a:t>
            </a:fld>
            <a:endParaRPr lang="en-US"/>
          </a:p>
        </p:txBody>
      </p:sp>
    </p:spTree>
    <p:extLst>
      <p:ext uri="{BB962C8B-B14F-4D97-AF65-F5344CB8AC3E}">
        <p14:creationId xmlns:p14="http://schemas.microsoft.com/office/powerpoint/2010/main" val="2149814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solidFill>
                  <a:srgbClr val="0E101A"/>
                </a:solidFill>
                <a:effectLst/>
              </a:rPr>
              <a:t>We will now discuss a high-level design of </a:t>
            </a:r>
            <a:r>
              <a:rPr lang="en-US" dirty="0" err="1">
                <a:solidFill>
                  <a:srgbClr val="0E101A"/>
                </a:solidFill>
                <a:effectLst/>
              </a:rPr>
              <a:t>SecureLease</a:t>
            </a:r>
            <a:r>
              <a:rPr lang="en-US" dirty="0">
                <a:solidFill>
                  <a:srgbClr val="0E101A"/>
                </a:solidFill>
                <a:effectLst/>
              </a:rPr>
              <a:t>. </a:t>
            </a:r>
          </a:p>
          <a:p>
            <a:pPr>
              <a:spcBef>
                <a:spcPts val="0"/>
              </a:spcBef>
              <a:spcAft>
                <a:spcPts val="0"/>
              </a:spcAft>
            </a:pPr>
            <a:r>
              <a:rPr lang="en-US" dirty="0">
                <a:solidFill>
                  <a:srgbClr val="0E101A"/>
                </a:solidFill>
                <a:effectLst/>
              </a:rPr>
              <a:t>We keep the base design the same but introduce a new entity that acts as a cache of the leases. A lease is a token that allows for single access. </a:t>
            </a:r>
          </a:p>
          <a:p>
            <a:pPr>
              <a:spcBef>
                <a:spcPts val="0"/>
              </a:spcBef>
              <a:spcAft>
                <a:spcPts val="0"/>
              </a:spcAft>
            </a:pPr>
            <a:r>
              <a:rPr lang="en-US" dirty="0">
                <a:solidFill>
                  <a:srgbClr val="0E101A"/>
                </a:solidFill>
                <a:effectLst/>
              </a:rPr>
              <a:t>On the first execution, the user provides the key to the SLM, which in turn sends it to the cache, the cache checks that this is the first execution. It contacts the remote server, along with the key. The remote server checks the keys and allocates some leases corresponding to the key to the contacting cache.</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We discuss the distribution algorithm in the next slides.</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Once the local cache is populated, it can serve the request for the same key till the leases are valid. Once the leases run out, it needs to go and contact the server again.</a:t>
            </a: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br>
              <a:rPr lang="en-US" dirty="0">
                <a:solidFill>
                  <a:srgbClr val="0E101A"/>
                </a:solidFill>
                <a:effectLst/>
              </a:rPr>
            </a:br>
            <a:endParaRPr lang="en-US" dirty="0">
              <a:solidFill>
                <a:srgbClr val="0E101A"/>
              </a:solidFill>
              <a:effectLst/>
            </a:endParaRPr>
          </a:p>
          <a:p>
            <a:pPr>
              <a:spcBef>
                <a:spcPts val="0"/>
              </a:spcBef>
              <a:spcAft>
                <a:spcPts val="0"/>
              </a:spcAft>
            </a:pPr>
            <a:r>
              <a:rPr lang="en-US" dirty="0">
                <a:solidFill>
                  <a:srgbClr val="0E101A"/>
                </a:solidFill>
                <a:effectLst/>
              </a:rPr>
              <a:t>There are some additional challenges that must be kept in mind:</a:t>
            </a:r>
          </a:p>
          <a:p>
            <a:pPr>
              <a:spcBef>
                <a:spcPts val="0"/>
              </a:spcBef>
              <a:spcAft>
                <a:spcPts val="0"/>
              </a:spcAft>
              <a:buFont typeface="+mj-lt"/>
              <a:buAutoNum type="arabicPeriod"/>
            </a:pPr>
            <a:r>
              <a:rPr lang="en-US" dirty="0">
                <a:solidFill>
                  <a:srgbClr val="0E101A"/>
                </a:solidFill>
                <a:effectLst/>
              </a:rPr>
              <a:t>Maintain security of the cache when the machine is running and how handle graceful shutdowns and </a:t>
            </a:r>
            <a:r>
              <a:rPr lang="en-US" dirty="0" err="1">
                <a:solidFill>
                  <a:srgbClr val="0E101A"/>
                </a:solidFill>
                <a:effectLst/>
              </a:rPr>
              <a:t>init.</a:t>
            </a:r>
            <a:endParaRPr lang="en-US" dirty="0">
              <a:solidFill>
                <a:srgbClr val="0E101A"/>
              </a:solidFill>
              <a:effectLst/>
            </a:endParaRPr>
          </a:p>
          <a:p>
            <a:pPr>
              <a:spcBef>
                <a:spcPts val="0"/>
              </a:spcBef>
              <a:spcAft>
                <a:spcPts val="0"/>
              </a:spcAft>
              <a:buFont typeface="+mj-lt"/>
              <a:buAutoNum type="arabicPeriod"/>
            </a:pPr>
            <a:r>
              <a:rPr lang="en-US" dirty="0">
                <a:solidFill>
                  <a:srgbClr val="0E101A"/>
                </a:solidFill>
                <a:effectLst/>
              </a:rPr>
              <a:t>How to handle current accesses for the same key from different machines.</a:t>
            </a:r>
          </a:p>
          <a:p>
            <a:pPr>
              <a:spcBef>
                <a:spcPts val="0"/>
              </a:spcBef>
              <a:spcAft>
                <a:spcPts val="0"/>
              </a:spcAft>
              <a:buFont typeface="+mj-lt"/>
              <a:buAutoNum type="arabicPeriod"/>
            </a:pPr>
            <a:r>
              <a:rPr lang="en-US" dirty="0">
                <a:solidFill>
                  <a:srgbClr val="0E101A"/>
                </a:solidFill>
                <a:effectLst/>
              </a:rPr>
              <a:t>What happens to the leases stored in the cache if the machine crashes?</a:t>
            </a:r>
          </a:p>
          <a:p>
            <a:endParaRPr lang="en-US" dirty="0"/>
          </a:p>
        </p:txBody>
      </p:sp>
      <p:sp>
        <p:nvSpPr>
          <p:cNvPr id="4" name="Slide Number Placeholder 3"/>
          <p:cNvSpPr>
            <a:spLocks noGrp="1"/>
          </p:cNvSpPr>
          <p:nvPr>
            <p:ph type="sldNum" sz="quarter" idx="5"/>
          </p:nvPr>
        </p:nvSpPr>
        <p:spPr/>
        <p:txBody>
          <a:bodyPr/>
          <a:lstStyle/>
          <a:p>
            <a:fld id="{08351AEC-1B4C-4809-8E8D-B3F550B42D22}" type="slidenum">
              <a:rPr lang="en-US" smtClean="0"/>
              <a:t>16</a:t>
            </a:fld>
            <a:endParaRPr lang="en-US"/>
          </a:p>
        </p:txBody>
      </p:sp>
    </p:spTree>
    <p:extLst>
      <p:ext uri="{BB962C8B-B14F-4D97-AF65-F5344CB8AC3E}">
        <p14:creationId xmlns:p14="http://schemas.microsoft.com/office/powerpoint/2010/main" val="185449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organization of the local cache is inspired by the structure of a page table. This allows us to give each key a unique id and then use those bits to uniquely place it in the leaves of the page table, and later on, efficient lookup of a </a:t>
            </a:r>
            <a:r>
              <a:rPr lang="en-US" dirty="0" err="1"/>
              <a:t>key.Due</a:t>
            </a:r>
            <a:r>
              <a:rPr lang="en-US" dirty="0"/>
              <a:t> to time constraints, we will not go into the details. At a high level, this structure allows us to perform efficient lookups. Also, in case of memory pressure, a part of the tree can be offloaded from the main memory.</a:t>
            </a:r>
          </a:p>
        </p:txBody>
      </p:sp>
      <p:sp>
        <p:nvSpPr>
          <p:cNvPr id="4" name="Slide Number Placeholder 3"/>
          <p:cNvSpPr>
            <a:spLocks noGrp="1"/>
          </p:cNvSpPr>
          <p:nvPr>
            <p:ph type="sldNum" sz="quarter" idx="5"/>
          </p:nvPr>
        </p:nvSpPr>
        <p:spPr/>
        <p:txBody>
          <a:bodyPr/>
          <a:lstStyle/>
          <a:p>
            <a:fld id="{08351AEC-1B4C-4809-8E8D-B3F550B42D22}" type="slidenum">
              <a:rPr lang="en-US" smtClean="0"/>
              <a:t>17</a:t>
            </a:fld>
            <a:endParaRPr lang="en-US"/>
          </a:p>
        </p:txBody>
      </p:sp>
    </p:spTree>
    <p:extLst>
      <p:ext uri="{BB962C8B-B14F-4D97-AF65-F5344CB8AC3E}">
        <p14:creationId xmlns:p14="http://schemas.microsoft.com/office/powerpoint/2010/main" val="2234940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Distributing leases also needs to be done carefully. The design allows for the concurrent use of the same </a:t>
            </a:r>
            <a:r>
              <a:rPr lang="en-US" dirty="0" err="1"/>
              <a:t>key.However</a:t>
            </a:r>
            <a:r>
              <a:rPr lang="en-US" dirty="0"/>
              <a:t>, how the leases corresponding to a key are to be distributed is non-</a:t>
            </a:r>
            <a:r>
              <a:rPr lang="en-US" dirty="0" err="1"/>
              <a:t>trivial.Due</a:t>
            </a:r>
            <a:r>
              <a:rPr lang="en-US" dirty="0"/>
              <a:t> to security reasons, if a machine crashes, all the leases on the machine are lost. This is required to prevent a rollback attack; details are in the </a:t>
            </a:r>
            <a:r>
              <a:rPr lang="en-US" dirty="0" err="1"/>
              <a:t>paper.Hence</a:t>
            </a:r>
            <a:r>
              <a:rPr lang="en-US" dirty="0"/>
              <a:t>, the distribution logic checks the node's health before allocating leases. If the node is unstable, it reduces the number of leases to be </a:t>
            </a:r>
            <a:r>
              <a:rPr lang="en-US" dirty="0" err="1"/>
              <a:t>allocated.On</a:t>
            </a:r>
            <a:r>
              <a:rPr lang="en-US" dirty="0"/>
              <a:t> the other hand, if the network is unstable, a high number of leases are allocated so that the local cache can service much more requests if the network goes </a:t>
            </a:r>
            <a:r>
              <a:rPr lang="en-US" dirty="0" err="1"/>
              <a:t>down.The</a:t>
            </a:r>
            <a:r>
              <a:rPr lang="en-US" dirty="0"/>
              <a:t> distribution algorithm is highly customizable and can be tweaked as per the requirement.</a:t>
            </a:r>
          </a:p>
        </p:txBody>
      </p:sp>
      <p:sp>
        <p:nvSpPr>
          <p:cNvPr id="4" name="Slide Number Placeholder 3"/>
          <p:cNvSpPr>
            <a:spLocks noGrp="1"/>
          </p:cNvSpPr>
          <p:nvPr>
            <p:ph type="sldNum" sz="quarter" idx="5"/>
          </p:nvPr>
        </p:nvSpPr>
        <p:spPr/>
        <p:txBody>
          <a:bodyPr/>
          <a:lstStyle/>
          <a:p>
            <a:fld id="{08351AEC-1B4C-4809-8E8D-B3F550B42D22}" type="slidenum">
              <a:rPr lang="en-US" smtClean="0"/>
              <a:t>18</a:t>
            </a:fld>
            <a:endParaRPr lang="en-US"/>
          </a:p>
        </p:txBody>
      </p:sp>
    </p:spTree>
    <p:extLst>
      <p:ext uri="{BB962C8B-B14F-4D97-AF65-F5344CB8AC3E}">
        <p14:creationId xmlns:p14="http://schemas.microsoft.com/office/powerpoint/2010/main" val="2762326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discuss some </a:t>
            </a:r>
            <a:r>
              <a:rPr lang="en-US" dirty="0" err="1"/>
              <a:t>results.We</a:t>
            </a:r>
            <a:r>
              <a:rPr lang="en-US" dirty="0"/>
              <a:t> evaluate </a:t>
            </a:r>
            <a:r>
              <a:rPr lang="en-US" dirty="0" err="1"/>
              <a:t>SecureLease</a:t>
            </a:r>
            <a:r>
              <a:rPr lang="en-US" dirty="0"/>
              <a:t> over a suite of SGX </a:t>
            </a:r>
            <a:r>
              <a:rPr lang="en-US" dirty="0" err="1"/>
              <a:t>applications.We</a:t>
            </a:r>
            <a:r>
              <a:rPr lang="en-US" dirty="0"/>
              <a:t> see that the total local allocation time takes less than 1% when during each lease renewal, 25% of leases are allocated.</a:t>
            </a:r>
          </a:p>
        </p:txBody>
      </p:sp>
      <p:sp>
        <p:nvSpPr>
          <p:cNvPr id="4" name="Slide Number Placeholder 3"/>
          <p:cNvSpPr>
            <a:spLocks noGrp="1"/>
          </p:cNvSpPr>
          <p:nvPr>
            <p:ph type="sldNum" sz="quarter" idx="5"/>
          </p:nvPr>
        </p:nvSpPr>
        <p:spPr/>
        <p:txBody>
          <a:bodyPr/>
          <a:lstStyle/>
          <a:p>
            <a:fld id="{08351AEC-1B4C-4809-8E8D-B3F550B42D22}" type="slidenum">
              <a:rPr lang="en-US" smtClean="0"/>
              <a:t>20</a:t>
            </a:fld>
            <a:endParaRPr lang="en-US"/>
          </a:p>
        </p:txBody>
      </p:sp>
    </p:spTree>
    <p:extLst>
      <p:ext uri="{BB962C8B-B14F-4D97-AF65-F5344CB8AC3E}">
        <p14:creationId xmlns:p14="http://schemas.microsoft.com/office/powerpoint/2010/main" val="407585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t>
            </a:r>
            <a:r>
              <a:rPr lang="en-US" dirty="0" err="1"/>
              <a:t>conclude:We</a:t>
            </a:r>
            <a:r>
              <a:rPr lang="en-US" dirty="0"/>
              <a:t> show the requirement for a secure, fast, reliable, and scalable license </a:t>
            </a:r>
            <a:r>
              <a:rPr lang="en-US" dirty="0" err="1"/>
              <a:t>manager.We</a:t>
            </a:r>
            <a:r>
              <a:rPr lang="en-US" dirty="0"/>
              <a:t> propose a design that mitigates the cost of using </a:t>
            </a:r>
            <a:r>
              <a:rPr lang="en-US" dirty="0" err="1"/>
              <a:t>SGX.We</a:t>
            </a:r>
            <a:r>
              <a:rPr lang="en-US" dirty="0"/>
              <a:t> also propose lease distribution algorithms and how to store them efficiently on a local </a:t>
            </a:r>
            <a:r>
              <a:rPr lang="en-US" dirty="0" err="1"/>
              <a:t>cache.Intel</a:t>
            </a:r>
            <a:r>
              <a:rPr lang="en-US" dirty="0"/>
              <a:t> has announced TME, where the entire DRAM can be encrypted, which eliminates some restrictions of the SGX. However, it also reduces the security guarantees. It will be interesting future work to make </a:t>
            </a:r>
            <a:r>
              <a:rPr lang="en-US" dirty="0" err="1"/>
              <a:t>SecureSLease</a:t>
            </a:r>
            <a:r>
              <a:rPr lang="en-US" dirty="0"/>
              <a:t> compatible with the </a:t>
            </a:r>
            <a:r>
              <a:rPr lang="en-US" dirty="0" err="1"/>
              <a:t>TME.Thank</a:t>
            </a:r>
            <a:r>
              <a:rPr lang="en-US" dirty="0"/>
              <a:t> you.</a:t>
            </a:r>
          </a:p>
        </p:txBody>
      </p:sp>
      <p:sp>
        <p:nvSpPr>
          <p:cNvPr id="4" name="Slide Number Placeholder 3"/>
          <p:cNvSpPr>
            <a:spLocks noGrp="1"/>
          </p:cNvSpPr>
          <p:nvPr>
            <p:ph type="sldNum" sz="quarter" idx="5"/>
          </p:nvPr>
        </p:nvSpPr>
        <p:spPr/>
        <p:txBody>
          <a:bodyPr/>
          <a:lstStyle/>
          <a:p>
            <a:fld id="{08351AEC-1B4C-4809-8E8D-B3F550B42D22}" type="slidenum">
              <a:rPr lang="en-US" smtClean="0"/>
              <a:t>22</a:t>
            </a:fld>
            <a:endParaRPr lang="en-US"/>
          </a:p>
        </p:txBody>
      </p:sp>
    </p:spTree>
    <p:extLst>
      <p:ext uri="{BB962C8B-B14F-4D97-AF65-F5344CB8AC3E}">
        <p14:creationId xmlns:p14="http://schemas.microsoft.com/office/powerpoint/2010/main" val="210647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outline of the talk. We will start with the problem statement, followed by a discussion on the prior work and motivation for the current work. We will then discuss the design of the </a:t>
            </a:r>
            <a:r>
              <a:rPr lang="en-US" dirty="0" err="1"/>
              <a:t>SecureLeaseAfter</a:t>
            </a:r>
            <a:r>
              <a:rPr lang="en-US" dirty="0"/>
              <a:t> that, we will discuss some results, followed by a conclusion.</a:t>
            </a:r>
          </a:p>
        </p:txBody>
      </p:sp>
      <p:sp>
        <p:nvSpPr>
          <p:cNvPr id="4" name="Slide Number Placeholder 3"/>
          <p:cNvSpPr>
            <a:spLocks noGrp="1"/>
          </p:cNvSpPr>
          <p:nvPr>
            <p:ph type="sldNum" sz="quarter" idx="5"/>
          </p:nvPr>
        </p:nvSpPr>
        <p:spPr/>
        <p:txBody>
          <a:bodyPr/>
          <a:lstStyle/>
          <a:p>
            <a:fld id="{08351AEC-1B4C-4809-8E8D-B3F550B42D22}" type="slidenum">
              <a:rPr lang="en-US" smtClean="0"/>
              <a:t>2</a:t>
            </a:fld>
            <a:endParaRPr lang="en-US"/>
          </a:p>
        </p:txBody>
      </p:sp>
    </p:spTree>
    <p:extLst>
      <p:ext uri="{BB962C8B-B14F-4D97-AF65-F5344CB8AC3E}">
        <p14:creationId xmlns:p14="http://schemas.microsoft.com/office/powerpoint/2010/main" val="96696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a:t>
            </a:r>
            <a:r>
              <a:rPr lang="en-US" dirty="0" err="1"/>
              <a:t>softwares</a:t>
            </a:r>
            <a:r>
              <a:rPr lang="en-US" dirty="0"/>
              <a:t> follow a trend where most applications are given as freeware to users with certain premium features. Users have to pay an additional amount to unlock those features.</a:t>
            </a:r>
          </a:p>
          <a:p>
            <a:endParaRPr lang="en-US" dirty="0"/>
          </a:p>
          <a:p>
            <a:r>
              <a:rPr lang="en-US" dirty="0"/>
              <a:t>Apart from these so-called premium features, a new model is also emerging where third-party developers can release plugins for applications that provide an additional feature for the software. These plugins can be released completely free, with a paid feature, or a more popular way is to allow trial phases - either limited by the number of times users can use the plugin or by the time duration.</a:t>
            </a:r>
          </a:p>
          <a:p>
            <a:endParaRPr lang="en-US" dirty="0"/>
          </a:p>
          <a:p>
            <a:r>
              <a:rPr lang="en-US" dirty="0"/>
              <a:t>The key point here is that the plugins are developed by different developers that may not trust each other or even the main application. Hence, they employ a license manager to control access to their plugin.</a:t>
            </a:r>
          </a:p>
        </p:txBody>
      </p:sp>
      <p:sp>
        <p:nvSpPr>
          <p:cNvPr id="4" name="Slide Number Placeholder 3"/>
          <p:cNvSpPr>
            <a:spLocks noGrp="1"/>
          </p:cNvSpPr>
          <p:nvPr>
            <p:ph type="sldNum" sz="quarter" idx="5"/>
          </p:nvPr>
        </p:nvSpPr>
        <p:spPr/>
        <p:txBody>
          <a:bodyPr/>
          <a:lstStyle/>
          <a:p>
            <a:fld id="{08351AEC-1B4C-4809-8E8D-B3F550B42D22}" type="slidenum">
              <a:rPr lang="en-US" smtClean="0"/>
              <a:t>4</a:t>
            </a:fld>
            <a:endParaRPr lang="en-US"/>
          </a:p>
        </p:txBody>
      </p:sp>
    </p:spTree>
    <p:extLst>
      <p:ext uri="{BB962C8B-B14F-4D97-AF65-F5344CB8AC3E}">
        <p14:creationId xmlns:p14="http://schemas.microsoft.com/office/powerpoint/2010/main" val="272418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typical working of a license manager. If a user holds a valid license for an application, a license check module which we refer to as an authentication module in the paper, allows the execution to flow into the protected region of the application.</a:t>
            </a:r>
          </a:p>
        </p:txBody>
      </p:sp>
      <p:sp>
        <p:nvSpPr>
          <p:cNvPr id="4" name="Slide Number Placeholder 3"/>
          <p:cNvSpPr>
            <a:spLocks noGrp="1"/>
          </p:cNvSpPr>
          <p:nvPr>
            <p:ph type="sldNum" sz="quarter" idx="5"/>
          </p:nvPr>
        </p:nvSpPr>
        <p:spPr/>
        <p:txBody>
          <a:bodyPr/>
          <a:lstStyle/>
          <a:p>
            <a:fld id="{08351AEC-1B4C-4809-8E8D-B3F550B42D22}" type="slidenum">
              <a:rPr lang="en-US" smtClean="0"/>
              <a:t>5</a:t>
            </a:fld>
            <a:endParaRPr lang="en-US"/>
          </a:p>
        </p:txBody>
      </p:sp>
    </p:spTree>
    <p:extLst>
      <p:ext uri="{BB962C8B-B14F-4D97-AF65-F5344CB8AC3E}">
        <p14:creationId xmlns:p14="http://schemas.microsoft.com/office/powerpoint/2010/main" val="346689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the license is not valid, the execution is aborted. However, there is a class of attacks called control flow bending attacks that hijacks this control flow and diverts the control to the correct path. Intuitively, the decision as to whether abort or continue the execution is decided by a conditional branch statement. If the attacker can force a particular branch to be taken, irrespective of the condition, then she can potentially divert the control flow in any direction.</a:t>
            </a:r>
          </a:p>
          <a:p>
            <a:endParaRPr lang="en-US" dirty="0"/>
          </a:p>
          <a:p>
            <a:r>
              <a:rPr lang="en-US" dirty="0"/>
              <a:t>Please note that the method to find the correct branch statement is not a trivial problem and requires some intelligent method to find </a:t>
            </a:r>
            <a:r>
              <a:rPr lang="en-US" dirty="0" err="1"/>
              <a:t>it.We</a:t>
            </a:r>
            <a:r>
              <a:rPr lang="en-US" dirty="0"/>
              <a:t> were able to bypass the security of MySQL using this method. Due to time constraints, we will not be discussing it here. The details are in the paper.</a:t>
            </a:r>
          </a:p>
        </p:txBody>
      </p:sp>
      <p:sp>
        <p:nvSpPr>
          <p:cNvPr id="4" name="Slide Number Placeholder 3"/>
          <p:cNvSpPr>
            <a:spLocks noGrp="1"/>
          </p:cNvSpPr>
          <p:nvPr>
            <p:ph type="sldNum" sz="quarter" idx="5"/>
          </p:nvPr>
        </p:nvSpPr>
        <p:spPr/>
        <p:txBody>
          <a:bodyPr/>
          <a:lstStyle/>
          <a:p>
            <a:fld id="{08351AEC-1B4C-4809-8E8D-B3F550B42D22}" type="slidenum">
              <a:rPr lang="en-US" smtClean="0"/>
              <a:t>6</a:t>
            </a:fld>
            <a:endParaRPr lang="en-US"/>
          </a:p>
        </p:txBody>
      </p:sp>
    </p:spTree>
    <p:extLst>
      <p:ext uri="{BB962C8B-B14F-4D97-AF65-F5344CB8AC3E}">
        <p14:creationId xmlns:p14="http://schemas.microsoft.com/office/powerpoint/2010/main" val="3502040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typical scenario where a CFB attack can be used to break the licensing guarantees in an application and gain unrestricted use of an access-controlled feature to a paid plugin.</a:t>
            </a:r>
          </a:p>
          <a:p>
            <a:endParaRPr lang="en-US" dirty="0"/>
          </a:p>
          <a:p>
            <a:endParaRPr lang="en-US" dirty="0"/>
          </a:p>
          <a:p>
            <a:r>
              <a:rPr lang="en-US" dirty="0"/>
              <a:t>The developer releases an access-controlled feature in a trial mode where the users are allowed to access the feature ten times before it gets locked, and the user has to pay for it.</a:t>
            </a:r>
          </a:p>
          <a:p>
            <a:endParaRPr lang="en-US" dirty="0"/>
          </a:p>
          <a:p>
            <a:r>
              <a:rPr lang="en-US" dirty="0"/>
              <a:t>However, as the user has access to the complete code, only its execution is denied; she can mount a CFB attack and break the security of the license manager, and use the feature without any restriction, causing the developer to lose revenue.</a:t>
            </a:r>
          </a:p>
        </p:txBody>
      </p:sp>
      <p:sp>
        <p:nvSpPr>
          <p:cNvPr id="4" name="Slide Number Placeholder 3"/>
          <p:cNvSpPr>
            <a:spLocks noGrp="1"/>
          </p:cNvSpPr>
          <p:nvPr>
            <p:ph type="sldNum" sz="quarter" idx="5"/>
          </p:nvPr>
        </p:nvSpPr>
        <p:spPr/>
        <p:txBody>
          <a:bodyPr/>
          <a:lstStyle/>
          <a:p>
            <a:fld id="{08351AEC-1B4C-4809-8E8D-B3F550B42D22}" type="slidenum">
              <a:rPr lang="en-US" smtClean="0"/>
              <a:t>7</a:t>
            </a:fld>
            <a:endParaRPr lang="en-US"/>
          </a:p>
        </p:txBody>
      </p:sp>
    </p:spTree>
    <p:extLst>
      <p:ext uri="{BB962C8B-B14F-4D97-AF65-F5344CB8AC3E}">
        <p14:creationId xmlns:p14="http://schemas.microsoft.com/office/powerpoint/2010/main" val="3926972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instances where the license manager present in an application is bypassed using an attack or due to some bug in the implementation to gain access to a piece of code or vulnerabilities in the plugins, causing the leaking of sensitive data.</a:t>
            </a:r>
          </a:p>
        </p:txBody>
      </p:sp>
      <p:sp>
        <p:nvSpPr>
          <p:cNvPr id="4" name="Slide Number Placeholder 3"/>
          <p:cNvSpPr>
            <a:spLocks noGrp="1"/>
          </p:cNvSpPr>
          <p:nvPr>
            <p:ph type="sldNum" sz="quarter" idx="5"/>
          </p:nvPr>
        </p:nvSpPr>
        <p:spPr/>
        <p:txBody>
          <a:bodyPr/>
          <a:lstStyle/>
          <a:p>
            <a:fld id="{08351AEC-1B4C-4809-8E8D-B3F550B42D22}" type="slidenum">
              <a:rPr lang="en-US" smtClean="0"/>
              <a:t>8</a:t>
            </a:fld>
            <a:endParaRPr lang="en-US"/>
          </a:p>
        </p:txBody>
      </p:sp>
    </p:spTree>
    <p:extLst>
      <p:ext uri="{BB962C8B-B14F-4D97-AF65-F5344CB8AC3E}">
        <p14:creationId xmlns:p14="http://schemas.microsoft.com/office/powerpoint/2010/main" val="880127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prior work, we leverage SGX to prevent CFB attacks on </a:t>
            </a:r>
            <a:r>
              <a:rPr lang="en-US" dirty="0" err="1"/>
              <a:t>softwares</a:t>
            </a:r>
            <a:r>
              <a:rPr lang="en-US" dirty="0"/>
              <a:t>. Intel SGX, or secure guard extension, is a trusted execution environment where the security of the application is guaranteed by the hardware.</a:t>
            </a:r>
          </a:p>
          <a:p>
            <a:endParaRPr lang="en-US" dirty="0"/>
          </a:p>
          <a:p>
            <a:r>
              <a:rPr lang="en-US" dirty="0"/>
              <a:t>Any tampering with the code, data, or execution flow will be detected by the hardware, and the execution will halt.</a:t>
            </a:r>
          </a:p>
          <a:p>
            <a:endParaRPr lang="en-US" dirty="0"/>
          </a:p>
          <a:p>
            <a:r>
              <a:rPr lang="en-US" dirty="0"/>
              <a:t>Intel SGX also has a remote attestation process where an application executing on a remote machine but on SGX can be validated, whether it has been tampered with or not. Once validated, secret keys can be sent securely to the hardware. </a:t>
            </a:r>
          </a:p>
          <a:p>
            <a:endParaRPr lang="en-US" dirty="0"/>
          </a:p>
          <a:p>
            <a:r>
              <a:rPr lang="en-US" dirty="0"/>
              <a:t>SGX keeps all data and code encrypted all the time - even when it is in the DRAM. In the interest of time, we will not go into the details.</a:t>
            </a:r>
          </a:p>
        </p:txBody>
      </p:sp>
      <p:sp>
        <p:nvSpPr>
          <p:cNvPr id="4" name="Slide Number Placeholder 3"/>
          <p:cNvSpPr>
            <a:spLocks noGrp="1"/>
          </p:cNvSpPr>
          <p:nvPr>
            <p:ph type="sldNum" sz="quarter" idx="5"/>
          </p:nvPr>
        </p:nvSpPr>
        <p:spPr/>
        <p:txBody>
          <a:bodyPr/>
          <a:lstStyle/>
          <a:p>
            <a:fld id="{08351AEC-1B4C-4809-8E8D-B3F550B42D22}" type="slidenum">
              <a:rPr lang="en-US" smtClean="0"/>
              <a:t>11</a:t>
            </a:fld>
            <a:endParaRPr lang="en-US"/>
          </a:p>
        </p:txBody>
      </p:sp>
    </p:spTree>
    <p:extLst>
      <p:ext uri="{BB962C8B-B14F-4D97-AF65-F5344CB8AC3E}">
        <p14:creationId xmlns:p14="http://schemas.microsoft.com/office/powerpoint/2010/main" val="961380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prior work, we partitioned the access-controlled region and removed a piece of small but critical code from the application. We then deliver a handicapped version of the software to the user.</a:t>
            </a:r>
          </a:p>
          <a:p>
            <a:endParaRPr lang="en-US" dirty="0"/>
          </a:p>
          <a:p>
            <a:r>
              <a:rPr lang="en-US" dirty="0"/>
              <a:t>If the user attempts to bypass the license manager, she won't have access to execute a portion of it within the SGX. </a:t>
            </a:r>
          </a:p>
          <a:p>
            <a:endParaRPr lang="en-US" dirty="0"/>
          </a:p>
          <a:p>
            <a:r>
              <a:rPr lang="en-US" dirty="0"/>
              <a:t>The application will be patched with the removed code after a secure server validates the license using the remote attestation feature (within SGX). </a:t>
            </a:r>
          </a:p>
          <a:p>
            <a:r>
              <a:rPr lang="en-US" dirty="0"/>
              <a:t>The code will be delivered in an encrypted state and the user never sees the code patch in plain text. This feature is supported by SGX.</a:t>
            </a:r>
          </a:p>
        </p:txBody>
      </p:sp>
      <p:sp>
        <p:nvSpPr>
          <p:cNvPr id="4" name="Slide Number Placeholder 3"/>
          <p:cNvSpPr>
            <a:spLocks noGrp="1"/>
          </p:cNvSpPr>
          <p:nvPr>
            <p:ph type="sldNum" sz="quarter" idx="5"/>
          </p:nvPr>
        </p:nvSpPr>
        <p:spPr/>
        <p:txBody>
          <a:bodyPr/>
          <a:lstStyle/>
          <a:p>
            <a:fld id="{08351AEC-1B4C-4809-8E8D-B3F550B42D22}" type="slidenum">
              <a:rPr lang="en-US" smtClean="0"/>
              <a:t>12</a:t>
            </a:fld>
            <a:endParaRPr lang="en-US"/>
          </a:p>
        </p:txBody>
      </p:sp>
    </p:spTree>
    <p:extLst>
      <p:ext uri="{BB962C8B-B14F-4D97-AF65-F5344CB8AC3E}">
        <p14:creationId xmlns:p14="http://schemas.microsoft.com/office/powerpoint/2010/main" val="3380680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C7A13EF3-E45A-43F5-9551-493031DBB6E6}" type="datetime1">
              <a:rPr lang="en-US" smtClean="0"/>
              <a:t>12/5/2022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IIT Delhi</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9FBCBD7-5CAA-48C1-90AF-EA83F5819D80}" type="slidenum">
              <a:rPr lang="en-US" smtClean="0"/>
              <a:t>‹#›</a:t>
            </a:fld>
            <a:endParaRPr lang="en-US"/>
          </a:p>
        </p:txBody>
      </p:sp>
    </p:spTree>
    <p:extLst>
      <p:ext uri="{BB962C8B-B14F-4D97-AF65-F5344CB8AC3E}">
        <p14:creationId xmlns:p14="http://schemas.microsoft.com/office/powerpoint/2010/main" val="177445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7D18E-500C-468B-ADBA-3F7121674895}" type="datetime1">
              <a:rPr lang="en-US" smtClean="0"/>
              <a:t>12/5/2022</a:t>
            </a:fld>
            <a:endParaRPr lang="en-US"/>
          </a:p>
        </p:txBody>
      </p:sp>
      <p:sp>
        <p:nvSpPr>
          <p:cNvPr id="5" name="Footer Placeholder 4"/>
          <p:cNvSpPr>
            <a:spLocks noGrp="1"/>
          </p:cNvSpPr>
          <p:nvPr>
            <p:ph type="ftr" sz="quarter" idx="11"/>
          </p:nvPr>
        </p:nvSpPr>
        <p:spPr/>
        <p:txBody>
          <a:bodyPr/>
          <a:lstStyle/>
          <a:p>
            <a:r>
              <a:rPr lang="en-US"/>
              <a:t>IIT Delhi</a:t>
            </a:r>
          </a:p>
        </p:txBody>
      </p:sp>
      <p:sp>
        <p:nvSpPr>
          <p:cNvPr id="6" name="Slide Number Placeholder 5"/>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196899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5765C4-22B7-42D5-B4A2-1B918BD65E5E}" type="datetime1">
              <a:rPr lang="en-US" smtClean="0"/>
              <a:t>12/5/2022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IIT Delhi</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9FBCBD7-5CAA-48C1-90AF-EA83F5819D80}" type="slidenum">
              <a:rPr lang="en-US" smtClean="0"/>
              <a:t>‹#›</a:t>
            </a:fld>
            <a:endParaRPr lang="en-US"/>
          </a:p>
        </p:txBody>
      </p:sp>
    </p:spTree>
    <p:extLst>
      <p:ext uri="{BB962C8B-B14F-4D97-AF65-F5344CB8AC3E}">
        <p14:creationId xmlns:p14="http://schemas.microsoft.com/office/powerpoint/2010/main" val="3818129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51F72-20C2-4913-83D7-4C77100BC3EB}" type="datetime1">
              <a:rPr lang="en-US" smtClean="0"/>
              <a:t>12/5/2022</a:t>
            </a:fld>
            <a:endParaRPr lang="en-US"/>
          </a:p>
        </p:txBody>
      </p:sp>
      <p:sp>
        <p:nvSpPr>
          <p:cNvPr id="5" name="Footer Placeholder 4"/>
          <p:cNvSpPr>
            <a:spLocks noGrp="1"/>
          </p:cNvSpPr>
          <p:nvPr>
            <p:ph type="ftr" sz="quarter" idx="11"/>
          </p:nvPr>
        </p:nvSpPr>
        <p:spPr/>
        <p:txBody>
          <a:bodyPr/>
          <a:lstStyle/>
          <a:p>
            <a:r>
              <a:rPr lang="en-US"/>
              <a:t>IIT Delhi</a:t>
            </a:r>
          </a:p>
        </p:txBody>
      </p:sp>
      <p:sp>
        <p:nvSpPr>
          <p:cNvPr id="6" name="Slide Number Placeholder 5"/>
          <p:cNvSpPr>
            <a:spLocks noGrp="1"/>
          </p:cNvSpPr>
          <p:nvPr>
            <p:ph type="sldNum" sz="quarter" idx="12"/>
          </p:nvPr>
        </p:nvSpPr>
        <p:spPr>
          <a:xfrm>
            <a:off x="10558300" y="5956137"/>
            <a:ext cx="1052508" cy="365125"/>
          </a:xfrm>
        </p:spPr>
        <p:txBody>
          <a:bodyPr/>
          <a:lstStyle/>
          <a:p>
            <a:fld id="{A9FBCBD7-5CAA-48C1-90AF-EA83F5819D80}" type="slidenum">
              <a:rPr lang="en-US" smtClean="0"/>
              <a:pPr/>
              <a:t>‹#›</a:t>
            </a:fld>
            <a:endParaRPr lang="en-US" dirty="0"/>
          </a:p>
        </p:txBody>
      </p:sp>
    </p:spTree>
    <p:extLst>
      <p:ext uri="{BB962C8B-B14F-4D97-AF65-F5344CB8AC3E}">
        <p14:creationId xmlns:p14="http://schemas.microsoft.com/office/powerpoint/2010/main" val="2972957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6408FAA-0E17-4D64-8862-838E1A15CAB9}" type="datetime1">
              <a:rPr lang="en-US" smtClean="0"/>
              <a:t>12/5/2022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IIT Delhi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9FBCBD7-5CAA-48C1-90AF-EA83F5819D80}" type="slidenum">
              <a:rPr lang="en-US" smtClean="0"/>
              <a:t>‹#›</a:t>
            </a:fld>
            <a:endParaRPr lang="en-US"/>
          </a:p>
        </p:txBody>
      </p:sp>
    </p:spTree>
    <p:extLst>
      <p:ext uri="{BB962C8B-B14F-4D97-AF65-F5344CB8AC3E}">
        <p14:creationId xmlns:p14="http://schemas.microsoft.com/office/powerpoint/2010/main" val="365502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992060-9DA9-4E64-8C31-D1CC29C61C6F}" type="datetime1">
              <a:rPr lang="en-US" smtClean="0"/>
              <a:t>12/5/2022</a:t>
            </a:fld>
            <a:endParaRPr lang="en-US"/>
          </a:p>
        </p:txBody>
      </p:sp>
      <p:sp>
        <p:nvSpPr>
          <p:cNvPr id="6" name="Footer Placeholder 5"/>
          <p:cNvSpPr>
            <a:spLocks noGrp="1"/>
          </p:cNvSpPr>
          <p:nvPr>
            <p:ph type="ftr" sz="quarter" idx="11"/>
          </p:nvPr>
        </p:nvSpPr>
        <p:spPr/>
        <p:txBody>
          <a:bodyPr/>
          <a:lstStyle/>
          <a:p>
            <a:r>
              <a:rPr lang="en-US"/>
              <a:t>IIT Delhi</a:t>
            </a:r>
          </a:p>
        </p:txBody>
      </p:sp>
      <p:sp>
        <p:nvSpPr>
          <p:cNvPr id="7" name="Slide Number Placeholder 6"/>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1763194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9C1200-8E0B-499E-8147-EE762BC9F82E}" type="datetime1">
              <a:rPr lang="en-US" smtClean="0"/>
              <a:t>12/5/2022</a:t>
            </a:fld>
            <a:endParaRPr lang="en-US"/>
          </a:p>
        </p:txBody>
      </p:sp>
      <p:sp>
        <p:nvSpPr>
          <p:cNvPr id="8" name="Footer Placeholder 7"/>
          <p:cNvSpPr>
            <a:spLocks noGrp="1"/>
          </p:cNvSpPr>
          <p:nvPr>
            <p:ph type="ftr" sz="quarter" idx="11"/>
          </p:nvPr>
        </p:nvSpPr>
        <p:spPr/>
        <p:txBody>
          <a:bodyPr/>
          <a:lstStyle/>
          <a:p>
            <a:r>
              <a:rPr lang="en-US"/>
              <a:t>IIT Delhi</a:t>
            </a:r>
          </a:p>
        </p:txBody>
      </p:sp>
      <p:sp>
        <p:nvSpPr>
          <p:cNvPr id="9" name="Slide Number Placeholder 8"/>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152431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BE111-66C0-49E0-9ED9-C52DBBC0C3A1}" type="datetime1">
              <a:rPr lang="en-US" smtClean="0"/>
              <a:t>12/5/2022</a:t>
            </a:fld>
            <a:endParaRPr lang="en-US"/>
          </a:p>
        </p:txBody>
      </p:sp>
      <p:sp>
        <p:nvSpPr>
          <p:cNvPr id="4" name="Footer Placeholder 3"/>
          <p:cNvSpPr>
            <a:spLocks noGrp="1"/>
          </p:cNvSpPr>
          <p:nvPr>
            <p:ph type="ftr" sz="quarter" idx="11"/>
          </p:nvPr>
        </p:nvSpPr>
        <p:spPr/>
        <p:txBody>
          <a:bodyPr/>
          <a:lstStyle/>
          <a:p>
            <a:r>
              <a:rPr lang="en-US"/>
              <a:t>IIT Delhi</a:t>
            </a:r>
          </a:p>
        </p:txBody>
      </p:sp>
      <p:sp>
        <p:nvSpPr>
          <p:cNvPr id="5" name="Slide Number Placeholder 4"/>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321186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AAA243-518C-4513-A9E7-3C525B33A84C}" type="datetime1">
              <a:rPr lang="en-US" smtClean="0"/>
              <a:t>12/5/2022</a:t>
            </a:fld>
            <a:endParaRPr lang="en-US"/>
          </a:p>
        </p:txBody>
      </p:sp>
      <p:sp>
        <p:nvSpPr>
          <p:cNvPr id="3" name="Footer Placeholder 2"/>
          <p:cNvSpPr>
            <a:spLocks noGrp="1"/>
          </p:cNvSpPr>
          <p:nvPr>
            <p:ph type="ftr" sz="quarter" idx="11"/>
          </p:nvPr>
        </p:nvSpPr>
        <p:spPr/>
        <p:txBody>
          <a:bodyPr/>
          <a:lstStyle/>
          <a:p>
            <a:r>
              <a:rPr lang="en-US"/>
              <a:t>IIT Delhi</a:t>
            </a:r>
          </a:p>
        </p:txBody>
      </p:sp>
      <p:sp>
        <p:nvSpPr>
          <p:cNvPr id="4" name="Slide Number Placeholder 3"/>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272824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350F76A-5A52-481D-A504-77EEF5486498}" type="datetime1">
              <a:rPr lang="en-US" smtClean="0"/>
              <a:t>12/5/2022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IIT Delhi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9FBCBD7-5CAA-48C1-90AF-EA83F5819D80}" type="slidenum">
              <a:rPr lang="en-US" smtClean="0"/>
              <a:t>‹#›</a:t>
            </a:fld>
            <a:endParaRPr lang="en-US"/>
          </a:p>
        </p:txBody>
      </p:sp>
    </p:spTree>
    <p:extLst>
      <p:ext uri="{BB962C8B-B14F-4D97-AF65-F5344CB8AC3E}">
        <p14:creationId xmlns:p14="http://schemas.microsoft.com/office/powerpoint/2010/main" val="237030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527D2-3F5D-476E-8276-5A6EC7CADA84}" type="datetime1">
              <a:rPr lang="en-US" smtClean="0"/>
              <a:t>12/5/2022</a:t>
            </a:fld>
            <a:endParaRPr lang="en-US"/>
          </a:p>
        </p:txBody>
      </p:sp>
      <p:sp>
        <p:nvSpPr>
          <p:cNvPr id="6" name="Footer Placeholder 5"/>
          <p:cNvSpPr>
            <a:spLocks noGrp="1"/>
          </p:cNvSpPr>
          <p:nvPr>
            <p:ph type="ftr" sz="quarter" idx="11"/>
          </p:nvPr>
        </p:nvSpPr>
        <p:spPr/>
        <p:txBody>
          <a:bodyPr/>
          <a:lstStyle/>
          <a:p>
            <a:r>
              <a:rPr lang="en-US"/>
              <a:t>IIT Delhi</a:t>
            </a:r>
          </a:p>
        </p:txBody>
      </p:sp>
      <p:sp>
        <p:nvSpPr>
          <p:cNvPr id="7" name="Slide Number Placeholder 6"/>
          <p:cNvSpPr>
            <a:spLocks noGrp="1"/>
          </p:cNvSpPr>
          <p:nvPr>
            <p:ph type="sldNum" sz="quarter" idx="12"/>
          </p:nvPr>
        </p:nvSpPr>
        <p:spPr/>
        <p:txBody>
          <a:bodyPr/>
          <a:lstStyle/>
          <a:p>
            <a:fld id="{A9FBCBD7-5CAA-48C1-90AF-EA83F5819D80}" type="slidenum">
              <a:rPr lang="en-US" smtClean="0"/>
              <a:t>‹#›</a:t>
            </a:fld>
            <a:endParaRPr lang="en-US"/>
          </a:p>
        </p:txBody>
      </p:sp>
    </p:spTree>
    <p:extLst>
      <p:ext uri="{BB962C8B-B14F-4D97-AF65-F5344CB8AC3E}">
        <p14:creationId xmlns:p14="http://schemas.microsoft.com/office/powerpoint/2010/main" val="303743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A005E72-0B17-4ED3-8AF4-71477D8122A0}" type="datetime1">
              <a:rPr lang="en-US" smtClean="0"/>
              <a:t>12/5/2022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IIT Delhi</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9FBCBD7-5CAA-48C1-90AF-EA83F5819D80}"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4192805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8.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hyperlink" Target="https://korben.info/faille-intel-sgx.html" TargetMode="External"/><Relationship Id="rId4" Type="http://schemas.openxmlformats.org/officeDocument/2006/relationships/diagramData" Target="../diagrams/data6.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notesSlide" Target="../notesSlides/notesSlide10.xml"/><Relationship Id="rId7" Type="http://schemas.openxmlformats.org/officeDocument/2006/relationships/image" Target="../media/image5.svg"/><Relationship Id="rId12"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png"/><Relationship Id="rId11" Type="http://schemas.openxmlformats.org/officeDocument/2006/relationships/image" Target="../media/image22.svg"/><Relationship Id="rId5" Type="http://schemas.openxmlformats.org/officeDocument/2006/relationships/image" Target="../media/image3.sv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svg"/></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1.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2.xml"/><Relationship Id="rId7" Type="http://schemas.openxmlformats.org/officeDocument/2006/relationships/diagramColors" Target="../diagrams/colors9.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sv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5.png"/><Relationship Id="rId5" Type="http://schemas.openxmlformats.org/officeDocument/2006/relationships/image" Target="../media/image34.sv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16.xml"/><Relationship Id="rId7" Type="http://schemas.openxmlformats.org/officeDocument/2006/relationships/diagramColors" Target="../diagrams/colors12.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3" Type="http://schemas.openxmlformats.org/officeDocument/2006/relationships/hyperlink" Target="mailto:srsarangi@cse.iitd.ac.in" TargetMode="External"/><Relationship Id="rId2" Type="http://schemas.openxmlformats.org/officeDocument/2006/relationships/hyperlink" Target="mailto:sandeep.kumar@cse.iitd.ac.i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microsoft.com/office/2007/relationships/diagramDrawing" Target="../diagrams/drawing3.xml"/><Relationship Id="rId3" Type="http://schemas.openxmlformats.org/officeDocument/2006/relationships/notesSlide" Target="../notesSlides/notesSlide3.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diagramColors" Target="../diagrams/colors3.xml"/><Relationship Id="rId2" Type="http://schemas.openxmlformats.org/officeDocument/2006/relationships/slideLayout" Target="../slideLayouts/slideLayout2.xml"/><Relationship Id="rId16" Type="http://schemas.openxmlformats.org/officeDocument/2006/relationships/diagramQuickStyle" Target="../diagrams/quickStyle3.xml"/><Relationship Id="rId1" Type="http://schemas.openxmlformats.org/officeDocument/2006/relationships/tags" Target="../tags/tag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diagramLayout" Target="../diagrams/layout3.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6.xml"/><Relationship Id="rId7" Type="http://schemas.openxmlformats.org/officeDocument/2006/relationships/image" Target="../media/image3.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png"/><Relationship Id="rId11" Type="http://schemas.openxmlformats.org/officeDocument/2006/relationships/image" Target="../media/image15.svg"/><Relationship Id="rId5" Type="http://schemas.openxmlformats.org/officeDocument/2006/relationships/image" Target="../media/image13.sv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AEDD-B13A-4C65-B8ED-F0771DF94459}"/>
              </a:ext>
            </a:extLst>
          </p:cNvPr>
          <p:cNvSpPr>
            <a:spLocks noGrp="1"/>
          </p:cNvSpPr>
          <p:nvPr>
            <p:ph type="ctrTitle"/>
          </p:nvPr>
        </p:nvSpPr>
        <p:spPr>
          <a:xfrm>
            <a:off x="581191" y="1020431"/>
            <a:ext cx="8881786" cy="1583432"/>
          </a:xfrm>
        </p:spPr>
        <p:txBody>
          <a:bodyPr>
            <a:normAutofit/>
          </a:bodyPr>
          <a:lstStyle/>
          <a:p>
            <a:r>
              <a:rPr lang="en-US" b="1" cap="none" dirty="0" err="1">
                <a:solidFill>
                  <a:srgbClr val="002060"/>
                </a:solidFill>
              </a:rPr>
              <a:t>SecureLease</a:t>
            </a:r>
            <a:r>
              <a:rPr lang="en-US" dirty="0"/>
              <a:t>: </a:t>
            </a:r>
            <a:r>
              <a:rPr lang="en-US" cap="none" dirty="0"/>
              <a:t>Maintaining Execution Control In The Wild Using Intel SGX</a:t>
            </a:r>
            <a:endParaRPr lang="en-US" dirty="0"/>
          </a:p>
        </p:txBody>
      </p:sp>
      <p:sp>
        <p:nvSpPr>
          <p:cNvPr id="6" name="Slide Number Placeholder 5">
            <a:extLst>
              <a:ext uri="{FF2B5EF4-FFF2-40B4-BE49-F238E27FC236}">
                <a16:creationId xmlns:a16="http://schemas.microsoft.com/office/drawing/2014/main" id="{276735D5-A07D-4CD5-93A1-D139077964F1}"/>
              </a:ext>
            </a:extLst>
          </p:cNvPr>
          <p:cNvSpPr>
            <a:spLocks noGrp="1"/>
          </p:cNvSpPr>
          <p:nvPr>
            <p:ph type="sldNum" sz="quarter" idx="12"/>
          </p:nvPr>
        </p:nvSpPr>
        <p:spPr/>
        <p:txBody>
          <a:bodyPr/>
          <a:lstStyle/>
          <a:p>
            <a:fld id="{A9FBCBD7-5CAA-48C1-90AF-EA83F5819D80}" type="slidenum">
              <a:rPr lang="en-US" smtClean="0"/>
              <a:t>1</a:t>
            </a:fld>
            <a:endParaRPr lang="en-US"/>
          </a:p>
        </p:txBody>
      </p:sp>
      <p:sp>
        <p:nvSpPr>
          <p:cNvPr id="4" name="Subtitle 2">
            <a:extLst>
              <a:ext uri="{FF2B5EF4-FFF2-40B4-BE49-F238E27FC236}">
                <a16:creationId xmlns:a16="http://schemas.microsoft.com/office/drawing/2014/main" id="{E60599A0-AF07-4AAB-BC9C-CD501F57120C}"/>
              </a:ext>
            </a:extLst>
          </p:cNvPr>
          <p:cNvSpPr txBox="1">
            <a:spLocks/>
          </p:cNvSpPr>
          <p:nvPr/>
        </p:nvSpPr>
        <p:spPr>
          <a:xfrm>
            <a:off x="436745" y="3373115"/>
            <a:ext cx="11186373" cy="21258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solidFill>
              </a:rPr>
              <a:t>Sandeep Kumar</a:t>
            </a:r>
            <a:r>
              <a:rPr lang="en-US" baseline="30000" dirty="0">
                <a:solidFill>
                  <a:schemeClr val="bg2"/>
                </a:solidFill>
              </a:rPr>
              <a:t>#</a:t>
            </a:r>
            <a:r>
              <a:rPr lang="en-US" dirty="0">
                <a:solidFill>
                  <a:schemeClr val="bg2"/>
                </a:solidFill>
              </a:rPr>
              <a:t>,  </a:t>
            </a:r>
            <a:r>
              <a:rPr lang="en-US" dirty="0" err="1">
                <a:solidFill>
                  <a:schemeClr val="bg2"/>
                </a:solidFill>
              </a:rPr>
              <a:t>Abhisek</a:t>
            </a:r>
            <a:r>
              <a:rPr lang="en-US" dirty="0">
                <a:solidFill>
                  <a:schemeClr val="bg2"/>
                </a:solidFill>
              </a:rPr>
              <a:t> Panda</a:t>
            </a:r>
            <a:r>
              <a:rPr lang="en-US" baseline="30000" dirty="0">
                <a:solidFill>
                  <a:schemeClr val="bg2"/>
                </a:solidFill>
              </a:rPr>
              <a:t>*</a:t>
            </a:r>
            <a:r>
              <a:rPr lang="en-US" dirty="0">
                <a:solidFill>
                  <a:schemeClr val="bg2"/>
                </a:solidFill>
              </a:rPr>
              <a:t>, </a:t>
            </a:r>
            <a:r>
              <a:rPr lang="en-US" dirty="0" err="1">
                <a:solidFill>
                  <a:schemeClr val="bg2"/>
                </a:solidFill>
              </a:rPr>
              <a:t>Smruti</a:t>
            </a:r>
            <a:r>
              <a:rPr lang="en-US" dirty="0">
                <a:solidFill>
                  <a:schemeClr val="bg2"/>
                </a:solidFill>
              </a:rPr>
              <a:t> R. Sarangi</a:t>
            </a:r>
            <a:r>
              <a:rPr lang="en-US" baseline="30000" dirty="0">
                <a:solidFill>
                  <a:schemeClr val="bg2"/>
                </a:solidFill>
              </a:rPr>
              <a:t>*</a:t>
            </a:r>
          </a:p>
          <a:p>
            <a:r>
              <a:rPr lang="en-US" sz="2000" baseline="30000" dirty="0">
                <a:solidFill>
                  <a:schemeClr val="bg2"/>
                </a:solidFill>
              </a:rPr>
              <a:t># </a:t>
            </a:r>
            <a:r>
              <a:rPr lang="en-US" sz="2000" dirty="0">
                <a:solidFill>
                  <a:schemeClr val="bg2"/>
                </a:solidFill>
              </a:rPr>
              <a:t>School of Information Technology, IIT Delhi, India</a:t>
            </a:r>
          </a:p>
          <a:p>
            <a:r>
              <a:rPr lang="en-US" sz="2000" baseline="30000" dirty="0">
                <a:solidFill>
                  <a:schemeClr val="bg2"/>
                </a:solidFill>
              </a:rPr>
              <a:t>* </a:t>
            </a:r>
            <a:r>
              <a:rPr lang="en-US" sz="2000" dirty="0">
                <a:solidFill>
                  <a:schemeClr val="bg2"/>
                </a:solidFill>
              </a:rPr>
              <a:t>Computer Science and Engineering, IIT Delhi, India</a:t>
            </a:r>
          </a:p>
          <a:p>
            <a:endParaRPr lang="en-US" sz="1800" dirty="0">
              <a:solidFill>
                <a:schemeClr val="bg2"/>
              </a:solidFill>
            </a:endParaRPr>
          </a:p>
          <a:p>
            <a:r>
              <a:rPr lang="en-US" sz="2000" dirty="0">
                <a:solidFill>
                  <a:schemeClr val="bg2"/>
                </a:solidFill>
              </a:rPr>
              <a:t>23rd ACM/IFIP International Middleware Conference</a:t>
            </a:r>
          </a:p>
        </p:txBody>
      </p:sp>
      <p:pic>
        <p:nvPicPr>
          <p:cNvPr id="7" name="Picture 4" descr="IIT Delhi - Wikipedia">
            <a:extLst>
              <a:ext uri="{FF2B5EF4-FFF2-40B4-BE49-F238E27FC236}">
                <a16:creationId xmlns:a16="http://schemas.microsoft.com/office/drawing/2014/main" id="{D63C9A12-70A0-4FBE-88A8-B6671D395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1479" y="922706"/>
            <a:ext cx="1358245" cy="13582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229FCF-1EA7-4DE0-9EB7-80FD2EF0D63A}"/>
              </a:ext>
            </a:extLst>
          </p:cNvPr>
          <p:cNvSpPr txBox="1"/>
          <p:nvPr/>
        </p:nvSpPr>
        <p:spPr>
          <a:xfrm>
            <a:off x="453373" y="5992091"/>
            <a:ext cx="3409405"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Presented by: Sandeep Kumar</a:t>
            </a:r>
          </a:p>
        </p:txBody>
      </p:sp>
    </p:spTree>
    <p:extLst>
      <p:ext uri="{BB962C8B-B14F-4D97-AF65-F5344CB8AC3E}">
        <p14:creationId xmlns:p14="http://schemas.microsoft.com/office/powerpoint/2010/main" val="1227540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BDDD-EF83-422B-82F4-264678E922C6}"/>
              </a:ext>
            </a:extLst>
          </p:cNvPr>
          <p:cNvSpPr>
            <a:spLocks noGrp="1"/>
          </p:cNvSpPr>
          <p:nvPr>
            <p:ph type="title"/>
          </p:nvPr>
        </p:nvSpPr>
        <p:spPr>
          <a:xfrm>
            <a:off x="396136" y="1672310"/>
            <a:ext cx="11029615" cy="1497507"/>
          </a:xfrm>
        </p:spPr>
        <p:txBody>
          <a:bodyPr/>
          <a:lstStyle/>
          <a:p>
            <a:r>
              <a:rPr lang="en-US" dirty="0"/>
              <a:t>Prior Work</a:t>
            </a:r>
          </a:p>
        </p:txBody>
      </p:sp>
      <p:sp>
        <p:nvSpPr>
          <p:cNvPr id="3" name="Text Placeholder 2">
            <a:extLst>
              <a:ext uri="{FF2B5EF4-FFF2-40B4-BE49-F238E27FC236}">
                <a16:creationId xmlns:a16="http://schemas.microsoft.com/office/drawing/2014/main" id="{630FF7AE-0954-488A-9B6B-BE83360BE78E}"/>
              </a:ext>
            </a:extLst>
          </p:cNvPr>
          <p:cNvSpPr>
            <a:spLocks noGrp="1"/>
          </p:cNvSpPr>
          <p:nvPr>
            <p:ph type="body" idx="1"/>
          </p:nvPr>
        </p:nvSpPr>
        <p:spPr>
          <a:xfrm>
            <a:off x="522515" y="3644466"/>
            <a:ext cx="10903236" cy="1497507"/>
          </a:xfrm>
        </p:spPr>
        <p:txBody>
          <a:bodyPr>
            <a:normAutofit/>
          </a:bodyPr>
          <a:lstStyle/>
          <a:p>
            <a:r>
              <a:rPr lang="en-US" sz="2000" b="0" i="0" cap="none" dirty="0">
                <a:solidFill>
                  <a:srgbClr val="333333"/>
                </a:solidFill>
                <a:effectLst/>
                <a:latin typeface="Arial" panose="020B0604020202020204" pitchFamily="34" charset="0"/>
              </a:rPr>
              <a:t>S. Kumar, D. </a:t>
            </a:r>
            <a:r>
              <a:rPr lang="en-US" sz="2000" b="0" i="0" cap="none" dirty="0" err="1">
                <a:solidFill>
                  <a:srgbClr val="333333"/>
                </a:solidFill>
                <a:effectLst/>
                <a:latin typeface="Arial" panose="020B0604020202020204" pitchFamily="34" charset="0"/>
              </a:rPr>
              <a:t>Moolchandani</a:t>
            </a:r>
            <a:r>
              <a:rPr lang="en-US" sz="2000" b="0" i="0" cap="none" dirty="0">
                <a:solidFill>
                  <a:srgbClr val="333333"/>
                </a:solidFill>
                <a:effectLst/>
                <a:latin typeface="Arial" panose="020B0604020202020204" pitchFamily="34" charset="0"/>
              </a:rPr>
              <a:t>, T. Ono and S. R. Sarangi, “F-</a:t>
            </a:r>
            <a:r>
              <a:rPr lang="en-US" sz="2000" cap="none" dirty="0">
                <a:solidFill>
                  <a:srgbClr val="333333"/>
                </a:solidFill>
                <a:latin typeface="Arial" panose="020B0604020202020204" pitchFamily="34" charset="0"/>
              </a:rPr>
              <a:t>L</a:t>
            </a:r>
            <a:r>
              <a:rPr lang="en-US" sz="2000" b="0" i="0" cap="none" dirty="0">
                <a:solidFill>
                  <a:srgbClr val="333333"/>
                </a:solidFill>
                <a:effectLst/>
                <a:latin typeface="Arial" panose="020B0604020202020204" pitchFamily="34" charset="0"/>
              </a:rPr>
              <a:t>aaS: A Control-flow-attack Immune License-as-a-service Model," </a:t>
            </a:r>
            <a:r>
              <a:rPr lang="en-US" sz="2000" b="0" i="1" cap="none" dirty="0">
                <a:solidFill>
                  <a:srgbClr val="333333"/>
                </a:solidFill>
                <a:effectLst/>
                <a:latin typeface="Arial" panose="020B0604020202020204" pitchFamily="34" charset="0"/>
              </a:rPr>
              <a:t>2019 IEEE international conference on services computing (SCC)</a:t>
            </a:r>
            <a:r>
              <a:rPr lang="en-US" sz="2000" b="0" i="0" cap="none" dirty="0">
                <a:solidFill>
                  <a:srgbClr val="333333"/>
                </a:solidFill>
                <a:effectLst/>
                <a:latin typeface="Arial" panose="020B0604020202020204" pitchFamily="34" charset="0"/>
              </a:rPr>
              <a:t>, 2019</a:t>
            </a:r>
            <a:endParaRPr lang="en-US" sz="3200" cap="none" dirty="0">
              <a:solidFill>
                <a:schemeClr val="bg2"/>
              </a:solidFill>
            </a:endParaRPr>
          </a:p>
        </p:txBody>
      </p:sp>
      <p:sp>
        <p:nvSpPr>
          <p:cNvPr id="5" name="Slide Number Placeholder 4">
            <a:extLst>
              <a:ext uri="{FF2B5EF4-FFF2-40B4-BE49-F238E27FC236}">
                <a16:creationId xmlns:a16="http://schemas.microsoft.com/office/drawing/2014/main" id="{F491C203-95E9-49EC-B757-422D7D693116}"/>
              </a:ext>
            </a:extLst>
          </p:cNvPr>
          <p:cNvSpPr>
            <a:spLocks noGrp="1"/>
          </p:cNvSpPr>
          <p:nvPr>
            <p:ph type="sldNum" sz="quarter" idx="12"/>
          </p:nvPr>
        </p:nvSpPr>
        <p:spPr/>
        <p:txBody>
          <a:bodyPr/>
          <a:lstStyle/>
          <a:p>
            <a:fld id="{A9FBCBD7-5CAA-48C1-90AF-EA83F5819D80}" type="slidenum">
              <a:rPr lang="en-US" smtClean="0"/>
              <a:t>10</a:t>
            </a:fld>
            <a:endParaRPr lang="en-US"/>
          </a:p>
        </p:txBody>
      </p:sp>
    </p:spTree>
    <p:extLst>
      <p:ext uri="{BB962C8B-B14F-4D97-AF65-F5344CB8AC3E}">
        <p14:creationId xmlns:p14="http://schemas.microsoft.com/office/powerpoint/2010/main" val="105455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506A-0981-4BE6-A212-2B46E856D8A8}"/>
              </a:ext>
            </a:extLst>
          </p:cNvPr>
          <p:cNvSpPr>
            <a:spLocks noGrp="1"/>
          </p:cNvSpPr>
          <p:nvPr>
            <p:ph type="title"/>
          </p:nvPr>
        </p:nvSpPr>
        <p:spPr>
          <a:xfrm>
            <a:off x="896108" y="552061"/>
            <a:ext cx="3269749" cy="4624327"/>
          </a:xfrm>
        </p:spPr>
        <p:txBody>
          <a:bodyPr anchor="ctr">
            <a:normAutofit/>
          </a:bodyPr>
          <a:lstStyle/>
          <a:p>
            <a:r>
              <a:rPr lang="en-US" sz="3200" dirty="0">
                <a:solidFill>
                  <a:schemeClr val="bg2">
                    <a:lumMod val="10000"/>
                  </a:schemeClr>
                </a:solidFill>
              </a:rPr>
              <a:t>Intel SGX + Remote Attestation</a:t>
            </a:r>
          </a:p>
        </p:txBody>
      </p:sp>
      <p:graphicFrame>
        <p:nvGraphicFramePr>
          <p:cNvPr id="5" name="Content Placeholder 4">
            <a:extLst>
              <a:ext uri="{FF2B5EF4-FFF2-40B4-BE49-F238E27FC236}">
                <a16:creationId xmlns:a16="http://schemas.microsoft.com/office/drawing/2014/main" id="{2713F9C5-DED0-40D6-8D6E-16798FA81088}"/>
              </a:ext>
            </a:extLst>
          </p:cNvPr>
          <p:cNvGraphicFramePr>
            <a:graphicFrameLocks noGrp="1"/>
          </p:cNvGraphicFramePr>
          <p:nvPr>
            <p:ph idx="1"/>
            <p:extLst>
              <p:ext uri="{D42A27DB-BD31-4B8C-83A1-F6EECF244321}">
                <p14:modId xmlns:p14="http://schemas.microsoft.com/office/powerpoint/2010/main" val="1382109819"/>
              </p:ext>
            </p:extLst>
          </p:nvPr>
        </p:nvGraphicFramePr>
        <p:xfrm>
          <a:off x="5391891" y="1507670"/>
          <a:ext cx="6108179" cy="49176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314A233F-4C1D-4B7F-9284-06F3CCD51119}"/>
              </a:ext>
            </a:extLst>
          </p:cNvPr>
          <p:cNvSpPr>
            <a:spLocks noGrp="1"/>
          </p:cNvSpPr>
          <p:nvPr>
            <p:ph type="sldNum" sz="quarter" idx="12"/>
          </p:nvPr>
        </p:nvSpPr>
        <p:spPr>
          <a:xfrm>
            <a:off x="10558300" y="6425344"/>
            <a:ext cx="1052508" cy="365125"/>
          </a:xfrm>
        </p:spPr>
        <p:txBody>
          <a:bodyPr>
            <a:normAutofit/>
          </a:bodyPr>
          <a:lstStyle/>
          <a:p>
            <a:pPr>
              <a:spcAft>
                <a:spcPts val="600"/>
              </a:spcAft>
            </a:pPr>
            <a:fld id="{A9FBCBD7-5CAA-48C1-90AF-EA83F5819D80}" type="slidenum">
              <a:rPr lang="en-US">
                <a:solidFill>
                  <a:schemeClr val="tx1">
                    <a:lumMod val="75000"/>
                    <a:lumOff val="25000"/>
                  </a:schemeClr>
                </a:solidFill>
              </a:rPr>
              <a:pPr>
                <a:spcAft>
                  <a:spcPts val="600"/>
                </a:spcAft>
              </a:pPr>
              <a:t>11</a:t>
            </a:fld>
            <a:endParaRPr lang="en-US">
              <a:solidFill>
                <a:schemeClr val="tx1">
                  <a:lumMod val="75000"/>
                  <a:lumOff val="25000"/>
                </a:schemeClr>
              </a:solidFill>
            </a:endParaRPr>
          </a:p>
        </p:txBody>
      </p:sp>
      <p:pic>
        <p:nvPicPr>
          <p:cNvPr id="7" name="Picture 6" descr="A picture containing text, electronics, circuit&#10;&#10;Description automatically generated">
            <a:extLst>
              <a:ext uri="{FF2B5EF4-FFF2-40B4-BE49-F238E27FC236}">
                <a16:creationId xmlns:a16="http://schemas.microsoft.com/office/drawing/2014/main" id="{74ABE770-CF3B-41B5-9411-270CD8FBF16D}"/>
              </a:ext>
            </a:extLst>
          </p:cNvPr>
          <p:cNvPicPr>
            <a:picLocks noChangeAspect="1"/>
          </p:cNvPicPr>
          <p:nvPr/>
        </p:nvPicPr>
        <p:blipFill>
          <a:blip r:embed="rId9">
            <a:alphaModFix/>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47965" y="3742639"/>
            <a:ext cx="4166033" cy="2314463"/>
          </a:xfrm>
          <a:prstGeom prst="rect">
            <a:avLst/>
          </a:prstGeom>
        </p:spPr>
      </p:pic>
      <p:sp>
        <p:nvSpPr>
          <p:cNvPr id="10" name="TextBox 9">
            <a:extLst>
              <a:ext uri="{FF2B5EF4-FFF2-40B4-BE49-F238E27FC236}">
                <a16:creationId xmlns:a16="http://schemas.microsoft.com/office/drawing/2014/main" id="{BCE45666-D686-4C68-9121-C4C7984CDD7F}"/>
              </a:ext>
            </a:extLst>
          </p:cNvPr>
          <p:cNvSpPr txBox="1"/>
          <p:nvPr/>
        </p:nvSpPr>
        <p:spPr>
          <a:xfrm>
            <a:off x="-196735" y="6121273"/>
            <a:ext cx="12585469" cy="369332"/>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latin typeface="Calibri" panose="020F0502020204030204" pitchFamily="34" charset="0"/>
                <a:cs typeface="Calibri" panose="020F0502020204030204" pitchFamily="34" charset="0"/>
              </a:rPr>
              <a:t>SGX prevents CFB attacks on the code executing within the secure region</a:t>
            </a:r>
          </a:p>
        </p:txBody>
      </p:sp>
    </p:spTree>
    <p:custDataLst>
      <p:tags r:id="rId1"/>
    </p:custDataLst>
    <p:extLst>
      <p:ext uri="{BB962C8B-B14F-4D97-AF65-F5344CB8AC3E}">
        <p14:creationId xmlns:p14="http://schemas.microsoft.com/office/powerpoint/2010/main" val="367903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4AE83D2-843F-4157-88E9-7AB69DCFC6C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7EAB6D9F-E619-42C8-84EB-EC36BCC43C2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B867F84F-253F-4F14-AE0B-BB944A18695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64F3AFF6-C341-47CF-AD76-0AB3AB165D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outVertic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CCF52BE-8BD8-4150-8A7F-BD23D8C66A3C}"/>
              </a:ext>
            </a:extLst>
          </p:cNvPr>
          <p:cNvSpPr/>
          <p:nvPr/>
        </p:nvSpPr>
        <p:spPr>
          <a:xfrm>
            <a:off x="5363063" y="1071763"/>
            <a:ext cx="6035040" cy="5344130"/>
          </a:xfrm>
          <a:prstGeom prst="rect">
            <a:avLst/>
          </a:prstGeom>
          <a:solidFill>
            <a:schemeClr val="bg1"/>
          </a:solidFill>
          <a:ln w="31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B3922-E888-4417-9105-4F40560C1993}"/>
              </a:ext>
            </a:extLst>
          </p:cNvPr>
          <p:cNvSpPr>
            <a:spLocks noGrp="1"/>
          </p:cNvSpPr>
          <p:nvPr>
            <p:ph type="title"/>
          </p:nvPr>
        </p:nvSpPr>
        <p:spPr>
          <a:xfrm>
            <a:off x="648929" y="629266"/>
            <a:ext cx="3505495" cy="1622321"/>
          </a:xfrm>
        </p:spPr>
        <p:txBody>
          <a:bodyPr vert="horz" lIns="91440" tIns="45720" rIns="91440" bIns="45720" rtlCol="0" anchor="ctr">
            <a:normAutofit/>
          </a:bodyPr>
          <a:lstStyle/>
          <a:p>
            <a:r>
              <a:rPr lang="en-US" kern="1200" dirty="0">
                <a:solidFill>
                  <a:schemeClr val="bg2"/>
                </a:solidFill>
                <a:latin typeface="+mj-lt"/>
                <a:ea typeface="+mj-ea"/>
                <a:cs typeface="+mj-cs"/>
              </a:rPr>
              <a:t>Prior Work</a:t>
            </a:r>
          </a:p>
        </p:txBody>
      </p:sp>
      <p:pic>
        <p:nvPicPr>
          <p:cNvPr id="7" name="Graphic 7">
            <a:extLst>
              <a:ext uri="{FF2B5EF4-FFF2-40B4-BE49-F238E27FC236}">
                <a16:creationId xmlns:a16="http://schemas.microsoft.com/office/drawing/2014/main" id="{B8CE5D32-5A92-41E8-B369-41980F9962D5}"/>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5426615" y="1124044"/>
            <a:ext cx="5907935" cy="5239568"/>
          </a:xfrm>
          <a:prstGeom prst="rect">
            <a:avLst/>
          </a:prstGeo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A2768D2F-91BD-4772-B9D1-243471EF64B8}"/>
              </a:ext>
            </a:extLst>
          </p:cNvPr>
          <p:cNvSpPr>
            <a:spLocks noGrp="1"/>
          </p:cNvSpPr>
          <p:nvPr>
            <p:ph type="sldNum" sz="quarter" idx="12"/>
          </p:nvPr>
        </p:nvSpPr>
        <p:spPr/>
        <p:txBody>
          <a:bodyPr vert="horz" lIns="91440" tIns="45720" rIns="91440" bIns="45720" rtlCol="0" anchor="ctr">
            <a:normAutofit/>
          </a:bodyPr>
          <a:lstStyle/>
          <a:p>
            <a:pPr>
              <a:spcAft>
                <a:spcPts val="600"/>
              </a:spcAft>
            </a:pPr>
            <a:fld id="{A9FBCBD7-5CAA-48C1-90AF-EA83F5819D80}" type="slidenum">
              <a:rPr lang="en-US">
                <a:solidFill>
                  <a:srgbClr val="303030"/>
                </a:solidFill>
              </a:rPr>
              <a:pPr>
                <a:spcAft>
                  <a:spcPts val="600"/>
                </a:spcAft>
              </a:pPr>
              <a:t>12</a:t>
            </a:fld>
            <a:endParaRPr lang="en-US">
              <a:solidFill>
                <a:srgbClr val="303030"/>
              </a:solidFill>
            </a:endParaRPr>
          </a:p>
        </p:txBody>
      </p:sp>
      <p:sp>
        <p:nvSpPr>
          <p:cNvPr id="5" name="TextBox 4">
            <a:extLst>
              <a:ext uri="{FF2B5EF4-FFF2-40B4-BE49-F238E27FC236}">
                <a16:creationId xmlns:a16="http://schemas.microsoft.com/office/drawing/2014/main" id="{A6D9366D-0839-44B7-9A5D-45CDF2832913}"/>
              </a:ext>
            </a:extLst>
          </p:cNvPr>
          <p:cNvSpPr txBox="1"/>
          <p:nvPr/>
        </p:nvSpPr>
        <p:spPr>
          <a:xfrm>
            <a:off x="303705" y="2135688"/>
            <a:ext cx="4846653" cy="428020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742950" indent="-514350">
              <a:lnSpc>
                <a:spcPct val="90000"/>
              </a:lnSpc>
              <a:spcAft>
                <a:spcPts val="600"/>
              </a:spcAft>
              <a:buFont typeface="+mj-lt"/>
              <a:buAutoNum type="arabicPeriod"/>
            </a:pPr>
            <a:r>
              <a:rPr lang="en-US" sz="2400" dirty="0"/>
              <a:t>Split the application into </a:t>
            </a:r>
            <a:r>
              <a:rPr lang="en-US" sz="2400" dirty="0">
                <a:solidFill>
                  <a:srgbClr val="00B050"/>
                </a:solidFill>
              </a:rPr>
              <a:t>secure</a:t>
            </a:r>
            <a:r>
              <a:rPr lang="en-US" sz="2400" dirty="0"/>
              <a:t> and </a:t>
            </a:r>
            <a:r>
              <a:rPr lang="en-US" sz="2400" dirty="0">
                <a:solidFill>
                  <a:srgbClr val="FF0000"/>
                </a:solidFill>
              </a:rPr>
              <a:t>unsecure</a:t>
            </a:r>
            <a:r>
              <a:rPr lang="en-US" sz="2400" dirty="0"/>
              <a:t> regions.</a:t>
            </a:r>
          </a:p>
          <a:p>
            <a:pPr marL="742950" indent="-514350">
              <a:lnSpc>
                <a:spcPct val="90000"/>
              </a:lnSpc>
              <a:spcAft>
                <a:spcPts val="600"/>
              </a:spcAft>
              <a:buFont typeface="+mj-lt"/>
              <a:buAutoNum type="arabicPeriod"/>
            </a:pPr>
            <a:r>
              <a:rPr lang="en-US" sz="2400" dirty="0"/>
              <a:t>Remove a small but critical piece of code.</a:t>
            </a:r>
          </a:p>
          <a:p>
            <a:pPr marL="742950" indent="-514350">
              <a:lnSpc>
                <a:spcPct val="90000"/>
              </a:lnSpc>
              <a:spcAft>
                <a:spcPts val="600"/>
              </a:spcAft>
              <a:buFont typeface="+mj-lt"/>
              <a:buAutoNum type="arabicPeriod"/>
            </a:pPr>
            <a:r>
              <a:rPr lang="en-US" sz="2400" dirty="0"/>
              <a:t>Modern binaries contain many functions -  not all need security.</a:t>
            </a:r>
          </a:p>
          <a:p>
            <a:pPr marL="742950" indent="-514350">
              <a:lnSpc>
                <a:spcPct val="90000"/>
              </a:lnSpc>
              <a:spcAft>
                <a:spcPts val="600"/>
              </a:spcAft>
              <a:buFont typeface="+mj-lt"/>
              <a:buAutoNum type="arabicPeriod"/>
            </a:pPr>
            <a:r>
              <a:rPr lang="en-US" sz="2400" dirty="0"/>
              <a:t>Run the secure parts on Intel SGX.</a:t>
            </a:r>
          </a:p>
          <a:p>
            <a:pPr marL="742950" indent="-514350">
              <a:lnSpc>
                <a:spcPct val="90000"/>
              </a:lnSpc>
              <a:spcAft>
                <a:spcPts val="600"/>
              </a:spcAft>
              <a:buFont typeface="+mj-lt"/>
              <a:buAutoNum type="arabicPeriod"/>
            </a:pPr>
            <a:r>
              <a:rPr lang="en-US" sz="2400" dirty="0"/>
              <a:t>Deliver the code in encrypted format after validation.</a:t>
            </a:r>
          </a:p>
        </p:txBody>
      </p:sp>
      <p:grpSp>
        <p:nvGrpSpPr>
          <p:cNvPr id="10" name="Group 9">
            <a:extLst>
              <a:ext uri="{FF2B5EF4-FFF2-40B4-BE49-F238E27FC236}">
                <a16:creationId xmlns:a16="http://schemas.microsoft.com/office/drawing/2014/main" id="{2DD671E2-4698-4D05-AC9B-70159B046B53}"/>
              </a:ext>
            </a:extLst>
          </p:cNvPr>
          <p:cNvGrpSpPr/>
          <p:nvPr/>
        </p:nvGrpSpPr>
        <p:grpSpPr>
          <a:xfrm>
            <a:off x="5168813" y="993052"/>
            <a:ext cx="5803987" cy="2786134"/>
            <a:chOff x="5168813" y="993052"/>
            <a:chExt cx="5803987" cy="2786134"/>
          </a:xfrm>
        </p:grpSpPr>
        <p:sp>
          <p:nvSpPr>
            <p:cNvPr id="3" name="Rectangle: Rounded Corners 2">
              <a:extLst>
                <a:ext uri="{FF2B5EF4-FFF2-40B4-BE49-F238E27FC236}">
                  <a16:creationId xmlns:a16="http://schemas.microsoft.com/office/drawing/2014/main" id="{21AA3602-F8BB-4CED-B920-07F3E769865A}"/>
                </a:ext>
              </a:extLst>
            </p:cNvPr>
            <p:cNvSpPr/>
            <p:nvPr/>
          </p:nvSpPr>
          <p:spPr>
            <a:xfrm>
              <a:off x="5168813" y="993052"/>
              <a:ext cx="2603863" cy="2786134"/>
            </a:xfrm>
            <a:prstGeom prst="roundRect">
              <a:avLst/>
            </a:prstGeom>
            <a:noFill/>
            <a:ln w="57150">
              <a:solidFill>
                <a:srgbClr val="FF99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with Corners Rounded 8">
              <a:extLst>
                <a:ext uri="{FF2B5EF4-FFF2-40B4-BE49-F238E27FC236}">
                  <a16:creationId xmlns:a16="http://schemas.microsoft.com/office/drawing/2014/main" id="{C2867980-CA90-4D27-88B8-3185EF6E4A83}"/>
                </a:ext>
              </a:extLst>
            </p:cNvPr>
            <p:cNvSpPr/>
            <p:nvPr/>
          </p:nvSpPr>
          <p:spPr>
            <a:xfrm>
              <a:off x="8823960" y="1440426"/>
              <a:ext cx="2148840" cy="811161"/>
            </a:xfrm>
            <a:prstGeom prst="wedgeRoundRectCallout">
              <a:avLst>
                <a:gd name="adj1" fmla="val -91819"/>
                <a:gd name="adj2" fmla="val 74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Protected region</a:t>
              </a:r>
            </a:p>
          </p:txBody>
        </p:sp>
      </p:grpSp>
      <p:sp>
        <p:nvSpPr>
          <p:cNvPr id="8" name="TextBox 7">
            <a:extLst>
              <a:ext uri="{FF2B5EF4-FFF2-40B4-BE49-F238E27FC236}">
                <a16:creationId xmlns:a16="http://schemas.microsoft.com/office/drawing/2014/main" id="{9C978028-F99D-46E6-8237-55F3D1965013}"/>
              </a:ext>
            </a:extLst>
          </p:cNvPr>
          <p:cNvSpPr txBox="1"/>
          <p:nvPr/>
        </p:nvSpPr>
        <p:spPr>
          <a:xfrm>
            <a:off x="6827521" y="6415893"/>
            <a:ext cx="3178628" cy="369332"/>
          </a:xfrm>
          <a:prstGeom prst="rect">
            <a:avLst/>
          </a:prstGeom>
          <a:noFill/>
        </p:spPr>
        <p:txBody>
          <a:bodyPr wrap="square" rtlCol="0">
            <a:spAutoFit/>
          </a:bodyPr>
          <a:lstStyle/>
          <a:p>
            <a:pPr algn="ctr"/>
            <a:r>
              <a:rPr lang="en-US" dirty="0"/>
              <a:t>A Control Flow Graph</a:t>
            </a:r>
          </a:p>
        </p:txBody>
      </p:sp>
    </p:spTree>
    <p:custDataLst>
      <p:tags r:id="rId1"/>
    </p:custDataLst>
    <p:extLst>
      <p:ext uri="{BB962C8B-B14F-4D97-AF65-F5344CB8AC3E}">
        <p14:creationId xmlns:p14="http://schemas.microsoft.com/office/powerpoint/2010/main" val="279600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plus(in)">
                                      <p:cBhvr>
                                        <p:cTn id="7" dur="7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005-F491-4772-B922-DF3823E129F7}"/>
              </a:ext>
            </a:extLst>
          </p:cNvPr>
          <p:cNvSpPr>
            <a:spLocks noGrp="1"/>
          </p:cNvSpPr>
          <p:nvPr>
            <p:ph type="title"/>
          </p:nvPr>
        </p:nvSpPr>
        <p:spPr/>
        <p:txBody>
          <a:bodyPr/>
          <a:lstStyle/>
          <a:p>
            <a:r>
              <a:rPr lang="en-US" dirty="0">
                <a:latin typeface="Calibri"/>
                <a:cs typeface="Calibri"/>
              </a:rPr>
              <a:t>Prior Work</a:t>
            </a:r>
            <a:endParaRPr lang="en-US" dirty="0"/>
          </a:p>
        </p:txBody>
      </p:sp>
      <p:sp>
        <p:nvSpPr>
          <p:cNvPr id="17" name="Slide Number Placeholder 16">
            <a:extLst>
              <a:ext uri="{FF2B5EF4-FFF2-40B4-BE49-F238E27FC236}">
                <a16:creationId xmlns:a16="http://schemas.microsoft.com/office/drawing/2014/main" id="{F52A97E3-2154-4225-B74B-B7D11995A097}"/>
              </a:ext>
            </a:extLst>
          </p:cNvPr>
          <p:cNvSpPr>
            <a:spLocks noGrp="1"/>
          </p:cNvSpPr>
          <p:nvPr>
            <p:ph type="sldNum" sz="quarter" idx="12"/>
          </p:nvPr>
        </p:nvSpPr>
        <p:spPr/>
        <p:txBody>
          <a:bodyPr/>
          <a:lstStyle/>
          <a:p>
            <a:fld id="{A9FBCBD7-5CAA-48C1-90AF-EA83F5819D80}"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pic>
        <p:nvPicPr>
          <p:cNvPr id="8" name="Graphic 8" descr="Smiling face outline with solid fill">
            <a:extLst>
              <a:ext uri="{FF2B5EF4-FFF2-40B4-BE49-F238E27FC236}">
                <a16:creationId xmlns:a16="http://schemas.microsoft.com/office/drawing/2014/main" id="{2DFCBA36-B2F1-4C6C-841B-16D1B62FAF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2484" y="1864653"/>
            <a:ext cx="914400" cy="914400"/>
          </a:xfrm>
          <a:prstGeom prst="rect">
            <a:avLst/>
          </a:prstGeom>
        </p:spPr>
      </p:pic>
      <p:pic>
        <p:nvPicPr>
          <p:cNvPr id="10" name="Graphic 8" descr="Smiling face outline with solid fill">
            <a:extLst>
              <a:ext uri="{FF2B5EF4-FFF2-40B4-BE49-F238E27FC236}">
                <a16:creationId xmlns:a16="http://schemas.microsoft.com/office/drawing/2014/main" id="{E07568DA-646B-4E32-908C-301FA193C3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29034" y="1902742"/>
            <a:ext cx="914400" cy="914400"/>
          </a:xfrm>
          <a:prstGeom prst="rect">
            <a:avLst/>
          </a:prstGeom>
        </p:spPr>
      </p:pic>
      <p:sp>
        <p:nvSpPr>
          <p:cNvPr id="11" name="TextBox 10">
            <a:extLst>
              <a:ext uri="{FF2B5EF4-FFF2-40B4-BE49-F238E27FC236}">
                <a16:creationId xmlns:a16="http://schemas.microsoft.com/office/drawing/2014/main" id="{4F1A877D-B0E8-4516-9713-D596CCA05564}"/>
              </a:ext>
            </a:extLst>
          </p:cNvPr>
          <p:cNvSpPr txBox="1"/>
          <p:nvPr/>
        </p:nvSpPr>
        <p:spPr>
          <a:xfrm>
            <a:off x="1158631" y="2711939"/>
            <a:ext cx="1346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panose="020B0604020202020204" pitchFamily="34" charset="0"/>
                <a:cs typeface="Arial" panose="020B0604020202020204" pitchFamily="34" charset="0"/>
              </a:rPr>
              <a:t>Developer</a:t>
            </a:r>
          </a:p>
        </p:txBody>
      </p:sp>
      <p:grpSp>
        <p:nvGrpSpPr>
          <p:cNvPr id="16" name="Group 15">
            <a:extLst>
              <a:ext uri="{FF2B5EF4-FFF2-40B4-BE49-F238E27FC236}">
                <a16:creationId xmlns:a16="http://schemas.microsoft.com/office/drawing/2014/main" id="{BA845B31-4560-4D8E-A6EE-1BC9807C8692}"/>
              </a:ext>
            </a:extLst>
          </p:cNvPr>
          <p:cNvGrpSpPr/>
          <p:nvPr/>
        </p:nvGrpSpPr>
        <p:grpSpPr>
          <a:xfrm>
            <a:off x="3102707" y="1867876"/>
            <a:ext cx="1121507" cy="1272011"/>
            <a:chOff x="5164015" y="1867876"/>
            <a:chExt cx="1121507" cy="1272011"/>
          </a:xfrm>
        </p:grpSpPr>
        <p:pic>
          <p:nvPicPr>
            <p:cNvPr id="12" name="Graphic 12" descr="Box outline">
              <a:extLst>
                <a:ext uri="{FF2B5EF4-FFF2-40B4-BE49-F238E27FC236}">
                  <a16:creationId xmlns:a16="http://schemas.microsoft.com/office/drawing/2014/main" id="{666DC94F-2934-4449-ABE7-52584134FC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79645" y="1867876"/>
              <a:ext cx="914400" cy="914400"/>
            </a:xfrm>
            <a:prstGeom prst="rect">
              <a:avLst/>
            </a:prstGeom>
          </p:spPr>
        </p:pic>
        <p:sp>
          <p:nvSpPr>
            <p:cNvPr id="14" name="TextBox 13">
              <a:extLst>
                <a:ext uri="{FF2B5EF4-FFF2-40B4-BE49-F238E27FC236}">
                  <a16:creationId xmlns:a16="http://schemas.microsoft.com/office/drawing/2014/main" id="{81FC4E4B-2793-4A57-8E34-8D62C43F23C7}"/>
                </a:ext>
              </a:extLst>
            </p:cNvPr>
            <p:cNvSpPr txBox="1"/>
            <p:nvPr/>
          </p:nvSpPr>
          <p:spPr>
            <a:xfrm>
              <a:off x="5164015" y="2770555"/>
              <a:ext cx="11215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panose="020B0604020202020204" pitchFamily="34" charset="0"/>
                  <a:cs typeface="Arial" panose="020B0604020202020204" pitchFamily="34" charset="0"/>
                </a:rPr>
                <a:t>Software</a:t>
              </a:r>
            </a:p>
          </p:txBody>
        </p:sp>
      </p:grpSp>
      <p:cxnSp>
        <p:nvCxnSpPr>
          <p:cNvPr id="15" name="Straight Arrow Connector 14">
            <a:extLst>
              <a:ext uri="{FF2B5EF4-FFF2-40B4-BE49-F238E27FC236}">
                <a16:creationId xmlns:a16="http://schemas.microsoft.com/office/drawing/2014/main" id="{B3B4FD7B-9902-4302-B123-82D6CB6C2C58}"/>
              </a:ext>
            </a:extLst>
          </p:cNvPr>
          <p:cNvCxnSpPr/>
          <p:nvPr/>
        </p:nvCxnSpPr>
        <p:spPr>
          <a:xfrm>
            <a:off x="5058752" y="2460137"/>
            <a:ext cx="2506784" cy="5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C32D30AB-A35F-4BD3-81AA-103A9DB798B5}"/>
              </a:ext>
            </a:extLst>
          </p:cNvPr>
          <p:cNvSpPr txBox="1"/>
          <p:nvPr/>
        </p:nvSpPr>
        <p:spPr>
          <a:xfrm>
            <a:off x="5443415" y="1985108"/>
            <a:ext cx="1834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Untrusted User</a:t>
            </a:r>
          </a:p>
        </p:txBody>
      </p:sp>
      <p:sp>
        <p:nvSpPr>
          <p:cNvPr id="20" name="TextBox 19">
            <a:extLst>
              <a:ext uri="{FF2B5EF4-FFF2-40B4-BE49-F238E27FC236}">
                <a16:creationId xmlns:a16="http://schemas.microsoft.com/office/drawing/2014/main" id="{B8EBC18A-2285-4AE1-95D5-0B586677C822}"/>
              </a:ext>
            </a:extLst>
          </p:cNvPr>
          <p:cNvSpPr txBox="1"/>
          <p:nvPr/>
        </p:nvSpPr>
        <p:spPr>
          <a:xfrm>
            <a:off x="5228492" y="2522417"/>
            <a:ext cx="2407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10 Trial Executions</a:t>
            </a:r>
          </a:p>
        </p:txBody>
      </p:sp>
      <p:grpSp>
        <p:nvGrpSpPr>
          <p:cNvPr id="21" name="Group 20">
            <a:extLst>
              <a:ext uri="{FF2B5EF4-FFF2-40B4-BE49-F238E27FC236}">
                <a16:creationId xmlns:a16="http://schemas.microsoft.com/office/drawing/2014/main" id="{973C8CF9-5720-4728-ABE5-E8B83BC7557B}"/>
              </a:ext>
            </a:extLst>
          </p:cNvPr>
          <p:cNvGrpSpPr/>
          <p:nvPr/>
        </p:nvGrpSpPr>
        <p:grpSpPr>
          <a:xfrm>
            <a:off x="9841687" y="3550192"/>
            <a:ext cx="1437331" cy="1716083"/>
            <a:chOff x="5123478" y="1867876"/>
            <a:chExt cx="1121507" cy="1466870"/>
          </a:xfrm>
          <a:solidFill>
            <a:schemeClr val="accent1"/>
          </a:solidFill>
        </p:grpSpPr>
        <p:pic>
          <p:nvPicPr>
            <p:cNvPr id="22" name="Graphic 12" descr="Box outline">
              <a:extLst>
                <a:ext uri="{FF2B5EF4-FFF2-40B4-BE49-F238E27FC236}">
                  <a16:creationId xmlns:a16="http://schemas.microsoft.com/office/drawing/2014/main" id="{29163134-3D1E-4D6D-8EC7-FC637036A7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9645" y="1867876"/>
              <a:ext cx="914400" cy="914400"/>
            </a:xfrm>
            <a:prstGeom prst="rect">
              <a:avLst/>
            </a:prstGeom>
          </p:spPr>
        </p:pic>
        <p:sp>
          <p:nvSpPr>
            <p:cNvPr id="23" name="TextBox 22">
              <a:extLst>
                <a:ext uri="{FF2B5EF4-FFF2-40B4-BE49-F238E27FC236}">
                  <a16:creationId xmlns:a16="http://schemas.microsoft.com/office/drawing/2014/main" id="{36458860-04CA-4731-A42F-C0DDDCEC0E66}"/>
                </a:ext>
              </a:extLst>
            </p:cNvPr>
            <p:cNvSpPr txBox="1"/>
            <p:nvPr/>
          </p:nvSpPr>
          <p:spPr>
            <a:xfrm>
              <a:off x="5123478" y="2782276"/>
              <a:ext cx="1121507" cy="552470"/>
            </a:xfrm>
            <a:prstGeom prst="rect">
              <a:avLst/>
            </a:prstGeom>
            <a:grp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n w="10160">
                    <a:solidFill>
                      <a:schemeClr val="accent5"/>
                    </a:solidFill>
                    <a:prstDash val="solid"/>
                  </a:ln>
                  <a:solidFill>
                    <a:srgbClr val="FFFFFF"/>
                  </a:solidFill>
                  <a:latin typeface="Arial" panose="020B0604020202020204" pitchFamily="34" charset="0"/>
                  <a:cs typeface="Arial" panose="020B0604020202020204" pitchFamily="34" charset="0"/>
                </a:rPr>
                <a:t>Execution in SGX</a:t>
              </a:r>
            </a:p>
          </p:txBody>
        </p:sp>
      </p:grpSp>
      <p:sp>
        <p:nvSpPr>
          <p:cNvPr id="30" name="TextBox 29">
            <a:extLst>
              <a:ext uri="{FF2B5EF4-FFF2-40B4-BE49-F238E27FC236}">
                <a16:creationId xmlns:a16="http://schemas.microsoft.com/office/drawing/2014/main" id="{BF31F6CD-12DD-47D8-9A7D-13BEFBC907E5}"/>
              </a:ext>
            </a:extLst>
          </p:cNvPr>
          <p:cNvSpPr txBox="1"/>
          <p:nvPr/>
        </p:nvSpPr>
        <p:spPr>
          <a:xfrm>
            <a:off x="4611819" y="2939670"/>
            <a:ext cx="3471060" cy="369332"/>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latin typeface="Arial" panose="020B0604020202020204" pitchFamily="34" charset="0"/>
                <a:cs typeface="Arial" panose="020B0604020202020204" pitchFamily="34" charset="0"/>
              </a:rPr>
              <a:t>Contact the server every time</a:t>
            </a:r>
          </a:p>
        </p:txBody>
      </p:sp>
      <p:grpSp>
        <p:nvGrpSpPr>
          <p:cNvPr id="5" name="Group 4">
            <a:extLst>
              <a:ext uri="{FF2B5EF4-FFF2-40B4-BE49-F238E27FC236}">
                <a16:creationId xmlns:a16="http://schemas.microsoft.com/office/drawing/2014/main" id="{6C106AC7-D453-43C3-AFAE-67B508509B92}"/>
              </a:ext>
            </a:extLst>
          </p:cNvPr>
          <p:cNvGrpSpPr/>
          <p:nvPr/>
        </p:nvGrpSpPr>
        <p:grpSpPr>
          <a:xfrm>
            <a:off x="5004635" y="3524579"/>
            <a:ext cx="2360528" cy="771735"/>
            <a:chOff x="5110826" y="3432052"/>
            <a:chExt cx="2360528" cy="771735"/>
          </a:xfrm>
        </p:grpSpPr>
        <p:cxnSp>
          <p:nvCxnSpPr>
            <p:cNvPr id="27" name="Straight Arrow Connector 26">
              <a:extLst>
                <a:ext uri="{FF2B5EF4-FFF2-40B4-BE49-F238E27FC236}">
                  <a16:creationId xmlns:a16="http://schemas.microsoft.com/office/drawing/2014/main" id="{36513F26-D38D-46E5-9F16-7D5B7A02D5C9}"/>
                </a:ext>
              </a:extLst>
            </p:cNvPr>
            <p:cNvCxnSpPr>
              <a:cxnSpLocks/>
            </p:cNvCxnSpPr>
            <p:nvPr/>
          </p:nvCxnSpPr>
          <p:spPr>
            <a:xfrm flipH="1" flipV="1">
              <a:off x="5110826" y="3800760"/>
              <a:ext cx="2324373" cy="11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FB1B233F-AF4D-4F3F-B6F1-910E3AE2A1CD}"/>
                </a:ext>
              </a:extLst>
            </p:cNvPr>
            <p:cNvCxnSpPr>
              <a:cxnSpLocks/>
            </p:cNvCxnSpPr>
            <p:nvPr/>
          </p:nvCxnSpPr>
          <p:spPr>
            <a:xfrm flipV="1">
              <a:off x="5140416" y="4149487"/>
              <a:ext cx="2330938" cy="13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591ED0E1-2F75-49B5-AFB2-7AAED5584E7E}"/>
                </a:ext>
              </a:extLst>
            </p:cNvPr>
            <p:cNvSpPr txBox="1"/>
            <p:nvPr/>
          </p:nvSpPr>
          <p:spPr>
            <a:xfrm>
              <a:off x="5961403" y="3432052"/>
              <a:ext cx="909986" cy="377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Can I?</a:t>
              </a:r>
            </a:p>
          </p:txBody>
        </p:sp>
        <p:sp>
          <p:nvSpPr>
            <p:cNvPr id="36" name="TextBox 35">
              <a:extLst>
                <a:ext uri="{FF2B5EF4-FFF2-40B4-BE49-F238E27FC236}">
                  <a16:creationId xmlns:a16="http://schemas.microsoft.com/office/drawing/2014/main" id="{91D7AC6A-7989-45B4-9DEA-84DEFA7A87EA}"/>
                </a:ext>
              </a:extLst>
            </p:cNvPr>
            <p:cNvSpPr txBox="1"/>
            <p:nvPr/>
          </p:nvSpPr>
          <p:spPr>
            <a:xfrm>
              <a:off x="6094111" y="3834455"/>
              <a:ext cx="6828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Yes</a:t>
              </a:r>
            </a:p>
          </p:txBody>
        </p:sp>
      </p:grpSp>
      <p:grpSp>
        <p:nvGrpSpPr>
          <p:cNvPr id="39" name="Group 38">
            <a:extLst>
              <a:ext uri="{FF2B5EF4-FFF2-40B4-BE49-F238E27FC236}">
                <a16:creationId xmlns:a16="http://schemas.microsoft.com/office/drawing/2014/main" id="{3A02BDE7-5A92-4540-9216-67E8BF1025A5}"/>
              </a:ext>
            </a:extLst>
          </p:cNvPr>
          <p:cNvGrpSpPr/>
          <p:nvPr/>
        </p:nvGrpSpPr>
        <p:grpSpPr>
          <a:xfrm>
            <a:off x="5004634" y="4235208"/>
            <a:ext cx="2360528" cy="771735"/>
            <a:chOff x="5110826" y="3432052"/>
            <a:chExt cx="2360528" cy="771735"/>
          </a:xfrm>
        </p:grpSpPr>
        <p:cxnSp>
          <p:nvCxnSpPr>
            <p:cNvPr id="40" name="Straight Arrow Connector 39">
              <a:extLst>
                <a:ext uri="{FF2B5EF4-FFF2-40B4-BE49-F238E27FC236}">
                  <a16:creationId xmlns:a16="http://schemas.microsoft.com/office/drawing/2014/main" id="{5BAF9ED5-EB06-45C0-BABE-E9C747D7CC9F}"/>
                </a:ext>
              </a:extLst>
            </p:cNvPr>
            <p:cNvCxnSpPr>
              <a:cxnSpLocks/>
            </p:cNvCxnSpPr>
            <p:nvPr/>
          </p:nvCxnSpPr>
          <p:spPr>
            <a:xfrm flipH="1" flipV="1">
              <a:off x="5110826" y="3800760"/>
              <a:ext cx="2324373" cy="112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AD9482E9-35F9-4A89-A058-1C5F7F3E7470}"/>
                </a:ext>
              </a:extLst>
            </p:cNvPr>
            <p:cNvCxnSpPr>
              <a:cxnSpLocks/>
            </p:cNvCxnSpPr>
            <p:nvPr/>
          </p:nvCxnSpPr>
          <p:spPr>
            <a:xfrm flipV="1">
              <a:off x="5140416" y="4149487"/>
              <a:ext cx="2330938" cy="13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683E8844-7A24-460C-A1FE-5A1A225D8CE1}"/>
                </a:ext>
              </a:extLst>
            </p:cNvPr>
            <p:cNvSpPr txBox="1"/>
            <p:nvPr/>
          </p:nvSpPr>
          <p:spPr>
            <a:xfrm>
              <a:off x="5961403" y="3432052"/>
              <a:ext cx="909986" cy="377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Can I?</a:t>
              </a:r>
            </a:p>
          </p:txBody>
        </p:sp>
        <p:sp>
          <p:nvSpPr>
            <p:cNvPr id="43" name="TextBox 42">
              <a:extLst>
                <a:ext uri="{FF2B5EF4-FFF2-40B4-BE49-F238E27FC236}">
                  <a16:creationId xmlns:a16="http://schemas.microsoft.com/office/drawing/2014/main" id="{C3CDF05A-778B-4641-BF84-957539B985D0}"/>
                </a:ext>
              </a:extLst>
            </p:cNvPr>
            <p:cNvSpPr txBox="1"/>
            <p:nvPr/>
          </p:nvSpPr>
          <p:spPr>
            <a:xfrm>
              <a:off x="6094111" y="3834455"/>
              <a:ext cx="7772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Yes</a:t>
              </a:r>
            </a:p>
          </p:txBody>
        </p:sp>
      </p:grpSp>
      <p:grpSp>
        <p:nvGrpSpPr>
          <p:cNvPr id="44" name="Group 43">
            <a:extLst>
              <a:ext uri="{FF2B5EF4-FFF2-40B4-BE49-F238E27FC236}">
                <a16:creationId xmlns:a16="http://schemas.microsoft.com/office/drawing/2014/main" id="{7383F288-E878-405A-9276-C0A16F9CB686}"/>
              </a:ext>
            </a:extLst>
          </p:cNvPr>
          <p:cNvGrpSpPr/>
          <p:nvPr/>
        </p:nvGrpSpPr>
        <p:grpSpPr>
          <a:xfrm>
            <a:off x="5051347" y="5040016"/>
            <a:ext cx="2330938" cy="771735"/>
            <a:chOff x="5140416" y="3432052"/>
            <a:chExt cx="2330938" cy="771735"/>
          </a:xfrm>
        </p:grpSpPr>
        <p:cxnSp>
          <p:nvCxnSpPr>
            <p:cNvPr id="45" name="Straight Arrow Connector 44">
              <a:extLst>
                <a:ext uri="{FF2B5EF4-FFF2-40B4-BE49-F238E27FC236}">
                  <a16:creationId xmlns:a16="http://schemas.microsoft.com/office/drawing/2014/main" id="{B62D2F91-1D9D-4ED8-8533-BED22E125339}"/>
                </a:ext>
              </a:extLst>
            </p:cNvPr>
            <p:cNvCxnSpPr>
              <a:cxnSpLocks/>
            </p:cNvCxnSpPr>
            <p:nvPr/>
          </p:nvCxnSpPr>
          <p:spPr>
            <a:xfrm flipH="1">
              <a:off x="5140416" y="3812022"/>
              <a:ext cx="2294783" cy="2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CE63C4E6-16E0-46C1-A515-B455793D0BEB}"/>
                </a:ext>
              </a:extLst>
            </p:cNvPr>
            <p:cNvCxnSpPr>
              <a:cxnSpLocks/>
            </p:cNvCxnSpPr>
            <p:nvPr/>
          </p:nvCxnSpPr>
          <p:spPr>
            <a:xfrm>
              <a:off x="5140416" y="4163164"/>
              <a:ext cx="23309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2B7294D4-2537-4117-914E-7E1793C2746F}"/>
                </a:ext>
              </a:extLst>
            </p:cNvPr>
            <p:cNvSpPr txBox="1"/>
            <p:nvPr/>
          </p:nvSpPr>
          <p:spPr>
            <a:xfrm>
              <a:off x="5961403" y="3432052"/>
              <a:ext cx="909986" cy="3778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Can I?</a:t>
              </a:r>
            </a:p>
          </p:txBody>
        </p:sp>
        <p:sp>
          <p:nvSpPr>
            <p:cNvPr id="48" name="TextBox 47">
              <a:extLst>
                <a:ext uri="{FF2B5EF4-FFF2-40B4-BE49-F238E27FC236}">
                  <a16:creationId xmlns:a16="http://schemas.microsoft.com/office/drawing/2014/main" id="{189798D9-001A-41DF-92B3-8A160614D358}"/>
                </a:ext>
              </a:extLst>
            </p:cNvPr>
            <p:cNvSpPr txBox="1"/>
            <p:nvPr/>
          </p:nvSpPr>
          <p:spPr>
            <a:xfrm>
              <a:off x="6094111" y="3834455"/>
              <a:ext cx="6657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panose="020B0604020202020204" pitchFamily="34" charset="0"/>
                  <a:cs typeface="Arial" panose="020B0604020202020204" pitchFamily="34" charset="0"/>
                </a:rPr>
                <a:t>Yes</a:t>
              </a:r>
            </a:p>
          </p:txBody>
        </p:sp>
      </p:grpSp>
      <p:pic>
        <p:nvPicPr>
          <p:cNvPr id="9" name="Graphic 9" descr="Sad face outline with solid fill">
            <a:extLst>
              <a:ext uri="{FF2B5EF4-FFF2-40B4-BE49-F238E27FC236}">
                <a16:creationId xmlns:a16="http://schemas.microsoft.com/office/drawing/2014/main" id="{D25528E9-76D9-4F49-AAFD-A84A6A3E5A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226141" y="5006943"/>
            <a:ext cx="914400" cy="914400"/>
          </a:xfrm>
          <a:prstGeom prst="rect">
            <a:avLst/>
          </a:prstGeom>
        </p:spPr>
      </p:pic>
      <p:sp>
        <p:nvSpPr>
          <p:cNvPr id="59" name="TextBox 58">
            <a:extLst>
              <a:ext uri="{FF2B5EF4-FFF2-40B4-BE49-F238E27FC236}">
                <a16:creationId xmlns:a16="http://schemas.microsoft.com/office/drawing/2014/main" id="{A3290258-E9A2-4578-9359-0EED7306A85C}"/>
              </a:ext>
            </a:extLst>
          </p:cNvPr>
          <p:cNvSpPr txBox="1"/>
          <p:nvPr/>
        </p:nvSpPr>
        <p:spPr>
          <a:xfrm>
            <a:off x="-401201" y="6297091"/>
            <a:ext cx="1281248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Arial" panose="020B0604020202020204" pitchFamily="34" charset="0"/>
                <a:cs typeface="Arial" panose="020B0604020202020204" pitchFamily="34" charset="0"/>
              </a:rPr>
              <a:t>Too Slow !!!</a:t>
            </a:r>
          </a:p>
        </p:txBody>
      </p:sp>
      <p:sp>
        <p:nvSpPr>
          <p:cNvPr id="37" name="TextBox 36">
            <a:extLst>
              <a:ext uri="{FF2B5EF4-FFF2-40B4-BE49-F238E27FC236}">
                <a16:creationId xmlns:a16="http://schemas.microsoft.com/office/drawing/2014/main" id="{F2BC0240-ACE9-4898-AA15-24A0EE588605}"/>
              </a:ext>
            </a:extLst>
          </p:cNvPr>
          <p:cNvSpPr txBox="1"/>
          <p:nvPr/>
        </p:nvSpPr>
        <p:spPr>
          <a:xfrm>
            <a:off x="8189804" y="2821469"/>
            <a:ext cx="1346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Arial" panose="020B0604020202020204" pitchFamily="34" charset="0"/>
                <a:cs typeface="Arial" panose="020B0604020202020204" pitchFamily="34" charset="0"/>
              </a:rPr>
              <a:t>User</a:t>
            </a:r>
          </a:p>
        </p:txBody>
      </p:sp>
      <p:pic>
        <p:nvPicPr>
          <p:cNvPr id="19" name="Graphic 18" descr="Lock with solid fill">
            <a:extLst>
              <a:ext uri="{FF2B5EF4-FFF2-40B4-BE49-F238E27FC236}">
                <a16:creationId xmlns:a16="http://schemas.microsoft.com/office/drawing/2014/main" id="{A8582341-E2F8-467B-BAA0-D06D2A3C6EF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07097" y="4203787"/>
            <a:ext cx="543842" cy="543840"/>
          </a:xfrm>
          <a:prstGeom prst="rect">
            <a:avLst/>
          </a:prstGeom>
        </p:spPr>
      </p:pic>
    </p:spTree>
    <p:custDataLst>
      <p:tags r:id="rId1"/>
    </p:custDataLst>
    <p:extLst>
      <p:ext uri="{BB962C8B-B14F-4D97-AF65-F5344CB8AC3E}">
        <p14:creationId xmlns:p14="http://schemas.microsoft.com/office/powerpoint/2010/main" val="25922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right)">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right)">
                                      <p:cBhvr>
                                        <p:cTn id="28" dur="500"/>
                                        <p:tgtEl>
                                          <p:spTgt spid="4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barn(outVertical)">
                                      <p:cBhvr>
                                        <p:cTn id="3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3922-E888-4417-9105-4F40560C1993}"/>
              </a:ext>
            </a:extLst>
          </p:cNvPr>
          <p:cNvSpPr>
            <a:spLocks noGrp="1"/>
          </p:cNvSpPr>
          <p:nvPr>
            <p:ph type="title"/>
          </p:nvPr>
        </p:nvSpPr>
        <p:spPr/>
        <p:txBody>
          <a:bodyPr vert="horz" lIns="91440" tIns="45720" rIns="91440" bIns="45720" rtlCol="0">
            <a:normAutofit/>
          </a:bodyPr>
          <a:lstStyle/>
          <a:p>
            <a:r>
              <a:rPr lang="en-US" dirty="0" err="1">
                <a:solidFill>
                  <a:srgbClr val="FFFEFF"/>
                </a:solidFill>
              </a:rPr>
              <a:t>OuR</a:t>
            </a:r>
            <a:r>
              <a:rPr lang="en-US" dirty="0">
                <a:solidFill>
                  <a:srgbClr val="FFFEFF"/>
                </a:solidFill>
              </a:rPr>
              <a:t> AIM: Missing from Prior Work</a:t>
            </a:r>
            <a:endParaRPr lang="en-US" kern="1200" dirty="0">
              <a:solidFill>
                <a:srgbClr val="FFFEFF"/>
              </a:solidFill>
              <a:latin typeface="+mj-lt"/>
              <a:ea typeface="+mj-ea"/>
              <a:cs typeface="+mj-cs"/>
            </a:endParaRPr>
          </a:p>
        </p:txBody>
      </p:sp>
      <p:graphicFrame>
        <p:nvGraphicFramePr>
          <p:cNvPr id="10" name="Content Placeholder 7">
            <a:extLst>
              <a:ext uri="{FF2B5EF4-FFF2-40B4-BE49-F238E27FC236}">
                <a16:creationId xmlns:a16="http://schemas.microsoft.com/office/drawing/2014/main" id="{FF20841C-7369-781B-4651-A771E61BB2BC}"/>
              </a:ext>
            </a:extLst>
          </p:cNvPr>
          <p:cNvGraphicFramePr>
            <a:graphicFrameLocks noGrp="1"/>
          </p:cNvGraphicFramePr>
          <p:nvPr>
            <p:ph idx="1"/>
            <p:extLst>
              <p:ext uri="{D42A27DB-BD31-4B8C-83A1-F6EECF244321}">
                <p14:modId xmlns:p14="http://schemas.microsoft.com/office/powerpoint/2010/main" val="18227034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Slide Number Placeholder 5">
            <a:extLst>
              <a:ext uri="{FF2B5EF4-FFF2-40B4-BE49-F238E27FC236}">
                <a16:creationId xmlns:a16="http://schemas.microsoft.com/office/drawing/2014/main" id="{002B4A58-D438-4F7A-9838-BD2698FA7AA2}"/>
              </a:ext>
            </a:extLst>
          </p:cNvPr>
          <p:cNvSpPr>
            <a:spLocks noGrp="1"/>
          </p:cNvSpPr>
          <p:nvPr>
            <p:ph type="sldNum" sz="quarter" idx="12"/>
          </p:nvPr>
        </p:nvSpPr>
        <p:spPr/>
        <p:txBody>
          <a:bodyPr vert="horz" lIns="91440" tIns="45720" rIns="91440" bIns="45720" rtlCol="0">
            <a:normAutofit/>
          </a:bodyPr>
          <a:lstStyle/>
          <a:p>
            <a:pPr>
              <a:spcAft>
                <a:spcPts val="600"/>
              </a:spcAft>
            </a:pPr>
            <a:fld id="{A9FBCBD7-5CAA-48C1-90AF-EA83F5819D80}" type="slidenum">
              <a:rPr lang="en-US"/>
              <a:pPr>
                <a:spcAft>
                  <a:spcPts val="600"/>
                </a:spcAft>
              </a:pPr>
              <a:t>14</a:t>
            </a:fld>
            <a:endParaRPr lang="en-US"/>
          </a:p>
        </p:txBody>
      </p:sp>
    </p:spTree>
    <p:custDataLst>
      <p:tags r:id="rId1"/>
    </p:custDataLst>
    <p:extLst>
      <p:ext uri="{BB962C8B-B14F-4D97-AF65-F5344CB8AC3E}">
        <p14:creationId xmlns:p14="http://schemas.microsoft.com/office/powerpoint/2010/main" val="402314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E99DE6EA-89B5-45D2-8454-354627D6606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graphicEl>
                                              <a:dgm id="{5BA6002A-D5EF-46B0-809C-AF075096A7D5}"/>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graphicEl>
                                              <a:dgm id="{EC1F9D6F-7BE7-43FF-AF5E-5F9C07F1819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BC51AC3A-5B3B-415F-BB44-06955A7B13BA}"/>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graphicEl>
                                              <a:dgm id="{5940BE01-04A0-40AA-BD05-391C650EE24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graphicEl>
                                              <a:dgm id="{1178C3C6-A2FE-4B96-A71B-7FCFDE77BC5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graphicEl>
                                              <a:dgm id="{633CC069-89EC-4D95-9383-6100643EC54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graphicEl>
                                              <a:dgm id="{33E53BEE-21FB-43E5-B897-7B4FED3C596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graphicEl>
                                              <a:dgm id="{838BC413-FD5C-4A8F-9924-0C88D39844E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15</a:t>
            </a:fld>
            <a:endParaRPr lang="en-US"/>
          </a:p>
        </p:txBody>
      </p:sp>
      <p:grpSp>
        <p:nvGrpSpPr>
          <p:cNvPr id="11" name="Group 10">
            <a:extLst>
              <a:ext uri="{FF2B5EF4-FFF2-40B4-BE49-F238E27FC236}">
                <a16:creationId xmlns:a16="http://schemas.microsoft.com/office/drawing/2014/main" id="{C29D2BF2-B788-4A8A-BCCE-25F38FB6C9E2}"/>
              </a:ext>
            </a:extLst>
          </p:cNvPr>
          <p:cNvGrpSpPr/>
          <p:nvPr/>
        </p:nvGrpSpPr>
        <p:grpSpPr>
          <a:xfrm>
            <a:off x="6490435" y="2358301"/>
            <a:ext cx="4145989" cy="3301055"/>
            <a:chOff x="6490435" y="2358301"/>
            <a:chExt cx="4145989" cy="3301055"/>
          </a:xfrm>
          <a:solidFill>
            <a:schemeClr val="bg1"/>
          </a:solidFill>
        </p:grpSpPr>
        <p:sp>
          <p:nvSpPr>
            <p:cNvPr id="9" name="Rectangle 8">
              <a:extLst>
                <a:ext uri="{FF2B5EF4-FFF2-40B4-BE49-F238E27FC236}">
                  <a16:creationId xmlns:a16="http://schemas.microsoft.com/office/drawing/2014/main" id="{8DFFEDFD-217E-4E95-944E-34120FF92BB1}"/>
                </a:ext>
              </a:extLst>
            </p:cNvPr>
            <p:cNvSpPr/>
            <p:nvPr/>
          </p:nvSpPr>
          <p:spPr>
            <a:xfrm>
              <a:off x="6490435" y="4460004"/>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3BA333-501D-426F-A0DC-DA59C7A5B2F8}"/>
                </a:ext>
              </a:extLst>
            </p:cNvPr>
            <p:cNvSpPr/>
            <p:nvPr/>
          </p:nvSpPr>
          <p:spPr>
            <a:xfrm>
              <a:off x="8620491" y="2358301"/>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48E6F719-AE9A-4040-97F2-50B077D21D7C}"/>
              </a:ext>
            </a:extLst>
          </p:cNvPr>
          <p:cNvSpPr/>
          <p:nvPr/>
        </p:nvSpPr>
        <p:spPr>
          <a:xfrm>
            <a:off x="4710002" y="2397996"/>
            <a:ext cx="2015933" cy="1199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6081C1-4C77-419B-94FA-FB92643773FC}"/>
              </a:ext>
            </a:extLst>
          </p:cNvPr>
          <p:cNvSpPr/>
          <p:nvPr/>
        </p:nvSpPr>
        <p:spPr>
          <a:xfrm>
            <a:off x="6095999" y="3802630"/>
            <a:ext cx="3726543"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2E31488-BA4B-4F34-B974-18122DD275B7}"/>
              </a:ext>
            </a:extLst>
          </p:cNvPr>
          <p:cNvSpPr/>
          <p:nvPr/>
        </p:nvSpPr>
        <p:spPr>
          <a:xfrm>
            <a:off x="5271231" y="3802630"/>
            <a:ext cx="541739"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41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3922-E888-4417-9105-4F40560C1993}"/>
              </a:ext>
            </a:extLst>
          </p:cNvPr>
          <p:cNvSpPr>
            <a:spLocks noGrp="1"/>
          </p:cNvSpPr>
          <p:nvPr>
            <p:ph type="title"/>
          </p:nvPr>
        </p:nvSpPr>
        <p:spPr>
          <a:xfrm>
            <a:off x="648929" y="629266"/>
            <a:ext cx="5637039" cy="1622321"/>
          </a:xfrm>
        </p:spPr>
        <p:txBody>
          <a:bodyPr vert="horz" lIns="91440" tIns="45720" rIns="91440" bIns="45720" rtlCol="0" anchor="ctr">
            <a:normAutofit/>
          </a:bodyPr>
          <a:lstStyle/>
          <a:p>
            <a:r>
              <a:rPr lang="en-US" kern="1200" dirty="0">
                <a:solidFill>
                  <a:schemeClr val="bg2"/>
                </a:solidFill>
                <a:latin typeface="+mj-lt"/>
                <a:ea typeface="+mj-ea"/>
                <a:cs typeface="+mj-cs"/>
              </a:rPr>
              <a:t>Secure-Lease</a:t>
            </a:r>
            <a:r>
              <a:rPr lang="en-US" dirty="0">
                <a:solidFill>
                  <a:schemeClr val="bg2"/>
                </a:solidFill>
              </a:rPr>
              <a:t> </a:t>
            </a:r>
            <a:r>
              <a:rPr lang="en-US" kern="1200" dirty="0">
                <a:solidFill>
                  <a:schemeClr val="bg2"/>
                </a:solidFill>
                <a:latin typeface="+mj-lt"/>
                <a:ea typeface="+mj-ea"/>
                <a:cs typeface="+mj-cs"/>
              </a:rPr>
              <a:t>Design</a:t>
            </a:r>
          </a:p>
        </p:txBody>
      </p:sp>
      <p:sp>
        <p:nvSpPr>
          <p:cNvPr id="6" name="Slide Number Placeholder 5">
            <a:extLst>
              <a:ext uri="{FF2B5EF4-FFF2-40B4-BE49-F238E27FC236}">
                <a16:creationId xmlns:a16="http://schemas.microsoft.com/office/drawing/2014/main" id="{002B4A58-D438-4F7A-9838-BD2698FA7AA2}"/>
              </a:ext>
            </a:extLst>
          </p:cNvPr>
          <p:cNvSpPr>
            <a:spLocks noGrp="1"/>
          </p:cNvSpPr>
          <p:nvPr>
            <p:ph type="sldNum" sz="quarter" idx="12"/>
          </p:nvPr>
        </p:nvSpPr>
        <p:spPr/>
        <p:txBody>
          <a:bodyPr vert="horz" lIns="91440" tIns="45720" rIns="91440" bIns="45720" rtlCol="0" anchor="ctr">
            <a:normAutofit/>
          </a:bodyPr>
          <a:lstStyle/>
          <a:p>
            <a:pPr>
              <a:spcAft>
                <a:spcPts val="600"/>
              </a:spcAft>
            </a:pPr>
            <a:fld id="{A9FBCBD7-5CAA-48C1-90AF-EA83F5819D80}" type="slidenum">
              <a:rPr lang="en-US">
                <a:solidFill>
                  <a:srgbClr val="303030"/>
                </a:solidFill>
              </a:rPr>
              <a:pPr>
                <a:spcAft>
                  <a:spcPts val="600"/>
                </a:spcAft>
              </a:pPr>
              <a:t>16</a:t>
            </a:fld>
            <a:endParaRPr lang="en-US">
              <a:solidFill>
                <a:srgbClr val="303030"/>
              </a:solidFill>
            </a:endParaRPr>
          </a:p>
        </p:txBody>
      </p:sp>
      <p:sp>
        <p:nvSpPr>
          <p:cNvPr id="12" name="Freeform: Shape 11">
            <a:extLst>
              <a:ext uri="{FF2B5EF4-FFF2-40B4-BE49-F238E27FC236}">
                <a16:creationId xmlns:a16="http://schemas.microsoft.com/office/drawing/2014/main" id="{2A1862A3-DDDD-4E92-981D-1A22EDC25F4F}"/>
              </a:ext>
            </a:extLst>
          </p:cNvPr>
          <p:cNvSpPr/>
          <p:nvPr/>
        </p:nvSpPr>
        <p:spPr>
          <a:xfrm>
            <a:off x="6830837" y="2880542"/>
            <a:ext cx="895942" cy="1971072"/>
          </a:xfrm>
          <a:custGeom>
            <a:avLst/>
            <a:gdLst>
              <a:gd name="connsiteX0" fmla="*/ -10 w 895942"/>
              <a:gd name="connsiteY0" fmla="*/ -4 h 1971072"/>
              <a:gd name="connsiteX1" fmla="*/ 895932 w 895942"/>
              <a:gd name="connsiteY1" fmla="*/ -4 h 1971072"/>
              <a:gd name="connsiteX2" fmla="*/ 895932 w 895942"/>
              <a:gd name="connsiteY2" fmla="*/ 1971069 h 1971072"/>
              <a:gd name="connsiteX3" fmla="*/ -10 w 895942"/>
              <a:gd name="connsiteY3" fmla="*/ 1971069 h 1971072"/>
            </a:gdLst>
            <a:ahLst/>
            <a:cxnLst>
              <a:cxn ang="0">
                <a:pos x="connsiteX0" y="connsiteY0"/>
              </a:cxn>
              <a:cxn ang="0">
                <a:pos x="connsiteX1" y="connsiteY1"/>
              </a:cxn>
              <a:cxn ang="0">
                <a:pos x="connsiteX2" y="connsiteY2"/>
              </a:cxn>
              <a:cxn ang="0">
                <a:pos x="connsiteX3" y="connsiteY3"/>
              </a:cxn>
            </a:cxnLst>
            <a:rect l="l" t="t" r="r" b="b"/>
            <a:pathLst>
              <a:path w="895942" h="1971072">
                <a:moveTo>
                  <a:pt x="-10" y="-4"/>
                </a:moveTo>
                <a:lnTo>
                  <a:pt x="895932" y="-4"/>
                </a:lnTo>
                <a:lnTo>
                  <a:pt x="895932" y="1971069"/>
                </a:lnTo>
                <a:lnTo>
                  <a:pt x="-10" y="1971069"/>
                </a:lnTo>
                <a:close/>
              </a:path>
            </a:pathLst>
          </a:custGeom>
          <a:solidFill>
            <a:srgbClr val="F5F5F5"/>
          </a:solidFill>
          <a:ln w="17917"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C1C167F9-4239-44D6-8906-DD9236845CA2}"/>
              </a:ext>
            </a:extLst>
          </p:cNvPr>
          <p:cNvSpPr/>
          <p:nvPr/>
        </p:nvSpPr>
        <p:spPr>
          <a:xfrm>
            <a:off x="6830837" y="2880542"/>
            <a:ext cx="895942" cy="1971072"/>
          </a:xfrm>
          <a:custGeom>
            <a:avLst/>
            <a:gdLst>
              <a:gd name="connsiteX0" fmla="*/ -10 w 895942"/>
              <a:gd name="connsiteY0" fmla="*/ -4 h 1971072"/>
              <a:gd name="connsiteX1" fmla="*/ 895932 w 895942"/>
              <a:gd name="connsiteY1" fmla="*/ -4 h 1971072"/>
              <a:gd name="connsiteX2" fmla="*/ 895932 w 895942"/>
              <a:gd name="connsiteY2" fmla="*/ 1971069 h 1971072"/>
              <a:gd name="connsiteX3" fmla="*/ -10 w 895942"/>
              <a:gd name="connsiteY3" fmla="*/ 1971069 h 1971072"/>
            </a:gdLst>
            <a:ahLst/>
            <a:cxnLst>
              <a:cxn ang="0">
                <a:pos x="connsiteX0" y="connsiteY0"/>
              </a:cxn>
              <a:cxn ang="0">
                <a:pos x="connsiteX1" y="connsiteY1"/>
              </a:cxn>
              <a:cxn ang="0">
                <a:pos x="connsiteX2" y="connsiteY2"/>
              </a:cxn>
              <a:cxn ang="0">
                <a:pos x="connsiteX3" y="connsiteY3"/>
              </a:cxn>
            </a:cxnLst>
            <a:rect l="l" t="t" r="r" b="b"/>
            <a:pathLst>
              <a:path w="895942" h="1971072">
                <a:moveTo>
                  <a:pt x="-10" y="-4"/>
                </a:moveTo>
                <a:lnTo>
                  <a:pt x="895932" y="-4"/>
                </a:lnTo>
                <a:lnTo>
                  <a:pt x="895932" y="1971069"/>
                </a:lnTo>
                <a:lnTo>
                  <a:pt x="-10" y="1971069"/>
                </a:lnTo>
                <a:close/>
              </a:path>
            </a:pathLst>
          </a:custGeom>
          <a:noFill/>
          <a:ln w="17917" cap="flat">
            <a:solidFill>
              <a:srgbClr val="666666"/>
            </a:solidFill>
            <a:prstDash val="solid"/>
            <a:miter/>
          </a:ln>
        </p:spPr>
        <p:txBody>
          <a:bodyPr rtlCol="0" anchor="ctr"/>
          <a:lstStyle/>
          <a:p>
            <a:endParaRPr lang="en-US"/>
          </a:p>
        </p:txBody>
      </p:sp>
      <p:graphicFrame>
        <p:nvGraphicFramePr>
          <p:cNvPr id="7" name="Diagram 6">
            <a:extLst>
              <a:ext uri="{FF2B5EF4-FFF2-40B4-BE49-F238E27FC236}">
                <a16:creationId xmlns:a16="http://schemas.microsoft.com/office/drawing/2014/main" id="{58CA2E79-9191-4BAD-BDEC-D4E610E46802}"/>
              </a:ext>
            </a:extLst>
          </p:cNvPr>
          <p:cNvGraphicFramePr/>
          <p:nvPr>
            <p:extLst>
              <p:ext uri="{D42A27DB-BD31-4B8C-83A1-F6EECF244321}">
                <p14:modId xmlns:p14="http://schemas.microsoft.com/office/powerpoint/2010/main" val="3245339394"/>
              </p:ext>
            </p:extLst>
          </p:nvPr>
        </p:nvGraphicFramePr>
        <p:xfrm>
          <a:off x="449348" y="1956642"/>
          <a:ext cx="3174282" cy="4716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 name="Freeform: Shape 67">
            <a:extLst>
              <a:ext uri="{FF2B5EF4-FFF2-40B4-BE49-F238E27FC236}">
                <a16:creationId xmlns:a16="http://schemas.microsoft.com/office/drawing/2014/main" id="{0337FED0-4EEB-4676-BA23-553033BEC67E}"/>
              </a:ext>
            </a:extLst>
          </p:cNvPr>
          <p:cNvSpPr/>
          <p:nvPr/>
        </p:nvSpPr>
        <p:spPr>
          <a:xfrm>
            <a:off x="7726779" y="2880542"/>
            <a:ext cx="3942146" cy="1971072"/>
          </a:xfrm>
          <a:custGeom>
            <a:avLst/>
            <a:gdLst>
              <a:gd name="connsiteX0" fmla="*/ -16 w 3942146"/>
              <a:gd name="connsiteY0" fmla="*/ -4 h 1971072"/>
              <a:gd name="connsiteX1" fmla="*/ 3942130 w 3942146"/>
              <a:gd name="connsiteY1" fmla="*/ -4 h 1971072"/>
              <a:gd name="connsiteX2" fmla="*/ 3942130 w 3942146"/>
              <a:gd name="connsiteY2" fmla="*/ 1971069 h 1971072"/>
              <a:gd name="connsiteX3" fmla="*/ -16 w 3942146"/>
              <a:gd name="connsiteY3" fmla="*/ 1971069 h 1971072"/>
            </a:gdLst>
            <a:ahLst/>
            <a:cxnLst>
              <a:cxn ang="0">
                <a:pos x="connsiteX0" y="connsiteY0"/>
              </a:cxn>
              <a:cxn ang="0">
                <a:pos x="connsiteX1" y="connsiteY1"/>
              </a:cxn>
              <a:cxn ang="0">
                <a:pos x="connsiteX2" y="connsiteY2"/>
              </a:cxn>
              <a:cxn ang="0">
                <a:pos x="connsiteX3" y="connsiteY3"/>
              </a:cxn>
            </a:cxnLst>
            <a:rect l="l" t="t" r="r" b="b"/>
            <a:pathLst>
              <a:path w="3942146" h="1971072">
                <a:moveTo>
                  <a:pt x="-16" y="-4"/>
                </a:moveTo>
                <a:lnTo>
                  <a:pt x="3942130" y="-4"/>
                </a:lnTo>
                <a:lnTo>
                  <a:pt x="3942130" y="1971069"/>
                </a:lnTo>
                <a:lnTo>
                  <a:pt x="-16" y="1971069"/>
                </a:lnTo>
                <a:close/>
              </a:path>
            </a:pathLst>
          </a:custGeom>
          <a:noFill/>
          <a:ln w="17917" cap="flat">
            <a:solidFill>
              <a:srgbClr val="000000"/>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53A02206-3C77-4FC7-9ECE-353433C78867}"/>
              </a:ext>
            </a:extLst>
          </p:cNvPr>
          <p:cNvSpPr/>
          <p:nvPr/>
        </p:nvSpPr>
        <p:spPr>
          <a:xfrm>
            <a:off x="10056229" y="3328513"/>
            <a:ext cx="1433507" cy="806347"/>
          </a:xfrm>
          <a:custGeom>
            <a:avLst/>
            <a:gdLst>
              <a:gd name="connsiteX0" fmla="*/ 120934 w 1433507"/>
              <a:gd name="connsiteY0" fmla="*/ -4 h 806347"/>
              <a:gd name="connsiteX1" fmla="*/ 1312537 w 1433507"/>
              <a:gd name="connsiteY1" fmla="*/ -4 h 806347"/>
              <a:gd name="connsiteX2" fmla="*/ 1336136 w 1433507"/>
              <a:gd name="connsiteY2" fmla="*/ 2320 h 806347"/>
              <a:gd name="connsiteX3" fmla="*/ 1358822 w 1433507"/>
              <a:gd name="connsiteY3" fmla="*/ 9203 h 806347"/>
              <a:gd name="connsiteX4" fmla="*/ 1379733 w 1433507"/>
              <a:gd name="connsiteY4" fmla="*/ 20381 h 806347"/>
              <a:gd name="connsiteX5" fmla="*/ 1398064 w 1433507"/>
              <a:gd name="connsiteY5" fmla="*/ 35422 h 806347"/>
              <a:gd name="connsiteX6" fmla="*/ 1413098 w 1433507"/>
              <a:gd name="connsiteY6" fmla="*/ 53751 h 806347"/>
              <a:gd name="connsiteX7" fmla="*/ 1424279 w 1433507"/>
              <a:gd name="connsiteY7" fmla="*/ 74662 h 806347"/>
              <a:gd name="connsiteX8" fmla="*/ 1431160 w 1433507"/>
              <a:gd name="connsiteY8" fmla="*/ 97351 h 806347"/>
              <a:gd name="connsiteX9" fmla="*/ 1433489 w 1433507"/>
              <a:gd name="connsiteY9" fmla="*/ 120948 h 806347"/>
              <a:gd name="connsiteX10" fmla="*/ 1433489 w 1433507"/>
              <a:gd name="connsiteY10" fmla="*/ 685392 h 806347"/>
              <a:gd name="connsiteX11" fmla="*/ 1431160 w 1433507"/>
              <a:gd name="connsiteY11" fmla="*/ 708991 h 806347"/>
              <a:gd name="connsiteX12" fmla="*/ 1424279 w 1433507"/>
              <a:gd name="connsiteY12" fmla="*/ 731676 h 806347"/>
              <a:gd name="connsiteX13" fmla="*/ 1413098 w 1433507"/>
              <a:gd name="connsiteY13" fmla="*/ 752588 h 806347"/>
              <a:gd name="connsiteX14" fmla="*/ 1398064 w 1433507"/>
              <a:gd name="connsiteY14" fmla="*/ 770919 h 806347"/>
              <a:gd name="connsiteX15" fmla="*/ 1379733 w 1433507"/>
              <a:gd name="connsiteY15" fmla="*/ 785952 h 806347"/>
              <a:gd name="connsiteX16" fmla="*/ 1358822 w 1433507"/>
              <a:gd name="connsiteY16" fmla="*/ 797134 h 806347"/>
              <a:gd name="connsiteX17" fmla="*/ 1336136 w 1433507"/>
              <a:gd name="connsiteY17" fmla="*/ 804015 h 806347"/>
              <a:gd name="connsiteX18" fmla="*/ 1312537 w 1433507"/>
              <a:gd name="connsiteY18" fmla="*/ 806344 h 806347"/>
              <a:gd name="connsiteX19" fmla="*/ 120934 w 1433507"/>
              <a:gd name="connsiteY19" fmla="*/ 806344 h 806347"/>
              <a:gd name="connsiteX20" fmla="*/ 97335 w 1433507"/>
              <a:gd name="connsiteY20" fmla="*/ 804015 h 806347"/>
              <a:gd name="connsiteX21" fmla="*/ 74649 w 1433507"/>
              <a:gd name="connsiteY21" fmla="*/ 797134 h 806347"/>
              <a:gd name="connsiteX22" fmla="*/ 53738 w 1433507"/>
              <a:gd name="connsiteY22" fmla="*/ 785952 h 806347"/>
              <a:gd name="connsiteX23" fmla="*/ 35407 w 1433507"/>
              <a:gd name="connsiteY23" fmla="*/ 770919 h 806347"/>
              <a:gd name="connsiteX24" fmla="*/ 20373 w 1433507"/>
              <a:gd name="connsiteY24" fmla="*/ 752588 h 806347"/>
              <a:gd name="connsiteX25" fmla="*/ 9192 w 1433507"/>
              <a:gd name="connsiteY25" fmla="*/ 731676 h 806347"/>
              <a:gd name="connsiteX26" fmla="*/ 2311 w 1433507"/>
              <a:gd name="connsiteY26" fmla="*/ 708991 h 806347"/>
              <a:gd name="connsiteX27" fmla="*/ -18 w 1433507"/>
              <a:gd name="connsiteY27" fmla="*/ 685392 h 806347"/>
              <a:gd name="connsiteX28" fmla="*/ -18 w 1433507"/>
              <a:gd name="connsiteY28" fmla="*/ 120948 h 806347"/>
              <a:gd name="connsiteX29" fmla="*/ 2311 w 1433507"/>
              <a:gd name="connsiteY29" fmla="*/ 97351 h 806347"/>
              <a:gd name="connsiteX30" fmla="*/ 9192 w 1433507"/>
              <a:gd name="connsiteY30" fmla="*/ 74662 h 806347"/>
              <a:gd name="connsiteX31" fmla="*/ 20373 w 1433507"/>
              <a:gd name="connsiteY31" fmla="*/ 53751 h 806347"/>
              <a:gd name="connsiteX32" fmla="*/ 35407 w 1433507"/>
              <a:gd name="connsiteY32" fmla="*/ 35422 h 806347"/>
              <a:gd name="connsiteX33" fmla="*/ 53738 w 1433507"/>
              <a:gd name="connsiteY33" fmla="*/ 20381 h 806347"/>
              <a:gd name="connsiteX34" fmla="*/ 74649 w 1433507"/>
              <a:gd name="connsiteY34" fmla="*/ 9203 h 806347"/>
              <a:gd name="connsiteX35" fmla="*/ 97335 w 1433507"/>
              <a:gd name="connsiteY35" fmla="*/ 2320 h 806347"/>
              <a:gd name="connsiteX36" fmla="*/ 120934 w 1433507"/>
              <a:gd name="connsiteY36" fmla="*/ -4 h 80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33507" h="806347">
                <a:moveTo>
                  <a:pt x="120934" y="-4"/>
                </a:moveTo>
                <a:lnTo>
                  <a:pt x="1312537" y="-4"/>
                </a:lnTo>
                <a:cubicBezTo>
                  <a:pt x="1320475" y="-4"/>
                  <a:pt x="1328341" y="770"/>
                  <a:pt x="1336136" y="2320"/>
                </a:cubicBezTo>
                <a:cubicBezTo>
                  <a:pt x="1343931" y="3870"/>
                  <a:pt x="1351493" y="6164"/>
                  <a:pt x="1358822" y="9203"/>
                </a:cubicBezTo>
                <a:cubicBezTo>
                  <a:pt x="1366168" y="12242"/>
                  <a:pt x="1373139" y="15967"/>
                  <a:pt x="1379733" y="20381"/>
                </a:cubicBezTo>
                <a:cubicBezTo>
                  <a:pt x="1386345" y="24792"/>
                  <a:pt x="1392455" y="29806"/>
                  <a:pt x="1398064" y="35422"/>
                </a:cubicBezTo>
                <a:cubicBezTo>
                  <a:pt x="1403672" y="41037"/>
                  <a:pt x="1408690" y="47148"/>
                  <a:pt x="1413098" y="53751"/>
                </a:cubicBezTo>
                <a:cubicBezTo>
                  <a:pt x="1417524" y="60354"/>
                  <a:pt x="1421251" y="67324"/>
                  <a:pt x="1424279" y="74662"/>
                </a:cubicBezTo>
                <a:cubicBezTo>
                  <a:pt x="1427325" y="82000"/>
                  <a:pt x="1429619" y="89562"/>
                  <a:pt x="1431160" y="97351"/>
                </a:cubicBezTo>
                <a:cubicBezTo>
                  <a:pt x="1432719" y="105140"/>
                  <a:pt x="1433489" y="113007"/>
                  <a:pt x="1433489" y="120948"/>
                </a:cubicBezTo>
                <a:lnTo>
                  <a:pt x="1433489" y="685392"/>
                </a:lnTo>
                <a:cubicBezTo>
                  <a:pt x="1433489" y="693330"/>
                  <a:pt x="1432719" y="701196"/>
                  <a:pt x="1431160" y="708991"/>
                </a:cubicBezTo>
                <a:cubicBezTo>
                  <a:pt x="1429619" y="716786"/>
                  <a:pt x="1427325" y="724348"/>
                  <a:pt x="1424279" y="731676"/>
                </a:cubicBezTo>
                <a:cubicBezTo>
                  <a:pt x="1421251" y="739023"/>
                  <a:pt x="1417524" y="745994"/>
                  <a:pt x="1413098" y="752588"/>
                </a:cubicBezTo>
                <a:cubicBezTo>
                  <a:pt x="1408690" y="759200"/>
                  <a:pt x="1403672" y="765310"/>
                  <a:pt x="1398064" y="770919"/>
                </a:cubicBezTo>
                <a:cubicBezTo>
                  <a:pt x="1392455" y="776527"/>
                  <a:pt x="1386345" y="781544"/>
                  <a:pt x="1379733" y="785952"/>
                </a:cubicBezTo>
                <a:cubicBezTo>
                  <a:pt x="1373139" y="790378"/>
                  <a:pt x="1366168" y="794106"/>
                  <a:pt x="1358822" y="797134"/>
                </a:cubicBezTo>
                <a:cubicBezTo>
                  <a:pt x="1351493" y="800180"/>
                  <a:pt x="1343931" y="802474"/>
                  <a:pt x="1336136" y="804015"/>
                </a:cubicBezTo>
                <a:cubicBezTo>
                  <a:pt x="1328341" y="805574"/>
                  <a:pt x="1320475" y="806344"/>
                  <a:pt x="1312537" y="806344"/>
                </a:cubicBezTo>
                <a:lnTo>
                  <a:pt x="120934" y="806344"/>
                </a:lnTo>
                <a:cubicBezTo>
                  <a:pt x="112996" y="806344"/>
                  <a:pt x="105130" y="805574"/>
                  <a:pt x="97335" y="804015"/>
                </a:cubicBezTo>
                <a:cubicBezTo>
                  <a:pt x="89540" y="802474"/>
                  <a:pt x="81978" y="800180"/>
                  <a:pt x="74649" y="797134"/>
                </a:cubicBezTo>
                <a:cubicBezTo>
                  <a:pt x="67303" y="794106"/>
                  <a:pt x="60332" y="790378"/>
                  <a:pt x="53738" y="785952"/>
                </a:cubicBezTo>
                <a:cubicBezTo>
                  <a:pt x="47126" y="781544"/>
                  <a:pt x="41016" y="776527"/>
                  <a:pt x="35407" y="770919"/>
                </a:cubicBezTo>
                <a:cubicBezTo>
                  <a:pt x="29799" y="765310"/>
                  <a:pt x="24781" y="759200"/>
                  <a:pt x="20373" y="752588"/>
                </a:cubicBezTo>
                <a:cubicBezTo>
                  <a:pt x="15947" y="745994"/>
                  <a:pt x="12220" y="739023"/>
                  <a:pt x="9192" y="731676"/>
                </a:cubicBezTo>
                <a:cubicBezTo>
                  <a:pt x="6146" y="724348"/>
                  <a:pt x="3852" y="716786"/>
                  <a:pt x="2311" y="708991"/>
                </a:cubicBezTo>
                <a:cubicBezTo>
                  <a:pt x="752" y="701196"/>
                  <a:pt x="-18" y="693330"/>
                  <a:pt x="-18" y="685392"/>
                </a:cubicBezTo>
                <a:lnTo>
                  <a:pt x="-18" y="120948"/>
                </a:lnTo>
                <a:cubicBezTo>
                  <a:pt x="-18" y="113007"/>
                  <a:pt x="752" y="105140"/>
                  <a:pt x="2311" y="97351"/>
                </a:cubicBezTo>
                <a:cubicBezTo>
                  <a:pt x="3852" y="89562"/>
                  <a:pt x="6146" y="82000"/>
                  <a:pt x="9192" y="74662"/>
                </a:cubicBezTo>
                <a:cubicBezTo>
                  <a:pt x="12220" y="67324"/>
                  <a:pt x="15947" y="60354"/>
                  <a:pt x="20373" y="53751"/>
                </a:cubicBezTo>
                <a:cubicBezTo>
                  <a:pt x="24781" y="47148"/>
                  <a:pt x="29799" y="41037"/>
                  <a:pt x="35407" y="35422"/>
                </a:cubicBezTo>
                <a:cubicBezTo>
                  <a:pt x="41016" y="29806"/>
                  <a:pt x="47126" y="24792"/>
                  <a:pt x="53738" y="20381"/>
                </a:cubicBezTo>
                <a:cubicBezTo>
                  <a:pt x="60332" y="15967"/>
                  <a:pt x="67303" y="12242"/>
                  <a:pt x="74649" y="9203"/>
                </a:cubicBezTo>
                <a:cubicBezTo>
                  <a:pt x="81978" y="6164"/>
                  <a:pt x="89540" y="3870"/>
                  <a:pt x="97335" y="2320"/>
                </a:cubicBezTo>
                <a:cubicBezTo>
                  <a:pt x="105130" y="770"/>
                  <a:pt x="112996" y="-4"/>
                  <a:pt x="120934" y="-4"/>
                </a:cubicBezTo>
                <a:close/>
              </a:path>
            </a:pathLst>
          </a:custGeom>
          <a:solidFill>
            <a:srgbClr val="B0B0B0"/>
          </a:solidFill>
          <a:ln w="17917"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2187072-3220-4A1A-9D2D-11741232933D}"/>
              </a:ext>
            </a:extLst>
          </p:cNvPr>
          <p:cNvSpPr/>
          <p:nvPr/>
        </p:nvSpPr>
        <p:spPr>
          <a:xfrm>
            <a:off x="10056229" y="3328513"/>
            <a:ext cx="1433507" cy="806347"/>
          </a:xfrm>
          <a:custGeom>
            <a:avLst/>
            <a:gdLst>
              <a:gd name="connsiteX0" fmla="*/ 120934 w 1433507"/>
              <a:gd name="connsiteY0" fmla="*/ -4 h 806347"/>
              <a:gd name="connsiteX1" fmla="*/ 1312537 w 1433507"/>
              <a:gd name="connsiteY1" fmla="*/ -4 h 806347"/>
              <a:gd name="connsiteX2" fmla="*/ 1336136 w 1433507"/>
              <a:gd name="connsiteY2" fmla="*/ 2320 h 806347"/>
              <a:gd name="connsiteX3" fmla="*/ 1358822 w 1433507"/>
              <a:gd name="connsiteY3" fmla="*/ 9203 h 806347"/>
              <a:gd name="connsiteX4" fmla="*/ 1379733 w 1433507"/>
              <a:gd name="connsiteY4" fmla="*/ 20381 h 806347"/>
              <a:gd name="connsiteX5" fmla="*/ 1398064 w 1433507"/>
              <a:gd name="connsiteY5" fmla="*/ 35422 h 806347"/>
              <a:gd name="connsiteX6" fmla="*/ 1413098 w 1433507"/>
              <a:gd name="connsiteY6" fmla="*/ 53751 h 806347"/>
              <a:gd name="connsiteX7" fmla="*/ 1424279 w 1433507"/>
              <a:gd name="connsiteY7" fmla="*/ 74662 h 806347"/>
              <a:gd name="connsiteX8" fmla="*/ 1431160 w 1433507"/>
              <a:gd name="connsiteY8" fmla="*/ 97351 h 806347"/>
              <a:gd name="connsiteX9" fmla="*/ 1433489 w 1433507"/>
              <a:gd name="connsiteY9" fmla="*/ 120948 h 806347"/>
              <a:gd name="connsiteX10" fmla="*/ 1433489 w 1433507"/>
              <a:gd name="connsiteY10" fmla="*/ 685392 h 806347"/>
              <a:gd name="connsiteX11" fmla="*/ 1431160 w 1433507"/>
              <a:gd name="connsiteY11" fmla="*/ 708991 h 806347"/>
              <a:gd name="connsiteX12" fmla="*/ 1424279 w 1433507"/>
              <a:gd name="connsiteY12" fmla="*/ 731676 h 806347"/>
              <a:gd name="connsiteX13" fmla="*/ 1413098 w 1433507"/>
              <a:gd name="connsiteY13" fmla="*/ 752588 h 806347"/>
              <a:gd name="connsiteX14" fmla="*/ 1398064 w 1433507"/>
              <a:gd name="connsiteY14" fmla="*/ 770919 h 806347"/>
              <a:gd name="connsiteX15" fmla="*/ 1379733 w 1433507"/>
              <a:gd name="connsiteY15" fmla="*/ 785952 h 806347"/>
              <a:gd name="connsiteX16" fmla="*/ 1358822 w 1433507"/>
              <a:gd name="connsiteY16" fmla="*/ 797134 h 806347"/>
              <a:gd name="connsiteX17" fmla="*/ 1336136 w 1433507"/>
              <a:gd name="connsiteY17" fmla="*/ 804015 h 806347"/>
              <a:gd name="connsiteX18" fmla="*/ 1312537 w 1433507"/>
              <a:gd name="connsiteY18" fmla="*/ 806344 h 806347"/>
              <a:gd name="connsiteX19" fmla="*/ 120934 w 1433507"/>
              <a:gd name="connsiteY19" fmla="*/ 806344 h 806347"/>
              <a:gd name="connsiteX20" fmla="*/ 97335 w 1433507"/>
              <a:gd name="connsiteY20" fmla="*/ 804015 h 806347"/>
              <a:gd name="connsiteX21" fmla="*/ 74649 w 1433507"/>
              <a:gd name="connsiteY21" fmla="*/ 797134 h 806347"/>
              <a:gd name="connsiteX22" fmla="*/ 53738 w 1433507"/>
              <a:gd name="connsiteY22" fmla="*/ 785952 h 806347"/>
              <a:gd name="connsiteX23" fmla="*/ 35407 w 1433507"/>
              <a:gd name="connsiteY23" fmla="*/ 770919 h 806347"/>
              <a:gd name="connsiteX24" fmla="*/ 20373 w 1433507"/>
              <a:gd name="connsiteY24" fmla="*/ 752588 h 806347"/>
              <a:gd name="connsiteX25" fmla="*/ 9192 w 1433507"/>
              <a:gd name="connsiteY25" fmla="*/ 731676 h 806347"/>
              <a:gd name="connsiteX26" fmla="*/ 2311 w 1433507"/>
              <a:gd name="connsiteY26" fmla="*/ 708991 h 806347"/>
              <a:gd name="connsiteX27" fmla="*/ -18 w 1433507"/>
              <a:gd name="connsiteY27" fmla="*/ 685392 h 806347"/>
              <a:gd name="connsiteX28" fmla="*/ -18 w 1433507"/>
              <a:gd name="connsiteY28" fmla="*/ 120948 h 806347"/>
              <a:gd name="connsiteX29" fmla="*/ 2311 w 1433507"/>
              <a:gd name="connsiteY29" fmla="*/ 97351 h 806347"/>
              <a:gd name="connsiteX30" fmla="*/ 9192 w 1433507"/>
              <a:gd name="connsiteY30" fmla="*/ 74662 h 806347"/>
              <a:gd name="connsiteX31" fmla="*/ 20373 w 1433507"/>
              <a:gd name="connsiteY31" fmla="*/ 53751 h 806347"/>
              <a:gd name="connsiteX32" fmla="*/ 35407 w 1433507"/>
              <a:gd name="connsiteY32" fmla="*/ 35422 h 806347"/>
              <a:gd name="connsiteX33" fmla="*/ 53738 w 1433507"/>
              <a:gd name="connsiteY33" fmla="*/ 20381 h 806347"/>
              <a:gd name="connsiteX34" fmla="*/ 74649 w 1433507"/>
              <a:gd name="connsiteY34" fmla="*/ 9203 h 806347"/>
              <a:gd name="connsiteX35" fmla="*/ 97335 w 1433507"/>
              <a:gd name="connsiteY35" fmla="*/ 2320 h 806347"/>
              <a:gd name="connsiteX36" fmla="*/ 120934 w 1433507"/>
              <a:gd name="connsiteY36" fmla="*/ -4 h 80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433507" h="806347">
                <a:moveTo>
                  <a:pt x="120934" y="-4"/>
                </a:moveTo>
                <a:lnTo>
                  <a:pt x="1312537" y="-4"/>
                </a:lnTo>
                <a:cubicBezTo>
                  <a:pt x="1320475" y="-4"/>
                  <a:pt x="1328341" y="770"/>
                  <a:pt x="1336136" y="2320"/>
                </a:cubicBezTo>
                <a:cubicBezTo>
                  <a:pt x="1343931" y="3870"/>
                  <a:pt x="1351493" y="6164"/>
                  <a:pt x="1358822" y="9203"/>
                </a:cubicBezTo>
                <a:cubicBezTo>
                  <a:pt x="1366168" y="12242"/>
                  <a:pt x="1373139" y="15967"/>
                  <a:pt x="1379733" y="20381"/>
                </a:cubicBezTo>
                <a:cubicBezTo>
                  <a:pt x="1386345" y="24792"/>
                  <a:pt x="1392455" y="29806"/>
                  <a:pt x="1398064" y="35422"/>
                </a:cubicBezTo>
                <a:cubicBezTo>
                  <a:pt x="1403672" y="41037"/>
                  <a:pt x="1408690" y="47148"/>
                  <a:pt x="1413098" y="53751"/>
                </a:cubicBezTo>
                <a:cubicBezTo>
                  <a:pt x="1417524" y="60354"/>
                  <a:pt x="1421251" y="67324"/>
                  <a:pt x="1424279" y="74662"/>
                </a:cubicBezTo>
                <a:cubicBezTo>
                  <a:pt x="1427325" y="82000"/>
                  <a:pt x="1429619" y="89562"/>
                  <a:pt x="1431160" y="97351"/>
                </a:cubicBezTo>
                <a:cubicBezTo>
                  <a:pt x="1432719" y="105140"/>
                  <a:pt x="1433489" y="113007"/>
                  <a:pt x="1433489" y="120948"/>
                </a:cubicBezTo>
                <a:lnTo>
                  <a:pt x="1433489" y="685392"/>
                </a:lnTo>
                <a:cubicBezTo>
                  <a:pt x="1433489" y="693330"/>
                  <a:pt x="1432719" y="701196"/>
                  <a:pt x="1431160" y="708991"/>
                </a:cubicBezTo>
                <a:cubicBezTo>
                  <a:pt x="1429619" y="716786"/>
                  <a:pt x="1427325" y="724348"/>
                  <a:pt x="1424279" y="731676"/>
                </a:cubicBezTo>
                <a:cubicBezTo>
                  <a:pt x="1421251" y="739023"/>
                  <a:pt x="1417524" y="745994"/>
                  <a:pt x="1413098" y="752588"/>
                </a:cubicBezTo>
                <a:cubicBezTo>
                  <a:pt x="1408690" y="759200"/>
                  <a:pt x="1403672" y="765310"/>
                  <a:pt x="1398064" y="770919"/>
                </a:cubicBezTo>
                <a:cubicBezTo>
                  <a:pt x="1392455" y="776527"/>
                  <a:pt x="1386345" y="781544"/>
                  <a:pt x="1379733" y="785952"/>
                </a:cubicBezTo>
                <a:cubicBezTo>
                  <a:pt x="1373139" y="790378"/>
                  <a:pt x="1366168" y="794106"/>
                  <a:pt x="1358822" y="797134"/>
                </a:cubicBezTo>
                <a:cubicBezTo>
                  <a:pt x="1351493" y="800180"/>
                  <a:pt x="1343931" y="802474"/>
                  <a:pt x="1336136" y="804015"/>
                </a:cubicBezTo>
                <a:cubicBezTo>
                  <a:pt x="1328341" y="805574"/>
                  <a:pt x="1320475" y="806344"/>
                  <a:pt x="1312537" y="806344"/>
                </a:cubicBezTo>
                <a:lnTo>
                  <a:pt x="120934" y="806344"/>
                </a:lnTo>
                <a:cubicBezTo>
                  <a:pt x="112996" y="806344"/>
                  <a:pt x="105130" y="805574"/>
                  <a:pt x="97335" y="804015"/>
                </a:cubicBezTo>
                <a:cubicBezTo>
                  <a:pt x="89540" y="802474"/>
                  <a:pt x="81978" y="800180"/>
                  <a:pt x="74649" y="797134"/>
                </a:cubicBezTo>
                <a:cubicBezTo>
                  <a:pt x="67303" y="794106"/>
                  <a:pt x="60332" y="790378"/>
                  <a:pt x="53738" y="785952"/>
                </a:cubicBezTo>
                <a:cubicBezTo>
                  <a:pt x="47126" y="781544"/>
                  <a:pt x="41016" y="776527"/>
                  <a:pt x="35407" y="770919"/>
                </a:cubicBezTo>
                <a:cubicBezTo>
                  <a:pt x="29799" y="765310"/>
                  <a:pt x="24781" y="759200"/>
                  <a:pt x="20373" y="752588"/>
                </a:cubicBezTo>
                <a:cubicBezTo>
                  <a:pt x="15947" y="745994"/>
                  <a:pt x="12220" y="739023"/>
                  <a:pt x="9192" y="731676"/>
                </a:cubicBezTo>
                <a:cubicBezTo>
                  <a:pt x="6146" y="724348"/>
                  <a:pt x="3852" y="716786"/>
                  <a:pt x="2311" y="708991"/>
                </a:cubicBezTo>
                <a:cubicBezTo>
                  <a:pt x="752" y="701196"/>
                  <a:pt x="-18" y="693330"/>
                  <a:pt x="-18" y="685392"/>
                </a:cubicBezTo>
                <a:lnTo>
                  <a:pt x="-18" y="120948"/>
                </a:lnTo>
                <a:cubicBezTo>
                  <a:pt x="-18" y="113007"/>
                  <a:pt x="752" y="105140"/>
                  <a:pt x="2311" y="97351"/>
                </a:cubicBezTo>
                <a:cubicBezTo>
                  <a:pt x="3852" y="89562"/>
                  <a:pt x="6146" y="82000"/>
                  <a:pt x="9192" y="74662"/>
                </a:cubicBezTo>
                <a:cubicBezTo>
                  <a:pt x="12220" y="67324"/>
                  <a:pt x="15947" y="60354"/>
                  <a:pt x="20373" y="53751"/>
                </a:cubicBezTo>
                <a:cubicBezTo>
                  <a:pt x="24781" y="47148"/>
                  <a:pt x="29799" y="41037"/>
                  <a:pt x="35407" y="35422"/>
                </a:cubicBezTo>
                <a:cubicBezTo>
                  <a:pt x="41016" y="29806"/>
                  <a:pt x="47126" y="24792"/>
                  <a:pt x="53738" y="20381"/>
                </a:cubicBezTo>
                <a:cubicBezTo>
                  <a:pt x="60332" y="15967"/>
                  <a:pt x="67303" y="12242"/>
                  <a:pt x="74649" y="9203"/>
                </a:cubicBezTo>
                <a:cubicBezTo>
                  <a:pt x="81978" y="6164"/>
                  <a:pt x="89540" y="3870"/>
                  <a:pt x="97335" y="2320"/>
                </a:cubicBezTo>
                <a:cubicBezTo>
                  <a:pt x="105130" y="770"/>
                  <a:pt x="112996" y="-4"/>
                  <a:pt x="120934" y="-4"/>
                </a:cubicBezTo>
                <a:close/>
              </a:path>
            </a:pathLst>
          </a:custGeom>
          <a:noFill/>
          <a:ln w="17917" cap="flat">
            <a:solidFill>
              <a:srgbClr val="000000"/>
            </a:solidFill>
            <a:prstDash val="solid"/>
            <a:miter/>
          </a:ln>
        </p:spPr>
        <p:txBody>
          <a:bodyPr rtlCol="0" anchor="ctr"/>
          <a:lstStyle/>
          <a:p>
            <a:endParaRPr lang="en-US"/>
          </a:p>
        </p:txBody>
      </p:sp>
      <p:sp>
        <p:nvSpPr>
          <p:cNvPr id="93" name="TextBox 92">
            <a:extLst>
              <a:ext uri="{FF2B5EF4-FFF2-40B4-BE49-F238E27FC236}">
                <a16:creationId xmlns:a16="http://schemas.microsoft.com/office/drawing/2014/main" id="{681D23F7-107C-493E-84CA-35665D6B5DEC}"/>
              </a:ext>
            </a:extLst>
          </p:cNvPr>
          <p:cNvSpPr txBox="1"/>
          <p:nvPr/>
        </p:nvSpPr>
        <p:spPr>
          <a:xfrm>
            <a:off x="10481085" y="3578454"/>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A</a:t>
            </a:r>
          </a:p>
        </p:txBody>
      </p:sp>
      <p:sp>
        <p:nvSpPr>
          <p:cNvPr id="94" name="TextBox 93">
            <a:extLst>
              <a:ext uri="{FF2B5EF4-FFF2-40B4-BE49-F238E27FC236}">
                <a16:creationId xmlns:a16="http://schemas.microsoft.com/office/drawing/2014/main" id="{6F9001E2-BEEC-4B01-AFF4-0752B8C25ADA}"/>
              </a:ext>
            </a:extLst>
          </p:cNvPr>
          <p:cNvSpPr txBox="1"/>
          <p:nvPr/>
        </p:nvSpPr>
        <p:spPr>
          <a:xfrm>
            <a:off x="10624506" y="3578454"/>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p</a:t>
            </a:r>
          </a:p>
        </p:txBody>
      </p:sp>
      <p:sp>
        <p:nvSpPr>
          <p:cNvPr id="95" name="TextBox 94">
            <a:extLst>
              <a:ext uri="{FF2B5EF4-FFF2-40B4-BE49-F238E27FC236}">
                <a16:creationId xmlns:a16="http://schemas.microsoft.com/office/drawing/2014/main" id="{F66252C7-83D8-4C4C-A30D-9D3E0EF51333}"/>
              </a:ext>
            </a:extLst>
          </p:cNvPr>
          <p:cNvSpPr txBox="1"/>
          <p:nvPr/>
        </p:nvSpPr>
        <p:spPr>
          <a:xfrm>
            <a:off x="10744092" y="3578454"/>
            <a:ext cx="308311"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p</a:t>
            </a:r>
          </a:p>
        </p:txBody>
      </p:sp>
      <p:sp>
        <p:nvSpPr>
          <p:cNvPr id="114" name="TextBox 113">
            <a:extLst>
              <a:ext uri="{FF2B5EF4-FFF2-40B4-BE49-F238E27FC236}">
                <a16:creationId xmlns:a16="http://schemas.microsoft.com/office/drawing/2014/main" id="{FBBB6947-C131-41D4-9EB6-6A3A977E3FB8}"/>
              </a:ext>
            </a:extLst>
          </p:cNvPr>
          <p:cNvSpPr txBox="1"/>
          <p:nvPr/>
        </p:nvSpPr>
        <p:spPr>
          <a:xfrm>
            <a:off x="10290124" y="4510234"/>
            <a:ext cx="236636"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I</a:t>
            </a:r>
          </a:p>
        </p:txBody>
      </p:sp>
      <p:sp>
        <p:nvSpPr>
          <p:cNvPr id="115" name="TextBox 114">
            <a:extLst>
              <a:ext uri="{FF2B5EF4-FFF2-40B4-BE49-F238E27FC236}">
                <a16:creationId xmlns:a16="http://schemas.microsoft.com/office/drawing/2014/main" id="{4C41B69B-B0F4-4DA7-A1DC-91E4B6D857EE}"/>
              </a:ext>
            </a:extLst>
          </p:cNvPr>
          <p:cNvSpPr txBox="1"/>
          <p:nvPr/>
        </p:nvSpPr>
        <p:spPr>
          <a:xfrm>
            <a:off x="10349865" y="4510234"/>
            <a:ext cx="344149"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N</a:t>
            </a:r>
          </a:p>
        </p:txBody>
      </p:sp>
      <p:sp>
        <p:nvSpPr>
          <p:cNvPr id="116" name="TextBox 115">
            <a:extLst>
              <a:ext uri="{FF2B5EF4-FFF2-40B4-BE49-F238E27FC236}">
                <a16:creationId xmlns:a16="http://schemas.microsoft.com/office/drawing/2014/main" id="{CE951600-2D62-4C87-9F6F-5F0F29696F16}"/>
              </a:ext>
            </a:extLst>
          </p:cNvPr>
          <p:cNvSpPr txBox="1"/>
          <p:nvPr/>
        </p:nvSpPr>
        <p:spPr>
          <a:xfrm>
            <a:off x="10505150" y="4510234"/>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T</a:t>
            </a:r>
          </a:p>
        </p:txBody>
      </p:sp>
      <p:sp>
        <p:nvSpPr>
          <p:cNvPr id="117" name="TextBox 116">
            <a:extLst>
              <a:ext uri="{FF2B5EF4-FFF2-40B4-BE49-F238E27FC236}">
                <a16:creationId xmlns:a16="http://schemas.microsoft.com/office/drawing/2014/main" id="{A17807E5-2232-47D4-9076-3D5AFD0E0A04}"/>
              </a:ext>
            </a:extLst>
          </p:cNvPr>
          <p:cNvSpPr txBox="1"/>
          <p:nvPr/>
        </p:nvSpPr>
        <p:spPr>
          <a:xfrm>
            <a:off x="10636497" y="4510234"/>
            <a:ext cx="326230"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E</a:t>
            </a:r>
          </a:p>
        </p:txBody>
      </p:sp>
      <p:sp>
        <p:nvSpPr>
          <p:cNvPr id="118" name="TextBox 117">
            <a:extLst>
              <a:ext uri="{FF2B5EF4-FFF2-40B4-BE49-F238E27FC236}">
                <a16:creationId xmlns:a16="http://schemas.microsoft.com/office/drawing/2014/main" id="{956900E1-0862-4682-AF83-24F6215D5417}"/>
              </a:ext>
            </a:extLst>
          </p:cNvPr>
          <p:cNvSpPr txBox="1"/>
          <p:nvPr/>
        </p:nvSpPr>
        <p:spPr>
          <a:xfrm>
            <a:off x="10779918" y="4510234"/>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L</a:t>
            </a:r>
          </a:p>
        </p:txBody>
      </p:sp>
      <p:sp>
        <p:nvSpPr>
          <p:cNvPr id="119" name="TextBox 118">
            <a:extLst>
              <a:ext uri="{FF2B5EF4-FFF2-40B4-BE49-F238E27FC236}">
                <a16:creationId xmlns:a16="http://schemas.microsoft.com/office/drawing/2014/main" id="{185ECCD5-2DE6-41DE-9AEB-4D73DA5D2ECA}"/>
              </a:ext>
            </a:extLst>
          </p:cNvPr>
          <p:cNvSpPr txBox="1"/>
          <p:nvPr/>
        </p:nvSpPr>
        <p:spPr>
          <a:xfrm>
            <a:off x="10899504" y="4510234"/>
            <a:ext cx="236636"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 </a:t>
            </a:r>
          </a:p>
        </p:txBody>
      </p:sp>
      <p:sp>
        <p:nvSpPr>
          <p:cNvPr id="120" name="TextBox 119">
            <a:extLst>
              <a:ext uri="{FF2B5EF4-FFF2-40B4-BE49-F238E27FC236}">
                <a16:creationId xmlns:a16="http://schemas.microsoft.com/office/drawing/2014/main" id="{E5CDEE74-4D28-4141-BA6B-CEA3CD12CE9E}"/>
              </a:ext>
            </a:extLst>
          </p:cNvPr>
          <p:cNvSpPr txBox="1"/>
          <p:nvPr/>
        </p:nvSpPr>
        <p:spPr>
          <a:xfrm>
            <a:off x="10959246" y="4510234"/>
            <a:ext cx="326230"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S</a:t>
            </a:r>
          </a:p>
        </p:txBody>
      </p:sp>
      <p:sp>
        <p:nvSpPr>
          <p:cNvPr id="121" name="TextBox 120">
            <a:extLst>
              <a:ext uri="{FF2B5EF4-FFF2-40B4-BE49-F238E27FC236}">
                <a16:creationId xmlns:a16="http://schemas.microsoft.com/office/drawing/2014/main" id="{FBEADC89-7CF6-4592-A5A9-4472D510FD75}"/>
              </a:ext>
            </a:extLst>
          </p:cNvPr>
          <p:cNvSpPr txBox="1"/>
          <p:nvPr/>
        </p:nvSpPr>
        <p:spPr>
          <a:xfrm>
            <a:off x="11102666" y="4510234"/>
            <a:ext cx="344149"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G</a:t>
            </a:r>
          </a:p>
        </p:txBody>
      </p:sp>
      <p:sp>
        <p:nvSpPr>
          <p:cNvPr id="122" name="TextBox 121">
            <a:extLst>
              <a:ext uri="{FF2B5EF4-FFF2-40B4-BE49-F238E27FC236}">
                <a16:creationId xmlns:a16="http://schemas.microsoft.com/office/drawing/2014/main" id="{D29F9854-243B-4CC5-9000-8149AFAE5998}"/>
              </a:ext>
            </a:extLst>
          </p:cNvPr>
          <p:cNvSpPr txBox="1"/>
          <p:nvPr/>
        </p:nvSpPr>
        <p:spPr>
          <a:xfrm>
            <a:off x="11269921" y="4510234"/>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X</a:t>
            </a:r>
          </a:p>
        </p:txBody>
      </p:sp>
      <p:sp>
        <p:nvSpPr>
          <p:cNvPr id="123" name="TextBox 122">
            <a:extLst>
              <a:ext uri="{FF2B5EF4-FFF2-40B4-BE49-F238E27FC236}">
                <a16:creationId xmlns:a16="http://schemas.microsoft.com/office/drawing/2014/main" id="{BFE01D45-4ADA-431E-AAD2-0F5F22856AD8}"/>
              </a:ext>
            </a:extLst>
          </p:cNvPr>
          <p:cNvSpPr txBox="1"/>
          <p:nvPr/>
        </p:nvSpPr>
        <p:spPr>
          <a:xfrm>
            <a:off x="7023016" y="4474396"/>
            <a:ext cx="344149"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O</a:t>
            </a:r>
          </a:p>
        </p:txBody>
      </p:sp>
      <p:sp>
        <p:nvSpPr>
          <p:cNvPr id="124" name="TextBox 123">
            <a:extLst>
              <a:ext uri="{FF2B5EF4-FFF2-40B4-BE49-F238E27FC236}">
                <a16:creationId xmlns:a16="http://schemas.microsoft.com/office/drawing/2014/main" id="{3ED20CB4-63FD-4B73-9747-36661ABD9D49}"/>
              </a:ext>
            </a:extLst>
          </p:cNvPr>
          <p:cNvSpPr txBox="1"/>
          <p:nvPr/>
        </p:nvSpPr>
        <p:spPr>
          <a:xfrm>
            <a:off x="7190271" y="4474396"/>
            <a:ext cx="326230"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S</a:t>
            </a:r>
          </a:p>
        </p:txBody>
      </p:sp>
      <p:grpSp>
        <p:nvGrpSpPr>
          <p:cNvPr id="181" name="Group 180">
            <a:extLst>
              <a:ext uri="{FF2B5EF4-FFF2-40B4-BE49-F238E27FC236}">
                <a16:creationId xmlns:a16="http://schemas.microsoft.com/office/drawing/2014/main" id="{9B1B4CCC-6C4A-4003-914C-F6F99C65BA31}"/>
              </a:ext>
            </a:extLst>
          </p:cNvPr>
          <p:cNvGrpSpPr/>
          <p:nvPr/>
        </p:nvGrpSpPr>
        <p:grpSpPr>
          <a:xfrm>
            <a:off x="8264345" y="3014933"/>
            <a:ext cx="1771814" cy="1433507"/>
            <a:chOff x="7007045" y="2976833"/>
            <a:chExt cx="1771814" cy="1433507"/>
          </a:xfrm>
        </p:grpSpPr>
        <p:sp>
          <p:nvSpPr>
            <p:cNvPr id="86" name="Freeform: Shape 85">
              <a:extLst>
                <a:ext uri="{FF2B5EF4-FFF2-40B4-BE49-F238E27FC236}">
                  <a16:creationId xmlns:a16="http://schemas.microsoft.com/office/drawing/2014/main" id="{AC43157E-3007-4CA0-882C-0C38A1A91C94}"/>
                </a:ext>
              </a:extLst>
            </p:cNvPr>
            <p:cNvSpPr/>
            <p:nvPr/>
          </p:nvSpPr>
          <p:spPr>
            <a:xfrm>
              <a:off x="8653428" y="3630871"/>
              <a:ext cx="125431" cy="125431"/>
            </a:xfrm>
            <a:custGeom>
              <a:avLst/>
              <a:gdLst>
                <a:gd name="connsiteX0" fmla="*/ 125415 w 125431"/>
                <a:gd name="connsiteY0" fmla="*/ 62712 h 125431"/>
                <a:gd name="connsiteX1" fmla="*/ -17 w 125431"/>
                <a:gd name="connsiteY1" fmla="*/ 125428 h 125431"/>
                <a:gd name="connsiteX2" fmla="*/ 31341 w 125431"/>
                <a:gd name="connsiteY2" fmla="*/ 62712 h 125431"/>
                <a:gd name="connsiteX3" fmla="*/ -17 w 125431"/>
                <a:gd name="connsiteY3" fmla="*/ -4 h 125431"/>
              </a:gdLst>
              <a:ahLst/>
              <a:cxnLst>
                <a:cxn ang="0">
                  <a:pos x="connsiteX0" y="connsiteY0"/>
                </a:cxn>
                <a:cxn ang="0">
                  <a:pos x="connsiteX1" y="connsiteY1"/>
                </a:cxn>
                <a:cxn ang="0">
                  <a:pos x="connsiteX2" y="connsiteY2"/>
                </a:cxn>
                <a:cxn ang="0">
                  <a:pos x="connsiteX3" y="connsiteY3"/>
                </a:cxn>
              </a:cxnLst>
              <a:rect l="l" t="t" r="r" b="b"/>
              <a:pathLst>
                <a:path w="125431" h="125431">
                  <a:moveTo>
                    <a:pt x="125415" y="62712"/>
                  </a:moveTo>
                  <a:lnTo>
                    <a:pt x="-17" y="125428"/>
                  </a:lnTo>
                  <a:lnTo>
                    <a:pt x="31341" y="62712"/>
                  </a:lnTo>
                  <a:lnTo>
                    <a:pt x="-17" y="-4"/>
                  </a:lnTo>
                  <a:close/>
                </a:path>
              </a:pathLst>
            </a:custGeom>
            <a:solidFill>
              <a:srgbClr val="000000"/>
            </a:solidFill>
            <a:ln w="17917"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E41889A-752B-412D-94A4-E0ADE19E2700}"/>
                </a:ext>
              </a:extLst>
            </p:cNvPr>
            <p:cNvSpPr/>
            <p:nvPr/>
          </p:nvSpPr>
          <p:spPr>
            <a:xfrm>
              <a:off x="8653428" y="3630871"/>
              <a:ext cx="125431" cy="125431"/>
            </a:xfrm>
            <a:custGeom>
              <a:avLst/>
              <a:gdLst>
                <a:gd name="connsiteX0" fmla="*/ 125415 w 125431"/>
                <a:gd name="connsiteY0" fmla="*/ 62712 h 125431"/>
                <a:gd name="connsiteX1" fmla="*/ -17 w 125431"/>
                <a:gd name="connsiteY1" fmla="*/ 125428 h 125431"/>
                <a:gd name="connsiteX2" fmla="*/ 31341 w 125431"/>
                <a:gd name="connsiteY2" fmla="*/ 62712 h 125431"/>
                <a:gd name="connsiteX3" fmla="*/ -17 w 125431"/>
                <a:gd name="connsiteY3" fmla="*/ -4 h 125431"/>
              </a:gdLst>
              <a:ahLst/>
              <a:cxnLst>
                <a:cxn ang="0">
                  <a:pos x="connsiteX0" y="connsiteY0"/>
                </a:cxn>
                <a:cxn ang="0">
                  <a:pos x="connsiteX1" y="connsiteY1"/>
                </a:cxn>
                <a:cxn ang="0">
                  <a:pos x="connsiteX2" y="connsiteY2"/>
                </a:cxn>
                <a:cxn ang="0">
                  <a:pos x="connsiteX3" y="connsiteY3"/>
                </a:cxn>
              </a:cxnLst>
              <a:rect l="l" t="t" r="r" b="b"/>
              <a:pathLst>
                <a:path w="125431" h="125431">
                  <a:moveTo>
                    <a:pt x="125415" y="62712"/>
                  </a:moveTo>
                  <a:lnTo>
                    <a:pt x="-17" y="125428"/>
                  </a:lnTo>
                  <a:lnTo>
                    <a:pt x="31341" y="62712"/>
                  </a:lnTo>
                  <a:lnTo>
                    <a:pt x="-17" y="-4"/>
                  </a:lnTo>
                  <a:close/>
                </a:path>
              </a:pathLst>
            </a:custGeom>
            <a:noFill/>
            <a:ln w="17917" cap="flat">
              <a:solidFill>
                <a:srgbClr val="000000"/>
              </a:solidFill>
              <a:prstDash val="solid"/>
              <a:miter/>
            </a:ln>
          </p:spPr>
          <p:txBody>
            <a:bodyPr rtlCol="0" anchor="ctr"/>
            <a:lstStyle/>
            <a:p>
              <a:endParaRPr lang="en-US"/>
            </a:p>
          </p:txBody>
        </p:sp>
        <p:grpSp>
          <p:nvGrpSpPr>
            <p:cNvPr id="180" name="Group 179">
              <a:extLst>
                <a:ext uri="{FF2B5EF4-FFF2-40B4-BE49-F238E27FC236}">
                  <a16:creationId xmlns:a16="http://schemas.microsoft.com/office/drawing/2014/main" id="{AF0DAA64-FF95-4EDF-9B84-A7BD8FF8659F}"/>
                </a:ext>
              </a:extLst>
            </p:cNvPr>
            <p:cNvGrpSpPr/>
            <p:nvPr/>
          </p:nvGrpSpPr>
          <p:grpSpPr>
            <a:xfrm>
              <a:off x="7007045" y="2976833"/>
              <a:ext cx="1677740" cy="1433507"/>
              <a:chOff x="7007045" y="2976833"/>
              <a:chExt cx="1677740" cy="1433507"/>
            </a:xfrm>
          </p:grpSpPr>
          <p:sp>
            <p:nvSpPr>
              <p:cNvPr id="85" name="Freeform: Shape 84">
                <a:extLst>
                  <a:ext uri="{FF2B5EF4-FFF2-40B4-BE49-F238E27FC236}">
                    <a16:creationId xmlns:a16="http://schemas.microsoft.com/office/drawing/2014/main" id="{30F6D1A5-96FF-4132-95B8-62CD009237E7}"/>
                  </a:ext>
                </a:extLst>
              </p:cNvPr>
              <p:cNvSpPr/>
              <p:nvPr/>
            </p:nvSpPr>
            <p:spPr>
              <a:xfrm>
                <a:off x="8196318" y="3693587"/>
                <a:ext cx="488467" cy="18683"/>
              </a:xfrm>
              <a:custGeom>
                <a:avLst/>
                <a:gdLst>
                  <a:gd name="connsiteX0" fmla="*/ 488452 w 488467"/>
                  <a:gd name="connsiteY0" fmla="*/ -4 h 18683"/>
                  <a:gd name="connsiteX1" fmla="*/ -16 w 488467"/>
                  <a:gd name="connsiteY1" fmla="*/ -4 h 18683"/>
                </a:gdLst>
                <a:ahLst/>
                <a:cxnLst>
                  <a:cxn ang="0">
                    <a:pos x="connsiteX0" y="connsiteY0"/>
                  </a:cxn>
                  <a:cxn ang="0">
                    <a:pos x="connsiteX1" y="connsiteY1"/>
                  </a:cxn>
                </a:cxnLst>
                <a:rect l="l" t="t" r="r" b="b"/>
                <a:pathLst>
                  <a:path w="488467" h="18683">
                    <a:moveTo>
                      <a:pt x="488452" y="-4"/>
                    </a:moveTo>
                    <a:lnTo>
                      <a:pt x="-16" y="-4"/>
                    </a:lnTo>
                  </a:path>
                </a:pathLst>
              </a:custGeom>
              <a:noFill/>
              <a:ln w="17917" cap="flat">
                <a:solidFill>
                  <a:srgbClr val="000000"/>
                </a:solidFill>
                <a:prstDash val="solid"/>
                <a:miter/>
              </a:ln>
            </p:spPr>
            <p:txBody>
              <a:bodyPr rtlCol="0" anchor="ctr"/>
              <a:lstStyle/>
              <a:p>
                <a:endParaRPr lang="en-US"/>
              </a:p>
            </p:txBody>
          </p:sp>
          <p:grpSp>
            <p:nvGrpSpPr>
              <p:cNvPr id="179" name="Group 178">
                <a:extLst>
                  <a:ext uri="{FF2B5EF4-FFF2-40B4-BE49-F238E27FC236}">
                    <a16:creationId xmlns:a16="http://schemas.microsoft.com/office/drawing/2014/main" id="{3D9533E4-EB37-40BD-9AF4-5446447349D1}"/>
                  </a:ext>
                </a:extLst>
              </p:cNvPr>
              <p:cNvGrpSpPr/>
              <p:nvPr/>
            </p:nvGrpSpPr>
            <p:grpSpPr>
              <a:xfrm>
                <a:off x="7007045" y="2976833"/>
                <a:ext cx="1220630" cy="1433507"/>
                <a:chOff x="7007045" y="2976833"/>
                <a:chExt cx="1220630" cy="1433507"/>
              </a:xfrm>
            </p:grpSpPr>
            <p:sp>
              <p:nvSpPr>
                <p:cNvPr id="73" name="Freeform: Shape 72">
                  <a:extLst>
                    <a:ext uri="{FF2B5EF4-FFF2-40B4-BE49-F238E27FC236}">
                      <a16:creationId xmlns:a16="http://schemas.microsoft.com/office/drawing/2014/main" id="{1B99966F-CFFB-4687-ACA4-F00244DE6989}"/>
                    </a:ext>
                  </a:extLst>
                </p:cNvPr>
                <p:cNvSpPr/>
                <p:nvPr/>
              </p:nvSpPr>
              <p:spPr>
                <a:xfrm>
                  <a:off x="7007045" y="2976833"/>
                  <a:ext cx="1075130" cy="1433507"/>
                </a:xfrm>
                <a:custGeom>
                  <a:avLst/>
                  <a:gdLst>
                    <a:gd name="connsiteX0" fmla="*/ -14 w 1075130"/>
                    <a:gd name="connsiteY0" fmla="*/ 268779 h 1433507"/>
                    <a:gd name="connsiteX1" fmla="*/ 537552 w 1075130"/>
                    <a:gd name="connsiteY1" fmla="*/ -4 h 1433507"/>
                    <a:gd name="connsiteX2" fmla="*/ 917610 w 1075130"/>
                    <a:gd name="connsiteY2" fmla="*/ 78660 h 1433507"/>
                    <a:gd name="connsiteX3" fmla="*/ 1075117 w 1075130"/>
                    <a:gd name="connsiteY3" fmla="*/ 268779 h 1433507"/>
                    <a:gd name="connsiteX4" fmla="*/ 1075117 w 1075130"/>
                    <a:gd name="connsiteY4" fmla="*/ 1164721 h 1433507"/>
                    <a:gd name="connsiteX5" fmla="*/ 537552 w 1075130"/>
                    <a:gd name="connsiteY5" fmla="*/ 1433504 h 1433507"/>
                    <a:gd name="connsiteX6" fmla="*/ -14 w 1075130"/>
                    <a:gd name="connsiteY6" fmla="*/ 1164721 h 143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5130" h="1433507">
                      <a:moveTo>
                        <a:pt x="-14" y="268779"/>
                      </a:moveTo>
                      <a:cubicBezTo>
                        <a:pt x="-14" y="120411"/>
                        <a:pt x="240636" y="-4"/>
                        <a:pt x="537552" y="-4"/>
                      </a:cubicBezTo>
                      <a:cubicBezTo>
                        <a:pt x="680185" y="-4"/>
                        <a:pt x="816906" y="28308"/>
                        <a:pt x="917610" y="78660"/>
                      </a:cubicBezTo>
                      <a:cubicBezTo>
                        <a:pt x="1018493" y="129191"/>
                        <a:pt x="1075117" y="197462"/>
                        <a:pt x="1075117" y="268779"/>
                      </a:cubicBezTo>
                      <a:lnTo>
                        <a:pt x="1075117" y="1164721"/>
                      </a:lnTo>
                      <a:cubicBezTo>
                        <a:pt x="1075117" y="1313089"/>
                        <a:pt x="834467" y="1433504"/>
                        <a:pt x="537552" y="1433504"/>
                      </a:cubicBezTo>
                      <a:cubicBezTo>
                        <a:pt x="240636" y="1433504"/>
                        <a:pt x="-14" y="1313089"/>
                        <a:pt x="-14" y="1164721"/>
                      </a:cubicBezTo>
                      <a:close/>
                    </a:path>
                  </a:pathLst>
                </a:custGeom>
                <a:solidFill>
                  <a:srgbClr val="3D3D3D"/>
                </a:solidFill>
                <a:ln w="17917"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36FF0DA9-F1B7-40FE-B430-910062B2905B}"/>
                    </a:ext>
                  </a:extLst>
                </p:cNvPr>
                <p:cNvSpPr/>
                <p:nvPr/>
              </p:nvSpPr>
              <p:spPr>
                <a:xfrm>
                  <a:off x="7007045" y="2976833"/>
                  <a:ext cx="1075130" cy="1433507"/>
                </a:xfrm>
                <a:custGeom>
                  <a:avLst/>
                  <a:gdLst>
                    <a:gd name="connsiteX0" fmla="*/ -14 w 1075130"/>
                    <a:gd name="connsiteY0" fmla="*/ 268779 h 1433507"/>
                    <a:gd name="connsiteX1" fmla="*/ 537552 w 1075130"/>
                    <a:gd name="connsiteY1" fmla="*/ -4 h 1433507"/>
                    <a:gd name="connsiteX2" fmla="*/ 917610 w 1075130"/>
                    <a:gd name="connsiteY2" fmla="*/ 78660 h 1433507"/>
                    <a:gd name="connsiteX3" fmla="*/ 1075117 w 1075130"/>
                    <a:gd name="connsiteY3" fmla="*/ 268779 h 1433507"/>
                    <a:gd name="connsiteX4" fmla="*/ 1075117 w 1075130"/>
                    <a:gd name="connsiteY4" fmla="*/ 1164721 h 1433507"/>
                    <a:gd name="connsiteX5" fmla="*/ 537552 w 1075130"/>
                    <a:gd name="connsiteY5" fmla="*/ 1433504 h 1433507"/>
                    <a:gd name="connsiteX6" fmla="*/ -14 w 1075130"/>
                    <a:gd name="connsiteY6" fmla="*/ 1164721 h 143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5130" h="1433507">
                      <a:moveTo>
                        <a:pt x="-14" y="268779"/>
                      </a:moveTo>
                      <a:cubicBezTo>
                        <a:pt x="-14" y="120411"/>
                        <a:pt x="240636" y="-4"/>
                        <a:pt x="537552" y="-4"/>
                      </a:cubicBezTo>
                      <a:cubicBezTo>
                        <a:pt x="680185" y="-4"/>
                        <a:pt x="816906" y="28308"/>
                        <a:pt x="917610" y="78660"/>
                      </a:cubicBezTo>
                      <a:cubicBezTo>
                        <a:pt x="1018493" y="129191"/>
                        <a:pt x="1075117" y="197462"/>
                        <a:pt x="1075117" y="268779"/>
                      </a:cubicBezTo>
                      <a:lnTo>
                        <a:pt x="1075117" y="1164721"/>
                      </a:lnTo>
                      <a:cubicBezTo>
                        <a:pt x="1075117" y="1313089"/>
                        <a:pt x="834467" y="1433504"/>
                        <a:pt x="537552" y="1433504"/>
                      </a:cubicBezTo>
                      <a:cubicBezTo>
                        <a:pt x="240636" y="1433504"/>
                        <a:pt x="-14" y="1313089"/>
                        <a:pt x="-14" y="1164721"/>
                      </a:cubicBezTo>
                      <a:close/>
                    </a:path>
                  </a:pathLst>
                </a:custGeom>
                <a:noFill/>
                <a:ln w="17917" cap="flat">
                  <a:solidFill>
                    <a:srgbClr val="000000"/>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F85699E-7CB1-4933-A7AE-ACDAA8BCA292}"/>
                    </a:ext>
                  </a:extLst>
                </p:cNvPr>
                <p:cNvSpPr/>
                <p:nvPr/>
              </p:nvSpPr>
              <p:spPr>
                <a:xfrm>
                  <a:off x="7007045" y="3245616"/>
                  <a:ext cx="1075130" cy="268782"/>
                </a:xfrm>
                <a:custGeom>
                  <a:avLst/>
                  <a:gdLst>
                    <a:gd name="connsiteX0" fmla="*/ 1075117 w 1075130"/>
                    <a:gd name="connsiteY0" fmla="*/ -3 h 268782"/>
                    <a:gd name="connsiteX1" fmla="*/ 537552 w 1075130"/>
                    <a:gd name="connsiteY1" fmla="*/ 268780 h 268782"/>
                    <a:gd name="connsiteX2" fmla="*/ -14 w 1075130"/>
                    <a:gd name="connsiteY2" fmla="*/ -3 h 268782"/>
                  </a:gdLst>
                  <a:ahLst/>
                  <a:cxnLst>
                    <a:cxn ang="0">
                      <a:pos x="connsiteX0" y="connsiteY0"/>
                    </a:cxn>
                    <a:cxn ang="0">
                      <a:pos x="connsiteX1" y="connsiteY1"/>
                    </a:cxn>
                    <a:cxn ang="0">
                      <a:pos x="connsiteX2" y="connsiteY2"/>
                    </a:cxn>
                  </a:cxnLst>
                  <a:rect l="l" t="t" r="r" b="b"/>
                  <a:pathLst>
                    <a:path w="1075130" h="268782">
                      <a:moveTo>
                        <a:pt x="1075117" y="-3"/>
                      </a:moveTo>
                      <a:cubicBezTo>
                        <a:pt x="1075117" y="148365"/>
                        <a:pt x="834467" y="268780"/>
                        <a:pt x="537552" y="268780"/>
                      </a:cubicBezTo>
                      <a:cubicBezTo>
                        <a:pt x="240636" y="268780"/>
                        <a:pt x="-14" y="148365"/>
                        <a:pt x="-14" y="-3"/>
                      </a:cubicBezTo>
                    </a:path>
                  </a:pathLst>
                </a:custGeom>
                <a:noFill/>
                <a:ln w="17917" cap="flat">
                  <a:solidFill>
                    <a:srgbClr val="000000"/>
                  </a:solidFill>
                  <a:prstDash val="solid"/>
                  <a:miter/>
                </a:ln>
              </p:spPr>
              <p:txBody>
                <a:bodyPr rtlCol="0" anchor="ctr"/>
                <a:lstStyle/>
                <a:p>
                  <a:endParaRPr lang="en-US"/>
                </a:p>
              </p:txBody>
            </p:sp>
            <p:sp>
              <p:nvSpPr>
                <p:cNvPr id="76" name="TextBox 75">
                  <a:extLst>
                    <a:ext uri="{FF2B5EF4-FFF2-40B4-BE49-F238E27FC236}">
                      <a16:creationId xmlns:a16="http://schemas.microsoft.com/office/drawing/2014/main" id="{EF67DB41-C05B-437A-9A5E-0A17017F2F34}"/>
                    </a:ext>
                  </a:extLst>
                </p:cNvPr>
                <p:cNvSpPr txBox="1"/>
                <p:nvPr/>
              </p:nvSpPr>
              <p:spPr>
                <a:xfrm>
                  <a:off x="7131702" y="3189095"/>
                  <a:ext cx="870751" cy="1134413"/>
                </a:xfrm>
                <a:prstGeom prst="rect">
                  <a:avLst/>
                </a:prstGeom>
                <a:noFill/>
              </p:spPr>
              <p:txBody>
                <a:bodyPr wrap="none" rtlCol="0">
                  <a:spAutoFit/>
                </a:bodyPr>
                <a:lstStyle/>
                <a:p>
                  <a:pPr algn="ctr"/>
                  <a:r>
                    <a:rPr lang="en-US" sz="1693" spc="0" baseline="0" dirty="0">
                      <a:solidFill>
                        <a:srgbClr val="FAFAFA"/>
                      </a:solidFill>
                      <a:latin typeface="Arial"/>
                      <a:cs typeface="Arial"/>
                      <a:sym typeface="Arial"/>
                      <a:rtl val="0"/>
                    </a:rPr>
                    <a:t>Secure</a:t>
                  </a:r>
                </a:p>
                <a:p>
                  <a:pPr algn="ctr"/>
                  <a:r>
                    <a:rPr lang="en-US" sz="1693" dirty="0">
                      <a:solidFill>
                        <a:srgbClr val="FAFAFA"/>
                      </a:solidFill>
                      <a:latin typeface="Arial"/>
                      <a:cs typeface="Arial"/>
                      <a:sym typeface="Arial"/>
                      <a:rtl val="0"/>
                    </a:rPr>
                    <a:t>local </a:t>
                  </a:r>
                </a:p>
                <a:p>
                  <a:pPr algn="ctr"/>
                  <a:r>
                    <a:rPr lang="en-US" sz="1693" dirty="0">
                      <a:solidFill>
                        <a:srgbClr val="FAFAFA"/>
                      </a:solidFill>
                      <a:latin typeface="Arial"/>
                      <a:cs typeface="Arial"/>
                      <a:sym typeface="Arial"/>
                      <a:rtl val="0"/>
                    </a:rPr>
                    <a:t>Lease</a:t>
                  </a:r>
                </a:p>
                <a:p>
                  <a:pPr algn="ctr"/>
                  <a:r>
                    <a:rPr lang="en-US" sz="1693" dirty="0">
                      <a:solidFill>
                        <a:srgbClr val="FAFAFA"/>
                      </a:solidFill>
                      <a:latin typeface="Arial"/>
                      <a:cs typeface="Arial"/>
                      <a:sym typeface="Arial"/>
                      <a:rtl val="0"/>
                    </a:rPr>
                    <a:t>c</a:t>
                  </a:r>
                  <a:r>
                    <a:rPr lang="en-US" sz="1693" spc="0" baseline="0" dirty="0">
                      <a:solidFill>
                        <a:srgbClr val="FAFAFA"/>
                      </a:solidFill>
                      <a:latin typeface="Arial"/>
                      <a:cs typeface="Arial"/>
                      <a:sym typeface="Arial"/>
                      <a:rtl val="0"/>
                    </a:rPr>
                    <a:t>ache</a:t>
                  </a:r>
                </a:p>
              </p:txBody>
            </p:sp>
            <p:sp>
              <p:nvSpPr>
                <p:cNvPr id="88" name="Freeform: Shape 87">
                  <a:extLst>
                    <a:ext uri="{FF2B5EF4-FFF2-40B4-BE49-F238E27FC236}">
                      <a16:creationId xmlns:a16="http://schemas.microsoft.com/office/drawing/2014/main" id="{C6B4D781-B409-49B2-A485-D81D98FB4DC2}"/>
                    </a:ext>
                  </a:extLst>
                </p:cNvPr>
                <p:cNvSpPr/>
                <p:nvPr/>
              </p:nvSpPr>
              <p:spPr>
                <a:xfrm>
                  <a:off x="8102244" y="3630871"/>
                  <a:ext cx="125431" cy="125431"/>
                </a:xfrm>
                <a:custGeom>
                  <a:avLst/>
                  <a:gdLst>
                    <a:gd name="connsiteX0" fmla="*/ -15 w 125431"/>
                    <a:gd name="connsiteY0" fmla="*/ 62712 h 125431"/>
                    <a:gd name="connsiteX1" fmla="*/ 125417 w 125431"/>
                    <a:gd name="connsiteY1" fmla="*/ -4 h 125431"/>
                    <a:gd name="connsiteX2" fmla="*/ 94059 w 125431"/>
                    <a:gd name="connsiteY2" fmla="*/ 62712 h 125431"/>
                    <a:gd name="connsiteX3" fmla="*/ 125417 w 125431"/>
                    <a:gd name="connsiteY3" fmla="*/ 125428 h 125431"/>
                  </a:gdLst>
                  <a:ahLst/>
                  <a:cxnLst>
                    <a:cxn ang="0">
                      <a:pos x="connsiteX0" y="connsiteY0"/>
                    </a:cxn>
                    <a:cxn ang="0">
                      <a:pos x="connsiteX1" y="connsiteY1"/>
                    </a:cxn>
                    <a:cxn ang="0">
                      <a:pos x="connsiteX2" y="connsiteY2"/>
                    </a:cxn>
                    <a:cxn ang="0">
                      <a:pos x="connsiteX3" y="connsiteY3"/>
                    </a:cxn>
                  </a:cxnLst>
                  <a:rect l="l" t="t" r="r" b="b"/>
                  <a:pathLst>
                    <a:path w="125431" h="125431">
                      <a:moveTo>
                        <a:pt x="-15" y="62712"/>
                      </a:moveTo>
                      <a:lnTo>
                        <a:pt x="125417" y="-4"/>
                      </a:lnTo>
                      <a:lnTo>
                        <a:pt x="94059" y="62712"/>
                      </a:lnTo>
                      <a:lnTo>
                        <a:pt x="125417" y="125428"/>
                      </a:lnTo>
                      <a:close/>
                    </a:path>
                  </a:pathLst>
                </a:custGeom>
                <a:solidFill>
                  <a:srgbClr val="000000"/>
                </a:solidFill>
                <a:ln w="17917"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54119D6D-AFBF-4F13-B5C7-117EB735B02A}"/>
                    </a:ext>
                  </a:extLst>
                </p:cNvPr>
                <p:cNvSpPr/>
                <p:nvPr/>
              </p:nvSpPr>
              <p:spPr>
                <a:xfrm>
                  <a:off x="8102244" y="3630871"/>
                  <a:ext cx="125431" cy="125431"/>
                </a:xfrm>
                <a:custGeom>
                  <a:avLst/>
                  <a:gdLst>
                    <a:gd name="connsiteX0" fmla="*/ -15 w 125431"/>
                    <a:gd name="connsiteY0" fmla="*/ 62712 h 125431"/>
                    <a:gd name="connsiteX1" fmla="*/ 125417 w 125431"/>
                    <a:gd name="connsiteY1" fmla="*/ -4 h 125431"/>
                    <a:gd name="connsiteX2" fmla="*/ 94059 w 125431"/>
                    <a:gd name="connsiteY2" fmla="*/ 62712 h 125431"/>
                    <a:gd name="connsiteX3" fmla="*/ 125417 w 125431"/>
                    <a:gd name="connsiteY3" fmla="*/ 125428 h 125431"/>
                  </a:gdLst>
                  <a:ahLst/>
                  <a:cxnLst>
                    <a:cxn ang="0">
                      <a:pos x="connsiteX0" y="connsiteY0"/>
                    </a:cxn>
                    <a:cxn ang="0">
                      <a:pos x="connsiteX1" y="connsiteY1"/>
                    </a:cxn>
                    <a:cxn ang="0">
                      <a:pos x="connsiteX2" y="connsiteY2"/>
                    </a:cxn>
                    <a:cxn ang="0">
                      <a:pos x="connsiteX3" y="connsiteY3"/>
                    </a:cxn>
                  </a:cxnLst>
                  <a:rect l="l" t="t" r="r" b="b"/>
                  <a:pathLst>
                    <a:path w="125431" h="125431">
                      <a:moveTo>
                        <a:pt x="-15" y="62712"/>
                      </a:moveTo>
                      <a:lnTo>
                        <a:pt x="125417" y="-4"/>
                      </a:lnTo>
                      <a:lnTo>
                        <a:pt x="94059" y="62712"/>
                      </a:lnTo>
                      <a:lnTo>
                        <a:pt x="125417" y="125428"/>
                      </a:lnTo>
                      <a:close/>
                    </a:path>
                  </a:pathLst>
                </a:custGeom>
                <a:noFill/>
                <a:ln w="17917" cap="flat">
                  <a:solidFill>
                    <a:srgbClr val="000000"/>
                  </a:solidFill>
                  <a:prstDash val="solid"/>
                  <a:miter/>
                </a:ln>
              </p:spPr>
              <p:txBody>
                <a:bodyPr rtlCol="0" anchor="ctr"/>
                <a:lstStyle/>
                <a:p>
                  <a:endParaRPr lang="en-US"/>
                </a:p>
              </p:txBody>
            </p:sp>
          </p:grpSp>
        </p:grpSp>
        <p:sp>
          <p:nvSpPr>
            <p:cNvPr id="146" name="TextBox 145">
              <a:extLst>
                <a:ext uri="{FF2B5EF4-FFF2-40B4-BE49-F238E27FC236}">
                  <a16:creationId xmlns:a16="http://schemas.microsoft.com/office/drawing/2014/main" id="{7907E0EE-21BE-4AC0-8298-DC76FF2DD698}"/>
                </a:ext>
              </a:extLst>
            </p:cNvPr>
            <p:cNvSpPr txBox="1"/>
            <p:nvPr/>
          </p:nvSpPr>
          <p:spPr>
            <a:xfrm>
              <a:off x="8280232" y="3934568"/>
              <a:ext cx="308311" cy="342303"/>
            </a:xfrm>
            <a:prstGeom prst="rect">
              <a:avLst/>
            </a:prstGeom>
            <a:noFill/>
          </p:spPr>
          <p:txBody>
            <a:bodyPr wrap="none" rtlCol="0">
              <a:spAutoFit/>
            </a:bodyPr>
            <a:lstStyle/>
            <a:p>
              <a:pPr algn="l"/>
              <a:r>
                <a:rPr lang="en-US" sz="1693" spc="0" baseline="0" dirty="0">
                  <a:solidFill>
                    <a:srgbClr val="FFFFFF"/>
                  </a:solidFill>
                  <a:latin typeface="Arial"/>
                  <a:cs typeface="Arial"/>
                  <a:sym typeface="Arial"/>
                  <a:rtl val="0"/>
                </a:rPr>
                <a:t>5</a:t>
              </a:r>
            </a:p>
          </p:txBody>
        </p:sp>
      </p:grpSp>
      <p:sp>
        <p:nvSpPr>
          <p:cNvPr id="148" name="Freeform: Shape 147">
            <a:extLst>
              <a:ext uri="{FF2B5EF4-FFF2-40B4-BE49-F238E27FC236}">
                <a16:creationId xmlns:a16="http://schemas.microsoft.com/office/drawing/2014/main" id="{ECCFF7FD-59CD-4B12-9365-996B8948B501}"/>
              </a:ext>
            </a:extLst>
          </p:cNvPr>
          <p:cNvSpPr/>
          <p:nvPr/>
        </p:nvSpPr>
        <p:spPr>
          <a:xfrm>
            <a:off x="10056229" y="3328513"/>
            <a:ext cx="358376" cy="806347"/>
          </a:xfrm>
          <a:custGeom>
            <a:avLst/>
            <a:gdLst>
              <a:gd name="connsiteX0" fmla="*/ 53739 w 358376"/>
              <a:gd name="connsiteY0" fmla="*/ -4 h 806347"/>
              <a:gd name="connsiteX1" fmla="*/ 304603 w 358376"/>
              <a:gd name="connsiteY1" fmla="*/ -4 h 806347"/>
              <a:gd name="connsiteX2" fmla="*/ 325174 w 358376"/>
              <a:gd name="connsiteY2" fmla="*/ 4089 h 806347"/>
              <a:gd name="connsiteX3" fmla="*/ 342609 w 358376"/>
              <a:gd name="connsiteY3" fmla="*/ 15741 h 806347"/>
              <a:gd name="connsiteX4" fmla="*/ 354274 w 358376"/>
              <a:gd name="connsiteY4" fmla="*/ 33180 h 806347"/>
              <a:gd name="connsiteX5" fmla="*/ 358360 w 358376"/>
              <a:gd name="connsiteY5" fmla="*/ 53753 h 806347"/>
              <a:gd name="connsiteX6" fmla="*/ 358360 w 358376"/>
              <a:gd name="connsiteY6" fmla="*/ 752588 h 806347"/>
              <a:gd name="connsiteX7" fmla="*/ 354274 w 358376"/>
              <a:gd name="connsiteY7" fmla="*/ 773158 h 806347"/>
              <a:gd name="connsiteX8" fmla="*/ 342609 w 358376"/>
              <a:gd name="connsiteY8" fmla="*/ 790594 h 806347"/>
              <a:gd name="connsiteX9" fmla="*/ 325174 w 358376"/>
              <a:gd name="connsiteY9" fmla="*/ 802259 h 806347"/>
              <a:gd name="connsiteX10" fmla="*/ 304603 w 358376"/>
              <a:gd name="connsiteY10" fmla="*/ 806344 h 806347"/>
              <a:gd name="connsiteX11" fmla="*/ 53739 w 358376"/>
              <a:gd name="connsiteY11" fmla="*/ 806344 h 806347"/>
              <a:gd name="connsiteX12" fmla="*/ 33168 w 358376"/>
              <a:gd name="connsiteY12" fmla="*/ 802259 h 806347"/>
              <a:gd name="connsiteX13" fmla="*/ 15733 w 358376"/>
              <a:gd name="connsiteY13" fmla="*/ 790594 h 806347"/>
              <a:gd name="connsiteX14" fmla="*/ 4068 w 358376"/>
              <a:gd name="connsiteY14" fmla="*/ 773158 h 806347"/>
              <a:gd name="connsiteX15" fmla="*/ -17 w 358376"/>
              <a:gd name="connsiteY15" fmla="*/ 752588 h 806347"/>
              <a:gd name="connsiteX16" fmla="*/ -17 w 358376"/>
              <a:gd name="connsiteY16" fmla="*/ 53753 h 806347"/>
              <a:gd name="connsiteX17" fmla="*/ 4068 w 358376"/>
              <a:gd name="connsiteY17" fmla="*/ 33180 h 806347"/>
              <a:gd name="connsiteX18" fmla="*/ 15733 w 358376"/>
              <a:gd name="connsiteY18" fmla="*/ 15741 h 806347"/>
              <a:gd name="connsiteX19" fmla="*/ 33168 w 358376"/>
              <a:gd name="connsiteY19" fmla="*/ 4089 h 806347"/>
              <a:gd name="connsiteX20" fmla="*/ 53739 w 358376"/>
              <a:gd name="connsiteY20" fmla="*/ -4 h 80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376" h="806347">
                <a:moveTo>
                  <a:pt x="53739" y="-4"/>
                </a:moveTo>
                <a:lnTo>
                  <a:pt x="304603" y="-4"/>
                </a:lnTo>
                <a:cubicBezTo>
                  <a:pt x="311735" y="-4"/>
                  <a:pt x="318580" y="1360"/>
                  <a:pt x="325174" y="4089"/>
                </a:cubicBezTo>
                <a:cubicBezTo>
                  <a:pt x="331768" y="6816"/>
                  <a:pt x="337574" y="10701"/>
                  <a:pt x="342609" y="15741"/>
                </a:cubicBezTo>
                <a:cubicBezTo>
                  <a:pt x="347663" y="20782"/>
                  <a:pt x="351532" y="26595"/>
                  <a:pt x="354274" y="33180"/>
                </a:cubicBezTo>
                <a:cubicBezTo>
                  <a:pt x="356998" y="39767"/>
                  <a:pt x="358360" y="46625"/>
                  <a:pt x="358360" y="53753"/>
                </a:cubicBezTo>
                <a:lnTo>
                  <a:pt x="358360" y="752588"/>
                </a:lnTo>
                <a:cubicBezTo>
                  <a:pt x="358360" y="759719"/>
                  <a:pt x="356998" y="766582"/>
                  <a:pt x="354274" y="773158"/>
                </a:cubicBezTo>
                <a:cubicBezTo>
                  <a:pt x="351532" y="779753"/>
                  <a:pt x="347663" y="785558"/>
                  <a:pt x="342609" y="790594"/>
                </a:cubicBezTo>
                <a:cubicBezTo>
                  <a:pt x="337574" y="795647"/>
                  <a:pt x="331768" y="799517"/>
                  <a:pt x="325174" y="802259"/>
                </a:cubicBezTo>
                <a:cubicBezTo>
                  <a:pt x="318580" y="804982"/>
                  <a:pt x="311735" y="806344"/>
                  <a:pt x="304603" y="806344"/>
                </a:cubicBezTo>
                <a:lnTo>
                  <a:pt x="53739" y="806344"/>
                </a:lnTo>
                <a:cubicBezTo>
                  <a:pt x="46607" y="806344"/>
                  <a:pt x="39745" y="804982"/>
                  <a:pt x="33168" y="802259"/>
                </a:cubicBezTo>
                <a:cubicBezTo>
                  <a:pt x="26575" y="799517"/>
                  <a:pt x="20769" y="795647"/>
                  <a:pt x="15733" y="790594"/>
                </a:cubicBezTo>
                <a:cubicBezTo>
                  <a:pt x="10680" y="785558"/>
                  <a:pt x="6810" y="779753"/>
                  <a:pt x="4068" y="773158"/>
                </a:cubicBezTo>
                <a:cubicBezTo>
                  <a:pt x="1344" y="766582"/>
                  <a:pt x="-17" y="759719"/>
                  <a:pt x="-17" y="752588"/>
                </a:cubicBezTo>
                <a:lnTo>
                  <a:pt x="-17" y="53753"/>
                </a:lnTo>
                <a:cubicBezTo>
                  <a:pt x="-17" y="46625"/>
                  <a:pt x="1344" y="39767"/>
                  <a:pt x="4068" y="33180"/>
                </a:cubicBezTo>
                <a:cubicBezTo>
                  <a:pt x="6810" y="26595"/>
                  <a:pt x="10680" y="20782"/>
                  <a:pt x="15733" y="15741"/>
                </a:cubicBezTo>
                <a:cubicBezTo>
                  <a:pt x="20769" y="10701"/>
                  <a:pt x="26575" y="6816"/>
                  <a:pt x="33168" y="4089"/>
                </a:cubicBezTo>
                <a:cubicBezTo>
                  <a:pt x="39745" y="1360"/>
                  <a:pt x="46607" y="-4"/>
                  <a:pt x="53739" y="-4"/>
                </a:cubicBezTo>
                <a:close/>
              </a:path>
            </a:pathLst>
          </a:custGeom>
          <a:solidFill>
            <a:srgbClr val="D1D1D1"/>
          </a:solidFill>
          <a:ln w="1791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B110E08-9879-4595-90E2-DE37F73985C7}"/>
              </a:ext>
            </a:extLst>
          </p:cNvPr>
          <p:cNvSpPr/>
          <p:nvPr/>
        </p:nvSpPr>
        <p:spPr>
          <a:xfrm>
            <a:off x="10056229" y="3328513"/>
            <a:ext cx="358376" cy="806347"/>
          </a:xfrm>
          <a:custGeom>
            <a:avLst/>
            <a:gdLst>
              <a:gd name="connsiteX0" fmla="*/ 53739 w 358376"/>
              <a:gd name="connsiteY0" fmla="*/ -4 h 806347"/>
              <a:gd name="connsiteX1" fmla="*/ 304603 w 358376"/>
              <a:gd name="connsiteY1" fmla="*/ -4 h 806347"/>
              <a:gd name="connsiteX2" fmla="*/ 325174 w 358376"/>
              <a:gd name="connsiteY2" fmla="*/ 4089 h 806347"/>
              <a:gd name="connsiteX3" fmla="*/ 342609 w 358376"/>
              <a:gd name="connsiteY3" fmla="*/ 15741 h 806347"/>
              <a:gd name="connsiteX4" fmla="*/ 354274 w 358376"/>
              <a:gd name="connsiteY4" fmla="*/ 33180 h 806347"/>
              <a:gd name="connsiteX5" fmla="*/ 358360 w 358376"/>
              <a:gd name="connsiteY5" fmla="*/ 53753 h 806347"/>
              <a:gd name="connsiteX6" fmla="*/ 358360 w 358376"/>
              <a:gd name="connsiteY6" fmla="*/ 752588 h 806347"/>
              <a:gd name="connsiteX7" fmla="*/ 354274 w 358376"/>
              <a:gd name="connsiteY7" fmla="*/ 773158 h 806347"/>
              <a:gd name="connsiteX8" fmla="*/ 342609 w 358376"/>
              <a:gd name="connsiteY8" fmla="*/ 790594 h 806347"/>
              <a:gd name="connsiteX9" fmla="*/ 325174 w 358376"/>
              <a:gd name="connsiteY9" fmla="*/ 802259 h 806347"/>
              <a:gd name="connsiteX10" fmla="*/ 304603 w 358376"/>
              <a:gd name="connsiteY10" fmla="*/ 806344 h 806347"/>
              <a:gd name="connsiteX11" fmla="*/ 53739 w 358376"/>
              <a:gd name="connsiteY11" fmla="*/ 806344 h 806347"/>
              <a:gd name="connsiteX12" fmla="*/ 33168 w 358376"/>
              <a:gd name="connsiteY12" fmla="*/ 802259 h 806347"/>
              <a:gd name="connsiteX13" fmla="*/ 15733 w 358376"/>
              <a:gd name="connsiteY13" fmla="*/ 790594 h 806347"/>
              <a:gd name="connsiteX14" fmla="*/ 4068 w 358376"/>
              <a:gd name="connsiteY14" fmla="*/ 773158 h 806347"/>
              <a:gd name="connsiteX15" fmla="*/ -17 w 358376"/>
              <a:gd name="connsiteY15" fmla="*/ 752588 h 806347"/>
              <a:gd name="connsiteX16" fmla="*/ -17 w 358376"/>
              <a:gd name="connsiteY16" fmla="*/ 53753 h 806347"/>
              <a:gd name="connsiteX17" fmla="*/ 4068 w 358376"/>
              <a:gd name="connsiteY17" fmla="*/ 33180 h 806347"/>
              <a:gd name="connsiteX18" fmla="*/ 15733 w 358376"/>
              <a:gd name="connsiteY18" fmla="*/ 15741 h 806347"/>
              <a:gd name="connsiteX19" fmla="*/ 33168 w 358376"/>
              <a:gd name="connsiteY19" fmla="*/ 4089 h 806347"/>
              <a:gd name="connsiteX20" fmla="*/ 53739 w 358376"/>
              <a:gd name="connsiteY20" fmla="*/ -4 h 80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376" h="806347">
                <a:moveTo>
                  <a:pt x="53739" y="-4"/>
                </a:moveTo>
                <a:lnTo>
                  <a:pt x="304603" y="-4"/>
                </a:lnTo>
                <a:cubicBezTo>
                  <a:pt x="311735" y="-4"/>
                  <a:pt x="318580" y="1360"/>
                  <a:pt x="325174" y="4089"/>
                </a:cubicBezTo>
                <a:cubicBezTo>
                  <a:pt x="331768" y="6816"/>
                  <a:pt x="337574" y="10701"/>
                  <a:pt x="342609" y="15741"/>
                </a:cubicBezTo>
                <a:cubicBezTo>
                  <a:pt x="347663" y="20782"/>
                  <a:pt x="351532" y="26595"/>
                  <a:pt x="354274" y="33180"/>
                </a:cubicBezTo>
                <a:cubicBezTo>
                  <a:pt x="356998" y="39767"/>
                  <a:pt x="358360" y="46625"/>
                  <a:pt x="358360" y="53753"/>
                </a:cubicBezTo>
                <a:lnTo>
                  <a:pt x="358360" y="752588"/>
                </a:lnTo>
                <a:cubicBezTo>
                  <a:pt x="358360" y="759719"/>
                  <a:pt x="356998" y="766582"/>
                  <a:pt x="354274" y="773158"/>
                </a:cubicBezTo>
                <a:cubicBezTo>
                  <a:pt x="351532" y="779753"/>
                  <a:pt x="347663" y="785558"/>
                  <a:pt x="342609" y="790594"/>
                </a:cubicBezTo>
                <a:cubicBezTo>
                  <a:pt x="337574" y="795647"/>
                  <a:pt x="331768" y="799517"/>
                  <a:pt x="325174" y="802259"/>
                </a:cubicBezTo>
                <a:cubicBezTo>
                  <a:pt x="318580" y="804982"/>
                  <a:pt x="311735" y="806344"/>
                  <a:pt x="304603" y="806344"/>
                </a:cubicBezTo>
                <a:lnTo>
                  <a:pt x="53739" y="806344"/>
                </a:lnTo>
                <a:cubicBezTo>
                  <a:pt x="46607" y="806344"/>
                  <a:pt x="39745" y="804982"/>
                  <a:pt x="33168" y="802259"/>
                </a:cubicBezTo>
                <a:cubicBezTo>
                  <a:pt x="26575" y="799517"/>
                  <a:pt x="20769" y="795647"/>
                  <a:pt x="15733" y="790594"/>
                </a:cubicBezTo>
                <a:cubicBezTo>
                  <a:pt x="10680" y="785558"/>
                  <a:pt x="6810" y="779753"/>
                  <a:pt x="4068" y="773158"/>
                </a:cubicBezTo>
                <a:cubicBezTo>
                  <a:pt x="1344" y="766582"/>
                  <a:pt x="-17" y="759719"/>
                  <a:pt x="-17" y="752588"/>
                </a:cubicBezTo>
                <a:lnTo>
                  <a:pt x="-17" y="53753"/>
                </a:lnTo>
                <a:cubicBezTo>
                  <a:pt x="-17" y="46625"/>
                  <a:pt x="1344" y="39767"/>
                  <a:pt x="4068" y="33180"/>
                </a:cubicBezTo>
                <a:cubicBezTo>
                  <a:pt x="6810" y="26595"/>
                  <a:pt x="10680" y="20782"/>
                  <a:pt x="15733" y="15741"/>
                </a:cubicBezTo>
                <a:cubicBezTo>
                  <a:pt x="20769" y="10701"/>
                  <a:pt x="26575" y="6816"/>
                  <a:pt x="33168" y="4089"/>
                </a:cubicBezTo>
                <a:cubicBezTo>
                  <a:pt x="39745" y="1360"/>
                  <a:pt x="46607" y="-4"/>
                  <a:pt x="53739" y="-4"/>
                </a:cubicBezTo>
                <a:close/>
              </a:path>
            </a:pathLst>
          </a:custGeom>
          <a:noFill/>
          <a:ln w="17917" cap="flat">
            <a:solidFill>
              <a:srgbClr val="000000"/>
            </a:solidFill>
            <a:prstDash val="solid"/>
            <a:miter/>
          </a:ln>
        </p:spPr>
        <p:txBody>
          <a:bodyPr rtlCol="0" anchor="ctr"/>
          <a:lstStyle/>
          <a:p>
            <a:endParaRPr lang="en-US"/>
          </a:p>
        </p:txBody>
      </p:sp>
      <p:sp>
        <p:nvSpPr>
          <p:cNvPr id="151" name="TextBox 150">
            <a:extLst>
              <a:ext uri="{FF2B5EF4-FFF2-40B4-BE49-F238E27FC236}">
                <a16:creationId xmlns:a16="http://schemas.microsoft.com/office/drawing/2014/main" id="{4023EECC-B5B9-4EF4-BCDF-5DC761A32F5E}"/>
              </a:ext>
            </a:extLst>
          </p:cNvPr>
          <p:cNvSpPr txBox="1"/>
          <p:nvPr/>
        </p:nvSpPr>
        <p:spPr>
          <a:xfrm>
            <a:off x="10063343" y="3327590"/>
            <a:ext cx="326230"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S</a:t>
            </a:r>
          </a:p>
        </p:txBody>
      </p:sp>
      <p:sp>
        <p:nvSpPr>
          <p:cNvPr id="152" name="TextBox 151">
            <a:extLst>
              <a:ext uri="{FF2B5EF4-FFF2-40B4-BE49-F238E27FC236}">
                <a16:creationId xmlns:a16="http://schemas.microsoft.com/office/drawing/2014/main" id="{5DACC6B6-0649-4744-B0F6-93F128CF16A8}"/>
              </a:ext>
            </a:extLst>
          </p:cNvPr>
          <p:cNvSpPr txBox="1"/>
          <p:nvPr/>
        </p:nvSpPr>
        <p:spPr>
          <a:xfrm>
            <a:off x="10075098" y="3578454"/>
            <a:ext cx="308311"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L</a:t>
            </a:r>
          </a:p>
        </p:txBody>
      </p:sp>
      <p:sp>
        <p:nvSpPr>
          <p:cNvPr id="153" name="TextBox 152">
            <a:extLst>
              <a:ext uri="{FF2B5EF4-FFF2-40B4-BE49-F238E27FC236}">
                <a16:creationId xmlns:a16="http://schemas.microsoft.com/office/drawing/2014/main" id="{5CE489BB-BAAB-4F43-A411-06EFE46FD9F0}"/>
              </a:ext>
            </a:extLst>
          </p:cNvPr>
          <p:cNvSpPr txBox="1"/>
          <p:nvPr/>
        </p:nvSpPr>
        <p:spPr>
          <a:xfrm>
            <a:off x="10045424" y="3829318"/>
            <a:ext cx="344149"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M</a:t>
            </a:r>
          </a:p>
        </p:txBody>
      </p:sp>
      <p:sp>
        <p:nvSpPr>
          <p:cNvPr id="155" name="Freeform: Shape 154">
            <a:extLst>
              <a:ext uri="{FF2B5EF4-FFF2-40B4-BE49-F238E27FC236}">
                <a16:creationId xmlns:a16="http://schemas.microsoft.com/office/drawing/2014/main" id="{A4E100CF-B8E4-4D2A-B764-7B1E0F09823E}"/>
              </a:ext>
            </a:extLst>
          </p:cNvPr>
          <p:cNvSpPr/>
          <p:nvPr/>
        </p:nvSpPr>
        <p:spPr>
          <a:xfrm>
            <a:off x="10336838" y="2728232"/>
            <a:ext cx="96044" cy="488288"/>
          </a:xfrm>
          <a:custGeom>
            <a:avLst/>
            <a:gdLst>
              <a:gd name="connsiteX0" fmla="*/ 96027 w 96044"/>
              <a:gd name="connsiteY0" fmla="*/ -2 h 488288"/>
              <a:gd name="connsiteX1" fmla="*/ -18 w 96044"/>
              <a:gd name="connsiteY1" fmla="*/ 488286 h 488288"/>
            </a:gdLst>
            <a:ahLst/>
            <a:cxnLst>
              <a:cxn ang="0">
                <a:pos x="connsiteX0" y="connsiteY0"/>
              </a:cxn>
              <a:cxn ang="0">
                <a:pos x="connsiteX1" y="connsiteY1"/>
              </a:cxn>
            </a:cxnLst>
            <a:rect l="l" t="t" r="r" b="b"/>
            <a:pathLst>
              <a:path w="96044" h="488288">
                <a:moveTo>
                  <a:pt x="96027" y="-2"/>
                </a:moveTo>
                <a:lnTo>
                  <a:pt x="-18" y="488286"/>
                </a:lnTo>
              </a:path>
            </a:pathLst>
          </a:custGeom>
          <a:noFill/>
          <a:ln w="17917" cap="flat">
            <a:solidFill>
              <a:srgbClr val="000000"/>
            </a:solid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676FA8B-DAF9-4EE3-88F8-88AC681F51EA}"/>
              </a:ext>
            </a:extLst>
          </p:cNvPr>
          <p:cNvSpPr/>
          <p:nvPr/>
        </p:nvSpPr>
        <p:spPr>
          <a:xfrm>
            <a:off x="10281290" y="3173694"/>
            <a:ext cx="123102" cy="135108"/>
          </a:xfrm>
          <a:custGeom>
            <a:avLst/>
            <a:gdLst>
              <a:gd name="connsiteX0" fmla="*/ 37254 w 123102"/>
              <a:gd name="connsiteY0" fmla="*/ 135105 h 135108"/>
              <a:gd name="connsiteX1" fmla="*/ -17 w 123102"/>
              <a:gd name="connsiteY1" fmla="*/ -3 h 135108"/>
              <a:gd name="connsiteX2" fmla="*/ 55531 w 123102"/>
              <a:gd name="connsiteY2" fmla="*/ 42823 h 135108"/>
              <a:gd name="connsiteX3" fmla="*/ 123085 w 123102"/>
              <a:gd name="connsiteY3" fmla="*/ 24188 h 135108"/>
            </a:gdLst>
            <a:ahLst/>
            <a:cxnLst>
              <a:cxn ang="0">
                <a:pos x="connsiteX0" y="connsiteY0"/>
              </a:cxn>
              <a:cxn ang="0">
                <a:pos x="connsiteX1" y="connsiteY1"/>
              </a:cxn>
              <a:cxn ang="0">
                <a:pos x="connsiteX2" y="connsiteY2"/>
              </a:cxn>
              <a:cxn ang="0">
                <a:pos x="connsiteX3" y="connsiteY3"/>
              </a:cxn>
            </a:cxnLst>
            <a:rect l="l" t="t" r="r" b="b"/>
            <a:pathLst>
              <a:path w="123102" h="135108">
                <a:moveTo>
                  <a:pt x="37254" y="135105"/>
                </a:moveTo>
                <a:lnTo>
                  <a:pt x="-17" y="-3"/>
                </a:lnTo>
                <a:lnTo>
                  <a:pt x="55531" y="42823"/>
                </a:lnTo>
                <a:lnTo>
                  <a:pt x="123085" y="24188"/>
                </a:lnTo>
                <a:close/>
              </a:path>
            </a:pathLst>
          </a:custGeom>
          <a:solidFill>
            <a:srgbClr val="000000"/>
          </a:solidFill>
          <a:ln w="17917"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A9CFCE59-0B2A-4DA3-9412-40A6CA67830E}"/>
              </a:ext>
            </a:extLst>
          </p:cNvPr>
          <p:cNvSpPr/>
          <p:nvPr/>
        </p:nvSpPr>
        <p:spPr>
          <a:xfrm>
            <a:off x="10281290" y="3173694"/>
            <a:ext cx="123102" cy="135108"/>
          </a:xfrm>
          <a:custGeom>
            <a:avLst/>
            <a:gdLst>
              <a:gd name="connsiteX0" fmla="*/ 37254 w 123102"/>
              <a:gd name="connsiteY0" fmla="*/ 135105 h 135108"/>
              <a:gd name="connsiteX1" fmla="*/ -17 w 123102"/>
              <a:gd name="connsiteY1" fmla="*/ -3 h 135108"/>
              <a:gd name="connsiteX2" fmla="*/ 55531 w 123102"/>
              <a:gd name="connsiteY2" fmla="*/ 42823 h 135108"/>
              <a:gd name="connsiteX3" fmla="*/ 123085 w 123102"/>
              <a:gd name="connsiteY3" fmla="*/ 24188 h 135108"/>
            </a:gdLst>
            <a:ahLst/>
            <a:cxnLst>
              <a:cxn ang="0">
                <a:pos x="connsiteX0" y="connsiteY0"/>
              </a:cxn>
              <a:cxn ang="0">
                <a:pos x="connsiteX1" y="connsiteY1"/>
              </a:cxn>
              <a:cxn ang="0">
                <a:pos x="connsiteX2" y="connsiteY2"/>
              </a:cxn>
              <a:cxn ang="0">
                <a:pos x="connsiteX3" y="connsiteY3"/>
              </a:cxn>
            </a:cxnLst>
            <a:rect l="l" t="t" r="r" b="b"/>
            <a:pathLst>
              <a:path w="123102" h="135108">
                <a:moveTo>
                  <a:pt x="37254" y="135105"/>
                </a:moveTo>
                <a:lnTo>
                  <a:pt x="-17" y="-3"/>
                </a:lnTo>
                <a:lnTo>
                  <a:pt x="55531" y="42823"/>
                </a:lnTo>
                <a:lnTo>
                  <a:pt x="123085" y="24188"/>
                </a:lnTo>
                <a:close/>
              </a:path>
            </a:pathLst>
          </a:custGeom>
          <a:noFill/>
          <a:ln w="17917" cap="flat">
            <a:solidFill>
              <a:srgbClr val="000000"/>
            </a:solidFill>
            <a:prstDash val="solid"/>
            <a:miter/>
          </a:ln>
        </p:spPr>
        <p:txBody>
          <a:bodyPr rtlCol="0" anchor="ctr"/>
          <a:lstStyle/>
          <a:p>
            <a:endParaRPr lang="en-US"/>
          </a:p>
        </p:txBody>
      </p:sp>
      <p:sp>
        <p:nvSpPr>
          <p:cNvPr id="158" name="TextBox 157">
            <a:extLst>
              <a:ext uri="{FF2B5EF4-FFF2-40B4-BE49-F238E27FC236}">
                <a16:creationId xmlns:a16="http://schemas.microsoft.com/office/drawing/2014/main" id="{86DBF92A-75A1-48DC-9D50-E3A7E71F3D80}"/>
              </a:ext>
            </a:extLst>
          </p:cNvPr>
          <p:cNvSpPr txBox="1"/>
          <p:nvPr/>
        </p:nvSpPr>
        <p:spPr>
          <a:xfrm>
            <a:off x="9811924" y="2198703"/>
            <a:ext cx="326230"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S</a:t>
            </a:r>
          </a:p>
        </p:txBody>
      </p:sp>
      <p:sp>
        <p:nvSpPr>
          <p:cNvPr id="159" name="TextBox 158">
            <a:extLst>
              <a:ext uri="{FF2B5EF4-FFF2-40B4-BE49-F238E27FC236}">
                <a16:creationId xmlns:a16="http://schemas.microsoft.com/office/drawing/2014/main" id="{2A09CA13-8B1A-4C56-A342-AAA99D1B0B82}"/>
              </a:ext>
            </a:extLst>
          </p:cNvPr>
          <p:cNvSpPr txBox="1"/>
          <p:nvPr/>
        </p:nvSpPr>
        <p:spPr>
          <a:xfrm>
            <a:off x="9955344"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L</a:t>
            </a:r>
          </a:p>
        </p:txBody>
      </p:sp>
      <p:sp>
        <p:nvSpPr>
          <p:cNvPr id="160" name="TextBox 159">
            <a:extLst>
              <a:ext uri="{FF2B5EF4-FFF2-40B4-BE49-F238E27FC236}">
                <a16:creationId xmlns:a16="http://schemas.microsoft.com/office/drawing/2014/main" id="{70B5977A-A63C-4A34-8D5E-555ADE2F9C42}"/>
              </a:ext>
            </a:extLst>
          </p:cNvPr>
          <p:cNvSpPr txBox="1"/>
          <p:nvPr/>
        </p:nvSpPr>
        <p:spPr>
          <a:xfrm>
            <a:off x="10074931" y="2198703"/>
            <a:ext cx="254555"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a:t>
            </a:r>
          </a:p>
        </p:txBody>
      </p:sp>
      <p:sp>
        <p:nvSpPr>
          <p:cNvPr id="161" name="TextBox 160">
            <a:extLst>
              <a:ext uri="{FF2B5EF4-FFF2-40B4-BE49-F238E27FC236}">
                <a16:creationId xmlns:a16="http://schemas.microsoft.com/office/drawing/2014/main" id="{1D90A775-C603-4AC1-84A3-4B08EA1CE52B}"/>
              </a:ext>
            </a:extLst>
          </p:cNvPr>
          <p:cNvSpPr txBox="1"/>
          <p:nvPr/>
        </p:nvSpPr>
        <p:spPr>
          <a:xfrm>
            <a:off x="10146537" y="2198703"/>
            <a:ext cx="344149"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M</a:t>
            </a:r>
          </a:p>
        </p:txBody>
      </p:sp>
      <p:sp>
        <p:nvSpPr>
          <p:cNvPr id="162" name="TextBox 161">
            <a:extLst>
              <a:ext uri="{FF2B5EF4-FFF2-40B4-BE49-F238E27FC236}">
                <a16:creationId xmlns:a16="http://schemas.microsoft.com/office/drawing/2014/main" id="{C0142746-F15A-4E0E-9E62-78AE2F3E2B96}"/>
              </a:ext>
            </a:extLst>
          </p:cNvPr>
          <p:cNvSpPr txBox="1"/>
          <p:nvPr/>
        </p:nvSpPr>
        <p:spPr>
          <a:xfrm>
            <a:off x="10325655"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a</a:t>
            </a:r>
          </a:p>
        </p:txBody>
      </p:sp>
      <p:sp>
        <p:nvSpPr>
          <p:cNvPr id="163" name="TextBox 162">
            <a:extLst>
              <a:ext uri="{FF2B5EF4-FFF2-40B4-BE49-F238E27FC236}">
                <a16:creationId xmlns:a16="http://schemas.microsoft.com/office/drawing/2014/main" id="{C68A29D0-9B71-438A-A6EC-4D135DE09602}"/>
              </a:ext>
            </a:extLst>
          </p:cNvPr>
          <p:cNvSpPr txBox="1"/>
          <p:nvPr/>
        </p:nvSpPr>
        <p:spPr>
          <a:xfrm>
            <a:off x="10445244"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n</a:t>
            </a:r>
          </a:p>
        </p:txBody>
      </p:sp>
      <p:sp>
        <p:nvSpPr>
          <p:cNvPr id="164" name="TextBox 163">
            <a:extLst>
              <a:ext uri="{FF2B5EF4-FFF2-40B4-BE49-F238E27FC236}">
                <a16:creationId xmlns:a16="http://schemas.microsoft.com/office/drawing/2014/main" id="{DE7A01F2-20D4-4B46-9CA4-ECFE31EA2565}"/>
              </a:ext>
            </a:extLst>
          </p:cNvPr>
          <p:cNvSpPr txBox="1"/>
          <p:nvPr/>
        </p:nvSpPr>
        <p:spPr>
          <a:xfrm>
            <a:off x="10564831"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a</a:t>
            </a:r>
          </a:p>
        </p:txBody>
      </p:sp>
      <p:sp>
        <p:nvSpPr>
          <p:cNvPr id="165" name="TextBox 164">
            <a:extLst>
              <a:ext uri="{FF2B5EF4-FFF2-40B4-BE49-F238E27FC236}">
                <a16:creationId xmlns:a16="http://schemas.microsoft.com/office/drawing/2014/main" id="{2F8B0D39-625C-4448-B599-183379A8E4D1}"/>
              </a:ext>
            </a:extLst>
          </p:cNvPr>
          <p:cNvSpPr txBox="1"/>
          <p:nvPr/>
        </p:nvSpPr>
        <p:spPr>
          <a:xfrm>
            <a:off x="10684417"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g</a:t>
            </a:r>
          </a:p>
        </p:txBody>
      </p:sp>
      <p:sp>
        <p:nvSpPr>
          <p:cNvPr id="166" name="TextBox 165">
            <a:extLst>
              <a:ext uri="{FF2B5EF4-FFF2-40B4-BE49-F238E27FC236}">
                <a16:creationId xmlns:a16="http://schemas.microsoft.com/office/drawing/2014/main" id="{D1C3AB13-5002-451A-81B4-6AC21DE54A42}"/>
              </a:ext>
            </a:extLst>
          </p:cNvPr>
          <p:cNvSpPr txBox="1"/>
          <p:nvPr/>
        </p:nvSpPr>
        <p:spPr>
          <a:xfrm>
            <a:off x="10804004" y="219870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e</a:t>
            </a:r>
          </a:p>
        </p:txBody>
      </p:sp>
      <p:sp>
        <p:nvSpPr>
          <p:cNvPr id="167" name="TextBox 166">
            <a:extLst>
              <a:ext uri="{FF2B5EF4-FFF2-40B4-BE49-F238E27FC236}">
                <a16:creationId xmlns:a16="http://schemas.microsoft.com/office/drawing/2014/main" id="{ABA4DEFC-E0C2-405F-AE86-E745B092223B}"/>
              </a:ext>
            </a:extLst>
          </p:cNvPr>
          <p:cNvSpPr txBox="1"/>
          <p:nvPr/>
        </p:nvSpPr>
        <p:spPr>
          <a:xfrm>
            <a:off x="10923593" y="2198703"/>
            <a:ext cx="254555"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r</a:t>
            </a:r>
          </a:p>
        </p:txBody>
      </p:sp>
      <p:grpSp>
        <p:nvGrpSpPr>
          <p:cNvPr id="183" name="Group 182">
            <a:extLst>
              <a:ext uri="{FF2B5EF4-FFF2-40B4-BE49-F238E27FC236}">
                <a16:creationId xmlns:a16="http://schemas.microsoft.com/office/drawing/2014/main" id="{D46ACF7F-0E0E-48F5-AE48-F6243D1965BD}"/>
              </a:ext>
            </a:extLst>
          </p:cNvPr>
          <p:cNvGrpSpPr/>
          <p:nvPr/>
        </p:nvGrpSpPr>
        <p:grpSpPr>
          <a:xfrm>
            <a:off x="3250206" y="1869372"/>
            <a:ext cx="3494534" cy="3690036"/>
            <a:chOff x="1992906" y="1831272"/>
            <a:chExt cx="3494534" cy="3690036"/>
          </a:xfrm>
        </p:grpSpPr>
        <p:grpSp>
          <p:nvGrpSpPr>
            <p:cNvPr id="129" name="Graphic 4">
              <a:extLst>
                <a:ext uri="{FF2B5EF4-FFF2-40B4-BE49-F238E27FC236}">
                  <a16:creationId xmlns:a16="http://schemas.microsoft.com/office/drawing/2014/main" id="{B19D2BFC-0823-41EF-A8C7-105834D6FF28}"/>
                </a:ext>
              </a:extLst>
            </p:cNvPr>
            <p:cNvGrpSpPr/>
            <p:nvPr/>
          </p:nvGrpSpPr>
          <p:grpSpPr>
            <a:xfrm>
              <a:off x="4680462" y="1863952"/>
              <a:ext cx="806978" cy="501727"/>
              <a:chOff x="4784007" y="3295293"/>
              <a:chExt cx="806978" cy="501727"/>
            </a:xfrm>
            <a:solidFill>
              <a:srgbClr val="000000"/>
            </a:solidFill>
          </p:grpSpPr>
          <p:sp>
            <p:nvSpPr>
              <p:cNvPr id="130" name="TextBox 129">
                <a:extLst>
                  <a:ext uri="{FF2B5EF4-FFF2-40B4-BE49-F238E27FC236}">
                    <a16:creationId xmlns:a16="http://schemas.microsoft.com/office/drawing/2014/main" id="{F53FFD1F-FC29-4635-9511-576516AA4940}"/>
                  </a:ext>
                </a:extLst>
              </p:cNvPr>
              <p:cNvSpPr txBox="1"/>
              <p:nvPr/>
            </p:nvSpPr>
            <p:spPr>
              <a:xfrm>
                <a:off x="4752470" y="3249573"/>
                <a:ext cx="326230"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S</a:t>
                </a:r>
              </a:p>
            </p:txBody>
          </p:sp>
          <p:sp>
            <p:nvSpPr>
              <p:cNvPr id="131" name="TextBox 130">
                <a:extLst>
                  <a:ext uri="{FF2B5EF4-FFF2-40B4-BE49-F238E27FC236}">
                    <a16:creationId xmlns:a16="http://schemas.microsoft.com/office/drawing/2014/main" id="{F6AB4240-A00C-4299-9E7E-D94F6C2A595B}"/>
                  </a:ext>
                </a:extLst>
              </p:cNvPr>
              <p:cNvSpPr txBox="1"/>
              <p:nvPr/>
            </p:nvSpPr>
            <p:spPr>
              <a:xfrm>
                <a:off x="4895890" y="3249573"/>
                <a:ext cx="308311"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e</a:t>
                </a:r>
              </a:p>
            </p:txBody>
          </p:sp>
          <p:sp>
            <p:nvSpPr>
              <p:cNvPr id="132" name="TextBox 131">
                <a:extLst>
                  <a:ext uri="{FF2B5EF4-FFF2-40B4-BE49-F238E27FC236}">
                    <a16:creationId xmlns:a16="http://schemas.microsoft.com/office/drawing/2014/main" id="{7DD6B65D-B2CE-4AEF-870E-E0C4F99BB9B8}"/>
                  </a:ext>
                </a:extLst>
              </p:cNvPr>
              <p:cNvSpPr txBox="1"/>
              <p:nvPr/>
            </p:nvSpPr>
            <p:spPr>
              <a:xfrm>
                <a:off x="5015477" y="3249573"/>
                <a:ext cx="290393"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c</a:t>
                </a:r>
              </a:p>
            </p:txBody>
          </p:sp>
          <p:sp>
            <p:nvSpPr>
              <p:cNvPr id="133" name="TextBox 132">
                <a:extLst>
                  <a:ext uri="{FF2B5EF4-FFF2-40B4-BE49-F238E27FC236}">
                    <a16:creationId xmlns:a16="http://schemas.microsoft.com/office/drawing/2014/main" id="{2105E582-A3B0-49BF-ABE3-B183178B09D6}"/>
                  </a:ext>
                </a:extLst>
              </p:cNvPr>
              <p:cNvSpPr txBox="1"/>
              <p:nvPr/>
            </p:nvSpPr>
            <p:spPr>
              <a:xfrm>
                <a:off x="5122990" y="3249573"/>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u</a:t>
                </a:r>
              </a:p>
            </p:txBody>
          </p:sp>
          <p:sp>
            <p:nvSpPr>
              <p:cNvPr id="134" name="TextBox 133">
                <a:extLst>
                  <a:ext uri="{FF2B5EF4-FFF2-40B4-BE49-F238E27FC236}">
                    <a16:creationId xmlns:a16="http://schemas.microsoft.com/office/drawing/2014/main" id="{5CE5E082-6E70-4DCF-A090-1F5B85A2F493}"/>
                  </a:ext>
                </a:extLst>
              </p:cNvPr>
              <p:cNvSpPr txBox="1"/>
              <p:nvPr/>
            </p:nvSpPr>
            <p:spPr>
              <a:xfrm>
                <a:off x="5242579" y="3249573"/>
                <a:ext cx="254555"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r</a:t>
                </a:r>
              </a:p>
            </p:txBody>
          </p:sp>
          <p:sp>
            <p:nvSpPr>
              <p:cNvPr id="135" name="TextBox 134">
                <a:extLst>
                  <a:ext uri="{FF2B5EF4-FFF2-40B4-BE49-F238E27FC236}">
                    <a16:creationId xmlns:a16="http://schemas.microsoft.com/office/drawing/2014/main" id="{3C0010D6-E245-42DD-8784-6E9BC94B382A}"/>
                  </a:ext>
                </a:extLst>
              </p:cNvPr>
              <p:cNvSpPr txBox="1"/>
              <p:nvPr/>
            </p:nvSpPr>
            <p:spPr>
              <a:xfrm>
                <a:off x="5314184" y="3249573"/>
                <a:ext cx="308311" cy="342303"/>
              </a:xfrm>
              <a:prstGeom prst="rect">
                <a:avLst/>
              </a:prstGeom>
              <a:noFill/>
            </p:spPr>
            <p:txBody>
              <a:bodyPr wrap="none" rtlCol="0">
                <a:spAutoFit/>
              </a:bodyPr>
              <a:lstStyle/>
              <a:p>
                <a:pPr algn="l"/>
                <a:r>
                  <a:rPr lang="en-US" sz="1693" spc="0" baseline="0" dirty="0">
                    <a:solidFill>
                      <a:srgbClr val="000000"/>
                    </a:solidFill>
                    <a:latin typeface="Arial"/>
                    <a:cs typeface="Arial"/>
                    <a:sym typeface="Arial"/>
                    <a:rtl val="0"/>
                  </a:rPr>
                  <a:t>e</a:t>
                </a:r>
              </a:p>
            </p:txBody>
          </p:sp>
          <p:sp>
            <p:nvSpPr>
              <p:cNvPr id="136" name="TextBox 135">
                <a:extLst>
                  <a:ext uri="{FF2B5EF4-FFF2-40B4-BE49-F238E27FC236}">
                    <a16:creationId xmlns:a16="http://schemas.microsoft.com/office/drawing/2014/main" id="{FE180957-3724-48CE-B2AB-FC5AAEDBD870}"/>
                  </a:ext>
                </a:extLst>
              </p:cNvPr>
              <p:cNvSpPr txBox="1"/>
              <p:nvPr/>
            </p:nvSpPr>
            <p:spPr>
              <a:xfrm>
                <a:off x="4692567" y="3500437"/>
                <a:ext cx="344149"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C</a:t>
                </a:r>
              </a:p>
            </p:txBody>
          </p:sp>
          <p:sp>
            <p:nvSpPr>
              <p:cNvPr id="137" name="TextBox 136">
                <a:extLst>
                  <a:ext uri="{FF2B5EF4-FFF2-40B4-BE49-F238E27FC236}">
                    <a16:creationId xmlns:a16="http://schemas.microsoft.com/office/drawing/2014/main" id="{290FF03C-9B47-483D-9110-CB3A27416DFE}"/>
                  </a:ext>
                </a:extLst>
              </p:cNvPr>
              <p:cNvSpPr txBox="1"/>
              <p:nvPr/>
            </p:nvSpPr>
            <p:spPr>
              <a:xfrm>
                <a:off x="4847852" y="3500437"/>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h</a:t>
                </a:r>
              </a:p>
            </p:txBody>
          </p:sp>
          <p:sp>
            <p:nvSpPr>
              <p:cNvPr id="138" name="TextBox 137">
                <a:extLst>
                  <a:ext uri="{FF2B5EF4-FFF2-40B4-BE49-F238E27FC236}">
                    <a16:creationId xmlns:a16="http://schemas.microsoft.com/office/drawing/2014/main" id="{77C50DD6-E2C2-4890-83CB-C3DF8A12AD26}"/>
                  </a:ext>
                </a:extLst>
              </p:cNvPr>
              <p:cNvSpPr txBox="1"/>
              <p:nvPr/>
            </p:nvSpPr>
            <p:spPr>
              <a:xfrm>
                <a:off x="4967438" y="3500437"/>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a</a:t>
                </a:r>
              </a:p>
            </p:txBody>
          </p:sp>
          <p:sp>
            <p:nvSpPr>
              <p:cNvPr id="139" name="TextBox 138">
                <a:extLst>
                  <a:ext uri="{FF2B5EF4-FFF2-40B4-BE49-F238E27FC236}">
                    <a16:creationId xmlns:a16="http://schemas.microsoft.com/office/drawing/2014/main" id="{1DCC34DB-DDF1-4754-988A-9EB018191FD1}"/>
                  </a:ext>
                </a:extLst>
              </p:cNvPr>
              <p:cNvSpPr txBox="1"/>
              <p:nvPr/>
            </p:nvSpPr>
            <p:spPr>
              <a:xfrm>
                <a:off x="5087027" y="3500437"/>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n</a:t>
                </a:r>
              </a:p>
            </p:txBody>
          </p:sp>
          <p:sp>
            <p:nvSpPr>
              <p:cNvPr id="140" name="TextBox 139">
                <a:extLst>
                  <a:ext uri="{FF2B5EF4-FFF2-40B4-BE49-F238E27FC236}">
                    <a16:creationId xmlns:a16="http://schemas.microsoft.com/office/drawing/2014/main" id="{CAB8F8A4-C825-46C1-B804-B868F0B18854}"/>
                  </a:ext>
                </a:extLst>
              </p:cNvPr>
              <p:cNvSpPr txBox="1"/>
              <p:nvPr/>
            </p:nvSpPr>
            <p:spPr>
              <a:xfrm>
                <a:off x="5206614" y="3500437"/>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n</a:t>
                </a:r>
              </a:p>
            </p:txBody>
          </p:sp>
          <p:sp>
            <p:nvSpPr>
              <p:cNvPr id="141" name="TextBox 140">
                <a:extLst>
                  <a:ext uri="{FF2B5EF4-FFF2-40B4-BE49-F238E27FC236}">
                    <a16:creationId xmlns:a16="http://schemas.microsoft.com/office/drawing/2014/main" id="{14BBAF62-1BF1-4F9E-839F-532455DF91BD}"/>
                  </a:ext>
                </a:extLst>
              </p:cNvPr>
              <p:cNvSpPr txBox="1"/>
              <p:nvPr/>
            </p:nvSpPr>
            <p:spPr>
              <a:xfrm>
                <a:off x="5326201" y="3500437"/>
                <a:ext cx="308311"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e</a:t>
                </a:r>
              </a:p>
            </p:txBody>
          </p:sp>
          <p:sp>
            <p:nvSpPr>
              <p:cNvPr id="142" name="TextBox 141">
                <a:extLst>
                  <a:ext uri="{FF2B5EF4-FFF2-40B4-BE49-F238E27FC236}">
                    <a16:creationId xmlns:a16="http://schemas.microsoft.com/office/drawing/2014/main" id="{06E73F70-F4AE-4C3E-B296-226598583687}"/>
                  </a:ext>
                </a:extLst>
              </p:cNvPr>
              <p:cNvSpPr txBox="1"/>
              <p:nvPr/>
            </p:nvSpPr>
            <p:spPr>
              <a:xfrm>
                <a:off x="5445789" y="3500437"/>
                <a:ext cx="236636" cy="342303"/>
              </a:xfrm>
              <a:prstGeom prst="rect">
                <a:avLst/>
              </a:prstGeom>
              <a:noFill/>
            </p:spPr>
            <p:txBody>
              <a:bodyPr wrap="none" rtlCol="0">
                <a:spAutoFit/>
              </a:bodyPr>
              <a:lstStyle/>
              <a:p>
                <a:pPr algn="l"/>
                <a:r>
                  <a:rPr lang="en-US" sz="1693" spc="0" baseline="0">
                    <a:solidFill>
                      <a:srgbClr val="000000"/>
                    </a:solidFill>
                    <a:latin typeface="Arial"/>
                    <a:cs typeface="Arial"/>
                    <a:sym typeface="Arial"/>
                    <a:rtl val="0"/>
                  </a:rPr>
                  <a:t>l</a:t>
                </a:r>
              </a:p>
            </p:txBody>
          </p:sp>
        </p:grpSp>
        <p:grpSp>
          <p:nvGrpSpPr>
            <p:cNvPr id="182" name="Group 181">
              <a:extLst>
                <a:ext uri="{FF2B5EF4-FFF2-40B4-BE49-F238E27FC236}">
                  <a16:creationId xmlns:a16="http://schemas.microsoft.com/office/drawing/2014/main" id="{5E290940-DCF1-44B3-96F0-4F8704D379E8}"/>
                </a:ext>
              </a:extLst>
            </p:cNvPr>
            <p:cNvGrpSpPr/>
            <p:nvPr/>
          </p:nvGrpSpPr>
          <p:grpSpPr>
            <a:xfrm>
              <a:off x="1992906" y="1831272"/>
              <a:ext cx="2514459" cy="3690036"/>
              <a:chOff x="1992906" y="1831272"/>
              <a:chExt cx="2514459" cy="3690036"/>
            </a:xfrm>
          </p:grpSpPr>
          <p:grpSp>
            <p:nvGrpSpPr>
              <p:cNvPr id="168" name="Group 167">
                <a:extLst>
                  <a:ext uri="{FF2B5EF4-FFF2-40B4-BE49-F238E27FC236}">
                    <a16:creationId xmlns:a16="http://schemas.microsoft.com/office/drawing/2014/main" id="{EDF8FBB3-DE0F-491C-97BE-AB31FCD5A417}"/>
                  </a:ext>
                </a:extLst>
              </p:cNvPr>
              <p:cNvGrpSpPr/>
              <p:nvPr/>
            </p:nvGrpSpPr>
            <p:grpSpPr>
              <a:xfrm>
                <a:off x="1992906" y="1831272"/>
                <a:ext cx="1926769" cy="1228403"/>
                <a:chOff x="2089157" y="2939330"/>
                <a:chExt cx="1926769" cy="1228403"/>
              </a:xfrm>
            </p:grpSpPr>
            <p:sp>
              <p:nvSpPr>
                <p:cNvPr id="18" name="Freeform: Shape 17">
                  <a:extLst>
                    <a:ext uri="{FF2B5EF4-FFF2-40B4-BE49-F238E27FC236}">
                      <a16:creationId xmlns:a16="http://schemas.microsoft.com/office/drawing/2014/main" id="{45FEF7F6-5BE3-4CF3-A7C6-E4A3AECEDF9B}"/>
                    </a:ext>
                  </a:extLst>
                </p:cNvPr>
                <p:cNvSpPr/>
                <p:nvPr/>
              </p:nvSpPr>
              <p:spPr>
                <a:xfrm>
                  <a:off x="2089157" y="2939330"/>
                  <a:ext cx="1926769" cy="1228403"/>
                </a:xfrm>
                <a:custGeom>
                  <a:avLst/>
                  <a:gdLst>
                    <a:gd name="connsiteX0" fmla="*/ 397905 w 1926769"/>
                    <a:gd name="connsiteY0" fmla="*/ 224943 h 1228403"/>
                    <a:gd name="connsiteX1" fmla="*/ 204381 w 1926769"/>
                    <a:gd name="connsiteY1" fmla="*/ 654995 h 1228403"/>
                    <a:gd name="connsiteX2" fmla="*/ 526920 w 1926769"/>
                    <a:gd name="connsiteY2" fmla="*/ 1013372 h 1228403"/>
                    <a:gd name="connsiteX3" fmla="*/ 1580548 w 1926769"/>
                    <a:gd name="connsiteY3" fmla="*/ 1013372 h 1228403"/>
                    <a:gd name="connsiteX4" fmla="*/ 1741818 w 1926769"/>
                    <a:gd name="connsiteY4" fmla="*/ 583320 h 1228403"/>
                    <a:gd name="connsiteX5" fmla="*/ 1204253 w 1926769"/>
                    <a:gd name="connsiteY5" fmla="*/ 153267 h 1228403"/>
                    <a:gd name="connsiteX6" fmla="*/ 397905 w 1926769"/>
                    <a:gd name="connsiteY6" fmla="*/ 224943 h 122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6769" h="1228403">
                      <a:moveTo>
                        <a:pt x="397905" y="224943"/>
                      </a:moveTo>
                      <a:cubicBezTo>
                        <a:pt x="-32148" y="224943"/>
                        <a:pt x="-139661" y="583320"/>
                        <a:pt x="204381" y="654995"/>
                      </a:cubicBezTo>
                      <a:cubicBezTo>
                        <a:pt x="-139661" y="812681"/>
                        <a:pt x="247386" y="1156723"/>
                        <a:pt x="526920" y="1013372"/>
                      </a:cubicBezTo>
                      <a:cubicBezTo>
                        <a:pt x="720444" y="1300073"/>
                        <a:pt x="1365522" y="1300073"/>
                        <a:pt x="1580548" y="1013372"/>
                      </a:cubicBezTo>
                      <a:cubicBezTo>
                        <a:pt x="2010601" y="1013372"/>
                        <a:pt x="2010601" y="726670"/>
                        <a:pt x="1741818" y="583320"/>
                      </a:cubicBezTo>
                      <a:cubicBezTo>
                        <a:pt x="2010601" y="296618"/>
                        <a:pt x="1580548" y="9917"/>
                        <a:pt x="1204253" y="153267"/>
                      </a:cubicBezTo>
                      <a:cubicBezTo>
                        <a:pt x="935470" y="-61759"/>
                        <a:pt x="505418" y="-61759"/>
                        <a:pt x="397905" y="224943"/>
                      </a:cubicBezTo>
                      <a:close/>
                    </a:path>
                  </a:pathLst>
                </a:custGeom>
                <a:solidFill>
                  <a:srgbClr val="DAE8FC"/>
                </a:solidFill>
                <a:ln w="17917" cap="flat">
                  <a:solidFill>
                    <a:srgbClr val="000000"/>
                  </a:solidFill>
                  <a:prstDash val="solid"/>
                  <a:miter/>
                </a:ln>
              </p:spPr>
              <p:txBody>
                <a:bodyPr rtlCol="0" anchor="ctr"/>
                <a:lstStyle/>
                <a:p>
                  <a:endParaRPr lang="en-US" dirty="0"/>
                </a:p>
              </p:txBody>
            </p:sp>
            <p:sp>
              <p:nvSpPr>
                <p:cNvPr id="19" name="TextBox 18">
                  <a:extLst>
                    <a:ext uri="{FF2B5EF4-FFF2-40B4-BE49-F238E27FC236}">
                      <a16:creationId xmlns:a16="http://schemas.microsoft.com/office/drawing/2014/main" id="{7FB56238-7F28-4B1C-9166-5FF396C5360C}"/>
                    </a:ext>
                  </a:extLst>
                </p:cNvPr>
                <p:cNvSpPr txBox="1"/>
                <p:nvPr/>
              </p:nvSpPr>
              <p:spPr>
                <a:xfrm>
                  <a:off x="2259478" y="3292369"/>
                  <a:ext cx="1606530" cy="613373"/>
                </a:xfrm>
                <a:prstGeom prst="rect">
                  <a:avLst/>
                </a:prstGeom>
                <a:noFill/>
              </p:spPr>
              <p:txBody>
                <a:bodyPr wrap="none" rtlCol="0">
                  <a:spAutoFit/>
                </a:bodyPr>
                <a:lstStyle/>
                <a:p>
                  <a:pPr algn="ctr"/>
                  <a:r>
                    <a:rPr lang="en-US" sz="1693" spc="0" baseline="0" dirty="0">
                      <a:solidFill>
                        <a:srgbClr val="000000"/>
                      </a:solidFill>
                      <a:latin typeface="Arial"/>
                      <a:cs typeface="Arial"/>
                      <a:sym typeface="Arial"/>
                      <a:rtl val="0"/>
                    </a:rPr>
                    <a:t>Secure remote</a:t>
                  </a:r>
                </a:p>
                <a:p>
                  <a:pPr algn="ctr"/>
                  <a:r>
                    <a:rPr lang="en-US" sz="1693" dirty="0">
                      <a:solidFill>
                        <a:srgbClr val="000000"/>
                      </a:solidFill>
                      <a:latin typeface="Arial"/>
                      <a:cs typeface="Arial"/>
                      <a:sym typeface="Arial"/>
                      <a:rtl val="0"/>
                    </a:rPr>
                    <a:t>server</a:t>
                  </a:r>
                  <a:endParaRPr lang="en-US" sz="1693" spc="0" baseline="0" dirty="0">
                    <a:solidFill>
                      <a:srgbClr val="000000"/>
                    </a:solidFill>
                    <a:latin typeface="Arial"/>
                    <a:cs typeface="Arial"/>
                    <a:sym typeface="Arial"/>
                    <a:rtl val="0"/>
                  </a:endParaRPr>
                </a:p>
              </p:txBody>
            </p:sp>
          </p:grpSp>
          <p:sp>
            <p:nvSpPr>
              <p:cNvPr id="96" name="Freeform: Shape 95">
                <a:extLst>
                  <a:ext uri="{FF2B5EF4-FFF2-40B4-BE49-F238E27FC236}">
                    <a16:creationId xmlns:a16="http://schemas.microsoft.com/office/drawing/2014/main" id="{F8034C76-1484-4725-8B53-D1AEAABDBA56}"/>
                  </a:ext>
                </a:extLst>
              </p:cNvPr>
              <p:cNvSpPr/>
              <p:nvPr/>
            </p:nvSpPr>
            <p:spPr>
              <a:xfrm>
                <a:off x="4471528" y="2188404"/>
                <a:ext cx="35837" cy="3332904"/>
              </a:xfrm>
              <a:custGeom>
                <a:avLst/>
                <a:gdLst>
                  <a:gd name="connsiteX0" fmla="*/ -7 w 35837"/>
                  <a:gd name="connsiteY0" fmla="*/ 3332900 h 3332904"/>
                  <a:gd name="connsiteX1" fmla="*/ -7 w 35837"/>
                  <a:gd name="connsiteY1" fmla="*/ 3225387 h 3332904"/>
                  <a:gd name="connsiteX2" fmla="*/ 35830 w 35837"/>
                  <a:gd name="connsiteY2" fmla="*/ 3225387 h 3332904"/>
                  <a:gd name="connsiteX3" fmla="*/ 35830 w 35837"/>
                  <a:gd name="connsiteY3" fmla="*/ 3332900 h 3332904"/>
                  <a:gd name="connsiteX4" fmla="*/ -7 w 35837"/>
                  <a:gd name="connsiteY4" fmla="*/ 3117874 h 3332904"/>
                  <a:gd name="connsiteX5" fmla="*/ -7 w 35837"/>
                  <a:gd name="connsiteY5" fmla="*/ 3010361 h 3332904"/>
                  <a:gd name="connsiteX6" fmla="*/ 35830 w 35837"/>
                  <a:gd name="connsiteY6" fmla="*/ 3010361 h 3332904"/>
                  <a:gd name="connsiteX7" fmla="*/ 35830 w 35837"/>
                  <a:gd name="connsiteY7" fmla="*/ 3117874 h 3332904"/>
                  <a:gd name="connsiteX8" fmla="*/ -7 w 35837"/>
                  <a:gd name="connsiteY8" fmla="*/ 2902848 h 3332904"/>
                  <a:gd name="connsiteX9" fmla="*/ -7 w 35837"/>
                  <a:gd name="connsiteY9" fmla="*/ 2795335 h 3332904"/>
                  <a:gd name="connsiteX10" fmla="*/ 35830 w 35837"/>
                  <a:gd name="connsiteY10" fmla="*/ 2795335 h 3332904"/>
                  <a:gd name="connsiteX11" fmla="*/ 35830 w 35837"/>
                  <a:gd name="connsiteY11" fmla="*/ 2902848 h 3332904"/>
                  <a:gd name="connsiteX12" fmla="*/ -7 w 35837"/>
                  <a:gd name="connsiteY12" fmla="*/ 2687822 h 3332904"/>
                  <a:gd name="connsiteX13" fmla="*/ -7 w 35837"/>
                  <a:gd name="connsiteY13" fmla="*/ 2580309 h 3332904"/>
                  <a:gd name="connsiteX14" fmla="*/ 35830 w 35837"/>
                  <a:gd name="connsiteY14" fmla="*/ 2580309 h 3332904"/>
                  <a:gd name="connsiteX15" fmla="*/ 35830 w 35837"/>
                  <a:gd name="connsiteY15" fmla="*/ 2687822 h 3332904"/>
                  <a:gd name="connsiteX16" fmla="*/ -7 w 35837"/>
                  <a:gd name="connsiteY16" fmla="*/ 2472796 h 3332904"/>
                  <a:gd name="connsiteX17" fmla="*/ -7 w 35837"/>
                  <a:gd name="connsiteY17" fmla="*/ 2365283 h 3332904"/>
                  <a:gd name="connsiteX18" fmla="*/ 35830 w 35837"/>
                  <a:gd name="connsiteY18" fmla="*/ 2365283 h 3332904"/>
                  <a:gd name="connsiteX19" fmla="*/ 35830 w 35837"/>
                  <a:gd name="connsiteY19" fmla="*/ 2472796 h 3332904"/>
                  <a:gd name="connsiteX20" fmla="*/ -7 w 35837"/>
                  <a:gd name="connsiteY20" fmla="*/ 2257770 h 3332904"/>
                  <a:gd name="connsiteX21" fmla="*/ -7 w 35837"/>
                  <a:gd name="connsiteY21" fmla="*/ 2150257 h 3332904"/>
                  <a:gd name="connsiteX22" fmla="*/ 35830 w 35837"/>
                  <a:gd name="connsiteY22" fmla="*/ 2150257 h 3332904"/>
                  <a:gd name="connsiteX23" fmla="*/ 35830 w 35837"/>
                  <a:gd name="connsiteY23" fmla="*/ 2257770 h 3332904"/>
                  <a:gd name="connsiteX24" fmla="*/ -7 w 35837"/>
                  <a:gd name="connsiteY24" fmla="*/ 2042743 h 3332904"/>
                  <a:gd name="connsiteX25" fmla="*/ -7 w 35837"/>
                  <a:gd name="connsiteY25" fmla="*/ 1935230 h 3332904"/>
                  <a:gd name="connsiteX26" fmla="*/ 35830 w 35837"/>
                  <a:gd name="connsiteY26" fmla="*/ 1935230 h 3332904"/>
                  <a:gd name="connsiteX27" fmla="*/ 35830 w 35837"/>
                  <a:gd name="connsiteY27" fmla="*/ 2042743 h 3332904"/>
                  <a:gd name="connsiteX28" fmla="*/ -7 w 35837"/>
                  <a:gd name="connsiteY28" fmla="*/ 1827717 h 3332904"/>
                  <a:gd name="connsiteX29" fmla="*/ -7 w 35837"/>
                  <a:gd name="connsiteY29" fmla="*/ 1720204 h 3332904"/>
                  <a:gd name="connsiteX30" fmla="*/ 35830 w 35837"/>
                  <a:gd name="connsiteY30" fmla="*/ 1720204 h 3332904"/>
                  <a:gd name="connsiteX31" fmla="*/ 35830 w 35837"/>
                  <a:gd name="connsiteY31" fmla="*/ 1827717 h 3332904"/>
                  <a:gd name="connsiteX32" fmla="*/ -7 w 35837"/>
                  <a:gd name="connsiteY32" fmla="*/ 1612691 h 3332904"/>
                  <a:gd name="connsiteX33" fmla="*/ -7 w 35837"/>
                  <a:gd name="connsiteY33" fmla="*/ 1505178 h 3332904"/>
                  <a:gd name="connsiteX34" fmla="*/ 35830 w 35837"/>
                  <a:gd name="connsiteY34" fmla="*/ 1505178 h 3332904"/>
                  <a:gd name="connsiteX35" fmla="*/ 35830 w 35837"/>
                  <a:gd name="connsiteY35" fmla="*/ 1612691 h 3332904"/>
                  <a:gd name="connsiteX36" fmla="*/ -7 w 35837"/>
                  <a:gd name="connsiteY36" fmla="*/ 1397665 h 3332904"/>
                  <a:gd name="connsiteX37" fmla="*/ -7 w 35837"/>
                  <a:gd name="connsiteY37" fmla="*/ 1290152 h 3332904"/>
                  <a:gd name="connsiteX38" fmla="*/ 35830 w 35837"/>
                  <a:gd name="connsiteY38" fmla="*/ 1290152 h 3332904"/>
                  <a:gd name="connsiteX39" fmla="*/ 35830 w 35837"/>
                  <a:gd name="connsiteY39" fmla="*/ 1397665 h 3332904"/>
                  <a:gd name="connsiteX40" fmla="*/ -7 w 35837"/>
                  <a:gd name="connsiteY40" fmla="*/ 1182639 h 3332904"/>
                  <a:gd name="connsiteX41" fmla="*/ -7 w 35837"/>
                  <a:gd name="connsiteY41" fmla="*/ 1075126 h 3332904"/>
                  <a:gd name="connsiteX42" fmla="*/ 35830 w 35837"/>
                  <a:gd name="connsiteY42" fmla="*/ 1075126 h 3332904"/>
                  <a:gd name="connsiteX43" fmla="*/ 35830 w 35837"/>
                  <a:gd name="connsiteY43" fmla="*/ 1182639 h 3332904"/>
                  <a:gd name="connsiteX44" fmla="*/ -7 w 35837"/>
                  <a:gd name="connsiteY44" fmla="*/ 967613 h 3332904"/>
                  <a:gd name="connsiteX45" fmla="*/ -7 w 35837"/>
                  <a:gd name="connsiteY45" fmla="*/ 860100 h 3332904"/>
                  <a:gd name="connsiteX46" fmla="*/ 35830 w 35837"/>
                  <a:gd name="connsiteY46" fmla="*/ 860100 h 3332904"/>
                  <a:gd name="connsiteX47" fmla="*/ 35830 w 35837"/>
                  <a:gd name="connsiteY47" fmla="*/ 967613 h 3332904"/>
                  <a:gd name="connsiteX48" fmla="*/ -7 w 35837"/>
                  <a:gd name="connsiteY48" fmla="*/ 752587 h 3332904"/>
                  <a:gd name="connsiteX49" fmla="*/ -7 w 35837"/>
                  <a:gd name="connsiteY49" fmla="*/ 645074 h 3332904"/>
                  <a:gd name="connsiteX50" fmla="*/ 35830 w 35837"/>
                  <a:gd name="connsiteY50" fmla="*/ 645074 h 3332904"/>
                  <a:gd name="connsiteX51" fmla="*/ 35830 w 35837"/>
                  <a:gd name="connsiteY51" fmla="*/ 752587 h 3332904"/>
                  <a:gd name="connsiteX52" fmla="*/ -7 w 35837"/>
                  <a:gd name="connsiteY52" fmla="*/ 537561 h 3332904"/>
                  <a:gd name="connsiteX53" fmla="*/ -7 w 35837"/>
                  <a:gd name="connsiteY53" fmla="*/ 430048 h 3332904"/>
                  <a:gd name="connsiteX54" fmla="*/ 35830 w 35837"/>
                  <a:gd name="connsiteY54" fmla="*/ 430048 h 3332904"/>
                  <a:gd name="connsiteX55" fmla="*/ 35830 w 35837"/>
                  <a:gd name="connsiteY55" fmla="*/ 537561 h 3332904"/>
                  <a:gd name="connsiteX56" fmla="*/ -7 w 35837"/>
                  <a:gd name="connsiteY56" fmla="*/ 322534 h 3332904"/>
                  <a:gd name="connsiteX57" fmla="*/ -7 w 35837"/>
                  <a:gd name="connsiteY57" fmla="*/ 215021 h 3332904"/>
                  <a:gd name="connsiteX58" fmla="*/ 35830 w 35837"/>
                  <a:gd name="connsiteY58" fmla="*/ 215021 h 3332904"/>
                  <a:gd name="connsiteX59" fmla="*/ 35830 w 35837"/>
                  <a:gd name="connsiteY59" fmla="*/ 322534 h 3332904"/>
                  <a:gd name="connsiteX60" fmla="*/ -7 w 35837"/>
                  <a:gd name="connsiteY60" fmla="*/ 107508 h 3332904"/>
                  <a:gd name="connsiteX61" fmla="*/ -7 w 35837"/>
                  <a:gd name="connsiteY61" fmla="*/ -5 h 3332904"/>
                  <a:gd name="connsiteX62" fmla="*/ 35830 w 35837"/>
                  <a:gd name="connsiteY62" fmla="*/ -5 h 3332904"/>
                  <a:gd name="connsiteX63" fmla="*/ 35830 w 35837"/>
                  <a:gd name="connsiteY63" fmla="*/ 107508 h 333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5837" h="3332904">
                    <a:moveTo>
                      <a:pt x="-7" y="3332900"/>
                    </a:moveTo>
                    <a:lnTo>
                      <a:pt x="-7" y="3225387"/>
                    </a:lnTo>
                    <a:lnTo>
                      <a:pt x="35830" y="3225387"/>
                    </a:lnTo>
                    <a:lnTo>
                      <a:pt x="35830" y="3332900"/>
                    </a:lnTo>
                    <a:moveTo>
                      <a:pt x="-7" y="3117874"/>
                    </a:moveTo>
                    <a:lnTo>
                      <a:pt x="-7" y="3010361"/>
                    </a:lnTo>
                    <a:lnTo>
                      <a:pt x="35830" y="3010361"/>
                    </a:lnTo>
                    <a:lnTo>
                      <a:pt x="35830" y="3117874"/>
                    </a:lnTo>
                    <a:moveTo>
                      <a:pt x="-7" y="2902848"/>
                    </a:moveTo>
                    <a:lnTo>
                      <a:pt x="-7" y="2795335"/>
                    </a:lnTo>
                    <a:lnTo>
                      <a:pt x="35830" y="2795335"/>
                    </a:lnTo>
                    <a:lnTo>
                      <a:pt x="35830" y="2902848"/>
                    </a:lnTo>
                    <a:moveTo>
                      <a:pt x="-7" y="2687822"/>
                    </a:moveTo>
                    <a:lnTo>
                      <a:pt x="-7" y="2580309"/>
                    </a:lnTo>
                    <a:lnTo>
                      <a:pt x="35830" y="2580309"/>
                    </a:lnTo>
                    <a:lnTo>
                      <a:pt x="35830" y="2687822"/>
                    </a:lnTo>
                    <a:moveTo>
                      <a:pt x="-7" y="2472796"/>
                    </a:moveTo>
                    <a:lnTo>
                      <a:pt x="-7" y="2365283"/>
                    </a:lnTo>
                    <a:lnTo>
                      <a:pt x="35830" y="2365283"/>
                    </a:lnTo>
                    <a:lnTo>
                      <a:pt x="35830" y="2472796"/>
                    </a:lnTo>
                    <a:moveTo>
                      <a:pt x="-7" y="2257770"/>
                    </a:moveTo>
                    <a:lnTo>
                      <a:pt x="-7" y="2150257"/>
                    </a:lnTo>
                    <a:lnTo>
                      <a:pt x="35830" y="2150257"/>
                    </a:lnTo>
                    <a:lnTo>
                      <a:pt x="35830" y="2257770"/>
                    </a:lnTo>
                    <a:moveTo>
                      <a:pt x="-7" y="2042743"/>
                    </a:moveTo>
                    <a:lnTo>
                      <a:pt x="-7" y="1935230"/>
                    </a:lnTo>
                    <a:lnTo>
                      <a:pt x="35830" y="1935230"/>
                    </a:lnTo>
                    <a:lnTo>
                      <a:pt x="35830" y="2042743"/>
                    </a:lnTo>
                    <a:moveTo>
                      <a:pt x="-7" y="1827717"/>
                    </a:moveTo>
                    <a:lnTo>
                      <a:pt x="-7" y="1720204"/>
                    </a:lnTo>
                    <a:lnTo>
                      <a:pt x="35830" y="1720204"/>
                    </a:lnTo>
                    <a:lnTo>
                      <a:pt x="35830" y="1827717"/>
                    </a:lnTo>
                    <a:moveTo>
                      <a:pt x="-7" y="1612691"/>
                    </a:moveTo>
                    <a:lnTo>
                      <a:pt x="-7" y="1505178"/>
                    </a:lnTo>
                    <a:lnTo>
                      <a:pt x="35830" y="1505178"/>
                    </a:lnTo>
                    <a:lnTo>
                      <a:pt x="35830" y="1612691"/>
                    </a:lnTo>
                    <a:moveTo>
                      <a:pt x="-7" y="1397665"/>
                    </a:moveTo>
                    <a:lnTo>
                      <a:pt x="-7" y="1290152"/>
                    </a:lnTo>
                    <a:lnTo>
                      <a:pt x="35830" y="1290152"/>
                    </a:lnTo>
                    <a:lnTo>
                      <a:pt x="35830" y="1397665"/>
                    </a:lnTo>
                    <a:moveTo>
                      <a:pt x="-7" y="1182639"/>
                    </a:moveTo>
                    <a:lnTo>
                      <a:pt x="-7" y="1075126"/>
                    </a:lnTo>
                    <a:lnTo>
                      <a:pt x="35830" y="1075126"/>
                    </a:lnTo>
                    <a:lnTo>
                      <a:pt x="35830" y="1182639"/>
                    </a:lnTo>
                    <a:moveTo>
                      <a:pt x="-7" y="967613"/>
                    </a:moveTo>
                    <a:lnTo>
                      <a:pt x="-7" y="860100"/>
                    </a:lnTo>
                    <a:lnTo>
                      <a:pt x="35830" y="860100"/>
                    </a:lnTo>
                    <a:lnTo>
                      <a:pt x="35830" y="967613"/>
                    </a:lnTo>
                    <a:moveTo>
                      <a:pt x="-7" y="752587"/>
                    </a:moveTo>
                    <a:lnTo>
                      <a:pt x="-7" y="645074"/>
                    </a:lnTo>
                    <a:lnTo>
                      <a:pt x="35830" y="645074"/>
                    </a:lnTo>
                    <a:lnTo>
                      <a:pt x="35830" y="752587"/>
                    </a:lnTo>
                    <a:moveTo>
                      <a:pt x="-7" y="537561"/>
                    </a:moveTo>
                    <a:lnTo>
                      <a:pt x="-7" y="430048"/>
                    </a:lnTo>
                    <a:lnTo>
                      <a:pt x="35830" y="430048"/>
                    </a:lnTo>
                    <a:lnTo>
                      <a:pt x="35830" y="537561"/>
                    </a:lnTo>
                    <a:moveTo>
                      <a:pt x="-7" y="322534"/>
                    </a:moveTo>
                    <a:lnTo>
                      <a:pt x="-7" y="215021"/>
                    </a:lnTo>
                    <a:lnTo>
                      <a:pt x="35830" y="215021"/>
                    </a:lnTo>
                    <a:lnTo>
                      <a:pt x="35830" y="322534"/>
                    </a:lnTo>
                    <a:moveTo>
                      <a:pt x="-7" y="107508"/>
                    </a:moveTo>
                    <a:lnTo>
                      <a:pt x="-7" y="-5"/>
                    </a:lnTo>
                    <a:lnTo>
                      <a:pt x="35830" y="-5"/>
                    </a:lnTo>
                    <a:lnTo>
                      <a:pt x="35830" y="107508"/>
                    </a:lnTo>
                  </a:path>
                </a:pathLst>
              </a:custGeom>
              <a:solidFill>
                <a:srgbClr val="000000"/>
              </a:solidFill>
              <a:ln w="17917" cap="flat">
                <a:noFill/>
                <a:prstDash val="solid"/>
                <a:miter/>
              </a:ln>
            </p:spPr>
            <p:txBody>
              <a:bodyPr rtlCol="0" anchor="ctr"/>
              <a:lstStyle/>
              <a:p>
                <a:endParaRPr lang="en-US"/>
              </a:p>
            </p:txBody>
          </p:sp>
        </p:grpSp>
        <p:cxnSp>
          <p:nvCxnSpPr>
            <p:cNvPr id="171" name="Straight Arrow Connector 170">
              <a:extLst>
                <a:ext uri="{FF2B5EF4-FFF2-40B4-BE49-F238E27FC236}">
                  <a16:creationId xmlns:a16="http://schemas.microsoft.com/office/drawing/2014/main" id="{C24456B6-F5DE-48FF-BBDC-F104F53D988D}"/>
                </a:ext>
              </a:extLst>
            </p:cNvPr>
            <p:cNvCxnSpPr>
              <a:cxnSpLocks/>
            </p:cNvCxnSpPr>
            <p:nvPr/>
          </p:nvCxnSpPr>
          <p:spPr>
            <a:xfrm flipH="1">
              <a:off x="4946500" y="2502906"/>
              <a:ext cx="187018" cy="154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Arrow: Left-Up 2">
            <a:extLst>
              <a:ext uri="{FF2B5EF4-FFF2-40B4-BE49-F238E27FC236}">
                <a16:creationId xmlns:a16="http://schemas.microsoft.com/office/drawing/2014/main" id="{55045325-52EA-4004-9F75-303AA318F521}"/>
              </a:ext>
            </a:extLst>
          </p:cNvPr>
          <p:cNvSpPr/>
          <p:nvPr/>
        </p:nvSpPr>
        <p:spPr>
          <a:xfrm rot="5400000">
            <a:off x="4562779" y="2253556"/>
            <a:ext cx="1830701" cy="3295586"/>
          </a:xfrm>
          <a:prstGeom prst="leftUpArrow">
            <a:avLst>
              <a:gd name="adj1" fmla="val 14775"/>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2D2E82-CEB4-440F-988A-228C47B84ADC}"/>
              </a:ext>
            </a:extLst>
          </p:cNvPr>
          <p:cNvSpPr txBox="1"/>
          <p:nvPr/>
        </p:nvSpPr>
        <p:spPr>
          <a:xfrm>
            <a:off x="7726779" y="5019472"/>
            <a:ext cx="317272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a:t>Leasing-based solution</a:t>
            </a:r>
          </a:p>
        </p:txBody>
      </p:sp>
      <p:sp>
        <p:nvSpPr>
          <p:cNvPr id="79" name="TextBox 78">
            <a:extLst>
              <a:ext uri="{FF2B5EF4-FFF2-40B4-BE49-F238E27FC236}">
                <a16:creationId xmlns:a16="http://schemas.microsoft.com/office/drawing/2014/main" id="{D34E58C2-AD04-44A1-A8FA-71B5A32E9F21}"/>
              </a:ext>
            </a:extLst>
          </p:cNvPr>
          <p:cNvSpPr txBox="1"/>
          <p:nvPr/>
        </p:nvSpPr>
        <p:spPr>
          <a:xfrm>
            <a:off x="4157939" y="6163171"/>
            <a:ext cx="7107999"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bg1"/>
                </a:solidFill>
                <a:latin typeface="Arial" panose="020B0604020202020204" pitchFamily="34" charset="0"/>
                <a:cs typeface="Arial" panose="020B0604020202020204" pitchFamily="34" charset="0"/>
              </a:rPr>
              <a:t>A single lease allows for a single execution of the protected region</a:t>
            </a:r>
          </a:p>
        </p:txBody>
      </p:sp>
    </p:spTree>
    <p:custDataLst>
      <p:tags r:id="rId1"/>
    </p:custDataLst>
    <p:extLst>
      <p:ext uri="{BB962C8B-B14F-4D97-AF65-F5344CB8AC3E}">
        <p14:creationId xmlns:p14="http://schemas.microsoft.com/office/powerpoint/2010/main" val="126827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wipe(right)">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barn(outVertical)">
                                      <p:cBhvr>
                                        <p:cTn id="12" dur="500"/>
                                        <p:tgtEl>
                                          <p:spTgt spid="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83"/>
                                        </p:tgtEl>
                                        <p:attrNameLst>
                                          <p:attrName>style.visibility</p:attrName>
                                        </p:attrNameLst>
                                      </p:cBhvr>
                                      <p:to>
                                        <p:strVal val="visible"/>
                                      </p:to>
                                    </p:set>
                                    <p:animEffect transition="in" filter="wipe(left)">
                                      <p:cBhvr>
                                        <p:cTn id="21" dur="500"/>
                                        <p:tgtEl>
                                          <p:spTgt spid="183"/>
                                        </p:tgtEl>
                                      </p:cBhvr>
                                    </p:animEffect>
                                  </p:childTnLst>
                                </p:cTn>
                              </p:par>
                            </p:childTnLst>
                          </p:cTn>
                        </p:par>
                        <p:par>
                          <p:cTn id="22" fill="hold">
                            <p:stCondLst>
                              <p:cond delay="1000"/>
                            </p:stCondLst>
                            <p:childTnLst>
                              <p:par>
                                <p:cTn id="23" presetID="22" presetClass="entr" presetSubtype="1" fill="hold" grpId="0" nodeType="after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3" grpId="0" animBg="1"/>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3922-E888-4417-9105-4F40560C1993}"/>
              </a:ext>
            </a:extLst>
          </p:cNvPr>
          <p:cNvSpPr>
            <a:spLocks noGrp="1"/>
          </p:cNvSpPr>
          <p:nvPr>
            <p:ph type="title"/>
          </p:nvPr>
        </p:nvSpPr>
        <p:spPr>
          <a:xfrm>
            <a:off x="648929" y="629266"/>
            <a:ext cx="4837471" cy="1622321"/>
          </a:xfrm>
        </p:spPr>
        <p:txBody>
          <a:bodyPr vert="horz" lIns="91440" tIns="45720" rIns="91440" bIns="45720" rtlCol="0" anchor="ctr">
            <a:normAutofit/>
          </a:bodyPr>
          <a:lstStyle/>
          <a:p>
            <a:r>
              <a:rPr lang="en-US" kern="1200" dirty="0">
                <a:solidFill>
                  <a:schemeClr val="bg2"/>
                </a:solidFill>
                <a:latin typeface="+mj-lt"/>
                <a:ea typeface="+mj-ea"/>
                <a:cs typeface="+mj-cs"/>
              </a:rPr>
              <a:t>SL-Local Organization</a:t>
            </a:r>
          </a:p>
        </p:txBody>
      </p:sp>
      <p:pic>
        <p:nvPicPr>
          <p:cNvPr id="8" name="Content Placeholder 7">
            <a:extLst>
              <a:ext uri="{FF2B5EF4-FFF2-40B4-BE49-F238E27FC236}">
                <a16:creationId xmlns:a16="http://schemas.microsoft.com/office/drawing/2014/main" id="{BA774DB7-7F85-42FB-A5D8-5092E6D9C588}"/>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0179" y="2251010"/>
            <a:ext cx="8014796" cy="4606990"/>
          </a:xfrm>
          <a:prstGeom prst="rect">
            <a:avLst/>
          </a:prstGeom>
          <a:effectLst/>
        </p:spPr>
      </p:pic>
      <p:sp>
        <p:nvSpPr>
          <p:cNvPr id="10" name="Slide Number Placeholder 9">
            <a:extLst>
              <a:ext uri="{FF2B5EF4-FFF2-40B4-BE49-F238E27FC236}">
                <a16:creationId xmlns:a16="http://schemas.microsoft.com/office/drawing/2014/main" id="{4CD6C1C5-B477-439A-91DB-9698DE8F1B48}"/>
              </a:ext>
            </a:extLst>
          </p:cNvPr>
          <p:cNvSpPr>
            <a:spLocks noGrp="1"/>
          </p:cNvSpPr>
          <p:nvPr>
            <p:ph type="sldNum" sz="quarter" idx="12"/>
          </p:nvPr>
        </p:nvSpPr>
        <p:spPr/>
        <p:txBody>
          <a:bodyPr/>
          <a:lstStyle/>
          <a:p>
            <a:fld id="{A9FBCBD7-5CAA-48C1-90AF-EA83F5819D80}" type="slidenum">
              <a:rPr lang="en-US" smtClean="0"/>
              <a:t>17</a:t>
            </a:fld>
            <a:endParaRPr lang="en-US"/>
          </a:p>
        </p:txBody>
      </p:sp>
      <p:sp>
        <p:nvSpPr>
          <p:cNvPr id="5" name="TextBox 4">
            <a:extLst>
              <a:ext uri="{FF2B5EF4-FFF2-40B4-BE49-F238E27FC236}">
                <a16:creationId xmlns:a16="http://schemas.microsoft.com/office/drawing/2014/main" id="{A6D9366D-0839-44B7-9A5D-45CDF2832913}"/>
              </a:ext>
            </a:extLst>
          </p:cNvPr>
          <p:cNvSpPr txBox="1"/>
          <p:nvPr/>
        </p:nvSpPr>
        <p:spPr>
          <a:xfrm>
            <a:off x="524685" y="2251010"/>
            <a:ext cx="3505494" cy="41893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342900" indent="-228600">
              <a:lnSpc>
                <a:spcPct val="90000"/>
              </a:lnSpc>
              <a:spcAft>
                <a:spcPts val="600"/>
              </a:spcAft>
              <a:buFont typeface="Arial" panose="020B0604020202020204" pitchFamily="34" charset="0"/>
              <a:buChar char="•"/>
            </a:pPr>
            <a:r>
              <a:rPr lang="en-US" sz="2400" dirty="0"/>
              <a:t>A page-table inspired structure to store leases on a remote machine.</a:t>
            </a:r>
          </a:p>
          <a:p>
            <a:pPr marL="342900" indent="-228600">
              <a:lnSpc>
                <a:spcPct val="90000"/>
              </a:lnSpc>
              <a:spcAft>
                <a:spcPts val="600"/>
              </a:spcAft>
              <a:buFont typeface="Arial" panose="020B0604020202020204" pitchFamily="34" charset="0"/>
              <a:buChar char="•"/>
            </a:pPr>
            <a:r>
              <a:rPr lang="en-US" sz="2400" dirty="0"/>
              <a:t>Efficient look up performance compared to other data structures.</a:t>
            </a:r>
          </a:p>
          <a:p>
            <a:pPr marL="342900" indent="-228600">
              <a:lnSpc>
                <a:spcPct val="90000"/>
              </a:lnSpc>
              <a:spcAft>
                <a:spcPts val="600"/>
              </a:spcAft>
              <a:buFont typeface="Arial" panose="020B0604020202020204" pitchFamily="34" charset="0"/>
              <a:buChar char="•"/>
            </a:pPr>
            <a:r>
              <a:rPr lang="en-US" sz="2400" dirty="0"/>
              <a:t>Memory efficient storage.</a:t>
            </a:r>
          </a:p>
          <a:p>
            <a:pPr marL="342900" indent="-228600">
              <a:lnSpc>
                <a:spcPct val="90000"/>
              </a:lnSpc>
              <a:spcAft>
                <a:spcPts val="600"/>
              </a:spcAft>
              <a:buFont typeface="Arial" panose="020B0604020202020204" pitchFamily="34" charset="0"/>
              <a:buChar char="•"/>
            </a:pPr>
            <a:r>
              <a:rPr lang="en-US" sz="2400" dirty="0"/>
              <a:t>Locality of lease use can be leveraged.</a:t>
            </a:r>
          </a:p>
        </p:txBody>
      </p:sp>
    </p:spTree>
    <p:custDataLst>
      <p:tags r:id="rId1"/>
    </p:custDataLst>
    <p:extLst>
      <p:ext uri="{BB962C8B-B14F-4D97-AF65-F5344CB8AC3E}">
        <p14:creationId xmlns:p14="http://schemas.microsoft.com/office/powerpoint/2010/main" val="407954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3922-E888-4417-9105-4F40560C1993}"/>
              </a:ext>
            </a:extLst>
          </p:cNvPr>
          <p:cNvSpPr>
            <a:spLocks noGrp="1"/>
          </p:cNvSpPr>
          <p:nvPr>
            <p:ph type="title"/>
          </p:nvPr>
        </p:nvSpPr>
        <p:spPr>
          <a:xfrm>
            <a:off x="648929" y="629266"/>
            <a:ext cx="6300511" cy="1622321"/>
          </a:xfrm>
        </p:spPr>
        <p:txBody>
          <a:bodyPr vert="horz" lIns="91440" tIns="45720" rIns="91440" bIns="45720" rtlCol="0" anchor="ctr">
            <a:normAutofit/>
          </a:bodyPr>
          <a:lstStyle/>
          <a:p>
            <a:r>
              <a:rPr lang="en-US" kern="1200" dirty="0">
                <a:solidFill>
                  <a:schemeClr val="bg2"/>
                </a:solidFill>
                <a:latin typeface="+mj-lt"/>
                <a:ea typeface="+mj-ea"/>
                <a:cs typeface="+mj-cs"/>
              </a:rPr>
              <a:t>SL-REMOTE Lease DISTRIBUTION</a:t>
            </a:r>
          </a:p>
        </p:txBody>
      </p:sp>
      <p:sp>
        <p:nvSpPr>
          <p:cNvPr id="10" name="Slide Number Placeholder 9">
            <a:extLst>
              <a:ext uri="{FF2B5EF4-FFF2-40B4-BE49-F238E27FC236}">
                <a16:creationId xmlns:a16="http://schemas.microsoft.com/office/drawing/2014/main" id="{4CD6C1C5-B477-439A-91DB-9698DE8F1B48}"/>
              </a:ext>
            </a:extLst>
          </p:cNvPr>
          <p:cNvSpPr>
            <a:spLocks noGrp="1"/>
          </p:cNvSpPr>
          <p:nvPr>
            <p:ph type="sldNum" sz="quarter" idx="12"/>
          </p:nvPr>
        </p:nvSpPr>
        <p:spPr/>
        <p:txBody>
          <a:bodyPr/>
          <a:lstStyle/>
          <a:p>
            <a:fld id="{A9FBCBD7-5CAA-48C1-90AF-EA83F5819D80}" type="slidenum">
              <a:rPr lang="en-US" smtClean="0"/>
              <a:t>18</a:t>
            </a:fld>
            <a:endParaRPr lang="en-US"/>
          </a:p>
        </p:txBody>
      </p:sp>
      <p:sp>
        <p:nvSpPr>
          <p:cNvPr id="5" name="TextBox 4">
            <a:extLst>
              <a:ext uri="{FF2B5EF4-FFF2-40B4-BE49-F238E27FC236}">
                <a16:creationId xmlns:a16="http://schemas.microsoft.com/office/drawing/2014/main" id="{A6D9366D-0839-44B7-9A5D-45CDF2832913}"/>
              </a:ext>
            </a:extLst>
          </p:cNvPr>
          <p:cNvSpPr txBox="1"/>
          <p:nvPr/>
        </p:nvSpPr>
        <p:spPr>
          <a:xfrm>
            <a:off x="648930" y="2438400"/>
            <a:ext cx="5033413" cy="393330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000" dirty="0"/>
              <a:t>A remote server distributes leases</a:t>
            </a:r>
          </a:p>
          <a:p>
            <a:pPr marL="800100" lvl="1" indent="-228600">
              <a:lnSpc>
                <a:spcPct val="90000"/>
              </a:lnSpc>
              <a:spcAft>
                <a:spcPts val="600"/>
              </a:spcAft>
              <a:buFont typeface="Arial" panose="020B0604020202020204" pitchFamily="34" charset="0"/>
              <a:buChar char="•"/>
            </a:pPr>
            <a:r>
              <a:rPr lang="en-US" sz="2000" u="sng" dirty="0"/>
              <a:t>Allows for parallel authenticated </a:t>
            </a:r>
            <a:r>
              <a:rPr lang="en-US" sz="2000" dirty="0"/>
              <a:t>execution of applications </a:t>
            </a:r>
          </a:p>
          <a:p>
            <a:pPr marL="342900" indent="-228600">
              <a:lnSpc>
                <a:spcPct val="90000"/>
              </a:lnSpc>
              <a:spcAft>
                <a:spcPts val="600"/>
              </a:spcAft>
              <a:buFont typeface="Arial" panose="020B0604020202020204" pitchFamily="34" charset="0"/>
              <a:buChar char="•"/>
            </a:pPr>
            <a:r>
              <a:rPr lang="en-US" sz="2000" u="sng" dirty="0"/>
              <a:t>Node network connection stability</a:t>
            </a:r>
            <a:r>
              <a:rPr lang="en-US" sz="2000" dirty="0"/>
              <a:t>: If poor, assign more leases so that it can server more requests locally.</a:t>
            </a:r>
          </a:p>
          <a:p>
            <a:pPr marL="342900" indent="-228600">
              <a:lnSpc>
                <a:spcPct val="90000"/>
              </a:lnSpc>
              <a:spcAft>
                <a:spcPts val="600"/>
              </a:spcAft>
              <a:buFont typeface="Arial" panose="020B0604020202020204" pitchFamily="34" charset="0"/>
              <a:buChar char="•"/>
            </a:pPr>
            <a:r>
              <a:rPr lang="en-US" sz="2000" u="sng" dirty="0"/>
              <a:t>Node health</a:t>
            </a:r>
            <a:r>
              <a:rPr lang="en-US" sz="2000" dirty="0"/>
              <a:t>: If poor, assign fewer leases, as a crash will causes all the leases to be lost.</a:t>
            </a:r>
          </a:p>
        </p:txBody>
      </p:sp>
      <p:grpSp>
        <p:nvGrpSpPr>
          <p:cNvPr id="42" name="Group 41">
            <a:extLst>
              <a:ext uri="{FF2B5EF4-FFF2-40B4-BE49-F238E27FC236}">
                <a16:creationId xmlns:a16="http://schemas.microsoft.com/office/drawing/2014/main" id="{D58B09B5-E3D2-4552-9D93-265069D831EF}"/>
              </a:ext>
            </a:extLst>
          </p:cNvPr>
          <p:cNvGrpSpPr/>
          <p:nvPr/>
        </p:nvGrpSpPr>
        <p:grpSpPr>
          <a:xfrm>
            <a:off x="8116388" y="3666309"/>
            <a:ext cx="1609503" cy="1791889"/>
            <a:chOff x="8116388" y="3666309"/>
            <a:chExt cx="1609503" cy="1791889"/>
          </a:xfrm>
        </p:grpSpPr>
        <p:sp>
          <p:nvSpPr>
            <p:cNvPr id="6" name="Flowchart: Magnetic Disk 5">
              <a:extLst>
                <a:ext uri="{FF2B5EF4-FFF2-40B4-BE49-F238E27FC236}">
                  <a16:creationId xmlns:a16="http://schemas.microsoft.com/office/drawing/2014/main" id="{9682F348-AF19-409A-875E-C9B22EB75F8E}"/>
                </a:ext>
              </a:extLst>
            </p:cNvPr>
            <p:cNvSpPr/>
            <p:nvPr/>
          </p:nvSpPr>
          <p:spPr>
            <a:xfrm>
              <a:off x="8656320" y="3666309"/>
              <a:ext cx="640080" cy="718457"/>
            </a:xfrm>
            <a:prstGeom prst="flowChartMagneticDisk">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5" name="TextBox 34">
              <a:extLst>
                <a:ext uri="{FF2B5EF4-FFF2-40B4-BE49-F238E27FC236}">
                  <a16:creationId xmlns:a16="http://schemas.microsoft.com/office/drawing/2014/main" id="{225AC6A8-456A-4F1F-AB30-FD7713960435}"/>
                </a:ext>
              </a:extLst>
            </p:cNvPr>
            <p:cNvSpPr txBox="1"/>
            <p:nvPr/>
          </p:nvSpPr>
          <p:spPr>
            <a:xfrm>
              <a:off x="8116388" y="4534868"/>
              <a:ext cx="1609503" cy="923330"/>
            </a:xfrm>
            <a:prstGeom prst="rect">
              <a:avLst/>
            </a:prstGeom>
            <a:noFill/>
          </p:spPr>
          <p:txBody>
            <a:bodyPr wrap="square" rtlCol="0">
              <a:spAutoFit/>
            </a:bodyPr>
            <a:lstStyle/>
            <a:p>
              <a:pPr algn="ctr"/>
              <a:r>
                <a:rPr lang="en-US" dirty="0"/>
                <a:t>Trusted remote server</a:t>
              </a:r>
            </a:p>
            <a:p>
              <a:pPr algn="ctr"/>
              <a:r>
                <a:rPr lang="en-US" dirty="0"/>
                <a:t>(SL-REMOTE)</a:t>
              </a:r>
            </a:p>
          </p:txBody>
        </p:sp>
      </p:grpSp>
      <p:grpSp>
        <p:nvGrpSpPr>
          <p:cNvPr id="47" name="Group 46">
            <a:extLst>
              <a:ext uri="{FF2B5EF4-FFF2-40B4-BE49-F238E27FC236}">
                <a16:creationId xmlns:a16="http://schemas.microsoft.com/office/drawing/2014/main" id="{E0DB4CA6-CEAB-460C-8F5E-2E1E68DB702C}"/>
              </a:ext>
            </a:extLst>
          </p:cNvPr>
          <p:cNvGrpSpPr/>
          <p:nvPr/>
        </p:nvGrpSpPr>
        <p:grpSpPr>
          <a:xfrm>
            <a:off x="6491632" y="2812869"/>
            <a:ext cx="2164688" cy="1212669"/>
            <a:chOff x="6491632" y="2812869"/>
            <a:chExt cx="2164688" cy="1212669"/>
          </a:xfrm>
        </p:grpSpPr>
        <p:cxnSp>
          <p:nvCxnSpPr>
            <p:cNvPr id="14" name="Connector: Elbow 13">
              <a:extLst>
                <a:ext uri="{FF2B5EF4-FFF2-40B4-BE49-F238E27FC236}">
                  <a16:creationId xmlns:a16="http://schemas.microsoft.com/office/drawing/2014/main" id="{31B01B4E-E759-4D6D-93D7-DB3F233BF72A}"/>
                </a:ext>
              </a:extLst>
            </p:cNvPr>
            <p:cNvCxnSpPr>
              <a:cxnSpLocks/>
              <a:stCxn id="8" idx="3"/>
              <a:endCxn id="6" idx="2"/>
            </p:cNvCxnSpPr>
            <p:nvPr/>
          </p:nvCxnSpPr>
          <p:spPr>
            <a:xfrm>
              <a:off x="7445828" y="3021875"/>
              <a:ext cx="1210492" cy="1003663"/>
            </a:xfrm>
            <a:prstGeom prst="bentConnector3">
              <a:avLst>
                <a:gd name="adj1" fmla="val 50000"/>
              </a:avLst>
            </a:prstGeom>
            <a:ln w="19050">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3577FC0-6129-4527-973B-4D3F3C37006D}"/>
                </a:ext>
              </a:extLst>
            </p:cNvPr>
            <p:cNvGrpSpPr/>
            <p:nvPr/>
          </p:nvGrpSpPr>
          <p:grpSpPr>
            <a:xfrm>
              <a:off x="6491632" y="2812869"/>
              <a:ext cx="1240127" cy="842460"/>
              <a:chOff x="6491632" y="2812869"/>
              <a:chExt cx="1240127" cy="842460"/>
            </a:xfrm>
          </p:grpSpPr>
          <p:sp>
            <p:nvSpPr>
              <p:cNvPr id="8" name="Flowchart: Preparation 7">
                <a:extLst>
                  <a:ext uri="{FF2B5EF4-FFF2-40B4-BE49-F238E27FC236}">
                    <a16:creationId xmlns:a16="http://schemas.microsoft.com/office/drawing/2014/main" id="{E600480C-1BC2-47B8-A9CB-451A8C55B6FD}"/>
                  </a:ext>
                </a:extLst>
              </p:cNvPr>
              <p:cNvSpPr/>
              <p:nvPr/>
            </p:nvSpPr>
            <p:spPr>
              <a:xfrm>
                <a:off x="6622868" y="2812869"/>
                <a:ext cx="822960" cy="418011"/>
              </a:xfrm>
              <a:prstGeom prst="flowChartPreparation">
                <a:avLst/>
              </a:prstGeom>
              <a:solidFill>
                <a:srgbClr val="FF0000">
                  <a:alpha val="16863"/>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CC1904D1-EA9E-4040-B198-010224BD85B9}"/>
                  </a:ext>
                </a:extLst>
              </p:cNvPr>
              <p:cNvSpPr txBox="1"/>
              <p:nvPr/>
            </p:nvSpPr>
            <p:spPr>
              <a:xfrm>
                <a:off x="6491632" y="3285997"/>
                <a:ext cx="1240127"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SL-Client 1</a:t>
                </a:r>
              </a:p>
            </p:txBody>
          </p:sp>
        </p:grpSp>
      </p:grpSp>
      <p:grpSp>
        <p:nvGrpSpPr>
          <p:cNvPr id="48" name="Group 47">
            <a:extLst>
              <a:ext uri="{FF2B5EF4-FFF2-40B4-BE49-F238E27FC236}">
                <a16:creationId xmlns:a16="http://schemas.microsoft.com/office/drawing/2014/main" id="{43A5E708-89D9-40BB-B71A-F3C8C163EBDF}"/>
              </a:ext>
            </a:extLst>
          </p:cNvPr>
          <p:cNvGrpSpPr/>
          <p:nvPr/>
        </p:nvGrpSpPr>
        <p:grpSpPr>
          <a:xfrm>
            <a:off x="6539045" y="4175760"/>
            <a:ext cx="2117275" cy="1616507"/>
            <a:chOff x="6539045" y="4175760"/>
            <a:chExt cx="2117275" cy="1616507"/>
          </a:xfrm>
        </p:grpSpPr>
        <p:cxnSp>
          <p:nvCxnSpPr>
            <p:cNvPr id="16" name="Connector: Elbow 15">
              <a:extLst>
                <a:ext uri="{FF2B5EF4-FFF2-40B4-BE49-F238E27FC236}">
                  <a16:creationId xmlns:a16="http://schemas.microsoft.com/office/drawing/2014/main" id="{9078CDA5-4BE3-4DB2-A1F4-3D4FF717F4F1}"/>
                </a:ext>
              </a:extLst>
            </p:cNvPr>
            <p:cNvCxnSpPr>
              <a:cxnSpLocks/>
              <a:stCxn id="11" idx="3"/>
            </p:cNvCxnSpPr>
            <p:nvPr/>
          </p:nvCxnSpPr>
          <p:spPr>
            <a:xfrm flipV="1">
              <a:off x="7476308" y="4175760"/>
              <a:ext cx="1180012" cy="962297"/>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F2A60341-CA1B-4094-B9C0-E38D519BE661}"/>
                </a:ext>
              </a:extLst>
            </p:cNvPr>
            <p:cNvGrpSpPr/>
            <p:nvPr/>
          </p:nvGrpSpPr>
          <p:grpSpPr>
            <a:xfrm>
              <a:off x="6539045" y="4929051"/>
              <a:ext cx="1236133" cy="863216"/>
              <a:chOff x="6539045" y="4929051"/>
              <a:chExt cx="1236133" cy="863216"/>
            </a:xfrm>
          </p:grpSpPr>
          <p:sp>
            <p:nvSpPr>
              <p:cNvPr id="11" name="Flowchart: Preparation 10">
                <a:extLst>
                  <a:ext uri="{FF2B5EF4-FFF2-40B4-BE49-F238E27FC236}">
                    <a16:creationId xmlns:a16="http://schemas.microsoft.com/office/drawing/2014/main" id="{9748DB51-A9C4-4C93-91FE-612DF193F0C6}"/>
                  </a:ext>
                </a:extLst>
              </p:cNvPr>
              <p:cNvSpPr/>
              <p:nvPr/>
            </p:nvSpPr>
            <p:spPr>
              <a:xfrm>
                <a:off x="6653348" y="4929051"/>
                <a:ext cx="822960" cy="418011"/>
              </a:xfrm>
              <a:prstGeom prst="flowChartPreparation">
                <a:avLst/>
              </a:prstGeom>
              <a:solidFill>
                <a:srgbClr val="FF0000">
                  <a:alpha val="16863"/>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a:extLst>
                  <a:ext uri="{FF2B5EF4-FFF2-40B4-BE49-F238E27FC236}">
                    <a16:creationId xmlns:a16="http://schemas.microsoft.com/office/drawing/2014/main" id="{20B35CC0-6599-4748-8F4E-3027380FA38C}"/>
                  </a:ext>
                </a:extLst>
              </p:cNvPr>
              <p:cNvSpPr txBox="1"/>
              <p:nvPr/>
            </p:nvSpPr>
            <p:spPr>
              <a:xfrm>
                <a:off x="6539045" y="5422935"/>
                <a:ext cx="123613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SL-Client 2</a:t>
                </a:r>
              </a:p>
            </p:txBody>
          </p:sp>
        </p:grpSp>
      </p:grpSp>
      <p:grpSp>
        <p:nvGrpSpPr>
          <p:cNvPr id="50" name="Group 49">
            <a:extLst>
              <a:ext uri="{FF2B5EF4-FFF2-40B4-BE49-F238E27FC236}">
                <a16:creationId xmlns:a16="http://schemas.microsoft.com/office/drawing/2014/main" id="{CCF794F8-A92C-4BB9-A1A3-CE126A04FC55}"/>
              </a:ext>
            </a:extLst>
          </p:cNvPr>
          <p:cNvGrpSpPr/>
          <p:nvPr/>
        </p:nvGrpSpPr>
        <p:grpSpPr>
          <a:xfrm>
            <a:off x="9296400" y="2769325"/>
            <a:ext cx="2058785" cy="1133204"/>
            <a:chOff x="9296400" y="2769325"/>
            <a:chExt cx="2058785" cy="1133204"/>
          </a:xfrm>
        </p:grpSpPr>
        <p:cxnSp>
          <p:nvCxnSpPr>
            <p:cNvPr id="20" name="Connector: Elbow 19">
              <a:extLst>
                <a:ext uri="{FF2B5EF4-FFF2-40B4-BE49-F238E27FC236}">
                  <a16:creationId xmlns:a16="http://schemas.microsoft.com/office/drawing/2014/main" id="{F624B529-B39B-49C0-9780-C5FABAAFC44C}"/>
                </a:ext>
              </a:extLst>
            </p:cNvPr>
            <p:cNvCxnSpPr>
              <a:cxnSpLocks/>
              <a:endCxn id="13" idx="1"/>
            </p:cNvCxnSpPr>
            <p:nvPr/>
          </p:nvCxnSpPr>
          <p:spPr>
            <a:xfrm flipV="1">
              <a:off x="9296400" y="2978331"/>
              <a:ext cx="965194" cy="924198"/>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E5CC88E2-588D-4E24-BBDF-794C92CF095C}"/>
                </a:ext>
              </a:extLst>
            </p:cNvPr>
            <p:cNvGrpSpPr/>
            <p:nvPr/>
          </p:nvGrpSpPr>
          <p:grpSpPr>
            <a:xfrm>
              <a:off x="10100724" y="2769325"/>
              <a:ext cx="1254461" cy="837162"/>
              <a:chOff x="10100724" y="2769325"/>
              <a:chExt cx="1254461" cy="837162"/>
            </a:xfrm>
          </p:grpSpPr>
          <p:sp>
            <p:nvSpPr>
              <p:cNvPr id="13" name="Flowchart: Preparation 12">
                <a:extLst>
                  <a:ext uri="{FF2B5EF4-FFF2-40B4-BE49-F238E27FC236}">
                    <a16:creationId xmlns:a16="http://schemas.microsoft.com/office/drawing/2014/main" id="{6C557FD7-D772-465C-905E-46F918ADCC46}"/>
                  </a:ext>
                </a:extLst>
              </p:cNvPr>
              <p:cNvSpPr/>
              <p:nvPr/>
            </p:nvSpPr>
            <p:spPr>
              <a:xfrm>
                <a:off x="10261594" y="2769325"/>
                <a:ext cx="822960" cy="418011"/>
              </a:xfrm>
              <a:prstGeom prst="flowChartPreparation">
                <a:avLst/>
              </a:prstGeom>
              <a:solidFill>
                <a:srgbClr val="FF0000">
                  <a:alpha val="16863"/>
                </a:srgbClr>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A9A780AC-4674-47B6-89A8-F7BBFED0CC7D}"/>
                  </a:ext>
                </a:extLst>
              </p:cNvPr>
              <p:cNvSpPr txBox="1"/>
              <p:nvPr/>
            </p:nvSpPr>
            <p:spPr>
              <a:xfrm>
                <a:off x="10100724" y="3237155"/>
                <a:ext cx="1254461"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SL-Client 3</a:t>
                </a:r>
              </a:p>
            </p:txBody>
          </p:sp>
        </p:grpSp>
      </p:grpSp>
      <p:grpSp>
        <p:nvGrpSpPr>
          <p:cNvPr id="49" name="Group 48">
            <a:extLst>
              <a:ext uri="{FF2B5EF4-FFF2-40B4-BE49-F238E27FC236}">
                <a16:creationId xmlns:a16="http://schemas.microsoft.com/office/drawing/2014/main" id="{1AB957C1-BA57-437C-8683-0F057B95E488}"/>
              </a:ext>
            </a:extLst>
          </p:cNvPr>
          <p:cNvGrpSpPr/>
          <p:nvPr/>
        </p:nvGrpSpPr>
        <p:grpSpPr>
          <a:xfrm>
            <a:off x="9296400" y="4025538"/>
            <a:ext cx="2088419" cy="1842929"/>
            <a:chOff x="9296400" y="4025538"/>
            <a:chExt cx="2088419" cy="1842929"/>
          </a:xfrm>
        </p:grpSpPr>
        <p:cxnSp>
          <p:nvCxnSpPr>
            <p:cNvPr id="21" name="Connector: Elbow 20">
              <a:extLst>
                <a:ext uri="{FF2B5EF4-FFF2-40B4-BE49-F238E27FC236}">
                  <a16:creationId xmlns:a16="http://schemas.microsoft.com/office/drawing/2014/main" id="{EF945358-CF95-4CB7-BA71-3362B9888FF1}"/>
                </a:ext>
              </a:extLst>
            </p:cNvPr>
            <p:cNvCxnSpPr>
              <a:cxnSpLocks/>
              <a:stCxn id="12" idx="1"/>
              <a:endCxn id="6" idx="4"/>
            </p:cNvCxnSpPr>
            <p:nvPr/>
          </p:nvCxnSpPr>
          <p:spPr>
            <a:xfrm rot="10800000">
              <a:off x="9296400" y="4025538"/>
              <a:ext cx="965194" cy="1190896"/>
            </a:xfrm>
            <a:prstGeom prst="bent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E0AF1DA9-2A61-4D7B-B63F-FCD741BCDC90}"/>
                </a:ext>
              </a:extLst>
            </p:cNvPr>
            <p:cNvGrpSpPr/>
            <p:nvPr/>
          </p:nvGrpSpPr>
          <p:grpSpPr>
            <a:xfrm>
              <a:off x="10130358" y="5007428"/>
              <a:ext cx="1254461" cy="861039"/>
              <a:chOff x="10130358" y="5007428"/>
              <a:chExt cx="1254461" cy="861039"/>
            </a:xfrm>
          </p:grpSpPr>
          <p:sp>
            <p:nvSpPr>
              <p:cNvPr id="12" name="Flowchart: Preparation 11">
                <a:extLst>
                  <a:ext uri="{FF2B5EF4-FFF2-40B4-BE49-F238E27FC236}">
                    <a16:creationId xmlns:a16="http://schemas.microsoft.com/office/drawing/2014/main" id="{62B698F8-FD10-467F-BD71-075CC940010A}"/>
                  </a:ext>
                </a:extLst>
              </p:cNvPr>
              <p:cNvSpPr/>
              <p:nvPr/>
            </p:nvSpPr>
            <p:spPr>
              <a:xfrm>
                <a:off x="10261594" y="5007428"/>
                <a:ext cx="822960" cy="418011"/>
              </a:xfrm>
              <a:prstGeom prst="flowChartPreparation">
                <a:avLst/>
              </a:prstGeom>
              <a:solidFill>
                <a:srgbClr val="FF0000">
                  <a:alpha val="16863"/>
                </a:srgbClr>
              </a:solidFill>
              <a:ln w="28575">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96CD8EFA-A495-426A-B251-538347B6F313}"/>
                  </a:ext>
                </a:extLst>
              </p:cNvPr>
              <p:cNvSpPr txBox="1"/>
              <p:nvPr/>
            </p:nvSpPr>
            <p:spPr>
              <a:xfrm>
                <a:off x="10130358" y="5499135"/>
                <a:ext cx="1254461"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SL-Client 4</a:t>
                </a:r>
              </a:p>
            </p:txBody>
          </p:sp>
        </p:grpSp>
      </p:grpSp>
      <p:sp>
        <p:nvSpPr>
          <p:cNvPr id="40" name="Speech Bubble: Rectangle with Corners Rounded 39">
            <a:extLst>
              <a:ext uri="{FF2B5EF4-FFF2-40B4-BE49-F238E27FC236}">
                <a16:creationId xmlns:a16="http://schemas.microsoft.com/office/drawing/2014/main" id="{55E7FC85-3536-40FA-B437-B64569472B61}"/>
              </a:ext>
            </a:extLst>
          </p:cNvPr>
          <p:cNvSpPr/>
          <p:nvPr/>
        </p:nvSpPr>
        <p:spPr>
          <a:xfrm>
            <a:off x="7954433" y="1862051"/>
            <a:ext cx="2045778" cy="534016"/>
          </a:xfrm>
          <a:prstGeom prst="wedgeRoundRectCallout">
            <a:avLst>
              <a:gd name="adj1" fmla="val -47006"/>
              <a:gd name="adj2" fmla="val 156333"/>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Unreliable network</a:t>
            </a:r>
          </a:p>
        </p:txBody>
      </p:sp>
      <p:sp>
        <p:nvSpPr>
          <p:cNvPr id="41" name="Speech Bubble: Rectangle with Corners Rounded 40">
            <a:extLst>
              <a:ext uri="{FF2B5EF4-FFF2-40B4-BE49-F238E27FC236}">
                <a16:creationId xmlns:a16="http://schemas.microsoft.com/office/drawing/2014/main" id="{CBB6BD2D-7DCB-42BF-8CB1-DF86732171FE}"/>
              </a:ext>
            </a:extLst>
          </p:cNvPr>
          <p:cNvSpPr/>
          <p:nvPr/>
        </p:nvSpPr>
        <p:spPr>
          <a:xfrm>
            <a:off x="8424949" y="6039756"/>
            <a:ext cx="1896764" cy="490582"/>
          </a:xfrm>
          <a:prstGeom prst="wedgeRoundRectCallout">
            <a:avLst>
              <a:gd name="adj1" fmla="val 45435"/>
              <a:gd name="adj2" fmla="val -179167"/>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Unreliable node</a:t>
            </a:r>
          </a:p>
        </p:txBody>
      </p:sp>
    </p:spTree>
    <p:custDataLst>
      <p:tags r:id="rId1"/>
    </p:custDataLst>
    <p:extLst>
      <p:ext uri="{BB962C8B-B14F-4D97-AF65-F5344CB8AC3E}">
        <p14:creationId xmlns:p14="http://schemas.microsoft.com/office/powerpoint/2010/main" val="17085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right)">
                                      <p:cBhvr>
                                        <p:cTn id="20" dur="500"/>
                                        <p:tgtEl>
                                          <p:spTgt spid="50"/>
                                        </p:tgtEl>
                                      </p:cBhvr>
                                    </p:animEffect>
                                  </p:childTnLst>
                                </p:cTn>
                              </p:par>
                            </p:childTnLst>
                          </p:cTn>
                        </p:par>
                        <p:par>
                          <p:cTn id="21" fill="hold">
                            <p:stCondLst>
                              <p:cond delay="1500"/>
                            </p:stCondLst>
                            <p:childTnLst>
                              <p:par>
                                <p:cTn id="22" presetID="22" presetClass="entr" presetSubtype="2"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right)">
                                      <p:cBhvr>
                                        <p:cTn id="24" dur="500"/>
                                        <p:tgtEl>
                                          <p:spTgt spid="4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par>
                          <p:cTn id="29" fill="hold">
                            <p:stCondLst>
                              <p:cond delay="0"/>
                            </p:stCondLst>
                            <p:childTnLst>
                              <p:par>
                                <p:cTn id="30" presetID="42"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anim calcmode="lin" valueType="num">
                                      <p:cBhvr>
                                        <p:cTn id="33" dur="1000" fill="hold"/>
                                        <p:tgtEl>
                                          <p:spTgt spid="40"/>
                                        </p:tgtEl>
                                        <p:attrNameLst>
                                          <p:attrName>ppt_x</p:attrName>
                                        </p:attrNameLst>
                                      </p:cBhvr>
                                      <p:tavLst>
                                        <p:tav tm="0">
                                          <p:val>
                                            <p:strVal val="#ppt_x"/>
                                          </p:val>
                                        </p:tav>
                                        <p:tav tm="100000">
                                          <p:val>
                                            <p:strVal val="#ppt_x"/>
                                          </p:val>
                                        </p:tav>
                                      </p:tavLst>
                                    </p:anim>
                                    <p:anim calcmode="lin" valueType="num">
                                      <p:cBhvr>
                                        <p:cTn id="3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par>
                          <p:cTn id="39" fill="hold">
                            <p:stCondLst>
                              <p:cond delay="0"/>
                            </p:stCondLst>
                            <p:childTnLst>
                              <p:par>
                                <p:cTn id="40" presetID="42"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40" grpId="0" animBg="1"/>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19</a:t>
            </a:fld>
            <a:endParaRPr lang="en-US"/>
          </a:p>
        </p:txBody>
      </p:sp>
      <p:sp>
        <p:nvSpPr>
          <p:cNvPr id="10" name="Rectangle 9">
            <a:extLst>
              <a:ext uri="{FF2B5EF4-FFF2-40B4-BE49-F238E27FC236}">
                <a16:creationId xmlns:a16="http://schemas.microsoft.com/office/drawing/2014/main" id="{6D3BA333-501D-426F-A0DC-DA59C7A5B2F8}"/>
              </a:ext>
            </a:extLst>
          </p:cNvPr>
          <p:cNvSpPr/>
          <p:nvPr/>
        </p:nvSpPr>
        <p:spPr>
          <a:xfrm>
            <a:off x="8620491" y="2358301"/>
            <a:ext cx="2015933" cy="1199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363C5D-1143-45BA-8A5A-7A1F2DEE3A8A}"/>
              </a:ext>
            </a:extLst>
          </p:cNvPr>
          <p:cNvSpPr/>
          <p:nvPr/>
        </p:nvSpPr>
        <p:spPr>
          <a:xfrm>
            <a:off x="6181549" y="4480561"/>
            <a:ext cx="2015933" cy="1199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6CDAAE-8A87-46B7-B1EF-5299F0ADE691}"/>
              </a:ext>
            </a:extLst>
          </p:cNvPr>
          <p:cNvSpPr/>
          <p:nvPr/>
        </p:nvSpPr>
        <p:spPr>
          <a:xfrm>
            <a:off x="8040914" y="3802630"/>
            <a:ext cx="1781628"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0898DB-CDEA-45AD-A3E0-25B09B31616D}"/>
              </a:ext>
            </a:extLst>
          </p:cNvPr>
          <p:cNvSpPr/>
          <p:nvPr/>
        </p:nvSpPr>
        <p:spPr>
          <a:xfrm>
            <a:off x="7252431" y="3797578"/>
            <a:ext cx="541739"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extLst>
              <p:ext uri="{D42A27DB-BD31-4B8C-83A1-F6EECF244321}">
                <p14:modId xmlns:p14="http://schemas.microsoft.com/office/powerpoint/2010/main" val="4079537927"/>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2</a:t>
            </a:fld>
            <a:endParaRPr lang="en-US"/>
          </a:p>
        </p:txBody>
      </p:sp>
    </p:spTree>
    <p:custDataLst>
      <p:tags r:id="rId1"/>
    </p:custDataLst>
    <p:extLst>
      <p:ext uri="{BB962C8B-B14F-4D97-AF65-F5344CB8AC3E}">
        <p14:creationId xmlns:p14="http://schemas.microsoft.com/office/powerpoint/2010/main" val="426209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graphicEl>
                                              <a:dgm id="{A0CFC9B2-8C6D-4D00-85D8-EE79B29CDF7D}"/>
                                            </p:graphicEl>
                                          </p:spTgt>
                                        </p:tgtEl>
                                        <p:attrNameLst>
                                          <p:attrName>style.visibility</p:attrName>
                                        </p:attrNameLst>
                                      </p:cBhvr>
                                      <p:to>
                                        <p:strVal val="visible"/>
                                      </p:to>
                                    </p:set>
                                    <p:animEffect transition="in" filter="wipe(left)">
                                      <p:cBhvr>
                                        <p:cTn id="7" dur="500"/>
                                        <p:tgtEl>
                                          <p:spTgt spid="6">
                                            <p:graphicEl>
                                              <a:dgm id="{A0CFC9B2-8C6D-4D00-85D8-EE79B29CDF7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graphicEl>
                                              <a:dgm id="{288D6DA9-8682-41DD-BB27-C3F50C0A13A4}"/>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graphicEl>
                                              <a:dgm id="{DC1EE7A4-76F0-4455-AB32-2805AFD5A7F9}"/>
                                            </p:graphic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graphicEl>
                                              <a:dgm id="{15249165-6A2D-4593-AEDD-A0B175885589}"/>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graphicEl>
                                              <a:dgm id="{53F1BED1-F8EB-4D9A-B717-A3AA96B6402F}"/>
                                            </p:graphic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graphicEl>
                                              <a:dgm id="{BCB10063-489C-4174-8844-D3BCA5D652DA}"/>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graphicEl>
                                              <a:dgm id="{964EE7E1-B8BE-4A68-9314-73DBC9170997}"/>
                                            </p:graphic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graphicEl>
                                              <a:dgm id="{C05FE941-7C86-49E6-BD84-76888593B2D3}"/>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graphicEl>
                                              <a:dgm id="{3C13057A-508D-40D4-8224-B05C38E003D4}"/>
                                            </p:graphic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graphicEl>
                                              <a:dgm id="{1472E775-12AE-463F-BC6E-480204EDE313}"/>
                                            </p:graphic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graphicEl>
                                              <a:dgm id="{1E6B8BE4-6A5C-47C2-9C9C-1E7432809F1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B45075-F2B0-4C00-9453-CF2C54695167}"/>
              </a:ext>
            </a:extLst>
          </p:cNvPr>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A9FBCBD7-5CAA-48C1-90AF-EA83F5819D80}" type="slidenum">
              <a:rPr lang="en-US" sz="900" smtClean="0">
                <a:solidFill>
                  <a:schemeClr val="accent1">
                    <a:lumMod val="75000"/>
                    <a:lumOff val="25000"/>
                  </a:schemeClr>
                </a:solidFill>
              </a:rPr>
              <a:pPr defTabSz="914400">
                <a:spcAft>
                  <a:spcPts val="600"/>
                </a:spcAft>
              </a:pPr>
              <a:t>20</a:t>
            </a:fld>
            <a:endParaRPr lang="en-US" sz="900">
              <a:solidFill>
                <a:schemeClr val="accent1">
                  <a:lumMod val="75000"/>
                  <a:lumOff val="25000"/>
                </a:schemeClr>
              </a:solidFill>
            </a:endParaRPr>
          </a:p>
        </p:txBody>
      </p:sp>
      <p:sp>
        <p:nvSpPr>
          <p:cNvPr id="5" name="Title 1">
            <a:extLst>
              <a:ext uri="{FF2B5EF4-FFF2-40B4-BE49-F238E27FC236}">
                <a16:creationId xmlns:a16="http://schemas.microsoft.com/office/drawing/2014/main" id="{7243F8B8-C201-40D1-A8BD-A0F5B8EF15F7}"/>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a:t>
            </a:r>
          </a:p>
        </p:txBody>
      </p:sp>
      <p:sp>
        <p:nvSpPr>
          <p:cNvPr id="399" name="TextBox 398">
            <a:extLst>
              <a:ext uri="{FF2B5EF4-FFF2-40B4-BE49-F238E27FC236}">
                <a16:creationId xmlns:a16="http://schemas.microsoft.com/office/drawing/2014/main" id="{E962FD99-A1BF-4ED8-B959-74A2D5E3722C}"/>
              </a:ext>
            </a:extLst>
          </p:cNvPr>
          <p:cNvSpPr txBox="1"/>
          <p:nvPr/>
        </p:nvSpPr>
        <p:spPr>
          <a:xfrm>
            <a:off x="1621278" y="4794211"/>
            <a:ext cx="3056467" cy="646331"/>
          </a:xfrm>
          <a:prstGeom prst="rect">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Local validation takes &lt; 1% of the lease renewal time</a:t>
            </a:r>
          </a:p>
        </p:txBody>
      </p:sp>
      <p:pic>
        <p:nvPicPr>
          <p:cNvPr id="8" name="Content Placeholder 7">
            <a:extLst>
              <a:ext uri="{FF2B5EF4-FFF2-40B4-BE49-F238E27FC236}">
                <a16:creationId xmlns:a16="http://schemas.microsoft.com/office/drawing/2014/main" id="{7B3A1C81-D9F6-41B3-8E2D-AE6D6C07A6C7}"/>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9932" y="2056600"/>
            <a:ext cx="5481607" cy="3678238"/>
          </a:xfrm>
        </p:spPr>
      </p:pic>
      <p:sp>
        <p:nvSpPr>
          <p:cNvPr id="390" name="Rectangle 389">
            <a:extLst>
              <a:ext uri="{FF2B5EF4-FFF2-40B4-BE49-F238E27FC236}">
                <a16:creationId xmlns:a16="http://schemas.microsoft.com/office/drawing/2014/main" id="{2403B78D-CEAB-4D12-B25B-B482508E0E4C}"/>
              </a:ext>
            </a:extLst>
          </p:cNvPr>
          <p:cNvSpPr/>
          <p:nvPr/>
        </p:nvSpPr>
        <p:spPr>
          <a:xfrm>
            <a:off x="6006451" y="2462024"/>
            <a:ext cx="5568289" cy="2978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8" name="Group 397">
            <a:extLst>
              <a:ext uri="{FF2B5EF4-FFF2-40B4-BE49-F238E27FC236}">
                <a16:creationId xmlns:a16="http://schemas.microsoft.com/office/drawing/2014/main" id="{194068E1-C05D-483C-A3B0-9254C1B223C2}"/>
              </a:ext>
            </a:extLst>
          </p:cNvPr>
          <p:cNvGrpSpPr/>
          <p:nvPr/>
        </p:nvGrpSpPr>
        <p:grpSpPr>
          <a:xfrm>
            <a:off x="9181113" y="2486401"/>
            <a:ext cx="2100944" cy="2293257"/>
            <a:chOff x="6012542" y="2895600"/>
            <a:chExt cx="2100944" cy="2293257"/>
          </a:xfrm>
        </p:grpSpPr>
        <p:pic>
          <p:nvPicPr>
            <p:cNvPr id="389" name="Graphic 388">
              <a:extLst>
                <a:ext uri="{FF2B5EF4-FFF2-40B4-BE49-F238E27FC236}">
                  <a16:creationId xmlns:a16="http://schemas.microsoft.com/office/drawing/2014/main" id="{71B04562-F342-4380-BB8A-79D1E2B7EA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2542" y="2895600"/>
              <a:ext cx="1066800" cy="1066800"/>
            </a:xfrm>
            <a:prstGeom prst="rect">
              <a:avLst/>
            </a:prstGeom>
          </p:spPr>
        </p:pic>
        <p:cxnSp>
          <p:nvCxnSpPr>
            <p:cNvPr id="392" name="Straight Connector 391">
              <a:extLst>
                <a:ext uri="{FF2B5EF4-FFF2-40B4-BE49-F238E27FC236}">
                  <a16:creationId xmlns:a16="http://schemas.microsoft.com/office/drawing/2014/main" id="{C28ED4CA-6080-40E7-8A40-8968EFA52D37}"/>
                </a:ext>
              </a:extLst>
            </p:cNvPr>
            <p:cNvCxnSpPr>
              <a:cxnSpLocks/>
            </p:cNvCxnSpPr>
            <p:nvPr/>
          </p:nvCxnSpPr>
          <p:spPr>
            <a:xfrm flipH="1" flipV="1">
              <a:off x="7010923" y="3175907"/>
              <a:ext cx="1102563" cy="1965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F9B923F-C088-4183-91C4-6950C3CA5602}"/>
                </a:ext>
              </a:extLst>
            </p:cNvPr>
            <p:cNvCxnSpPr>
              <a:cxnSpLocks/>
            </p:cNvCxnSpPr>
            <p:nvPr/>
          </p:nvCxnSpPr>
          <p:spPr>
            <a:xfrm flipH="1" flipV="1">
              <a:off x="6161314" y="3793671"/>
              <a:ext cx="1524000" cy="13951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6AA70D37-C942-4B03-BC4B-C43F2A3BD94B}"/>
              </a:ext>
            </a:extLst>
          </p:cNvPr>
          <p:cNvSpPr txBox="1"/>
          <p:nvPr/>
        </p:nvSpPr>
        <p:spPr>
          <a:xfrm>
            <a:off x="298315" y="6480906"/>
            <a:ext cx="9700545" cy="261610"/>
          </a:xfrm>
          <a:prstGeom prst="rect">
            <a:avLst/>
          </a:prstGeom>
          <a:noFill/>
        </p:spPr>
        <p:txBody>
          <a:bodyPr wrap="square" rtlCol="0">
            <a:spAutoFit/>
          </a:bodyPr>
          <a:lstStyle/>
          <a:p>
            <a:r>
              <a:rPr lang="en-US" sz="1100" dirty="0"/>
              <a:t>S. Kumar, A. Panda and S. R. Sarangi, "</a:t>
            </a:r>
            <a:r>
              <a:rPr lang="en-US" sz="1100" dirty="0" err="1"/>
              <a:t>SGXGauge</a:t>
            </a:r>
            <a:r>
              <a:rPr lang="en-US" sz="1100" dirty="0"/>
              <a:t>: A Comprehensive Benchmark Suite for Intel SGX," 2022 IEEE ISPASS</a:t>
            </a:r>
          </a:p>
        </p:txBody>
      </p:sp>
      <p:graphicFrame>
        <p:nvGraphicFramePr>
          <p:cNvPr id="13" name="Table 6">
            <a:extLst>
              <a:ext uri="{FF2B5EF4-FFF2-40B4-BE49-F238E27FC236}">
                <a16:creationId xmlns:a16="http://schemas.microsoft.com/office/drawing/2014/main" id="{B106F376-FFCF-4235-BC64-65CA535A1091}"/>
              </a:ext>
            </a:extLst>
          </p:cNvPr>
          <p:cNvGraphicFramePr>
            <a:graphicFrameLocks/>
          </p:cNvGraphicFramePr>
          <p:nvPr>
            <p:extLst>
              <p:ext uri="{D42A27DB-BD31-4B8C-83A1-F6EECF244321}">
                <p14:modId xmlns:p14="http://schemas.microsoft.com/office/powerpoint/2010/main" val="2588073438"/>
              </p:ext>
            </p:extLst>
          </p:nvPr>
        </p:nvGraphicFramePr>
        <p:xfrm>
          <a:off x="810461" y="2074306"/>
          <a:ext cx="3813054" cy="2011680"/>
        </p:xfrm>
        <a:graphic>
          <a:graphicData uri="http://schemas.openxmlformats.org/drawingml/2006/table">
            <a:tbl>
              <a:tblPr firstRow="1" bandRow="1">
                <a:tableStyleId>{5C22544A-7EE6-4342-B048-85BDC9FD1C3A}</a:tableStyleId>
              </a:tblPr>
              <a:tblGrid>
                <a:gridCol w="1195260">
                  <a:extLst>
                    <a:ext uri="{9D8B030D-6E8A-4147-A177-3AD203B41FA5}">
                      <a16:colId xmlns:a16="http://schemas.microsoft.com/office/drawing/2014/main" val="1704469591"/>
                    </a:ext>
                  </a:extLst>
                </a:gridCol>
                <a:gridCol w="2617794">
                  <a:extLst>
                    <a:ext uri="{9D8B030D-6E8A-4147-A177-3AD203B41FA5}">
                      <a16:colId xmlns:a16="http://schemas.microsoft.com/office/drawing/2014/main" val="2115359888"/>
                    </a:ext>
                  </a:extLst>
                </a:gridCol>
              </a:tblGrid>
              <a:tr h="299299">
                <a:tc>
                  <a:txBody>
                    <a:bodyPr/>
                    <a:lstStyle/>
                    <a:p>
                      <a:r>
                        <a:rPr lang="en-US" sz="1600" dirty="0"/>
                        <a:t>Name</a:t>
                      </a:r>
                    </a:p>
                  </a:txBody>
                  <a:tcPr/>
                </a:tc>
                <a:tc>
                  <a:txBody>
                    <a:bodyPr/>
                    <a:lstStyle/>
                    <a:p>
                      <a:r>
                        <a:rPr lang="en-US" sz="1600" dirty="0"/>
                        <a:t>Setting</a:t>
                      </a:r>
                    </a:p>
                  </a:txBody>
                  <a:tcPr/>
                </a:tc>
                <a:extLst>
                  <a:ext uri="{0D108BD9-81ED-4DB2-BD59-A6C34878D82A}">
                    <a16:rowId xmlns:a16="http://schemas.microsoft.com/office/drawing/2014/main" val="3548235166"/>
                  </a:ext>
                </a:extLst>
              </a:tr>
              <a:tr h="299299">
                <a:tc>
                  <a:txBody>
                    <a:bodyPr/>
                    <a:lstStyle/>
                    <a:p>
                      <a:r>
                        <a:rPr lang="en-US" sz="1600" dirty="0"/>
                        <a:t>CPU</a:t>
                      </a:r>
                    </a:p>
                  </a:txBody>
                  <a:tcPr/>
                </a:tc>
                <a:tc>
                  <a:txBody>
                    <a:bodyPr/>
                    <a:lstStyle/>
                    <a:p>
                      <a:r>
                        <a:rPr lang="en-US" sz="1600" dirty="0"/>
                        <a:t>Core i7-10700 2.9 GHz</a:t>
                      </a:r>
                    </a:p>
                  </a:txBody>
                  <a:tcPr/>
                </a:tc>
                <a:extLst>
                  <a:ext uri="{0D108BD9-81ED-4DB2-BD59-A6C34878D82A}">
                    <a16:rowId xmlns:a16="http://schemas.microsoft.com/office/drawing/2014/main" val="4042158284"/>
                  </a:ext>
                </a:extLst>
              </a:tr>
              <a:tr h="299299">
                <a:tc>
                  <a:txBody>
                    <a:bodyPr/>
                    <a:lstStyle/>
                    <a:p>
                      <a:r>
                        <a:rPr lang="en-US" sz="1600" dirty="0"/>
                        <a:t>DRAM</a:t>
                      </a:r>
                    </a:p>
                  </a:txBody>
                  <a:tcPr/>
                </a:tc>
                <a:tc>
                  <a:txBody>
                    <a:bodyPr/>
                    <a:lstStyle/>
                    <a:p>
                      <a:r>
                        <a:rPr lang="en-US" sz="1600" dirty="0"/>
                        <a:t>16 GB</a:t>
                      </a:r>
                    </a:p>
                  </a:txBody>
                  <a:tcPr/>
                </a:tc>
                <a:extLst>
                  <a:ext uri="{0D108BD9-81ED-4DB2-BD59-A6C34878D82A}">
                    <a16:rowId xmlns:a16="http://schemas.microsoft.com/office/drawing/2014/main" val="2371526723"/>
                  </a:ext>
                </a:extLst>
              </a:tr>
              <a:tr h="299299">
                <a:tc>
                  <a:txBody>
                    <a:bodyPr/>
                    <a:lstStyle/>
                    <a:p>
                      <a:r>
                        <a:rPr lang="en-US" sz="1600" dirty="0"/>
                        <a:t>Kernel</a:t>
                      </a:r>
                    </a:p>
                  </a:txBody>
                  <a:tcPr/>
                </a:tc>
                <a:tc>
                  <a:txBody>
                    <a:bodyPr/>
                    <a:lstStyle/>
                    <a:p>
                      <a:r>
                        <a:rPr lang="en-US" sz="1600" dirty="0"/>
                        <a:t>5.9</a:t>
                      </a:r>
                    </a:p>
                  </a:txBody>
                  <a:tcPr/>
                </a:tc>
                <a:extLst>
                  <a:ext uri="{0D108BD9-81ED-4DB2-BD59-A6C34878D82A}">
                    <a16:rowId xmlns:a16="http://schemas.microsoft.com/office/drawing/2014/main" val="2733759162"/>
                  </a:ext>
                </a:extLst>
              </a:tr>
              <a:tr h="299299">
                <a:tc>
                  <a:txBody>
                    <a:bodyPr/>
                    <a:lstStyle/>
                    <a:p>
                      <a:r>
                        <a:rPr lang="en-US" sz="1600" dirty="0"/>
                        <a:t>SGX PRM</a:t>
                      </a:r>
                    </a:p>
                  </a:txBody>
                  <a:tcPr/>
                </a:tc>
                <a:tc>
                  <a:txBody>
                    <a:bodyPr/>
                    <a:lstStyle/>
                    <a:p>
                      <a:r>
                        <a:rPr lang="en-US" sz="1600" dirty="0"/>
                        <a:t>128 MB</a:t>
                      </a:r>
                    </a:p>
                  </a:txBody>
                  <a:tcPr/>
                </a:tc>
                <a:extLst>
                  <a:ext uri="{0D108BD9-81ED-4DB2-BD59-A6C34878D82A}">
                    <a16:rowId xmlns:a16="http://schemas.microsoft.com/office/drawing/2014/main" val="369339119"/>
                  </a:ext>
                </a:extLst>
              </a:tr>
              <a:tr h="299299">
                <a:tc>
                  <a:txBody>
                    <a:bodyPr/>
                    <a:lstStyle/>
                    <a:p>
                      <a:r>
                        <a:rPr lang="en-US" sz="1600" dirty="0"/>
                        <a:t>SGX SDK</a:t>
                      </a:r>
                    </a:p>
                  </a:txBody>
                  <a:tcPr/>
                </a:tc>
                <a:tc>
                  <a:txBody>
                    <a:bodyPr/>
                    <a:lstStyle/>
                    <a:p>
                      <a:r>
                        <a:rPr lang="en-US" sz="1600" dirty="0"/>
                        <a:t>2.13</a:t>
                      </a:r>
                    </a:p>
                  </a:txBody>
                  <a:tcPr/>
                </a:tc>
                <a:extLst>
                  <a:ext uri="{0D108BD9-81ED-4DB2-BD59-A6C34878D82A}">
                    <a16:rowId xmlns:a16="http://schemas.microsoft.com/office/drawing/2014/main" val="1029989011"/>
                  </a:ext>
                </a:extLst>
              </a:tr>
            </a:tbl>
          </a:graphicData>
        </a:graphic>
      </p:graphicFrame>
    </p:spTree>
    <p:custDataLst>
      <p:tags r:id="rId1"/>
    </p:custDataLst>
    <p:extLst>
      <p:ext uri="{BB962C8B-B14F-4D97-AF65-F5344CB8AC3E}">
        <p14:creationId xmlns:p14="http://schemas.microsoft.com/office/powerpoint/2010/main" val="169710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90"/>
                                        </p:tgtEl>
                                      </p:cBhvr>
                                    </p:animEffect>
                                    <p:set>
                                      <p:cBhvr>
                                        <p:cTn id="7" dur="1" fill="hold">
                                          <p:stCondLst>
                                            <p:cond delay="499"/>
                                          </p:stCondLst>
                                        </p:cTn>
                                        <p:tgtEl>
                                          <p:spTgt spid="39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8"/>
                                        </p:tgtEl>
                                        <p:attrNameLst>
                                          <p:attrName>style.visibility</p:attrName>
                                        </p:attrNameLst>
                                      </p:cBhvr>
                                      <p:to>
                                        <p:strVal val="visible"/>
                                      </p:to>
                                    </p:set>
                                    <p:animEffect transition="in" filter="wipe(down)">
                                      <p:cBhvr>
                                        <p:cTn id="12" dur="500"/>
                                        <p:tgtEl>
                                          <p:spTgt spid="398"/>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99"/>
                                        </p:tgtEl>
                                        <p:attrNameLst>
                                          <p:attrName>style.visibility</p:attrName>
                                        </p:attrNameLst>
                                      </p:cBhvr>
                                      <p:to>
                                        <p:strVal val="visible"/>
                                      </p:to>
                                    </p:set>
                                    <p:animEffect transition="in" filter="wipe(down)">
                                      <p:cBhvr>
                                        <p:cTn id="16" dur="500"/>
                                        <p:tgtEl>
                                          <p:spTgt spid="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 grpId="0" animBg="1"/>
      <p:bldP spid="39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21</a:t>
            </a:fld>
            <a:endParaRPr lang="en-US"/>
          </a:p>
        </p:txBody>
      </p:sp>
      <p:sp>
        <p:nvSpPr>
          <p:cNvPr id="12" name="Rectangle 11">
            <a:extLst>
              <a:ext uri="{FF2B5EF4-FFF2-40B4-BE49-F238E27FC236}">
                <a16:creationId xmlns:a16="http://schemas.microsoft.com/office/drawing/2014/main" id="{F57DF46C-A4F5-4F80-8202-7A6CED99772B}"/>
              </a:ext>
            </a:extLst>
          </p:cNvPr>
          <p:cNvSpPr/>
          <p:nvPr/>
        </p:nvSpPr>
        <p:spPr>
          <a:xfrm>
            <a:off x="8597266" y="2268989"/>
            <a:ext cx="2015933" cy="1199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C14B5E-F486-4B82-8FE1-0A1F30D09EEA}"/>
              </a:ext>
            </a:extLst>
          </p:cNvPr>
          <p:cNvSpPr/>
          <p:nvPr/>
        </p:nvSpPr>
        <p:spPr>
          <a:xfrm>
            <a:off x="9268465" y="3802630"/>
            <a:ext cx="541739"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0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C37A7D-4381-4C51-9D0A-C88102570DCE}"/>
              </a:ext>
            </a:extLst>
          </p:cNvPr>
          <p:cNvSpPr>
            <a:spLocks noGrp="1"/>
          </p:cNvSpPr>
          <p:nvPr>
            <p:ph type="title"/>
          </p:nvPr>
        </p:nvSpPr>
        <p:spPr/>
        <p:txBody>
          <a:bodyPr/>
          <a:lstStyle/>
          <a:p>
            <a:r>
              <a:rPr lang="en-US" dirty="0"/>
              <a:t>Conclusion</a:t>
            </a:r>
          </a:p>
        </p:txBody>
      </p:sp>
      <p:graphicFrame>
        <p:nvGraphicFramePr>
          <p:cNvPr id="3" name="Content Placeholder 2">
            <a:extLst>
              <a:ext uri="{FF2B5EF4-FFF2-40B4-BE49-F238E27FC236}">
                <a16:creationId xmlns:a16="http://schemas.microsoft.com/office/drawing/2014/main" id="{A63EC729-04C7-4AF3-B333-3497B2F8C66E}"/>
              </a:ext>
            </a:extLst>
          </p:cNvPr>
          <p:cNvGraphicFramePr>
            <a:graphicFrameLocks noGrp="1"/>
          </p:cNvGraphicFramePr>
          <p:nvPr>
            <p:ph idx="1"/>
            <p:extLst>
              <p:ext uri="{D42A27DB-BD31-4B8C-83A1-F6EECF244321}">
                <p14:modId xmlns:p14="http://schemas.microsoft.com/office/powerpoint/2010/main" val="2394209658"/>
              </p:ext>
            </p:extLst>
          </p:nvPr>
        </p:nvGraphicFramePr>
        <p:xfrm>
          <a:off x="426038" y="2046320"/>
          <a:ext cx="7924585" cy="43790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Slide Number Placeholder 4">
            <a:extLst>
              <a:ext uri="{FF2B5EF4-FFF2-40B4-BE49-F238E27FC236}">
                <a16:creationId xmlns:a16="http://schemas.microsoft.com/office/drawing/2014/main" id="{3C33DB0D-44E2-4BC2-B0D3-A68783835976}"/>
              </a:ext>
            </a:extLst>
          </p:cNvPr>
          <p:cNvSpPr>
            <a:spLocks noGrp="1"/>
          </p:cNvSpPr>
          <p:nvPr>
            <p:ph type="sldNum" sz="quarter" idx="12"/>
          </p:nvPr>
        </p:nvSpPr>
        <p:spPr>
          <a:xfrm>
            <a:off x="10558300" y="6425344"/>
            <a:ext cx="1052508" cy="365125"/>
          </a:xfrm>
        </p:spPr>
        <p:txBody>
          <a:bodyPr>
            <a:normAutofit/>
          </a:bodyPr>
          <a:lstStyle/>
          <a:p>
            <a:pPr>
              <a:spcAft>
                <a:spcPts val="600"/>
              </a:spcAft>
            </a:pPr>
            <a:fld id="{A9FBCBD7-5CAA-48C1-90AF-EA83F5819D80}" type="slidenum">
              <a:rPr lang="en-US" smtClean="0">
                <a:solidFill>
                  <a:schemeClr val="tx1">
                    <a:lumMod val="75000"/>
                    <a:lumOff val="25000"/>
                  </a:schemeClr>
                </a:solidFill>
              </a:rPr>
              <a:pPr>
                <a:spcAft>
                  <a:spcPts val="600"/>
                </a:spcAft>
              </a:pPr>
              <a:t>22</a:t>
            </a:fld>
            <a:endParaRPr lang="en-US">
              <a:solidFill>
                <a:schemeClr val="tx1">
                  <a:lumMod val="75000"/>
                  <a:lumOff val="25000"/>
                </a:schemeClr>
              </a:solidFill>
            </a:endParaRPr>
          </a:p>
        </p:txBody>
      </p:sp>
      <p:sp>
        <p:nvSpPr>
          <p:cNvPr id="7" name="TextBox 6">
            <a:extLst>
              <a:ext uri="{FF2B5EF4-FFF2-40B4-BE49-F238E27FC236}">
                <a16:creationId xmlns:a16="http://schemas.microsoft.com/office/drawing/2014/main" id="{4083AF08-527F-4029-84C9-CDF6B0DDA37A}"/>
              </a:ext>
            </a:extLst>
          </p:cNvPr>
          <p:cNvSpPr txBox="1"/>
          <p:nvPr/>
        </p:nvSpPr>
        <p:spPr>
          <a:xfrm>
            <a:off x="8610600" y="2160494"/>
            <a:ext cx="3155362" cy="372409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a:t>Future work:</a:t>
            </a:r>
          </a:p>
          <a:p>
            <a:endParaRPr lang="en-US" b="1" dirty="0"/>
          </a:p>
          <a:p>
            <a:endParaRPr lang="en-US" dirty="0"/>
          </a:p>
          <a:p>
            <a:r>
              <a:rPr lang="en-US" sz="2200" dirty="0"/>
              <a:t>Intel recently released TME. It eliminates several restrictions that were present in SGX. However, at the same time, it lowers the security guarantees provided by the hardware.</a:t>
            </a:r>
          </a:p>
        </p:txBody>
      </p:sp>
    </p:spTree>
    <p:custDataLst>
      <p:tags r:id="rId1"/>
    </p:custDataLst>
    <p:extLst>
      <p:ext uri="{BB962C8B-B14F-4D97-AF65-F5344CB8AC3E}">
        <p14:creationId xmlns:p14="http://schemas.microsoft.com/office/powerpoint/2010/main" val="85772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2772C14A-20AA-46E7-9269-C7AC907B091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F9BC1EAA-A9A5-4145-B7FB-6164EB4FF78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3D4B4E03-DBD3-46A9-BC53-8DE4DEAC473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33F6-E632-46CE-841C-FB45DAADC5DE}"/>
              </a:ext>
            </a:extLst>
          </p:cNvPr>
          <p:cNvSpPr>
            <a:spLocks noGrp="1"/>
          </p:cNvSpPr>
          <p:nvPr>
            <p:ph type="title"/>
          </p:nvPr>
        </p:nvSpPr>
        <p:spPr>
          <a:xfrm>
            <a:off x="388741" y="3279081"/>
            <a:ext cx="10515600" cy="915644"/>
          </a:xfrm>
        </p:spPr>
        <p:txBody>
          <a:bodyPr/>
          <a:lstStyle/>
          <a:p>
            <a:r>
              <a:rPr lang="en-US" dirty="0"/>
              <a:t>Thank You!</a:t>
            </a:r>
          </a:p>
        </p:txBody>
      </p:sp>
      <p:sp>
        <p:nvSpPr>
          <p:cNvPr id="5" name="Slide Number Placeholder 4">
            <a:extLst>
              <a:ext uri="{FF2B5EF4-FFF2-40B4-BE49-F238E27FC236}">
                <a16:creationId xmlns:a16="http://schemas.microsoft.com/office/drawing/2014/main" id="{99067D2F-809D-4C9C-9C3F-DA716B964707}"/>
              </a:ext>
            </a:extLst>
          </p:cNvPr>
          <p:cNvSpPr>
            <a:spLocks noGrp="1"/>
          </p:cNvSpPr>
          <p:nvPr>
            <p:ph type="sldNum" sz="quarter" idx="12"/>
          </p:nvPr>
        </p:nvSpPr>
        <p:spPr/>
        <p:txBody>
          <a:bodyPr/>
          <a:lstStyle/>
          <a:p>
            <a:fld id="{A9FBCBD7-5CAA-48C1-90AF-EA83F5819D80}" type="slidenum">
              <a:rPr lang="en-US" smtClean="0"/>
              <a:t>23</a:t>
            </a:fld>
            <a:endParaRPr lang="en-US"/>
          </a:p>
        </p:txBody>
      </p:sp>
      <p:sp>
        <p:nvSpPr>
          <p:cNvPr id="8" name="TextBox 7">
            <a:extLst>
              <a:ext uri="{FF2B5EF4-FFF2-40B4-BE49-F238E27FC236}">
                <a16:creationId xmlns:a16="http://schemas.microsoft.com/office/drawing/2014/main" id="{C6FB72A8-12C4-4E56-9BC1-FBAB0A034E95}"/>
              </a:ext>
            </a:extLst>
          </p:cNvPr>
          <p:cNvSpPr txBox="1"/>
          <p:nvPr/>
        </p:nvSpPr>
        <p:spPr>
          <a:xfrm>
            <a:off x="581190" y="5120860"/>
            <a:ext cx="5065351" cy="1200329"/>
          </a:xfrm>
          <a:prstGeom prst="rect">
            <a:avLst/>
          </a:prstGeom>
          <a:noFill/>
        </p:spPr>
        <p:txBody>
          <a:bodyPr wrap="square" rtlCol="0">
            <a:spAutoFit/>
          </a:bodyPr>
          <a:lstStyle/>
          <a:p>
            <a:pPr algn="l"/>
            <a:r>
              <a:rPr lang="en-US" dirty="0">
                <a:solidFill>
                  <a:schemeClr val="bg2"/>
                </a:solidFill>
              </a:rPr>
              <a:t>Contact:</a:t>
            </a:r>
          </a:p>
          <a:p>
            <a:pPr algn="l"/>
            <a:r>
              <a:rPr lang="en-US" dirty="0">
                <a:solidFill>
                  <a:schemeClr val="bg2"/>
                </a:solidFill>
              </a:rPr>
              <a:t>Sandeep Kumar: </a:t>
            </a:r>
            <a:r>
              <a:rPr lang="en-US" dirty="0">
                <a:solidFill>
                  <a:schemeClr val="bg2"/>
                </a:solidFill>
                <a:hlinkClick r:id="rId2"/>
              </a:rPr>
              <a:t>sandeep.kumar@cse.iitd.ac.in</a:t>
            </a:r>
            <a:endParaRPr lang="en-US" dirty="0">
              <a:solidFill>
                <a:schemeClr val="bg2"/>
              </a:solidFill>
            </a:endParaRPr>
          </a:p>
          <a:p>
            <a:pPr algn="l"/>
            <a:r>
              <a:rPr lang="en-US" dirty="0" err="1">
                <a:solidFill>
                  <a:schemeClr val="bg2"/>
                </a:solidFill>
              </a:rPr>
              <a:t>Smruti</a:t>
            </a:r>
            <a:r>
              <a:rPr lang="en-US" dirty="0">
                <a:solidFill>
                  <a:schemeClr val="bg2"/>
                </a:solidFill>
              </a:rPr>
              <a:t> R. Sarangi: </a:t>
            </a:r>
            <a:r>
              <a:rPr lang="en-US" dirty="0">
                <a:solidFill>
                  <a:schemeClr val="bg2"/>
                </a:solidFill>
                <a:hlinkClick r:id="rId3"/>
              </a:rPr>
              <a:t>srsarangi@cse.iitd.ac.in</a:t>
            </a:r>
            <a:endParaRPr lang="en-US" dirty="0">
              <a:solidFill>
                <a:schemeClr val="bg2"/>
              </a:solidFill>
            </a:endParaRPr>
          </a:p>
          <a:p>
            <a:endParaRPr lang="en-US" dirty="0"/>
          </a:p>
        </p:txBody>
      </p:sp>
    </p:spTree>
    <p:extLst>
      <p:ext uri="{BB962C8B-B14F-4D97-AF65-F5344CB8AC3E}">
        <p14:creationId xmlns:p14="http://schemas.microsoft.com/office/powerpoint/2010/main" val="179672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extLst>
              <p:ext uri="{D42A27DB-BD31-4B8C-83A1-F6EECF244321}">
                <p14:modId xmlns:p14="http://schemas.microsoft.com/office/powerpoint/2010/main" val="373090974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3</a:t>
            </a:fld>
            <a:endParaRPr lang="en-US"/>
          </a:p>
        </p:txBody>
      </p:sp>
      <p:grpSp>
        <p:nvGrpSpPr>
          <p:cNvPr id="11" name="Group 10">
            <a:extLst>
              <a:ext uri="{FF2B5EF4-FFF2-40B4-BE49-F238E27FC236}">
                <a16:creationId xmlns:a16="http://schemas.microsoft.com/office/drawing/2014/main" id="{C29D2BF2-B788-4A8A-BCCE-25F38FB6C9E2}"/>
              </a:ext>
            </a:extLst>
          </p:cNvPr>
          <p:cNvGrpSpPr/>
          <p:nvPr/>
        </p:nvGrpSpPr>
        <p:grpSpPr>
          <a:xfrm>
            <a:off x="2594344" y="2358301"/>
            <a:ext cx="8042080" cy="3362014"/>
            <a:chOff x="2594344" y="2358301"/>
            <a:chExt cx="8042080" cy="3362014"/>
          </a:xfrm>
          <a:solidFill>
            <a:schemeClr val="bg1"/>
          </a:solidFill>
        </p:grpSpPr>
        <p:sp>
          <p:nvSpPr>
            <p:cNvPr id="7" name="Rectangle 6">
              <a:extLst>
                <a:ext uri="{FF2B5EF4-FFF2-40B4-BE49-F238E27FC236}">
                  <a16:creationId xmlns:a16="http://schemas.microsoft.com/office/drawing/2014/main" id="{76E6A4A3-3CF5-4758-A69A-3A8A76753B4D}"/>
                </a:ext>
              </a:extLst>
            </p:cNvPr>
            <p:cNvSpPr/>
            <p:nvPr/>
          </p:nvSpPr>
          <p:spPr>
            <a:xfrm>
              <a:off x="2594344" y="4520963"/>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4DE1AE7-C063-4A0A-8AB6-F9D70510F451}"/>
                </a:ext>
              </a:extLst>
            </p:cNvPr>
            <p:cNvSpPr/>
            <p:nvPr/>
          </p:nvSpPr>
          <p:spPr>
            <a:xfrm>
              <a:off x="4533014" y="2449033"/>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FFEDFD-217E-4E95-944E-34120FF92BB1}"/>
                </a:ext>
              </a:extLst>
            </p:cNvPr>
            <p:cNvSpPr/>
            <p:nvPr/>
          </p:nvSpPr>
          <p:spPr>
            <a:xfrm>
              <a:off x="6490435" y="4460004"/>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3BA333-501D-426F-A0DC-DA59C7A5B2F8}"/>
                </a:ext>
              </a:extLst>
            </p:cNvPr>
            <p:cNvSpPr/>
            <p:nvPr/>
          </p:nvSpPr>
          <p:spPr>
            <a:xfrm>
              <a:off x="8620491" y="2358301"/>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34F182BF-BD8E-4267-91C8-25F633975AD3}"/>
              </a:ext>
            </a:extLst>
          </p:cNvPr>
          <p:cNvSpPr/>
          <p:nvPr/>
        </p:nvSpPr>
        <p:spPr>
          <a:xfrm>
            <a:off x="3262131" y="3802630"/>
            <a:ext cx="6560412"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885773"/>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005-F491-4772-B922-DF3823E129F7}"/>
              </a:ext>
            </a:extLst>
          </p:cNvPr>
          <p:cNvSpPr>
            <a:spLocks noGrp="1"/>
          </p:cNvSpPr>
          <p:nvPr>
            <p:ph type="title"/>
          </p:nvPr>
        </p:nvSpPr>
        <p:spPr/>
        <p:txBody>
          <a:bodyPr/>
          <a:lstStyle/>
          <a:p>
            <a:r>
              <a:rPr lang="en-US" dirty="0">
                <a:cs typeface="Calibri" panose="020F0502020204030204" pitchFamily="34" charset="0"/>
              </a:rPr>
              <a:t>Setup</a:t>
            </a:r>
          </a:p>
        </p:txBody>
      </p:sp>
      <p:sp>
        <p:nvSpPr>
          <p:cNvPr id="17" name="Slide Number Placeholder 16">
            <a:extLst>
              <a:ext uri="{FF2B5EF4-FFF2-40B4-BE49-F238E27FC236}">
                <a16:creationId xmlns:a16="http://schemas.microsoft.com/office/drawing/2014/main" id="{9CAE496E-2A3A-4364-9180-9A119FB5C57D}"/>
              </a:ext>
            </a:extLst>
          </p:cNvPr>
          <p:cNvSpPr>
            <a:spLocks noGrp="1"/>
          </p:cNvSpPr>
          <p:nvPr>
            <p:ph type="sldNum" sz="quarter" idx="12"/>
          </p:nvPr>
        </p:nvSpPr>
        <p:spPr/>
        <p:txBody>
          <a:bodyPr/>
          <a:lstStyle/>
          <a:p>
            <a:fld id="{A9FBCBD7-5CAA-48C1-90AF-EA83F5819D80}" type="slidenum">
              <a:rPr lang="en-US" smtClean="0">
                <a:latin typeface="Calibri" panose="020F0502020204030204" pitchFamily="34" charset="0"/>
                <a:cs typeface="Calibri" panose="020F0502020204030204" pitchFamily="34" charset="0"/>
              </a:rPr>
              <a:t>4</a:t>
            </a:fld>
            <a:endParaRPr lang="en-US">
              <a:latin typeface="Calibri" panose="020F0502020204030204" pitchFamily="34" charset="0"/>
              <a:cs typeface="Calibri" panose="020F0502020204030204" pitchFamily="34" charset="0"/>
            </a:endParaRPr>
          </a:p>
        </p:txBody>
      </p:sp>
      <p:pic>
        <p:nvPicPr>
          <p:cNvPr id="8" name="Graphic 8" descr="Smiling face outline with solid fill">
            <a:extLst>
              <a:ext uri="{FF2B5EF4-FFF2-40B4-BE49-F238E27FC236}">
                <a16:creationId xmlns:a16="http://schemas.microsoft.com/office/drawing/2014/main" id="{2DFCBA36-B2F1-4C6C-841B-16D1B62FAF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9350" y="3372917"/>
            <a:ext cx="914400" cy="914400"/>
          </a:xfrm>
          <a:prstGeom prst="rect">
            <a:avLst/>
          </a:prstGeom>
        </p:spPr>
      </p:pic>
      <p:sp>
        <p:nvSpPr>
          <p:cNvPr id="11" name="TextBox 10">
            <a:extLst>
              <a:ext uri="{FF2B5EF4-FFF2-40B4-BE49-F238E27FC236}">
                <a16:creationId xmlns:a16="http://schemas.microsoft.com/office/drawing/2014/main" id="{4F1A877D-B0E8-4516-9713-D596CCA05564}"/>
              </a:ext>
            </a:extLst>
          </p:cNvPr>
          <p:cNvSpPr txBox="1"/>
          <p:nvPr/>
        </p:nvSpPr>
        <p:spPr>
          <a:xfrm>
            <a:off x="923225" y="4287317"/>
            <a:ext cx="1346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panose="020F0502020204030204" pitchFamily="34" charset="0"/>
                <a:cs typeface="Calibri" panose="020F0502020204030204" pitchFamily="34" charset="0"/>
              </a:rPr>
              <a:t>Developer</a:t>
            </a:r>
          </a:p>
        </p:txBody>
      </p:sp>
      <p:grpSp>
        <p:nvGrpSpPr>
          <p:cNvPr id="16" name="Group 15">
            <a:extLst>
              <a:ext uri="{FF2B5EF4-FFF2-40B4-BE49-F238E27FC236}">
                <a16:creationId xmlns:a16="http://schemas.microsoft.com/office/drawing/2014/main" id="{BA845B31-4560-4D8E-A6EE-1BC9807C8692}"/>
              </a:ext>
            </a:extLst>
          </p:cNvPr>
          <p:cNvGrpSpPr/>
          <p:nvPr/>
        </p:nvGrpSpPr>
        <p:grpSpPr>
          <a:xfrm>
            <a:off x="2475570" y="2267458"/>
            <a:ext cx="2854832" cy="3489568"/>
            <a:chOff x="4184291" y="1063464"/>
            <a:chExt cx="2854832" cy="3489568"/>
          </a:xfrm>
        </p:grpSpPr>
        <p:pic>
          <p:nvPicPr>
            <p:cNvPr id="12" name="Graphic 12" descr="Box outline">
              <a:extLst>
                <a:ext uri="{FF2B5EF4-FFF2-40B4-BE49-F238E27FC236}">
                  <a16:creationId xmlns:a16="http://schemas.microsoft.com/office/drawing/2014/main" id="{666DC94F-2934-4449-ABE7-52584134FC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84291" y="1063464"/>
              <a:ext cx="2854832" cy="2854832"/>
            </a:xfrm>
            <a:prstGeom prst="rect">
              <a:avLst/>
            </a:prstGeom>
          </p:spPr>
        </p:pic>
        <p:sp>
          <p:nvSpPr>
            <p:cNvPr id="14" name="TextBox 13">
              <a:extLst>
                <a:ext uri="{FF2B5EF4-FFF2-40B4-BE49-F238E27FC236}">
                  <a16:creationId xmlns:a16="http://schemas.microsoft.com/office/drawing/2014/main" id="{81FC4E4B-2793-4A57-8E34-8D62C43F23C7}"/>
                </a:ext>
              </a:extLst>
            </p:cNvPr>
            <p:cNvSpPr txBox="1"/>
            <p:nvPr/>
          </p:nvSpPr>
          <p:spPr>
            <a:xfrm>
              <a:off x="4635351" y="3968257"/>
              <a:ext cx="202909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Calibri" panose="020F0502020204030204" pitchFamily="34" charset="0"/>
                  <a:cs typeface="Calibri" panose="020F0502020204030204" pitchFamily="34" charset="0"/>
                </a:rPr>
                <a:t>Software</a:t>
              </a:r>
            </a:p>
          </p:txBody>
        </p:sp>
      </p:grpSp>
      <p:pic>
        <p:nvPicPr>
          <p:cNvPr id="39" name="Graphic 12" descr="Box with solid fill">
            <a:extLst>
              <a:ext uri="{FF2B5EF4-FFF2-40B4-BE49-F238E27FC236}">
                <a16:creationId xmlns:a16="http://schemas.microsoft.com/office/drawing/2014/main" id="{FAFBF64A-DBBC-4448-9DAD-828D6D3180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272001" y="3844345"/>
            <a:ext cx="593247" cy="593247"/>
          </a:xfrm>
          <a:prstGeom prst="rect">
            <a:avLst/>
          </a:prstGeom>
        </p:spPr>
      </p:pic>
      <p:pic>
        <p:nvPicPr>
          <p:cNvPr id="40" name="Graphic 12" descr="Box with solid fill">
            <a:extLst>
              <a:ext uri="{FF2B5EF4-FFF2-40B4-BE49-F238E27FC236}">
                <a16:creationId xmlns:a16="http://schemas.microsoft.com/office/drawing/2014/main" id="{0D39D2F3-641A-46C2-9A57-E9ECA86268E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2935641" y="3799341"/>
            <a:ext cx="593247" cy="593247"/>
          </a:xfrm>
          <a:prstGeom prst="rect">
            <a:avLst/>
          </a:prstGeom>
        </p:spPr>
      </p:pic>
      <p:pic>
        <p:nvPicPr>
          <p:cNvPr id="41" name="Graphic 12" descr="Box with solid fill">
            <a:extLst>
              <a:ext uri="{FF2B5EF4-FFF2-40B4-BE49-F238E27FC236}">
                <a16:creationId xmlns:a16="http://schemas.microsoft.com/office/drawing/2014/main" id="{7F04AAA3-F1AE-41A7-AAE4-0E5010E9EC0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3347932" y="4080455"/>
            <a:ext cx="593247" cy="593247"/>
          </a:xfrm>
          <a:prstGeom prst="rect">
            <a:avLst/>
          </a:prstGeom>
        </p:spPr>
      </p:pic>
      <p:graphicFrame>
        <p:nvGraphicFramePr>
          <p:cNvPr id="43" name="Diagram 42">
            <a:extLst>
              <a:ext uri="{FF2B5EF4-FFF2-40B4-BE49-F238E27FC236}">
                <a16:creationId xmlns:a16="http://schemas.microsoft.com/office/drawing/2014/main" id="{F9013E64-4753-474F-8BE1-C34704490FEC}"/>
              </a:ext>
            </a:extLst>
          </p:cNvPr>
          <p:cNvGraphicFramePr/>
          <p:nvPr>
            <p:extLst>
              <p:ext uri="{D42A27DB-BD31-4B8C-83A1-F6EECF244321}">
                <p14:modId xmlns:p14="http://schemas.microsoft.com/office/powerpoint/2010/main" val="2723007185"/>
              </p:ext>
            </p:extLst>
          </p:nvPr>
        </p:nvGraphicFramePr>
        <p:xfrm>
          <a:off x="5820438" y="2057013"/>
          <a:ext cx="5572616" cy="437206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custDataLst>
      <p:tags r:id="rId1"/>
    </p:custDataLst>
    <p:extLst>
      <p:ext uri="{BB962C8B-B14F-4D97-AF65-F5344CB8AC3E}">
        <p14:creationId xmlns:p14="http://schemas.microsoft.com/office/powerpoint/2010/main" val="4277008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graphicEl>
                                              <a:dgm id="{66DA261C-2227-4C21-A510-BC38A6EDE1FB}"/>
                                            </p:graphic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3">
                                            <p:graphicEl>
                                              <a:dgm id="{0286E22D-E075-46EF-8E61-8D3D411B8F99}"/>
                                            </p:graphicEl>
                                          </p:spTgt>
                                        </p:tgtEl>
                                        <p:attrNameLst>
                                          <p:attrName>style.visibility</p:attrName>
                                        </p:attrNameLst>
                                      </p:cBhvr>
                                      <p:to>
                                        <p:strVal val="visible"/>
                                      </p:to>
                                    </p:set>
                                  </p:childTnLst>
                                </p:cTn>
                              </p:par>
                            </p:childTnLst>
                          </p:cTn>
                        </p:par>
                        <p:par>
                          <p:cTn id="10" fill="hold">
                            <p:stCondLst>
                              <p:cond delay="0"/>
                            </p:stCondLst>
                            <p:childTnLst>
                              <p:par>
                                <p:cTn id="11" presetID="42"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3">
                                            <p:graphicEl>
                                              <a:dgm id="{74C94A1A-D436-4165-986F-F0AAB3E65A84}"/>
                                            </p:graphicEl>
                                          </p:spTgt>
                                        </p:tgtEl>
                                        <p:attrNameLst>
                                          <p:attrName>style.visibility</p:attrName>
                                        </p:attrNameLst>
                                      </p:cBhvr>
                                      <p:to>
                                        <p:strVal val="visible"/>
                                      </p:to>
                                    </p:set>
                                  </p:childTnLst>
                                </p:cTn>
                              </p:par>
                            </p:childTnLst>
                          </p:cTn>
                        </p:par>
                        <p:par>
                          <p:cTn id="20" fill="hold">
                            <p:stCondLst>
                              <p:cond delay="0"/>
                            </p:stCondLst>
                            <p:childTnLst>
                              <p:par>
                                <p:cTn id="21" presetID="42" presetClass="entr" presetSubtype="0"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1000"/>
                                        <p:tgtEl>
                                          <p:spTgt spid="41"/>
                                        </p:tgtEl>
                                      </p:cBhvr>
                                    </p:animEffect>
                                    <p:anim calcmode="lin" valueType="num">
                                      <p:cBhvr>
                                        <p:cTn id="24" dur="1000" fill="hold"/>
                                        <p:tgtEl>
                                          <p:spTgt spid="41"/>
                                        </p:tgtEl>
                                        <p:attrNameLst>
                                          <p:attrName>ppt_x</p:attrName>
                                        </p:attrNameLst>
                                      </p:cBhvr>
                                      <p:tavLst>
                                        <p:tav tm="0">
                                          <p:val>
                                            <p:strVal val="#ppt_x"/>
                                          </p:val>
                                        </p:tav>
                                        <p:tav tm="100000">
                                          <p:val>
                                            <p:strVal val="#ppt_x"/>
                                          </p:val>
                                        </p:tav>
                                      </p:tavLst>
                                    </p:anim>
                                    <p:anim calcmode="lin" valueType="num">
                                      <p:cBhvr>
                                        <p:cTn id="25" dur="1000" fill="hold"/>
                                        <p:tgtEl>
                                          <p:spTgt spid="41"/>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1000"/>
                                        <p:tgtEl>
                                          <p:spTgt spid="40"/>
                                        </p:tgtEl>
                                      </p:cBhvr>
                                    </p:animEffect>
                                    <p:anim calcmode="lin" valueType="num">
                                      <p:cBhvr>
                                        <p:cTn id="30" dur="1000" fill="hold"/>
                                        <p:tgtEl>
                                          <p:spTgt spid="40"/>
                                        </p:tgtEl>
                                        <p:attrNameLst>
                                          <p:attrName>ppt_x</p:attrName>
                                        </p:attrNameLst>
                                      </p:cBhvr>
                                      <p:tavLst>
                                        <p:tav tm="0">
                                          <p:val>
                                            <p:strVal val="#ppt_x"/>
                                          </p:val>
                                        </p:tav>
                                        <p:tav tm="100000">
                                          <p:val>
                                            <p:strVal val="#ppt_x"/>
                                          </p:val>
                                        </p:tav>
                                      </p:tavLst>
                                    </p:anim>
                                    <p:anim calcmode="lin" valueType="num">
                                      <p:cBhvr>
                                        <p:cTn id="31" dur="1000" fill="hold"/>
                                        <p:tgtEl>
                                          <p:spTgt spid="40"/>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3">
                                            <p:graphicEl>
                                              <a:dgm id="{91AA1EC5-4129-410C-A4AE-DA19F3A0053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6802-4540-4DFA-9D79-16601A3AB719}"/>
              </a:ext>
            </a:extLst>
          </p:cNvPr>
          <p:cNvSpPr>
            <a:spLocks noGrp="1"/>
          </p:cNvSpPr>
          <p:nvPr>
            <p:ph type="title"/>
          </p:nvPr>
        </p:nvSpPr>
        <p:spPr/>
        <p:txBody>
          <a:bodyPr/>
          <a:lstStyle/>
          <a:p>
            <a:r>
              <a:rPr lang="en-US" dirty="0"/>
              <a:t>Protecting Intellectual property (IP)</a:t>
            </a:r>
          </a:p>
        </p:txBody>
      </p:sp>
      <p:sp>
        <p:nvSpPr>
          <p:cNvPr id="5" name="Slide Number Placeholder 4">
            <a:extLst>
              <a:ext uri="{FF2B5EF4-FFF2-40B4-BE49-F238E27FC236}">
                <a16:creationId xmlns:a16="http://schemas.microsoft.com/office/drawing/2014/main" id="{1CEDC69E-47AC-49AF-A177-E5F858B11372}"/>
              </a:ext>
            </a:extLst>
          </p:cNvPr>
          <p:cNvSpPr>
            <a:spLocks noGrp="1"/>
          </p:cNvSpPr>
          <p:nvPr>
            <p:ph type="sldNum" sz="quarter" idx="12"/>
          </p:nvPr>
        </p:nvSpPr>
        <p:spPr/>
        <p:txBody>
          <a:bodyPr/>
          <a:lstStyle/>
          <a:p>
            <a:fld id="{A9FBCBD7-5CAA-48C1-90AF-EA83F5819D80}" type="slidenum">
              <a:rPr lang="en-US" smtClean="0"/>
              <a:pPr/>
              <a:t>5</a:t>
            </a:fld>
            <a:endParaRPr lang="en-US" dirty="0"/>
          </a:p>
        </p:txBody>
      </p:sp>
      <p:sp>
        <p:nvSpPr>
          <p:cNvPr id="30" name="Freeform: Shape 29">
            <a:extLst>
              <a:ext uri="{FF2B5EF4-FFF2-40B4-BE49-F238E27FC236}">
                <a16:creationId xmlns:a16="http://schemas.microsoft.com/office/drawing/2014/main" id="{7F83E9C1-8F48-40E4-A3E5-6FA331E99978}"/>
              </a:ext>
            </a:extLst>
          </p:cNvPr>
          <p:cNvSpPr/>
          <p:nvPr/>
        </p:nvSpPr>
        <p:spPr>
          <a:xfrm>
            <a:off x="7143750" y="-2337593"/>
            <a:ext cx="1333500" cy="381000"/>
          </a:xfrm>
          <a:custGeom>
            <a:avLst/>
            <a:gdLst>
              <a:gd name="connsiteX0" fmla="*/ -2 w 1333500"/>
              <a:gd name="connsiteY0" fmla="*/ -538 h 381000"/>
              <a:gd name="connsiteX1" fmla="*/ 1333498 w 1333500"/>
              <a:gd name="connsiteY1" fmla="*/ -538 h 381000"/>
              <a:gd name="connsiteX2" fmla="*/ 1333498 w 1333500"/>
              <a:gd name="connsiteY2" fmla="*/ 380463 h 381000"/>
              <a:gd name="connsiteX3" fmla="*/ -2 w 1333500"/>
              <a:gd name="connsiteY3" fmla="*/ 380463 h 381000"/>
            </a:gdLst>
            <a:ahLst/>
            <a:cxnLst>
              <a:cxn ang="0">
                <a:pos x="connsiteX0" y="connsiteY0"/>
              </a:cxn>
              <a:cxn ang="0">
                <a:pos x="connsiteX1" y="connsiteY1"/>
              </a:cxn>
              <a:cxn ang="0">
                <a:pos x="connsiteX2" y="connsiteY2"/>
              </a:cxn>
              <a:cxn ang="0">
                <a:pos x="connsiteX3" y="connsiteY3"/>
              </a:cxn>
            </a:cxnLst>
            <a:rect l="l" t="t" r="r" b="b"/>
            <a:pathLst>
              <a:path w="1333500" h="381000">
                <a:moveTo>
                  <a:pt x="-2" y="-538"/>
                </a:moveTo>
                <a:lnTo>
                  <a:pt x="1333498" y="-538"/>
                </a:lnTo>
                <a:lnTo>
                  <a:pt x="1333498" y="380463"/>
                </a:lnTo>
                <a:lnTo>
                  <a:pt x="-2" y="380463"/>
                </a:lnTo>
                <a:close/>
              </a:path>
            </a:pathLst>
          </a:custGeom>
          <a:solidFill>
            <a:srgbClr val="F5F5F5"/>
          </a:solidFill>
          <a:ln w="9525" cap="flat">
            <a:solidFill>
              <a:srgbClr val="666666"/>
            </a:solid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E1941081-E2CF-484A-80BF-B33D5ED9DF00}"/>
              </a:ext>
            </a:extLst>
          </p:cNvPr>
          <p:cNvSpPr txBox="1"/>
          <p:nvPr/>
        </p:nvSpPr>
        <p:spPr>
          <a:xfrm>
            <a:off x="7147560" y="-2283301"/>
            <a:ext cx="1316355" cy="253365"/>
          </a:xfrm>
          <a:prstGeom prst="rect">
            <a:avLst/>
          </a:prstGeom>
          <a:noFill/>
        </p:spPr>
        <p:txBody>
          <a:bodyPr wrap="none" rtlCol="0">
            <a:spAutoFit/>
          </a:bodyPr>
          <a:lstStyle/>
          <a:p>
            <a:pPr algn="l"/>
            <a:r>
              <a:rPr lang="en-US" sz="1125" spc="0" baseline="0">
                <a:solidFill>
                  <a:srgbClr val="333333"/>
                </a:solidFill>
                <a:latin typeface="Helvetica"/>
                <a:cs typeface="Helvetica"/>
                <a:sym typeface="Helvetica"/>
                <a:rtl val="0"/>
              </a:rPr>
              <a:t>Pre-Authentication</a:t>
            </a:r>
          </a:p>
        </p:txBody>
      </p:sp>
      <p:sp>
        <p:nvSpPr>
          <p:cNvPr id="302" name="Freeform: Shape 301">
            <a:extLst>
              <a:ext uri="{FF2B5EF4-FFF2-40B4-BE49-F238E27FC236}">
                <a16:creationId xmlns:a16="http://schemas.microsoft.com/office/drawing/2014/main" id="{06D3FEA9-3CAE-4CBD-ABCA-65C69A1D64C8}"/>
              </a:ext>
            </a:extLst>
          </p:cNvPr>
          <p:cNvSpPr/>
          <p:nvPr/>
        </p:nvSpPr>
        <p:spPr>
          <a:xfrm rot="16200000">
            <a:off x="6638165" y="4770382"/>
            <a:ext cx="1112915" cy="556459"/>
          </a:xfrm>
          <a:custGeom>
            <a:avLst/>
            <a:gdLst>
              <a:gd name="connsiteX0" fmla="*/ 1441 w 1112915"/>
              <a:gd name="connsiteY0" fmla="*/ -27 h 556459"/>
              <a:gd name="connsiteX1" fmla="*/ 1114357 w 1112915"/>
              <a:gd name="connsiteY1" fmla="*/ -27 h 556459"/>
              <a:gd name="connsiteX2" fmla="*/ 1114357 w 1112915"/>
              <a:gd name="connsiteY2" fmla="*/ 556432 h 556459"/>
              <a:gd name="connsiteX3" fmla="*/ 1441 w 1112915"/>
              <a:gd name="connsiteY3" fmla="*/ 556432 h 556459"/>
            </a:gdLst>
            <a:ahLst/>
            <a:cxnLst>
              <a:cxn ang="0">
                <a:pos x="connsiteX0" y="connsiteY0"/>
              </a:cxn>
              <a:cxn ang="0">
                <a:pos x="connsiteX1" y="connsiteY1"/>
              </a:cxn>
              <a:cxn ang="0">
                <a:pos x="connsiteX2" y="connsiteY2"/>
              </a:cxn>
              <a:cxn ang="0">
                <a:pos x="connsiteX3" y="connsiteY3"/>
              </a:cxn>
            </a:cxnLst>
            <a:rect l="l" t="t" r="r" b="b"/>
            <a:pathLst>
              <a:path w="1112915" h="556459">
                <a:moveTo>
                  <a:pt x="1441" y="-27"/>
                </a:moveTo>
                <a:lnTo>
                  <a:pt x="1114357" y="-27"/>
                </a:lnTo>
                <a:lnTo>
                  <a:pt x="1114357" y="556432"/>
                </a:lnTo>
                <a:lnTo>
                  <a:pt x="1441" y="556432"/>
                </a:lnTo>
                <a:close/>
              </a:path>
            </a:pathLst>
          </a:custGeom>
          <a:noFill/>
          <a:ln w="15872"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155BCC5-1245-4FDF-8992-DF7CC1D39928}"/>
              </a:ext>
            </a:extLst>
          </p:cNvPr>
          <p:cNvSpPr/>
          <p:nvPr/>
        </p:nvSpPr>
        <p:spPr>
          <a:xfrm rot="16200000">
            <a:off x="3911515" y="3705128"/>
            <a:ext cx="1112915" cy="349774"/>
          </a:xfrm>
          <a:custGeom>
            <a:avLst/>
            <a:gdLst>
              <a:gd name="connsiteX0" fmla="*/ 905 w 1112915"/>
              <a:gd name="connsiteY0" fmla="*/ 187 h 349774"/>
              <a:gd name="connsiteX1" fmla="*/ 1113821 w 1112915"/>
              <a:gd name="connsiteY1" fmla="*/ 187 h 349774"/>
              <a:gd name="connsiteX2" fmla="*/ 1113821 w 1112915"/>
              <a:gd name="connsiteY2" fmla="*/ 349962 h 349774"/>
              <a:gd name="connsiteX3" fmla="*/ 905 w 1112915"/>
              <a:gd name="connsiteY3" fmla="*/ 349962 h 349774"/>
            </a:gdLst>
            <a:ahLst/>
            <a:cxnLst>
              <a:cxn ang="0">
                <a:pos x="connsiteX0" y="connsiteY0"/>
              </a:cxn>
              <a:cxn ang="0">
                <a:pos x="connsiteX1" y="connsiteY1"/>
              </a:cxn>
              <a:cxn ang="0">
                <a:pos x="connsiteX2" y="connsiteY2"/>
              </a:cxn>
              <a:cxn ang="0">
                <a:pos x="connsiteX3" y="connsiteY3"/>
              </a:cxn>
            </a:cxnLst>
            <a:rect l="l" t="t" r="r" b="b"/>
            <a:pathLst>
              <a:path w="1112915" h="349774">
                <a:moveTo>
                  <a:pt x="905" y="187"/>
                </a:moveTo>
                <a:lnTo>
                  <a:pt x="1113821" y="187"/>
                </a:lnTo>
                <a:lnTo>
                  <a:pt x="1113821" y="349962"/>
                </a:lnTo>
                <a:lnTo>
                  <a:pt x="905" y="349962"/>
                </a:lnTo>
                <a:close/>
              </a:path>
            </a:pathLst>
          </a:custGeom>
          <a:noFill/>
          <a:ln w="15872" cap="flat">
            <a:noFill/>
            <a:prstDash val="solid"/>
            <a:miter/>
          </a:ln>
        </p:spPr>
        <p:txBody>
          <a:bodyPr rtlCol="0" anchor="ctr"/>
          <a:lstStyle/>
          <a:p>
            <a:endParaRPr lang="en-US"/>
          </a:p>
        </p:txBody>
      </p:sp>
      <p:grpSp>
        <p:nvGrpSpPr>
          <p:cNvPr id="335" name="Group 334">
            <a:extLst>
              <a:ext uri="{FF2B5EF4-FFF2-40B4-BE49-F238E27FC236}">
                <a16:creationId xmlns:a16="http://schemas.microsoft.com/office/drawing/2014/main" id="{6AFD43B5-90DB-4BB7-BFB2-AE267F4C8E53}"/>
              </a:ext>
            </a:extLst>
          </p:cNvPr>
          <p:cNvGrpSpPr/>
          <p:nvPr/>
        </p:nvGrpSpPr>
        <p:grpSpPr>
          <a:xfrm>
            <a:off x="4279187" y="3148987"/>
            <a:ext cx="424724" cy="1378929"/>
            <a:chOff x="4279187" y="3148987"/>
            <a:chExt cx="424724" cy="1378929"/>
          </a:xfrm>
        </p:grpSpPr>
        <p:sp>
          <p:nvSpPr>
            <p:cNvPr id="307" name="Freeform: Shape 306">
              <a:extLst>
                <a:ext uri="{FF2B5EF4-FFF2-40B4-BE49-F238E27FC236}">
                  <a16:creationId xmlns:a16="http://schemas.microsoft.com/office/drawing/2014/main" id="{B088069D-6731-4C2D-9E14-01C28366ADE0}"/>
                </a:ext>
              </a:extLst>
            </p:cNvPr>
            <p:cNvSpPr/>
            <p:nvPr/>
          </p:nvSpPr>
          <p:spPr>
            <a:xfrm>
              <a:off x="4703272" y="3148987"/>
              <a:ext cx="639" cy="1373385"/>
            </a:xfrm>
            <a:custGeom>
              <a:avLst/>
              <a:gdLst>
                <a:gd name="connsiteX0" fmla="*/ 637 w 639"/>
                <a:gd name="connsiteY0" fmla="*/ 1372848 h 1373385"/>
                <a:gd name="connsiteX1" fmla="*/ -2 w 639"/>
                <a:gd name="connsiteY1" fmla="*/ -538 h 1373385"/>
              </a:gdLst>
              <a:ahLst/>
              <a:cxnLst>
                <a:cxn ang="0">
                  <a:pos x="connsiteX0" y="connsiteY0"/>
                </a:cxn>
                <a:cxn ang="0">
                  <a:pos x="connsiteX1" y="connsiteY1"/>
                </a:cxn>
              </a:cxnLst>
              <a:rect l="l" t="t" r="r" b="b"/>
              <a:pathLst>
                <a:path w="639" h="1373385">
                  <a:moveTo>
                    <a:pt x="637" y="1372848"/>
                  </a:moveTo>
                  <a:lnTo>
                    <a:pt x="-2" y="-538"/>
                  </a:lnTo>
                </a:path>
              </a:pathLst>
            </a:custGeom>
            <a:noFill/>
            <a:ln w="31326" cap="flat">
              <a:solidFill>
                <a:srgbClr val="3700CC"/>
              </a:solidFill>
              <a:custDash>
                <a:ds d="450000" sp="450000"/>
              </a:custDash>
              <a:miter/>
            </a:ln>
          </p:spPr>
          <p:txBody>
            <a:bodyPr rtlCol="0" anchor="ctr"/>
            <a:lstStyle/>
            <a:p>
              <a:endParaRPr lang="en-US"/>
            </a:p>
          </p:txBody>
        </p:sp>
        <p:sp>
          <p:nvSpPr>
            <p:cNvPr id="310" name="TextBox 309">
              <a:extLst>
                <a:ext uri="{FF2B5EF4-FFF2-40B4-BE49-F238E27FC236}">
                  <a16:creationId xmlns:a16="http://schemas.microsoft.com/office/drawing/2014/main" id="{760C0CB3-EF42-4F8F-87D8-A83C7B2F7A8C}"/>
                </a:ext>
              </a:extLst>
            </p:cNvPr>
            <p:cNvSpPr txBox="1"/>
            <p:nvPr/>
          </p:nvSpPr>
          <p:spPr>
            <a:xfrm rot="16200000">
              <a:off x="3780350" y="3699158"/>
              <a:ext cx="1327595" cy="329922"/>
            </a:xfrm>
            <a:prstGeom prst="rect">
              <a:avLst/>
            </a:prstGeom>
            <a:noFill/>
          </p:spPr>
          <p:txBody>
            <a:bodyPr wrap="none" rtlCol="0">
              <a:spAutoFit/>
            </a:bodyPr>
            <a:lstStyle/>
            <a:p>
              <a:pPr algn="l"/>
              <a:r>
                <a:rPr lang="en-US" sz="1627" spc="0" baseline="0" dirty="0">
                  <a:solidFill>
                    <a:srgbClr val="000000"/>
                  </a:solidFill>
                  <a:latin typeface="Helvetica"/>
                  <a:cs typeface="Helvetica"/>
                  <a:sym typeface="Helvetica"/>
                  <a:rtl val="0"/>
                </a:rPr>
                <a:t>Dependency</a:t>
              </a:r>
            </a:p>
          </p:txBody>
        </p:sp>
      </p:grpSp>
      <p:grpSp>
        <p:nvGrpSpPr>
          <p:cNvPr id="338" name="Group 337">
            <a:extLst>
              <a:ext uri="{FF2B5EF4-FFF2-40B4-BE49-F238E27FC236}">
                <a16:creationId xmlns:a16="http://schemas.microsoft.com/office/drawing/2014/main" id="{84455756-0846-48D4-997B-75223B7ADC3C}"/>
              </a:ext>
            </a:extLst>
          </p:cNvPr>
          <p:cNvGrpSpPr/>
          <p:nvPr/>
        </p:nvGrpSpPr>
        <p:grpSpPr>
          <a:xfrm>
            <a:off x="5492465" y="3141741"/>
            <a:ext cx="475044" cy="599228"/>
            <a:chOff x="5492465" y="3141741"/>
            <a:chExt cx="475044" cy="599228"/>
          </a:xfrm>
        </p:grpSpPr>
        <p:grpSp>
          <p:nvGrpSpPr>
            <p:cNvPr id="294" name="Graphic 290">
              <a:extLst>
                <a:ext uri="{FF2B5EF4-FFF2-40B4-BE49-F238E27FC236}">
                  <a16:creationId xmlns:a16="http://schemas.microsoft.com/office/drawing/2014/main" id="{B63B825A-6483-4327-B108-90F74DB308F1}"/>
                </a:ext>
              </a:extLst>
            </p:cNvPr>
            <p:cNvGrpSpPr/>
            <p:nvPr/>
          </p:nvGrpSpPr>
          <p:grpSpPr>
            <a:xfrm>
              <a:off x="5492465" y="3141741"/>
              <a:ext cx="475044" cy="599228"/>
              <a:chOff x="5492465" y="3141741"/>
              <a:chExt cx="475044" cy="599228"/>
            </a:xfrm>
          </p:grpSpPr>
          <p:sp>
            <p:nvSpPr>
              <p:cNvPr id="295" name="Freeform: Shape 294">
                <a:extLst>
                  <a:ext uri="{FF2B5EF4-FFF2-40B4-BE49-F238E27FC236}">
                    <a16:creationId xmlns:a16="http://schemas.microsoft.com/office/drawing/2014/main" id="{2EA15FD2-A1BF-42BF-8D26-8DA7DD71742F}"/>
                  </a:ext>
                </a:extLst>
              </p:cNvPr>
              <p:cNvSpPr/>
              <p:nvPr/>
            </p:nvSpPr>
            <p:spPr>
              <a:xfrm>
                <a:off x="5492465" y="3141741"/>
                <a:ext cx="379269" cy="541471"/>
              </a:xfrm>
              <a:custGeom>
                <a:avLst/>
                <a:gdLst>
                  <a:gd name="connsiteX0" fmla="*/ 138 w 379269"/>
                  <a:gd name="connsiteY0" fmla="*/ -423 h 541471"/>
                  <a:gd name="connsiteX1" fmla="*/ 379407 w 379269"/>
                  <a:gd name="connsiteY1" fmla="*/ 541049 h 541471"/>
                </a:gdLst>
                <a:ahLst/>
                <a:cxnLst>
                  <a:cxn ang="0">
                    <a:pos x="connsiteX0" y="connsiteY0"/>
                  </a:cxn>
                  <a:cxn ang="0">
                    <a:pos x="connsiteX1" y="connsiteY1"/>
                  </a:cxn>
                </a:cxnLst>
                <a:rect l="l" t="t" r="r" b="b"/>
                <a:pathLst>
                  <a:path w="379269" h="541471">
                    <a:moveTo>
                      <a:pt x="138" y="-423"/>
                    </a:moveTo>
                    <a:cubicBezTo>
                      <a:pt x="138" y="360559"/>
                      <a:pt x="126561" y="541049"/>
                      <a:pt x="379407" y="541049"/>
                    </a:cubicBezTo>
                  </a:path>
                </a:pathLst>
              </a:custGeom>
              <a:noFill/>
              <a:ln w="30350" cap="flat">
                <a:solidFill>
                  <a:srgbClr val="000000"/>
                </a:solid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C9B9300-0212-48F3-A83F-7C28ECBC0062}"/>
                  </a:ext>
                </a:extLst>
              </p:cNvPr>
              <p:cNvSpPr/>
              <p:nvPr/>
            </p:nvSpPr>
            <p:spPr>
              <a:xfrm>
                <a:off x="5839809" y="3625456"/>
                <a:ext cx="127700" cy="115513"/>
              </a:xfrm>
              <a:custGeom>
                <a:avLst/>
                <a:gdLst>
                  <a:gd name="connsiteX0" fmla="*/ 127854 w 127700"/>
                  <a:gd name="connsiteY0" fmla="*/ 57353 h 115513"/>
                  <a:gd name="connsiteX1" fmla="*/ 154 w 127700"/>
                  <a:gd name="connsiteY1" fmla="*/ 115110 h 115513"/>
                  <a:gd name="connsiteX2" fmla="*/ 32079 w 127700"/>
                  <a:gd name="connsiteY2" fmla="*/ 57353 h 115513"/>
                  <a:gd name="connsiteX3" fmla="*/ 154 w 127700"/>
                  <a:gd name="connsiteY3" fmla="*/ -404 h 115513"/>
                </a:gdLst>
                <a:ahLst/>
                <a:cxnLst>
                  <a:cxn ang="0">
                    <a:pos x="connsiteX0" y="connsiteY0"/>
                  </a:cxn>
                  <a:cxn ang="0">
                    <a:pos x="connsiteX1" y="connsiteY1"/>
                  </a:cxn>
                  <a:cxn ang="0">
                    <a:pos x="connsiteX2" y="connsiteY2"/>
                  </a:cxn>
                  <a:cxn ang="0">
                    <a:pos x="connsiteX3" y="connsiteY3"/>
                  </a:cxn>
                </a:cxnLst>
                <a:rect l="l" t="t" r="r" b="b"/>
                <a:pathLst>
                  <a:path w="127700" h="115513">
                    <a:moveTo>
                      <a:pt x="127854" y="57353"/>
                    </a:moveTo>
                    <a:lnTo>
                      <a:pt x="154" y="115110"/>
                    </a:lnTo>
                    <a:lnTo>
                      <a:pt x="32079" y="57353"/>
                    </a:lnTo>
                    <a:lnTo>
                      <a:pt x="154" y="-404"/>
                    </a:lnTo>
                    <a:close/>
                  </a:path>
                </a:pathLst>
              </a:custGeom>
              <a:solidFill>
                <a:srgbClr val="000000"/>
              </a:solidFill>
              <a:ln w="30350" cap="flat">
                <a:solidFill>
                  <a:srgbClr val="000000"/>
                </a:solidFill>
                <a:prstDash val="solid"/>
                <a:miter/>
              </a:ln>
            </p:spPr>
            <p:txBody>
              <a:bodyPr rtlCol="0" anchor="ctr"/>
              <a:lstStyle/>
              <a:p>
                <a:endParaRPr lang="en-US"/>
              </a:p>
            </p:txBody>
          </p:sp>
        </p:grpSp>
        <p:sp>
          <p:nvSpPr>
            <p:cNvPr id="311" name="Freeform: Shape 310">
              <a:extLst>
                <a:ext uri="{FF2B5EF4-FFF2-40B4-BE49-F238E27FC236}">
                  <a16:creationId xmlns:a16="http://schemas.microsoft.com/office/drawing/2014/main" id="{03A85111-7FC6-4832-ABC5-82F526A315D8}"/>
                </a:ext>
              </a:extLst>
            </p:cNvPr>
            <p:cNvSpPr/>
            <p:nvPr/>
          </p:nvSpPr>
          <p:spPr>
            <a:xfrm>
              <a:off x="5636539" y="3259962"/>
              <a:ext cx="286179" cy="286179"/>
            </a:xfrm>
            <a:custGeom>
              <a:avLst/>
              <a:gdLst>
                <a:gd name="connsiteX0" fmla="*/ 286177 w 286179"/>
                <a:gd name="connsiteY0" fmla="*/ 142552 h 286179"/>
                <a:gd name="connsiteX1" fmla="*/ 143088 w 286179"/>
                <a:gd name="connsiteY1" fmla="*/ 285642 h 286179"/>
                <a:gd name="connsiteX2" fmla="*/ -2 w 286179"/>
                <a:gd name="connsiteY2" fmla="*/ 142552 h 286179"/>
                <a:gd name="connsiteX3" fmla="*/ 143088 w 286179"/>
                <a:gd name="connsiteY3" fmla="*/ -538 h 286179"/>
                <a:gd name="connsiteX4" fmla="*/ 286177 w 286179"/>
                <a:gd name="connsiteY4" fmla="*/ 142552 h 28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79" h="286179">
                  <a:moveTo>
                    <a:pt x="286177" y="142552"/>
                  </a:moveTo>
                  <a:cubicBezTo>
                    <a:pt x="286177" y="221578"/>
                    <a:pt x="222114" y="285642"/>
                    <a:pt x="143088" y="285642"/>
                  </a:cubicBezTo>
                  <a:cubicBezTo>
                    <a:pt x="64061" y="285642"/>
                    <a:pt x="-2" y="221578"/>
                    <a:pt x="-2" y="142552"/>
                  </a:cubicBezTo>
                  <a:cubicBezTo>
                    <a:pt x="-2" y="63526"/>
                    <a:pt x="64061" y="-538"/>
                    <a:pt x="143088" y="-538"/>
                  </a:cubicBezTo>
                  <a:cubicBezTo>
                    <a:pt x="222114" y="-538"/>
                    <a:pt x="286177" y="63526"/>
                    <a:pt x="286177" y="142552"/>
                  </a:cubicBezTo>
                  <a:close/>
                </a:path>
              </a:pathLst>
            </a:custGeom>
            <a:solidFill>
              <a:srgbClr val="000000"/>
            </a:solidFill>
            <a:ln w="15872" cap="flat">
              <a:noFill/>
              <a:prstDash val="solid"/>
              <a:miter/>
            </a:ln>
          </p:spPr>
          <p:txBody>
            <a:bodyPr rtlCol="0" anchor="ctr"/>
            <a:lstStyle/>
            <a:p>
              <a:endParaRPr lang="en-US"/>
            </a:p>
          </p:txBody>
        </p:sp>
        <p:sp>
          <p:nvSpPr>
            <p:cNvPr id="312" name="TextBox 311">
              <a:extLst>
                <a:ext uri="{FF2B5EF4-FFF2-40B4-BE49-F238E27FC236}">
                  <a16:creationId xmlns:a16="http://schemas.microsoft.com/office/drawing/2014/main" id="{2ADA6266-F91D-4BC8-9453-1FCF43D0A1BD}"/>
                </a:ext>
              </a:extLst>
            </p:cNvPr>
            <p:cNvSpPr txBox="1"/>
            <p:nvPr/>
          </p:nvSpPr>
          <p:spPr>
            <a:xfrm>
              <a:off x="5624590" y="3230139"/>
              <a:ext cx="294171" cy="314023"/>
            </a:xfrm>
            <a:prstGeom prst="rect">
              <a:avLst/>
            </a:prstGeom>
            <a:noFill/>
          </p:spPr>
          <p:txBody>
            <a:bodyPr wrap="none" rtlCol="0">
              <a:spAutoFit/>
            </a:bodyPr>
            <a:lstStyle/>
            <a:p>
              <a:pPr algn="l"/>
              <a:r>
                <a:rPr lang="en-US" sz="1502" spc="0" baseline="0" dirty="0">
                  <a:solidFill>
                    <a:srgbClr val="FCFCFC"/>
                  </a:solidFill>
                  <a:latin typeface="Helvetica"/>
                  <a:cs typeface="Helvetica"/>
                  <a:sym typeface="Helvetica"/>
                  <a:rtl val="0"/>
                </a:rPr>
                <a:t>1</a:t>
              </a:r>
            </a:p>
          </p:txBody>
        </p:sp>
      </p:grpSp>
      <p:grpSp>
        <p:nvGrpSpPr>
          <p:cNvPr id="339" name="Group 338">
            <a:extLst>
              <a:ext uri="{FF2B5EF4-FFF2-40B4-BE49-F238E27FC236}">
                <a16:creationId xmlns:a16="http://schemas.microsoft.com/office/drawing/2014/main" id="{36964243-6D1F-4A5D-9A12-B152813103C5}"/>
              </a:ext>
            </a:extLst>
          </p:cNvPr>
          <p:cNvGrpSpPr/>
          <p:nvPr/>
        </p:nvGrpSpPr>
        <p:grpSpPr>
          <a:xfrm>
            <a:off x="5461647" y="3821821"/>
            <a:ext cx="533583" cy="714182"/>
            <a:chOff x="5461647" y="3821821"/>
            <a:chExt cx="533583" cy="714182"/>
          </a:xfrm>
        </p:grpSpPr>
        <p:sp>
          <p:nvSpPr>
            <p:cNvPr id="300" name="Freeform: Shape 299">
              <a:extLst>
                <a:ext uri="{FF2B5EF4-FFF2-40B4-BE49-F238E27FC236}">
                  <a16:creationId xmlns:a16="http://schemas.microsoft.com/office/drawing/2014/main" id="{D38B3F6E-1CBF-48D6-BDF9-2DF4015FE370}"/>
                </a:ext>
              </a:extLst>
            </p:cNvPr>
            <p:cNvSpPr/>
            <p:nvPr/>
          </p:nvSpPr>
          <p:spPr>
            <a:xfrm>
              <a:off x="5461647" y="4408811"/>
              <a:ext cx="127192" cy="127192"/>
            </a:xfrm>
            <a:custGeom>
              <a:avLst/>
              <a:gdLst>
                <a:gd name="connsiteX0" fmla="*/ 63594 w 127192"/>
                <a:gd name="connsiteY0" fmla="*/ 126655 h 127192"/>
                <a:gd name="connsiteX1" fmla="*/ -2 w 127192"/>
                <a:gd name="connsiteY1" fmla="*/ -538 h 127192"/>
                <a:gd name="connsiteX2" fmla="*/ 63594 w 127192"/>
                <a:gd name="connsiteY2" fmla="*/ 31264 h 127192"/>
                <a:gd name="connsiteX3" fmla="*/ 127190 w 127192"/>
                <a:gd name="connsiteY3" fmla="*/ -538 h 127192"/>
              </a:gdLst>
              <a:ahLst/>
              <a:cxnLst>
                <a:cxn ang="0">
                  <a:pos x="connsiteX0" y="connsiteY0"/>
                </a:cxn>
                <a:cxn ang="0">
                  <a:pos x="connsiteX1" y="connsiteY1"/>
                </a:cxn>
                <a:cxn ang="0">
                  <a:pos x="connsiteX2" y="connsiteY2"/>
                </a:cxn>
                <a:cxn ang="0">
                  <a:pos x="connsiteX3" y="connsiteY3"/>
                </a:cxn>
              </a:cxnLst>
              <a:rect l="l" t="t" r="r" b="b"/>
              <a:pathLst>
                <a:path w="127192" h="127192">
                  <a:moveTo>
                    <a:pt x="63594" y="126655"/>
                  </a:moveTo>
                  <a:lnTo>
                    <a:pt x="-2" y="-538"/>
                  </a:lnTo>
                  <a:lnTo>
                    <a:pt x="63594" y="31264"/>
                  </a:lnTo>
                  <a:lnTo>
                    <a:pt x="127190" y="-538"/>
                  </a:lnTo>
                  <a:close/>
                </a:path>
              </a:pathLst>
            </a:custGeom>
            <a:solidFill>
              <a:srgbClr val="000000"/>
            </a:solidFill>
            <a:ln w="31743" cap="flat">
              <a:solidFill>
                <a:srgbClr val="000000"/>
              </a:solid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F339D071-7A04-44B7-B3C6-1E9A9389CEBA}"/>
                </a:ext>
              </a:extLst>
            </p:cNvPr>
            <p:cNvSpPr/>
            <p:nvPr/>
          </p:nvSpPr>
          <p:spPr>
            <a:xfrm>
              <a:off x="5636539" y="4213890"/>
              <a:ext cx="286179" cy="286179"/>
            </a:xfrm>
            <a:custGeom>
              <a:avLst/>
              <a:gdLst>
                <a:gd name="connsiteX0" fmla="*/ 286177 w 286179"/>
                <a:gd name="connsiteY0" fmla="*/ 142552 h 286179"/>
                <a:gd name="connsiteX1" fmla="*/ 143088 w 286179"/>
                <a:gd name="connsiteY1" fmla="*/ 285642 h 286179"/>
                <a:gd name="connsiteX2" fmla="*/ -2 w 286179"/>
                <a:gd name="connsiteY2" fmla="*/ 142552 h 286179"/>
                <a:gd name="connsiteX3" fmla="*/ 143088 w 286179"/>
                <a:gd name="connsiteY3" fmla="*/ -538 h 286179"/>
                <a:gd name="connsiteX4" fmla="*/ 286177 w 286179"/>
                <a:gd name="connsiteY4" fmla="*/ 142552 h 28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79" h="286179">
                  <a:moveTo>
                    <a:pt x="286177" y="142552"/>
                  </a:moveTo>
                  <a:cubicBezTo>
                    <a:pt x="286177" y="221578"/>
                    <a:pt x="222114" y="285642"/>
                    <a:pt x="143088" y="285642"/>
                  </a:cubicBezTo>
                  <a:cubicBezTo>
                    <a:pt x="64061" y="285642"/>
                    <a:pt x="-2" y="221578"/>
                    <a:pt x="-2" y="142552"/>
                  </a:cubicBezTo>
                  <a:cubicBezTo>
                    <a:pt x="-2" y="63526"/>
                    <a:pt x="64061" y="-538"/>
                    <a:pt x="143088" y="-538"/>
                  </a:cubicBezTo>
                  <a:cubicBezTo>
                    <a:pt x="222114" y="-538"/>
                    <a:pt x="286177" y="63526"/>
                    <a:pt x="286177" y="142552"/>
                  </a:cubicBezTo>
                  <a:close/>
                </a:path>
              </a:pathLst>
            </a:custGeom>
            <a:solidFill>
              <a:srgbClr val="000000"/>
            </a:solidFill>
            <a:ln w="15872" cap="flat">
              <a:noFill/>
              <a:prstDash val="solid"/>
              <a:miter/>
            </a:ln>
          </p:spPr>
          <p:txBody>
            <a:bodyPr rtlCol="0" anchor="ctr"/>
            <a:lstStyle/>
            <a:p>
              <a:endParaRPr lang="en-US"/>
            </a:p>
          </p:txBody>
        </p:sp>
        <p:grpSp>
          <p:nvGrpSpPr>
            <p:cNvPr id="333" name="Group 332">
              <a:extLst>
                <a:ext uri="{FF2B5EF4-FFF2-40B4-BE49-F238E27FC236}">
                  <a16:creationId xmlns:a16="http://schemas.microsoft.com/office/drawing/2014/main" id="{C7B6539C-216A-452E-8EB3-99699719C03A}"/>
                </a:ext>
              </a:extLst>
            </p:cNvPr>
            <p:cNvGrpSpPr/>
            <p:nvPr/>
          </p:nvGrpSpPr>
          <p:grpSpPr>
            <a:xfrm>
              <a:off x="5510777" y="3821821"/>
              <a:ext cx="484453" cy="676271"/>
              <a:chOff x="5510777" y="3821821"/>
              <a:chExt cx="484453" cy="676271"/>
            </a:xfrm>
          </p:grpSpPr>
          <p:sp>
            <p:nvSpPr>
              <p:cNvPr id="299" name="Freeform: Shape 298">
                <a:extLst>
                  <a:ext uri="{FF2B5EF4-FFF2-40B4-BE49-F238E27FC236}">
                    <a16:creationId xmlns:a16="http://schemas.microsoft.com/office/drawing/2014/main" id="{C3268530-9321-4EB0-861D-92604CAD9485}"/>
                  </a:ext>
                </a:extLst>
              </p:cNvPr>
              <p:cNvSpPr/>
              <p:nvPr/>
            </p:nvSpPr>
            <p:spPr>
              <a:xfrm>
                <a:off x="5510777" y="3821821"/>
                <a:ext cx="484453" cy="595855"/>
              </a:xfrm>
              <a:custGeom>
                <a:avLst/>
                <a:gdLst>
                  <a:gd name="connsiteX0" fmla="*/ 484596 w 484453"/>
                  <a:gd name="connsiteY0" fmla="*/ -368 h 595855"/>
                  <a:gd name="connsiteX1" fmla="*/ 143852 w 484453"/>
                  <a:gd name="connsiteY1" fmla="*/ 168095 h 595855"/>
                  <a:gd name="connsiteX2" fmla="*/ 143 w 484453"/>
                  <a:gd name="connsiteY2" fmla="*/ 595488 h 595855"/>
                  <a:gd name="connsiteX3" fmla="*/ 30224 w 484453"/>
                  <a:gd name="connsiteY3" fmla="*/ 595488 h 595855"/>
                  <a:gd name="connsiteX4" fmla="*/ 165316 w 484453"/>
                  <a:gd name="connsiteY4" fmla="*/ 189178 h 595855"/>
                  <a:gd name="connsiteX5" fmla="*/ 484469 w 484453"/>
                  <a:gd name="connsiteY5" fmla="*/ 34641 h 59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453" h="595855">
                    <a:moveTo>
                      <a:pt x="484596" y="-368"/>
                    </a:moveTo>
                    <a:cubicBezTo>
                      <a:pt x="397614" y="37296"/>
                      <a:pt x="227258" y="83021"/>
                      <a:pt x="143852" y="168095"/>
                    </a:cubicBezTo>
                    <a:cubicBezTo>
                      <a:pt x="60447" y="253155"/>
                      <a:pt x="143" y="383159"/>
                      <a:pt x="143" y="595488"/>
                    </a:cubicBezTo>
                    <a:lnTo>
                      <a:pt x="30224" y="595488"/>
                    </a:lnTo>
                    <a:cubicBezTo>
                      <a:pt x="30224" y="388788"/>
                      <a:pt x="87475" y="268560"/>
                      <a:pt x="165316" y="189178"/>
                    </a:cubicBezTo>
                    <a:cubicBezTo>
                      <a:pt x="243141" y="109779"/>
                      <a:pt x="418982" y="59363"/>
                      <a:pt x="484469" y="34641"/>
                    </a:cubicBezTo>
                    <a:close/>
                  </a:path>
                </a:pathLst>
              </a:custGeom>
              <a:solidFill>
                <a:srgbClr val="000000"/>
              </a:solidFill>
              <a:ln w="15872" cap="flat">
                <a:noFill/>
                <a:prstDash val="solid"/>
                <a:miter/>
              </a:ln>
            </p:spPr>
            <p:txBody>
              <a:bodyPr rtlCol="0" anchor="ctr"/>
              <a:lstStyle/>
              <a:p>
                <a:endParaRPr lang="en-US"/>
              </a:p>
            </p:txBody>
          </p:sp>
          <p:sp>
            <p:nvSpPr>
              <p:cNvPr id="314" name="TextBox 313">
                <a:extLst>
                  <a:ext uri="{FF2B5EF4-FFF2-40B4-BE49-F238E27FC236}">
                    <a16:creationId xmlns:a16="http://schemas.microsoft.com/office/drawing/2014/main" id="{6598EE0F-AEF3-4C90-B206-9A9CCA02C8EF}"/>
                  </a:ext>
                </a:extLst>
              </p:cNvPr>
              <p:cNvSpPr txBox="1"/>
              <p:nvPr/>
            </p:nvSpPr>
            <p:spPr>
              <a:xfrm>
                <a:off x="5624590" y="4184069"/>
                <a:ext cx="294171" cy="314023"/>
              </a:xfrm>
              <a:prstGeom prst="rect">
                <a:avLst/>
              </a:prstGeom>
              <a:noFill/>
            </p:spPr>
            <p:txBody>
              <a:bodyPr wrap="none" rtlCol="0">
                <a:spAutoFit/>
              </a:bodyPr>
              <a:lstStyle/>
              <a:p>
                <a:pPr algn="l"/>
                <a:r>
                  <a:rPr lang="en-US" sz="1502" spc="0" baseline="0">
                    <a:solidFill>
                      <a:srgbClr val="FCFCFC"/>
                    </a:solidFill>
                    <a:latin typeface="Helvetica"/>
                    <a:cs typeface="Helvetica"/>
                    <a:sym typeface="Helvetica"/>
                    <a:rtl val="0"/>
                  </a:rPr>
                  <a:t>2</a:t>
                </a:r>
              </a:p>
            </p:txBody>
          </p:sp>
        </p:grpSp>
      </p:grpSp>
      <p:sp>
        <p:nvSpPr>
          <p:cNvPr id="315" name="Freeform: Shape 314">
            <a:extLst>
              <a:ext uri="{FF2B5EF4-FFF2-40B4-BE49-F238E27FC236}">
                <a16:creationId xmlns:a16="http://schemas.microsoft.com/office/drawing/2014/main" id="{68EBB870-5392-4279-8241-A5A14D589B9F}"/>
              </a:ext>
            </a:extLst>
          </p:cNvPr>
          <p:cNvSpPr/>
          <p:nvPr/>
        </p:nvSpPr>
        <p:spPr>
          <a:xfrm>
            <a:off x="7584142" y="4856998"/>
            <a:ext cx="302875" cy="492872"/>
          </a:xfrm>
          <a:custGeom>
            <a:avLst/>
            <a:gdLst>
              <a:gd name="connsiteX0" fmla="*/ 302394 w 302875"/>
              <a:gd name="connsiteY0" fmla="*/ 325388 h 492872"/>
              <a:gd name="connsiteX1" fmla="*/ 302873 w 302875"/>
              <a:gd name="connsiteY1" fmla="*/ 492335 h 492872"/>
              <a:gd name="connsiteX2" fmla="*/ -2 w 302875"/>
              <a:gd name="connsiteY2" fmla="*/ 247006 h 492872"/>
              <a:gd name="connsiteX3" fmla="*/ 301283 w 302875"/>
              <a:gd name="connsiteY3" fmla="*/ -538 h 492872"/>
              <a:gd name="connsiteX4" fmla="*/ 301762 w 302875"/>
              <a:gd name="connsiteY4" fmla="*/ 166402 h 49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75" h="492872">
                <a:moveTo>
                  <a:pt x="302394" y="325388"/>
                </a:moveTo>
                <a:lnTo>
                  <a:pt x="302873" y="492335"/>
                </a:lnTo>
                <a:lnTo>
                  <a:pt x="-2" y="247006"/>
                </a:lnTo>
                <a:lnTo>
                  <a:pt x="301283" y="-538"/>
                </a:lnTo>
                <a:lnTo>
                  <a:pt x="301762" y="166402"/>
                </a:lnTo>
              </a:path>
            </a:pathLst>
          </a:custGeom>
          <a:noFill/>
          <a:ln w="15872"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781D4FA-81E7-4207-B63F-3813BB30E5E0}"/>
              </a:ext>
            </a:extLst>
          </p:cNvPr>
          <p:cNvSpPr/>
          <p:nvPr/>
        </p:nvSpPr>
        <p:spPr>
          <a:xfrm>
            <a:off x="4547466" y="1852915"/>
            <a:ext cx="476964" cy="556459"/>
          </a:xfrm>
          <a:custGeom>
            <a:avLst/>
            <a:gdLst>
              <a:gd name="connsiteX0" fmla="*/ -2 w 476964"/>
              <a:gd name="connsiteY0" fmla="*/ -538 h 556459"/>
              <a:gd name="connsiteX1" fmla="*/ 476963 w 476964"/>
              <a:gd name="connsiteY1" fmla="*/ -538 h 556459"/>
              <a:gd name="connsiteX2" fmla="*/ 476963 w 476964"/>
              <a:gd name="connsiteY2" fmla="*/ 555921 h 556459"/>
              <a:gd name="connsiteX3" fmla="*/ -2 w 476964"/>
              <a:gd name="connsiteY3" fmla="*/ 555921 h 556459"/>
            </a:gdLst>
            <a:ahLst/>
            <a:cxnLst>
              <a:cxn ang="0">
                <a:pos x="connsiteX0" y="connsiteY0"/>
              </a:cxn>
              <a:cxn ang="0">
                <a:pos x="connsiteX1" y="connsiteY1"/>
              </a:cxn>
              <a:cxn ang="0">
                <a:pos x="connsiteX2" y="connsiteY2"/>
              </a:cxn>
              <a:cxn ang="0">
                <a:pos x="connsiteX3" y="connsiteY3"/>
              </a:cxn>
            </a:cxnLst>
            <a:rect l="l" t="t" r="r" b="b"/>
            <a:pathLst>
              <a:path w="476964" h="556459">
                <a:moveTo>
                  <a:pt x="-2" y="-538"/>
                </a:moveTo>
                <a:lnTo>
                  <a:pt x="476963" y="-538"/>
                </a:lnTo>
                <a:lnTo>
                  <a:pt x="476963" y="555921"/>
                </a:lnTo>
                <a:lnTo>
                  <a:pt x="-2" y="555921"/>
                </a:lnTo>
                <a:close/>
              </a:path>
            </a:pathLst>
          </a:custGeom>
          <a:noFill/>
          <a:ln w="15872" cap="flat">
            <a:noFill/>
            <a:prstDash val="solid"/>
            <a:miter/>
          </a:ln>
        </p:spPr>
        <p:txBody>
          <a:bodyPr rtlCol="0" anchor="ctr"/>
          <a:lstStyle/>
          <a:p>
            <a:endParaRPr lang="en-US"/>
          </a:p>
        </p:txBody>
      </p:sp>
      <p:grpSp>
        <p:nvGrpSpPr>
          <p:cNvPr id="334" name="Group 333">
            <a:extLst>
              <a:ext uri="{FF2B5EF4-FFF2-40B4-BE49-F238E27FC236}">
                <a16:creationId xmlns:a16="http://schemas.microsoft.com/office/drawing/2014/main" id="{E23ABDE2-2C1E-4987-A593-4B385C26EB2D}"/>
              </a:ext>
            </a:extLst>
          </p:cNvPr>
          <p:cNvGrpSpPr/>
          <p:nvPr/>
        </p:nvGrpSpPr>
        <p:grpSpPr>
          <a:xfrm>
            <a:off x="4410791" y="4570078"/>
            <a:ext cx="2228909" cy="620032"/>
            <a:chOff x="4410791" y="4570078"/>
            <a:chExt cx="2228909" cy="620032"/>
          </a:xfrm>
        </p:grpSpPr>
        <p:sp>
          <p:nvSpPr>
            <p:cNvPr id="298" name="Freeform: Shape 297">
              <a:extLst>
                <a:ext uri="{FF2B5EF4-FFF2-40B4-BE49-F238E27FC236}">
                  <a16:creationId xmlns:a16="http://schemas.microsoft.com/office/drawing/2014/main" id="{3FE0CF3B-598E-462F-875F-2A1B2760EB08}"/>
                </a:ext>
              </a:extLst>
            </p:cNvPr>
            <p:cNvSpPr/>
            <p:nvPr/>
          </p:nvSpPr>
          <p:spPr>
            <a:xfrm>
              <a:off x="4410791" y="4570078"/>
              <a:ext cx="2228909" cy="620032"/>
            </a:xfrm>
            <a:custGeom>
              <a:avLst/>
              <a:gdLst>
                <a:gd name="connsiteX0" fmla="*/ 2085621 w 2228909"/>
                <a:gd name="connsiteY0" fmla="*/ -537 h 620032"/>
                <a:gd name="connsiteX1" fmla="*/ 2228908 w 2228909"/>
                <a:gd name="connsiteY1" fmla="*/ 92468 h 620032"/>
                <a:gd name="connsiteX2" fmla="*/ 2228908 w 2228909"/>
                <a:gd name="connsiteY2" fmla="*/ 526491 h 620032"/>
                <a:gd name="connsiteX3" fmla="*/ 2085621 w 2228909"/>
                <a:gd name="connsiteY3" fmla="*/ 619496 h 620032"/>
                <a:gd name="connsiteX4" fmla="*/ 143285 w 2228909"/>
                <a:gd name="connsiteY4" fmla="*/ 619496 h 620032"/>
                <a:gd name="connsiteX5" fmla="*/ -2 w 2228909"/>
                <a:gd name="connsiteY5" fmla="*/ 526491 h 620032"/>
                <a:gd name="connsiteX6" fmla="*/ -2 w 2228909"/>
                <a:gd name="connsiteY6" fmla="*/ 92468 h 620032"/>
                <a:gd name="connsiteX7" fmla="*/ 143285 w 2228909"/>
                <a:gd name="connsiteY7" fmla="*/ -537 h 62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909" h="620032">
                  <a:moveTo>
                    <a:pt x="2085621" y="-537"/>
                  </a:moveTo>
                  <a:cubicBezTo>
                    <a:pt x="2164756" y="-537"/>
                    <a:pt x="2228908" y="41102"/>
                    <a:pt x="2228908" y="92468"/>
                  </a:cubicBezTo>
                  <a:lnTo>
                    <a:pt x="2228908" y="526491"/>
                  </a:lnTo>
                  <a:cubicBezTo>
                    <a:pt x="2228908" y="577856"/>
                    <a:pt x="2164756" y="619496"/>
                    <a:pt x="2085621" y="619496"/>
                  </a:cubicBezTo>
                  <a:lnTo>
                    <a:pt x="143285" y="619496"/>
                  </a:lnTo>
                  <a:cubicBezTo>
                    <a:pt x="64150" y="619496"/>
                    <a:pt x="-2" y="577856"/>
                    <a:pt x="-2" y="526491"/>
                  </a:cubicBezTo>
                  <a:lnTo>
                    <a:pt x="-2" y="92468"/>
                  </a:lnTo>
                  <a:cubicBezTo>
                    <a:pt x="-2" y="41103"/>
                    <a:pt x="64150" y="-537"/>
                    <a:pt x="143285" y="-537"/>
                  </a:cubicBezTo>
                  <a:close/>
                </a:path>
              </a:pathLst>
            </a:custGeom>
            <a:solidFill>
              <a:srgbClr val="D9D9D9"/>
            </a:solidFill>
            <a:ln w="12805" cap="flat">
              <a:solidFill>
                <a:srgbClr val="666666"/>
              </a:solidFill>
              <a:prstDash val="solid"/>
              <a:miter/>
            </a:ln>
          </p:spPr>
          <p:txBody>
            <a:bodyPr rtlCol="0" anchor="ctr"/>
            <a:lstStyle/>
            <a:p>
              <a:endParaRPr lang="en-US"/>
            </a:p>
          </p:txBody>
        </p:sp>
        <p:sp>
          <p:nvSpPr>
            <p:cNvPr id="320" name="TextBox 319">
              <a:extLst>
                <a:ext uri="{FF2B5EF4-FFF2-40B4-BE49-F238E27FC236}">
                  <a16:creationId xmlns:a16="http://schemas.microsoft.com/office/drawing/2014/main" id="{A9084497-FBD4-4260-B04F-354511F7CE7B}"/>
                </a:ext>
              </a:extLst>
            </p:cNvPr>
            <p:cNvSpPr txBox="1"/>
            <p:nvPr/>
          </p:nvSpPr>
          <p:spPr>
            <a:xfrm>
              <a:off x="4596072" y="4683345"/>
              <a:ext cx="1853215"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Protected region</a:t>
              </a:r>
            </a:p>
          </p:txBody>
        </p:sp>
      </p:grpSp>
      <p:grpSp>
        <p:nvGrpSpPr>
          <p:cNvPr id="329" name="Group 328">
            <a:extLst>
              <a:ext uri="{FF2B5EF4-FFF2-40B4-BE49-F238E27FC236}">
                <a16:creationId xmlns:a16="http://schemas.microsoft.com/office/drawing/2014/main" id="{3E375009-E7C0-4BA6-98FA-08A8701639C7}"/>
              </a:ext>
            </a:extLst>
          </p:cNvPr>
          <p:cNvGrpSpPr/>
          <p:nvPr/>
        </p:nvGrpSpPr>
        <p:grpSpPr>
          <a:xfrm>
            <a:off x="4380529" y="2504767"/>
            <a:ext cx="2225837" cy="635953"/>
            <a:chOff x="4380529" y="2504767"/>
            <a:chExt cx="2225837" cy="635953"/>
          </a:xfrm>
        </p:grpSpPr>
        <p:sp>
          <p:nvSpPr>
            <p:cNvPr id="297" name="Freeform: Shape 296">
              <a:extLst>
                <a:ext uri="{FF2B5EF4-FFF2-40B4-BE49-F238E27FC236}">
                  <a16:creationId xmlns:a16="http://schemas.microsoft.com/office/drawing/2014/main" id="{639D8C0D-80CE-44CB-9252-903E23ED4725}"/>
                </a:ext>
              </a:extLst>
            </p:cNvPr>
            <p:cNvSpPr/>
            <p:nvPr/>
          </p:nvSpPr>
          <p:spPr>
            <a:xfrm>
              <a:off x="4380529" y="2504767"/>
              <a:ext cx="2225837" cy="635953"/>
            </a:xfrm>
            <a:custGeom>
              <a:avLst/>
              <a:gdLst>
                <a:gd name="connsiteX0" fmla="*/ 2130443 w 2225837"/>
                <a:gd name="connsiteY0" fmla="*/ -538 h 635953"/>
                <a:gd name="connsiteX1" fmla="*/ 2225836 w 2225837"/>
                <a:gd name="connsiteY1" fmla="*/ 94855 h 635953"/>
                <a:gd name="connsiteX2" fmla="*/ 2225836 w 2225837"/>
                <a:gd name="connsiteY2" fmla="*/ 540023 h 635953"/>
                <a:gd name="connsiteX3" fmla="*/ 2130443 w 2225837"/>
                <a:gd name="connsiteY3" fmla="*/ 635416 h 635953"/>
                <a:gd name="connsiteX4" fmla="*/ 95391 w 2225837"/>
                <a:gd name="connsiteY4" fmla="*/ 635416 h 635953"/>
                <a:gd name="connsiteX5" fmla="*/ -2 w 2225837"/>
                <a:gd name="connsiteY5" fmla="*/ 540023 h 635953"/>
                <a:gd name="connsiteX6" fmla="*/ -2 w 2225837"/>
                <a:gd name="connsiteY6" fmla="*/ 94855 h 635953"/>
                <a:gd name="connsiteX7" fmla="*/ 95391 w 2225837"/>
                <a:gd name="connsiteY7" fmla="*/ -538 h 63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837" h="635953">
                  <a:moveTo>
                    <a:pt x="2130443" y="-538"/>
                  </a:moveTo>
                  <a:cubicBezTo>
                    <a:pt x="2183127" y="-538"/>
                    <a:pt x="2225836" y="42171"/>
                    <a:pt x="2225836" y="94855"/>
                  </a:cubicBezTo>
                  <a:lnTo>
                    <a:pt x="2225836" y="540023"/>
                  </a:lnTo>
                  <a:cubicBezTo>
                    <a:pt x="2225836" y="592707"/>
                    <a:pt x="2183127" y="635416"/>
                    <a:pt x="2130443" y="635416"/>
                  </a:cubicBezTo>
                  <a:lnTo>
                    <a:pt x="95391" y="635416"/>
                  </a:lnTo>
                  <a:cubicBezTo>
                    <a:pt x="42707" y="635416"/>
                    <a:pt x="-2" y="592707"/>
                    <a:pt x="-2" y="540023"/>
                  </a:cubicBezTo>
                  <a:lnTo>
                    <a:pt x="-2" y="94855"/>
                  </a:lnTo>
                  <a:cubicBezTo>
                    <a:pt x="-2" y="42171"/>
                    <a:pt x="42707" y="-538"/>
                    <a:pt x="95391" y="-538"/>
                  </a:cubicBezTo>
                  <a:close/>
                </a:path>
              </a:pathLst>
            </a:custGeom>
            <a:solidFill>
              <a:srgbClr val="F5F5F5"/>
            </a:solidFill>
            <a:ln w="15872" cap="flat">
              <a:solidFill>
                <a:srgbClr val="666666"/>
              </a:solidFill>
              <a:prstDash val="solid"/>
              <a:miter/>
            </a:ln>
          </p:spPr>
          <p:txBody>
            <a:bodyPr rtlCol="0" anchor="ctr"/>
            <a:lstStyle/>
            <a:p>
              <a:endParaRPr lang="en-US"/>
            </a:p>
          </p:txBody>
        </p:sp>
        <p:sp>
          <p:nvSpPr>
            <p:cNvPr id="321" name="TextBox 320">
              <a:extLst>
                <a:ext uri="{FF2B5EF4-FFF2-40B4-BE49-F238E27FC236}">
                  <a16:creationId xmlns:a16="http://schemas.microsoft.com/office/drawing/2014/main" id="{9BC854DD-12A1-4BA4-ABCB-6554B41FD1EA}"/>
                </a:ext>
              </a:extLst>
            </p:cNvPr>
            <p:cNvSpPr txBox="1"/>
            <p:nvPr/>
          </p:nvSpPr>
          <p:spPr>
            <a:xfrm>
              <a:off x="4753491" y="2522222"/>
              <a:ext cx="1373901"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Initialization</a:t>
              </a:r>
            </a:p>
          </p:txBody>
        </p:sp>
        <p:sp>
          <p:nvSpPr>
            <p:cNvPr id="322" name="TextBox 321">
              <a:extLst>
                <a:ext uri="{FF2B5EF4-FFF2-40B4-BE49-F238E27FC236}">
                  <a16:creationId xmlns:a16="http://schemas.microsoft.com/office/drawing/2014/main" id="{26C439F8-5A40-4A30-A6EE-B51ED53BFACA}"/>
                </a:ext>
              </a:extLst>
            </p:cNvPr>
            <p:cNvSpPr txBox="1"/>
            <p:nvPr/>
          </p:nvSpPr>
          <p:spPr>
            <a:xfrm>
              <a:off x="5040352" y="2746446"/>
              <a:ext cx="800177"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phase</a:t>
              </a:r>
            </a:p>
          </p:txBody>
        </p:sp>
      </p:grpSp>
      <p:grpSp>
        <p:nvGrpSpPr>
          <p:cNvPr id="328" name="Group 327">
            <a:extLst>
              <a:ext uri="{FF2B5EF4-FFF2-40B4-BE49-F238E27FC236}">
                <a16:creationId xmlns:a16="http://schemas.microsoft.com/office/drawing/2014/main" id="{6EAC9CCC-88CB-4939-A13F-0975659858E2}"/>
              </a:ext>
            </a:extLst>
          </p:cNvPr>
          <p:cNvGrpSpPr/>
          <p:nvPr/>
        </p:nvGrpSpPr>
        <p:grpSpPr>
          <a:xfrm>
            <a:off x="4547467" y="1904711"/>
            <a:ext cx="2105855" cy="556459"/>
            <a:chOff x="4547467" y="1904711"/>
            <a:chExt cx="2105855" cy="556459"/>
          </a:xfrm>
        </p:grpSpPr>
        <p:grpSp>
          <p:nvGrpSpPr>
            <p:cNvPr id="317" name="Graphic 290">
              <a:extLst>
                <a:ext uri="{FF2B5EF4-FFF2-40B4-BE49-F238E27FC236}">
                  <a16:creationId xmlns:a16="http://schemas.microsoft.com/office/drawing/2014/main" id="{37A5D14A-1EC6-4576-9A05-0B284222C31D}"/>
                </a:ext>
              </a:extLst>
            </p:cNvPr>
            <p:cNvGrpSpPr/>
            <p:nvPr/>
          </p:nvGrpSpPr>
          <p:grpSpPr>
            <a:xfrm>
              <a:off x="4547467" y="1904711"/>
              <a:ext cx="476964" cy="556459"/>
              <a:chOff x="4547467" y="1904711"/>
              <a:chExt cx="476964" cy="556459"/>
            </a:xfrm>
          </p:grpSpPr>
          <p:sp>
            <p:nvSpPr>
              <p:cNvPr id="318" name="Freeform: Shape 317">
                <a:extLst>
                  <a:ext uri="{FF2B5EF4-FFF2-40B4-BE49-F238E27FC236}">
                    <a16:creationId xmlns:a16="http://schemas.microsoft.com/office/drawing/2014/main" id="{FA19C9CE-0905-4BE3-854F-9CCE3F9FD8FC}"/>
                  </a:ext>
                </a:extLst>
              </p:cNvPr>
              <p:cNvSpPr/>
              <p:nvPr/>
            </p:nvSpPr>
            <p:spPr>
              <a:xfrm>
                <a:off x="4547467" y="1904711"/>
                <a:ext cx="476964" cy="556459"/>
              </a:xfrm>
              <a:custGeom>
                <a:avLst/>
                <a:gdLst>
                  <a:gd name="connsiteX0" fmla="*/ 477035 w 476964"/>
                  <a:gd name="connsiteY0" fmla="*/ 100289 h 556459"/>
                  <a:gd name="connsiteX1" fmla="*/ 477035 w 476964"/>
                  <a:gd name="connsiteY1" fmla="*/ 555950 h 556459"/>
                  <a:gd name="connsiteX2" fmla="*/ 71 w 476964"/>
                  <a:gd name="connsiteY2" fmla="*/ 555950 h 556459"/>
                  <a:gd name="connsiteX3" fmla="*/ 71 w 476964"/>
                  <a:gd name="connsiteY3" fmla="*/ -510 h 556459"/>
                  <a:gd name="connsiteX4" fmla="*/ 359702 w 476964"/>
                  <a:gd name="connsiteY4" fmla="*/ -510 h 55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964" h="556459">
                    <a:moveTo>
                      <a:pt x="477035" y="100289"/>
                    </a:moveTo>
                    <a:lnTo>
                      <a:pt x="477035" y="555950"/>
                    </a:lnTo>
                    <a:lnTo>
                      <a:pt x="71" y="555950"/>
                    </a:lnTo>
                    <a:lnTo>
                      <a:pt x="71" y="-510"/>
                    </a:lnTo>
                    <a:lnTo>
                      <a:pt x="359702" y="-510"/>
                    </a:lnTo>
                    <a:close/>
                  </a:path>
                </a:pathLst>
              </a:custGeom>
              <a:solidFill>
                <a:srgbClr val="005F4B"/>
              </a:solidFill>
              <a:ln w="15872"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352AF76-982A-46B8-AE46-B7E5B56B8D6C}"/>
                  </a:ext>
                </a:extLst>
              </p:cNvPr>
              <p:cNvSpPr/>
              <p:nvPr/>
            </p:nvSpPr>
            <p:spPr>
              <a:xfrm>
                <a:off x="4679427" y="1940006"/>
                <a:ext cx="305583" cy="452321"/>
              </a:xfrm>
              <a:custGeom>
                <a:avLst/>
                <a:gdLst>
                  <a:gd name="connsiteX0" fmla="*/ 216775 w 305583"/>
                  <a:gd name="connsiteY0" fmla="*/ -511 h 452321"/>
                  <a:gd name="connsiteX1" fmla="*/ 216775 w 305583"/>
                  <a:gd name="connsiteY1" fmla="*/ 75645 h 452321"/>
                  <a:gd name="connsiteX2" fmla="*/ 305649 w 305583"/>
                  <a:gd name="connsiteY2" fmla="*/ 75645 h 452321"/>
                  <a:gd name="connsiteX3" fmla="*/ 216775 w 305583"/>
                  <a:gd name="connsiteY3" fmla="*/ -511 h 452321"/>
                  <a:gd name="connsiteX4" fmla="*/ 106437 w 305583"/>
                  <a:gd name="connsiteY4" fmla="*/ 113007 h 452321"/>
                  <a:gd name="connsiteX5" fmla="*/ 74 w 305583"/>
                  <a:gd name="connsiteY5" fmla="*/ 202995 h 452321"/>
                  <a:gd name="connsiteX6" fmla="*/ 65895 w 305583"/>
                  <a:gd name="connsiteY6" fmla="*/ 285668 h 452321"/>
                  <a:gd name="connsiteX7" fmla="*/ 65895 w 305583"/>
                  <a:gd name="connsiteY7" fmla="*/ 424783 h 452321"/>
                  <a:gd name="connsiteX8" fmla="*/ 106437 w 305583"/>
                  <a:gd name="connsiteY8" fmla="*/ 451811 h 452321"/>
                  <a:gd name="connsiteX9" fmla="*/ 147297 w 305583"/>
                  <a:gd name="connsiteY9" fmla="*/ 424783 h 452321"/>
                  <a:gd name="connsiteX10" fmla="*/ 147297 w 305583"/>
                  <a:gd name="connsiteY10" fmla="*/ 285668 h 452321"/>
                  <a:gd name="connsiteX11" fmla="*/ 212959 w 305583"/>
                  <a:gd name="connsiteY11" fmla="*/ 202995 h 452321"/>
                  <a:gd name="connsiteX12" fmla="*/ 106437 w 305583"/>
                  <a:gd name="connsiteY12" fmla="*/ 113007 h 452321"/>
                  <a:gd name="connsiteX13" fmla="*/ 106437 w 305583"/>
                  <a:gd name="connsiteY13" fmla="*/ 123660 h 452321"/>
                  <a:gd name="connsiteX14" fmla="*/ 200399 w 305583"/>
                  <a:gd name="connsiteY14" fmla="*/ 202995 h 452321"/>
                  <a:gd name="connsiteX15" fmla="*/ 138871 w 305583"/>
                  <a:gd name="connsiteY15" fmla="*/ 277083 h 452321"/>
                  <a:gd name="connsiteX16" fmla="*/ 134578 w 305583"/>
                  <a:gd name="connsiteY16" fmla="*/ 278355 h 452321"/>
                  <a:gd name="connsiteX17" fmla="*/ 134578 w 305583"/>
                  <a:gd name="connsiteY17" fmla="*/ 311107 h 452321"/>
                  <a:gd name="connsiteX18" fmla="*/ 114546 w 305583"/>
                  <a:gd name="connsiteY18" fmla="*/ 311107 h 452321"/>
                  <a:gd name="connsiteX19" fmla="*/ 114546 w 305583"/>
                  <a:gd name="connsiteY19" fmla="*/ 321759 h 452321"/>
                  <a:gd name="connsiteX20" fmla="*/ 134578 w 305583"/>
                  <a:gd name="connsiteY20" fmla="*/ 321759 h 452321"/>
                  <a:gd name="connsiteX21" fmla="*/ 134578 w 305583"/>
                  <a:gd name="connsiteY21" fmla="*/ 351649 h 452321"/>
                  <a:gd name="connsiteX22" fmla="*/ 114546 w 305583"/>
                  <a:gd name="connsiteY22" fmla="*/ 351649 h 452321"/>
                  <a:gd name="connsiteX23" fmla="*/ 114546 w 305583"/>
                  <a:gd name="connsiteY23" fmla="*/ 362301 h 452321"/>
                  <a:gd name="connsiteX24" fmla="*/ 134578 w 305583"/>
                  <a:gd name="connsiteY24" fmla="*/ 362301 h 452321"/>
                  <a:gd name="connsiteX25" fmla="*/ 134578 w 305583"/>
                  <a:gd name="connsiteY25" fmla="*/ 390760 h 452321"/>
                  <a:gd name="connsiteX26" fmla="*/ 114546 w 305583"/>
                  <a:gd name="connsiteY26" fmla="*/ 390760 h 452321"/>
                  <a:gd name="connsiteX27" fmla="*/ 114546 w 305583"/>
                  <a:gd name="connsiteY27" fmla="*/ 401412 h 452321"/>
                  <a:gd name="connsiteX28" fmla="*/ 134578 w 305583"/>
                  <a:gd name="connsiteY28" fmla="*/ 401412 h 452321"/>
                  <a:gd name="connsiteX29" fmla="*/ 134578 w 305583"/>
                  <a:gd name="connsiteY29" fmla="*/ 419696 h 452321"/>
                  <a:gd name="connsiteX30" fmla="*/ 106437 w 305583"/>
                  <a:gd name="connsiteY30" fmla="*/ 438138 h 452321"/>
                  <a:gd name="connsiteX31" fmla="*/ 78614 w 305583"/>
                  <a:gd name="connsiteY31" fmla="*/ 419696 h 452321"/>
                  <a:gd name="connsiteX32" fmla="*/ 78614 w 305583"/>
                  <a:gd name="connsiteY32" fmla="*/ 278355 h 452321"/>
                  <a:gd name="connsiteX33" fmla="*/ 74322 w 305583"/>
                  <a:gd name="connsiteY33" fmla="*/ 277083 h 452321"/>
                  <a:gd name="connsiteX34" fmla="*/ 12634 w 305583"/>
                  <a:gd name="connsiteY34" fmla="*/ 202995 h 452321"/>
                  <a:gd name="connsiteX35" fmla="*/ 106437 w 305583"/>
                  <a:gd name="connsiteY35" fmla="*/ 123660 h 452321"/>
                  <a:gd name="connsiteX36" fmla="*/ 106437 w 305583"/>
                  <a:gd name="connsiteY36" fmla="*/ 154662 h 452321"/>
                  <a:gd name="connsiteX37" fmla="*/ 87836 w 305583"/>
                  <a:gd name="connsiteY37" fmla="*/ 170561 h 452321"/>
                  <a:gd name="connsiteX38" fmla="*/ 106437 w 305583"/>
                  <a:gd name="connsiteY38" fmla="*/ 186460 h 452321"/>
                  <a:gd name="connsiteX39" fmla="*/ 125357 w 305583"/>
                  <a:gd name="connsiteY39" fmla="*/ 170561 h 452321"/>
                  <a:gd name="connsiteX40" fmla="*/ 106437 w 305583"/>
                  <a:gd name="connsiteY40" fmla="*/ 154662 h 4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5583" h="452321">
                    <a:moveTo>
                      <a:pt x="216775" y="-511"/>
                    </a:moveTo>
                    <a:lnTo>
                      <a:pt x="216775" y="75645"/>
                    </a:lnTo>
                    <a:lnTo>
                      <a:pt x="305649" y="75645"/>
                    </a:lnTo>
                    <a:cubicBezTo>
                      <a:pt x="306603" y="75645"/>
                      <a:pt x="216775" y="-511"/>
                      <a:pt x="216775" y="-511"/>
                    </a:cubicBezTo>
                    <a:close/>
                    <a:moveTo>
                      <a:pt x="106437" y="113007"/>
                    </a:moveTo>
                    <a:cubicBezTo>
                      <a:pt x="47770" y="113007"/>
                      <a:pt x="74" y="153391"/>
                      <a:pt x="74" y="202995"/>
                    </a:cubicBezTo>
                    <a:cubicBezTo>
                      <a:pt x="74" y="239085"/>
                      <a:pt x="26307" y="271995"/>
                      <a:pt x="65895" y="285668"/>
                    </a:cubicBezTo>
                    <a:lnTo>
                      <a:pt x="65895" y="424783"/>
                    </a:lnTo>
                    <a:lnTo>
                      <a:pt x="106437" y="451811"/>
                    </a:lnTo>
                    <a:lnTo>
                      <a:pt x="147297" y="424783"/>
                    </a:lnTo>
                    <a:lnTo>
                      <a:pt x="147297" y="285668"/>
                    </a:lnTo>
                    <a:cubicBezTo>
                      <a:pt x="186726" y="271995"/>
                      <a:pt x="212959" y="239085"/>
                      <a:pt x="212959" y="202995"/>
                    </a:cubicBezTo>
                    <a:cubicBezTo>
                      <a:pt x="212959" y="153391"/>
                      <a:pt x="165263" y="113007"/>
                      <a:pt x="106437" y="113007"/>
                    </a:cubicBezTo>
                    <a:close/>
                    <a:moveTo>
                      <a:pt x="106437" y="123660"/>
                    </a:moveTo>
                    <a:cubicBezTo>
                      <a:pt x="158267" y="123660"/>
                      <a:pt x="200399" y="159273"/>
                      <a:pt x="200399" y="202995"/>
                    </a:cubicBezTo>
                    <a:cubicBezTo>
                      <a:pt x="200399" y="235906"/>
                      <a:pt x="175597" y="265795"/>
                      <a:pt x="138871" y="277083"/>
                    </a:cubicBezTo>
                    <a:lnTo>
                      <a:pt x="134578" y="278355"/>
                    </a:lnTo>
                    <a:lnTo>
                      <a:pt x="134578" y="311107"/>
                    </a:lnTo>
                    <a:lnTo>
                      <a:pt x="114546" y="311107"/>
                    </a:lnTo>
                    <a:lnTo>
                      <a:pt x="114546" y="321759"/>
                    </a:lnTo>
                    <a:lnTo>
                      <a:pt x="134578" y="321759"/>
                    </a:lnTo>
                    <a:lnTo>
                      <a:pt x="134578" y="351649"/>
                    </a:lnTo>
                    <a:lnTo>
                      <a:pt x="114546" y="351649"/>
                    </a:lnTo>
                    <a:lnTo>
                      <a:pt x="114546" y="362301"/>
                    </a:lnTo>
                    <a:lnTo>
                      <a:pt x="134578" y="362301"/>
                    </a:lnTo>
                    <a:lnTo>
                      <a:pt x="134578" y="390760"/>
                    </a:lnTo>
                    <a:lnTo>
                      <a:pt x="114546" y="390760"/>
                    </a:lnTo>
                    <a:lnTo>
                      <a:pt x="114546" y="401412"/>
                    </a:lnTo>
                    <a:lnTo>
                      <a:pt x="134578" y="401412"/>
                    </a:lnTo>
                    <a:lnTo>
                      <a:pt x="134578" y="419696"/>
                    </a:lnTo>
                    <a:lnTo>
                      <a:pt x="106437" y="438138"/>
                    </a:lnTo>
                    <a:lnTo>
                      <a:pt x="78614" y="419696"/>
                    </a:lnTo>
                    <a:lnTo>
                      <a:pt x="78614" y="278355"/>
                    </a:lnTo>
                    <a:lnTo>
                      <a:pt x="74322" y="277083"/>
                    </a:lnTo>
                    <a:cubicBezTo>
                      <a:pt x="37595" y="265795"/>
                      <a:pt x="12634" y="235906"/>
                      <a:pt x="12634" y="202995"/>
                    </a:cubicBezTo>
                    <a:cubicBezTo>
                      <a:pt x="12634" y="159273"/>
                      <a:pt x="54925" y="123660"/>
                      <a:pt x="106437" y="123660"/>
                    </a:cubicBezTo>
                    <a:close/>
                    <a:moveTo>
                      <a:pt x="106437" y="154662"/>
                    </a:moveTo>
                    <a:cubicBezTo>
                      <a:pt x="96262" y="154662"/>
                      <a:pt x="87836" y="161817"/>
                      <a:pt x="87836" y="170561"/>
                    </a:cubicBezTo>
                    <a:cubicBezTo>
                      <a:pt x="87836" y="179306"/>
                      <a:pt x="96262" y="186460"/>
                      <a:pt x="106437" y="186460"/>
                    </a:cubicBezTo>
                    <a:cubicBezTo>
                      <a:pt x="116930" y="186460"/>
                      <a:pt x="125357" y="179306"/>
                      <a:pt x="125357" y="170561"/>
                    </a:cubicBezTo>
                    <a:cubicBezTo>
                      <a:pt x="125357" y="161817"/>
                      <a:pt x="116930" y="154662"/>
                      <a:pt x="106437" y="154662"/>
                    </a:cubicBezTo>
                    <a:close/>
                  </a:path>
                </a:pathLst>
              </a:custGeom>
              <a:solidFill>
                <a:srgbClr val="FFFFFF"/>
              </a:solidFill>
              <a:ln w="15872" cap="flat">
                <a:noFill/>
                <a:prstDash val="solid"/>
                <a:miter/>
              </a:ln>
            </p:spPr>
            <p:txBody>
              <a:bodyPr rtlCol="0" anchor="ctr"/>
              <a:lstStyle/>
              <a:p>
                <a:endParaRPr lang="en-US"/>
              </a:p>
            </p:txBody>
          </p:sp>
        </p:grpSp>
        <p:sp>
          <p:nvSpPr>
            <p:cNvPr id="323" name="TextBox 322">
              <a:extLst>
                <a:ext uri="{FF2B5EF4-FFF2-40B4-BE49-F238E27FC236}">
                  <a16:creationId xmlns:a16="http://schemas.microsoft.com/office/drawing/2014/main" id="{6C982683-E2C5-49EB-A280-AE7395A31976}"/>
                </a:ext>
              </a:extLst>
            </p:cNvPr>
            <p:cNvSpPr txBox="1"/>
            <p:nvPr/>
          </p:nvSpPr>
          <p:spPr>
            <a:xfrm>
              <a:off x="5141437" y="1975100"/>
              <a:ext cx="1511885"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Valid license </a:t>
              </a:r>
            </a:p>
          </p:txBody>
        </p:sp>
      </p:grpSp>
      <p:grpSp>
        <p:nvGrpSpPr>
          <p:cNvPr id="340" name="Group 339">
            <a:extLst>
              <a:ext uri="{FF2B5EF4-FFF2-40B4-BE49-F238E27FC236}">
                <a16:creationId xmlns:a16="http://schemas.microsoft.com/office/drawing/2014/main" id="{8976A9C6-514C-444A-A265-176CA58E19F0}"/>
              </a:ext>
            </a:extLst>
          </p:cNvPr>
          <p:cNvGrpSpPr/>
          <p:nvPr/>
        </p:nvGrpSpPr>
        <p:grpSpPr>
          <a:xfrm>
            <a:off x="3762562" y="2504767"/>
            <a:ext cx="395383" cy="2985194"/>
            <a:chOff x="3762562" y="2504767"/>
            <a:chExt cx="395383" cy="2985194"/>
          </a:xfrm>
        </p:grpSpPr>
        <p:sp>
          <p:nvSpPr>
            <p:cNvPr id="304" name="Freeform: Shape 303">
              <a:extLst>
                <a:ext uri="{FF2B5EF4-FFF2-40B4-BE49-F238E27FC236}">
                  <a16:creationId xmlns:a16="http://schemas.microsoft.com/office/drawing/2014/main" id="{AE75ED76-DE2F-45E2-BBA2-DBCA51C3795B}"/>
                </a:ext>
              </a:extLst>
            </p:cNvPr>
            <p:cNvSpPr/>
            <p:nvPr/>
          </p:nvSpPr>
          <p:spPr>
            <a:xfrm>
              <a:off x="4030755" y="5362725"/>
              <a:ext cx="127190" cy="127236"/>
            </a:xfrm>
            <a:custGeom>
              <a:avLst/>
              <a:gdLst>
                <a:gd name="connsiteX0" fmla="*/ 63593 w 127190"/>
                <a:gd name="connsiteY0" fmla="*/ 126699 h 127236"/>
                <a:gd name="connsiteX1" fmla="*/ -2 w 127190"/>
                <a:gd name="connsiteY1" fmla="*/ -538 h 127236"/>
                <a:gd name="connsiteX2" fmla="*/ 63593 w 127190"/>
                <a:gd name="connsiteY2" fmla="*/ 31272 h 127236"/>
                <a:gd name="connsiteX3" fmla="*/ 127188 w 127190"/>
                <a:gd name="connsiteY3" fmla="*/ -538 h 127236"/>
              </a:gdLst>
              <a:ahLst/>
              <a:cxnLst>
                <a:cxn ang="0">
                  <a:pos x="connsiteX0" y="connsiteY0"/>
                </a:cxn>
                <a:cxn ang="0">
                  <a:pos x="connsiteX1" y="connsiteY1"/>
                </a:cxn>
                <a:cxn ang="0">
                  <a:pos x="connsiteX2" y="connsiteY2"/>
                </a:cxn>
                <a:cxn ang="0">
                  <a:pos x="connsiteX3" y="connsiteY3"/>
                </a:cxn>
              </a:cxnLst>
              <a:rect l="l" t="t" r="r" b="b"/>
              <a:pathLst>
                <a:path w="127190" h="127236">
                  <a:moveTo>
                    <a:pt x="63593" y="126699"/>
                  </a:moveTo>
                  <a:lnTo>
                    <a:pt x="-2" y="-538"/>
                  </a:lnTo>
                  <a:lnTo>
                    <a:pt x="63593" y="31272"/>
                  </a:lnTo>
                  <a:lnTo>
                    <a:pt x="127188" y="-538"/>
                  </a:lnTo>
                  <a:close/>
                </a:path>
              </a:pathLst>
            </a:custGeom>
            <a:solidFill>
              <a:srgbClr val="000000"/>
            </a:solidFill>
            <a:ln w="31743" cap="flat">
              <a:solidFill>
                <a:srgbClr val="000000"/>
              </a:solidFill>
              <a:prstDash val="solid"/>
              <a:miter/>
            </a:ln>
          </p:spPr>
          <p:txBody>
            <a:bodyPr rtlCol="0" anchor="ctr"/>
            <a:lstStyle/>
            <a:p>
              <a:endParaRPr lang="en-US"/>
            </a:p>
          </p:txBody>
        </p:sp>
        <p:grpSp>
          <p:nvGrpSpPr>
            <p:cNvPr id="331" name="Group 330">
              <a:extLst>
                <a:ext uri="{FF2B5EF4-FFF2-40B4-BE49-F238E27FC236}">
                  <a16:creationId xmlns:a16="http://schemas.microsoft.com/office/drawing/2014/main" id="{5E6F92C9-8514-4F5A-A10D-EE7556B349D4}"/>
                </a:ext>
              </a:extLst>
            </p:cNvPr>
            <p:cNvGrpSpPr/>
            <p:nvPr/>
          </p:nvGrpSpPr>
          <p:grpSpPr>
            <a:xfrm>
              <a:off x="3762562" y="2504767"/>
              <a:ext cx="352883" cy="2889767"/>
              <a:chOff x="3762562" y="2504767"/>
              <a:chExt cx="352883" cy="2889767"/>
            </a:xfrm>
          </p:grpSpPr>
          <p:sp>
            <p:nvSpPr>
              <p:cNvPr id="303" name="Freeform: Shape 302">
                <a:extLst>
                  <a:ext uri="{FF2B5EF4-FFF2-40B4-BE49-F238E27FC236}">
                    <a16:creationId xmlns:a16="http://schemas.microsoft.com/office/drawing/2014/main" id="{DFFB8AF3-D7AC-42A1-ABBE-334D6BEE3AB1}"/>
                  </a:ext>
                </a:extLst>
              </p:cNvPr>
              <p:cNvSpPr/>
              <p:nvPr/>
            </p:nvSpPr>
            <p:spPr>
              <a:xfrm>
                <a:off x="4094350" y="2504767"/>
                <a:ext cx="7262" cy="2889767"/>
              </a:xfrm>
              <a:custGeom>
                <a:avLst/>
                <a:gdLst>
                  <a:gd name="connsiteX0" fmla="*/ -2 w 7262"/>
                  <a:gd name="connsiteY0" fmla="*/ -538 h 2889767"/>
                  <a:gd name="connsiteX1" fmla="*/ -2 w 7262"/>
                  <a:gd name="connsiteY1" fmla="*/ 2889230 h 2889767"/>
                </a:gdLst>
                <a:ahLst/>
                <a:cxnLst>
                  <a:cxn ang="0">
                    <a:pos x="connsiteX0" y="connsiteY0"/>
                  </a:cxn>
                  <a:cxn ang="0">
                    <a:pos x="connsiteX1" y="connsiteY1"/>
                  </a:cxn>
                </a:cxnLst>
                <a:rect l="l" t="t" r="r" b="b"/>
                <a:pathLst>
                  <a:path w="7262" h="2889767">
                    <a:moveTo>
                      <a:pt x="-2" y="-538"/>
                    </a:moveTo>
                    <a:lnTo>
                      <a:pt x="-2" y="2889230"/>
                    </a:lnTo>
                  </a:path>
                </a:pathLst>
              </a:custGeom>
              <a:noFill/>
              <a:ln w="31743" cap="flat">
                <a:solidFill>
                  <a:srgbClr val="000000"/>
                </a:solidFill>
                <a:prstDash val="solid"/>
                <a:miter/>
              </a:ln>
            </p:spPr>
            <p:txBody>
              <a:bodyPr rtlCol="0" anchor="ctr"/>
              <a:lstStyle/>
              <a:p>
                <a:endParaRPr lang="en-US"/>
              </a:p>
            </p:txBody>
          </p:sp>
          <p:grpSp>
            <p:nvGrpSpPr>
              <p:cNvPr id="330" name="Group 329">
                <a:extLst>
                  <a:ext uri="{FF2B5EF4-FFF2-40B4-BE49-F238E27FC236}">
                    <a16:creationId xmlns:a16="http://schemas.microsoft.com/office/drawing/2014/main" id="{A5DAA87F-BA04-4477-BCF6-1BA2D6AFD8F1}"/>
                  </a:ext>
                </a:extLst>
              </p:cNvPr>
              <p:cNvGrpSpPr/>
              <p:nvPr/>
            </p:nvGrpSpPr>
            <p:grpSpPr>
              <a:xfrm>
                <a:off x="3762562" y="2624007"/>
                <a:ext cx="352883" cy="2288839"/>
                <a:chOff x="3762562" y="2624007"/>
                <a:chExt cx="352883" cy="2288839"/>
              </a:xfrm>
            </p:grpSpPr>
            <p:sp>
              <p:nvSpPr>
                <p:cNvPr id="308" name="Freeform: Shape 307">
                  <a:extLst>
                    <a:ext uri="{FF2B5EF4-FFF2-40B4-BE49-F238E27FC236}">
                      <a16:creationId xmlns:a16="http://schemas.microsoft.com/office/drawing/2014/main" id="{284E76E7-4381-4101-A9FA-35606C7192E8}"/>
                    </a:ext>
                  </a:extLst>
                </p:cNvPr>
                <p:cNvSpPr/>
                <p:nvPr/>
              </p:nvSpPr>
              <p:spPr>
                <a:xfrm rot="16200000">
                  <a:off x="2822443" y="3617685"/>
                  <a:ext cx="2225837" cy="238482"/>
                </a:xfrm>
                <a:custGeom>
                  <a:avLst/>
                  <a:gdLst>
                    <a:gd name="connsiteX0" fmla="*/ 812 w 2225837"/>
                    <a:gd name="connsiteY0" fmla="*/ 241 h 238482"/>
                    <a:gd name="connsiteX1" fmla="*/ 2226650 w 2225837"/>
                    <a:gd name="connsiteY1" fmla="*/ 241 h 238482"/>
                    <a:gd name="connsiteX2" fmla="*/ 2226650 w 2225837"/>
                    <a:gd name="connsiteY2" fmla="*/ 238723 h 238482"/>
                    <a:gd name="connsiteX3" fmla="*/ 812 w 2225837"/>
                    <a:gd name="connsiteY3" fmla="*/ 238723 h 238482"/>
                  </a:gdLst>
                  <a:ahLst/>
                  <a:cxnLst>
                    <a:cxn ang="0">
                      <a:pos x="connsiteX0" y="connsiteY0"/>
                    </a:cxn>
                    <a:cxn ang="0">
                      <a:pos x="connsiteX1" y="connsiteY1"/>
                    </a:cxn>
                    <a:cxn ang="0">
                      <a:pos x="connsiteX2" y="connsiteY2"/>
                    </a:cxn>
                    <a:cxn ang="0">
                      <a:pos x="connsiteX3" y="connsiteY3"/>
                    </a:cxn>
                  </a:cxnLst>
                  <a:rect l="l" t="t" r="r" b="b"/>
                  <a:pathLst>
                    <a:path w="2225837" h="238482">
                      <a:moveTo>
                        <a:pt x="812" y="241"/>
                      </a:moveTo>
                      <a:lnTo>
                        <a:pt x="2226650" y="241"/>
                      </a:lnTo>
                      <a:lnTo>
                        <a:pt x="2226650" y="238723"/>
                      </a:lnTo>
                      <a:lnTo>
                        <a:pt x="812" y="238723"/>
                      </a:lnTo>
                      <a:close/>
                    </a:path>
                  </a:pathLst>
                </a:custGeom>
                <a:noFill/>
                <a:ln w="15872" cap="flat">
                  <a:noFill/>
                  <a:prstDash val="solid"/>
                  <a:miter/>
                </a:ln>
              </p:spPr>
              <p:txBody>
                <a:bodyPr rtlCol="0" anchor="ctr"/>
                <a:lstStyle/>
                <a:p>
                  <a:endParaRPr lang="en-US"/>
                </a:p>
              </p:txBody>
            </p:sp>
            <p:sp>
              <p:nvSpPr>
                <p:cNvPr id="324" name="TextBox 323">
                  <a:extLst>
                    <a:ext uri="{FF2B5EF4-FFF2-40B4-BE49-F238E27FC236}">
                      <a16:creationId xmlns:a16="http://schemas.microsoft.com/office/drawing/2014/main" id="{8F5CEEF1-72F1-4052-AC61-8F056902207A}"/>
                    </a:ext>
                  </a:extLst>
                </p:cNvPr>
                <p:cNvSpPr txBox="1"/>
                <p:nvPr/>
              </p:nvSpPr>
              <p:spPr>
                <a:xfrm rot="16200000">
                  <a:off x="3110438" y="3907838"/>
                  <a:ext cx="1657132" cy="352883"/>
                </a:xfrm>
                <a:prstGeom prst="rect">
                  <a:avLst/>
                </a:prstGeom>
                <a:noFill/>
              </p:spPr>
              <p:txBody>
                <a:bodyPr wrap="none" rtlCol="0">
                  <a:spAutoFit/>
                </a:bodyPr>
                <a:lstStyle/>
                <a:p>
                  <a:pPr algn="l"/>
                  <a:r>
                    <a:rPr lang="en-US" sz="1830" spc="0" baseline="0" dirty="0">
                      <a:solidFill>
                        <a:srgbClr val="000000"/>
                      </a:solidFill>
                      <a:latin typeface="Helvetica"/>
                      <a:cs typeface="Helvetica"/>
                      <a:sym typeface="Helvetica"/>
                      <a:rtl val="0"/>
                    </a:rPr>
                    <a:t>Execution flow</a:t>
                  </a:r>
                </a:p>
              </p:txBody>
            </p:sp>
          </p:grpSp>
        </p:grpSp>
      </p:grpSp>
      <p:grpSp>
        <p:nvGrpSpPr>
          <p:cNvPr id="332" name="Group 331">
            <a:extLst>
              <a:ext uri="{FF2B5EF4-FFF2-40B4-BE49-F238E27FC236}">
                <a16:creationId xmlns:a16="http://schemas.microsoft.com/office/drawing/2014/main" id="{17B49997-1511-4EA8-85BA-0AD9E87C9E54}"/>
              </a:ext>
            </a:extLst>
          </p:cNvPr>
          <p:cNvGrpSpPr/>
          <p:nvPr/>
        </p:nvGrpSpPr>
        <p:grpSpPr>
          <a:xfrm>
            <a:off x="6001863" y="3259613"/>
            <a:ext cx="1743488" cy="954625"/>
            <a:chOff x="6001863" y="3259613"/>
            <a:chExt cx="1743488" cy="954625"/>
          </a:xfrm>
        </p:grpSpPr>
        <p:sp>
          <p:nvSpPr>
            <p:cNvPr id="301" name="Freeform: Shape 300">
              <a:extLst>
                <a:ext uri="{FF2B5EF4-FFF2-40B4-BE49-F238E27FC236}">
                  <a16:creationId xmlns:a16="http://schemas.microsoft.com/office/drawing/2014/main" id="{C0647271-B38E-40F4-9D8E-F6720552CD56}"/>
                </a:ext>
              </a:extLst>
            </p:cNvPr>
            <p:cNvSpPr/>
            <p:nvPr/>
          </p:nvSpPr>
          <p:spPr>
            <a:xfrm>
              <a:off x="6001863" y="3259613"/>
              <a:ext cx="1743488" cy="954625"/>
            </a:xfrm>
            <a:custGeom>
              <a:avLst/>
              <a:gdLst>
                <a:gd name="connsiteX0" fmla="*/ 1612725 w 1743488"/>
                <a:gd name="connsiteY0" fmla="*/ -538 h 954625"/>
                <a:gd name="connsiteX1" fmla="*/ 1743486 w 1743488"/>
                <a:gd name="connsiteY1" fmla="*/ 142656 h 954625"/>
                <a:gd name="connsiteX2" fmla="*/ 1743486 w 1743488"/>
                <a:gd name="connsiteY2" fmla="*/ 810894 h 954625"/>
                <a:gd name="connsiteX3" fmla="*/ 1612725 w 1743488"/>
                <a:gd name="connsiteY3" fmla="*/ 954088 h 954625"/>
                <a:gd name="connsiteX4" fmla="*/ 130760 w 1743488"/>
                <a:gd name="connsiteY4" fmla="*/ 954088 h 954625"/>
                <a:gd name="connsiteX5" fmla="*/ -2 w 1743488"/>
                <a:gd name="connsiteY5" fmla="*/ 810894 h 954625"/>
                <a:gd name="connsiteX6" fmla="*/ -2 w 1743488"/>
                <a:gd name="connsiteY6" fmla="*/ 142656 h 954625"/>
                <a:gd name="connsiteX7" fmla="*/ 130760 w 1743488"/>
                <a:gd name="connsiteY7" fmla="*/ -538 h 95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3488" h="954625">
                  <a:moveTo>
                    <a:pt x="1612725" y="-538"/>
                  </a:moveTo>
                  <a:cubicBezTo>
                    <a:pt x="1684942" y="-538"/>
                    <a:pt x="1743486" y="63573"/>
                    <a:pt x="1743486" y="142656"/>
                  </a:cubicBezTo>
                  <a:lnTo>
                    <a:pt x="1743486" y="810894"/>
                  </a:lnTo>
                  <a:cubicBezTo>
                    <a:pt x="1743486" y="889978"/>
                    <a:pt x="1684942" y="954088"/>
                    <a:pt x="1612725" y="954088"/>
                  </a:cubicBezTo>
                  <a:lnTo>
                    <a:pt x="130760" y="954088"/>
                  </a:lnTo>
                  <a:cubicBezTo>
                    <a:pt x="58542" y="954088"/>
                    <a:pt x="-2" y="889978"/>
                    <a:pt x="-2" y="810894"/>
                  </a:cubicBezTo>
                  <a:lnTo>
                    <a:pt x="-2" y="142656"/>
                  </a:lnTo>
                  <a:cubicBezTo>
                    <a:pt x="-2" y="63572"/>
                    <a:pt x="58542" y="-538"/>
                    <a:pt x="130760" y="-538"/>
                  </a:cubicBezTo>
                  <a:close/>
                </a:path>
              </a:pathLst>
            </a:custGeom>
            <a:solidFill>
              <a:srgbClr val="DAE8FC"/>
            </a:solidFill>
            <a:ln w="15178" cap="flat">
              <a:solidFill>
                <a:srgbClr val="6C8EBF"/>
              </a:solidFill>
              <a:prstDash val="solid"/>
              <a:miter/>
            </a:ln>
          </p:spPr>
          <p:txBody>
            <a:bodyPr rtlCol="0" anchor="ctr"/>
            <a:lstStyle/>
            <a:p>
              <a:endParaRPr lang="en-US"/>
            </a:p>
          </p:txBody>
        </p:sp>
        <p:sp>
          <p:nvSpPr>
            <p:cNvPr id="325" name="TextBox 324">
              <a:extLst>
                <a:ext uri="{FF2B5EF4-FFF2-40B4-BE49-F238E27FC236}">
                  <a16:creationId xmlns:a16="http://schemas.microsoft.com/office/drawing/2014/main" id="{A7163C67-19EB-48A4-984A-47F09BEFEA41}"/>
                </a:ext>
              </a:extLst>
            </p:cNvPr>
            <p:cNvSpPr txBox="1"/>
            <p:nvPr/>
          </p:nvSpPr>
          <p:spPr>
            <a:xfrm>
              <a:off x="6076011" y="3442214"/>
              <a:ext cx="1642607"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Authentication</a:t>
              </a:r>
            </a:p>
          </p:txBody>
        </p:sp>
        <p:sp>
          <p:nvSpPr>
            <p:cNvPr id="326" name="TextBox 325">
              <a:extLst>
                <a:ext uri="{FF2B5EF4-FFF2-40B4-BE49-F238E27FC236}">
                  <a16:creationId xmlns:a16="http://schemas.microsoft.com/office/drawing/2014/main" id="{9844ADAC-94A1-405A-AF0E-69D229A40790}"/>
                </a:ext>
              </a:extLst>
            </p:cNvPr>
            <p:cNvSpPr txBox="1"/>
            <p:nvPr/>
          </p:nvSpPr>
          <p:spPr>
            <a:xfrm>
              <a:off x="6431865" y="3666431"/>
              <a:ext cx="930899"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module</a:t>
              </a:r>
            </a:p>
          </p:txBody>
        </p:sp>
      </p:grpSp>
      <p:sp>
        <p:nvSpPr>
          <p:cNvPr id="341" name="TextBox 340">
            <a:extLst>
              <a:ext uri="{FF2B5EF4-FFF2-40B4-BE49-F238E27FC236}">
                <a16:creationId xmlns:a16="http://schemas.microsoft.com/office/drawing/2014/main" id="{EE6D4230-77EF-4C9C-9A90-AC64AD63A51B}"/>
              </a:ext>
            </a:extLst>
          </p:cNvPr>
          <p:cNvSpPr txBox="1"/>
          <p:nvPr/>
        </p:nvSpPr>
        <p:spPr>
          <a:xfrm>
            <a:off x="3448594" y="5741843"/>
            <a:ext cx="47069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Normal execution flow</a:t>
            </a:r>
          </a:p>
        </p:txBody>
      </p:sp>
    </p:spTree>
    <p:custDataLst>
      <p:tags r:id="rId1"/>
    </p:custDataLst>
    <p:extLst>
      <p:ext uri="{BB962C8B-B14F-4D97-AF65-F5344CB8AC3E}">
        <p14:creationId xmlns:p14="http://schemas.microsoft.com/office/powerpoint/2010/main" val="414320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wipe(up)">
                                      <p:cBhvr>
                                        <p:cTn id="7" dur="500"/>
                                        <p:tgtEl>
                                          <p:spTgt spid="3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29"/>
                                        </p:tgtEl>
                                        <p:attrNameLst>
                                          <p:attrName>style.visibility</p:attrName>
                                        </p:attrNameLst>
                                      </p:cBhvr>
                                      <p:to>
                                        <p:strVal val="visible"/>
                                      </p:to>
                                    </p:set>
                                    <p:animEffect transition="in" filter="wipe(up)">
                                      <p:cBhvr>
                                        <p:cTn id="12" dur="500"/>
                                        <p:tgtEl>
                                          <p:spTgt spid="32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40"/>
                                        </p:tgtEl>
                                        <p:attrNameLst>
                                          <p:attrName>style.visibility</p:attrName>
                                        </p:attrNameLst>
                                      </p:cBhvr>
                                      <p:to>
                                        <p:strVal val="visible"/>
                                      </p:to>
                                    </p:set>
                                    <p:animEffect transition="in" filter="wipe(up)">
                                      <p:cBhvr>
                                        <p:cTn id="16" dur="500"/>
                                        <p:tgtEl>
                                          <p:spTgt spid="34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38"/>
                                        </p:tgtEl>
                                        <p:attrNameLst>
                                          <p:attrName>style.visibility</p:attrName>
                                        </p:attrNameLst>
                                      </p:cBhvr>
                                      <p:to>
                                        <p:strVal val="visible"/>
                                      </p:to>
                                    </p:set>
                                    <p:animEffect transition="in" filter="wipe(up)">
                                      <p:cBhvr>
                                        <p:cTn id="21" dur="500"/>
                                        <p:tgtEl>
                                          <p:spTgt spid="338"/>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32"/>
                                        </p:tgtEl>
                                        <p:attrNameLst>
                                          <p:attrName>style.visibility</p:attrName>
                                        </p:attrNameLst>
                                      </p:cBhvr>
                                      <p:to>
                                        <p:strVal val="visible"/>
                                      </p:to>
                                    </p:set>
                                    <p:animEffect transition="in" filter="wipe(up)">
                                      <p:cBhvr>
                                        <p:cTn id="25" dur="500"/>
                                        <p:tgtEl>
                                          <p:spTgt spid="3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39"/>
                                        </p:tgtEl>
                                        <p:attrNameLst>
                                          <p:attrName>style.visibility</p:attrName>
                                        </p:attrNameLst>
                                      </p:cBhvr>
                                      <p:to>
                                        <p:strVal val="visible"/>
                                      </p:to>
                                    </p:set>
                                    <p:animEffect transition="in" filter="wipe(up)">
                                      <p:cBhvr>
                                        <p:cTn id="30" dur="500"/>
                                        <p:tgtEl>
                                          <p:spTgt spid="339"/>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334"/>
                                        </p:tgtEl>
                                        <p:attrNameLst>
                                          <p:attrName>style.visibility</p:attrName>
                                        </p:attrNameLst>
                                      </p:cBhvr>
                                      <p:to>
                                        <p:strVal val="visible"/>
                                      </p:to>
                                    </p:set>
                                    <p:animEffect transition="in" filter="wipe(up)">
                                      <p:cBhvr>
                                        <p:cTn id="34" dur="500"/>
                                        <p:tgtEl>
                                          <p:spTgt spid="334"/>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335"/>
                                        </p:tgtEl>
                                        <p:attrNameLst>
                                          <p:attrName>style.visibility</p:attrName>
                                        </p:attrNameLst>
                                      </p:cBhvr>
                                      <p:to>
                                        <p:strVal val="visible"/>
                                      </p:to>
                                    </p:set>
                                    <p:animEffect transition="in" filter="wipe(up)">
                                      <p:cBhvr>
                                        <p:cTn id="38" dur="500"/>
                                        <p:tgtEl>
                                          <p:spTgt spid="33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41"/>
                                        </p:tgtEl>
                                        <p:attrNameLst>
                                          <p:attrName>style.visibility</p:attrName>
                                        </p:attrNameLst>
                                      </p:cBhvr>
                                      <p:to>
                                        <p:strVal val="visible"/>
                                      </p:to>
                                    </p:set>
                                    <p:animEffect transition="in" filter="wipe(down)">
                                      <p:cBhvr>
                                        <p:cTn id="43"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6802-4540-4DFA-9D79-16601A3AB719}"/>
              </a:ext>
            </a:extLst>
          </p:cNvPr>
          <p:cNvSpPr>
            <a:spLocks noGrp="1"/>
          </p:cNvSpPr>
          <p:nvPr>
            <p:ph type="title"/>
          </p:nvPr>
        </p:nvSpPr>
        <p:spPr/>
        <p:txBody>
          <a:bodyPr/>
          <a:lstStyle/>
          <a:p>
            <a:r>
              <a:rPr lang="en-US" dirty="0"/>
              <a:t>Breaking License Checks</a:t>
            </a:r>
          </a:p>
        </p:txBody>
      </p:sp>
      <p:sp>
        <p:nvSpPr>
          <p:cNvPr id="5" name="Slide Number Placeholder 4">
            <a:extLst>
              <a:ext uri="{FF2B5EF4-FFF2-40B4-BE49-F238E27FC236}">
                <a16:creationId xmlns:a16="http://schemas.microsoft.com/office/drawing/2014/main" id="{1CEDC69E-47AC-49AF-A177-E5F858B11372}"/>
              </a:ext>
            </a:extLst>
          </p:cNvPr>
          <p:cNvSpPr>
            <a:spLocks noGrp="1"/>
          </p:cNvSpPr>
          <p:nvPr>
            <p:ph type="sldNum" sz="quarter" idx="12"/>
          </p:nvPr>
        </p:nvSpPr>
        <p:spPr/>
        <p:txBody>
          <a:bodyPr/>
          <a:lstStyle/>
          <a:p>
            <a:fld id="{A9FBCBD7-5CAA-48C1-90AF-EA83F5819D80}" type="slidenum">
              <a:rPr lang="en-US" smtClean="0"/>
              <a:pPr/>
              <a:t>6</a:t>
            </a:fld>
            <a:endParaRPr lang="en-US" dirty="0"/>
          </a:p>
        </p:txBody>
      </p:sp>
      <p:sp>
        <p:nvSpPr>
          <p:cNvPr id="30" name="Freeform: Shape 29">
            <a:extLst>
              <a:ext uri="{FF2B5EF4-FFF2-40B4-BE49-F238E27FC236}">
                <a16:creationId xmlns:a16="http://schemas.microsoft.com/office/drawing/2014/main" id="{7F83E9C1-8F48-40E4-A3E5-6FA331E99978}"/>
              </a:ext>
            </a:extLst>
          </p:cNvPr>
          <p:cNvSpPr/>
          <p:nvPr/>
        </p:nvSpPr>
        <p:spPr>
          <a:xfrm>
            <a:off x="7143750" y="-2337593"/>
            <a:ext cx="1333500" cy="381000"/>
          </a:xfrm>
          <a:custGeom>
            <a:avLst/>
            <a:gdLst>
              <a:gd name="connsiteX0" fmla="*/ -2 w 1333500"/>
              <a:gd name="connsiteY0" fmla="*/ -538 h 381000"/>
              <a:gd name="connsiteX1" fmla="*/ 1333498 w 1333500"/>
              <a:gd name="connsiteY1" fmla="*/ -538 h 381000"/>
              <a:gd name="connsiteX2" fmla="*/ 1333498 w 1333500"/>
              <a:gd name="connsiteY2" fmla="*/ 380463 h 381000"/>
              <a:gd name="connsiteX3" fmla="*/ -2 w 1333500"/>
              <a:gd name="connsiteY3" fmla="*/ 380463 h 381000"/>
            </a:gdLst>
            <a:ahLst/>
            <a:cxnLst>
              <a:cxn ang="0">
                <a:pos x="connsiteX0" y="connsiteY0"/>
              </a:cxn>
              <a:cxn ang="0">
                <a:pos x="connsiteX1" y="connsiteY1"/>
              </a:cxn>
              <a:cxn ang="0">
                <a:pos x="connsiteX2" y="connsiteY2"/>
              </a:cxn>
              <a:cxn ang="0">
                <a:pos x="connsiteX3" y="connsiteY3"/>
              </a:cxn>
            </a:cxnLst>
            <a:rect l="l" t="t" r="r" b="b"/>
            <a:pathLst>
              <a:path w="1333500" h="381000">
                <a:moveTo>
                  <a:pt x="-2" y="-538"/>
                </a:moveTo>
                <a:lnTo>
                  <a:pt x="1333498" y="-538"/>
                </a:lnTo>
                <a:lnTo>
                  <a:pt x="1333498" y="380463"/>
                </a:lnTo>
                <a:lnTo>
                  <a:pt x="-2" y="380463"/>
                </a:lnTo>
                <a:close/>
              </a:path>
            </a:pathLst>
          </a:custGeom>
          <a:solidFill>
            <a:srgbClr val="F5F5F5"/>
          </a:solidFill>
          <a:ln w="9525" cap="flat">
            <a:solidFill>
              <a:srgbClr val="666666"/>
            </a:solidFill>
            <a:prstDash val="solid"/>
            <a:miter/>
          </a:ln>
        </p:spPr>
        <p:txBody>
          <a:bodyPr rtlCol="0" anchor="ctr"/>
          <a:lstStyle/>
          <a:p>
            <a:endParaRPr lang="en-US"/>
          </a:p>
        </p:txBody>
      </p:sp>
      <p:sp>
        <p:nvSpPr>
          <p:cNvPr id="31" name="TextBox 30">
            <a:extLst>
              <a:ext uri="{FF2B5EF4-FFF2-40B4-BE49-F238E27FC236}">
                <a16:creationId xmlns:a16="http://schemas.microsoft.com/office/drawing/2014/main" id="{E1941081-E2CF-484A-80BF-B33D5ED9DF00}"/>
              </a:ext>
            </a:extLst>
          </p:cNvPr>
          <p:cNvSpPr txBox="1"/>
          <p:nvPr/>
        </p:nvSpPr>
        <p:spPr>
          <a:xfrm>
            <a:off x="7147560" y="-2283301"/>
            <a:ext cx="1316355" cy="253365"/>
          </a:xfrm>
          <a:prstGeom prst="rect">
            <a:avLst/>
          </a:prstGeom>
          <a:noFill/>
        </p:spPr>
        <p:txBody>
          <a:bodyPr wrap="none" rtlCol="0">
            <a:spAutoFit/>
          </a:bodyPr>
          <a:lstStyle/>
          <a:p>
            <a:pPr algn="l"/>
            <a:r>
              <a:rPr lang="en-US" sz="1125" spc="0" baseline="0">
                <a:solidFill>
                  <a:srgbClr val="333333"/>
                </a:solidFill>
                <a:latin typeface="Helvetica"/>
                <a:cs typeface="Helvetica"/>
                <a:sym typeface="Helvetica"/>
                <a:rtl val="0"/>
              </a:rPr>
              <a:t>Pre-Authentication</a:t>
            </a:r>
          </a:p>
        </p:txBody>
      </p:sp>
      <p:sp>
        <p:nvSpPr>
          <p:cNvPr id="302" name="Freeform: Shape 301">
            <a:extLst>
              <a:ext uri="{FF2B5EF4-FFF2-40B4-BE49-F238E27FC236}">
                <a16:creationId xmlns:a16="http://schemas.microsoft.com/office/drawing/2014/main" id="{06D3FEA9-3CAE-4CBD-ABCA-65C69A1D64C8}"/>
              </a:ext>
            </a:extLst>
          </p:cNvPr>
          <p:cNvSpPr/>
          <p:nvPr/>
        </p:nvSpPr>
        <p:spPr>
          <a:xfrm rot="16200000">
            <a:off x="3903673" y="4870530"/>
            <a:ext cx="1112915" cy="556459"/>
          </a:xfrm>
          <a:custGeom>
            <a:avLst/>
            <a:gdLst>
              <a:gd name="connsiteX0" fmla="*/ 1441 w 1112915"/>
              <a:gd name="connsiteY0" fmla="*/ -27 h 556459"/>
              <a:gd name="connsiteX1" fmla="*/ 1114357 w 1112915"/>
              <a:gd name="connsiteY1" fmla="*/ -27 h 556459"/>
              <a:gd name="connsiteX2" fmla="*/ 1114357 w 1112915"/>
              <a:gd name="connsiteY2" fmla="*/ 556432 h 556459"/>
              <a:gd name="connsiteX3" fmla="*/ 1441 w 1112915"/>
              <a:gd name="connsiteY3" fmla="*/ 556432 h 556459"/>
            </a:gdLst>
            <a:ahLst/>
            <a:cxnLst>
              <a:cxn ang="0">
                <a:pos x="connsiteX0" y="connsiteY0"/>
              </a:cxn>
              <a:cxn ang="0">
                <a:pos x="connsiteX1" y="connsiteY1"/>
              </a:cxn>
              <a:cxn ang="0">
                <a:pos x="connsiteX2" y="connsiteY2"/>
              </a:cxn>
              <a:cxn ang="0">
                <a:pos x="connsiteX3" y="connsiteY3"/>
              </a:cxn>
            </a:cxnLst>
            <a:rect l="l" t="t" r="r" b="b"/>
            <a:pathLst>
              <a:path w="1112915" h="556459">
                <a:moveTo>
                  <a:pt x="1441" y="-27"/>
                </a:moveTo>
                <a:lnTo>
                  <a:pt x="1114357" y="-27"/>
                </a:lnTo>
                <a:lnTo>
                  <a:pt x="1114357" y="556432"/>
                </a:lnTo>
                <a:lnTo>
                  <a:pt x="1441" y="556432"/>
                </a:lnTo>
                <a:close/>
              </a:path>
            </a:pathLst>
          </a:custGeom>
          <a:noFill/>
          <a:ln w="15872"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155BCC5-1245-4FDF-8992-DF7CC1D39928}"/>
              </a:ext>
            </a:extLst>
          </p:cNvPr>
          <p:cNvSpPr/>
          <p:nvPr/>
        </p:nvSpPr>
        <p:spPr>
          <a:xfrm rot="16200000">
            <a:off x="1177023" y="3805276"/>
            <a:ext cx="1112915" cy="349774"/>
          </a:xfrm>
          <a:custGeom>
            <a:avLst/>
            <a:gdLst>
              <a:gd name="connsiteX0" fmla="*/ 905 w 1112915"/>
              <a:gd name="connsiteY0" fmla="*/ 187 h 349774"/>
              <a:gd name="connsiteX1" fmla="*/ 1113821 w 1112915"/>
              <a:gd name="connsiteY1" fmla="*/ 187 h 349774"/>
              <a:gd name="connsiteX2" fmla="*/ 1113821 w 1112915"/>
              <a:gd name="connsiteY2" fmla="*/ 349962 h 349774"/>
              <a:gd name="connsiteX3" fmla="*/ 905 w 1112915"/>
              <a:gd name="connsiteY3" fmla="*/ 349962 h 349774"/>
            </a:gdLst>
            <a:ahLst/>
            <a:cxnLst>
              <a:cxn ang="0">
                <a:pos x="connsiteX0" y="connsiteY0"/>
              </a:cxn>
              <a:cxn ang="0">
                <a:pos x="connsiteX1" y="connsiteY1"/>
              </a:cxn>
              <a:cxn ang="0">
                <a:pos x="connsiteX2" y="connsiteY2"/>
              </a:cxn>
              <a:cxn ang="0">
                <a:pos x="connsiteX3" y="connsiteY3"/>
              </a:cxn>
            </a:cxnLst>
            <a:rect l="l" t="t" r="r" b="b"/>
            <a:pathLst>
              <a:path w="1112915" h="349774">
                <a:moveTo>
                  <a:pt x="905" y="187"/>
                </a:moveTo>
                <a:lnTo>
                  <a:pt x="1113821" y="187"/>
                </a:lnTo>
                <a:lnTo>
                  <a:pt x="1113821" y="349962"/>
                </a:lnTo>
                <a:lnTo>
                  <a:pt x="905" y="349962"/>
                </a:lnTo>
                <a:close/>
              </a:path>
            </a:pathLst>
          </a:custGeom>
          <a:noFill/>
          <a:ln w="15872" cap="flat">
            <a:noFill/>
            <a:prstDash val="solid"/>
            <a:miter/>
          </a:ln>
        </p:spPr>
        <p:txBody>
          <a:bodyPr rtlCol="0" anchor="ctr"/>
          <a:lstStyle/>
          <a:p>
            <a:endParaRPr lang="en-US"/>
          </a:p>
        </p:txBody>
      </p:sp>
      <p:grpSp>
        <p:nvGrpSpPr>
          <p:cNvPr id="335" name="Group 334">
            <a:extLst>
              <a:ext uri="{FF2B5EF4-FFF2-40B4-BE49-F238E27FC236}">
                <a16:creationId xmlns:a16="http://schemas.microsoft.com/office/drawing/2014/main" id="{6AFD43B5-90DB-4BB7-BFB2-AE267F4C8E53}"/>
              </a:ext>
            </a:extLst>
          </p:cNvPr>
          <p:cNvGrpSpPr/>
          <p:nvPr/>
        </p:nvGrpSpPr>
        <p:grpSpPr>
          <a:xfrm>
            <a:off x="1544695" y="3249135"/>
            <a:ext cx="424724" cy="1378929"/>
            <a:chOff x="4279187" y="3148987"/>
            <a:chExt cx="424724" cy="1378929"/>
          </a:xfrm>
        </p:grpSpPr>
        <p:sp>
          <p:nvSpPr>
            <p:cNvPr id="307" name="Freeform: Shape 306">
              <a:extLst>
                <a:ext uri="{FF2B5EF4-FFF2-40B4-BE49-F238E27FC236}">
                  <a16:creationId xmlns:a16="http://schemas.microsoft.com/office/drawing/2014/main" id="{B088069D-6731-4C2D-9E14-01C28366ADE0}"/>
                </a:ext>
              </a:extLst>
            </p:cNvPr>
            <p:cNvSpPr/>
            <p:nvPr/>
          </p:nvSpPr>
          <p:spPr>
            <a:xfrm>
              <a:off x="4703272" y="3148987"/>
              <a:ext cx="639" cy="1373385"/>
            </a:xfrm>
            <a:custGeom>
              <a:avLst/>
              <a:gdLst>
                <a:gd name="connsiteX0" fmla="*/ 637 w 639"/>
                <a:gd name="connsiteY0" fmla="*/ 1372848 h 1373385"/>
                <a:gd name="connsiteX1" fmla="*/ -2 w 639"/>
                <a:gd name="connsiteY1" fmla="*/ -538 h 1373385"/>
              </a:gdLst>
              <a:ahLst/>
              <a:cxnLst>
                <a:cxn ang="0">
                  <a:pos x="connsiteX0" y="connsiteY0"/>
                </a:cxn>
                <a:cxn ang="0">
                  <a:pos x="connsiteX1" y="connsiteY1"/>
                </a:cxn>
              </a:cxnLst>
              <a:rect l="l" t="t" r="r" b="b"/>
              <a:pathLst>
                <a:path w="639" h="1373385">
                  <a:moveTo>
                    <a:pt x="637" y="1372848"/>
                  </a:moveTo>
                  <a:lnTo>
                    <a:pt x="-2" y="-538"/>
                  </a:lnTo>
                </a:path>
              </a:pathLst>
            </a:custGeom>
            <a:noFill/>
            <a:ln w="31326" cap="flat">
              <a:solidFill>
                <a:srgbClr val="3700CC"/>
              </a:solidFill>
              <a:custDash>
                <a:ds d="450000" sp="450000"/>
              </a:custDash>
              <a:miter/>
            </a:ln>
          </p:spPr>
          <p:txBody>
            <a:bodyPr rtlCol="0" anchor="ctr"/>
            <a:lstStyle/>
            <a:p>
              <a:endParaRPr lang="en-US"/>
            </a:p>
          </p:txBody>
        </p:sp>
        <p:sp>
          <p:nvSpPr>
            <p:cNvPr id="310" name="TextBox 309">
              <a:extLst>
                <a:ext uri="{FF2B5EF4-FFF2-40B4-BE49-F238E27FC236}">
                  <a16:creationId xmlns:a16="http://schemas.microsoft.com/office/drawing/2014/main" id="{760C0CB3-EF42-4F8F-87D8-A83C7B2F7A8C}"/>
                </a:ext>
              </a:extLst>
            </p:cNvPr>
            <p:cNvSpPr txBox="1"/>
            <p:nvPr/>
          </p:nvSpPr>
          <p:spPr>
            <a:xfrm rot="16200000">
              <a:off x="3780350" y="3699158"/>
              <a:ext cx="1327595" cy="329922"/>
            </a:xfrm>
            <a:prstGeom prst="rect">
              <a:avLst/>
            </a:prstGeom>
            <a:noFill/>
          </p:spPr>
          <p:txBody>
            <a:bodyPr wrap="none" rtlCol="0">
              <a:spAutoFit/>
            </a:bodyPr>
            <a:lstStyle/>
            <a:p>
              <a:pPr algn="l"/>
              <a:r>
                <a:rPr lang="en-US" sz="1627" spc="0" baseline="0" dirty="0">
                  <a:solidFill>
                    <a:srgbClr val="000000"/>
                  </a:solidFill>
                  <a:latin typeface="Helvetica"/>
                  <a:cs typeface="Helvetica"/>
                  <a:sym typeface="Helvetica"/>
                  <a:rtl val="0"/>
                </a:rPr>
                <a:t>Dependency</a:t>
              </a:r>
            </a:p>
          </p:txBody>
        </p:sp>
      </p:grpSp>
      <p:grpSp>
        <p:nvGrpSpPr>
          <p:cNvPr id="338" name="Group 337">
            <a:extLst>
              <a:ext uri="{FF2B5EF4-FFF2-40B4-BE49-F238E27FC236}">
                <a16:creationId xmlns:a16="http://schemas.microsoft.com/office/drawing/2014/main" id="{84455756-0846-48D4-997B-75223B7ADC3C}"/>
              </a:ext>
            </a:extLst>
          </p:cNvPr>
          <p:cNvGrpSpPr/>
          <p:nvPr/>
        </p:nvGrpSpPr>
        <p:grpSpPr>
          <a:xfrm>
            <a:off x="2757973" y="3241889"/>
            <a:ext cx="475044" cy="599228"/>
            <a:chOff x="5492465" y="3141741"/>
            <a:chExt cx="475044" cy="599228"/>
          </a:xfrm>
        </p:grpSpPr>
        <p:grpSp>
          <p:nvGrpSpPr>
            <p:cNvPr id="294" name="Graphic 290">
              <a:extLst>
                <a:ext uri="{FF2B5EF4-FFF2-40B4-BE49-F238E27FC236}">
                  <a16:creationId xmlns:a16="http://schemas.microsoft.com/office/drawing/2014/main" id="{B63B825A-6483-4327-B108-90F74DB308F1}"/>
                </a:ext>
              </a:extLst>
            </p:cNvPr>
            <p:cNvGrpSpPr/>
            <p:nvPr/>
          </p:nvGrpSpPr>
          <p:grpSpPr>
            <a:xfrm>
              <a:off x="5492465" y="3141741"/>
              <a:ext cx="475044" cy="599228"/>
              <a:chOff x="5492465" y="3141741"/>
              <a:chExt cx="475044" cy="599228"/>
            </a:xfrm>
          </p:grpSpPr>
          <p:sp>
            <p:nvSpPr>
              <p:cNvPr id="295" name="Freeform: Shape 294">
                <a:extLst>
                  <a:ext uri="{FF2B5EF4-FFF2-40B4-BE49-F238E27FC236}">
                    <a16:creationId xmlns:a16="http://schemas.microsoft.com/office/drawing/2014/main" id="{2EA15FD2-A1BF-42BF-8D26-8DA7DD71742F}"/>
                  </a:ext>
                </a:extLst>
              </p:cNvPr>
              <p:cNvSpPr/>
              <p:nvPr/>
            </p:nvSpPr>
            <p:spPr>
              <a:xfrm>
                <a:off x="5492465" y="3141741"/>
                <a:ext cx="379269" cy="541471"/>
              </a:xfrm>
              <a:custGeom>
                <a:avLst/>
                <a:gdLst>
                  <a:gd name="connsiteX0" fmla="*/ 138 w 379269"/>
                  <a:gd name="connsiteY0" fmla="*/ -423 h 541471"/>
                  <a:gd name="connsiteX1" fmla="*/ 379407 w 379269"/>
                  <a:gd name="connsiteY1" fmla="*/ 541049 h 541471"/>
                </a:gdLst>
                <a:ahLst/>
                <a:cxnLst>
                  <a:cxn ang="0">
                    <a:pos x="connsiteX0" y="connsiteY0"/>
                  </a:cxn>
                  <a:cxn ang="0">
                    <a:pos x="connsiteX1" y="connsiteY1"/>
                  </a:cxn>
                </a:cxnLst>
                <a:rect l="l" t="t" r="r" b="b"/>
                <a:pathLst>
                  <a:path w="379269" h="541471">
                    <a:moveTo>
                      <a:pt x="138" y="-423"/>
                    </a:moveTo>
                    <a:cubicBezTo>
                      <a:pt x="138" y="360559"/>
                      <a:pt x="126561" y="541049"/>
                      <a:pt x="379407" y="541049"/>
                    </a:cubicBezTo>
                  </a:path>
                </a:pathLst>
              </a:custGeom>
              <a:noFill/>
              <a:ln w="30350" cap="flat">
                <a:solidFill>
                  <a:srgbClr val="000000"/>
                </a:solid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C9B9300-0212-48F3-A83F-7C28ECBC0062}"/>
                  </a:ext>
                </a:extLst>
              </p:cNvPr>
              <p:cNvSpPr/>
              <p:nvPr/>
            </p:nvSpPr>
            <p:spPr>
              <a:xfrm>
                <a:off x="5839809" y="3625456"/>
                <a:ext cx="127700" cy="115513"/>
              </a:xfrm>
              <a:custGeom>
                <a:avLst/>
                <a:gdLst>
                  <a:gd name="connsiteX0" fmla="*/ 127854 w 127700"/>
                  <a:gd name="connsiteY0" fmla="*/ 57353 h 115513"/>
                  <a:gd name="connsiteX1" fmla="*/ 154 w 127700"/>
                  <a:gd name="connsiteY1" fmla="*/ 115110 h 115513"/>
                  <a:gd name="connsiteX2" fmla="*/ 32079 w 127700"/>
                  <a:gd name="connsiteY2" fmla="*/ 57353 h 115513"/>
                  <a:gd name="connsiteX3" fmla="*/ 154 w 127700"/>
                  <a:gd name="connsiteY3" fmla="*/ -404 h 115513"/>
                </a:gdLst>
                <a:ahLst/>
                <a:cxnLst>
                  <a:cxn ang="0">
                    <a:pos x="connsiteX0" y="connsiteY0"/>
                  </a:cxn>
                  <a:cxn ang="0">
                    <a:pos x="connsiteX1" y="connsiteY1"/>
                  </a:cxn>
                  <a:cxn ang="0">
                    <a:pos x="connsiteX2" y="connsiteY2"/>
                  </a:cxn>
                  <a:cxn ang="0">
                    <a:pos x="connsiteX3" y="connsiteY3"/>
                  </a:cxn>
                </a:cxnLst>
                <a:rect l="l" t="t" r="r" b="b"/>
                <a:pathLst>
                  <a:path w="127700" h="115513">
                    <a:moveTo>
                      <a:pt x="127854" y="57353"/>
                    </a:moveTo>
                    <a:lnTo>
                      <a:pt x="154" y="115110"/>
                    </a:lnTo>
                    <a:lnTo>
                      <a:pt x="32079" y="57353"/>
                    </a:lnTo>
                    <a:lnTo>
                      <a:pt x="154" y="-404"/>
                    </a:lnTo>
                    <a:close/>
                  </a:path>
                </a:pathLst>
              </a:custGeom>
              <a:solidFill>
                <a:srgbClr val="000000"/>
              </a:solidFill>
              <a:ln w="30350" cap="flat">
                <a:solidFill>
                  <a:srgbClr val="000000"/>
                </a:solidFill>
                <a:prstDash val="solid"/>
                <a:miter/>
              </a:ln>
            </p:spPr>
            <p:txBody>
              <a:bodyPr rtlCol="0" anchor="ctr"/>
              <a:lstStyle/>
              <a:p>
                <a:endParaRPr lang="en-US"/>
              </a:p>
            </p:txBody>
          </p:sp>
        </p:grpSp>
        <p:sp>
          <p:nvSpPr>
            <p:cNvPr id="311" name="Freeform: Shape 310">
              <a:extLst>
                <a:ext uri="{FF2B5EF4-FFF2-40B4-BE49-F238E27FC236}">
                  <a16:creationId xmlns:a16="http://schemas.microsoft.com/office/drawing/2014/main" id="{03A85111-7FC6-4832-ABC5-82F526A315D8}"/>
                </a:ext>
              </a:extLst>
            </p:cNvPr>
            <p:cNvSpPr/>
            <p:nvPr/>
          </p:nvSpPr>
          <p:spPr>
            <a:xfrm>
              <a:off x="5636539" y="3259962"/>
              <a:ext cx="286179" cy="286179"/>
            </a:xfrm>
            <a:custGeom>
              <a:avLst/>
              <a:gdLst>
                <a:gd name="connsiteX0" fmla="*/ 286177 w 286179"/>
                <a:gd name="connsiteY0" fmla="*/ 142552 h 286179"/>
                <a:gd name="connsiteX1" fmla="*/ 143088 w 286179"/>
                <a:gd name="connsiteY1" fmla="*/ 285642 h 286179"/>
                <a:gd name="connsiteX2" fmla="*/ -2 w 286179"/>
                <a:gd name="connsiteY2" fmla="*/ 142552 h 286179"/>
                <a:gd name="connsiteX3" fmla="*/ 143088 w 286179"/>
                <a:gd name="connsiteY3" fmla="*/ -538 h 286179"/>
                <a:gd name="connsiteX4" fmla="*/ 286177 w 286179"/>
                <a:gd name="connsiteY4" fmla="*/ 142552 h 28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79" h="286179">
                  <a:moveTo>
                    <a:pt x="286177" y="142552"/>
                  </a:moveTo>
                  <a:cubicBezTo>
                    <a:pt x="286177" y="221578"/>
                    <a:pt x="222114" y="285642"/>
                    <a:pt x="143088" y="285642"/>
                  </a:cubicBezTo>
                  <a:cubicBezTo>
                    <a:pt x="64061" y="285642"/>
                    <a:pt x="-2" y="221578"/>
                    <a:pt x="-2" y="142552"/>
                  </a:cubicBezTo>
                  <a:cubicBezTo>
                    <a:pt x="-2" y="63526"/>
                    <a:pt x="64061" y="-538"/>
                    <a:pt x="143088" y="-538"/>
                  </a:cubicBezTo>
                  <a:cubicBezTo>
                    <a:pt x="222114" y="-538"/>
                    <a:pt x="286177" y="63526"/>
                    <a:pt x="286177" y="142552"/>
                  </a:cubicBezTo>
                  <a:close/>
                </a:path>
              </a:pathLst>
            </a:custGeom>
            <a:solidFill>
              <a:srgbClr val="000000"/>
            </a:solidFill>
            <a:ln w="15872" cap="flat">
              <a:noFill/>
              <a:prstDash val="solid"/>
              <a:miter/>
            </a:ln>
          </p:spPr>
          <p:txBody>
            <a:bodyPr rtlCol="0" anchor="ctr"/>
            <a:lstStyle/>
            <a:p>
              <a:endParaRPr lang="en-US"/>
            </a:p>
          </p:txBody>
        </p:sp>
        <p:sp>
          <p:nvSpPr>
            <p:cNvPr id="312" name="TextBox 311">
              <a:extLst>
                <a:ext uri="{FF2B5EF4-FFF2-40B4-BE49-F238E27FC236}">
                  <a16:creationId xmlns:a16="http://schemas.microsoft.com/office/drawing/2014/main" id="{2ADA6266-F91D-4BC8-9453-1FCF43D0A1BD}"/>
                </a:ext>
              </a:extLst>
            </p:cNvPr>
            <p:cNvSpPr txBox="1"/>
            <p:nvPr/>
          </p:nvSpPr>
          <p:spPr>
            <a:xfrm>
              <a:off x="5624590" y="3230139"/>
              <a:ext cx="294171" cy="314023"/>
            </a:xfrm>
            <a:prstGeom prst="rect">
              <a:avLst/>
            </a:prstGeom>
            <a:noFill/>
          </p:spPr>
          <p:txBody>
            <a:bodyPr wrap="none" rtlCol="0">
              <a:spAutoFit/>
            </a:bodyPr>
            <a:lstStyle/>
            <a:p>
              <a:pPr algn="l"/>
              <a:r>
                <a:rPr lang="en-US" sz="1502" spc="0" baseline="0" dirty="0">
                  <a:solidFill>
                    <a:srgbClr val="FCFCFC"/>
                  </a:solidFill>
                  <a:latin typeface="Helvetica"/>
                  <a:cs typeface="Helvetica"/>
                  <a:sym typeface="Helvetica"/>
                  <a:rtl val="0"/>
                </a:rPr>
                <a:t>1</a:t>
              </a:r>
            </a:p>
          </p:txBody>
        </p:sp>
      </p:grpSp>
      <p:grpSp>
        <p:nvGrpSpPr>
          <p:cNvPr id="339" name="Group 338">
            <a:extLst>
              <a:ext uri="{FF2B5EF4-FFF2-40B4-BE49-F238E27FC236}">
                <a16:creationId xmlns:a16="http://schemas.microsoft.com/office/drawing/2014/main" id="{36964243-6D1F-4A5D-9A12-B152813103C5}"/>
              </a:ext>
            </a:extLst>
          </p:cNvPr>
          <p:cNvGrpSpPr/>
          <p:nvPr/>
        </p:nvGrpSpPr>
        <p:grpSpPr>
          <a:xfrm>
            <a:off x="2727155" y="3921969"/>
            <a:ext cx="533583" cy="714182"/>
            <a:chOff x="5461647" y="3821821"/>
            <a:chExt cx="533583" cy="714182"/>
          </a:xfrm>
        </p:grpSpPr>
        <p:sp>
          <p:nvSpPr>
            <p:cNvPr id="300" name="Freeform: Shape 299">
              <a:extLst>
                <a:ext uri="{FF2B5EF4-FFF2-40B4-BE49-F238E27FC236}">
                  <a16:creationId xmlns:a16="http://schemas.microsoft.com/office/drawing/2014/main" id="{D38B3F6E-1CBF-48D6-BDF9-2DF4015FE370}"/>
                </a:ext>
              </a:extLst>
            </p:cNvPr>
            <p:cNvSpPr/>
            <p:nvPr/>
          </p:nvSpPr>
          <p:spPr>
            <a:xfrm>
              <a:off x="5461647" y="4408811"/>
              <a:ext cx="127192" cy="127192"/>
            </a:xfrm>
            <a:custGeom>
              <a:avLst/>
              <a:gdLst>
                <a:gd name="connsiteX0" fmla="*/ 63594 w 127192"/>
                <a:gd name="connsiteY0" fmla="*/ 126655 h 127192"/>
                <a:gd name="connsiteX1" fmla="*/ -2 w 127192"/>
                <a:gd name="connsiteY1" fmla="*/ -538 h 127192"/>
                <a:gd name="connsiteX2" fmla="*/ 63594 w 127192"/>
                <a:gd name="connsiteY2" fmla="*/ 31264 h 127192"/>
                <a:gd name="connsiteX3" fmla="*/ 127190 w 127192"/>
                <a:gd name="connsiteY3" fmla="*/ -538 h 127192"/>
              </a:gdLst>
              <a:ahLst/>
              <a:cxnLst>
                <a:cxn ang="0">
                  <a:pos x="connsiteX0" y="connsiteY0"/>
                </a:cxn>
                <a:cxn ang="0">
                  <a:pos x="connsiteX1" y="connsiteY1"/>
                </a:cxn>
                <a:cxn ang="0">
                  <a:pos x="connsiteX2" y="connsiteY2"/>
                </a:cxn>
                <a:cxn ang="0">
                  <a:pos x="connsiteX3" y="connsiteY3"/>
                </a:cxn>
              </a:cxnLst>
              <a:rect l="l" t="t" r="r" b="b"/>
              <a:pathLst>
                <a:path w="127192" h="127192">
                  <a:moveTo>
                    <a:pt x="63594" y="126655"/>
                  </a:moveTo>
                  <a:lnTo>
                    <a:pt x="-2" y="-538"/>
                  </a:lnTo>
                  <a:lnTo>
                    <a:pt x="63594" y="31264"/>
                  </a:lnTo>
                  <a:lnTo>
                    <a:pt x="127190" y="-538"/>
                  </a:lnTo>
                  <a:close/>
                </a:path>
              </a:pathLst>
            </a:custGeom>
            <a:solidFill>
              <a:srgbClr val="000000"/>
            </a:solidFill>
            <a:ln w="31743" cap="flat">
              <a:solidFill>
                <a:srgbClr val="000000"/>
              </a:solid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F339D071-7A04-44B7-B3C6-1E9A9389CEBA}"/>
                </a:ext>
              </a:extLst>
            </p:cNvPr>
            <p:cNvSpPr/>
            <p:nvPr/>
          </p:nvSpPr>
          <p:spPr>
            <a:xfrm>
              <a:off x="5636539" y="4213890"/>
              <a:ext cx="286179" cy="286179"/>
            </a:xfrm>
            <a:custGeom>
              <a:avLst/>
              <a:gdLst>
                <a:gd name="connsiteX0" fmla="*/ 286177 w 286179"/>
                <a:gd name="connsiteY0" fmla="*/ 142552 h 286179"/>
                <a:gd name="connsiteX1" fmla="*/ 143088 w 286179"/>
                <a:gd name="connsiteY1" fmla="*/ 285642 h 286179"/>
                <a:gd name="connsiteX2" fmla="*/ -2 w 286179"/>
                <a:gd name="connsiteY2" fmla="*/ 142552 h 286179"/>
                <a:gd name="connsiteX3" fmla="*/ 143088 w 286179"/>
                <a:gd name="connsiteY3" fmla="*/ -538 h 286179"/>
                <a:gd name="connsiteX4" fmla="*/ 286177 w 286179"/>
                <a:gd name="connsiteY4" fmla="*/ 142552 h 28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179" h="286179">
                  <a:moveTo>
                    <a:pt x="286177" y="142552"/>
                  </a:moveTo>
                  <a:cubicBezTo>
                    <a:pt x="286177" y="221578"/>
                    <a:pt x="222114" y="285642"/>
                    <a:pt x="143088" y="285642"/>
                  </a:cubicBezTo>
                  <a:cubicBezTo>
                    <a:pt x="64061" y="285642"/>
                    <a:pt x="-2" y="221578"/>
                    <a:pt x="-2" y="142552"/>
                  </a:cubicBezTo>
                  <a:cubicBezTo>
                    <a:pt x="-2" y="63526"/>
                    <a:pt x="64061" y="-538"/>
                    <a:pt x="143088" y="-538"/>
                  </a:cubicBezTo>
                  <a:cubicBezTo>
                    <a:pt x="222114" y="-538"/>
                    <a:pt x="286177" y="63526"/>
                    <a:pt x="286177" y="142552"/>
                  </a:cubicBezTo>
                  <a:close/>
                </a:path>
              </a:pathLst>
            </a:custGeom>
            <a:solidFill>
              <a:srgbClr val="000000"/>
            </a:solidFill>
            <a:ln w="15872" cap="flat">
              <a:noFill/>
              <a:prstDash val="solid"/>
              <a:miter/>
            </a:ln>
          </p:spPr>
          <p:txBody>
            <a:bodyPr rtlCol="0" anchor="ctr"/>
            <a:lstStyle/>
            <a:p>
              <a:endParaRPr lang="en-US"/>
            </a:p>
          </p:txBody>
        </p:sp>
        <p:grpSp>
          <p:nvGrpSpPr>
            <p:cNvPr id="333" name="Group 332">
              <a:extLst>
                <a:ext uri="{FF2B5EF4-FFF2-40B4-BE49-F238E27FC236}">
                  <a16:creationId xmlns:a16="http://schemas.microsoft.com/office/drawing/2014/main" id="{C7B6539C-216A-452E-8EB3-99699719C03A}"/>
                </a:ext>
              </a:extLst>
            </p:cNvPr>
            <p:cNvGrpSpPr/>
            <p:nvPr/>
          </p:nvGrpSpPr>
          <p:grpSpPr>
            <a:xfrm>
              <a:off x="5510777" y="3821821"/>
              <a:ext cx="484453" cy="676271"/>
              <a:chOff x="5510777" y="3821821"/>
              <a:chExt cx="484453" cy="676271"/>
            </a:xfrm>
          </p:grpSpPr>
          <p:sp>
            <p:nvSpPr>
              <p:cNvPr id="299" name="Freeform: Shape 298">
                <a:extLst>
                  <a:ext uri="{FF2B5EF4-FFF2-40B4-BE49-F238E27FC236}">
                    <a16:creationId xmlns:a16="http://schemas.microsoft.com/office/drawing/2014/main" id="{C3268530-9321-4EB0-861D-92604CAD9485}"/>
                  </a:ext>
                </a:extLst>
              </p:cNvPr>
              <p:cNvSpPr/>
              <p:nvPr/>
            </p:nvSpPr>
            <p:spPr>
              <a:xfrm>
                <a:off x="5510777" y="3821821"/>
                <a:ext cx="484453" cy="595855"/>
              </a:xfrm>
              <a:custGeom>
                <a:avLst/>
                <a:gdLst>
                  <a:gd name="connsiteX0" fmla="*/ 484596 w 484453"/>
                  <a:gd name="connsiteY0" fmla="*/ -368 h 595855"/>
                  <a:gd name="connsiteX1" fmla="*/ 143852 w 484453"/>
                  <a:gd name="connsiteY1" fmla="*/ 168095 h 595855"/>
                  <a:gd name="connsiteX2" fmla="*/ 143 w 484453"/>
                  <a:gd name="connsiteY2" fmla="*/ 595488 h 595855"/>
                  <a:gd name="connsiteX3" fmla="*/ 30224 w 484453"/>
                  <a:gd name="connsiteY3" fmla="*/ 595488 h 595855"/>
                  <a:gd name="connsiteX4" fmla="*/ 165316 w 484453"/>
                  <a:gd name="connsiteY4" fmla="*/ 189178 h 595855"/>
                  <a:gd name="connsiteX5" fmla="*/ 484469 w 484453"/>
                  <a:gd name="connsiteY5" fmla="*/ 34641 h 595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453" h="595855">
                    <a:moveTo>
                      <a:pt x="484596" y="-368"/>
                    </a:moveTo>
                    <a:cubicBezTo>
                      <a:pt x="397614" y="37296"/>
                      <a:pt x="227258" y="83021"/>
                      <a:pt x="143852" y="168095"/>
                    </a:cubicBezTo>
                    <a:cubicBezTo>
                      <a:pt x="60447" y="253155"/>
                      <a:pt x="143" y="383159"/>
                      <a:pt x="143" y="595488"/>
                    </a:cubicBezTo>
                    <a:lnTo>
                      <a:pt x="30224" y="595488"/>
                    </a:lnTo>
                    <a:cubicBezTo>
                      <a:pt x="30224" y="388788"/>
                      <a:pt x="87475" y="268560"/>
                      <a:pt x="165316" y="189178"/>
                    </a:cubicBezTo>
                    <a:cubicBezTo>
                      <a:pt x="243141" y="109779"/>
                      <a:pt x="418982" y="59363"/>
                      <a:pt x="484469" y="34641"/>
                    </a:cubicBezTo>
                    <a:close/>
                  </a:path>
                </a:pathLst>
              </a:custGeom>
              <a:solidFill>
                <a:srgbClr val="000000"/>
              </a:solidFill>
              <a:ln w="15872" cap="flat">
                <a:noFill/>
                <a:prstDash val="solid"/>
                <a:miter/>
              </a:ln>
            </p:spPr>
            <p:txBody>
              <a:bodyPr rtlCol="0" anchor="ctr"/>
              <a:lstStyle/>
              <a:p>
                <a:endParaRPr lang="en-US"/>
              </a:p>
            </p:txBody>
          </p:sp>
          <p:sp>
            <p:nvSpPr>
              <p:cNvPr id="314" name="TextBox 313">
                <a:extLst>
                  <a:ext uri="{FF2B5EF4-FFF2-40B4-BE49-F238E27FC236}">
                    <a16:creationId xmlns:a16="http://schemas.microsoft.com/office/drawing/2014/main" id="{6598EE0F-AEF3-4C90-B206-9A9CCA02C8EF}"/>
                  </a:ext>
                </a:extLst>
              </p:cNvPr>
              <p:cNvSpPr txBox="1"/>
              <p:nvPr/>
            </p:nvSpPr>
            <p:spPr>
              <a:xfrm>
                <a:off x="5624590" y="4184069"/>
                <a:ext cx="294171" cy="314023"/>
              </a:xfrm>
              <a:prstGeom prst="rect">
                <a:avLst/>
              </a:prstGeom>
              <a:noFill/>
            </p:spPr>
            <p:txBody>
              <a:bodyPr wrap="none" rtlCol="0">
                <a:spAutoFit/>
              </a:bodyPr>
              <a:lstStyle/>
              <a:p>
                <a:pPr algn="l"/>
                <a:r>
                  <a:rPr lang="en-US" sz="1502" spc="0" baseline="0">
                    <a:solidFill>
                      <a:srgbClr val="FCFCFC"/>
                    </a:solidFill>
                    <a:latin typeface="Helvetica"/>
                    <a:cs typeface="Helvetica"/>
                    <a:sym typeface="Helvetica"/>
                    <a:rtl val="0"/>
                  </a:rPr>
                  <a:t>2</a:t>
                </a:r>
              </a:p>
            </p:txBody>
          </p:sp>
        </p:grpSp>
      </p:grpSp>
      <p:sp>
        <p:nvSpPr>
          <p:cNvPr id="315" name="Freeform: Shape 314">
            <a:extLst>
              <a:ext uri="{FF2B5EF4-FFF2-40B4-BE49-F238E27FC236}">
                <a16:creationId xmlns:a16="http://schemas.microsoft.com/office/drawing/2014/main" id="{68EBB870-5392-4279-8241-A5A14D589B9F}"/>
              </a:ext>
            </a:extLst>
          </p:cNvPr>
          <p:cNvSpPr/>
          <p:nvPr/>
        </p:nvSpPr>
        <p:spPr>
          <a:xfrm>
            <a:off x="4849650" y="4957146"/>
            <a:ext cx="302875" cy="492872"/>
          </a:xfrm>
          <a:custGeom>
            <a:avLst/>
            <a:gdLst>
              <a:gd name="connsiteX0" fmla="*/ 302394 w 302875"/>
              <a:gd name="connsiteY0" fmla="*/ 325388 h 492872"/>
              <a:gd name="connsiteX1" fmla="*/ 302873 w 302875"/>
              <a:gd name="connsiteY1" fmla="*/ 492335 h 492872"/>
              <a:gd name="connsiteX2" fmla="*/ -2 w 302875"/>
              <a:gd name="connsiteY2" fmla="*/ 247006 h 492872"/>
              <a:gd name="connsiteX3" fmla="*/ 301283 w 302875"/>
              <a:gd name="connsiteY3" fmla="*/ -538 h 492872"/>
              <a:gd name="connsiteX4" fmla="*/ 301762 w 302875"/>
              <a:gd name="connsiteY4" fmla="*/ 166402 h 492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875" h="492872">
                <a:moveTo>
                  <a:pt x="302394" y="325388"/>
                </a:moveTo>
                <a:lnTo>
                  <a:pt x="302873" y="492335"/>
                </a:lnTo>
                <a:lnTo>
                  <a:pt x="-2" y="247006"/>
                </a:lnTo>
                <a:lnTo>
                  <a:pt x="301283" y="-538"/>
                </a:lnTo>
                <a:lnTo>
                  <a:pt x="301762" y="166402"/>
                </a:lnTo>
              </a:path>
            </a:pathLst>
          </a:custGeom>
          <a:noFill/>
          <a:ln w="15872"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F781D4FA-81E7-4207-B63F-3813BB30E5E0}"/>
              </a:ext>
            </a:extLst>
          </p:cNvPr>
          <p:cNvSpPr/>
          <p:nvPr/>
        </p:nvSpPr>
        <p:spPr>
          <a:xfrm>
            <a:off x="1812974" y="1953063"/>
            <a:ext cx="476964" cy="556459"/>
          </a:xfrm>
          <a:custGeom>
            <a:avLst/>
            <a:gdLst>
              <a:gd name="connsiteX0" fmla="*/ -2 w 476964"/>
              <a:gd name="connsiteY0" fmla="*/ -538 h 556459"/>
              <a:gd name="connsiteX1" fmla="*/ 476963 w 476964"/>
              <a:gd name="connsiteY1" fmla="*/ -538 h 556459"/>
              <a:gd name="connsiteX2" fmla="*/ 476963 w 476964"/>
              <a:gd name="connsiteY2" fmla="*/ 555921 h 556459"/>
              <a:gd name="connsiteX3" fmla="*/ -2 w 476964"/>
              <a:gd name="connsiteY3" fmla="*/ 555921 h 556459"/>
            </a:gdLst>
            <a:ahLst/>
            <a:cxnLst>
              <a:cxn ang="0">
                <a:pos x="connsiteX0" y="connsiteY0"/>
              </a:cxn>
              <a:cxn ang="0">
                <a:pos x="connsiteX1" y="connsiteY1"/>
              </a:cxn>
              <a:cxn ang="0">
                <a:pos x="connsiteX2" y="connsiteY2"/>
              </a:cxn>
              <a:cxn ang="0">
                <a:pos x="connsiteX3" y="connsiteY3"/>
              </a:cxn>
            </a:cxnLst>
            <a:rect l="l" t="t" r="r" b="b"/>
            <a:pathLst>
              <a:path w="476964" h="556459">
                <a:moveTo>
                  <a:pt x="-2" y="-538"/>
                </a:moveTo>
                <a:lnTo>
                  <a:pt x="476963" y="-538"/>
                </a:lnTo>
                <a:lnTo>
                  <a:pt x="476963" y="555921"/>
                </a:lnTo>
                <a:lnTo>
                  <a:pt x="-2" y="555921"/>
                </a:lnTo>
                <a:close/>
              </a:path>
            </a:pathLst>
          </a:custGeom>
          <a:noFill/>
          <a:ln w="15872" cap="flat">
            <a:noFill/>
            <a:prstDash val="solid"/>
            <a:miter/>
          </a:ln>
        </p:spPr>
        <p:txBody>
          <a:bodyPr rtlCol="0" anchor="ctr"/>
          <a:lstStyle/>
          <a:p>
            <a:endParaRPr lang="en-US"/>
          </a:p>
        </p:txBody>
      </p:sp>
      <p:grpSp>
        <p:nvGrpSpPr>
          <p:cNvPr id="334" name="Group 333">
            <a:extLst>
              <a:ext uri="{FF2B5EF4-FFF2-40B4-BE49-F238E27FC236}">
                <a16:creationId xmlns:a16="http://schemas.microsoft.com/office/drawing/2014/main" id="{E23ABDE2-2C1E-4987-A593-4B385C26EB2D}"/>
              </a:ext>
            </a:extLst>
          </p:cNvPr>
          <p:cNvGrpSpPr/>
          <p:nvPr/>
        </p:nvGrpSpPr>
        <p:grpSpPr>
          <a:xfrm>
            <a:off x="1676299" y="4670226"/>
            <a:ext cx="2228909" cy="620032"/>
            <a:chOff x="4410791" y="4570078"/>
            <a:chExt cx="2228909" cy="620032"/>
          </a:xfrm>
        </p:grpSpPr>
        <p:sp>
          <p:nvSpPr>
            <p:cNvPr id="298" name="Freeform: Shape 297">
              <a:extLst>
                <a:ext uri="{FF2B5EF4-FFF2-40B4-BE49-F238E27FC236}">
                  <a16:creationId xmlns:a16="http://schemas.microsoft.com/office/drawing/2014/main" id="{3FE0CF3B-598E-462F-875F-2A1B2760EB08}"/>
                </a:ext>
              </a:extLst>
            </p:cNvPr>
            <p:cNvSpPr/>
            <p:nvPr/>
          </p:nvSpPr>
          <p:spPr>
            <a:xfrm>
              <a:off x="4410791" y="4570078"/>
              <a:ext cx="2228909" cy="620032"/>
            </a:xfrm>
            <a:custGeom>
              <a:avLst/>
              <a:gdLst>
                <a:gd name="connsiteX0" fmla="*/ 2085621 w 2228909"/>
                <a:gd name="connsiteY0" fmla="*/ -537 h 620032"/>
                <a:gd name="connsiteX1" fmla="*/ 2228908 w 2228909"/>
                <a:gd name="connsiteY1" fmla="*/ 92468 h 620032"/>
                <a:gd name="connsiteX2" fmla="*/ 2228908 w 2228909"/>
                <a:gd name="connsiteY2" fmla="*/ 526491 h 620032"/>
                <a:gd name="connsiteX3" fmla="*/ 2085621 w 2228909"/>
                <a:gd name="connsiteY3" fmla="*/ 619496 h 620032"/>
                <a:gd name="connsiteX4" fmla="*/ 143285 w 2228909"/>
                <a:gd name="connsiteY4" fmla="*/ 619496 h 620032"/>
                <a:gd name="connsiteX5" fmla="*/ -2 w 2228909"/>
                <a:gd name="connsiteY5" fmla="*/ 526491 h 620032"/>
                <a:gd name="connsiteX6" fmla="*/ -2 w 2228909"/>
                <a:gd name="connsiteY6" fmla="*/ 92468 h 620032"/>
                <a:gd name="connsiteX7" fmla="*/ 143285 w 2228909"/>
                <a:gd name="connsiteY7" fmla="*/ -537 h 62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8909" h="620032">
                  <a:moveTo>
                    <a:pt x="2085621" y="-537"/>
                  </a:moveTo>
                  <a:cubicBezTo>
                    <a:pt x="2164756" y="-537"/>
                    <a:pt x="2228908" y="41102"/>
                    <a:pt x="2228908" y="92468"/>
                  </a:cubicBezTo>
                  <a:lnTo>
                    <a:pt x="2228908" y="526491"/>
                  </a:lnTo>
                  <a:cubicBezTo>
                    <a:pt x="2228908" y="577856"/>
                    <a:pt x="2164756" y="619496"/>
                    <a:pt x="2085621" y="619496"/>
                  </a:cubicBezTo>
                  <a:lnTo>
                    <a:pt x="143285" y="619496"/>
                  </a:lnTo>
                  <a:cubicBezTo>
                    <a:pt x="64150" y="619496"/>
                    <a:pt x="-2" y="577856"/>
                    <a:pt x="-2" y="526491"/>
                  </a:cubicBezTo>
                  <a:lnTo>
                    <a:pt x="-2" y="92468"/>
                  </a:lnTo>
                  <a:cubicBezTo>
                    <a:pt x="-2" y="41103"/>
                    <a:pt x="64150" y="-537"/>
                    <a:pt x="143285" y="-537"/>
                  </a:cubicBezTo>
                  <a:close/>
                </a:path>
              </a:pathLst>
            </a:custGeom>
            <a:solidFill>
              <a:srgbClr val="D9D9D9"/>
            </a:solidFill>
            <a:ln w="12805" cap="flat">
              <a:solidFill>
                <a:srgbClr val="666666"/>
              </a:solidFill>
              <a:prstDash val="solid"/>
              <a:miter/>
            </a:ln>
          </p:spPr>
          <p:txBody>
            <a:bodyPr rtlCol="0" anchor="ctr"/>
            <a:lstStyle/>
            <a:p>
              <a:endParaRPr lang="en-US"/>
            </a:p>
          </p:txBody>
        </p:sp>
        <p:sp>
          <p:nvSpPr>
            <p:cNvPr id="320" name="TextBox 319">
              <a:extLst>
                <a:ext uri="{FF2B5EF4-FFF2-40B4-BE49-F238E27FC236}">
                  <a16:creationId xmlns:a16="http://schemas.microsoft.com/office/drawing/2014/main" id="{A9084497-FBD4-4260-B04F-354511F7CE7B}"/>
                </a:ext>
              </a:extLst>
            </p:cNvPr>
            <p:cNvSpPr txBox="1"/>
            <p:nvPr/>
          </p:nvSpPr>
          <p:spPr>
            <a:xfrm>
              <a:off x="4596072" y="4683345"/>
              <a:ext cx="1853215"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Protected region</a:t>
              </a:r>
            </a:p>
          </p:txBody>
        </p:sp>
      </p:grpSp>
      <p:grpSp>
        <p:nvGrpSpPr>
          <p:cNvPr id="329" name="Group 328">
            <a:extLst>
              <a:ext uri="{FF2B5EF4-FFF2-40B4-BE49-F238E27FC236}">
                <a16:creationId xmlns:a16="http://schemas.microsoft.com/office/drawing/2014/main" id="{3E375009-E7C0-4BA6-98FA-08A8701639C7}"/>
              </a:ext>
            </a:extLst>
          </p:cNvPr>
          <p:cNvGrpSpPr/>
          <p:nvPr/>
        </p:nvGrpSpPr>
        <p:grpSpPr>
          <a:xfrm>
            <a:off x="1646037" y="2604915"/>
            <a:ext cx="2225837" cy="635953"/>
            <a:chOff x="4380529" y="2504767"/>
            <a:chExt cx="2225837" cy="635953"/>
          </a:xfrm>
        </p:grpSpPr>
        <p:sp>
          <p:nvSpPr>
            <p:cNvPr id="297" name="Freeform: Shape 296">
              <a:extLst>
                <a:ext uri="{FF2B5EF4-FFF2-40B4-BE49-F238E27FC236}">
                  <a16:creationId xmlns:a16="http://schemas.microsoft.com/office/drawing/2014/main" id="{639D8C0D-80CE-44CB-9252-903E23ED4725}"/>
                </a:ext>
              </a:extLst>
            </p:cNvPr>
            <p:cNvSpPr/>
            <p:nvPr/>
          </p:nvSpPr>
          <p:spPr>
            <a:xfrm>
              <a:off x="4380529" y="2504767"/>
              <a:ext cx="2225837" cy="635953"/>
            </a:xfrm>
            <a:custGeom>
              <a:avLst/>
              <a:gdLst>
                <a:gd name="connsiteX0" fmla="*/ 2130443 w 2225837"/>
                <a:gd name="connsiteY0" fmla="*/ -538 h 635953"/>
                <a:gd name="connsiteX1" fmla="*/ 2225836 w 2225837"/>
                <a:gd name="connsiteY1" fmla="*/ 94855 h 635953"/>
                <a:gd name="connsiteX2" fmla="*/ 2225836 w 2225837"/>
                <a:gd name="connsiteY2" fmla="*/ 540023 h 635953"/>
                <a:gd name="connsiteX3" fmla="*/ 2130443 w 2225837"/>
                <a:gd name="connsiteY3" fmla="*/ 635416 h 635953"/>
                <a:gd name="connsiteX4" fmla="*/ 95391 w 2225837"/>
                <a:gd name="connsiteY4" fmla="*/ 635416 h 635953"/>
                <a:gd name="connsiteX5" fmla="*/ -2 w 2225837"/>
                <a:gd name="connsiteY5" fmla="*/ 540023 h 635953"/>
                <a:gd name="connsiteX6" fmla="*/ -2 w 2225837"/>
                <a:gd name="connsiteY6" fmla="*/ 94855 h 635953"/>
                <a:gd name="connsiteX7" fmla="*/ 95391 w 2225837"/>
                <a:gd name="connsiteY7" fmla="*/ -538 h 63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837" h="635953">
                  <a:moveTo>
                    <a:pt x="2130443" y="-538"/>
                  </a:moveTo>
                  <a:cubicBezTo>
                    <a:pt x="2183127" y="-538"/>
                    <a:pt x="2225836" y="42171"/>
                    <a:pt x="2225836" y="94855"/>
                  </a:cubicBezTo>
                  <a:lnTo>
                    <a:pt x="2225836" y="540023"/>
                  </a:lnTo>
                  <a:cubicBezTo>
                    <a:pt x="2225836" y="592707"/>
                    <a:pt x="2183127" y="635416"/>
                    <a:pt x="2130443" y="635416"/>
                  </a:cubicBezTo>
                  <a:lnTo>
                    <a:pt x="95391" y="635416"/>
                  </a:lnTo>
                  <a:cubicBezTo>
                    <a:pt x="42707" y="635416"/>
                    <a:pt x="-2" y="592707"/>
                    <a:pt x="-2" y="540023"/>
                  </a:cubicBezTo>
                  <a:lnTo>
                    <a:pt x="-2" y="94855"/>
                  </a:lnTo>
                  <a:cubicBezTo>
                    <a:pt x="-2" y="42171"/>
                    <a:pt x="42707" y="-538"/>
                    <a:pt x="95391" y="-538"/>
                  </a:cubicBezTo>
                  <a:close/>
                </a:path>
              </a:pathLst>
            </a:custGeom>
            <a:solidFill>
              <a:srgbClr val="F5F5F5"/>
            </a:solidFill>
            <a:ln w="15872" cap="flat">
              <a:solidFill>
                <a:srgbClr val="666666"/>
              </a:solidFill>
              <a:prstDash val="solid"/>
              <a:miter/>
            </a:ln>
          </p:spPr>
          <p:txBody>
            <a:bodyPr rtlCol="0" anchor="ctr"/>
            <a:lstStyle/>
            <a:p>
              <a:endParaRPr lang="en-US"/>
            </a:p>
          </p:txBody>
        </p:sp>
        <p:sp>
          <p:nvSpPr>
            <p:cNvPr id="321" name="TextBox 320">
              <a:extLst>
                <a:ext uri="{FF2B5EF4-FFF2-40B4-BE49-F238E27FC236}">
                  <a16:creationId xmlns:a16="http://schemas.microsoft.com/office/drawing/2014/main" id="{9BC854DD-12A1-4BA4-ABCB-6554B41FD1EA}"/>
                </a:ext>
              </a:extLst>
            </p:cNvPr>
            <p:cNvSpPr txBox="1"/>
            <p:nvPr/>
          </p:nvSpPr>
          <p:spPr>
            <a:xfrm>
              <a:off x="4753491" y="2522222"/>
              <a:ext cx="1373901"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Initialization</a:t>
              </a:r>
            </a:p>
          </p:txBody>
        </p:sp>
        <p:sp>
          <p:nvSpPr>
            <p:cNvPr id="322" name="TextBox 321">
              <a:extLst>
                <a:ext uri="{FF2B5EF4-FFF2-40B4-BE49-F238E27FC236}">
                  <a16:creationId xmlns:a16="http://schemas.microsoft.com/office/drawing/2014/main" id="{26C439F8-5A40-4A30-A6EE-B51ED53BFACA}"/>
                </a:ext>
              </a:extLst>
            </p:cNvPr>
            <p:cNvSpPr txBox="1"/>
            <p:nvPr/>
          </p:nvSpPr>
          <p:spPr>
            <a:xfrm>
              <a:off x="5040352" y="2746446"/>
              <a:ext cx="800177"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phase</a:t>
              </a:r>
            </a:p>
          </p:txBody>
        </p:sp>
      </p:grpSp>
      <p:grpSp>
        <p:nvGrpSpPr>
          <p:cNvPr id="328" name="Group 327">
            <a:extLst>
              <a:ext uri="{FF2B5EF4-FFF2-40B4-BE49-F238E27FC236}">
                <a16:creationId xmlns:a16="http://schemas.microsoft.com/office/drawing/2014/main" id="{6EAC9CCC-88CB-4939-A13F-0975659858E2}"/>
              </a:ext>
            </a:extLst>
          </p:cNvPr>
          <p:cNvGrpSpPr/>
          <p:nvPr/>
        </p:nvGrpSpPr>
        <p:grpSpPr>
          <a:xfrm>
            <a:off x="1812975" y="2004859"/>
            <a:ext cx="2105855" cy="556459"/>
            <a:chOff x="4547467" y="1904711"/>
            <a:chExt cx="2105855" cy="556459"/>
          </a:xfrm>
        </p:grpSpPr>
        <p:grpSp>
          <p:nvGrpSpPr>
            <p:cNvPr id="317" name="Graphic 290">
              <a:extLst>
                <a:ext uri="{FF2B5EF4-FFF2-40B4-BE49-F238E27FC236}">
                  <a16:creationId xmlns:a16="http://schemas.microsoft.com/office/drawing/2014/main" id="{37A5D14A-1EC6-4576-9A05-0B284222C31D}"/>
                </a:ext>
              </a:extLst>
            </p:cNvPr>
            <p:cNvGrpSpPr/>
            <p:nvPr/>
          </p:nvGrpSpPr>
          <p:grpSpPr>
            <a:xfrm>
              <a:off x="4547467" y="1904711"/>
              <a:ext cx="476964" cy="556459"/>
              <a:chOff x="4547467" y="1904711"/>
              <a:chExt cx="476964" cy="556459"/>
            </a:xfrm>
          </p:grpSpPr>
          <p:sp>
            <p:nvSpPr>
              <p:cNvPr id="318" name="Freeform: Shape 317">
                <a:extLst>
                  <a:ext uri="{FF2B5EF4-FFF2-40B4-BE49-F238E27FC236}">
                    <a16:creationId xmlns:a16="http://schemas.microsoft.com/office/drawing/2014/main" id="{FA19C9CE-0905-4BE3-854F-9CCE3F9FD8FC}"/>
                  </a:ext>
                </a:extLst>
              </p:cNvPr>
              <p:cNvSpPr/>
              <p:nvPr/>
            </p:nvSpPr>
            <p:spPr>
              <a:xfrm>
                <a:off x="4547467" y="1904711"/>
                <a:ext cx="476964" cy="556459"/>
              </a:xfrm>
              <a:custGeom>
                <a:avLst/>
                <a:gdLst>
                  <a:gd name="connsiteX0" fmla="*/ 477035 w 476964"/>
                  <a:gd name="connsiteY0" fmla="*/ 100289 h 556459"/>
                  <a:gd name="connsiteX1" fmla="*/ 477035 w 476964"/>
                  <a:gd name="connsiteY1" fmla="*/ 555950 h 556459"/>
                  <a:gd name="connsiteX2" fmla="*/ 71 w 476964"/>
                  <a:gd name="connsiteY2" fmla="*/ 555950 h 556459"/>
                  <a:gd name="connsiteX3" fmla="*/ 71 w 476964"/>
                  <a:gd name="connsiteY3" fmla="*/ -510 h 556459"/>
                  <a:gd name="connsiteX4" fmla="*/ 359702 w 476964"/>
                  <a:gd name="connsiteY4" fmla="*/ -510 h 5564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964" h="556459">
                    <a:moveTo>
                      <a:pt x="477035" y="100289"/>
                    </a:moveTo>
                    <a:lnTo>
                      <a:pt x="477035" y="555950"/>
                    </a:lnTo>
                    <a:lnTo>
                      <a:pt x="71" y="555950"/>
                    </a:lnTo>
                    <a:lnTo>
                      <a:pt x="71" y="-510"/>
                    </a:lnTo>
                    <a:lnTo>
                      <a:pt x="359702" y="-510"/>
                    </a:lnTo>
                    <a:close/>
                  </a:path>
                </a:pathLst>
              </a:custGeom>
              <a:solidFill>
                <a:srgbClr val="005F4B"/>
              </a:solidFill>
              <a:ln w="15872"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6352AF76-982A-46B8-AE46-B7E5B56B8D6C}"/>
                  </a:ext>
                </a:extLst>
              </p:cNvPr>
              <p:cNvSpPr/>
              <p:nvPr/>
            </p:nvSpPr>
            <p:spPr>
              <a:xfrm>
                <a:off x="4679427" y="1940006"/>
                <a:ext cx="305583" cy="452321"/>
              </a:xfrm>
              <a:custGeom>
                <a:avLst/>
                <a:gdLst>
                  <a:gd name="connsiteX0" fmla="*/ 216775 w 305583"/>
                  <a:gd name="connsiteY0" fmla="*/ -511 h 452321"/>
                  <a:gd name="connsiteX1" fmla="*/ 216775 w 305583"/>
                  <a:gd name="connsiteY1" fmla="*/ 75645 h 452321"/>
                  <a:gd name="connsiteX2" fmla="*/ 305649 w 305583"/>
                  <a:gd name="connsiteY2" fmla="*/ 75645 h 452321"/>
                  <a:gd name="connsiteX3" fmla="*/ 216775 w 305583"/>
                  <a:gd name="connsiteY3" fmla="*/ -511 h 452321"/>
                  <a:gd name="connsiteX4" fmla="*/ 106437 w 305583"/>
                  <a:gd name="connsiteY4" fmla="*/ 113007 h 452321"/>
                  <a:gd name="connsiteX5" fmla="*/ 74 w 305583"/>
                  <a:gd name="connsiteY5" fmla="*/ 202995 h 452321"/>
                  <a:gd name="connsiteX6" fmla="*/ 65895 w 305583"/>
                  <a:gd name="connsiteY6" fmla="*/ 285668 h 452321"/>
                  <a:gd name="connsiteX7" fmla="*/ 65895 w 305583"/>
                  <a:gd name="connsiteY7" fmla="*/ 424783 h 452321"/>
                  <a:gd name="connsiteX8" fmla="*/ 106437 w 305583"/>
                  <a:gd name="connsiteY8" fmla="*/ 451811 h 452321"/>
                  <a:gd name="connsiteX9" fmla="*/ 147297 w 305583"/>
                  <a:gd name="connsiteY9" fmla="*/ 424783 h 452321"/>
                  <a:gd name="connsiteX10" fmla="*/ 147297 w 305583"/>
                  <a:gd name="connsiteY10" fmla="*/ 285668 h 452321"/>
                  <a:gd name="connsiteX11" fmla="*/ 212959 w 305583"/>
                  <a:gd name="connsiteY11" fmla="*/ 202995 h 452321"/>
                  <a:gd name="connsiteX12" fmla="*/ 106437 w 305583"/>
                  <a:gd name="connsiteY12" fmla="*/ 113007 h 452321"/>
                  <a:gd name="connsiteX13" fmla="*/ 106437 w 305583"/>
                  <a:gd name="connsiteY13" fmla="*/ 123660 h 452321"/>
                  <a:gd name="connsiteX14" fmla="*/ 200399 w 305583"/>
                  <a:gd name="connsiteY14" fmla="*/ 202995 h 452321"/>
                  <a:gd name="connsiteX15" fmla="*/ 138871 w 305583"/>
                  <a:gd name="connsiteY15" fmla="*/ 277083 h 452321"/>
                  <a:gd name="connsiteX16" fmla="*/ 134578 w 305583"/>
                  <a:gd name="connsiteY16" fmla="*/ 278355 h 452321"/>
                  <a:gd name="connsiteX17" fmla="*/ 134578 w 305583"/>
                  <a:gd name="connsiteY17" fmla="*/ 311107 h 452321"/>
                  <a:gd name="connsiteX18" fmla="*/ 114546 w 305583"/>
                  <a:gd name="connsiteY18" fmla="*/ 311107 h 452321"/>
                  <a:gd name="connsiteX19" fmla="*/ 114546 w 305583"/>
                  <a:gd name="connsiteY19" fmla="*/ 321759 h 452321"/>
                  <a:gd name="connsiteX20" fmla="*/ 134578 w 305583"/>
                  <a:gd name="connsiteY20" fmla="*/ 321759 h 452321"/>
                  <a:gd name="connsiteX21" fmla="*/ 134578 w 305583"/>
                  <a:gd name="connsiteY21" fmla="*/ 351649 h 452321"/>
                  <a:gd name="connsiteX22" fmla="*/ 114546 w 305583"/>
                  <a:gd name="connsiteY22" fmla="*/ 351649 h 452321"/>
                  <a:gd name="connsiteX23" fmla="*/ 114546 w 305583"/>
                  <a:gd name="connsiteY23" fmla="*/ 362301 h 452321"/>
                  <a:gd name="connsiteX24" fmla="*/ 134578 w 305583"/>
                  <a:gd name="connsiteY24" fmla="*/ 362301 h 452321"/>
                  <a:gd name="connsiteX25" fmla="*/ 134578 w 305583"/>
                  <a:gd name="connsiteY25" fmla="*/ 390760 h 452321"/>
                  <a:gd name="connsiteX26" fmla="*/ 114546 w 305583"/>
                  <a:gd name="connsiteY26" fmla="*/ 390760 h 452321"/>
                  <a:gd name="connsiteX27" fmla="*/ 114546 w 305583"/>
                  <a:gd name="connsiteY27" fmla="*/ 401412 h 452321"/>
                  <a:gd name="connsiteX28" fmla="*/ 134578 w 305583"/>
                  <a:gd name="connsiteY28" fmla="*/ 401412 h 452321"/>
                  <a:gd name="connsiteX29" fmla="*/ 134578 w 305583"/>
                  <a:gd name="connsiteY29" fmla="*/ 419696 h 452321"/>
                  <a:gd name="connsiteX30" fmla="*/ 106437 w 305583"/>
                  <a:gd name="connsiteY30" fmla="*/ 438138 h 452321"/>
                  <a:gd name="connsiteX31" fmla="*/ 78614 w 305583"/>
                  <a:gd name="connsiteY31" fmla="*/ 419696 h 452321"/>
                  <a:gd name="connsiteX32" fmla="*/ 78614 w 305583"/>
                  <a:gd name="connsiteY32" fmla="*/ 278355 h 452321"/>
                  <a:gd name="connsiteX33" fmla="*/ 74322 w 305583"/>
                  <a:gd name="connsiteY33" fmla="*/ 277083 h 452321"/>
                  <a:gd name="connsiteX34" fmla="*/ 12634 w 305583"/>
                  <a:gd name="connsiteY34" fmla="*/ 202995 h 452321"/>
                  <a:gd name="connsiteX35" fmla="*/ 106437 w 305583"/>
                  <a:gd name="connsiteY35" fmla="*/ 123660 h 452321"/>
                  <a:gd name="connsiteX36" fmla="*/ 106437 w 305583"/>
                  <a:gd name="connsiteY36" fmla="*/ 154662 h 452321"/>
                  <a:gd name="connsiteX37" fmla="*/ 87836 w 305583"/>
                  <a:gd name="connsiteY37" fmla="*/ 170561 h 452321"/>
                  <a:gd name="connsiteX38" fmla="*/ 106437 w 305583"/>
                  <a:gd name="connsiteY38" fmla="*/ 186460 h 452321"/>
                  <a:gd name="connsiteX39" fmla="*/ 125357 w 305583"/>
                  <a:gd name="connsiteY39" fmla="*/ 170561 h 452321"/>
                  <a:gd name="connsiteX40" fmla="*/ 106437 w 305583"/>
                  <a:gd name="connsiteY40" fmla="*/ 154662 h 452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05583" h="452321">
                    <a:moveTo>
                      <a:pt x="216775" y="-511"/>
                    </a:moveTo>
                    <a:lnTo>
                      <a:pt x="216775" y="75645"/>
                    </a:lnTo>
                    <a:lnTo>
                      <a:pt x="305649" y="75645"/>
                    </a:lnTo>
                    <a:cubicBezTo>
                      <a:pt x="306603" y="75645"/>
                      <a:pt x="216775" y="-511"/>
                      <a:pt x="216775" y="-511"/>
                    </a:cubicBezTo>
                    <a:close/>
                    <a:moveTo>
                      <a:pt x="106437" y="113007"/>
                    </a:moveTo>
                    <a:cubicBezTo>
                      <a:pt x="47770" y="113007"/>
                      <a:pt x="74" y="153391"/>
                      <a:pt x="74" y="202995"/>
                    </a:cubicBezTo>
                    <a:cubicBezTo>
                      <a:pt x="74" y="239085"/>
                      <a:pt x="26307" y="271995"/>
                      <a:pt x="65895" y="285668"/>
                    </a:cubicBezTo>
                    <a:lnTo>
                      <a:pt x="65895" y="424783"/>
                    </a:lnTo>
                    <a:lnTo>
                      <a:pt x="106437" y="451811"/>
                    </a:lnTo>
                    <a:lnTo>
                      <a:pt x="147297" y="424783"/>
                    </a:lnTo>
                    <a:lnTo>
                      <a:pt x="147297" y="285668"/>
                    </a:lnTo>
                    <a:cubicBezTo>
                      <a:pt x="186726" y="271995"/>
                      <a:pt x="212959" y="239085"/>
                      <a:pt x="212959" y="202995"/>
                    </a:cubicBezTo>
                    <a:cubicBezTo>
                      <a:pt x="212959" y="153391"/>
                      <a:pt x="165263" y="113007"/>
                      <a:pt x="106437" y="113007"/>
                    </a:cubicBezTo>
                    <a:close/>
                    <a:moveTo>
                      <a:pt x="106437" y="123660"/>
                    </a:moveTo>
                    <a:cubicBezTo>
                      <a:pt x="158267" y="123660"/>
                      <a:pt x="200399" y="159273"/>
                      <a:pt x="200399" y="202995"/>
                    </a:cubicBezTo>
                    <a:cubicBezTo>
                      <a:pt x="200399" y="235906"/>
                      <a:pt x="175597" y="265795"/>
                      <a:pt x="138871" y="277083"/>
                    </a:cubicBezTo>
                    <a:lnTo>
                      <a:pt x="134578" y="278355"/>
                    </a:lnTo>
                    <a:lnTo>
                      <a:pt x="134578" y="311107"/>
                    </a:lnTo>
                    <a:lnTo>
                      <a:pt x="114546" y="311107"/>
                    </a:lnTo>
                    <a:lnTo>
                      <a:pt x="114546" y="321759"/>
                    </a:lnTo>
                    <a:lnTo>
                      <a:pt x="134578" y="321759"/>
                    </a:lnTo>
                    <a:lnTo>
                      <a:pt x="134578" y="351649"/>
                    </a:lnTo>
                    <a:lnTo>
                      <a:pt x="114546" y="351649"/>
                    </a:lnTo>
                    <a:lnTo>
                      <a:pt x="114546" y="362301"/>
                    </a:lnTo>
                    <a:lnTo>
                      <a:pt x="134578" y="362301"/>
                    </a:lnTo>
                    <a:lnTo>
                      <a:pt x="134578" y="390760"/>
                    </a:lnTo>
                    <a:lnTo>
                      <a:pt x="114546" y="390760"/>
                    </a:lnTo>
                    <a:lnTo>
                      <a:pt x="114546" y="401412"/>
                    </a:lnTo>
                    <a:lnTo>
                      <a:pt x="134578" y="401412"/>
                    </a:lnTo>
                    <a:lnTo>
                      <a:pt x="134578" y="419696"/>
                    </a:lnTo>
                    <a:lnTo>
                      <a:pt x="106437" y="438138"/>
                    </a:lnTo>
                    <a:lnTo>
                      <a:pt x="78614" y="419696"/>
                    </a:lnTo>
                    <a:lnTo>
                      <a:pt x="78614" y="278355"/>
                    </a:lnTo>
                    <a:lnTo>
                      <a:pt x="74322" y="277083"/>
                    </a:lnTo>
                    <a:cubicBezTo>
                      <a:pt x="37595" y="265795"/>
                      <a:pt x="12634" y="235906"/>
                      <a:pt x="12634" y="202995"/>
                    </a:cubicBezTo>
                    <a:cubicBezTo>
                      <a:pt x="12634" y="159273"/>
                      <a:pt x="54925" y="123660"/>
                      <a:pt x="106437" y="123660"/>
                    </a:cubicBezTo>
                    <a:close/>
                    <a:moveTo>
                      <a:pt x="106437" y="154662"/>
                    </a:moveTo>
                    <a:cubicBezTo>
                      <a:pt x="96262" y="154662"/>
                      <a:pt x="87836" y="161817"/>
                      <a:pt x="87836" y="170561"/>
                    </a:cubicBezTo>
                    <a:cubicBezTo>
                      <a:pt x="87836" y="179306"/>
                      <a:pt x="96262" y="186460"/>
                      <a:pt x="106437" y="186460"/>
                    </a:cubicBezTo>
                    <a:cubicBezTo>
                      <a:pt x="116930" y="186460"/>
                      <a:pt x="125357" y="179306"/>
                      <a:pt x="125357" y="170561"/>
                    </a:cubicBezTo>
                    <a:cubicBezTo>
                      <a:pt x="125357" y="161817"/>
                      <a:pt x="116930" y="154662"/>
                      <a:pt x="106437" y="154662"/>
                    </a:cubicBezTo>
                    <a:close/>
                  </a:path>
                </a:pathLst>
              </a:custGeom>
              <a:solidFill>
                <a:srgbClr val="FFFFFF"/>
              </a:solidFill>
              <a:ln w="15872" cap="flat">
                <a:noFill/>
                <a:prstDash val="solid"/>
                <a:miter/>
              </a:ln>
            </p:spPr>
            <p:txBody>
              <a:bodyPr rtlCol="0" anchor="ctr"/>
              <a:lstStyle/>
              <a:p>
                <a:endParaRPr lang="en-US"/>
              </a:p>
            </p:txBody>
          </p:sp>
        </p:grpSp>
        <p:sp>
          <p:nvSpPr>
            <p:cNvPr id="323" name="TextBox 322">
              <a:extLst>
                <a:ext uri="{FF2B5EF4-FFF2-40B4-BE49-F238E27FC236}">
                  <a16:creationId xmlns:a16="http://schemas.microsoft.com/office/drawing/2014/main" id="{6C982683-E2C5-49EB-A280-AE7395A31976}"/>
                </a:ext>
              </a:extLst>
            </p:cNvPr>
            <p:cNvSpPr txBox="1"/>
            <p:nvPr/>
          </p:nvSpPr>
          <p:spPr>
            <a:xfrm>
              <a:off x="5141437" y="1975100"/>
              <a:ext cx="1511885"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Valid license </a:t>
              </a:r>
            </a:p>
          </p:txBody>
        </p:sp>
      </p:grpSp>
      <p:grpSp>
        <p:nvGrpSpPr>
          <p:cNvPr id="340" name="Group 339">
            <a:extLst>
              <a:ext uri="{FF2B5EF4-FFF2-40B4-BE49-F238E27FC236}">
                <a16:creationId xmlns:a16="http://schemas.microsoft.com/office/drawing/2014/main" id="{8976A9C6-514C-444A-A265-176CA58E19F0}"/>
              </a:ext>
            </a:extLst>
          </p:cNvPr>
          <p:cNvGrpSpPr/>
          <p:nvPr/>
        </p:nvGrpSpPr>
        <p:grpSpPr>
          <a:xfrm>
            <a:off x="1028070" y="2604915"/>
            <a:ext cx="395383" cy="2985194"/>
            <a:chOff x="3762562" y="2504767"/>
            <a:chExt cx="395383" cy="2985194"/>
          </a:xfrm>
        </p:grpSpPr>
        <p:sp>
          <p:nvSpPr>
            <p:cNvPr id="304" name="Freeform: Shape 303">
              <a:extLst>
                <a:ext uri="{FF2B5EF4-FFF2-40B4-BE49-F238E27FC236}">
                  <a16:creationId xmlns:a16="http://schemas.microsoft.com/office/drawing/2014/main" id="{AE75ED76-DE2F-45E2-BBA2-DBCA51C3795B}"/>
                </a:ext>
              </a:extLst>
            </p:cNvPr>
            <p:cNvSpPr/>
            <p:nvPr/>
          </p:nvSpPr>
          <p:spPr>
            <a:xfrm>
              <a:off x="4030755" y="5362725"/>
              <a:ext cx="127190" cy="127236"/>
            </a:xfrm>
            <a:custGeom>
              <a:avLst/>
              <a:gdLst>
                <a:gd name="connsiteX0" fmla="*/ 63593 w 127190"/>
                <a:gd name="connsiteY0" fmla="*/ 126699 h 127236"/>
                <a:gd name="connsiteX1" fmla="*/ -2 w 127190"/>
                <a:gd name="connsiteY1" fmla="*/ -538 h 127236"/>
                <a:gd name="connsiteX2" fmla="*/ 63593 w 127190"/>
                <a:gd name="connsiteY2" fmla="*/ 31272 h 127236"/>
                <a:gd name="connsiteX3" fmla="*/ 127188 w 127190"/>
                <a:gd name="connsiteY3" fmla="*/ -538 h 127236"/>
              </a:gdLst>
              <a:ahLst/>
              <a:cxnLst>
                <a:cxn ang="0">
                  <a:pos x="connsiteX0" y="connsiteY0"/>
                </a:cxn>
                <a:cxn ang="0">
                  <a:pos x="connsiteX1" y="connsiteY1"/>
                </a:cxn>
                <a:cxn ang="0">
                  <a:pos x="connsiteX2" y="connsiteY2"/>
                </a:cxn>
                <a:cxn ang="0">
                  <a:pos x="connsiteX3" y="connsiteY3"/>
                </a:cxn>
              </a:cxnLst>
              <a:rect l="l" t="t" r="r" b="b"/>
              <a:pathLst>
                <a:path w="127190" h="127236">
                  <a:moveTo>
                    <a:pt x="63593" y="126699"/>
                  </a:moveTo>
                  <a:lnTo>
                    <a:pt x="-2" y="-538"/>
                  </a:lnTo>
                  <a:lnTo>
                    <a:pt x="63593" y="31272"/>
                  </a:lnTo>
                  <a:lnTo>
                    <a:pt x="127188" y="-538"/>
                  </a:lnTo>
                  <a:close/>
                </a:path>
              </a:pathLst>
            </a:custGeom>
            <a:solidFill>
              <a:srgbClr val="000000"/>
            </a:solidFill>
            <a:ln w="31743" cap="flat">
              <a:solidFill>
                <a:srgbClr val="000000"/>
              </a:solidFill>
              <a:prstDash val="solid"/>
              <a:miter/>
            </a:ln>
          </p:spPr>
          <p:txBody>
            <a:bodyPr rtlCol="0" anchor="ctr"/>
            <a:lstStyle/>
            <a:p>
              <a:endParaRPr lang="en-US"/>
            </a:p>
          </p:txBody>
        </p:sp>
        <p:grpSp>
          <p:nvGrpSpPr>
            <p:cNvPr id="331" name="Group 330">
              <a:extLst>
                <a:ext uri="{FF2B5EF4-FFF2-40B4-BE49-F238E27FC236}">
                  <a16:creationId xmlns:a16="http://schemas.microsoft.com/office/drawing/2014/main" id="{5E6F92C9-8514-4F5A-A10D-EE7556B349D4}"/>
                </a:ext>
              </a:extLst>
            </p:cNvPr>
            <p:cNvGrpSpPr/>
            <p:nvPr/>
          </p:nvGrpSpPr>
          <p:grpSpPr>
            <a:xfrm>
              <a:off x="3762562" y="2504767"/>
              <a:ext cx="352883" cy="2889767"/>
              <a:chOff x="3762562" y="2504767"/>
              <a:chExt cx="352883" cy="2889767"/>
            </a:xfrm>
          </p:grpSpPr>
          <p:sp>
            <p:nvSpPr>
              <p:cNvPr id="303" name="Freeform: Shape 302">
                <a:extLst>
                  <a:ext uri="{FF2B5EF4-FFF2-40B4-BE49-F238E27FC236}">
                    <a16:creationId xmlns:a16="http://schemas.microsoft.com/office/drawing/2014/main" id="{DFFB8AF3-D7AC-42A1-ABBE-334D6BEE3AB1}"/>
                  </a:ext>
                </a:extLst>
              </p:cNvPr>
              <p:cNvSpPr/>
              <p:nvPr/>
            </p:nvSpPr>
            <p:spPr>
              <a:xfrm>
                <a:off x="4094350" y="2504767"/>
                <a:ext cx="7262" cy="2889767"/>
              </a:xfrm>
              <a:custGeom>
                <a:avLst/>
                <a:gdLst>
                  <a:gd name="connsiteX0" fmla="*/ -2 w 7262"/>
                  <a:gd name="connsiteY0" fmla="*/ -538 h 2889767"/>
                  <a:gd name="connsiteX1" fmla="*/ -2 w 7262"/>
                  <a:gd name="connsiteY1" fmla="*/ 2889230 h 2889767"/>
                </a:gdLst>
                <a:ahLst/>
                <a:cxnLst>
                  <a:cxn ang="0">
                    <a:pos x="connsiteX0" y="connsiteY0"/>
                  </a:cxn>
                  <a:cxn ang="0">
                    <a:pos x="connsiteX1" y="connsiteY1"/>
                  </a:cxn>
                </a:cxnLst>
                <a:rect l="l" t="t" r="r" b="b"/>
                <a:pathLst>
                  <a:path w="7262" h="2889767">
                    <a:moveTo>
                      <a:pt x="-2" y="-538"/>
                    </a:moveTo>
                    <a:lnTo>
                      <a:pt x="-2" y="2889230"/>
                    </a:lnTo>
                  </a:path>
                </a:pathLst>
              </a:custGeom>
              <a:noFill/>
              <a:ln w="31743" cap="flat">
                <a:solidFill>
                  <a:srgbClr val="000000"/>
                </a:solidFill>
                <a:prstDash val="solid"/>
                <a:miter/>
              </a:ln>
            </p:spPr>
            <p:txBody>
              <a:bodyPr rtlCol="0" anchor="ctr"/>
              <a:lstStyle/>
              <a:p>
                <a:endParaRPr lang="en-US"/>
              </a:p>
            </p:txBody>
          </p:sp>
          <p:grpSp>
            <p:nvGrpSpPr>
              <p:cNvPr id="330" name="Group 329">
                <a:extLst>
                  <a:ext uri="{FF2B5EF4-FFF2-40B4-BE49-F238E27FC236}">
                    <a16:creationId xmlns:a16="http://schemas.microsoft.com/office/drawing/2014/main" id="{A5DAA87F-BA04-4477-BCF6-1BA2D6AFD8F1}"/>
                  </a:ext>
                </a:extLst>
              </p:cNvPr>
              <p:cNvGrpSpPr/>
              <p:nvPr/>
            </p:nvGrpSpPr>
            <p:grpSpPr>
              <a:xfrm>
                <a:off x="3762562" y="2624007"/>
                <a:ext cx="352883" cy="2288839"/>
                <a:chOff x="3762562" y="2624007"/>
                <a:chExt cx="352883" cy="2288839"/>
              </a:xfrm>
            </p:grpSpPr>
            <p:sp>
              <p:nvSpPr>
                <p:cNvPr id="308" name="Freeform: Shape 307">
                  <a:extLst>
                    <a:ext uri="{FF2B5EF4-FFF2-40B4-BE49-F238E27FC236}">
                      <a16:creationId xmlns:a16="http://schemas.microsoft.com/office/drawing/2014/main" id="{284E76E7-4381-4101-A9FA-35606C7192E8}"/>
                    </a:ext>
                  </a:extLst>
                </p:cNvPr>
                <p:cNvSpPr/>
                <p:nvPr/>
              </p:nvSpPr>
              <p:spPr>
                <a:xfrm rot="16200000">
                  <a:off x="2822443" y="3617685"/>
                  <a:ext cx="2225837" cy="238482"/>
                </a:xfrm>
                <a:custGeom>
                  <a:avLst/>
                  <a:gdLst>
                    <a:gd name="connsiteX0" fmla="*/ 812 w 2225837"/>
                    <a:gd name="connsiteY0" fmla="*/ 241 h 238482"/>
                    <a:gd name="connsiteX1" fmla="*/ 2226650 w 2225837"/>
                    <a:gd name="connsiteY1" fmla="*/ 241 h 238482"/>
                    <a:gd name="connsiteX2" fmla="*/ 2226650 w 2225837"/>
                    <a:gd name="connsiteY2" fmla="*/ 238723 h 238482"/>
                    <a:gd name="connsiteX3" fmla="*/ 812 w 2225837"/>
                    <a:gd name="connsiteY3" fmla="*/ 238723 h 238482"/>
                  </a:gdLst>
                  <a:ahLst/>
                  <a:cxnLst>
                    <a:cxn ang="0">
                      <a:pos x="connsiteX0" y="connsiteY0"/>
                    </a:cxn>
                    <a:cxn ang="0">
                      <a:pos x="connsiteX1" y="connsiteY1"/>
                    </a:cxn>
                    <a:cxn ang="0">
                      <a:pos x="connsiteX2" y="connsiteY2"/>
                    </a:cxn>
                    <a:cxn ang="0">
                      <a:pos x="connsiteX3" y="connsiteY3"/>
                    </a:cxn>
                  </a:cxnLst>
                  <a:rect l="l" t="t" r="r" b="b"/>
                  <a:pathLst>
                    <a:path w="2225837" h="238482">
                      <a:moveTo>
                        <a:pt x="812" y="241"/>
                      </a:moveTo>
                      <a:lnTo>
                        <a:pt x="2226650" y="241"/>
                      </a:lnTo>
                      <a:lnTo>
                        <a:pt x="2226650" y="238723"/>
                      </a:lnTo>
                      <a:lnTo>
                        <a:pt x="812" y="238723"/>
                      </a:lnTo>
                      <a:close/>
                    </a:path>
                  </a:pathLst>
                </a:custGeom>
                <a:noFill/>
                <a:ln w="15872" cap="flat">
                  <a:noFill/>
                  <a:prstDash val="solid"/>
                  <a:miter/>
                </a:ln>
              </p:spPr>
              <p:txBody>
                <a:bodyPr rtlCol="0" anchor="ctr"/>
                <a:lstStyle/>
                <a:p>
                  <a:endParaRPr lang="en-US"/>
                </a:p>
              </p:txBody>
            </p:sp>
            <p:sp>
              <p:nvSpPr>
                <p:cNvPr id="324" name="TextBox 323">
                  <a:extLst>
                    <a:ext uri="{FF2B5EF4-FFF2-40B4-BE49-F238E27FC236}">
                      <a16:creationId xmlns:a16="http://schemas.microsoft.com/office/drawing/2014/main" id="{8F5CEEF1-72F1-4052-AC61-8F056902207A}"/>
                    </a:ext>
                  </a:extLst>
                </p:cNvPr>
                <p:cNvSpPr txBox="1"/>
                <p:nvPr/>
              </p:nvSpPr>
              <p:spPr>
                <a:xfrm rot="16200000">
                  <a:off x="3110438" y="3907838"/>
                  <a:ext cx="1657132" cy="352883"/>
                </a:xfrm>
                <a:prstGeom prst="rect">
                  <a:avLst/>
                </a:prstGeom>
                <a:noFill/>
              </p:spPr>
              <p:txBody>
                <a:bodyPr wrap="none" rtlCol="0">
                  <a:spAutoFit/>
                </a:bodyPr>
                <a:lstStyle/>
                <a:p>
                  <a:pPr algn="l"/>
                  <a:r>
                    <a:rPr lang="en-US" sz="1830" spc="0" baseline="0" dirty="0">
                      <a:solidFill>
                        <a:srgbClr val="000000"/>
                      </a:solidFill>
                      <a:latin typeface="Helvetica"/>
                      <a:cs typeface="Helvetica"/>
                      <a:sym typeface="Helvetica"/>
                      <a:rtl val="0"/>
                    </a:rPr>
                    <a:t>Execution flow</a:t>
                  </a:r>
                </a:p>
              </p:txBody>
            </p:sp>
          </p:grpSp>
        </p:grpSp>
      </p:grpSp>
      <p:grpSp>
        <p:nvGrpSpPr>
          <p:cNvPr id="332" name="Group 331">
            <a:extLst>
              <a:ext uri="{FF2B5EF4-FFF2-40B4-BE49-F238E27FC236}">
                <a16:creationId xmlns:a16="http://schemas.microsoft.com/office/drawing/2014/main" id="{17B49997-1511-4EA8-85BA-0AD9E87C9E54}"/>
              </a:ext>
            </a:extLst>
          </p:cNvPr>
          <p:cNvGrpSpPr/>
          <p:nvPr/>
        </p:nvGrpSpPr>
        <p:grpSpPr>
          <a:xfrm>
            <a:off x="3267371" y="3359761"/>
            <a:ext cx="1743488" cy="954625"/>
            <a:chOff x="6001863" y="3259613"/>
            <a:chExt cx="1743488" cy="954625"/>
          </a:xfrm>
        </p:grpSpPr>
        <p:sp>
          <p:nvSpPr>
            <p:cNvPr id="301" name="Freeform: Shape 300">
              <a:extLst>
                <a:ext uri="{FF2B5EF4-FFF2-40B4-BE49-F238E27FC236}">
                  <a16:creationId xmlns:a16="http://schemas.microsoft.com/office/drawing/2014/main" id="{C0647271-B38E-40F4-9D8E-F6720552CD56}"/>
                </a:ext>
              </a:extLst>
            </p:cNvPr>
            <p:cNvSpPr/>
            <p:nvPr/>
          </p:nvSpPr>
          <p:spPr>
            <a:xfrm>
              <a:off x="6001863" y="3259613"/>
              <a:ext cx="1743488" cy="954625"/>
            </a:xfrm>
            <a:custGeom>
              <a:avLst/>
              <a:gdLst>
                <a:gd name="connsiteX0" fmla="*/ 1612725 w 1743488"/>
                <a:gd name="connsiteY0" fmla="*/ -538 h 954625"/>
                <a:gd name="connsiteX1" fmla="*/ 1743486 w 1743488"/>
                <a:gd name="connsiteY1" fmla="*/ 142656 h 954625"/>
                <a:gd name="connsiteX2" fmla="*/ 1743486 w 1743488"/>
                <a:gd name="connsiteY2" fmla="*/ 810894 h 954625"/>
                <a:gd name="connsiteX3" fmla="*/ 1612725 w 1743488"/>
                <a:gd name="connsiteY3" fmla="*/ 954088 h 954625"/>
                <a:gd name="connsiteX4" fmla="*/ 130760 w 1743488"/>
                <a:gd name="connsiteY4" fmla="*/ 954088 h 954625"/>
                <a:gd name="connsiteX5" fmla="*/ -2 w 1743488"/>
                <a:gd name="connsiteY5" fmla="*/ 810894 h 954625"/>
                <a:gd name="connsiteX6" fmla="*/ -2 w 1743488"/>
                <a:gd name="connsiteY6" fmla="*/ 142656 h 954625"/>
                <a:gd name="connsiteX7" fmla="*/ 130760 w 1743488"/>
                <a:gd name="connsiteY7" fmla="*/ -538 h 95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43488" h="954625">
                  <a:moveTo>
                    <a:pt x="1612725" y="-538"/>
                  </a:moveTo>
                  <a:cubicBezTo>
                    <a:pt x="1684942" y="-538"/>
                    <a:pt x="1743486" y="63573"/>
                    <a:pt x="1743486" y="142656"/>
                  </a:cubicBezTo>
                  <a:lnTo>
                    <a:pt x="1743486" y="810894"/>
                  </a:lnTo>
                  <a:cubicBezTo>
                    <a:pt x="1743486" y="889978"/>
                    <a:pt x="1684942" y="954088"/>
                    <a:pt x="1612725" y="954088"/>
                  </a:cubicBezTo>
                  <a:lnTo>
                    <a:pt x="130760" y="954088"/>
                  </a:lnTo>
                  <a:cubicBezTo>
                    <a:pt x="58542" y="954088"/>
                    <a:pt x="-2" y="889978"/>
                    <a:pt x="-2" y="810894"/>
                  </a:cubicBezTo>
                  <a:lnTo>
                    <a:pt x="-2" y="142656"/>
                  </a:lnTo>
                  <a:cubicBezTo>
                    <a:pt x="-2" y="63572"/>
                    <a:pt x="58542" y="-538"/>
                    <a:pt x="130760" y="-538"/>
                  </a:cubicBezTo>
                  <a:close/>
                </a:path>
              </a:pathLst>
            </a:custGeom>
            <a:solidFill>
              <a:srgbClr val="DAE8FC"/>
            </a:solidFill>
            <a:ln w="15178" cap="flat">
              <a:solidFill>
                <a:srgbClr val="6C8EBF"/>
              </a:solidFill>
              <a:prstDash val="solid"/>
              <a:miter/>
            </a:ln>
          </p:spPr>
          <p:txBody>
            <a:bodyPr rtlCol="0" anchor="ctr"/>
            <a:lstStyle/>
            <a:p>
              <a:endParaRPr lang="en-US"/>
            </a:p>
          </p:txBody>
        </p:sp>
        <p:sp>
          <p:nvSpPr>
            <p:cNvPr id="325" name="TextBox 324">
              <a:extLst>
                <a:ext uri="{FF2B5EF4-FFF2-40B4-BE49-F238E27FC236}">
                  <a16:creationId xmlns:a16="http://schemas.microsoft.com/office/drawing/2014/main" id="{A7163C67-19EB-48A4-984A-47F09BEFEA41}"/>
                </a:ext>
              </a:extLst>
            </p:cNvPr>
            <p:cNvSpPr txBox="1"/>
            <p:nvPr/>
          </p:nvSpPr>
          <p:spPr>
            <a:xfrm>
              <a:off x="6076011" y="3442214"/>
              <a:ext cx="1642607"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Authentication</a:t>
              </a:r>
            </a:p>
          </p:txBody>
        </p:sp>
        <p:sp>
          <p:nvSpPr>
            <p:cNvPr id="326" name="TextBox 325">
              <a:extLst>
                <a:ext uri="{FF2B5EF4-FFF2-40B4-BE49-F238E27FC236}">
                  <a16:creationId xmlns:a16="http://schemas.microsoft.com/office/drawing/2014/main" id="{9844ADAC-94A1-405A-AF0E-69D229A40790}"/>
                </a:ext>
              </a:extLst>
            </p:cNvPr>
            <p:cNvSpPr txBox="1"/>
            <p:nvPr/>
          </p:nvSpPr>
          <p:spPr>
            <a:xfrm>
              <a:off x="6431865" y="3666431"/>
              <a:ext cx="930899" cy="352883"/>
            </a:xfrm>
            <a:prstGeom prst="rect">
              <a:avLst/>
            </a:prstGeom>
            <a:noFill/>
          </p:spPr>
          <p:txBody>
            <a:bodyPr wrap="none" rtlCol="0">
              <a:spAutoFit/>
            </a:bodyPr>
            <a:lstStyle/>
            <a:p>
              <a:pPr algn="l"/>
              <a:r>
                <a:rPr lang="en-US" sz="1830" spc="0" baseline="0">
                  <a:solidFill>
                    <a:srgbClr val="000000"/>
                  </a:solidFill>
                  <a:latin typeface="Helvetica"/>
                  <a:cs typeface="Helvetica"/>
                  <a:sym typeface="Helvetica"/>
                  <a:rtl val="0"/>
                </a:rPr>
                <a:t>module</a:t>
              </a:r>
            </a:p>
          </p:txBody>
        </p:sp>
      </p:grpSp>
      <p:sp>
        <p:nvSpPr>
          <p:cNvPr id="341" name="TextBox 340">
            <a:extLst>
              <a:ext uri="{FF2B5EF4-FFF2-40B4-BE49-F238E27FC236}">
                <a16:creationId xmlns:a16="http://schemas.microsoft.com/office/drawing/2014/main" id="{EE6D4230-77EF-4C9C-9A90-AC64AD63A51B}"/>
              </a:ext>
            </a:extLst>
          </p:cNvPr>
          <p:cNvSpPr txBox="1"/>
          <p:nvPr/>
        </p:nvSpPr>
        <p:spPr>
          <a:xfrm>
            <a:off x="714102" y="5841991"/>
            <a:ext cx="4706983"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Normal execution flow</a:t>
            </a:r>
          </a:p>
        </p:txBody>
      </p:sp>
      <p:sp>
        <p:nvSpPr>
          <p:cNvPr id="11" name="Freeform: Shape 10">
            <a:extLst>
              <a:ext uri="{FF2B5EF4-FFF2-40B4-BE49-F238E27FC236}">
                <a16:creationId xmlns:a16="http://schemas.microsoft.com/office/drawing/2014/main" id="{865DCD6D-0B8D-461B-8C17-A7FB43023904}"/>
              </a:ext>
            </a:extLst>
          </p:cNvPr>
          <p:cNvSpPr/>
          <p:nvPr/>
        </p:nvSpPr>
        <p:spPr>
          <a:xfrm>
            <a:off x="8108527" y="3277568"/>
            <a:ext cx="397659" cy="627621"/>
          </a:xfrm>
          <a:custGeom>
            <a:avLst/>
            <a:gdLst>
              <a:gd name="connsiteX0" fmla="*/ -134 w 397659"/>
              <a:gd name="connsiteY0" fmla="*/ -547 h 627621"/>
              <a:gd name="connsiteX1" fmla="*/ 397525 w 397659"/>
              <a:gd name="connsiteY1" fmla="*/ 627075 h 627621"/>
            </a:gdLst>
            <a:ahLst/>
            <a:cxnLst>
              <a:cxn ang="0">
                <a:pos x="connsiteX0" y="connsiteY0"/>
              </a:cxn>
              <a:cxn ang="0">
                <a:pos x="connsiteX1" y="connsiteY1"/>
              </a:cxn>
            </a:cxnLst>
            <a:rect l="l" t="t" r="r" b="b"/>
            <a:pathLst>
              <a:path w="397659" h="627621">
                <a:moveTo>
                  <a:pt x="-134" y="-547"/>
                </a:moveTo>
                <a:cubicBezTo>
                  <a:pt x="-134" y="417868"/>
                  <a:pt x="132416" y="627075"/>
                  <a:pt x="397525" y="627075"/>
                </a:cubicBezTo>
              </a:path>
            </a:pathLst>
          </a:custGeom>
          <a:noFill/>
          <a:ln w="33473" cap="flat">
            <a:solidFill>
              <a:srgbClr val="000000"/>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3E9359E-7846-4546-A805-2EBC3979AE3A}"/>
              </a:ext>
            </a:extLst>
          </p:cNvPr>
          <p:cNvSpPr/>
          <p:nvPr/>
        </p:nvSpPr>
        <p:spPr>
          <a:xfrm>
            <a:off x="8472715" y="3838248"/>
            <a:ext cx="133892" cy="133883"/>
          </a:xfrm>
          <a:custGeom>
            <a:avLst/>
            <a:gdLst>
              <a:gd name="connsiteX0" fmla="*/ 133759 w 133892"/>
              <a:gd name="connsiteY0" fmla="*/ 66395 h 133883"/>
              <a:gd name="connsiteX1" fmla="*/ -134 w 133892"/>
              <a:gd name="connsiteY1" fmla="*/ 133336 h 133883"/>
              <a:gd name="connsiteX2" fmla="*/ 33337 w 133892"/>
              <a:gd name="connsiteY2" fmla="*/ 66395 h 133883"/>
              <a:gd name="connsiteX3" fmla="*/ -134 w 133892"/>
              <a:gd name="connsiteY3" fmla="*/ -547 h 133883"/>
            </a:gdLst>
            <a:ahLst/>
            <a:cxnLst>
              <a:cxn ang="0">
                <a:pos x="connsiteX0" y="connsiteY0"/>
              </a:cxn>
              <a:cxn ang="0">
                <a:pos x="connsiteX1" y="connsiteY1"/>
              </a:cxn>
              <a:cxn ang="0">
                <a:pos x="connsiteX2" y="connsiteY2"/>
              </a:cxn>
              <a:cxn ang="0">
                <a:pos x="connsiteX3" y="connsiteY3"/>
              </a:cxn>
            </a:cxnLst>
            <a:rect l="l" t="t" r="r" b="b"/>
            <a:pathLst>
              <a:path w="133892" h="133883">
                <a:moveTo>
                  <a:pt x="133759" y="66395"/>
                </a:moveTo>
                <a:lnTo>
                  <a:pt x="-134" y="133336"/>
                </a:lnTo>
                <a:lnTo>
                  <a:pt x="33337" y="66395"/>
                </a:lnTo>
                <a:lnTo>
                  <a:pt x="-134" y="-547"/>
                </a:lnTo>
                <a:close/>
              </a:path>
            </a:pathLst>
          </a:custGeom>
          <a:solidFill>
            <a:srgbClr val="000000"/>
          </a:solidFill>
          <a:ln w="33473" cap="flat">
            <a:solidFill>
              <a:srgbClr val="000000"/>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C6DDAFA-67D8-4534-BFC6-1190ACB534E8}"/>
              </a:ext>
            </a:extLst>
          </p:cNvPr>
          <p:cNvSpPr/>
          <p:nvPr/>
        </p:nvSpPr>
        <p:spPr>
          <a:xfrm>
            <a:off x="6936980" y="2608113"/>
            <a:ext cx="2343102" cy="669457"/>
          </a:xfrm>
          <a:custGeom>
            <a:avLst/>
            <a:gdLst>
              <a:gd name="connsiteX0" fmla="*/ 2242550 w 2343102"/>
              <a:gd name="connsiteY0" fmla="*/ -547 h 669457"/>
              <a:gd name="connsiteX1" fmla="*/ 2342968 w 2343102"/>
              <a:gd name="connsiteY1" fmla="*/ 99871 h 669457"/>
              <a:gd name="connsiteX2" fmla="*/ 2342968 w 2343102"/>
              <a:gd name="connsiteY2" fmla="*/ 568493 h 669457"/>
              <a:gd name="connsiteX3" fmla="*/ 2242550 w 2343102"/>
              <a:gd name="connsiteY3" fmla="*/ 668911 h 669457"/>
              <a:gd name="connsiteX4" fmla="*/ 100284 w 2343102"/>
              <a:gd name="connsiteY4" fmla="*/ 668911 h 669457"/>
              <a:gd name="connsiteX5" fmla="*/ -134 w 2343102"/>
              <a:gd name="connsiteY5" fmla="*/ 568493 h 669457"/>
              <a:gd name="connsiteX6" fmla="*/ -134 w 2343102"/>
              <a:gd name="connsiteY6" fmla="*/ 99871 h 669457"/>
              <a:gd name="connsiteX7" fmla="*/ 100284 w 2343102"/>
              <a:gd name="connsiteY7" fmla="*/ -547 h 66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102" h="669457">
                <a:moveTo>
                  <a:pt x="2242550" y="-547"/>
                </a:moveTo>
                <a:cubicBezTo>
                  <a:pt x="2298010" y="-547"/>
                  <a:pt x="2342968" y="44412"/>
                  <a:pt x="2342968" y="99871"/>
                </a:cubicBezTo>
                <a:lnTo>
                  <a:pt x="2342968" y="568493"/>
                </a:lnTo>
                <a:cubicBezTo>
                  <a:pt x="2342968" y="623952"/>
                  <a:pt x="2298010" y="668911"/>
                  <a:pt x="2242550" y="668911"/>
                </a:cubicBezTo>
                <a:lnTo>
                  <a:pt x="100284" y="668911"/>
                </a:lnTo>
                <a:cubicBezTo>
                  <a:pt x="44825" y="668911"/>
                  <a:pt x="-134" y="623952"/>
                  <a:pt x="-134" y="568493"/>
                </a:cubicBezTo>
                <a:lnTo>
                  <a:pt x="-134" y="99871"/>
                </a:lnTo>
                <a:cubicBezTo>
                  <a:pt x="-134" y="44412"/>
                  <a:pt x="44825" y="-547"/>
                  <a:pt x="100284" y="-547"/>
                </a:cubicBezTo>
                <a:close/>
              </a:path>
            </a:pathLst>
          </a:custGeom>
          <a:solidFill>
            <a:srgbClr val="F5F5F5"/>
          </a:solidFill>
          <a:ln w="16736" cap="flat">
            <a:solidFill>
              <a:srgbClr val="666666"/>
            </a:solidFill>
            <a:prstDash val="solid"/>
            <a:miter/>
          </a:ln>
        </p:spPr>
        <p:txBody>
          <a:bodyPr rtlCol="0" anchor="ctr"/>
          <a:lstStyle/>
          <a:p>
            <a:endParaRPr lang="en-US"/>
          </a:p>
        </p:txBody>
      </p:sp>
      <p:grpSp>
        <p:nvGrpSpPr>
          <p:cNvPr id="350" name="Group 349">
            <a:extLst>
              <a:ext uri="{FF2B5EF4-FFF2-40B4-BE49-F238E27FC236}">
                <a16:creationId xmlns:a16="http://schemas.microsoft.com/office/drawing/2014/main" id="{73AF6137-AC49-4987-B3C2-C9EA881C9907}"/>
              </a:ext>
            </a:extLst>
          </p:cNvPr>
          <p:cNvGrpSpPr/>
          <p:nvPr/>
        </p:nvGrpSpPr>
        <p:grpSpPr>
          <a:xfrm>
            <a:off x="8308847" y="4002697"/>
            <a:ext cx="1259750" cy="1082601"/>
            <a:chOff x="8308847" y="4002697"/>
            <a:chExt cx="1259750" cy="1082601"/>
          </a:xfrm>
        </p:grpSpPr>
        <p:sp>
          <p:nvSpPr>
            <p:cNvPr id="17" name="Freeform: Shape 16">
              <a:extLst>
                <a:ext uri="{FF2B5EF4-FFF2-40B4-BE49-F238E27FC236}">
                  <a16:creationId xmlns:a16="http://schemas.microsoft.com/office/drawing/2014/main" id="{51058F7F-4ADE-414F-A724-D8141143EB6F}"/>
                </a:ext>
              </a:extLst>
            </p:cNvPr>
            <p:cNvSpPr/>
            <p:nvPr/>
          </p:nvSpPr>
          <p:spPr>
            <a:xfrm>
              <a:off x="8308847" y="4002697"/>
              <a:ext cx="588301" cy="677463"/>
            </a:xfrm>
            <a:custGeom>
              <a:avLst/>
              <a:gdLst>
                <a:gd name="connsiteX0" fmla="*/ 334898 w 588301"/>
                <a:gd name="connsiteY0" fmla="*/ -547 h 677463"/>
                <a:gd name="connsiteX1" fmla="*/ -134 w 588301"/>
                <a:gd name="connsiteY1" fmla="*/ 331894 h 677463"/>
                <a:gd name="connsiteX2" fmla="*/ 502414 w 588301"/>
                <a:gd name="connsiteY2" fmla="*/ 664336 h 677463"/>
                <a:gd name="connsiteX3" fmla="*/ 512644 w 588301"/>
                <a:gd name="connsiteY3" fmla="*/ 668517 h 677463"/>
                <a:gd name="connsiteX4" fmla="*/ 504329 w 588301"/>
                <a:gd name="connsiteY4" fmla="*/ 666565 h 677463"/>
                <a:gd name="connsiteX5" fmla="*/ 502414 w 588301"/>
                <a:gd name="connsiteY5" fmla="*/ 664336 h 6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8301" h="677463">
                  <a:moveTo>
                    <a:pt x="334898" y="-547"/>
                  </a:moveTo>
                  <a:cubicBezTo>
                    <a:pt x="111546" y="-547"/>
                    <a:pt x="-134" y="110267"/>
                    <a:pt x="-134" y="331894"/>
                  </a:cubicBezTo>
                  <a:cubicBezTo>
                    <a:pt x="-134" y="553522"/>
                    <a:pt x="167382" y="664336"/>
                    <a:pt x="502414" y="664336"/>
                  </a:cubicBezTo>
                  <a:cubicBezTo>
                    <a:pt x="717013" y="664336"/>
                    <a:pt x="453942" y="637457"/>
                    <a:pt x="512644" y="668517"/>
                  </a:cubicBezTo>
                  <a:cubicBezTo>
                    <a:pt x="557726" y="692378"/>
                    <a:pt x="441331" y="649420"/>
                    <a:pt x="504329" y="666565"/>
                  </a:cubicBezTo>
                  <a:cubicBezTo>
                    <a:pt x="594674" y="691139"/>
                    <a:pt x="392629" y="664231"/>
                    <a:pt x="502414" y="664336"/>
                  </a:cubicBezTo>
                </a:path>
              </a:pathLst>
            </a:custGeom>
            <a:noFill/>
            <a:ln w="32002" cap="flat">
              <a:solidFill>
                <a:srgbClr val="000000"/>
              </a:solidFill>
              <a:prstDash val="solid"/>
              <a:miter/>
            </a:ln>
          </p:spPr>
          <p:txBody>
            <a:bodyPr rtlCol="0" anchor="ctr"/>
            <a:lstStyle/>
            <a:p>
              <a:endParaRPr lang="en-US" dirty="0"/>
            </a:p>
          </p:txBody>
        </p:sp>
        <p:grpSp>
          <p:nvGrpSpPr>
            <p:cNvPr id="18" name="Graphic 5">
              <a:extLst>
                <a:ext uri="{FF2B5EF4-FFF2-40B4-BE49-F238E27FC236}">
                  <a16:creationId xmlns:a16="http://schemas.microsoft.com/office/drawing/2014/main" id="{11DF390E-FF2C-4063-B470-C4C897B19877}"/>
                </a:ext>
              </a:extLst>
            </p:cNvPr>
            <p:cNvGrpSpPr/>
            <p:nvPr/>
          </p:nvGrpSpPr>
          <p:grpSpPr>
            <a:xfrm>
              <a:off x="8810754" y="4662817"/>
              <a:ext cx="757843" cy="422481"/>
              <a:chOff x="8810754" y="4662817"/>
              <a:chExt cx="757843" cy="422481"/>
            </a:xfrm>
          </p:grpSpPr>
          <p:sp>
            <p:nvSpPr>
              <p:cNvPr id="19" name="Freeform: Shape 18">
                <a:extLst>
                  <a:ext uri="{FF2B5EF4-FFF2-40B4-BE49-F238E27FC236}">
                    <a16:creationId xmlns:a16="http://schemas.microsoft.com/office/drawing/2014/main" id="{E5B2082D-7E40-4C50-88B3-0AABE5FD173F}"/>
                  </a:ext>
                </a:extLst>
              </p:cNvPr>
              <p:cNvSpPr/>
              <p:nvPr/>
            </p:nvSpPr>
            <p:spPr>
              <a:xfrm>
                <a:off x="8810754" y="4662817"/>
                <a:ext cx="667333" cy="355535"/>
              </a:xfrm>
              <a:custGeom>
                <a:avLst/>
                <a:gdLst>
                  <a:gd name="connsiteX0" fmla="*/ -209 w 667333"/>
                  <a:gd name="connsiteY0" fmla="*/ 11877 h 355535"/>
                  <a:gd name="connsiteX1" fmla="*/ 309 w 667333"/>
                  <a:gd name="connsiteY1" fmla="*/ 3359 h 355535"/>
                  <a:gd name="connsiteX2" fmla="*/ -92 w 667333"/>
                  <a:gd name="connsiteY2" fmla="*/ 3426 h 355535"/>
                  <a:gd name="connsiteX3" fmla="*/ 437517 w 667333"/>
                  <a:gd name="connsiteY3" fmla="*/ 75543 h 355535"/>
                  <a:gd name="connsiteX4" fmla="*/ 502454 w 667333"/>
                  <a:gd name="connsiteY4" fmla="*/ 179210 h 355535"/>
                  <a:gd name="connsiteX5" fmla="*/ 667124 w 667333"/>
                  <a:gd name="connsiteY5" fmla="*/ 355126 h 35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333" h="355535">
                    <a:moveTo>
                      <a:pt x="-209" y="11877"/>
                    </a:moveTo>
                    <a:cubicBezTo>
                      <a:pt x="-209" y="11877"/>
                      <a:pt x="-209" y="11877"/>
                      <a:pt x="309" y="3359"/>
                    </a:cubicBezTo>
                    <a:cubicBezTo>
                      <a:pt x="828" y="-5159"/>
                      <a:pt x="-92" y="3426"/>
                      <a:pt x="-92" y="3426"/>
                    </a:cubicBezTo>
                    <a:cubicBezTo>
                      <a:pt x="179340" y="4731"/>
                      <a:pt x="360378" y="27460"/>
                      <a:pt x="437517" y="75543"/>
                    </a:cubicBezTo>
                    <a:cubicBezTo>
                      <a:pt x="480814" y="102522"/>
                      <a:pt x="502454" y="137083"/>
                      <a:pt x="502454" y="179210"/>
                    </a:cubicBezTo>
                    <a:cubicBezTo>
                      <a:pt x="502454" y="296381"/>
                      <a:pt x="557333" y="355026"/>
                      <a:pt x="667124" y="355126"/>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endParaRPr lang="en-US"/>
              </a:p>
            </p:txBody>
          </p:sp>
          <p:sp>
            <p:nvSpPr>
              <p:cNvPr id="20" name="Freeform: Shape 19">
                <a:extLst>
                  <a:ext uri="{FF2B5EF4-FFF2-40B4-BE49-F238E27FC236}">
                    <a16:creationId xmlns:a16="http://schemas.microsoft.com/office/drawing/2014/main" id="{D4B2EC1B-29CB-4825-99A7-11D15D15CE37}"/>
                  </a:ext>
                </a:extLst>
              </p:cNvPr>
              <p:cNvSpPr/>
              <p:nvPr/>
            </p:nvSpPr>
            <p:spPr>
              <a:xfrm>
                <a:off x="9444447" y="4951407"/>
                <a:ext cx="124151" cy="133891"/>
              </a:xfrm>
              <a:custGeom>
                <a:avLst/>
                <a:gdLst>
                  <a:gd name="connsiteX0" fmla="*/ 123959 w 124151"/>
                  <a:gd name="connsiteY0" fmla="*/ 72202 h 133891"/>
                  <a:gd name="connsiteX1" fmla="*/ -193 w 124151"/>
                  <a:gd name="connsiteY1" fmla="*/ 133490 h 133891"/>
                  <a:gd name="connsiteX2" fmla="*/ 33448 w 124151"/>
                  <a:gd name="connsiteY2" fmla="*/ 66544 h 133891"/>
                  <a:gd name="connsiteX3" fmla="*/ -25 w 124151"/>
                  <a:gd name="connsiteY3" fmla="*/ -401 h 133891"/>
                </a:gdLst>
                <a:ahLst/>
                <a:cxnLst>
                  <a:cxn ang="0">
                    <a:pos x="connsiteX0" y="connsiteY0"/>
                  </a:cxn>
                  <a:cxn ang="0">
                    <a:pos x="connsiteX1" y="connsiteY1"/>
                  </a:cxn>
                  <a:cxn ang="0">
                    <a:pos x="connsiteX2" y="connsiteY2"/>
                  </a:cxn>
                  <a:cxn ang="0">
                    <a:pos x="connsiteX3" y="connsiteY3"/>
                  </a:cxn>
                </a:cxnLst>
                <a:rect l="l" t="t" r="r" b="b"/>
                <a:pathLst>
                  <a:path w="124151" h="133891">
                    <a:moveTo>
                      <a:pt x="123959" y="72202"/>
                    </a:moveTo>
                    <a:lnTo>
                      <a:pt x="-193" y="133490"/>
                    </a:lnTo>
                    <a:lnTo>
                      <a:pt x="33448" y="66544"/>
                    </a:lnTo>
                    <a:lnTo>
                      <a:pt x="-25" y="-401"/>
                    </a:lnTo>
                    <a:close/>
                  </a:path>
                </a:pathLst>
              </a:custGeom>
              <a:solidFill>
                <a:srgbClr val="916F6F"/>
              </a:solidFill>
              <a:ln w="33473" cap="flat">
                <a:solidFill>
                  <a:srgbClr val="916F6F"/>
                </a:solidFill>
                <a:prstDash val="solid"/>
                <a:miter/>
              </a:ln>
            </p:spPr>
            <p:txBody>
              <a:bodyPr rtlCol="0" anchor="ctr"/>
              <a:lstStyle/>
              <a:p>
                <a:endParaRPr lang="en-US"/>
              </a:p>
            </p:txBody>
          </p:sp>
        </p:grpSp>
      </p:grpSp>
      <p:sp>
        <p:nvSpPr>
          <p:cNvPr id="21" name="Freeform: Shape 20">
            <a:extLst>
              <a:ext uri="{FF2B5EF4-FFF2-40B4-BE49-F238E27FC236}">
                <a16:creationId xmlns:a16="http://schemas.microsoft.com/office/drawing/2014/main" id="{0607E86F-4ECB-4567-B87A-F164BFF76A98}"/>
              </a:ext>
            </a:extLst>
          </p:cNvPr>
          <p:cNvSpPr/>
          <p:nvPr/>
        </p:nvSpPr>
        <p:spPr>
          <a:xfrm>
            <a:off x="8644089" y="3403098"/>
            <a:ext cx="2008374" cy="1004182"/>
          </a:xfrm>
          <a:custGeom>
            <a:avLst/>
            <a:gdLst>
              <a:gd name="connsiteX0" fmla="*/ 1857613 w 2008374"/>
              <a:gd name="connsiteY0" fmla="*/ -547 h 1004182"/>
              <a:gd name="connsiteX1" fmla="*/ 2008241 w 2008374"/>
              <a:gd name="connsiteY1" fmla="*/ 150082 h 1004182"/>
              <a:gd name="connsiteX2" fmla="*/ 2008241 w 2008374"/>
              <a:gd name="connsiteY2" fmla="*/ 853007 h 1004182"/>
              <a:gd name="connsiteX3" fmla="*/ 1857613 w 2008374"/>
              <a:gd name="connsiteY3" fmla="*/ 1003636 h 1004182"/>
              <a:gd name="connsiteX4" fmla="*/ 150494 w 2008374"/>
              <a:gd name="connsiteY4" fmla="*/ 1003636 h 1004182"/>
              <a:gd name="connsiteX5" fmla="*/ -134 w 2008374"/>
              <a:gd name="connsiteY5" fmla="*/ 853007 h 1004182"/>
              <a:gd name="connsiteX6" fmla="*/ -134 w 2008374"/>
              <a:gd name="connsiteY6" fmla="*/ 150082 h 1004182"/>
              <a:gd name="connsiteX7" fmla="*/ 150494 w 2008374"/>
              <a:gd name="connsiteY7" fmla="*/ -547 h 100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8374" h="1004182">
                <a:moveTo>
                  <a:pt x="1857613" y="-547"/>
                </a:moveTo>
                <a:cubicBezTo>
                  <a:pt x="1940803" y="-547"/>
                  <a:pt x="2008241" y="66891"/>
                  <a:pt x="2008241" y="150082"/>
                </a:cubicBezTo>
                <a:lnTo>
                  <a:pt x="2008241" y="853007"/>
                </a:lnTo>
                <a:cubicBezTo>
                  <a:pt x="2008241" y="936197"/>
                  <a:pt x="1940803" y="1003636"/>
                  <a:pt x="1857613" y="1003636"/>
                </a:cubicBezTo>
                <a:lnTo>
                  <a:pt x="150494" y="1003636"/>
                </a:lnTo>
                <a:cubicBezTo>
                  <a:pt x="67305" y="1003636"/>
                  <a:pt x="-134" y="936198"/>
                  <a:pt x="-134" y="853007"/>
                </a:cubicBezTo>
                <a:lnTo>
                  <a:pt x="-134" y="150082"/>
                </a:lnTo>
                <a:cubicBezTo>
                  <a:pt x="-134" y="66892"/>
                  <a:pt x="67305" y="-547"/>
                  <a:pt x="150494" y="-547"/>
                </a:cubicBezTo>
                <a:close/>
              </a:path>
            </a:pathLst>
          </a:custGeom>
          <a:solidFill>
            <a:srgbClr val="DAE8FC"/>
          </a:solidFill>
          <a:ln w="16736" cap="flat">
            <a:solidFill>
              <a:srgbClr val="6C8EBF"/>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6FF7D8-3DAA-4F9C-BB0E-A43FD1572331}"/>
              </a:ext>
            </a:extLst>
          </p:cNvPr>
          <p:cNvSpPr/>
          <p:nvPr/>
        </p:nvSpPr>
        <p:spPr>
          <a:xfrm>
            <a:off x="7109364" y="3286274"/>
            <a:ext cx="666" cy="1848392"/>
          </a:xfrm>
          <a:custGeom>
            <a:avLst/>
            <a:gdLst>
              <a:gd name="connsiteX0" fmla="*/ 533 w 666"/>
              <a:gd name="connsiteY0" fmla="*/ 1847846 h 1848392"/>
              <a:gd name="connsiteX1" fmla="*/ -134 w 666"/>
              <a:gd name="connsiteY1" fmla="*/ -547 h 1848392"/>
            </a:gdLst>
            <a:ahLst/>
            <a:cxnLst>
              <a:cxn ang="0">
                <a:pos x="connsiteX0" y="connsiteY0"/>
              </a:cxn>
              <a:cxn ang="0">
                <a:pos x="connsiteX1" y="connsiteY1"/>
              </a:cxn>
            </a:cxnLst>
            <a:rect l="l" t="t" r="r" b="b"/>
            <a:pathLst>
              <a:path w="666" h="1848392">
                <a:moveTo>
                  <a:pt x="533" y="1847846"/>
                </a:moveTo>
                <a:lnTo>
                  <a:pt x="-134" y="-547"/>
                </a:lnTo>
              </a:path>
            </a:pathLst>
          </a:custGeom>
          <a:noFill/>
          <a:ln w="37351" cap="flat">
            <a:solidFill>
              <a:srgbClr val="3700CC"/>
            </a:solidFill>
            <a:custDash>
              <a:ds d="450000" sp="450000"/>
            </a:custDash>
            <a:miter/>
          </a:ln>
        </p:spPr>
        <p:txBody>
          <a:bodyPr rtlCol="0" anchor="ctr"/>
          <a:lstStyle/>
          <a:p>
            <a:endParaRPr lang="en-US"/>
          </a:p>
        </p:txBody>
      </p:sp>
      <p:sp>
        <p:nvSpPr>
          <p:cNvPr id="24" name="Freeform: Shape 23">
            <a:extLst>
              <a:ext uri="{FF2B5EF4-FFF2-40B4-BE49-F238E27FC236}">
                <a16:creationId xmlns:a16="http://schemas.microsoft.com/office/drawing/2014/main" id="{3E120803-4448-4D32-BDE5-DE349E602D3C}"/>
              </a:ext>
            </a:extLst>
          </p:cNvPr>
          <p:cNvSpPr/>
          <p:nvPr/>
        </p:nvSpPr>
        <p:spPr>
          <a:xfrm>
            <a:off x="9614810" y="4725273"/>
            <a:ext cx="1037663" cy="669457"/>
          </a:xfrm>
          <a:custGeom>
            <a:avLst/>
            <a:gdLst>
              <a:gd name="connsiteX0" fmla="*/ 937111 w 1037663"/>
              <a:gd name="connsiteY0" fmla="*/ -547 h 669457"/>
              <a:gd name="connsiteX1" fmla="*/ 1037529 w 1037663"/>
              <a:gd name="connsiteY1" fmla="*/ 99871 h 669457"/>
              <a:gd name="connsiteX2" fmla="*/ 1037529 w 1037663"/>
              <a:gd name="connsiteY2" fmla="*/ 568493 h 669457"/>
              <a:gd name="connsiteX3" fmla="*/ 937111 w 1037663"/>
              <a:gd name="connsiteY3" fmla="*/ 668911 h 669457"/>
              <a:gd name="connsiteX4" fmla="*/ 100285 w 1037663"/>
              <a:gd name="connsiteY4" fmla="*/ 668911 h 669457"/>
              <a:gd name="connsiteX5" fmla="*/ -134 w 1037663"/>
              <a:gd name="connsiteY5" fmla="*/ 568493 h 669457"/>
              <a:gd name="connsiteX6" fmla="*/ -134 w 1037663"/>
              <a:gd name="connsiteY6" fmla="*/ 99871 h 669457"/>
              <a:gd name="connsiteX7" fmla="*/ 100285 w 1037663"/>
              <a:gd name="connsiteY7" fmla="*/ -547 h 669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7663" h="669457">
                <a:moveTo>
                  <a:pt x="937111" y="-547"/>
                </a:moveTo>
                <a:cubicBezTo>
                  <a:pt x="992570" y="-547"/>
                  <a:pt x="1037529" y="44412"/>
                  <a:pt x="1037529" y="99871"/>
                </a:cubicBezTo>
                <a:lnTo>
                  <a:pt x="1037529" y="568493"/>
                </a:lnTo>
                <a:cubicBezTo>
                  <a:pt x="1037529" y="623952"/>
                  <a:pt x="992570" y="668911"/>
                  <a:pt x="937111" y="668911"/>
                </a:cubicBezTo>
                <a:lnTo>
                  <a:pt x="100285" y="668911"/>
                </a:lnTo>
                <a:cubicBezTo>
                  <a:pt x="44825" y="668911"/>
                  <a:pt x="-134" y="623952"/>
                  <a:pt x="-134" y="568493"/>
                </a:cubicBezTo>
                <a:lnTo>
                  <a:pt x="-134" y="99871"/>
                </a:lnTo>
                <a:cubicBezTo>
                  <a:pt x="-134" y="44412"/>
                  <a:pt x="44825" y="-547"/>
                  <a:pt x="100285" y="-547"/>
                </a:cubicBezTo>
                <a:close/>
              </a:path>
            </a:pathLst>
          </a:custGeom>
          <a:solidFill>
            <a:srgbClr val="000000"/>
          </a:solidFill>
          <a:ln w="16736" cap="flat">
            <a:solidFill>
              <a:srgbClr val="B85450"/>
            </a:solidFill>
            <a:prstDash val="solid"/>
            <a:miter/>
          </a:ln>
        </p:spPr>
        <p:txBody>
          <a:bodyPr rtlCol="0" anchor="ctr"/>
          <a:lstStyle/>
          <a:p>
            <a:endParaRPr lang="en-US"/>
          </a:p>
        </p:txBody>
      </p:sp>
      <p:sp>
        <p:nvSpPr>
          <p:cNvPr id="25" name="TextBox 24">
            <a:extLst>
              <a:ext uri="{FF2B5EF4-FFF2-40B4-BE49-F238E27FC236}">
                <a16:creationId xmlns:a16="http://schemas.microsoft.com/office/drawing/2014/main" id="{2D8BD664-056B-41B9-92CE-4E5FFDB31248}"/>
              </a:ext>
            </a:extLst>
          </p:cNvPr>
          <p:cNvSpPr txBox="1"/>
          <p:nvPr/>
        </p:nvSpPr>
        <p:spPr>
          <a:xfrm>
            <a:off x="9615555" y="4870115"/>
            <a:ext cx="1036440" cy="375960"/>
          </a:xfrm>
          <a:prstGeom prst="rect">
            <a:avLst/>
          </a:prstGeom>
          <a:noFill/>
        </p:spPr>
        <p:txBody>
          <a:bodyPr wrap="none" rtlCol="0">
            <a:spAutoFit/>
          </a:bodyPr>
          <a:lstStyle/>
          <a:p>
            <a:pPr algn="l"/>
            <a:r>
              <a:rPr lang="en-US" sz="1977" spc="0" baseline="0" dirty="0">
                <a:solidFill>
                  <a:srgbClr val="FFFFFF"/>
                </a:solidFill>
                <a:latin typeface="Helvetica"/>
                <a:cs typeface="Helvetica"/>
                <a:sym typeface="Helvetica"/>
                <a:rtl val="0"/>
              </a:rPr>
              <a:t>ABORT</a:t>
            </a:r>
          </a:p>
        </p:txBody>
      </p:sp>
      <p:sp>
        <p:nvSpPr>
          <p:cNvPr id="26" name="Freeform: Shape 25">
            <a:extLst>
              <a:ext uri="{FF2B5EF4-FFF2-40B4-BE49-F238E27FC236}">
                <a16:creationId xmlns:a16="http://schemas.microsoft.com/office/drawing/2014/main" id="{C36CC25B-92D3-4DD2-9D71-3C6783AFD4EF}"/>
              </a:ext>
            </a:extLst>
          </p:cNvPr>
          <p:cNvSpPr/>
          <p:nvPr/>
        </p:nvSpPr>
        <p:spPr>
          <a:xfrm>
            <a:off x="7723593" y="2022335"/>
            <a:ext cx="1556489" cy="502093"/>
          </a:xfrm>
          <a:custGeom>
            <a:avLst/>
            <a:gdLst>
              <a:gd name="connsiteX0" fmla="*/ -134 w 1556489"/>
              <a:gd name="connsiteY0" fmla="*/ -547 h 502093"/>
              <a:gd name="connsiteX1" fmla="*/ 1556356 w 1556489"/>
              <a:gd name="connsiteY1" fmla="*/ -547 h 502093"/>
              <a:gd name="connsiteX2" fmla="*/ 1556356 w 1556489"/>
              <a:gd name="connsiteY2" fmla="*/ 501547 h 502093"/>
              <a:gd name="connsiteX3" fmla="*/ -134 w 1556489"/>
              <a:gd name="connsiteY3" fmla="*/ 501547 h 502093"/>
            </a:gdLst>
            <a:ahLst/>
            <a:cxnLst>
              <a:cxn ang="0">
                <a:pos x="connsiteX0" y="connsiteY0"/>
              </a:cxn>
              <a:cxn ang="0">
                <a:pos x="connsiteX1" y="connsiteY1"/>
              </a:cxn>
              <a:cxn ang="0">
                <a:pos x="connsiteX2" y="connsiteY2"/>
              </a:cxn>
              <a:cxn ang="0">
                <a:pos x="connsiteX3" y="connsiteY3"/>
              </a:cxn>
            </a:cxnLst>
            <a:rect l="l" t="t" r="r" b="b"/>
            <a:pathLst>
              <a:path w="1556489" h="502093">
                <a:moveTo>
                  <a:pt x="-134" y="-547"/>
                </a:moveTo>
                <a:lnTo>
                  <a:pt x="1556356" y="-547"/>
                </a:lnTo>
                <a:lnTo>
                  <a:pt x="1556356" y="501547"/>
                </a:lnTo>
                <a:lnTo>
                  <a:pt x="-134" y="501547"/>
                </a:lnTo>
                <a:close/>
              </a:path>
            </a:pathLst>
          </a:custGeom>
          <a:solidFill>
            <a:srgbClr val="FFFFFF"/>
          </a:solidFill>
          <a:ln w="16736" cap="flat">
            <a:noFill/>
            <a:prstDash val="solid"/>
            <a:miter/>
          </a:ln>
        </p:spPr>
        <p:txBody>
          <a:bodyPr rtlCol="0" anchor="ctr"/>
          <a:lstStyle/>
          <a:p>
            <a:endParaRPr lang="en-US"/>
          </a:p>
        </p:txBody>
      </p:sp>
      <p:sp>
        <p:nvSpPr>
          <p:cNvPr id="27" name="TextBox 26">
            <a:extLst>
              <a:ext uri="{FF2B5EF4-FFF2-40B4-BE49-F238E27FC236}">
                <a16:creationId xmlns:a16="http://schemas.microsoft.com/office/drawing/2014/main" id="{04B29DAA-8F52-4E5E-B586-EC0F77148D88}"/>
              </a:ext>
            </a:extLst>
          </p:cNvPr>
          <p:cNvSpPr txBox="1"/>
          <p:nvPr/>
        </p:nvSpPr>
        <p:spPr>
          <a:xfrm>
            <a:off x="7740952" y="2015700"/>
            <a:ext cx="1521797" cy="342487"/>
          </a:xfrm>
          <a:prstGeom prst="rect">
            <a:avLst/>
          </a:prstGeom>
          <a:noFill/>
        </p:spPr>
        <p:txBody>
          <a:bodyPr wrap="none" rtlCol="0">
            <a:spAutoFit/>
          </a:bodyPr>
          <a:lstStyle/>
          <a:p>
            <a:pPr algn="l"/>
            <a:r>
              <a:rPr lang="en-US" sz="1713" spc="0" baseline="0">
                <a:solidFill>
                  <a:srgbClr val="000000"/>
                </a:solidFill>
                <a:latin typeface="Helvetica"/>
                <a:cs typeface="Helvetica"/>
                <a:sym typeface="Helvetica"/>
                <a:rtl val="0"/>
              </a:rPr>
              <a:t>Invalid license</a:t>
            </a:r>
          </a:p>
        </p:txBody>
      </p:sp>
      <p:sp>
        <p:nvSpPr>
          <p:cNvPr id="28" name="Freeform: Shape 27">
            <a:extLst>
              <a:ext uri="{FF2B5EF4-FFF2-40B4-BE49-F238E27FC236}">
                <a16:creationId xmlns:a16="http://schemas.microsoft.com/office/drawing/2014/main" id="{5BFE8006-5304-4ACD-8437-7ACA9B5BAD2B}"/>
              </a:ext>
            </a:extLst>
          </p:cNvPr>
          <p:cNvSpPr/>
          <p:nvPr/>
        </p:nvSpPr>
        <p:spPr>
          <a:xfrm>
            <a:off x="7112707" y="1938658"/>
            <a:ext cx="502093" cy="585775"/>
          </a:xfrm>
          <a:custGeom>
            <a:avLst/>
            <a:gdLst>
              <a:gd name="connsiteX0" fmla="*/ -134 w 502093"/>
              <a:gd name="connsiteY0" fmla="*/ -547 h 585775"/>
              <a:gd name="connsiteX1" fmla="*/ 501959 w 502093"/>
              <a:gd name="connsiteY1" fmla="*/ -547 h 585775"/>
              <a:gd name="connsiteX2" fmla="*/ 501959 w 502093"/>
              <a:gd name="connsiteY2" fmla="*/ 585228 h 585775"/>
              <a:gd name="connsiteX3" fmla="*/ -134 w 502093"/>
              <a:gd name="connsiteY3" fmla="*/ 585228 h 585775"/>
            </a:gdLst>
            <a:ahLst/>
            <a:cxnLst>
              <a:cxn ang="0">
                <a:pos x="connsiteX0" y="connsiteY0"/>
              </a:cxn>
              <a:cxn ang="0">
                <a:pos x="connsiteX1" y="connsiteY1"/>
              </a:cxn>
              <a:cxn ang="0">
                <a:pos x="connsiteX2" y="connsiteY2"/>
              </a:cxn>
              <a:cxn ang="0">
                <a:pos x="connsiteX3" y="connsiteY3"/>
              </a:cxn>
            </a:cxnLst>
            <a:rect l="l" t="t" r="r" b="b"/>
            <a:pathLst>
              <a:path w="502093" h="585775">
                <a:moveTo>
                  <a:pt x="-134" y="-547"/>
                </a:moveTo>
                <a:lnTo>
                  <a:pt x="501959" y="-547"/>
                </a:lnTo>
                <a:lnTo>
                  <a:pt x="501959" y="585228"/>
                </a:lnTo>
                <a:lnTo>
                  <a:pt x="-134" y="585228"/>
                </a:lnTo>
                <a:close/>
              </a:path>
            </a:pathLst>
          </a:custGeom>
          <a:noFill/>
          <a:ln w="16736" cap="flat">
            <a:noFill/>
            <a:prstDash val="solid"/>
            <a:miter/>
          </a:ln>
        </p:spPr>
        <p:txBody>
          <a:bodyPr rtlCol="0" anchor="ctr"/>
          <a:lstStyle/>
          <a:p>
            <a:endParaRPr lang="en-US"/>
          </a:p>
        </p:txBody>
      </p:sp>
      <p:grpSp>
        <p:nvGrpSpPr>
          <p:cNvPr id="29" name="Graphic 5">
            <a:extLst>
              <a:ext uri="{FF2B5EF4-FFF2-40B4-BE49-F238E27FC236}">
                <a16:creationId xmlns:a16="http://schemas.microsoft.com/office/drawing/2014/main" id="{2B937E7D-1AAD-4E0B-9649-4F2641829CD5}"/>
              </a:ext>
            </a:extLst>
          </p:cNvPr>
          <p:cNvGrpSpPr/>
          <p:nvPr/>
        </p:nvGrpSpPr>
        <p:grpSpPr>
          <a:xfrm>
            <a:off x="7112722" y="1938674"/>
            <a:ext cx="502094" cy="585776"/>
            <a:chOff x="7112722" y="1938674"/>
            <a:chExt cx="502094" cy="585776"/>
          </a:xfrm>
        </p:grpSpPr>
        <p:sp>
          <p:nvSpPr>
            <p:cNvPr id="288" name="Freeform: Shape 287">
              <a:extLst>
                <a:ext uri="{FF2B5EF4-FFF2-40B4-BE49-F238E27FC236}">
                  <a16:creationId xmlns:a16="http://schemas.microsoft.com/office/drawing/2014/main" id="{1C2EC48C-3CC1-49FA-AF51-E7B79AE3DA73}"/>
                </a:ext>
              </a:extLst>
            </p:cNvPr>
            <p:cNvSpPr/>
            <p:nvPr/>
          </p:nvSpPr>
          <p:spPr>
            <a:xfrm>
              <a:off x="7112722" y="1938674"/>
              <a:ext cx="502094" cy="585776"/>
            </a:xfrm>
            <a:custGeom>
              <a:avLst/>
              <a:gdLst>
                <a:gd name="connsiteX0" fmla="*/ 501805 w 502094"/>
                <a:gd name="connsiteY0" fmla="*/ 105582 h 585776"/>
                <a:gd name="connsiteX1" fmla="*/ 501805 w 502094"/>
                <a:gd name="connsiteY1" fmla="*/ 585249 h 585776"/>
                <a:gd name="connsiteX2" fmla="*/ -290 w 502094"/>
                <a:gd name="connsiteY2" fmla="*/ 585249 h 585776"/>
                <a:gd name="connsiteX3" fmla="*/ -290 w 502094"/>
                <a:gd name="connsiteY3" fmla="*/ -528 h 585776"/>
                <a:gd name="connsiteX4" fmla="*/ 378289 w 502094"/>
                <a:gd name="connsiteY4" fmla="*/ -528 h 58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094" h="585776">
                  <a:moveTo>
                    <a:pt x="501805" y="105582"/>
                  </a:moveTo>
                  <a:lnTo>
                    <a:pt x="501805" y="585249"/>
                  </a:lnTo>
                  <a:lnTo>
                    <a:pt x="-290" y="585249"/>
                  </a:lnTo>
                  <a:lnTo>
                    <a:pt x="-290" y="-528"/>
                  </a:lnTo>
                  <a:lnTo>
                    <a:pt x="378289" y="-528"/>
                  </a:lnTo>
                  <a:close/>
                </a:path>
              </a:pathLst>
            </a:custGeom>
            <a:solidFill>
              <a:srgbClr val="F85D25"/>
            </a:solidFill>
            <a:ln w="16736"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9F25792-45F6-4B20-9688-7669D84BFF89}"/>
                </a:ext>
              </a:extLst>
            </p:cNvPr>
            <p:cNvSpPr/>
            <p:nvPr/>
          </p:nvSpPr>
          <p:spPr>
            <a:xfrm>
              <a:off x="7251634" y="1975830"/>
              <a:ext cx="321682" cy="476151"/>
            </a:xfrm>
            <a:custGeom>
              <a:avLst/>
              <a:gdLst>
                <a:gd name="connsiteX0" fmla="*/ 227831 w 321682"/>
                <a:gd name="connsiteY0" fmla="*/ -528 h 476151"/>
                <a:gd name="connsiteX1" fmla="*/ 227831 w 321682"/>
                <a:gd name="connsiteY1" fmla="*/ 79639 h 476151"/>
                <a:gd name="connsiteX2" fmla="*/ 321388 w 321682"/>
                <a:gd name="connsiteY2" fmla="*/ 79639 h 476151"/>
                <a:gd name="connsiteX3" fmla="*/ 227831 w 321682"/>
                <a:gd name="connsiteY3" fmla="*/ -528 h 476151"/>
                <a:gd name="connsiteX4" fmla="*/ 111680 w 321682"/>
                <a:gd name="connsiteY4" fmla="*/ 118969 h 476151"/>
                <a:gd name="connsiteX5" fmla="*/ -287 w 321682"/>
                <a:gd name="connsiteY5" fmla="*/ 213698 h 476151"/>
                <a:gd name="connsiteX6" fmla="*/ 69002 w 321682"/>
                <a:gd name="connsiteY6" fmla="*/ 300728 h 476151"/>
                <a:gd name="connsiteX7" fmla="*/ 69002 w 321682"/>
                <a:gd name="connsiteY7" fmla="*/ 447172 h 476151"/>
                <a:gd name="connsiteX8" fmla="*/ 111680 w 321682"/>
                <a:gd name="connsiteY8" fmla="*/ 475624 h 476151"/>
                <a:gd name="connsiteX9" fmla="*/ 154693 w 321682"/>
                <a:gd name="connsiteY9" fmla="*/ 447172 h 476151"/>
                <a:gd name="connsiteX10" fmla="*/ 154693 w 321682"/>
                <a:gd name="connsiteY10" fmla="*/ 300728 h 476151"/>
                <a:gd name="connsiteX11" fmla="*/ 223814 w 321682"/>
                <a:gd name="connsiteY11" fmla="*/ 213698 h 476151"/>
                <a:gd name="connsiteX12" fmla="*/ 111680 w 321682"/>
                <a:gd name="connsiteY12" fmla="*/ 118969 h 476151"/>
                <a:gd name="connsiteX13" fmla="*/ 111680 w 321682"/>
                <a:gd name="connsiteY13" fmla="*/ 130184 h 476151"/>
                <a:gd name="connsiteX14" fmla="*/ 210592 w 321682"/>
                <a:gd name="connsiteY14" fmla="*/ 213698 h 476151"/>
                <a:gd name="connsiteX15" fmla="*/ 145822 w 321682"/>
                <a:gd name="connsiteY15" fmla="*/ 291690 h 476151"/>
                <a:gd name="connsiteX16" fmla="*/ 141303 w 321682"/>
                <a:gd name="connsiteY16" fmla="*/ 293029 h 476151"/>
                <a:gd name="connsiteX17" fmla="*/ 141303 w 321682"/>
                <a:gd name="connsiteY17" fmla="*/ 327506 h 476151"/>
                <a:gd name="connsiteX18" fmla="*/ 120215 w 321682"/>
                <a:gd name="connsiteY18" fmla="*/ 327506 h 476151"/>
                <a:gd name="connsiteX19" fmla="*/ 120215 w 321682"/>
                <a:gd name="connsiteY19" fmla="*/ 338719 h 476151"/>
                <a:gd name="connsiteX20" fmla="*/ 141303 w 321682"/>
                <a:gd name="connsiteY20" fmla="*/ 338719 h 476151"/>
                <a:gd name="connsiteX21" fmla="*/ 141303 w 321682"/>
                <a:gd name="connsiteY21" fmla="*/ 370184 h 476151"/>
                <a:gd name="connsiteX22" fmla="*/ 120215 w 321682"/>
                <a:gd name="connsiteY22" fmla="*/ 370184 h 476151"/>
                <a:gd name="connsiteX23" fmla="*/ 120215 w 321682"/>
                <a:gd name="connsiteY23" fmla="*/ 381397 h 476151"/>
                <a:gd name="connsiteX24" fmla="*/ 141303 w 321682"/>
                <a:gd name="connsiteY24" fmla="*/ 381397 h 476151"/>
                <a:gd name="connsiteX25" fmla="*/ 141303 w 321682"/>
                <a:gd name="connsiteY25" fmla="*/ 411356 h 476151"/>
                <a:gd name="connsiteX26" fmla="*/ 120215 w 321682"/>
                <a:gd name="connsiteY26" fmla="*/ 411356 h 476151"/>
                <a:gd name="connsiteX27" fmla="*/ 120215 w 321682"/>
                <a:gd name="connsiteY27" fmla="*/ 422569 h 476151"/>
                <a:gd name="connsiteX28" fmla="*/ 141303 w 321682"/>
                <a:gd name="connsiteY28" fmla="*/ 422569 h 476151"/>
                <a:gd name="connsiteX29" fmla="*/ 141303 w 321682"/>
                <a:gd name="connsiteY29" fmla="*/ 441817 h 476151"/>
                <a:gd name="connsiteX30" fmla="*/ 111680 w 321682"/>
                <a:gd name="connsiteY30" fmla="*/ 461230 h 476151"/>
                <a:gd name="connsiteX31" fmla="*/ 82391 w 321682"/>
                <a:gd name="connsiteY31" fmla="*/ 441817 h 476151"/>
                <a:gd name="connsiteX32" fmla="*/ 82391 w 321682"/>
                <a:gd name="connsiteY32" fmla="*/ 293029 h 476151"/>
                <a:gd name="connsiteX33" fmla="*/ 77872 w 321682"/>
                <a:gd name="connsiteY33" fmla="*/ 291690 h 476151"/>
                <a:gd name="connsiteX34" fmla="*/ 12935 w 321682"/>
                <a:gd name="connsiteY34" fmla="*/ 213698 h 476151"/>
                <a:gd name="connsiteX35" fmla="*/ 111680 w 321682"/>
                <a:gd name="connsiteY35" fmla="*/ 130184 h 476151"/>
                <a:gd name="connsiteX36" fmla="*/ 111680 w 321682"/>
                <a:gd name="connsiteY36" fmla="*/ 162819 h 476151"/>
                <a:gd name="connsiteX37" fmla="*/ 92098 w 321682"/>
                <a:gd name="connsiteY37" fmla="*/ 179555 h 476151"/>
                <a:gd name="connsiteX38" fmla="*/ 111680 w 321682"/>
                <a:gd name="connsiteY38" fmla="*/ 196292 h 476151"/>
                <a:gd name="connsiteX39" fmla="*/ 131596 w 321682"/>
                <a:gd name="connsiteY39" fmla="*/ 179555 h 476151"/>
                <a:gd name="connsiteX40" fmla="*/ 111680 w 321682"/>
                <a:gd name="connsiteY40" fmla="*/ 162819 h 476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682" h="476151">
                  <a:moveTo>
                    <a:pt x="227831" y="-528"/>
                  </a:moveTo>
                  <a:lnTo>
                    <a:pt x="227831" y="79639"/>
                  </a:lnTo>
                  <a:lnTo>
                    <a:pt x="321388" y="79639"/>
                  </a:lnTo>
                  <a:cubicBezTo>
                    <a:pt x="322392" y="79639"/>
                    <a:pt x="227831" y="-528"/>
                    <a:pt x="227831" y="-528"/>
                  </a:cubicBezTo>
                  <a:close/>
                  <a:moveTo>
                    <a:pt x="111680" y="118969"/>
                  </a:moveTo>
                  <a:cubicBezTo>
                    <a:pt x="49922" y="118969"/>
                    <a:pt x="-287" y="161481"/>
                    <a:pt x="-287" y="213698"/>
                  </a:cubicBezTo>
                  <a:cubicBezTo>
                    <a:pt x="-287" y="251689"/>
                    <a:pt x="27328" y="286334"/>
                    <a:pt x="69002" y="300728"/>
                  </a:cubicBezTo>
                  <a:lnTo>
                    <a:pt x="69002" y="447172"/>
                  </a:lnTo>
                  <a:lnTo>
                    <a:pt x="111680" y="475624"/>
                  </a:lnTo>
                  <a:lnTo>
                    <a:pt x="154693" y="447172"/>
                  </a:lnTo>
                  <a:lnTo>
                    <a:pt x="154693" y="300728"/>
                  </a:lnTo>
                  <a:cubicBezTo>
                    <a:pt x="196199" y="286334"/>
                    <a:pt x="223814" y="251689"/>
                    <a:pt x="223814" y="213698"/>
                  </a:cubicBezTo>
                  <a:cubicBezTo>
                    <a:pt x="223814" y="161481"/>
                    <a:pt x="173605" y="118969"/>
                    <a:pt x="111680" y="118969"/>
                  </a:cubicBezTo>
                  <a:close/>
                  <a:moveTo>
                    <a:pt x="111680" y="130184"/>
                  </a:moveTo>
                  <a:cubicBezTo>
                    <a:pt x="166241" y="130184"/>
                    <a:pt x="210592" y="167673"/>
                    <a:pt x="210592" y="213698"/>
                  </a:cubicBezTo>
                  <a:cubicBezTo>
                    <a:pt x="210592" y="248343"/>
                    <a:pt x="184483" y="279808"/>
                    <a:pt x="145822" y="291690"/>
                  </a:cubicBezTo>
                  <a:lnTo>
                    <a:pt x="141303" y="293029"/>
                  </a:lnTo>
                  <a:lnTo>
                    <a:pt x="141303" y="327506"/>
                  </a:lnTo>
                  <a:lnTo>
                    <a:pt x="120215" y="327506"/>
                  </a:lnTo>
                  <a:lnTo>
                    <a:pt x="120215" y="338719"/>
                  </a:lnTo>
                  <a:lnTo>
                    <a:pt x="141303" y="338719"/>
                  </a:lnTo>
                  <a:lnTo>
                    <a:pt x="141303" y="370184"/>
                  </a:lnTo>
                  <a:lnTo>
                    <a:pt x="120215" y="370184"/>
                  </a:lnTo>
                  <a:lnTo>
                    <a:pt x="120215" y="381397"/>
                  </a:lnTo>
                  <a:lnTo>
                    <a:pt x="141303" y="381397"/>
                  </a:lnTo>
                  <a:lnTo>
                    <a:pt x="141303" y="411356"/>
                  </a:lnTo>
                  <a:lnTo>
                    <a:pt x="120215" y="411356"/>
                  </a:lnTo>
                  <a:lnTo>
                    <a:pt x="120215" y="422569"/>
                  </a:lnTo>
                  <a:lnTo>
                    <a:pt x="141303" y="422569"/>
                  </a:lnTo>
                  <a:lnTo>
                    <a:pt x="141303" y="441817"/>
                  </a:lnTo>
                  <a:lnTo>
                    <a:pt x="111680" y="461230"/>
                  </a:lnTo>
                  <a:lnTo>
                    <a:pt x="82391" y="441817"/>
                  </a:lnTo>
                  <a:lnTo>
                    <a:pt x="82391" y="293029"/>
                  </a:lnTo>
                  <a:lnTo>
                    <a:pt x="77872" y="291690"/>
                  </a:lnTo>
                  <a:cubicBezTo>
                    <a:pt x="39211" y="279808"/>
                    <a:pt x="12935" y="248343"/>
                    <a:pt x="12935" y="213698"/>
                  </a:cubicBezTo>
                  <a:cubicBezTo>
                    <a:pt x="12935" y="167673"/>
                    <a:pt x="57454" y="130184"/>
                    <a:pt x="111680" y="130184"/>
                  </a:cubicBezTo>
                  <a:close/>
                  <a:moveTo>
                    <a:pt x="111680" y="162819"/>
                  </a:moveTo>
                  <a:cubicBezTo>
                    <a:pt x="100968" y="162819"/>
                    <a:pt x="92098" y="170350"/>
                    <a:pt x="92098" y="179555"/>
                  </a:cubicBezTo>
                  <a:cubicBezTo>
                    <a:pt x="92098" y="188761"/>
                    <a:pt x="100968" y="196292"/>
                    <a:pt x="111680" y="196292"/>
                  </a:cubicBezTo>
                  <a:cubicBezTo>
                    <a:pt x="122726" y="196292"/>
                    <a:pt x="131596" y="188761"/>
                    <a:pt x="131596" y="179555"/>
                  </a:cubicBezTo>
                  <a:cubicBezTo>
                    <a:pt x="131596" y="170350"/>
                    <a:pt x="122726" y="162819"/>
                    <a:pt x="111680" y="162819"/>
                  </a:cubicBezTo>
                  <a:close/>
                </a:path>
              </a:pathLst>
            </a:custGeom>
            <a:solidFill>
              <a:srgbClr val="FFFFFF"/>
            </a:solidFill>
            <a:ln w="16736" cap="flat">
              <a:noFill/>
              <a:prstDash val="solid"/>
              <a:miter/>
            </a:ln>
          </p:spPr>
          <p:txBody>
            <a:bodyPr rtlCol="0" anchor="ctr"/>
            <a:lstStyle/>
            <a:p>
              <a:endParaRPr lang="en-US"/>
            </a:p>
          </p:txBody>
        </p:sp>
      </p:grpSp>
      <p:sp>
        <p:nvSpPr>
          <p:cNvPr id="290" name="Freeform: Shape 289">
            <a:extLst>
              <a:ext uri="{FF2B5EF4-FFF2-40B4-BE49-F238E27FC236}">
                <a16:creationId xmlns:a16="http://schemas.microsoft.com/office/drawing/2014/main" id="{00475F70-F053-4A21-9268-EEF0457B38FB}"/>
              </a:ext>
            </a:extLst>
          </p:cNvPr>
          <p:cNvSpPr/>
          <p:nvPr/>
        </p:nvSpPr>
        <p:spPr>
          <a:xfrm>
            <a:off x="8326097" y="3419834"/>
            <a:ext cx="301256" cy="301256"/>
          </a:xfrm>
          <a:custGeom>
            <a:avLst/>
            <a:gdLst>
              <a:gd name="connsiteX0" fmla="*/ 301123 w 301256"/>
              <a:gd name="connsiteY0" fmla="*/ 150081 h 301256"/>
              <a:gd name="connsiteX1" fmla="*/ 150494 w 301256"/>
              <a:gd name="connsiteY1" fmla="*/ 300710 h 301256"/>
              <a:gd name="connsiteX2" fmla="*/ -134 w 301256"/>
              <a:gd name="connsiteY2" fmla="*/ 150081 h 301256"/>
              <a:gd name="connsiteX3" fmla="*/ 150494 w 301256"/>
              <a:gd name="connsiteY3" fmla="*/ -547 h 301256"/>
              <a:gd name="connsiteX4" fmla="*/ 301123 w 301256"/>
              <a:gd name="connsiteY4" fmla="*/ 150081 h 30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56" h="301256">
                <a:moveTo>
                  <a:pt x="301123" y="150081"/>
                </a:moveTo>
                <a:cubicBezTo>
                  <a:pt x="301123" y="233271"/>
                  <a:pt x="233684" y="300710"/>
                  <a:pt x="150494" y="300710"/>
                </a:cubicBezTo>
                <a:cubicBezTo>
                  <a:pt x="67305" y="300710"/>
                  <a:pt x="-134" y="233272"/>
                  <a:pt x="-134" y="150081"/>
                </a:cubicBezTo>
                <a:cubicBezTo>
                  <a:pt x="-134" y="66892"/>
                  <a:pt x="67305" y="-547"/>
                  <a:pt x="150494" y="-547"/>
                </a:cubicBezTo>
                <a:cubicBezTo>
                  <a:pt x="233684" y="-547"/>
                  <a:pt x="301123" y="66891"/>
                  <a:pt x="301123" y="150081"/>
                </a:cubicBezTo>
                <a:close/>
              </a:path>
            </a:pathLst>
          </a:custGeom>
          <a:solidFill>
            <a:srgbClr val="000000"/>
          </a:solidFill>
          <a:ln w="16736" cap="flat">
            <a:noFill/>
            <a:prstDash val="solid"/>
            <a:miter/>
          </a:ln>
        </p:spPr>
        <p:txBody>
          <a:bodyPr rtlCol="0" anchor="ctr"/>
          <a:lstStyle/>
          <a:p>
            <a:endParaRPr lang="en-US"/>
          </a:p>
        </p:txBody>
      </p:sp>
      <p:sp>
        <p:nvSpPr>
          <p:cNvPr id="291" name="TextBox 290">
            <a:extLst>
              <a:ext uri="{FF2B5EF4-FFF2-40B4-BE49-F238E27FC236}">
                <a16:creationId xmlns:a16="http://schemas.microsoft.com/office/drawing/2014/main" id="{CDB50707-466F-4FD8-8D53-6A0113F133DD}"/>
              </a:ext>
            </a:extLst>
          </p:cNvPr>
          <p:cNvSpPr txBox="1"/>
          <p:nvPr/>
        </p:nvSpPr>
        <p:spPr>
          <a:xfrm>
            <a:off x="8318360" y="3390868"/>
            <a:ext cx="300035" cy="325750"/>
          </a:xfrm>
          <a:prstGeom prst="rect">
            <a:avLst/>
          </a:prstGeom>
          <a:noFill/>
        </p:spPr>
        <p:txBody>
          <a:bodyPr wrap="none" rtlCol="0">
            <a:spAutoFit/>
          </a:bodyPr>
          <a:lstStyle/>
          <a:p>
            <a:pPr algn="l"/>
            <a:r>
              <a:rPr lang="en-US" sz="1581" spc="0" baseline="0">
                <a:solidFill>
                  <a:srgbClr val="FCFCFC"/>
                </a:solidFill>
                <a:latin typeface="Helvetica"/>
                <a:cs typeface="Helvetica"/>
                <a:sym typeface="Helvetica"/>
                <a:rtl val="0"/>
              </a:rPr>
              <a:t>1</a:t>
            </a:r>
          </a:p>
        </p:txBody>
      </p:sp>
      <p:grpSp>
        <p:nvGrpSpPr>
          <p:cNvPr id="292" name="Graphic 5">
            <a:extLst>
              <a:ext uri="{FF2B5EF4-FFF2-40B4-BE49-F238E27FC236}">
                <a16:creationId xmlns:a16="http://schemas.microsoft.com/office/drawing/2014/main" id="{60818A41-F661-4458-AB9C-A54B5B154AE9}"/>
              </a:ext>
            </a:extLst>
          </p:cNvPr>
          <p:cNvGrpSpPr/>
          <p:nvPr/>
        </p:nvGrpSpPr>
        <p:grpSpPr>
          <a:xfrm>
            <a:off x="9347037" y="4444955"/>
            <a:ext cx="301256" cy="301256"/>
            <a:chOff x="9347037" y="4444955"/>
            <a:chExt cx="301256" cy="301256"/>
          </a:xfrm>
        </p:grpSpPr>
        <p:sp>
          <p:nvSpPr>
            <p:cNvPr id="293" name="Freeform: Shape 292">
              <a:extLst>
                <a:ext uri="{FF2B5EF4-FFF2-40B4-BE49-F238E27FC236}">
                  <a16:creationId xmlns:a16="http://schemas.microsoft.com/office/drawing/2014/main" id="{971461DA-E3DF-44C5-8B3E-0A0B94E4E365}"/>
                </a:ext>
              </a:extLst>
            </p:cNvPr>
            <p:cNvSpPr/>
            <p:nvPr/>
          </p:nvSpPr>
          <p:spPr>
            <a:xfrm>
              <a:off x="9347037" y="4444955"/>
              <a:ext cx="301256" cy="301256"/>
            </a:xfrm>
            <a:custGeom>
              <a:avLst/>
              <a:gdLst>
                <a:gd name="connsiteX0" fmla="*/ 300996 w 301256"/>
                <a:gd name="connsiteY0" fmla="*/ 150211 h 301256"/>
                <a:gd name="connsiteX1" fmla="*/ 150367 w 301256"/>
                <a:gd name="connsiteY1" fmla="*/ 300839 h 301256"/>
                <a:gd name="connsiteX2" fmla="*/ -261 w 301256"/>
                <a:gd name="connsiteY2" fmla="*/ 150211 h 301256"/>
                <a:gd name="connsiteX3" fmla="*/ 150367 w 301256"/>
                <a:gd name="connsiteY3" fmla="*/ -417 h 301256"/>
                <a:gd name="connsiteX4" fmla="*/ 300996 w 301256"/>
                <a:gd name="connsiteY4" fmla="*/ 150211 h 30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56" h="301256">
                  <a:moveTo>
                    <a:pt x="300996" y="150211"/>
                  </a:moveTo>
                  <a:cubicBezTo>
                    <a:pt x="300996" y="233401"/>
                    <a:pt x="233557" y="300839"/>
                    <a:pt x="150367" y="300839"/>
                  </a:cubicBezTo>
                  <a:cubicBezTo>
                    <a:pt x="67177" y="300839"/>
                    <a:pt x="-261" y="233401"/>
                    <a:pt x="-261" y="150211"/>
                  </a:cubicBezTo>
                  <a:cubicBezTo>
                    <a:pt x="-261" y="67021"/>
                    <a:pt x="67177" y="-417"/>
                    <a:pt x="150367" y="-417"/>
                  </a:cubicBezTo>
                  <a:cubicBezTo>
                    <a:pt x="233557" y="-417"/>
                    <a:pt x="300996" y="67021"/>
                    <a:pt x="300996" y="150211"/>
                  </a:cubicBezTo>
                  <a:close/>
                </a:path>
              </a:pathLst>
            </a:custGeom>
            <a:solidFill>
              <a:srgbClr val="000000"/>
            </a:solidFill>
            <a:ln w="16736" cap="flat">
              <a:noFill/>
              <a:prstDash val="solid"/>
              <a:miter/>
            </a:ln>
          </p:spPr>
          <p:txBody>
            <a:bodyPr rtlCol="0" anchor="ctr"/>
            <a:lstStyle/>
            <a:p>
              <a:endParaRPr lang="en-US"/>
            </a:p>
          </p:txBody>
        </p:sp>
        <p:sp>
          <p:nvSpPr>
            <p:cNvPr id="305" name="TextBox 304">
              <a:extLst>
                <a:ext uri="{FF2B5EF4-FFF2-40B4-BE49-F238E27FC236}">
                  <a16:creationId xmlns:a16="http://schemas.microsoft.com/office/drawing/2014/main" id="{ABF5B123-4746-4573-8B9D-4B9C10CA3DB9}"/>
                </a:ext>
              </a:extLst>
            </p:cNvPr>
            <p:cNvSpPr txBox="1"/>
            <p:nvPr/>
          </p:nvSpPr>
          <p:spPr>
            <a:xfrm>
              <a:off x="9348752" y="4438465"/>
              <a:ext cx="300035" cy="325750"/>
            </a:xfrm>
            <a:prstGeom prst="rect">
              <a:avLst/>
            </a:prstGeom>
            <a:noFill/>
          </p:spPr>
          <p:txBody>
            <a:bodyPr wrap="none" rtlCol="0">
              <a:spAutoFit/>
            </a:bodyPr>
            <a:lstStyle/>
            <a:p>
              <a:pPr algn="l"/>
              <a:r>
                <a:rPr lang="en-US" sz="1581" spc="0" baseline="0">
                  <a:solidFill>
                    <a:srgbClr val="FCFCFC"/>
                  </a:solidFill>
                  <a:latin typeface="Helvetica"/>
                  <a:cs typeface="Helvetica"/>
                  <a:sym typeface="Helvetica"/>
                  <a:rtl val="0"/>
                </a:rPr>
                <a:t>2</a:t>
              </a:r>
            </a:p>
          </p:txBody>
        </p:sp>
      </p:grpSp>
      <p:grpSp>
        <p:nvGrpSpPr>
          <p:cNvPr id="349" name="Group 348">
            <a:extLst>
              <a:ext uri="{FF2B5EF4-FFF2-40B4-BE49-F238E27FC236}">
                <a16:creationId xmlns:a16="http://schemas.microsoft.com/office/drawing/2014/main" id="{19E76286-571C-4D3C-B01F-3A9C65E73965}"/>
              </a:ext>
            </a:extLst>
          </p:cNvPr>
          <p:cNvGrpSpPr/>
          <p:nvPr/>
        </p:nvGrpSpPr>
        <p:grpSpPr>
          <a:xfrm>
            <a:off x="7407090" y="4356234"/>
            <a:ext cx="1801445" cy="784676"/>
            <a:chOff x="7391159" y="4339939"/>
            <a:chExt cx="1801445" cy="784676"/>
          </a:xfrm>
        </p:grpSpPr>
        <p:grpSp>
          <p:nvGrpSpPr>
            <p:cNvPr id="13" name="Graphic 5">
              <a:extLst>
                <a:ext uri="{FF2B5EF4-FFF2-40B4-BE49-F238E27FC236}">
                  <a16:creationId xmlns:a16="http://schemas.microsoft.com/office/drawing/2014/main" id="{096E8811-1307-4CCB-9021-3754CBCD16C6}"/>
                </a:ext>
              </a:extLst>
            </p:cNvPr>
            <p:cNvGrpSpPr/>
            <p:nvPr/>
          </p:nvGrpSpPr>
          <p:grpSpPr>
            <a:xfrm>
              <a:off x="7391159" y="4635897"/>
              <a:ext cx="1545835" cy="488718"/>
              <a:chOff x="7391159" y="4635897"/>
              <a:chExt cx="1545835" cy="488718"/>
            </a:xfrm>
          </p:grpSpPr>
          <p:sp>
            <p:nvSpPr>
              <p:cNvPr id="14" name="Freeform: Shape 13">
                <a:extLst>
                  <a:ext uri="{FF2B5EF4-FFF2-40B4-BE49-F238E27FC236}">
                    <a16:creationId xmlns:a16="http://schemas.microsoft.com/office/drawing/2014/main" id="{4281D47A-474B-48EB-A876-D355ABB0E07F}"/>
                  </a:ext>
                </a:extLst>
              </p:cNvPr>
              <p:cNvSpPr/>
              <p:nvPr/>
            </p:nvSpPr>
            <p:spPr>
              <a:xfrm>
                <a:off x="7464815" y="4635897"/>
                <a:ext cx="1472178" cy="353961"/>
              </a:xfrm>
              <a:custGeom>
                <a:avLst/>
                <a:gdLst>
                  <a:gd name="connsiteX0" fmla="*/ 1471857 w 1472178"/>
                  <a:gd name="connsiteY0" fmla="*/ 44458 h 353961"/>
                  <a:gd name="connsiteX1" fmla="*/ 1162406 w 1472178"/>
                  <a:gd name="connsiteY1" fmla="*/ 290502 h 353961"/>
                  <a:gd name="connsiteX2" fmla="*/ 496862 w 1472178"/>
                  <a:gd name="connsiteY2" fmla="*/ -394 h 353961"/>
                  <a:gd name="connsiteX3" fmla="*/ -322 w 1472178"/>
                  <a:gd name="connsiteY3" fmla="*/ 353568 h 353961"/>
                </a:gdLst>
                <a:ahLst/>
                <a:cxnLst>
                  <a:cxn ang="0">
                    <a:pos x="connsiteX0" y="connsiteY0"/>
                  </a:cxn>
                  <a:cxn ang="0">
                    <a:pos x="connsiteX1" y="connsiteY1"/>
                  </a:cxn>
                  <a:cxn ang="0">
                    <a:pos x="connsiteX2" y="connsiteY2"/>
                  </a:cxn>
                  <a:cxn ang="0">
                    <a:pos x="connsiteX3" y="connsiteY3"/>
                  </a:cxn>
                </a:cxnLst>
                <a:rect l="l" t="t" r="r" b="b"/>
                <a:pathLst>
                  <a:path w="1472178" h="353961">
                    <a:moveTo>
                      <a:pt x="1471857" y="44458"/>
                    </a:moveTo>
                    <a:cubicBezTo>
                      <a:pt x="1362348" y="45064"/>
                      <a:pt x="1432874" y="346314"/>
                      <a:pt x="1162406" y="290502"/>
                    </a:cubicBezTo>
                    <a:cubicBezTo>
                      <a:pt x="927054" y="241944"/>
                      <a:pt x="828317" y="-394"/>
                      <a:pt x="496862" y="-394"/>
                    </a:cubicBezTo>
                    <a:cubicBezTo>
                      <a:pt x="165406" y="-394"/>
                      <a:pt x="-322" y="117586"/>
                      <a:pt x="-322" y="353568"/>
                    </a:cubicBezTo>
                  </a:path>
                </a:pathLst>
              </a:custGeom>
              <a:noFill/>
              <a:ln w="40874" cap="flat">
                <a:solidFill>
                  <a:srgbClr val="FF0000"/>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E16814C-49CA-45FA-B662-80EDFD79450A}"/>
                  </a:ext>
                </a:extLst>
              </p:cNvPr>
              <p:cNvSpPr/>
              <p:nvPr/>
            </p:nvSpPr>
            <p:spPr>
              <a:xfrm>
                <a:off x="7391159" y="4944939"/>
                <a:ext cx="147313" cy="179675"/>
              </a:xfrm>
              <a:custGeom>
                <a:avLst/>
                <a:gdLst>
                  <a:gd name="connsiteX0" fmla="*/ 73298 w 147313"/>
                  <a:gd name="connsiteY0" fmla="*/ 179296 h 179675"/>
                  <a:gd name="connsiteX1" fmla="*/ -359 w 147313"/>
                  <a:gd name="connsiteY1" fmla="*/ -380 h 179675"/>
                  <a:gd name="connsiteX2" fmla="*/ 73298 w 147313"/>
                  <a:gd name="connsiteY2" fmla="*/ 44539 h 179675"/>
                  <a:gd name="connsiteX3" fmla="*/ 146954 w 147313"/>
                  <a:gd name="connsiteY3" fmla="*/ -380 h 179675"/>
                </a:gdLst>
                <a:ahLst/>
                <a:cxnLst>
                  <a:cxn ang="0">
                    <a:pos x="connsiteX0" y="connsiteY0"/>
                  </a:cxn>
                  <a:cxn ang="0">
                    <a:pos x="connsiteX1" y="connsiteY1"/>
                  </a:cxn>
                  <a:cxn ang="0">
                    <a:pos x="connsiteX2" y="connsiteY2"/>
                  </a:cxn>
                  <a:cxn ang="0">
                    <a:pos x="connsiteX3" y="connsiteY3"/>
                  </a:cxn>
                </a:cxnLst>
                <a:rect l="l" t="t" r="r" b="b"/>
                <a:pathLst>
                  <a:path w="147313" h="179675">
                    <a:moveTo>
                      <a:pt x="73298" y="179296"/>
                    </a:moveTo>
                    <a:lnTo>
                      <a:pt x="-359" y="-380"/>
                    </a:lnTo>
                    <a:lnTo>
                      <a:pt x="73298" y="44539"/>
                    </a:lnTo>
                    <a:lnTo>
                      <a:pt x="146954" y="-380"/>
                    </a:lnTo>
                    <a:close/>
                  </a:path>
                </a:pathLst>
              </a:custGeom>
              <a:solidFill>
                <a:srgbClr val="FF0000"/>
              </a:solidFill>
              <a:ln w="40874" cap="flat">
                <a:solidFill>
                  <a:srgbClr val="FF0000"/>
                </a:solidFill>
                <a:prstDash val="solid"/>
                <a:miter/>
              </a:ln>
            </p:spPr>
            <p:txBody>
              <a:bodyPr rtlCol="0" anchor="ctr"/>
              <a:lstStyle/>
              <a:p>
                <a:endParaRPr lang="en-US"/>
              </a:p>
            </p:txBody>
          </p:sp>
        </p:grpSp>
        <p:sp>
          <p:nvSpPr>
            <p:cNvPr id="23" name="Freeform: Shape 22">
              <a:extLst>
                <a:ext uri="{FF2B5EF4-FFF2-40B4-BE49-F238E27FC236}">
                  <a16:creationId xmlns:a16="http://schemas.microsoft.com/office/drawing/2014/main" id="{2D55CC75-9568-4594-A810-A707F430E05C}"/>
                </a:ext>
              </a:extLst>
            </p:cNvPr>
            <p:cNvSpPr/>
            <p:nvPr/>
          </p:nvSpPr>
          <p:spPr>
            <a:xfrm>
              <a:off x="8681360" y="4339939"/>
              <a:ext cx="511244" cy="511254"/>
            </a:xfrm>
            <a:custGeom>
              <a:avLst/>
              <a:gdLst>
                <a:gd name="connsiteX0" fmla="*/ -134 w 511244"/>
                <a:gd name="connsiteY0" fmla="*/ 425497 h 511254"/>
                <a:gd name="connsiteX1" fmla="*/ 170278 w 511244"/>
                <a:gd name="connsiteY1" fmla="*/ 255085 h 511254"/>
                <a:gd name="connsiteX2" fmla="*/ -134 w 511244"/>
                <a:gd name="connsiteY2" fmla="*/ 84664 h 511254"/>
                <a:gd name="connsiteX3" fmla="*/ 85067 w 511244"/>
                <a:gd name="connsiteY3" fmla="*/ -547 h 511254"/>
                <a:gd name="connsiteX4" fmla="*/ 255488 w 511244"/>
                <a:gd name="connsiteY4" fmla="*/ 169874 h 511254"/>
                <a:gd name="connsiteX5" fmla="*/ 425900 w 511244"/>
                <a:gd name="connsiteY5" fmla="*/ -547 h 511254"/>
                <a:gd name="connsiteX6" fmla="*/ 511111 w 511244"/>
                <a:gd name="connsiteY6" fmla="*/ 84664 h 511254"/>
                <a:gd name="connsiteX7" fmla="*/ 340699 w 511244"/>
                <a:gd name="connsiteY7" fmla="*/ 255085 h 511254"/>
                <a:gd name="connsiteX8" fmla="*/ 511111 w 511244"/>
                <a:gd name="connsiteY8" fmla="*/ 425497 h 511254"/>
                <a:gd name="connsiteX9" fmla="*/ 425900 w 511244"/>
                <a:gd name="connsiteY9" fmla="*/ 510707 h 511254"/>
                <a:gd name="connsiteX10" fmla="*/ 255488 w 511244"/>
                <a:gd name="connsiteY10" fmla="*/ 340286 h 511254"/>
                <a:gd name="connsiteX11" fmla="*/ 85067 w 511244"/>
                <a:gd name="connsiteY11" fmla="*/ 510707 h 51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244" h="511254">
                  <a:moveTo>
                    <a:pt x="-134" y="425497"/>
                  </a:moveTo>
                  <a:lnTo>
                    <a:pt x="170278" y="255085"/>
                  </a:lnTo>
                  <a:lnTo>
                    <a:pt x="-134" y="84664"/>
                  </a:lnTo>
                  <a:lnTo>
                    <a:pt x="85067" y="-547"/>
                  </a:lnTo>
                  <a:lnTo>
                    <a:pt x="255488" y="169874"/>
                  </a:lnTo>
                  <a:lnTo>
                    <a:pt x="425900" y="-547"/>
                  </a:lnTo>
                  <a:lnTo>
                    <a:pt x="511111" y="84664"/>
                  </a:lnTo>
                  <a:lnTo>
                    <a:pt x="340699" y="255085"/>
                  </a:lnTo>
                  <a:lnTo>
                    <a:pt x="511111" y="425497"/>
                  </a:lnTo>
                  <a:lnTo>
                    <a:pt x="425900" y="510707"/>
                  </a:lnTo>
                  <a:lnTo>
                    <a:pt x="255488" y="340286"/>
                  </a:lnTo>
                  <a:lnTo>
                    <a:pt x="85067" y="510707"/>
                  </a:lnTo>
                  <a:close/>
                </a:path>
              </a:pathLst>
            </a:custGeom>
            <a:solidFill>
              <a:srgbClr val="FF0000"/>
            </a:solidFill>
            <a:ln w="16736" cap="flat">
              <a:solidFill>
                <a:srgbClr val="000000"/>
              </a:solidFill>
              <a:prstDash val="solid"/>
              <a:miter/>
            </a:ln>
          </p:spPr>
          <p:txBody>
            <a:bodyPr rtlCol="0" anchor="ctr"/>
            <a:lstStyle/>
            <a:p>
              <a:endParaRPr lang="en-US"/>
            </a:p>
          </p:txBody>
        </p:sp>
        <p:grpSp>
          <p:nvGrpSpPr>
            <p:cNvPr id="306" name="Graphic 5">
              <a:extLst>
                <a:ext uri="{FF2B5EF4-FFF2-40B4-BE49-F238E27FC236}">
                  <a16:creationId xmlns:a16="http://schemas.microsoft.com/office/drawing/2014/main" id="{E9AA97EA-A5DA-4867-BC63-D29B45BB0D0E}"/>
                </a:ext>
              </a:extLst>
            </p:cNvPr>
            <p:cNvGrpSpPr/>
            <p:nvPr/>
          </p:nvGrpSpPr>
          <p:grpSpPr>
            <a:xfrm>
              <a:off x="7864533" y="4742478"/>
              <a:ext cx="301256" cy="301256"/>
              <a:chOff x="7864533" y="4742478"/>
              <a:chExt cx="301256" cy="301256"/>
            </a:xfrm>
          </p:grpSpPr>
          <p:sp>
            <p:nvSpPr>
              <p:cNvPr id="327" name="Freeform: Shape 326">
                <a:extLst>
                  <a:ext uri="{FF2B5EF4-FFF2-40B4-BE49-F238E27FC236}">
                    <a16:creationId xmlns:a16="http://schemas.microsoft.com/office/drawing/2014/main" id="{AD7E68CE-76F5-4CCE-89F2-1727EE5C898C}"/>
                  </a:ext>
                </a:extLst>
              </p:cNvPr>
              <p:cNvSpPr/>
              <p:nvPr/>
            </p:nvSpPr>
            <p:spPr>
              <a:xfrm>
                <a:off x="7864533" y="4742478"/>
                <a:ext cx="301256" cy="301256"/>
              </a:xfrm>
              <a:custGeom>
                <a:avLst/>
                <a:gdLst>
                  <a:gd name="connsiteX0" fmla="*/ 300926 w 301256"/>
                  <a:gd name="connsiteY0" fmla="*/ 150242 h 301256"/>
                  <a:gd name="connsiteX1" fmla="*/ 150298 w 301256"/>
                  <a:gd name="connsiteY1" fmla="*/ 300870 h 301256"/>
                  <a:gd name="connsiteX2" fmla="*/ -330 w 301256"/>
                  <a:gd name="connsiteY2" fmla="*/ 150242 h 301256"/>
                  <a:gd name="connsiteX3" fmla="*/ 150298 w 301256"/>
                  <a:gd name="connsiteY3" fmla="*/ -386 h 301256"/>
                  <a:gd name="connsiteX4" fmla="*/ 300926 w 301256"/>
                  <a:gd name="connsiteY4" fmla="*/ 150242 h 30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256" h="301256">
                    <a:moveTo>
                      <a:pt x="300926" y="150242"/>
                    </a:moveTo>
                    <a:cubicBezTo>
                      <a:pt x="300926" y="233432"/>
                      <a:pt x="233487" y="300870"/>
                      <a:pt x="150298" y="300870"/>
                    </a:cubicBezTo>
                    <a:cubicBezTo>
                      <a:pt x="67108" y="300870"/>
                      <a:pt x="-330" y="233432"/>
                      <a:pt x="-330" y="150242"/>
                    </a:cubicBezTo>
                    <a:cubicBezTo>
                      <a:pt x="-330" y="67052"/>
                      <a:pt x="67108" y="-386"/>
                      <a:pt x="150298" y="-386"/>
                    </a:cubicBezTo>
                    <a:cubicBezTo>
                      <a:pt x="233487" y="-386"/>
                      <a:pt x="300926" y="67052"/>
                      <a:pt x="300926" y="150242"/>
                    </a:cubicBezTo>
                    <a:close/>
                  </a:path>
                </a:pathLst>
              </a:custGeom>
              <a:solidFill>
                <a:srgbClr val="000000"/>
              </a:solidFill>
              <a:ln w="16736" cap="flat">
                <a:noFill/>
                <a:prstDash val="solid"/>
                <a:miter/>
              </a:ln>
            </p:spPr>
            <p:txBody>
              <a:bodyPr rtlCol="0" anchor="ctr"/>
              <a:lstStyle/>
              <a:p>
                <a:endParaRPr lang="en-US"/>
              </a:p>
            </p:txBody>
          </p:sp>
          <p:sp>
            <p:nvSpPr>
              <p:cNvPr id="336" name="TextBox 335">
                <a:extLst>
                  <a:ext uri="{FF2B5EF4-FFF2-40B4-BE49-F238E27FC236}">
                    <a16:creationId xmlns:a16="http://schemas.microsoft.com/office/drawing/2014/main" id="{21EDE258-F8F9-4746-A69B-BE2C100E49BB}"/>
                  </a:ext>
                </a:extLst>
              </p:cNvPr>
              <p:cNvSpPr txBox="1"/>
              <p:nvPr/>
            </p:nvSpPr>
            <p:spPr>
              <a:xfrm>
                <a:off x="7866951" y="4733578"/>
                <a:ext cx="300035" cy="325750"/>
              </a:xfrm>
              <a:prstGeom prst="rect">
                <a:avLst/>
              </a:prstGeom>
              <a:noFill/>
            </p:spPr>
            <p:txBody>
              <a:bodyPr wrap="none" rtlCol="0">
                <a:spAutoFit/>
              </a:bodyPr>
              <a:lstStyle/>
              <a:p>
                <a:pPr algn="l"/>
                <a:r>
                  <a:rPr lang="en-US" sz="1581" spc="0" baseline="0">
                    <a:solidFill>
                      <a:srgbClr val="FCFCFC"/>
                    </a:solidFill>
                    <a:latin typeface="Helvetica"/>
                    <a:cs typeface="Helvetica"/>
                    <a:sym typeface="Helvetica"/>
                    <a:rtl val="0"/>
                  </a:rPr>
                  <a:t>3</a:t>
                </a:r>
              </a:p>
            </p:txBody>
          </p:sp>
        </p:grpSp>
      </p:grpSp>
      <p:sp>
        <p:nvSpPr>
          <p:cNvPr id="337" name="TextBox 336">
            <a:extLst>
              <a:ext uri="{FF2B5EF4-FFF2-40B4-BE49-F238E27FC236}">
                <a16:creationId xmlns:a16="http://schemas.microsoft.com/office/drawing/2014/main" id="{97C7AA82-344C-49CB-BB5D-3C2618A5A425}"/>
              </a:ext>
            </a:extLst>
          </p:cNvPr>
          <p:cNvSpPr txBox="1"/>
          <p:nvPr/>
        </p:nvSpPr>
        <p:spPr>
          <a:xfrm>
            <a:off x="8791041" y="3569338"/>
            <a:ext cx="1716405" cy="377190"/>
          </a:xfrm>
          <a:prstGeom prst="rect">
            <a:avLst/>
          </a:prstGeom>
          <a:noFill/>
        </p:spPr>
        <p:txBody>
          <a:bodyPr wrap="none" rtlCol="0">
            <a:spAutoFit/>
          </a:bodyPr>
          <a:lstStyle/>
          <a:p>
            <a:pPr algn="l"/>
            <a:r>
              <a:rPr lang="en-US" sz="1950" spc="0" baseline="0">
                <a:solidFill>
                  <a:srgbClr val="000000"/>
                </a:solidFill>
                <a:latin typeface="Helvetica"/>
                <a:cs typeface="Helvetica"/>
                <a:sym typeface="Helvetica"/>
                <a:rtl val="0"/>
              </a:rPr>
              <a:t>Authentication</a:t>
            </a:r>
          </a:p>
        </p:txBody>
      </p:sp>
      <p:sp>
        <p:nvSpPr>
          <p:cNvPr id="342" name="TextBox 341">
            <a:extLst>
              <a:ext uri="{FF2B5EF4-FFF2-40B4-BE49-F238E27FC236}">
                <a16:creationId xmlns:a16="http://schemas.microsoft.com/office/drawing/2014/main" id="{5ABAC05F-D51A-44FD-94D1-B71AE3FA2B27}"/>
              </a:ext>
            </a:extLst>
          </p:cNvPr>
          <p:cNvSpPr txBox="1"/>
          <p:nvPr/>
        </p:nvSpPr>
        <p:spPr>
          <a:xfrm>
            <a:off x="9152991" y="3805377"/>
            <a:ext cx="992505" cy="377190"/>
          </a:xfrm>
          <a:prstGeom prst="rect">
            <a:avLst/>
          </a:prstGeom>
          <a:noFill/>
        </p:spPr>
        <p:txBody>
          <a:bodyPr wrap="none" rtlCol="0">
            <a:spAutoFit/>
          </a:bodyPr>
          <a:lstStyle/>
          <a:p>
            <a:pPr algn="l"/>
            <a:r>
              <a:rPr lang="en-US" sz="1950" spc="0" baseline="0">
                <a:solidFill>
                  <a:srgbClr val="000000"/>
                </a:solidFill>
                <a:latin typeface="Helvetica"/>
                <a:cs typeface="Helvetica"/>
                <a:sym typeface="Helvetica"/>
                <a:rtl val="0"/>
              </a:rPr>
              <a:t>module</a:t>
            </a:r>
          </a:p>
        </p:txBody>
      </p:sp>
      <p:sp>
        <p:nvSpPr>
          <p:cNvPr id="343" name="TextBox 342">
            <a:extLst>
              <a:ext uri="{FF2B5EF4-FFF2-40B4-BE49-F238E27FC236}">
                <a16:creationId xmlns:a16="http://schemas.microsoft.com/office/drawing/2014/main" id="{B3A0FC7F-4831-4F5C-8E13-34DF86D078C9}"/>
              </a:ext>
            </a:extLst>
          </p:cNvPr>
          <p:cNvSpPr txBox="1"/>
          <p:nvPr/>
        </p:nvSpPr>
        <p:spPr>
          <a:xfrm>
            <a:off x="7364320" y="2634983"/>
            <a:ext cx="1449705" cy="377190"/>
          </a:xfrm>
          <a:prstGeom prst="rect">
            <a:avLst/>
          </a:prstGeom>
          <a:noFill/>
        </p:spPr>
        <p:txBody>
          <a:bodyPr wrap="none" rtlCol="0">
            <a:spAutoFit/>
          </a:bodyPr>
          <a:lstStyle/>
          <a:p>
            <a:pPr algn="l"/>
            <a:r>
              <a:rPr lang="en-US" sz="1950" spc="0" baseline="0">
                <a:solidFill>
                  <a:srgbClr val="000000"/>
                </a:solidFill>
                <a:latin typeface="Helvetica"/>
                <a:cs typeface="Helvetica"/>
                <a:sym typeface="Helvetica"/>
                <a:rtl val="0"/>
              </a:rPr>
              <a:t>Initialization</a:t>
            </a:r>
          </a:p>
        </p:txBody>
      </p:sp>
      <p:sp>
        <p:nvSpPr>
          <p:cNvPr id="344" name="TextBox 343">
            <a:extLst>
              <a:ext uri="{FF2B5EF4-FFF2-40B4-BE49-F238E27FC236}">
                <a16:creationId xmlns:a16="http://schemas.microsoft.com/office/drawing/2014/main" id="{269F41E9-BBED-4F80-B41F-E5BACC074D7F}"/>
              </a:ext>
            </a:extLst>
          </p:cNvPr>
          <p:cNvSpPr txBox="1"/>
          <p:nvPr/>
        </p:nvSpPr>
        <p:spPr>
          <a:xfrm>
            <a:off x="7664357" y="2871022"/>
            <a:ext cx="849630" cy="377190"/>
          </a:xfrm>
          <a:prstGeom prst="rect">
            <a:avLst/>
          </a:prstGeom>
          <a:noFill/>
        </p:spPr>
        <p:txBody>
          <a:bodyPr wrap="none" rtlCol="0">
            <a:spAutoFit/>
          </a:bodyPr>
          <a:lstStyle/>
          <a:p>
            <a:pPr algn="l"/>
            <a:r>
              <a:rPr lang="en-US" sz="1950" spc="0" baseline="0">
                <a:solidFill>
                  <a:srgbClr val="000000"/>
                </a:solidFill>
                <a:latin typeface="Helvetica"/>
                <a:cs typeface="Helvetica"/>
                <a:sym typeface="Helvetica"/>
                <a:rtl val="0"/>
              </a:rPr>
              <a:t>phase</a:t>
            </a:r>
          </a:p>
        </p:txBody>
      </p:sp>
      <p:grpSp>
        <p:nvGrpSpPr>
          <p:cNvPr id="345" name="Graphic 5">
            <a:extLst>
              <a:ext uri="{FF2B5EF4-FFF2-40B4-BE49-F238E27FC236}">
                <a16:creationId xmlns:a16="http://schemas.microsoft.com/office/drawing/2014/main" id="{2CDF0330-D27B-4B42-9CB5-3667C497632A}"/>
              </a:ext>
            </a:extLst>
          </p:cNvPr>
          <p:cNvGrpSpPr/>
          <p:nvPr/>
        </p:nvGrpSpPr>
        <p:grpSpPr>
          <a:xfrm>
            <a:off x="7002040" y="5192019"/>
            <a:ext cx="2346905" cy="599306"/>
            <a:chOff x="7002040" y="5192019"/>
            <a:chExt cx="2346905" cy="599306"/>
          </a:xfrm>
        </p:grpSpPr>
        <p:sp>
          <p:nvSpPr>
            <p:cNvPr id="346" name="Freeform: Shape 345">
              <a:extLst>
                <a:ext uri="{FF2B5EF4-FFF2-40B4-BE49-F238E27FC236}">
                  <a16:creationId xmlns:a16="http://schemas.microsoft.com/office/drawing/2014/main" id="{1747BF55-4AB0-41B3-985C-669B133BAF47}"/>
                </a:ext>
              </a:extLst>
            </p:cNvPr>
            <p:cNvSpPr/>
            <p:nvPr/>
          </p:nvSpPr>
          <p:spPr>
            <a:xfrm>
              <a:off x="7002040" y="5192019"/>
              <a:ext cx="2346905" cy="599306"/>
            </a:xfrm>
            <a:custGeom>
              <a:avLst/>
              <a:gdLst>
                <a:gd name="connsiteX0" fmla="*/ 2195713 w 2346905"/>
                <a:gd name="connsiteY0" fmla="*/ -356 h 599306"/>
                <a:gd name="connsiteX1" fmla="*/ 2346585 w 2346905"/>
                <a:gd name="connsiteY1" fmla="*/ 89540 h 599306"/>
                <a:gd name="connsiteX2" fmla="*/ 2346585 w 2346905"/>
                <a:gd name="connsiteY2" fmla="*/ 509054 h 599306"/>
                <a:gd name="connsiteX3" fmla="*/ 2195713 w 2346905"/>
                <a:gd name="connsiteY3" fmla="*/ 598950 h 599306"/>
                <a:gd name="connsiteX4" fmla="*/ 150552 w 2346905"/>
                <a:gd name="connsiteY4" fmla="*/ 598950 h 599306"/>
                <a:gd name="connsiteX5" fmla="*/ -321 w 2346905"/>
                <a:gd name="connsiteY5" fmla="*/ 509054 h 599306"/>
                <a:gd name="connsiteX6" fmla="*/ -321 w 2346905"/>
                <a:gd name="connsiteY6" fmla="*/ 89540 h 599306"/>
                <a:gd name="connsiteX7" fmla="*/ 150552 w 2346905"/>
                <a:gd name="connsiteY7" fmla="*/ -356 h 59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905" h="599306">
                  <a:moveTo>
                    <a:pt x="2195713" y="-356"/>
                  </a:moveTo>
                  <a:cubicBezTo>
                    <a:pt x="2279038" y="-356"/>
                    <a:pt x="2346585" y="39891"/>
                    <a:pt x="2346585" y="89540"/>
                  </a:cubicBezTo>
                  <a:lnTo>
                    <a:pt x="2346585" y="509054"/>
                  </a:lnTo>
                  <a:cubicBezTo>
                    <a:pt x="2346585" y="558703"/>
                    <a:pt x="2279038" y="598950"/>
                    <a:pt x="2195713" y="598950"/>
                  </a:cubicBezTo>
                  <a:lnTo>
                    <a:pt x="150552" y="598950"/>
                  </a:lnTo>
                  <a:cubicBezTo>
                    <a:pt x="67227" y="598950"/>
                    <a:pt x="-321" y="558703"/>
                    <a:pt x="-321" y="509054"/>
                  </a:cubicBezTo>
                  <a:lnTo>
                    <a:pt x="-321" y="89540"/>
                  </a:lnTo>
                  <a:cubicBezTo>
                    <a:pt x="-321" y="39891"/>
                    <a:pt x="67227" y="-356"/>
                    <a:pt x="150552" y="-356"/>
                  </a:cubicBezTo>
                  <a:close/>
                </a:path>
              </a:pathLst>
            </a:custGeom>
            <a:solidFill>
              <a:srgbClr val="D9D9D9"/>
            </a:solidFill>
            <a:ln w="12939" cap="flat">
              <a:solidFill>
                <a:srgbClr val="666666"/>
              </a:solidFill>
              <a:prstDash val="solid"/>
              <a:miter/>
            </a:ln>
          </p:spPr>
          <p:txBody>
            <a:bodyPr rtlCol="0" anchor="ctr"/>
            <a:lstStyle/>
            <a:p>
              <a:endParaRPr lang="en-US"/>
            </a:p>
          </p:txBody>
        </p:sp>
        <p:sp>
          <p:nvSpPr>
            <p:cNvPr id="347" name="TextBox 346">
              <a:extLst>
                <a:ext uri="{FF2B5EF4-FFF2-40B4-BE49-F238E27FC236}">
                  <a16:creationId xmlns:a16="http://schemas.microsoft.com/office/drawing/2014/main" id="{CBDA4E21-08B8-454E-8D5E-B8245806A8B0}"/>
                </a:ext>
              </a:extLst>
            </p:cNvPr>
            <p:cNvSpPr txBox="1"/>
            <p:nvPr/>
          </p:nvSpPr>
          <p:spPr>
            <a:xfrm>
              <a:off x="7185948" y="5274350"/>
              <a:ext cx="1973682" cy="375960"/>
            </a:xfrm>
            <a:prstGeom prst="rect">
              <a:avLst/>
            </a:prstGeom>
            <a:noFill/>
          </p:spPr>
          <p:txBody>
            <a:bodyPr wrap="none" rtlCol="0">
              <a:spAutoFit/>
            </a:bodyPr>
            <a:lstStyle/>
            <a:p>
              <a:pPr algn="l"/>
              <a:r>
                <a:rPr lang="en-US" sz="1977" spc="0" baseline="0">
                  <a:solidFill>
                    <a:srgbClr val="000000"/>
                  </a:solidFill>
                  <a:latin typeface="Helvetica"/>
                  <a:cs typeface="Helvetica"/>
                  <a:sym typeface="Helvetica"/>
                  <a:rtl val="0"/>
                </a:rPr>
                <a:t>Protected region</a:t>
              </a:r>
            </a:p>
          </p:txBody>
        </p:sp>
      </p:grpSp>
      <p:sp>
        <p:nvSpPr>
          <p:cNvPr id="95" name="TextBox 94">
            <a:extLst>
              <a:ext uri="{FF2B5EF4-FFF2-40B4-BE49-F238E27FC236}">
                <a16:creationId xmlns:a16="http://schemas.microsoft.com/office/drawing/2014/main" id="{9126354F-6C84-4A40-B679-24735DB5967E}"/>
              </a:ext>
            </a:extLst>
          </p:cNvPr>
          <p:cNvSpPr txBox="1"/>
          <p:nvPr/>
        </p:nvSpPr>
        <p:spPr>
          <a:xfrm>
            <a:off x="6437549" y="5859793"/>
            <a:ext cx="4706983" cy="3693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Control flow bending attack or CFB</a:t>
            </a:r>
          </a:p>
        </p:txBody>
      </p:sp>
    </p:spTree>
    <p:custDataLst>
      <p:tags r:id="rId1"/>
    </p:custDataLst>
    <p:extLst>
      <p:ext uri="{BB962C8B-B14F-4D97-AF65-F5344CB8AC3E}">
        <p14:creationId xmlns:p14="http://schemas.microsoft.com/office/powerpoint/2010/main" val="1227584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0"/>
                                        </p:tgtEl>
                                        <p:attrNameLst>
                                          <p:attrName>style.visibility</p:attrName>
                                        </p:attrNameLst>
                                      </p:cBhvr>
                                      <p:to>
                                        <p:strVal val="visible"/>
                                      </p:to>
                                    </p:set>
                                    <p:animEffect transition="in" filter="wipe(up)">
                                      <p:cBhvr>
                                        <p:cTn id="7" dur="500"/>
                                        <p:tgtEl>
                                          <p:spTgt spid="3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9"/>
                                        </p:tgtEl>
                                        <p:attrNameLst>
                                          <p:attrName>style.visibility</p:attrName>
                                        </p:attrNameLst>
                                      </p:cBhvr>
                                      <p:to>
                                        <p:strVal val="visible"/>
                                      </p:to>
                                    </p:set>
                                    <p:animEffect transition="in" filter="wipe(up)">
                                      <p:cBhvr>
                                        <p:cTn id="12" dur="500"/>
                                        <p:tgtEl>
                                          <p:spTgt spid="3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wipe(down)">
                                      <p:cBhvr>
                                        <p:cTn id="1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3005-F491-4772-B922-DF3823E129F7}"/>
              </a:ext>
            </a:extLst>
          </p:cNvPr>
          <p:cNvSpPr>
            <a:spLocks noGrp="1"/>
          </p:cNvSpPr>
          <p:nvPr>
            <p:ph type="title"/>
          </p:nvPr>
        </p:nvSpPr>
        <p:spPr/>
        <p:txBody>
          <a:bodyPr/>
          <a:lstStyle/>
          <a:p>
            <a:r>
              <a:rPr lang="en-US" dirty="0">
                <a:cs typeface="Calibri" panose="020F0502020204030204" pitchFamily="34" charset="0"/>
              </a:rPr>
              <a:t>Problem Statement:</a:t>
            </a:r>
          </a:p>
        </p:txBody>
      </p:sp>
      <p:pic>
        <p:nvPicPr>
          <p:cNvPr id="7" name="Graphic 7" descr="Devil face outline with solid fill">
            <a:extLst>
              <a:ext uri="{FF2B5EF4-FFF2-40B4-BE49-F238E27FC236}">
                <a16:creationId xmlns:a16="http://schemas.microsoft.com/office/drawing/2014/main" id="{4B139A20-3411-480C-9028-086C99FB6B53}"/>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11153608" y="5041737"/>
            <a:ext cx="914400" cy="914400"/>
          </a:xfrm>
        </p:spPr>
      </p:pic>
      <p:sp>
        <p:nvSpPr>
          <p:cNvPr id="17" name="Slide Number Placeholder 16">
            <a:extLst>
              <a:ext uri="{FF2B5EF4-FFF2-40B4-BE49-F238E27FC236}">
                <a16:creationId xmlns:a16="http://schemas.microsoft.com/office/drawing/2014/main" id="{9CAE496E-2A3A-4364-9180-9A119FB5C57D}"/>
              </a:ext>
            </a:extLst>
          </p:cNvPr>
          <p:cNvSpPr>
            <a:spLocks noGrp="1"/>
          </p:cNvSpPr>
          <p:nvPr>
            <p:ph type="sldNum" sz="quarter" idx="12"/>
          </p:nvPr>
        </p:nvSpPr>
        <p:spPr/>
        <p:txBody>
          <a:bodyPr/>
          <a:lstStyle/>
          <a:p>
            <a:fld id="{A9FBCBD7-5CAA-48C1-90AF-EA83F5819D80}" type="slidenum">
              <a:rPr lang="en-US" smtClean="0">
                <a:latin typeface="Calibri" panose="020F0502020204030204" pitchFamily="34" charset="0"/>
                <a:cs typeface="Calibri" panose="020F0502020204030204" pitchFamily="34" charset="0"/>
              </a:rPr>
              <a:t>7</a:t>
            </a:fld>
            <a:endParaRPr lang="en-US">
              <a:latin typeface="Calibri" panose="020F0502020204030204" pitchFamily="34" charset="0"/>
              <a:cs typeface="Calibri" panose="020F0502020204030204" pitchFamily="34" charset="0"/>
            </a:endParaRPr>
          </a:p>
        </p:txBody>
      </p:sp>
      <p:pic>
        <p:nvPicPr>
          <p:cNvPr id="8" name="Graphic 8" descr="Smiling face outline with solid fill">
            <a:extLst>
              <a:ext uri="{FF2B5EF4-FFF2-40B4-BE49-F238E27FC236}">
                <a16:creationId xmlns:a16="http://schemas.microsoft.com/office/drawing/2014/main" id="{2DFCBA36-B2F1-4C6C-841B-16D1B62FAF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52484" y="1864653"/>
            <a:ext cx="914400" cy="914400"/>
          </a:xfrm>
          <a:prstGeom prst="rect">
            <a:avLst/>
          </a:prstGeom>
        </p:spPr>
      </p:pic>
      <p:sp>
        <p:nvSpPr>
          <p:cNvPr id="11" name="TextBox 10">
            <a:extLst>
              <a:ext uri="{FF2B5EF4-FFF2-40B4-BE49-F238E27FC236}">
                <a16:creationId xmlns:a16="http://schemas.microsoft.com/office/drawing/2014/main" id="{4F1A877D-B0E8-4516-9713-D596CCA05564}"/>
              </a:ext>
            </a:extLst>
          </p:cNvPr>
          <p:cNvSpPr txBox="1"/>
          <p:nvPr/>
        </p:nvSpPr>
        <p:spPr>
          <a:xfrm>
            <a:off x="1158631" y="2711939"/>
            <a:ext cx="1346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panose="020F0502020204030204" pitchFamily="34" charset="0"/>
                <a:cs typeface="Calibri" panose="020F0502020204030204" pitchFamily="34" charset="0"/>
              </a:rPr>
              <a:t>Developer</a:t>
            </a:r>
          </a:p>
        </p:txBody>
      </p:sp>
      <p:grpSp>
        <p:nvGrpSpPr>
          <p:cNvPr id="16" name="Group 15">
            <a:extLst>
              <a:ext uri="{FF2B5EF4-FFF2-40B4-BE49-F238E27FC236}">
                <a16:creationId xmlns:a16="http://schemas.microsoft.com/office/drawing/2014/main" id="{BA845B31-4560-4D8E-A6EE-1BC9807C8692}"/>
              </a:ext>
            </a:extLst>
          </p:cNvPr>
          <p:cNvGrpSpPr/>
          <p:nvPr/>
        </p:nvGrpSpPr>
        <p:grpSpPr>
          <a:xfrm>
            <a:off x="3102707" y="1867876"/>
            <a:ext cx="1121507" cy="1272011"/>
            <a:chOff x="5164015" y="1867876"/>
            <a:chExt cx="1121507" cy="1272011"/>
          </a:xfrm>
        </p:grpSpPr>
        <p:pic>
          <p:nvPicPr>
            <p:cNvPr id="12" name="Graphic 12" descr="Box outline">
              <a:extLst>
                <a:ext uri="{FF2B5EF4-FFF2-40B4-BE49-F238E27FC236}">
                  <a16:creationId xmlns:a16="http://schemas.microsoft.com/office/drawing/2014/main" id="{666DC94F-2934-4449-ABE7-52584134FC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9645" y="1867876"/>
              <a:ext cx="914400" cy="914400"/>
            </a:xfrm>
            <a:prstGeom prst="rect">
              <a:avLst/>
            </a:prstGeom>
          </p:spPr>
        </p:pic>
        <p:sp>
          <p:nvSpPr>
            <p:cNvPr id="14" name="TextBox 13">
              <a:extLst>
                <a:ext uri="{FF2B5EF4-FFF2-40B4-BE49-F238E27FC236}">
                  <a16:creationId xmlns:a16="http://schemas.microsoft.com/office/drawing/2014/main" id="{81FC4E4B-2793-4A57-8E34-8D62C43F23C7}"/>
                </a:ext>
              </a:extLst>
            </p:cNvPr>
            <p:cNvSpPr txBox="1"/>
            <p:nvPr/>
          </p:nvSpPr>
          <p:spPr>
            <a:xfrm>
              <a:off x="5164015" y="2770555"/>
              <a:ext cx="11215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panose="020F0502020204030204" pitchFamily="34" charset="0"/>
                  <a:cs typeface="Calibri" panose="020F0502020204030204" pitchFamily="34" charset="0"/>
                </a:rPr>
                <a:t>Software</a:t>
              </a:r>
            </a:p>
          </p:txBody>
        </p:sp>
      </p:grpSp>
      <p:grpSp>
        <p:nvGrpSpPr>
          <p:cNvPr id="5" name="Group 4">
            <a:extLst>
              <a:ext uri="{FF2B5EF4-FFF2-40B4-BE49-F238E27FC236}">
                <a16:creationId xmlns:a16="http://schemas.microsoft.com/office/drawing/2014/main" id="{0C8EFE41-C2AB-4F93-8940-FFB0D3F5907D}"/>
              </a:ext>
            </a:extLst>
          </p:cNvPr>
          <p:cNvGrpSpPr/>
          <p:nvPr/>
        </p:nvGrpSpPr>
        <p:grpSpPr>
          <a:xfrm>
            <a:off x="5111261" y="3845226"/>
            <a:ext cx="3956539" cy="914400"/>
            <a:chOff x="5234596" y="3845226"/>
            <a:chExt cx="3833204" cy="914400"/>
          </a:xfrm>
        </p:grpSpPr>
        <p:pic>
          <p:nvPicPr>
            <p:cNvPr id="9" name="Graphic 9" descr="Sad face outline with solid fill">
              <a:extLst>
                <a:ext uri="{FF2B5EF4-FFF2-40B4-BE49-F238E27FC236}">
                  <a16:creationId xmlns:a16="http://schemas.microsoft.com/office/drawing/2014/main" id="{D25528E9-76D9-4F49-AAFD-A84A6A3E5A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53400" y="3845226"/>
              <a:ext cx="914400" cy="914400"/>
            </a:xfrm>
            <a:prstGeom prst="rect">
              <a:avLst/>
            </a:prstGeom>
          </p:spPr>
        </p:pic>
        <p:sp>
          <p:nvSpPr>
            <p:cNvPr id="26" name="TextBox 25">
              <a:extLst>
                <a:ext uri="{FF2B5EF4-FFF2-40B4-BE49-F238E27FC236}">
                  <a16:creationId xmlns:a16="http://schemas.microsoft.com/office/drawing/2014/main" id="{D8C196F0-F73D-4534-B060-DC9737832D11}"/>
                </a:ext>
              </a:extLst>
            </p:cNvPr>
            <p:cNvSpPr txBox="1"/>
            <p:nvPr/>
          </p:nvSpPr>
          <p:spPr>
            <a:xfrm>
              <a:off x="5765799" y="4046415"/>
              <a:ext cx="119966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Please buy</a:t>
              </a:r>
            </a:p>
          </p:txBody>
        </p:sp>
        <p:cxnSp>
          <p:nvCxnSpPr>
            <p:cNvPr id="28" name="Straight Arrow Connector 27">
              <a:extLst>
                <a:ext uri="{FF2B5EF4-FFF2-40B4-BE49-F238E27FC236}">
                  <a16:creationId xmlns:a16="http://schemas.microsoft.com/office/drawing/2014/main" id="{FB1B233F-AF4D-4F3F-B6F1-910E3AE2A1CD}"/>
                </a:ext>
              </a:extLst>
            </p:cNvPr>
            <p:cNvCxnSpPr>
              <a:cxnSpLocks/>
            </p:cNvCxnSpPr>
            <p:nvPr/>
          </p:nvCxnSpPr>
          <p:spPr>
            <a:xfrm flipV="1">
              <a:off x="5234596" y="4449150"/>
              <a:ext cx="2330938" cy="136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4" name="Group 3">
            <a:extLst>
              <a:ext uri="{FF2B5EF4-FFF2-40B4-BE49-F238E27FC236}">
                <a16:creationId xmlns:a16="http://schemas.microsoft.com/office/drawing/2014/main" id="{8E403901-652D-4D6C-96CC-5821937DDE97}"/>
              </a:ext>
            </a:extLst>
          </p:cNvPr>
          <p:cNvGrpSpPr/>
          <p:nvPr/>
        </p:nvGrpSpPr>
        <p:grpSpPr>
          <a:xfrm>
            <a:off x="5111261" y="3352800"/>
            <a:ext cx="5273429" cy="422274"/>
            <a:chOff x="5111261" y="3352800"/>
            <a:chExt cx="5273429" cy="422274"/>
          </a:xfrm>
        </p:grpSpPr>
        <p:sp>
          <p:nvSpPr>
            <p:cNvPr id="25" name="TextBox 24">
              <a:extLst>
                <a:ext uri="{FF2B5EF4-FFF2-40B4-BE49-F238E27FC236}">
                  <a16:creationId xmlns:a16="http://schemas.microsoft.com/office/drawing/2014/main" id="{C9E44C5C-25AF-436B-A6F6-A9B193BD7523}"/>
                </a:ext>
              </a:extLst>
            </p:cNvPr>
            <p:cNvSpPr txBox="1"/>
            <p:nvPr/>
          </p:nvSpPr>
          <p:spPr>
            <a:xfrm>
              <a:off x="8090876" y="3352800"/>
              <a:ext cx="2293814" cy="369332"/>
            </a:xfrm>
            <a:prstGeom prst="rect">
              <a:avLst/>
            </a:prstGeom>
            <a:solidFill>
              <a:srgbClr val="FF9900"/>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Calibri" panose="020F0502020204030204" pitchFamily="34" charset="0"/>
                  <a:cs typeface="Calibri" panose="020F0502020204030204" pitchFamily="34" charset="0"/>
                </a:rPr>
                <a:t>After 10 executions</a:t>
              </a:r>
            </a:p>
          </p:txBody>
        </p:sp>
        <p:cxnSp>
          <p:nvCxnSpPr>
            <p:cNvPr id="27" name="Straight Arrow Connector 26">
              <a:extLst>
                <a:ext uri="{FF2B5EF4-FFF2-40B4-BE49-F238E27FC236}">
                  <a16:creationId xmlns:a16="http://schemas.microsoft.com/office/drawing/2014/main" id="{36513F26-D38D-46E5-9F16-7D5B7A02D5C9}"/>
                </a:ext>
              </a:extLst>
            </p:cNvPr>
            <p:cNvCxnSpPr>
              <a:cxnSpLocks/>
            </p:cNvCxnSpPr>
            <p:nvPr/>
          </p:nvCxnSpPr>
          <p:spPr>
            <a:xfrm flipH="1">
              <a:off x="5230690" y="3769213"/>
              <a:ext cx="2153138" cy="5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D72A8ECA-24B4-4B23-98B6-C167435FC43B}"/>
                </a:ext>
              </a:extLst>
            </p:cNvPr>
            <p:cNvSpPr txBox="1"/>
            <p:nvPr/>
          </p:nvSpPr>
          <p:spPr>
            <a:xfrm>
              <a:off x="5111261" y="3352801"/>
              <a:ext cx="2391507"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Need more executions</a:t>
              </a:r>
            </a:p>
          </p:txBody>
        </p:sp>
      </p:grpSp>
      <p:grpSp>
        <p:nvGrpSpPr>
          <p:cNvPr id="19" name="Group 18">
            <a:extLst>
              <a:ext uri="{FF2B5EF4-FFF2-40B4-BE49-F238E27FC236}">
                <a16:creationId xmlns:a16="http://schemas.microsoft.com/office/drawing/2014/main" id="{F2CC520B-408E-4BB9-BBA6-2682C4799370}"/>
              </a:ext>
            </a:extLst>
          </p:cNvPr>
          <p:cNvGrpSpPr/>
          <p:nvPr/>
        </p:nvGrpSpPr>
        <p:grpSpPr>
          <a:xfrm>
            <a:off x="9917722" y="4967165"/>
            <a:ext cx="1834660" cy="1650120"/>
            <a:chOff x="9917722" y="4967165"/>
            <a:chExt cx="1834660" cy="1650120"/>
          </a:xfrm>
        </p:grpSpPr>
        <p:pic>
          <p:nvPicPr>
            <p:cNvPr id="31" name="Graphic 12" descr="Box outline">
              <a:extLst>
                <a:ext uri="{FF2B5EF4-FFF2-40B4-BE49-F238E27FC236}">
                  <a16:creationId xmlns:a16="http://schemas.microsoft.com/office/drawing/2014/main" id="{30AD208A-B225-4EF7-971C-AF4B70843F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13242" y="4971072"/>
              <a:ext cx="914400" cy="914400"/>
            </a:xfrm>
            <a:prstGeom prst="rect">
              <a:avLst/>
            </a:prstGeom>
          </p:spPr>
        </p:pic>
        <p:grpSp>
          <p:nvGrpSpPr>
            <p:cNvPr id="6" name="Group 5">
              <a:extLst>
                <a:ext uri="{FF2B5EF4-FFF2-40B4-BE49-F238E27FC236}">
                  <a16:creationId xmlns:a16="http://schemas.microsoft.com/office/drawing/2014/main" id="{4FF4C25A-36EA-4D6D-93AD-9257436CAAE4}"/>
                </a:ext>
              </a:extLst>
            </p:cNvPr>
            <p:cNvGrpSpPr/>
            <p:nvPr/>
          </p:nvGrpSpPr>
          <p:grpSpPr>
            <a:xfrm>
              <a:off x="9917722" y="4967165"/>
              <a:ext cx="1834660" cy="1650120"/>
              <a:chOff x="9917722" y="4967165"/>
              <a:chExt cx="1834660" cy="1650120"/>
            </a:xfrm>
          </p:grpSpPr>
          <p:sp>
            <p:nvSpPr>
              <p:cNvPr id="32" name="Rectangle 31">
                <a:extLst>
                  <a:ext uri="{FF2B5EF4-FFF2-40B4-BE49-F238E27FC236}">
                    <a16:creationId xmlns:a16="http://schemas.microsoft.com/office/drawing/2014/main" id="{6C6ED2BA-CA1D-423F-B514-5860C2BE8A5C}"/>
                  </a:ext>
                </a:extLst>
              </p:cNvPr>
              <p:cNvSpPr/>
              <p:nvPr/>
            </p:nvSpPr>
            <p:spPr>
              <a:xfrm>
                <a:off x="10213242" y="4967165"/>
                <a:ext cx="918307" cy="91830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C33390C6-97F5-41D2-9FBB-767546C6047E}"/>
                  </a:ext>
                </a:extLst>
              </p:cNvPr>
              <p:cNvSpPr txBox="1"/>
              <p:nvPr/>
            </p:nvSpPr>
            <p:spPr>
              <a:xfrm>
                <a:off x="9917722" y="5970954"/>
                <a:ext cx="18346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Control-Flow Bending Attack</a:t>
                </a:r>
              </a:p>
            </p:txBody>
          </p:sp>
        </p:grpSp>
      </p:grpSp>
      <p:pic>
        <p:nvPicPr>
          <p:cNvPr id="38" name="Graphic 9" descr="Sad face outline with solid fill">
            <a:extLst>
              <a:ext uri="{FF2B5EF4-FFF2-40B4-BE49-F238E27FC236}">
                <a16:creationId xmlns:a16="http://schemas.microsoft.com/office/drawing/2014/main" id="{88473120-45C0-49A0-83EA-26ACB672DA7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54967" y="5184503"/>
            <a:ext cx="914400" cy="914400"/>
          </a:xfrm>
          <a:prstGeom prst="rect">
            <a:avLst/>
          </a:prstGeom>
        </p:spPr>
      </p:pic>
      <p:grpSp>
        <p:nvGrpSpPr>
          <p:cNvPr id="24" name="Group 23">
            <a:extLst>
              <a:ext uri="{FF2B5EF4-FFF2-40B4-BE49-F238E27FC236}">
                <a16:creationId xmlns:a16="http://schemas.microsoft.com/office/drawing/2014/main" id="{3D4A8E01-581F-47E2-B168-CA68B41F6E3D}"/>
              </a:ext>
            </a:extLst>
          </p:cNvPr>
          <p:cNvGrpSpPr/>
          <p:nvPr/>
        </p:nvGrpSpPr>
        <p:grpSpPr>
          <a:xfrm>
            <a:off x="5058752" y="1858106"/>
            <a:ext cx="6189539" cy="1281780"/>
            <a:chOff x="5058752" y="1858106"/>
            <a:chExt cx="6189539" cy="1281780"/>
          </a:xfrm>
        </p:grpSpPr>
        <p:grpSp>
          <p:nvGrpSpPr>
            <p:cNvPr id="3" name="Group 2">
              <a:extLst>
                <a:ext uri="{FF2B5EF4-FFF2-40B4-BE49-F238E27FC236}">
                  <a16:creationId xmlns:a16="http://schemas.microsoft.com/office/drawing/2014/main" id="{3A535FDE-6793-475C-837B-F4B6DF4E17A3}"/>
                </a:ext>
              </a:extLst>
            </p:cNvPr>
            <p:cNvGrpSpPr/>
            <p:nvPr/>
          </p:nvGrpSpPr>
          <p:grpSpPr>
            <a:xfrm>
              <a:off x="5058752" y="1858106"/>
              <a:ext cx="6189539" cy="1281780"/>
              <a:chOff x="5058752" y="1858106"/>
              <a:chExt cx="6189539" cy="1281780"/>
            </a:xfrm>
          </p:grpSpPr>
          <p:pic>
            <p:nvPicPr>
              <p:cNvPr id="10" name="Graphic 8" descr="Smiling face outline with solid fill">
                <a:extLst>
                  <a:ext uri="{FF2B5EF4-FFF2-40B4-BE49-F238E27FC236}">
                    <a16:creationId xmlns:a16="http://schemas.microsoft.com/office/drawing/2014/main" id="{E07568DA-646B-4E32-908C-301FA193C3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29034" y="1902742"/>
                <a:ext cx="914400" cy="914400"/>
              </a:xfrm>
              <a:prstGeom prst="rect">
                <a:avLst/>
              </a:prstGeom>
            </p:spPr>
          </p:pic>
          <p:cxnSp>
            <p:nvCxnSpPr>
              <p:cNvPr id="15" name="Straight Arrow Connector 14">
                <a:extLst>
                  <a:ext uri="{FF2B5EF4-FFF2-40B4-BE49-F238E27FC236}">
                    <a16:creationId xmlns:a16="http://schemas.microsoft.com/office/drawing/2014/main" id="{B3B4FD7B-9902-4302-B123-82D6CB6C2C58}"/>
                  </a:ext>
                </a:extLst>
              </p:cNvPr>
              <p:cNvCxnSpPr/>
              <p:nvPr/>
            </p:nvCxnSpPr>
            <p:spPr>
              <a:xfrm>
                <a:off x="5058752" y="2460137"/>
                <a:ext cx="2506784" cy="5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C32D30AB-A35F-4BD3-81AA-103A9DB798B5}"/>
                  </a:ext>
                </a:extLst>
              </p:cNvPr>
              <p:cNvSpPr txBox="1"/>
              <p:nvPr/>
            </p:nvSpPr>
            <p:spPr>
              <a:xfrm>
                <a:off x="5443415" y="1985108"/>
                <a:ext cx="1834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Untrusted User</a:t>
                </a:r>
              </a:p>
            </p:txBody>
          </p:sp>
          <p:sp>
            <p:nvSpPr>
              <p:cNvPr id="20" name="TextBox 19">
                <a:extLst>
                  <a:ext uri="{FF2B5EF4-FFF2-40B4-BE49-F238E27FC236}">
                    <a16:creationId xmlns:a16="http://schemas.microsoft.com/office/drawing/2014/main" id="{B8EBC18A-2285-4AE1-95D5-0B586677C822}"/>
                  </a:ext>
                </a:extLst>
              </p:cNvPr>
              <p:cNvSpPr txBox="1"/>
              <p:nvPr/>
            </p:nvSpPr>
            <p:spPr>
              <a:xfrm>
                <a:off x="5228492" y="2522417"/>
                <a:ext cx="1912815" cy="369332"/>
              </a:xfrm>
              <a:prstGeom prst="rect">
                <a:avLst/>
              </a:prstGeom>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panose="020F0502020204030204" pitchFamily="34" charset="0"/>
                    <a:cs typeface="Calibri" panose="020F0502020204030204" pitchFamily="34" charset="0"/>
                  </a:rPr>
                  <a:t>10 Trial executions</a:t>
                </a:r>
              </a:p>
            </p:txBody>
          </p:sp>
          <p:grpSp>
            <p:nvGrpSpPr>
              <p:cNvPr id="21" name="Group 20">
                <a:extLst>
                  <a:ext uri="{FF2B5EF4-FFF2-40B4-BE49-F238E27FC236}">
                    <a16:creationId xmlns:a16="http://schemas.microsoft.com/office/drawing/2014/main" id="{973C8CF9-5720-4728-ABE5-E8B83BC7557B}"/>
                  </a:ext>
                </a:extLst>
              </p:cNvPr>
              <p:cNvGrpSpPr/>
              <p:nvPr/>
            </p:nvGrpSpPr>
            <p:grpSpPr>
              <a:xfrm>
                <a:off x="10103337" y="1858106"/>
                <a:ext cx="1144954" cy="1281780"/>
                <a:chOff x="5179645" y="1867876"/>
                <a:chExt cx="1144954" cy="1281780"/>
              </a:xfrm>
            </p:grpSpPr>
            <p:pic>
              <p:nvPicPr>
                <p:cNvPr id="22" name="Graphic 12" descr="Box outline">
                  <a:extLst>
                    <a:ext uri="{FF2B5EF4-FFF2-40B4-BE49-F238E27FC236}">
                      <a16:creationId xmlns:a16="http://schemas.microsoft.com/office/drawing/2014/main" id="{29163134-3D1E-4D6D-8EC7-FC637036A7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9645" y="1867876"/>
                  <a:ext cx="914400" cy="914400"/>
                </a:xfrm>
                <a:prstGeom prst="rect">
                  <a:avLst/>
                </a:prstGeom>
              </p:spPr>
            </p:pic>
            <p:sp>
              <p:nvSpPr>
                <p:cNvPr id="23" name="TextBox 22">
                  <a:extLst>
                    <a:ext uri="{FF2B5EF4-FFF2-40B4-BE49-F238E27FC236}">
                      <a16:creationId xmlns:a16="http://schemas.microsoft.com/office/drawing/2014/main" id="{36458860-04CA-4731-A42F-C0DDDCEC0E66}"/>
                    </a:ext>
                  </a:extLst>
                </p:cNvPr>
                <p:cNvSpPr txBox="1"/>
                <p:nvPr/>
              </p:nvSpPr>
              <p:spPr>
                <a:xfrm>
                  <a:off x="5203092" y="2780324"/>
                  <a:ext cx="11215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panose="020F0502020204030204" pitchFamily="34" charset="0"/>
                      <a:cs typeface="Calibri" panose="020F0502020204030204" pitchFamily="34" charset="0"/>
                    </a:rPr>
                    <a:t>Executing</a:t>
                  </a:r>
                </a:p>
              </p:txBody>
            </p:sp>
          </p:grpSp>
        </p:grpSp>
        <p:sp>
          <p:nvSpPr>
            <p:cNvPr id="33" name="TextBox 32">
              <a:extLst>
                <a:ext uri="{FF2B5EF4-FFF2-40B4-BE49-F238E27FC236}">
                  <a16:creationId xmlns:a16="http://schemas.microsoft.com/office/drawing/2014/main" id="{C285FEA3-6B94-4A04-B51C-6E2C407DA61E}"/>
                </a:ext>
              </a:extLst>
            </p:cNvPr>
            <p:cNvSpPr txBox="1"/>
            <p:nvPr/>
          </p:nvSpPr>
          <p:spPr>
            <a:xfrm>
              <a:off x="8301702" y="2738655"/>
              <a:ext cx="6646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latin typeface="Calibri" panose="020F0502020204030204" pitchFamily="34" charset="0"/>
                  <a:cs typeface="Calibri" panose="020F0502020204030204" pitchFamily="34" charset="0"/>
                </a:rPr>
                <a:t>User</a:t>
              </a:r>
            </a:p>
          </p:txBody>
        </p:sp>
      </p:grpSp>
    </p:spTree>
    <p:custDataLst>
      <p:tags r:id="rId1"/>
    </p:custDataLst>
    <p:extLst>
      <p:ext uri="{BB962C8B-B14F-4D97-AF65-F5344CB8AC3E}">
        <p14:creationId xmlns:p14="http://schemas.microsoft.com/office/powerpoint/2010/main" val="932809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9202-AF6F-455D-A0F8-21EE698780C6}"/>
              </a:ext>
            </a:extLst>
          </p:cNvPr>
          <p:cNvSpPr>
            <a:spLocks noGrp="1"/>
          </p:cNvSpPr>
          <p:nvPr>
            <p:ph type="title"/>
          </p:nvPr>
        </p:nvSpPr>
        <p:spPr/>
        <p:txBody>
          <a:bodyPr/>
          <a:lstStyle/>
          <a:p>
            <a:r>
              <a:rPr lang="en-US" dirty="0"/>
              <a:t>Attacks on License Checks/</a:t>
            </a:r>
            <a:r>
              <a:rPr lang="en-US" dirty="0" err="1"/>
              <a:t>PlUGINS</a:t>
            </a:r>
            <a:endParaRPr lang="en-US" dirty="0"/>
          </a:p>
        </p:txBody>
      </p:sp>
      <p:sp>
        <p:nvSpPr>
          <p:cNvPr id="4" name="Slide Number Placeholder 3">
            <a:extLst>
              <a:ext uri="{FF2B5EF4-FFF2-40B4-BE49-F238E27FC236}">
                <a16:creationId xmlns:a16="http://schemas.microsoft.com/office/drawing/2014/main" id="{626E7101-F019-4D13-AB87-8FFEA4D13799}"/>
              </a:ext>
            </a:extLst>
          </p:cNvPr>
          <p:cNvSpPr>
            <a:spLocks noGrp="1"/>
          </p:cNvSpPr>
          <p:nvPr>
            <p:ph type="sldNum" sz="quarter" idx="12"/>
          </p:nvPr>
        </p:nvSpPr>
        <p:spPr/>
        <p:txBody>
          <a:bodyPr/>
          <a:lstStyle/>
          <a:p>
            <a:fld id="{A9FBCBD7-5CAA-48C1-90AF-EA83F5819D80}" type="slidenum">
              <a:rPr lang="en-US" smtClean="0"/>
              <a:pPr/>
              <a:t>8</a:t>
            </a:fld>
            <a:endParaRPr lang="en-US" dirty="0"/>
          </a:p>
        </p:txBody>
      </p:sp>
      <p:graphicFrame>
        <p:nvGraphicFramePr>
          <p:cNvPr id="7" name="Diagram 6">
            <a:extLst>
              <a:ext uri="{FF2B5EF4-FFF2-40B4-BE49-F238E27FC236}">
                <a16:creationId xmlns:a16="http://schemas.microsoft.com/office/drawing/2014/main" id="{880E0EEE-8F82-4C1B-B319-235C4AE6A43E}"/>
              </a:ext>
            </a:extLst>
          </p:cNvPr>
          <p:cNvGraphicFramePr/>
          <p:nvPr>
            <p:extLst>
              <p:ext uri="{D42A27DB-BD31-4B8C-83A1-F6EECF244321}">
                <p14:modId xmlns:p14="http://schemas.microsoft.com/office/powerpoint/2010/main" val="3270669062"/>
              </p:ext>
            </p:extLst>
          </p:nvPr>
        </p:nvGraphicFramePr>
        <p:xfrm>
          <a:off x="1164666" y="2181497"/>
          <a:ext cx="10021494"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3487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graphicEl>
                                              <a:dgm id="{DF5918A7-536E-4953-8365-B96DD7C12CA6}"/>
                                            </p:graphicEl>
                                          </p:spTgt>
                                        </p:tgtEl>
                                        <p:attrNameLst>
                                          <p:attrName>style.visibility</p:attrName>
                                        </p:attrNameLst>
                                      </p:cBhvr>
                                      <p:to>
                                        <p:strVal val="visible"/>
                                      </p:to>
                                    </p:set>
                                    <p:animEffect transition="in" filter="wipe(down)">
                                      <p:cBhvr>
                                        <p:cTn id="7" dur="500"/>
                                        <p:tgtEl>
                                          <p:spTgt spid="7">
                                            <p:graphicEl>
                                              <a:dgm id="{DF5918A7-536E-4953-8365-B96DD7C12CA6}"/>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graphicEl>
                                              <a:dgm id="{6E12AE74-A024-4022-A886-B83916BCA543}"/>
                                            </p:graphicEl>
                                          </p:spTgt>
                                        </p:tgtEl>
                                        <p:attrNameLst>
                                          <p:attrName>style.visibility</p:attrName>
                                        </p:attrNameLst>
                                      </p:cBhvr>
                                      <p:to>
                                        <p:strVal val="visible"/>
                                      </p:to>
                                    </p:set>
                                    <p:animEffect transition="in" filter="wipe(down)">
                                      <p:cBhvr>
                                        <p:cTn id="10" dur="500"/>
                                        <p:tgtEl>
                                          <p:spTgt spid="7">
                                            <p:graphicEl>
                                              <a:dgm id="{6E12AE74-A024-4022-A886-B83916BCA54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graphicEl>
                                              <a:dgm id="{FD0B112A-6552-472B-840F-CBA02753009C}"/>
                                            </p:graphicEl>
                                          </p:spTgt>
                                        </p:tgtEl>
                                        <p:attrNameLst>
                                          <p:attrName>style.visibility</p:attrName>
                                        </p:attrNameLst>
                                      </p:cBhvr>
                                      <p:to>
                                        <p:strVal val="visible"/>
                                      </p:to>
                                    </p:set>
                                    <p:animEffect transition="in" filter="wipe(down)">
                                      <p:cBhvr>
                                        <p:cTn id="15" dur="500"/>
                                        <p:tgtEl>
                                          <p:spTgt spid="7">
                                            <p:graphicEl>
                                              <a:dgm id="{FD0B112A-6552-472B-840F-CBA02753009C}"/>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graphicEl>
                                              <a:dgm id="{C8F8CE60-C88F-47C6-B5A5-A0F337AC891B}"/>
                                            </p:graphicEl>
                                          </p:spTgt>
                                        </p:tgtEl>
                                        <p:attrNameLst>
                                          <p:attrName>style.visibility</p:attrName>
                                        </p:attrNameLst>
                                      </p:cBhvr>
                                      <p:to>
                                        <p:strVal val="visible"/>
                                      </p:to>
                                    </p:set>
                                    <p:animEffect transition="in" filter="wipe(down)">
                                      <p:cBhvr>
                                        <p:cTn id="18" dur="500"/>
                                        <p:tgtEl>
                                          <p:spTgt spid="7">
                                            <p:graphicEl>
                                              <a:dgm id="{C8F8CE60-C88F-47C6-B5A5-A0F337AC891B}"/>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graphicEl>
                                              <a:dgm id="{AA7585C1-6531-497C-A72C-9F1D9204D688}"/>
                                            </p:graphicEl>
                                          </p:spTgt>
                                        </p:tgtEl>
                                        <p:attrNameLst>
                                          <p:attrName>style.visibility</p:attrName>
                                        </p:attrNameLst>
                                      </p:cBhvr>
                                      <p:to>
                                        <p:strVal val="visible"/>
                                      </p:to>
                                    </p:set>
                                    <p:animEffect transition="in" filter="wipe(down)">
                                      <p:cBhvr>
                                        <p:cTn id="23" dur="500"/>
                                        <p:tgtEl>
                                          <p:spTgt spid="7">
                                            <p:graphicEl>
                                              <a:dgm id="{AA7585C1-6531-497C-A72C-9F1D9204D688}"/>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7">
                                            <p:graphicEl>
                                              <a:dgm id="{0094A20B-8D89-4ADF-AB0C-7D36D28451AF}"/>
                                            </p:graphicEl>
                                          </p:spTgt>
                                        </p:tgtEl>
                                        <p:attrNameLst>
                                          <p:attrName>style.visibility</p:attrName>
                                        </p:attrNameLst>
                                      </p:cBhvr>
                                      <p:to>
                                        <p:strVal val="visible"/>
                                      </p:to>
                                    </p:set>
                                    <p:animEffect transition="in" filter="wipe(down)">
                                      <p:cBhvr>
                                        <p:cTn id="26" dur="500"/>
                                        <p:tgtEl>
                                          <p:spTgt spid="7">
                                            <p:graphicEl>
                                              <a:dgm id="{0094A20B-8D89-4ADF-AB0C-7D36D28451A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E211-7CCB-41BD-B8E7-107BA4DDF61B}"/>
              </a:ext>
            </a:extLst>
          </p:cNvPr>
          <p:cNvSpPr>
            <a:spLocks noGrp="1"/>
          </p:cNvSpPr>
          <p:nvPr>
            <p:ph type="title"/>
          </p:nvPr>
        </p:nvSpPr>
        <p:spPr/>
        <p:txBody>
          <a:bodyPr/>
          <a:lstStyle/>
          <a:p>
            <a:r>
              <a:rPr lang="en-US" dirty="0"/>
              <a:t>Outline</a:t>
            </a:r>
          </a:p>
        </p:txBody>
      </p:sp>
      <p:graphicFrame>
        <p:nvGraphicFramePr>
          <p:cNvPr id="6" name="Content Placeholder 5">
            <a:extLst>
              <a:ext uri="{FF2B5EF4-FFF2-40B4-BE49-F238E27FC236}">
                <a16:creationId xmlns:a16="http://schemas.microsoft.com/office/drawing/2014/main" id="{50EF3C02-2529-42A9-B59D-F78F542984D7}"/>
              </a:ext>
            </a:extLst>
          </p:cNvPr>
          <p:cNvGraphicFramePr>
            <a:graphicFrameLocks noGrp="1"/>
          </p:cNvGraphicFramePr>
          <p:nvPr>
            <p:ph idx="1"/>
            <p:extLst>
              <p:ext uri="{D42A27DB-BD31-4B8C-83A1-F6EECF244321}">
                <p14:modId xmlns:p14="http://schemas.microsoft.com/office/powerpoint/2010/main" val="330969156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9DCB5134-7BAC-4E89-9EEF-D01DF07B107A}"/>
              </a:ext>
            </a:extLst>
          </p:cNvPr>
          <p:cNvSpPr>
            <a:spLocks noGrp="1"/>
          </p:cNvSpPr>
          <p:nvPr>
            <p:ph type="sldNum" sz="quarter" idx="12"/>
          </p:nvPr>
        </p:nvSpPr>
        <p:spPr/>
        <p:txBody>
          <a:bodyPr/>
          <a:lstStyle/>
          <a:p>
            <a:fld id="{A9FBCBD7-5CAA-48C1-90AF-EA83F5819D80}" type="slidenum">
              <a:rPr lang="en-US" smtClean="0"/>
              <a:t>9</a:t>
            </a:fld>
            <a:endParaRPr lang="en-US"/>
          </a:p>
        </p:txBody>
      </p:sp>
      <p:grpSp>
        <p:nvGrpSpPr>
          <p:cNvPr id="11" name="Group 10">
            <a:extLst>
              <a:ext uri="{FF2B5EF4-FFF2-40B4-BE49-F238E27FC236}">
                <a16:creationId xmlns:a16="http://schemas.microsoft.com/office/drawing/2014/main" id="{C29D2BF2-B788-4A8A-BCCE-25F38FB6C9E2}"/>
              </a:ext>
            </a:extLst>
          </p:cNvPr>
          <p:cNvGrpSpPr/>
          <p:nvPr/>
        </p:nvGrpSpPr>
        <p:grpSpPr>
          <a:xfrm>
            <a:off x="4533014" y="2358301"/>
            <a:ext cx="6103410" cy="3301055"/>
            <a:chOff x="4533014" y="2358301"/>
            <a:chExt cx="6103410" cy="3301055"/>
          </a:xfrm>
          <a:solidFill>
            <a:schemeClr val="bg1"/>
          </a:solidFill>
        </p:grpSpPr>
        <p:sp>
          <p:nvSpPr>
            <p:cNvPr id="8" name="Rectangle 7">
              <a:extLst>
                <a:ext uri="{FF2B5EF4-FFF2-40B4-BE49-F238E27FC236}">
                  <a16:creationId xmlns:a16="http://schemas.microsoft.com/office/drawing/2014/main" id="{C4DE1AE7-C063-4A0A-8AB6-F9D70510F451}"/>
                </a:ext>
              </a:extLst>
            </p:cNvPr>
            <p:cNvSpPr/>
            <p:nvPr/>
          </p:nvSpPr>
          <p:spPr>
            <a:xfrm>
              <a:off x="4533014" y="2449033"/>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FFEDFD-217E-4E95-944E-34120FF92BB1}"/>
                </a:ext>
              </a:extLst>
            </p:cNvPr>
            <p:cNvSpPr/>
            <p:nvPr/>
          </p:nvSpPr>
          <p:spPr>
            <a:xfrm>
              <a:off x="6490435" y="4460004"/>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3BA333-501D-426F-A0DC-DA59C7A5B2F8}"/>
                </a:ext>
              </a:extLst>
            </p:cNvPr>
            <p:cNvSpPr/>
            <p:nvPr/>
          </p:nvSpPr>
          <p:spPr>
            <a:xfrm>
              <a:off x="8620491" y="2358301"/>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AC5F0C6B-C2CC-4984-A3DE-08BF02D587CD}"/>
              </a:ext>
            </a:extLst>
          </p:cNvPr>
          <p:cNvGrpSpPr/>
          <p:nvPr/>
        </p:nvGrpSpPr>
        <p:grpSpPr>
          <a:xfrm>
            <a:off x="4706679" y="2302303"/>
            <a:ext cx="6103410" cy="3301055"/>
            <a:chOff x="4533014" y="2358301"/>
            <a:chExt cx="6103410" cy="3301055"/>
          </a:xfrm>
          <a:solidFill>
            <a:schemeClr val="bg1"/>
          </a:solidFill>
        </p:grpSpPr>
        <p:sp>
          <p:nvSpPr>
            <p:cNvPr id="13" name="Rectangle 12">
              <a:extLst>
                <a:ext uri="{FF2B5EF4-FFF2-40B4-BE49-F238E27FC236}">
                  <a16:creationId xmlns:a16="http://schemas.microsoft.com/office/drawing/2014/main" id="{6324F1A2-20FD-4323-B34F-3974A076A1E2}"/>
                </a:ext>
              </a:extLst>
            </p:cNvPr>
            <p:cNvSpPr/>
            <p:nvPr/>
          </p:nvSpPr>
          <p:spPr>
            <a:xfrm>
              <a:off x="4533014" y="2449033"/>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FAD9A5-C0A3-4A3A-86A1-367D1A839A52}"/>
                </a:ext>
              </a:extLst>
            </p:cNvPr>
            <p:cNvSpPr/>
            <p:nvPr/>
          </p:nvSpPr>
          <p:spPr>
            <a:xfrm>
              <a:off x="6490435" y="4460004"/>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BB8FBC3-A565-402C-A168-434CFC675862}"/>
                </a:ext>
              </a:extLst>
            </p:cNvPr>
            <p:cNvSpPr/>
            <p:nvPr/>
          </p:nvSpPr>
          <p:spPr>
            <a:xfrm>
              <a:off x="8620491" y="2358301"/>
              <a:ext cx="2015933" cy="11993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8B6C7381-B982-4E0F-BD87-835547777B17}"/>
              </a:ext>
            </a:extLst>
          </p:cNvPr>
          <p:cNvSpPr/>
          <p:nvPr/>
        </p:nvSpPr>
        <p:spPr>
          <a:xfrm>
            <a:off x="2451647" y="4518838"/>
            <a:ext cx="2015933" cy="1199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CE5B46F-0043-40B2-B32C-7960EDEE08A2}"/>
              </a:ext>
            </a:extLst>
          </p:cNvPr>
          <p:cNvSpPr/>
          <p:nvPr/>
        </p:nvSpPr>
        <p:spPr>
          <a:xfrm>
            <a:off x="4107543" y="3802630"/>
            <a:ext cx="5715000"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29FF7E-683B-4353-8B7C-C6C05F174FDA}"/>
              </a:ext>
            </a:extLst>
          </p:cNvPr>
          <p:cNvSpPr/>
          <p:nvPr/>
        </p:nvSpPr>
        <p:spPr>
          <a:xfrm>
            <a:off x="3287486" y="3802630"/>
            <a:ext cx="446736" cy="435428"/>
          </a:xfrm>
          <a:prstGeom prst="rect">
            <a:avLst/>
          </a:prstGeom>
          <a:solidFill>
            <a:srgbClr val="D0CCC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3602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 presetClass="exit"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1|1.3|2.7|3|2.4"/>
</p:tagLst>
</file>

<file path=ppt/tags/tag10.xml><?xml version="1.0" encoding="utf-8"?>
<p:tagLst xmlns:a="http://schemas.openxmlformats.org/drawingml/2006/main" xmlns:r="http://schemas.openxmlformats.org/officeDocument/2006/relationships" xmlns:p="http://schemas.openxmlformats.org/presentationml/2006/main">
  <p:tag name="TIMING" val="|8.1|5.9|1|10.8|1.5|12.6|0.7"/>
</p:tagLst>
</file>

<file path=ppt/tags/tag11.xml><?xml version="1.0" encoding="utf-8"?>
<p:tagLst xmlns:a="http://schemas.openxmlformats.org/drawingml/2006/main" xmlns:r="http://schemas.openxmlformats.org/officeDocument/2006/relationships" xmlns:p="http://schemas.openxmlformats.org/presentationml/2006/main">
  <p:tag name="TIMING" val="|1.5|3.9|1.7"/>
</p:tagLst>
</file>

<file path=ppt/tags/tag12.xml><?xml version="1.0" encoding="utf-8"?>
<p:tagLst xmlns:a="http://schemas.openxmlformats.org/drawingml/2006/main" xmlns:r="http://schemas.openxmlformats.org/officeDocument/2006/relationships" xmlns:p="http://schemas.openxmlformats.org/presentationml/2006/main">
  <p:tag name="TIMING" val="|15.1|29.4|9.4|42.3"/>
</p:tagLst>
</file>

<file path=ppt/tags/tag13.xml><?xml version="1.0" encoding="utf-8"?>
<p:tagLst xmlns:a="http://schemas.openxmlformats.org/drawingml/2006/main" xmlns:r="http://schemas.openxmlformats.org/officeDocument/2006/relationships" xmlns:p="http://schemas.openxmlformats.org/presentationml/2006/main">
  <p:tag name="TIMING" val="|3.3|23.2|2.5|9.1"/>
</p:tagLst>
</file>

<file path=ppt/tags/tag14.xml><?xml version="1.0" encoding="utf-8"?>
<p:tagLst xmlns:a="http://schemas.openxmlformats.org/drawingml/2006/main" xmlns:r="http://schemas.openxmlformats.org/officeDocument/2006/relationships" xmlns:p="http://schemas.openxmlformats.org/presentationml/2006/main">
  <p:tag name="TIMING" val="|6.4|44.6|1.5"/>
</p:tagLst>
</file>

<file path=ppt/tags/tag15.xml><?xml version="1.0" encoding="utf-8"?>
<p:tagLst xmlns:a="http://schemas.openxmlformats.org/drawingml/2006/main" xmlns:r="http://schemas.openxmlformats.org/officeDocument/2006/relationships" xmlns:p="http://schemas.openxmlformats.org/presentationml/2006/main">
  <p:tag name="TIMING" val="|15.5|11.4"/>
</p:tagLst>
</file>

<file path=ppt/tags/tag16.xml><?xml version="1.0" encoding="utf-8"?>
<p:tagLst xmlns:a="http://schemas.openxmlformats.org/drawingml/2006/main" xmlns:r="http://schemas.openxmlformats.org/officeDocument/2006/relationships" xmlns:p="http://schemas.openxmlformats.org/presentationml/2006/main">
  <p:tag name="TIMING" val="|1|5.6|19.5|14.1"/>
</p:tagLst>
</file>

<file path=ppt/tags/tag2.xml><?xml version="1.0" encoding="utf-8"?>
<p:tagLst xmlns:a="http://schemas.openxmlformats.org/drawingml/2006/main" xmlns:r="http://schemas.openxmlformats.org/officeDocument/2006/relationships" xmlns:p="http://schemas.openxmlformats.org/presentationml/2006/main">
  <p:tag name="TIMING" val="|2.2|11.9"/>
</p:tagLst>
</file>

<file path=ppt/tags/tag3.xml><?xml version="1.0" encoding="utf-8"?>
<p:tagLst xmlns:a="http://schemas.openxmlformats.org/drawingml/2006/main" xmlns:r="http://schemas.openxmlformats.org/officeDocument/2006/relationships" xmlns:p="http://schemas.openxmlformats.org/presentationml/2006/main">
  <p:tag name="TIMING" val="|6.2|1.8|2.3|7.1|9.1"/>
</p:tagLst>
</file>

<file path=ppt/tags/tag4.xml><?xml version="1.0" encoding="utf-8"?>
<p:tagLst xmlns:a="http://schemas.openxmlformats.org/drawingml/2006/main" xmlns:r="http://schemas.openxmlformats.org/officeDocument/2006/relationships" xmlns:p="http://schemas.openxmlformats.org/presentationml/2006/main">
  <p:tag name="TIMING" val="|5.6|9.2|1.4"/>
</p:tagLst>
</file>

<file path=ppt/tags/tag5.xml><?xml version="1.0" encoding="utf-8"?>
<p:tagLst xmlns:a="http://schemas.openxmlformats.org/drawingml/2006/main" xmlns:r="http://schemas.openxmlformats.org/officeDocument/2006/relationships" xmlns:p="http://schemas.openxmlformats.org/presentationml/2006/main">
  <p:tag name="TIMING" val="|12.7|6.2|3.9|8.5"/>
</p:tagLst>
</file>

<file path=ppt/tags/tag6.xml><?xml version="1.0" encoding="utf-8"?>
<p:tagLst xmlns:a="http://schemas.openxmlformats.org/drawingml/2006/main" xmlns:r="http://schemas.openxmlformats.org/officeDocument/2006/relationships" xmlns:p="http://schemas.openxmlformats.org/presentationml/2006/main">
  <p:tag name="TIMING" val="|1.2|2.2|5.2"/>
</p:tagLst>
</file>

<file path=ppt/tags/tag7.xml><?xml version="1.0" encoding="utf-8"?>
<p:tagLst xmlns:a="http://schemas.openxmlformats.org/drawingml/2006/main" xmlns:r="http://schemas.openxmlformats.org/officeDocument/2006/relationships" xmlns:p="http://schemas.openxmlformats.org/presentationml/2006/main">
  <p:tag name="TIMING" val="|2.2"/>
</p:tagLst>
</file>

<file path=ppt/tags/tag8.xml><?xml version="1.0" encoding="utf-8"?>
<p:tagLst xmlns:a="http://schemas.openxmlformats.org/drawingml/2006/main" xmlns:r="http://schemas.openxmlformats.org/officeDocument/2006/relationships" xmlns:p="http://schemas.openxmlformats.org/presentationml/2006/main">
  <p:tag name="TIMING" val="|1.5|3|13.7|3.7|9.4"/>
</p:tagLst>
</file>

<file path=ppt/tags/tag9.xml><?xml version="1.0" encoding="utf-8"?>
<p:tagLst xmlns:a="http://schemas.openxmlformats.org/drawingml/2006/main" xmlns:r="http://schemas.openxmlformats.org/officeDocument/2006/relationships" xmlns:p="http://schemas.openxmlformats.org/presentationml/2006/main">
  <p:tag name="TIMING" val="|4.9|6.4|29.8|22.6|8.4"/>
</p:tagLst>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2043</TotalTime>
  <Words>2544</Words>
  <Application>Microsoft Office PowerPoint</Application>
  <PresentationFormat>Widescreen</PresentationFormat>
  <Paragraphs>337</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Helvetica</vt:lpstr>
      <vt:lpstr>Wingdings 2</vt:lpstr>
      <vt:lpstr>Dividend</vt:lpstr>
      <vt:lpstr>SecureLease: Maintaining Execution Control In The Wild Using Intel SGX</vt:lpstr>
      <vt:lpstr>Outline</vt:lpstr>
      <vt:lpstr>Outline</vt:lpstr>
      <vt:lpstr>Setup</vt:lpstr>
      <vt:lpstr>Protecting Intellectual property (IP)</vt:lpstr>
      <vt:lpstr>Breaking License Checks</vt:lpstr>
      <vt:lpstr>Problem Statement:</vt:lpstr>
      <vt:lpstr>Attacks on License Checks/PlUGINS</vt:lpstr>
      <vt:lpstr>Outline</vt:lpstr>
      <vt:lpstr>Prior Work</vt:lpstr>
      <vt:lpstr>Intel SGX + Remote Attestation</vt:lpstr>
      <vt:lpstr>Prior Work</vt:lpstr>
      <vt:lpstr>Prior Work</vt:lpstr>
      <vt:lpstr>OuR AIM: Missing from Prior Work</vt:lpstr>
      <vt:lpstr>Outline</vt:lpstr>
      <vt:lpstr>Secure-Lease Design</vt:lpstr>
      <vt:lpstr>SL-Local Organization</vt:lpstr>
      <vt:lpstr>SL-REMOTE Lease DISTRIBUTION</vt:lpstr>
      <vt:lpstr>Outline</vt:lpstr>
      <vt:lpstr>PowerPoint Presentation</vt:lpstr>
      <vt:lpstr>Outline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SecureLease: Maintaining Execution Control in The Wild using Intel SGX</dc:title>
  <dc:creator>Kumar, Sandeep4</dc:creator>
  <cp:lastModifiedBy>Kumar, Sandeep4</cp:lastModifiedBy>
  <cp:revision>96</cp:revision>
  <dcterms:created xsi:type="dcterms:W3CDTF">2022-06-09T09:39:58Z</dcterms:created>
  <dcterms:modified xsi:type="dcterms:W3CDTF">2022-12-05T07:53:33Z</dcterms:modified>
</cp:coreProperties>
</file>