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84" r:id="rId3"/>
    <p:sldId id="261" r:id="rId4"/>
    <p:sldId id="264" r:id="rId5"/>
    <p:sldId id="282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2" r:id="rId22"/>
    <p:sldId id="280" r:id="rId23"/>
    <p:sldId id="281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B1"/>
    <a:srgbClr val="FFC600"/>
    <a:srgbClr val="0081E2"/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B1486-C1CC-4940-BA23-3663C8B096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9DDD0-A288-4FB6-B755-19AC512569EA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CA75F7D-71BD-4F96-9603-AD7361F73145}" type="parTrans" cxnId="{806A6E9D-FADB-4304-9EA4-BDF6EA2E1519}">
      <dgm:prSet/>
      <dgm:spPr/>
      <dgm:t>
        <a:bodyPr/>
        <a:lstStyle/>
        <a:p>
          <a:endParaRPr lang="en-US"/>
        </a:p>
      </dgm:t>
    </dgm:pt>
    <dgm:pt modelId="{0997921B-4CF6-4933-BAD3-E618655680A5}" type="sibTrans" cxnId="{806A6E9D-FADB-4304-9EA4-BDF6EA2E1519}">
      <dgm:prSet/>
      <dgm:spPr/>
      <dgm:t>
        <a:bodyPr/>
        <a:lstStyle/>
        <a:p>
          <a:endParaRPr lang="en-US"/>
        </a:p>
      </dgm:t>
    </dgm:pt>
    <dgm:pt modelId="{BF334F61-613A-4E05-AD49-72F14FD52650}">
      <dgm:prSet/>
      <dgm:spPr/>
      <dgm:t>
        <a:bodyPr/>
        <a:lstStyle/>
        <a:p>
          <a:r>
            <a:rPr lang="en-US"/>
            <a:t>BACKGROUND</a:t>
          </a:r>
        </a:p>
      </dgm:t>
    </dgm:pt>
    <dgm:pt modelId="{26189D49-E70F-4B10-A085-202C423C537D}" type="parTrans" cxnId="{4DF386FB-796A-4D39-A603-DC371D1544AB}">
      <dgm:prSet/>
      <dgm:spPr/>
      <dgm:t>
        <a:bodyPr/>
        <a:lstStyle/>
        <a:p>
          <a:endParaRPr lang="en-US"/>
        </a:p>
      </dgm:t>
    </dgm:pt>
    <dgm:pt modelId="{DF4545D4-EBE9-4389-BBA9-E8001CBBBE30}" type="sibTrans" cxnId="{4DF386FB-796A-4D39-A603-DC371D1544AB}">
      <dgm:prSet/>
      <dgm:spPr/>
      <dgm:t>
        <a:bodyPr/>
        <a:lstStyle/>
        <a:p>
          <a:endParaRPr lang="en-US"/>
        </a:p>
      </dgm:t>
    </dgm:pt>
    <dgm:pt modelId="{E532E849-AD9D-4C22-BFE2-5EBEEA4DC193}">
      <dgm:prSet/>
      <dgm:spPr/>
      <dgm:t>
        <a:bodyPr/>
        <a:lstStyle/>
        <a:p>
          <a:r>
            <a:rPr lang="en-US"/>
            <a:t>FOURIER ANALYSIS</a:t>
          </a:r>
        </a:p>
      </dgm:t>
    </dgm:pt>
    <dgm:pt modelId="{B722E0E1-A975-40BA-8550-93921BC56CBB}" type="parTrans" cxnId="{6DD2101F-E11B-4999-9922-02C6FBFE44C5}">
      <dgm:prSet/>
      <dgm:spPr/>
      <dgm:t>
        <a:bodyPr/>
        <a:lstStyle/>
        <a:p>
          <a:endParaRPr lang="en-US"/>
        </a:p>
      </dgm:t>
    </dgm:pt>
    <dgm:pt modelId="{9B413CEB-E498-4E00-9893-8514B516E7A4}" type="sibTrans" cxnId="{6DD2101F-E11B-4999-9922-02C6FBFE44C5}">
      <dgm:prSet/>
      <dgm:spPr/>
      <dgm:t>
        <a:bodyPr/>
        <a:lstStyle/>
        <a:p>
          <a:endParaRPr lang="en-US"/>
        </a:p>
      </dgm:t>
    </dgm:pt>
    <dgm:pt modelId="{CB7946C1-EDF8-4D83-925D-703C60CE05F0}">
      <dgm:prSet/>
      <dgm:spPr/>
      <dgm:t>
        <a:bodyPr/>
        <a:lstStyle/>
        <a:p>
          <a:r>
            <a:rPr lang="en-US"/>
            <a:t>BTE ANALYSIS</a:t>
          </a:r>
        </a:p>
      </dgm:t>
    </dgm:pt>
    <dgm:pt modelId="{DEBD3373-1FBA-484D-BC42-0FD9EDEE27C8}" type="parTrans" cxnId="{FBE248E7-B80F-4456-8174-BAC0DB3D2885}">
      <dgm:prSet/>
      <dgm:spPr/>
      <dgm:t>
        <a:bodyPr/>
        <a:lstStyle/>
        <a:p>
          <a:endParaRPr lang="en-US"/>
        </a:p>
      </dgm:t>
    </dgm:pt>
    <dgm:pt modelId="{FC654DE8-9921-4B4A-A798-3DD8D5755F5C}" type="sibTrans" cxnId="{FBE248E7-B80F-4456-8174-BAC0DB3D2885}">
      <dgm:prSet/>
      <dgm:spPr/>
      <dgm:t>
        <a:bodyPr/>
        <a:lstStyle/>
        <a:p>
          <a:endParaRPr lang="en-US"/>
        </a:p>
      </dgm:t>
    </dgm:pt>
    <dgm:pt modelId="{D06CF33F-8C2B-4D6F-9FCE-6B3F7D84A3F8}">
      <dgm:prSet/>
      <dgm:spPr/>
      <dgm:t>
        <a:bodyPr/>
        <a:lstStyle/>
        <a:p>
          <a:r>
            <a:rPr lang="en-US"/>
            <a:t>VALIDATION RESULTS</a:t>
          </a:r>
        </a:p>
      </dgm:t>
    </dgm:pt>
    <dgm:pt modelId="{1CF9BC54-43AE-4095-9328-5257D8EAD807}" type="parTrans" cxnId="{45DB02B9-07A3-4968-B8A0-23F566AB9149}">
      <dgm:prSet/>
      <dgm:spPr/>
      <dgm:t>
        <a:bodyPr/>
        <a:lstStyle/>
        <a:p>
          <a:endParaRPr lang="en-US"/>
        </a:p>
      </dgm:t>
    </dgm:pt>
    <dgm:pt modelId="{FA750724-AD7D-4CDD-8220-6A7B05A4AD1E}" type="sibTrans" cxnId="{45DB02B9-07A3-4968-B8A0-23F566AB9149}">
      <dgm:prSet/>
      <dgm:spPr/>
      <dgm:t>
        <a:bodyPr/>
        <a:lstStyle/>
        <a:p>
          <a:endParaRPr lang="en-US"/>
        </a:p>
      </dgm:t>
    </dgm:pt>
    <dgm:pt modelId="{E1A6F5A1-C95A-4CB1-8532-B839C5DC030C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4EF557D3-954A-4A09-B0F7-651D108FCB5E}" type="parTrans" cxnId="{5CDF00F8-FE36-4F33-8A30-73FAEF6C0E81}">
      <dgm:prSet/>
      <dgm:spPr/>
      <dgm:t>
        <a:bodyPr/>
        <a:lstStyle/>
        <a:p>
          <a:endParaRPr lang="en-US"/>
        </a:p>
      </dgm:t>
    </dgm:pt>
    <dgm:pt modelId="{B447B431-F3C6-47C4-9192-18AAD5422C22}" type="sibTrans" cxnId="{5CDF00F8-FE36-4F33-8A30-73FAEF6C0E81}">
      <dgm:prSet/>
      <dgm:spPr/>
      <dgm:t>
        <a:bodyPr/>
        <a:lstStyle/>
        <a:p>
          <a:endParaRPr lang="en-US"/>
        </a:p>
      </dgm:t>
    </dgm:pt>
    <dgm:pt modelId="{A5C4F59C-FB6F-40B6-8FEB-6186F02975E9}">
      <dgm:prSet/>
      <dgm:spPr/>
      <dgm:t>
        <a:bodyPr/>
        <a:lstStyle/>
        <a:p>
          <a:r>
            <a:rPr lang="en-US"/>
            <a:t>REFERENCES</a:t>
          </a:r>
        </a:p>
      </dgm:t>
    </dgm:pt>
    <dgm:pt modelId="{A4897713-3B2B-4E38-9FCD-7804A121541E}" type="parTrans" cxnId="{280E1C88-E6AF-418C-9770-5180D070B580}">
      <dgm:prSet/>
      <dgm:spPr/>
      <dgm:t>
        <a:bodyPr/>
        <a:lstStyle/>
        <a:p>
          <a:endParaRPr lang="en-US"/>
        </a:p>
      </dgm:t>
    </dgm:pt>
    <dgm:pt modelId="{ED8633EC-D2DA-4A0A-AFFD-2908B67CB725}" type="sibTrans" cxnId="{280E1C88-E6AF-418C-9770-5180D070B580}">
      <dgm:prSet/>
      <dgm:spPr/>
      <dgm:t>
        <a:bodyPr/>
        <a:lstStyle/>
        <a:p>
          <a:endParaRPr lang="en-US"/>
        </a:p>
      </dgm:t>
    </dgm:pt>
    <dgm:pt modelId="{EC0A8F4D-1AD3-40D8-8F2E-EBBF982A1DD0}" type="pres">
      <dgm:prSet presAssocID="{B3FB1486-C1CC-4940-BA23-3663C8B096BC}" presName="vert0" presStyleCnt="0">
        <dgm:presLayoutVars>
          <dgm:dir/>
          <dgm:animOne val="branch"/>
          <dgm:animLvl val="lvl"/>
        </dgm:presLayoutVars>
      </dgm:prSet>
      <dgm:spPr/>
    </dgm:pt>
    <dgm:pt modelId="{1C0624C0-6271-400E-A1CD-1AC1EC0D297E}" type="pres">
      <dgm:prSet presAssocID="{1FA9DDD0-A288-4FB6-B755-19AC512569EA}" presName="thickLine" presStyleLbl="alignNode1" presStyleIdx="0" presStyleCnt="7"/>
      <dgm:spPr/>
    </dgm:pt>
    <dgm:pt modelId="{9A43C541-9F45-4ACB-82EC-EC372D19A217}" type="pres">
      <dgm:prSet presAssocID="{1FA9DDD0-A288-4FB6-B755-19AC512569EA}" presName="horz1" presStyleCnt="0"/>
      <dgm:spPr/>
    </dgm:pt>
    <dgm:pt modelId="{E0DE5D5C-1432-4D8C-AF96-4B3BF3C4D712}" type="pres">
      <dgm:prSet presAssocID="{1FA9DDD0-A288-4FB6-B755-19AC512569EA}" presName="tx1" presStyleLbl="revTx" presStyleIdx="0" presStyleCnt="7"/>
      <dgm:spPr/>
    </dgm:pt>
    <dgm:pt modelId="{BF87219A-B4FB-4978-BDF0-64EF02CF64F8}" type="pres">
      <dgm:prSet presAssocID="{1FA9DDD0-A288-4FB6-B755-19AC512569EA}" presName="vert1" presStyleCnt="0"/>
      <dgm:spPr/>
    </dgm:pt>
    <dgm:pt modelId="{79FDE050-5B72-4044-A2FB-4E476CB73C51}" type="pres">
      <dgm:prSet presAssocID="{BF334F61-613A-4E05-AD49-72F14FD52650}" presName="thickLine" presStyleLbl="alignNode1" presStyleIdx="1" presStyleCnt="7"/>
      <dgm:spPr/>
    </dgm:pt>
    <dgm:pt modelId="{8392BC05-424D-4916-A660-0EF58563AE3C}" type="pres">
      <dgm:prSet presAssocID="{BF334F61-613A-4E05-AD49-72F14FD52650}" presName="horz1" presStyleCnt="0"/>
      <dgm:spPr/>
    </dgm:pt>
    <dgm:pt modelId="{CF11DEC9-39DB-4F01-BA97-B5C0CFF354D3}" type="pres">
      <dgm:prSet presAssocID="{BF334F61-613A-4E05-AD49-72F14FD52650}" presName="tx1" presStyleLbl="revTx" presStyleIdx="1" presStyleCnt="7"/>
      <dgm:spPr/>
    </dgm:pt>
    <dgm:pt modelId="{D8E5A908-2145-486C-8DB4-03EE0DA6810F}" type="pres">
      <dgm:prSet presAssocID="{BF334F61-613A-4E05-AD49-72F14FD52650}" presName="vert1" presStyleCnt="0"/>
      <dgm:spPr/>
    </dgm:pt>
    <dgm:pt modelId="{121208D1-A4A4-4B2F-AD1E-67D17B385071}" type="pres">
      <dgm:prSet presAssocID="{E532E849-AD9D-4C22-BFE2-5EBEEA4DC193}" presName="thickLine" presStyleLbl="alignNode1" presStyleIdx="2" presStyleCnt="7"/>
      <dgm:spPr/>
    </dgm:pt>
    <dgm:pt modelId="{3DC379BE-AF05-4BFF-912F-273A33ACE61A}" type="pres">
      <dgm:prSet presAssocID="{E532E849-AD9D-4C22-BFE2-5EBEEA4DC193}" presName="horz1" presStyleCnt="0"/>
      <dgm:spPr/>
    </dgm:pt>
    <dgm:pt modelId="{31ED3CEE-8EFB-4823-BE33-F46A5C0F75AE}" type="pres">
      <dgm:prSet presAssocID="{E532E849-AD9D-4C22-BFE2-5EBEEA4DC193}" presName="tx1" presStyleLbl="revTx" presStyleIdx="2" presStyleCnt="7"/>
      <dgm:spPr/>
    </dgm:pt>
    <dgm:pt modelId="{47CA0914-44F2-405C-9A0A-61F6809BAAAF}" type="pres">
      <dgm:prSet presAssocID="{E532E849-AD9D-4C22-BFE2-5EBEEA4DC193}" presName="vert1" presStyleCnt="0"/>
      <dgm:spPr/>
    </dgm:pt>
    <dgm:pt modelId="{DB893D2F-F299-4FC4-9CCE-CEF99993CD70}" type="pres">
      <dgm:prSet presAssocID="{CB7946C1-EDF8-4D83-925D-703C60CE05F0}" presName="thickLine" presStyleLbl="alignNode1" presStyleIdx="3" presStyleCnt="7"/>
      <dgm:spPr/>
    </dgm:pt>
    <dgm:pt modelId="{95BA5531-5E82-4A00-8DF4-AAF3F1ECE3BE}" type="pres">
      <dgm:prSet presAssocID="{CB7946C1-EDF8-4D83-925D-703C60CE05F0}" presName="horz1" presStyleCnt="0"/>
      <dgm:spPr/>
    </dgm:pt>
    <dgm:pt modelId="{06226E01-E7ED-4B6E-9512-577FEB42F826}" type="pres">
      <dgm:prSet presAssocID="{CB7946C1-EDF8-4D83-925D-703C60CE05F0}" presName="tx1" presStyleLbl="revTx" presStyleIdx="3" presStyleCnt="7"/>
      <dgm:spPr/>
    </dgm:pt>
    <dgm:pt modelId="{CFF5F351-9D68-4ACD-A900-131B03D97BDE}" type="pres">
      <dgm:prSet presAssocID="{CB7946C1-EDF8-4D83-925D-703C60CE05F0}" presName="vert1" presStyleCnt="0"/>
      <dgm:spPr/>
    </dgm:pt>
    <dgm:pt modelId="{D84FE7E6-C362-44E3-87B3-50EC3380D2C5}" type="pres">
      <dgm:prSet presAssocID="{D06CF33F-8C2B-4D6F-9FCE-6B3F7D84A3F8}" presName="thickLine" presStyleLbl="alignNode1" presStyleIdx="4" presStyleCnt="7"/>
      <dgm:spPr/>
    </dgm:pt>
    <dgm:pt modelId="{5D6D0888-3915-441B-A25A-A06907AB337A}" type="pres">
      <dgm:prSet presAssocID="{D06CF33F-8C2B-4D6F-9FCE-6B3F7D84A3F8}" presName="horz1" presStyleCnt="0"/>
      <dgm:spPr/>
    </dgm:pt>
    <dgm:pt modelId="{C5C5400D-51C6-4801-B00D-F3DD0B145182}" type="pres">
      <dgm:prSet presAssocID="{D06CF33F-8C2B-4D6F-9FCE-6B3F7D84A3F8}" presName="tx1" presStyleLbl="revTx" presStyleIdx="4" presStyleCnt="7"/>
      <dgm:spPr/>
    </dgm:pt>
    <dgm:pt modelId="{A445C6A0-51C3-4FCA-8EF3-E50D78082517}" type="pres">
      <dgm:prSet presAssocID="{D06CF33F-8C2B-4D6F-9FCE-6B3F7D84A3F8}" presName="vert1" presStyleCnt="0"/>
      <dgm:spPr/>
    </dgm:pt>
    <dgm:pt modelId="{F760929B-459F-4AC1-B640-CFB9578CEF90}" type="pres">
      <dgm:prSet presAssocID="{E1A6F5A1-C95A-4CB1-8532-B839C5DC030C}" presName="thickLine" presStyleLbl="alignNode1" presStyleIdx="5" presStyleCnt="7"/>
      <dgm:spPr/>
    </dgm:pt>
    <dgm:pt modelId="{49065BD9-30AF-4973-90C4-567E382E0583}" type="pres">
      <dgm:prSet presAssocID="{E1A6F5A1-C95A-4CB1-8532-B839C5DC030C}" presName="horz1" presStyleCnt="0"/>
      <dgm:spPr/>
    </dgm:pt>
    <dgm:pt modelId="{0DCCDFDC-0BD7-4AE9-9B41-D3AF3D55F320}" type="pres">
      <dgm:prSet presAssocID="{E1A6F5A1-C95A-4CB1-8532-B839C5DC030C}" presName="tx1" presStyleLbl="revTx" presStyleIdx="5" presStyleCnt="7"/>
      <dgm:spPr/>
    </dgm:pt>
    <dgm:pt modelId="{21350CC0-F2AA-4CB3-9E85-3272FA2529CE}" type="pres">
      <dgm:prSet presAssocID="{E1A6F5A1-C95A-4CB1-8532-B839C5DC030C}" presName="vert1" presStyleCnt="0"/>
      <dgm:spPr/>
    </dgm:pt>
    <dgm:pt modelId="{86BEDC22-00C4-4672-8A84-3C56F680ED91}" type="pres">
      <dgm:prSet presAssocID="{A5C4F59C-FB6F-40B6-8FEB-6186F02975E9}" presName="thickLine" presStyleLbl="alignNode1" presStyleIdx="6" presStyleCnt="7"/>
      <dgm:spPr/>
    </dgm:pt>
    <dgm:pt modelId="{B5AD39A7-0D2A-4C1D-81CF-D790520B0457}" type="pres">
      <dgm:prSet presAssocID="{A5C4F59C-FB6F-40B6-8FEB-6186F02975E9}" presName="horz1" presStyleCnt="0"/>
      <dgm:spPr/>
    </dgm:pt>
    <dgm:pt modelId="{1B3C0A36-CB78-4BE1-B189-B56C83FE0A7F}" type="pres">
      <dgm:prSet presAssocID="{A5C4F59C-FB6F-40B6-8FEB-6186F02975E9}" presName="tx1" presStyleLbl="revTx" presStyleIdx="6" presStyleCnt="7"/>
      <dgm:spPr/>
    </dgm:pt>
    <dgm:pt modelId="{F0277B91-876D-45D6-A453-4C1E0AA72EDE}" type="pres">
      <dgm:prSet presAssocID="{A5C4F59C-FB6F-40B6-8FEB-6186F02975E9}" presName="vert1" presStyleCnt="0"/>
      <dgm:spPr/>
    </dgm:pt>
  </dgm:ptLst>
  <dgm:cxnLst>
    <dgm:cxn modelId="{64C0FE18-CD66-41AD-87C8-0045C5A0BF21}" type="presOf" srcId="{BF334F61-613A-4E05-AD49-72F14FD52650}" destId="{CF11DEC9-39DB-4F01-BA97-B5C0CFF354D3}" srcOrd="0" destOrd="0" presId="urn:microsoft.com/office/officeart/2008/layout/LinedList"/>
    <dgm:cxn modelId="{6DD2101F-E11B-4999-9922-02C6FBFE44C5}" srcId="{B3FB1486-C1CC-4940-BA23-3663C8B096BC}" destId="{E532E849-AD9D-4C22-BFE2-5EBEEA4DC193}" srcOrd="2" destOrd="0" parTransId="{B722E0E1-A975-40BA-8550-93921BC56CBB}" sibTransId="{9B413CEB-E498-4E00-9893-8514B516E7A4}"/>
    <dgm:cxn modelId="{F6F8832F-43E4-4DEB-8BB7-9E5C97EA5AAB}" type="presOf" srcId="{A5C4F59C-FB6F-40B6-8FEB-6186F02975E9}" destId="{1B3C0A36-CB78-4BE1-B189-B56C83FE0A7F}" srcOrd="0" destOrd="0" presId="urn:microsoft.com/office/officeart/2008/layout/LinedList"/>
    <dgm:cxn modelId="{495A3D5E-EEAD-471A-A761-A107B35BAE9C}" type="presOf" srcId="{D06CF33F-8C2B-4D6F-9FCE-6B3F7D84A3F8}" destId="{C5C5400D-51C6-4801-B00D-F3DD0B145182}" srcOrd="0" destOrd="0" presId="urn:microsoft.com/office/officeart/2008/layout/LinedList"/>
    <dgm:cxn modelId="{6003EA42-EB5C-41B2-8A98-2958157D8F1C}" type="presOf" srcId="{E532E849-AD9D-4C22-BFE2-5EBEEA4DC193}" destId="{31ED3CEE-8EFB-4823-BE33-F46A5C0F75AE}" srcOrd="0" destOrd="0" presId="urn:microsoft.com/office/officeart/2008/layout/LinedList"/>
    <dgm:cxn modelId="{B472C268-5343-454A-8FE7-8812D25DC2C9}" type="presOf" srcId="{B3FB1486-C1CC-4940-BA23-3663C8B096BC}" destId="{EC0A8F4D-1AD3-40D8-8F2E-EBBF982A1DD0}" srcOrd="0" destOrd="0" presId="urn:microsoft.com/office/officeart/2008/layout/LinedList"/>
    <dgm:cxn modelId="{FDC99654-D0A5-4C9F-9678-902D9E8E232F}" type="presOf" srcId="{E1A6F5A1-C95A-4CB1-8532-B839C5DC030C}" destId="{0DCCDFDC-0BD7-4AE9-9B41-D3AF3D55F320}" srcOrd="0" destOrd="0" presId="urn:microsoft.com/office/officeart/2008/layout/LinedList"/>
    <dgm:cxn modelId="{280E1C88-E6AF-418C-9770-5180D070B580}" srcId="{B3FB1486-C1CC-4940-BA23-3663C8B096BC}" destId="{A5C4F59C-FB6F-40B6-8FEB-6186F02975E9}" srcOrd="6" destOrd="0" parTransId="{A4897713-3B2B-4E38-9FCD-7804A121541E}" sibTransId="{ED8633EC-D2DA-4A0A-AFFD-2908B67CB725}"/>
    <dgm:cxn modelId="{806A6E9D-FADB-4304-9EA4-BDF6EA2E1519}" srcId="{B3FB1486-C1CC-4940-BA23-3663C8B096BC}" destId="{1FA9DDD0-A288-4FB6-B755-19AC512569EA}" srcOrd="0" destOrd="0" parTransId="{FCA75F7D-71BD-4F96-9603-AD7361F73145}" sibTransId="{0997921B-4CF6-4933-BAD3-E618655680A5}"/>
    <dgm:cxn modelId="{E3F4D3AF-CA58-4AEF-892B-420A28D82C77}" type="presOf" srcId="{CB7946C1-EDF8-4D83-925D-703C60CE05F0}" destId="{06226E01-E7ED-4B6E-9512-577FEB42F826}" srcOrd="0" destOrd="0" presId="urn:microsoft.com/office/officeart/2008/layout/LinedList"/>
    <dgm:cxn modelId="{45DB02B9-07A3-4968-B8A0-23F566AB9149}" srcId="{B3FB1486-C1CC-4940-BA23-3663C8B096BC}" destId="{D06CF33F-8C2B-4D6F-9FCE-6B3F7D84A3F8}" srcOrd="4" destOrd="0" parTransId="{1CF9BC54-43AE-4095-9328-5257D8EAD807}" sibTransId="{FA750724-AD7D-4CDD-8220-6A7B05A4AD1E}"/>
    <dgm:cxn modelId="{CE89ECCE-0965-4A30-81BD-78A7A9ECA11E}" type="presOf" srcId="{1FA9DDD0-A288-4FB6-B755-19AC512569EA}" destId="{E0DE5D5C-1432-4D8C-AF96-4B3BF3C4D712}" srcOrd="0" destOrd="0" presId="urn:microsoft.com/office/officeart/2008/layout/LinedList"/>
    <dgm:cxn modelId="{FBE248E7-B80F-4456-8174-BAC0DB3D2885}" srcId="{B3FB1486-C1CC-4940-BA23-3663C8B096BC}" destId="{CB7946C1-EDF8-4D83-925D-703C60CE05F0}" srcOrd="3" destOrd="0" parTransId="{DEBD3373-1FBA-484D-BC42-0FD9EDEE27C8}" sibTransId="{FC654DE8-9921-4B4A-A798-3DD8D5755F5C}"/>
    <dgm:cxn modelId="{5CDF00F8-FE36-4F33-8A30-73FAEF6C0E81}" srcId="{B3FB1486-C1CC-4940-BA23-3663C8B096BC}" destId="{E1A6F5A1-C95A-4CB1-8532-B839C5DC030C}" srcOrd="5" destOrd="0" parTransId="{4EF557D3-954A-4A09-B0F7-651D108FCB5E}" sibTransId="{B447B431-F3C6-47C4-9192-18AAD5422C22}"/>
    <dgm:cxn modelId="{4DF386FB-796A-4D39-A603-DC371D1544AB}" srcId="{B3FB1486-C1CC-4940-BA23-3663C8B096BC}" destId="{BF334F61-613A-4E05-AD49-72F14FD52650}" srcOrd="1" destOrd="0" parTransId="{26189D49-E70F-4B10-A085-202C423C537D}" sibTransId="{DF4545D4-EBE9-4389-BBA9-E8001CBBBE30}"/>
    <dgm:cxn modelId="{577FC245-2D5A-4620-8BDB-BFE1948562C4}" type="presParOf" srcId="{EC0A8F4D-1AD3-40D8-8F2E-EBBF982A1DD0}" destId="{1C0624C0-6271-400E-A1CD-1AC1EC0D297E}" srcOrd="0" destOrd="0" presId="urn:microsoft.com/office/officeart/2008/layout/LinedList"/>
    <dgm:cxn modelId="{3CFDE7FF-DABE-429A-9384-B1F3DEAEC16E}" type="presParOf" srcId="{EC0A8F4D-1AD3-40D8-8F2E-EBBF982A1DD0}" destId="{9A43C541-9F45-4ACB-82EC-EC372D19A217}" srcOrd="1" destOrd="0" presId="urn:microsoft.com/office/officeart/2008/layout/LinedList"/>
    <dgm:cxn modelId="{21BAD0F8-BAAF-40D1-BE8D-0723D139A0A1}" type="presParOf" srcId="{9A43C541-9F45-4ACB-82EC-EC372D19A217}" destId="{E0DE5D5C-1432-4D8C-AF96-4B3BF3C4D712}" srcOrd="0" destOrd="0" presId="urn:microsoft.com/office/officeart/2008/layout/LinedList"/>
    <dgm:cxn modelId="{6F6A9076-A3D7-4390-83F8-3D6FB76458A3}" type="presParOf" srcId="{9A43C541-9F45-4ACB-82EC-EC372D19A217}" destId="{BF87219A-B4FB-4978-BDF0-64EF02CF64F8}" srcOrd="1" destOrd="0" presId="urn:microsoft.com/office/officeart/2008/layout/LinedList"/>
    <dgm:cxn modelId="{ACFE224A-EA24-429D-B2C8-2AC48834C231}" type="presParOf" srcId="{EC0A8F4D-1AD3-40D8-8F2E-EBBF982A1DD0}" destId="{79FDE050-5B72-4044-A2FB-4E476CB73C51}" srcOrd="2" destOrd="0" presId="urn:microsoft.com/office/officeart/2008/layout/LinedList"/>
    <dgm:cxn modelId="{64428760-F35F-480F-BFB3-3A94F65386EB}" type="presParOf" srcId="{EC0A8F4D-1AD3-40D8-8F2E-EBBF982A1DD0}" destId="{8392BC05-424D-4916-A660-0EF58563AE3C}" srcOrd="3" destOrd="0" presId="urn:microsoft.com/office/officeart/2008/layout/LinedList"/>
    <dgm:cxn modelId="{FB05FB6F-DDB4-498E-96D8-1E2C437132B4}" type="presParOf" srcId="{8392BC05-424D-4916-A660-0EF58563AE3C}" destId="{CF11DEC9-39DB-4F01-BA97-B5C0CFF354D3}" srcOrd="0" destOrd="0" presId="urn:microsoft.com/office/officeart/2008/layout/LinedList"/>
    <dgm:cxn modelId="{EBF5CB48-C02B-4338-A079-0266C173E47C}" type="presParOf" srcId="{8392BC05-424D-4916-A660-0EF58563AE3C}" destId="{D8E5A908-2145-486C-8DB4-03EE0DA6810F}" srcOrd="1" destOrd="0" presId="urn:microsoft.com/office/officeart/2008/layout/LinedList"/>
    <dgm:cxn modelId="{89F6BD5F-D0D5-4A7A-A84B-ABED289735EA}" type="presParOf" srcId="{EC0A8F4D-1AD3-40D8-8F2E-EBBF982A1DD0}" destId="{121208D1-A4A4-4B2F-AD1E-67D17B385071}" srcOrd="4" destOrd="0" presId="urn:microsoft.com/office/officeart/2008/layout/LinedList"/>
    <dgm:cxn modelId="{A6C6D262-0F54-4D35-B3C0-014194AC141B}" type="presParOf" srcId="{EC0A8F4D-1AD3-40D8-8F2E-EBBF982A1DD0}" destId="{3DC379BE-AF05-4BFF-912F-273A33ACE61A}" srcOrd="5" destOrd="0" presId="urn:microsoft.com/office/officeart/2008/layout/LinedList"/>
    <dgm:cxn modelId="{904D5695-9F02-4DD0-9482-8E74E138E8D6}" type="presParOf" srcId="{3DC379BE-AF05-4BFF-912F-273A33ACE61A}" destId="{31ED3CEE-8EFB-4823-BE33-F46A5C0F75AE}" srcOrd="0" destOrd="0" presId="urn:microsoft.com/office/officeart/2008/layout/LinedList"/>
    <dgm:cxn modelId="{7260AD60-435A-4B3A-9F14-946D213D37CD}" type="presParOf" srcId="{3DC379BE-AF05-4BFF-912F-273A33ACE61A}" destId="{47CA0914-44F2-405C-9A0A-61F6809BAAAF}" srcOrd="1" destOrd="0" presId="urn:microsoft.com/office/officeart/2008/layout/LinedList"/>
    <dgm:cxn modelId="{1201781D-E757-408D-8FD1-C9FB28FEECCA}" type="presParOf" srcId="{EC0A8F4D-1AD3-40D8-8F2E-EBBF982A1DD0}" destId="{DB893D2F-F299-4FC4-9CCE-CEF99993CD70}" srcOrd="6" destOrd="0" presId="urn:microsoft.com/office/officeart/2008/layout/LinedList"/>
    <dgm:cxn modelId="{F88FA97F-74C7-4901-90AA-D1A956D3B756}" type="presParOf" srcId="{EC0A8F4D-1AD3-40D8-8F2E-EBBF982A1DD0}" destId="{95BA5531-5E82-4A00-8DF4-AAF3F1ECE3BE}" srcOrd="7" destOrd="0" presId="urn:microsoft.com/office/officeart/2008/layout/LinedList"/>
    <dgm:cxn modelId="{2DCCDAA1-40AC-4AEF-907B-10B88800CB63}" type="presParOf" srcId="{95BA5531-5E82-4A00-8DF4-AAF3F1ECE3BE}" destId="{06226E01-E7ED-4B6E-9512-577FEB42F826}" srcOrd="0" destOrd="0" presId="urn:microsoft.com/office/officeart/2008/layout/LinedList"/>
    <dgm:cxn modelId="{E72C404E-07D5-4C21-A092-6FD4D843BAA1}" type="presParOf" srcId="{95BA5531-5E82-4A00-8DF4-AAF3F1ECE3BE}" destId="{CFF5F351-9D68-4ACD-A900-131B03D97BDE}" srcOrd="1" destOrd="0" presId="urn:microsoft.com/office/officeart/2008/layout/LinedList"/>
    <dgm:cxn modelId="{E87D2CCC-5B36-474C-AF32-B18390F9D0FB}" type="presParOf" srcId="{EC0A8F4D-1AD3-40D8-8F2E-EBBF982A1DD0}" destId="{D84FE7E6-C362-44E3-87B3-50EC3380D2C5}" srcOrd="8" destOrd="0" presId="urn:microsoft.com/office/officeart/2008/layout/LinedList"/>
    <dgm:cxn modelId="{7D8658E5-DB81-4EB1-AED6-FF3FA6F06AE1}" type="presParOf" srcId="{EC0A8F4D-1AD3-40D8-8F2E-EBBF982A1DD0}" destId="{5D6D0888-3915-441B-A25A-A06907AB337A}" srcOrd="9" destOrd="0" presId="urn:microsoft.com/office/officeart/2008/layout/LinedList"/>
    <dgm:cxn modelId="{C0651226-3AAF-47C2-A82C-9E1C7FCA67BB}" type="presParOf" srcId="{5D6D0888-3915-441B-A25A-A06907AB337A}" destId="{C5C5400D-51C6-4801-B00D-F3DD0B145182}" srcOrd="0" destOrd="0" presId="urn:microsoft.com/office/officeart/2008/layout/LinedList"/>
    <dgm:cxn modelId="{C6BD7414-EB9B-4631-91E4-C7FE57D2AAD0}" type="presParOf" srcId="{5D6D0888-3915-441B-A25A-A06907AB337A}" destId="{A445C6A0-51C3-4FCA-8EF3-E50D78082517}" srcOrd="1" destOrd="0" presId="urn:microsoft.com/office/officeart/2008/layout/LinedList"/>
    <dgm:cxn modelId="{61B3AAB4-7244-476D-A60F-E1033A8E6C0A}" type="presParOf" srcId="{EC0A8F4D-1AD3-40D8-8F2E-EBBF982A1DD0}" destId="{F760929B-459F-4AC1-B640-CFB9578CEF90}" srcOrd="10" destOrd="0" presId="urn:microsoft.com/office/officeart/2008/layout/LinedList"/>
    <dgm:cxn modelId="{6FF433DC-AE53-4602-A651-6B3F38BAC59A}" type="presParOf" srcId="{EC0A8F4D-1AD3-40D8-8F2E-EBBF982A1DD0}" destId="{49065BD9-30AF-4973-90C4-567E382E0583}" srcOrd="11" destOrd="0" presId="urn:microsoft.com/office/officeart/2008/layout/LinedList"/>
    <dgm:cxn modelId="{8675A838-9487-48AC-BEC8-AD6EB7268F92}" type="presParOf" srcId="{49065BD9-30AF-4973-90C4-567E382E0583}" destId="{0DCCDFDC-0BD7-4AE9-9B41-D3AF3D55F320}" srcOrd="0" destOrd="0" presId="urn:microsoft.com/office/officeart/2008/layout/LinedList"/>
    <dgm:cxn modelId="{F9254797-9CBC-4FE4-9722-140618E664C0}" type="presParOf" srcId="{49065BD9-30AF-4973-90C4-567E382E0583}" destId="{21350CC0-F2AA-4CB3-9E85-3272FA2529CE}" srcOrd="1" destOrd="0" presId="urn:microsoft.com/office/officeart/2008/layout/LinedList"/>
    <dgm:cxn modelId="{E1C12882-102F-40F1-B036-75662DBCE9CD}" type="presParOf" srcId="{EC0A8F4D-1AD3-40D8-8F2E-EBBF982A1DD0}" destId="{86BEDC22-00C4-4672-8A84-3C56F680ED91}" srcOrd="12" destOrd="0" presId="urn:microsoft.com/office/officeart/2008/layout/LinedList"/>
    <dgm:cxn modelId="{F4973BF5-CE50-4BB6-9C48-78EB13209C95}" type="presParOf" srcId="{EC0A8F4D-1AD3-40D8-8F2E-EBBF982A1DD0}" destId="{B5AD39A7-0D2A-4C1D-81CF-D790520B0457}" srcOrd="13" destOrd="0" presId="urn:microsoft.com/office/officeart/2008/layout/LinedList"/>
    <dgm:cxn modelId="{D2BF1487-C6E8-4E04-992C-B79C8567E276}" type="presParOf" srcId="{B5AD39A7-0D2A-4C1D-81CF-D790520B0457}" destId="{1B3C0A36-CB78-4BE1-B189-B56C83FE0A7F}" srcOrd="0" destOrd="0" presId="urn:microsoft.com/office/officeart/2008/layout/LinedList"/>
    <dgm:cxn modelId="{B6ED68FB-6DD9-4827-ACC2-7FED62F46DAB}" type="presParOf" srcId="{B5AD39A7-0D2A-4C1D-81CF-D790520B0457}" destId="{F0277B91-876D-45D6-A453-4C1E0AA72E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9E5BA-A72E-4E7F-93EE-4E39726B53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FAF69C-A832-4550-8EA2-6F937EBCF049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Effect of leakage in today's systems</a:t>
          </a:r>
        </a:p>
      </dgm:t>
    </dgm:pt>
    <dgm:pt modelId="{B2665710-EB33-4B67-820A-0BB525D99EED}" type="parTrans" cxnId="{5AB7A658-4BF9-42A9-9018-C8125EE78BD8}">
      <dgm:prSet/>
      <dgm:spPr/>
      <dgm:t>
        <a:bodyPr/>
        <a:lstStyle/>
        <a:p>
          <a:endParaRPr lang="en-US"/>
        </a:p>
      </dgm:t>
    </dgm:pt>
    <dgm:pt modelId="{28B69A44-7FD4-4726-8B46-200979B42745}" type="sibTrans" cxnId="{5AB7A658-4BF9-42A9-9018-C8125EE78BD8}">
      <dgm:prSet/>
      <dgm:spPr/>
      <dgm:t>
        <a:bodyPr/>
        <a:lstStyle/>
        <a:p>
          <a:endParaRPr lang="en-US"/>
        </a:p>
      </dgm:t>
    </dgm:pt>
    <dgm:pt modelId="{BBCD4438-6D96-4306-809D-DBE52075A6B9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Contributes to 30-40% of total power dissipation</a:t>
          </a:r>
        </a:p>
      </dgm:t>
    </dgm:pt>
    <dgm:pt modelId="{6598EF65-324E-4436-963F-4A72BB49EAC7}" type="parTrans" cxnId="{1D9B3C48-416D-4DE2-898F-AC17FA63DCBD}">
      <dgm:prSet/>
      <dgm:spPr/>
      <dgm:t>
        <a:bodyPr/>
        <a:lstStyle/>
        <a:p>
          <a:endParaRPr lang="en-US"/>
        </a:p>
      </dgm:t>
    </dgm:pt>
    <dgm:pt modelId="{60E83E55-DD3F-40C7-B96E-C1CC2BC0D542}" type="sibTrans" cxnId="{1D9B3C48-416D-4DE2-898F-AC17FA63DCBD}">
      <dgm:prSet/>
      <dgm:spPr/>
      <dgm:t>
        <a:bodyPr/>
        <a:lstStyle/>
        <a:p>
          <a:endParaRPr lang="en-US"/>
        </a:p>
      </dgm:t>
    </dgm:pt>
    <dgm:pt modelId="{8C30A211-DB3A-4906-B8BF-6E1A87FADD2D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Exists in a positive feedback loop with temperature</a:t>
          </a:r>
        </a:p>
      </dgm:t>
    </dgm:pt>
    <dgm:pt modelId="{1F3BD5DA-D16D-46CE-9F20-9D4D5208604E}" type="parTrans" cxnId="{57D6F6EF-93E5-4C40-B8A0-7D6AAEDBD2A6}">
      <dgm:prSet/>
      <dgm:spPr/>
      <dgm:t>
        <a:bodyPr/>
        <a:lstStyle/>
        <a:p>
          <a:endParaRPr lang="en-US"/>
        </a:p>
      </dgm:t>
    </dgm:pt>
    <dgm:pt modelId="{FBA75F4D-89E3-4D66-B27C-CF699CAABFDA}" type="sibTrans" cxnId="{57D6F6EF-93E5-4C40-B8A0-7D6AAEDBD2A6}">
      <dgm:prSet/>
      <dgm:spPr/>
      <dgm:t>
        <a:bodyPr/>
        <a:lstStyle/>
        <a:p>
          <a:endParaRPr lang="en-US"/>
        </a:p>
      </dgm:t>
    </dgm:pt>
    <dgm:pt modelId="{FF24748E-D38D-4D36-83FE-DEBBD2E7A916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Important to incorporate its effects for an </a:t>
          </a:r>
          <a:r>
            <a:rPr lang="en-US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accurate</a:t>
          </a:r>
          <a:r>
            <a:rPr lang="en-US" dirty="0">
              <a:latin typeface="Calibri (Body)"/>
              <a:cs typeface="Calibri Light" panose="020F0302020204030204" pitchFamily="34" charset="0"/>
            </a:rPr>
            <a:t> temperature profile</a:t>
          </a:r>
        </a:p>
      </dgm:t>
    </dgm:pt>
    <dgm:pt modelId="{749FEF88-E36E-4C3F-AF4F-6DA113FB1FF0}" type="parTrans" cxnId="{B24EEDAD-55E3-41BA-BF68-1A0C896082E9}">
      <dgm:prSet/>
      <dgm:spPr/>
      <dgm:t>
        <a:bodyPr/>
        <a:lstStyle/>
        <a:p>
          <a:endParaRPr lang="en-US"/>
        </a:p>
      </dgm:t>
    </dgm:pt>
    <dgm:pt modelId="{1196CCAC-E808-4F52-88F1-A4D764EC6945}" type="sibTrans" cxnId="{B24EEDAD-55E3-41BA-BF68-1A0C896082E9}">
      <dgm:prSet/>
      <dgm:spPr/>
      <dgm:t>
        <a:bodyPr/>
        <a:lstStyle/>
        <a:p>
          <a:endParaRPr lang="en-US"/>
        </a:p>
      </dgm:t>
    </dgm:pt>
    <dgm:pt modelId="{29FA7060-8CB2-4E73-A18C-EEB2D91B226B}">
      <dgm:prSet phldrT="[Text]" phldr="0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Issues with existing thermal simulators</a:t>
          </a:r>
        </a:p>
      </dgm:t>
    </dgm:pt>
    <dgm:pt modelId="{ADFFD409-B1CB-4A3C-8939-B812F7AC054E}" type="parTrans" cxnId="{752549B4-A449-4832-A063-0B01A94A9D79}">
      <dgm:prSet/>
      <dgm:spPr/>
      <dgm:t>
        <a:bodyPr/>
        <a:lstStyle/>
        <a:p>
          <a:endParaRPr lang="en-US"/>
        </a:p>
      </dgm:t>
    </dgm:pt>
    <dgm:pt modelId="{7D6041EB-259C-4F39-B7B4-B49845A19B65}" type="sibTrans" cxnId="{752549B4-A449-4832-A063-0B01A94A9D79}">
      <dgm:prSet/>
      <dgm:spPr/>
      <dgm:t>
        <a:bodyPr/>
        <a:lstStyle/>
        <a:p>
          <a:endParaRPr lang="en-US"/>
        </a:p>
      </dgm:t>
    </dgm:pt>
    <dgm:pt modelId="{A856DB72-2D98-46AC-946B-919753B38814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Uses slow FEM/FDM based methods to the Green's function</a:t>
          </a:r>
        </a:p>
      </dgm:t>
    </dgm:pt>
    <dgm:pt modelId="{0A7B5AAA-4FD9-4FBA-8F96-CDF2EDC5B664}" type="parTrans" cxnId="{0C6B85B0-5EF7-49B4-9499-FA55CD90E196}">
      <dgm:prSet/>
      <dgm:spPr/>
      <dgm:t>
        <a:bodyPr/>
        <a:lstStyle/>
        <a:p>
          <a:endParaRPr lang="en-US"/>
        </a:p>
      </dgm:t>
    </dgm:pt>
    <dgm:pt modelId="{8DD3051F-AF4C-4A99-96CE-863CE835EAF3}" type="sibTrans" cxnId="{0C6B85B0-5EF7-49B4-9499-FA55CD90E196}">
      <dgm:prSet/>
      <dgm:spPr/>
      <dgm:t>
        <a:bodyPr/>
        <a:lstStyle/>
        <a:p>
          <a:endParaRPr lang="en-US"/>
        </a:p>
      </dgm:t>
    </dgm:pt>
    <dgm:pt modelId="{959FDB03-76C2-404F-AFD4-48E8E135CB27}">
      <dgm:prSet phldr="0"/>
      <dgm:spPr/>
      <dgm:t>
        <a:bodyPr/>
        <a:lstStyle/>
        <a:p>
          <a:pPr rtl="0"/>
          <a:r>
            <a:rPr lang="en-US" dirty="0">
              <a:latin typeface="Calibri (Body)"/>
              <a:cs typeface="Calibri Light" panose="020F0302020204030204" pitchFamily="34" charset="0"/>
            </a:rPr>
            <a:t>To incorporate leakage, need to re-iterate several times till feedback loop convergence</a:t>
          </a:r>
        </a:p>
      </dgm:t>
    </dgm:pt>
    <dgm:pt modelId="{C7AED3D9-E5F4-4B86-9D1E-BA7420E76190}" type="parTrans" cxnId="{9E69C73A-298F-4F99-9346-9FF797D48415}">
      <dgm:prSet/>
      <dgm:spPr/>
      <dgm:t>
        <a:bodyPr/>
        <a:lstStyle/>
        <a:p>
          <a:endParaRPr lang="en-US"/>
        </a:p>
      </dgm:t>
    </dgm:pt>
    <dgm:pt modelId="{C9A6C2A7-E299-478B-9228-DDB3797CECCF}" type="sibTrans" cxnId="{9E69C73A-298F-4F99-9346-9FF797D48415}">
      <dgm:prSet/>
      <dgm:spPr/>
      <dgm:t>
        <a:bodyPr/>
        <a:lstStyle/>
        <a:p>
          <a:endParaRPr lang="en-US"/>
        </a:p>
      </dgm:t>
    </dgm:pt>
    <dgm:pt modelId="{B64BC554-F7BC-44FD-A058-33FE6095C7F8}" type="pres">
      <dgm:prSet presAssocID="{E419E5BA-A72E-4E7F-93EE-4E39726B5389}" presName="linear" presStyleCnt="0">
        <dgm:presLayoutVars>
          <dgm:animLvl val="lvl"/>
          <dgm:resizeHandles val="exact"/>
        </dgm:presLayoutVars>
      </dgm:prSet>
      <dgm:spPr/>
    </dgm:pt>
    <dgm:pt modelId="{DD1944E2-9057-4789-A497-D4AD7A9797D9}" type="pres">
      <dgm:prSet presAssocID="{28FAF69C-A832-4550-8EA2-6F937EBCF0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5FBCE5-9979-4644-A2F5-5DA7254C6942}" type="pres">
      <dgm:prSet presAssocID="{28FAF69C-A832-4550-8EA2-6F937EBCF049}" presName="childText" presStyleLbl="revTx" presStyleIdx="0" presStyleCnt="2">
        <dgm:presLayoutVars>
          <dgm:bulletEnabled val="1"/>
        </dgm:presLayoutVars>
      </dgm:prSet>
      <dgm:spPr/>
    </dgm:pt>
    <dgm:pt modelId="{DA69DC13-DD42-44B1-8A76-7B955EBE7A51}" type="pres">
      <dgm:prSet presAssocID="{29FA7060-8CB2-4E73-A18C-EEB2D91B22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341E7E-D345-49AB-A9C8-E8833E4B1955}" type="pres">
      <dgm:prSet presAssocID="{29FA7060-8CB2-4E73-A18C-EEB2D91B22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95AE608-F824-4E02-B747-2248DAE0DB5E}" type="presOf" srcId="{FF24748E-D38D-4D36-83FE-DEBBD2E7A916}" destId="{745FBCE5-9979-4644-A2F5-5DA7254C6942}" srcOrd="0" destOrd="2" presId="urn:microsoft.com/office/officeart/2005/8/layout/vList2"/>
    <dgm:cxn modelId="{4C659A35-0010-4567-9451-B9BCACCECBEB}" type="presOf" srcId="{E419E5BA-A72E-4E7F-93EE-4E39726B5389}" destId="{B64BC554-F7BC-44FD-A058-33FE6095C7F8}" srcOrd="0" destOrd="0" presId="urn:microsoft.com/office/officeart/2005/8/layout/vList2"/>
    <dgm:cxn modelId="{9E69C73A-298F-4F99-9346-9FF797D48415}" srcId="{29FA7060-8CB2-4E73-A18C-EEB2D91B226B}" destId="{959FDB03-76C2-404F-AFD4-48E8E135CB27}" srcOrd="1" destOrd="0" parTransId="{C7AED3D9-E5F4-4B86-9D1E-BA7420E76190}" sibTransId="{C9A6C2A7-E299-478B-9228-DDB3797CECCF}"/>
    <dgm:cxn modelId="{1D9B3C48-416D-4DE2-898F-AC17FA63DCBD}" srcId="{28FAF69C-A832-4550-8EA2-6F937EBCF049}" destId="{BBCD4438-6D96-4306-809D-DBE52075A6B9}" srcOrd="0" destOrd="0" parTransId="{6598EF65-324E-4436-963F-4A72BB49EAC7}" sibTransId="{60E83E55-DD3F-40C7-B96E-C1CC2BC0D542}"/>
    <dgm:cxn modelId="{0838376A-2D79-4161-9AC0-7D00BC30EB94}" type="presOf" srcId="{8C30A211-DB3A-4906-B8BF-6E1A87FADD2D}" destId="{745FBCE5-9979-4644-A2F5-5DA7254C6942}" srcOrd="0" destOrd="1" presId="urn:microsoft.com/office/officeart/2005/8/layout/vList2"/>
    <dgm:cxn modelId="{5AB7A658-4BF9-42A9-9018-C8125EE78BD8}" srcId="{E419E5BA-A72E-4E7F-93EE-4E39726B5389}" destId="{28FAF69C-A832-4550-8EA2-6F937EBCF049}" srcOrd="0" destOrd="0" parTransId="{B2665710-EB33-4B67-820A-0BB525D99EED}" sibTransId="{28B69A44-7FD4-4726-8B46-200979B42745}"/>
    <dgm:cxn modelId="{985FD77B-CAF3-4004-B8A5-1D4E08D019F3}" type="presOf" srcId="{28FAF69C-A832-4550-8EA2-6F937EBCF049}" destId="{DD1944E2-9057-4789-A497-D4AD7A9797D9}" srcOrd="0" destOrd="0" presId="urn:microsoft.com/office/officeart/2005/8/layout/vList2"/>
    <dgm:cxn modelId="{51D15084-A047-4E81-B282-8D503CFCDC26}" type="presOf" srcId="{959FDB03-76C2-404F-AFD4-48E8E135CB27}" destId="{A7341E7E-D345-49AB-A9C8-E8833E4B1955}" srcOrd="0" destOrd="1" presId="urn:microsoft.com/office/officeart/2005/8/layout/vList2"/>
    <dgm:cxn modelId="{B24EEDAD-55E3-41BA-BF68-1A0C896082E9}" srcId="{28FAF69C-A832-4550-8EA2-6F937EBCF049}" destId="{FF24748E-D38D-4D36-83FE-DEBBD2E7A916}" srcOrd="2" destOrd="0" parTransId="{749FEF88-E36E-4C3F-AF4F-6DA113FB1FF0}" sibTransId="{1196CCAC-E808-4F52-88F1-A4D764EC6945}"/>
    <dgm:cxn modelId="{0C6B85B0-5EF7-49B4-9499-FA55CD90E196}" srcId="{29FA7060-8CB2-4E73-A18C-EEB2D91B226B}" destId="{A856DB72-2D98-46AC-946B-919753B38814}" srcOrd="0" destOrd="0" parTransId="{0A7B5AAA-4FD9-4FBA-8F96-CDF2EDC5B664}" sibTransId="{8DD3051F-AF4C-4A99-96CE-863CE835EAF3}"/>
    <dgm:cxn modelId="{752549B4-A449-4832-A063-0B01A94A9D79}" srcId="{E419E5BA-A72E-4E7F-93EE-4E39726B5389}" destId="{29FA7060-8CB2-4E73-A18C-EEB2D91B226B}" srcOrd="1" destOrd="0" parTransId="{ADFFD409-B1CB-4A3C-8939-B812F7AC054E}" sibTransId="{7D6041EB-259C-4F39-B7B4-B49845A19B65}"/>
    <dgm:cxn modelId="{A94DB0D9-9E7B-4E94-AF9E-87EAF8B6C393}" type="presOf" srcId="{A856DB72-2D98-46AC-946B-919753B38814}" destId="{A7341E7E-D345-49AB-A9C8-E8833E4B1955}" srcOrd="0" destOrd="0" presId="urn:microsoft.com/office/officeart/2005/8/layout/vList2"/>
    <dgm:cxn modelId="{57D6F6EF-93E5-4C40-B8A0-7D6AAEDBD2A6}" srcId="{28FAF69C-A832-4550-8EA2-6F937EBCF049}" destId="{8C30A211-DB3A-4906-B8BF-6E1A87FADD2D}" srcOrd="1" destOrd="0" parTransId="{1F3BD5DA-D16D-46CE-9F20-9D4D5208604E}" sibTransId="{FBA75F4D-89E3-4D66-B27C-CF699CAABFDA}"/>
    <dgm:cxn modelId="{4DD198F4-B8C1-4D8A-8642-910A333C551B}" type="presOf" srcId="{BBCD4438-6D96-4306-809D-DBE52075A6B9}" destId="{745FBCE5-9979-4644-A2F5-5DA7254C6942}" srcOrd="0" destOrd="0" presId="urn:microsoft.com/office/officeart/2005/8/layout/vList2"/>
    <dgm:cxn modelId="{023A79FB-8B6E-4E01-9A5D-1423A582B72E}" type="presOf" srcId="{29FA7060-8CB2-4E73-A18C-EEB2D91B226B}" destId="{DA69DC13-DD42-44B1-8A76-7B955EBE7A51}" srcOrd="0" destOrd="0" presId="urn:microsoft.com/office/officeart/2005/8/layout/vList2"/>
    <dgm:cxn modelId="{16C3FCB7-7CE6-4E16-B14C-1081177F84BF}" type="presParOf" srcId="{B64BC554-F7BC-44FD-A058-33FE6095C7F8}" destId="{DD1944E2-9057-4789-A497-D4AD7A9797D9}" srcOrd="0" destOrd="0" presId="urn:microsoft.com/office/officeart/2005/8/layout/vList2"/>
    <dgm:cxn modelId="{2A403C3C-D95A-4979-83E9-279A22E0B800}" type="presParOf" srcId="{B64BC554-F7BC-44FD-A058-33FE6095C7F8}" destId="{745FBCE5-9979-4644-A2F5-5DA7254C6942}" srcOrd="1" destOrd="0" presId="urn:microsoft.com/office/officeart/2005/8/layout/vList2"/>
    <dgm:cxn modelId="{7EEB3AA3-68FE-4025-AEF2-5E73A8753164}" type="presParOf" srcId="{B64BC554-F7BC-44FD-A058-33FE6095C7F8}" destId="{DA69DC13-DD42-44B1-8A76-7B955EBE7A51}" srcOrd="2" destOrd="0" presId="urn:microsoft.com/office/officeart/2005/8/layout/vList2"/>
    <dgm:cxn modelId="{A46CD53B-ACC4-4EF6-82D8-B538F9CE9AEE}" type="presParOf" srcId="{B64BC554-F7BC-44FD-A058-33FE6095C7F8}" destId="{A7341E7E-D345-49AB-A9C8-E8833E4B195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A8E8B-973E-40BE-B4C4-849EBF2F77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2F1DB-6280-4040-93AB-DA092D116703}">
      <dgm:prSet phldrT="[Text]"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Fourier's heat equation fails to hold beyond 30nm </a:t>
          </a:r>
        </a:p>
      </dgm:t>
    </dgm:pt>
    <dgm:pt modelId="{D1A5BF71-44D9-4E53-8CFA-742835A91433}" type="parTrans" cxnId="{65A3228F-904E-4188-B28B-6032CAD2C1F1}">
      <dgm:prSet/>
      <dgm:spPr/>
      <dgm:t>
        <a:bodyPr/>
        <a:lstStyle/>
        <a:p>
          <a:endParaRPr lang="en-US"/>
        </a:p>
      </dgm:t>
    </dgm:pt>
    <dgm:pt modelId="{D947CDB9-FF22-4123-934B-D8B2EF7B8D94}" type="sibTrans" cxnId="{65A3228F-904E-4188-B28B-6032CAD2C1F1}">
      <dgm:prSet/>
      <dgm:spPr/>
      <dgm:t>
        <a:bodyPr/>
        <a:lstStyle/>
        <a:p>
          <a:endParaRPr lang="en-US"/>
        </a:p>
      </dgm:t>
    </dgm:pt>
    <dgm:pt modelId="{6B764E98-6733-4DD6-B1A8-6515DA14F3E5}">
      <dgm:prSet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Need to solve the Boltzmann Transport Equation(BTE)</a:t>
          </a:r>
        </a:p>
      </dgm:t>
    </dgm:pt>
    <dgm:pt modelId="{1E949CE2-ABAB-40E8-BD17-A52DBE5FCA9A}" type="parTrans" cxnId="{AA1016E5-B3A5-491C-B8D5-E53017DB0B6F}">
      <dgm:prSet/>
      <dgm:spPr/>
      <dgm:t>
        <a:bodyPr/>
        <a:lstStyle/>
        <a:p>
          <a:endParaRPr lang="en-US"/>
        </a:p>
      </dgm:t>
    </dgm:pt>
    <dgm:pt modelId="{D77063F9-0617-4D36-B431-C41059472169}" type="sibTrans" cxnId="{AA1016E5-B3A5-491C-B8D5-E53017DB0B6F}">
      <dgm:prSet/>
      <dgm:spPr/>
      <dgm:t>
        <a:bodyPr/>
        <a:lstStyle/>
        <a:p>
          <a:endParaRPr lang="en-US"/>
        </a:p>
      </dgm:t>
    </dgm:pt>
    <dgm:pt modelId="{DBAB199A-2041-4937-889A-7F57DEC93DB2}">
      <dgm:prSet phldr="0" custT="1"/>
      <dgm:spPr/>
      <dgm:t>
        <a:bodyPr/>
        <a:lstStyle/>
        <a:p>
          <a:pPr rtl="0"/>
          <a:r>
            <a:rPr lang="en-US" sz="2400" dirty="0">
              <a:latin typeface="Calibri (Body)"/>
              <a:cs typeface="Calibri Light" panose="020F0302020204030204" pitchFamily="34" charset="0"/>
            </a:rPr>
            <a:t>We incorporate the effects of leakage in the gray-BTE model</a:t>
          </a:r>
        </a:p>
      </dgm:t>
    </dgm:pt>
    <dgm:pt modelId="{3F8EE885-CB79-46C6-A869-432238D2CFF4}" type="parTrans" cxnId="{08C9558B-8FE2-4249-A175-E69589D8B64A}">
      <dgm:prSet/>
      <dgm:spPr/>
      <dgm:t>
        <a:bodyPr/>
        <a:lstStyle/>
        <a:p>
          <a:endParaRPr lang="en-US"/>
        </a:p>
      </dgm:t>
    </dgm:pt>
    <dgm:pt modelId="{50915500-A20A-4CA1-9862-6780B67E078A}" type="sibTrans" cxnId="{08C9558B-8FE2-4249-A175-E69589D8B64A}">
      <dgm:prSet/>
      <dgm:spPr/>
      <dgm:t>
        <a:bodyPr/>
        <a:lstStyle/>
        <a:p>
          <a:endParaRPr lang="en-US"/>
        </a:p>
      </dgm:t>
    </dgm:pt>
    <dgm:pt modelId="{94FA43F8-B52F-461C-81BF-10F4F79B00D3}">
      <dgm:prSet phldrT="[Text]" phldr="0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sz="3200" dirty="0">
              <a:latin typeface="Calibri (Body)"/>
              <a:cs typeface="Calibri Light" panose="020F0302020204030204" pitchFamily="34" charset="0"/>
            </a:rPr>
            <a:t>Nanometer scale effects in devices</a:t>
          </a:r>
        </a:p>
      </dgm:t>
    </dgm:pt>
    <dgm:pt modelId="{5EBCD78D-C76D-4894-A7F6-D1531AEA8693}" type="sibTrans" cxnId="{B59D8C35-5E4F-4D5B-89CA-7288A3FE8D79}">
      <dgm:prSet/>
      <dgm:spPr/>
      <dgm:t>
        <a:bodyPr/>
        <a:lstStyle/>
        <a:p>
          <a:endParaRPr lang="en-US"/>
        </a:p>
      </dgm:t>
    </dgm:pt>
    <dgm:pt modelId="{C98251DC-4939-4BA2-B534-3F8118684C11}" type="parTrans" cxnId="{B59D8C35-5E4F-4D5B-89CA-7288A3FE8D79}">
      <dgm:prSet/>
      <dgm:spPr/>
      <dgm:t>
        <a:bodyPr/>
        <a:lstStyle/>
        <a:p>
          <a:endParaRPr lang="en-US"/>
        </a:p>
      </dgm:t>
    </dgm:pt>
    <dgm:pt modelId="{AECE4263-7808-4600-B160-BE5B0885A34E}" type="pres">
      <dgm:prSet presAssocID="{AE6A8E8B-973E-40BE-B4C4-849EBF2F77EA}" presName="linear" presStyleCnt="0">
        <dgm:presLayoutVars>
          <dgm:animLvl val="lvl"/>
          <dgm:resizeHandles val="exact"/>
        </dgm:presLayoutVars>
      </dgm:prSet>
      <dgm:spPr/>
    </dgm:pt>
    <dgm:pt modelId="{014C8E65-6283-4C0A-BD03-A53C46499A17}" type="pres">
      <dgm:prSet presAssocID="{94FA43F8-B52F-461C-81BF-10F4F79B00D3}" presName="parentText" presStyleLbl="node1" presStyleIdx="0" presStyleCnt="1" custLinFactNeighborX="-583" custLinFactNeighborY="-18903">
        <dgm:presLayoutVars>
          <dgm:chMax val="0"/>
          <dgm:bulletEnabled val="1"/>
        </dgm:presLayoutVars>
      </dgm:prSet>
      <dgm:spPr/>
    </dgm:pt>
    <dgm:pt modelId="{A6448D69-2F75-4F3C-9F3A-117E5C29583E}" type="pres">
      <dgm:prSet presAssocID="{94FA43F8-B52F-461C-81BF-10F4F79B00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9C6E62A-DD20-4AD4-9FE4-4899B368ABC6}" type="presOf" srcId="{10D2F1DB-6280-4040-93AB-DA092D116703}" destId="{A6448D69-2F75-4F3C-9F3A-117E5C29583E}" srcOrd="0" destOrd="0" presId="urn:microsoft.com/office/officeart/2005/8/layout/vList2"/>
    <dgm:cxn modelId="{B59D8C35-5E4F-4D5B-89CA-7288A3FE8D79}" srcId="{AE6A8E8B-973E-40BE-B4C4-849EBF2F77EA}" destId="{94FA43F8-B52F-461C-81BF-10F4F79B00D3}" srcOrd="0" destOrd="0" parTransId="{C98251DC-4939-4BA2-B534-3F8118684C11}" sibTransId="{5EBCD78D-C76D-4894-A7F6-D1531AEA8693}"/>
    <dgm:cxn modelId="{247CAF40-F6D2-4141-A256-EBC915E7FB36}" type="presOf" srcId="{DBAB199A-2041-4937-889A-7F57DEC93DB2}" destId="{A6448D69-2F75-4F3C-9F3A-117E5C29583E}" srcOrd="0" destOrd="2" presId="urn:microsoft.com/office/officeart/2005/8/layout/vList2"/>
    <dgm:cxn modelId="{08C9558B-8FE2-4249-A175-E69589D8B64A}" srcId="{94FA43F8-B52F-461C-81BF-10F4F79B00D3}" destId="{DBAB199A-2041-4937-889A-7F57DEC93DB2}" srcOrd="2" destOrd="0" parTransId="{3F8EE885-CB79-46C6-A869-432238D2CFF4}" sibTransId="{50915500-A20A-4CA1-9862-6780B67E078A}"/>
    <dgm:cxn modelId="{3D90B48E-31E1-4C74-BF81-4C5523CAE45C}" type="presOf" srcId="{6B764E98-6733-4DD6-B1A8-6515DA14F3E5}" destId="{A6448D69-2F75-4F3C-9F3A-117E5C29583E}" srcOrd="0" destOrd="1" presId="urn:microsoft.com/office/officeart/2005/8/layout/vList2"/>
    <dgm:cxn modelId="{65A3228F-904E-4188-B28B-6032CAD2C1F1}" srcId="{94FA43F8-B52F-461C-81BF-10F4F79B00D3}" destId="{10D2F1DB-6280-4040-93AB-DA092D116703}" srcOrd="0" destOrd="0" parTransId="{D1A5BF71-44D9-4E53-8CFA-742835A91433}" sibTransId="{D947CDB9-FF22-4123-934B-D8B2EF7B8D94}"/>
    <dgm:cxn modelId="{AA1016E5-B3A5-491C-B8D5-E53017DB0B6F}" srcId="{94FA43F8-B52F-461C-81BF-10F4F79B00D3}" destId="{6B764E98-6733-4DD6-B1A8-6515DA14F3E5}" srcOrd="1" destOrd="0" parTransId="{1E949CE2-ABAB-40E8-BD17-A52DBE5FCA9A}" sibTransId="{D77063F9-0617-4D36-B431-C41059472169}"/>
    <dgm:cxn modelId="{47F8C9ED-55A7-479D-8321-7A457CB527D7}" type="presOf" srcId="{AE6A8E8B-973E-40BE-B4C4-849EBF2F77EA}" destId="{AECE4263-7808-4600-B160-BE5B0885A34E}" srcOrd="0" destOrd="0" presId="urn:microsoft.com/office/officeart/2005/8/layout/vList2"/>
    <dgm:cxn modelId="{151907FB-F7A2-4D05-BA52-A869A93320F9}" type="presOf" srcId="{94FA43F8-B52F-461C-81BF-10F4F79B00D3}" destId="{014C8E65-6283-4C0A-BD03-A53C46499A17}" srcOrd="0" destOrd="0" presId="urn:microsoft.com/office/officeart/2005/8/layout/vList2"/>
    <dgm:cxn modelId="{332E0B87-00EC-4240-B18A-0B1CE6803A08}" type="presParOf" srcId="{AECE4263-7808-4600-B160-BE5B0885A34E}" destId="{014C8E65-6283-4C0A-BD03-A53C46499A17}" srcOrd="0" destOrd="0" presId="urn:microsoft.com/office/officeart/2005/8/layout/vList2"/>
    <dgm:cxn modelId="{4784DFC9-CFCE-4105-A14C-F074B81E0814}" type="presParOf" srcId="{AECE4263-7808-4600-B160-BE5B0885A34E}" destId="{A6448D69-2F75-4F3C-9F3A-117E5C2958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FBFA8F-7DF8-42BB-BCFD-365E163356A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E189C-0AF8-4E26-9900-1207FC6B596E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</a:rPr>
            <a:t>Fourier's Heat equation</a:t>
          </a:r>
        </a:p>
      </dgm:t>
    </dgm:pt>
    <dgm:pt modelId="{71FE5820-187F-4EDB-980C-1A43CE94552F}" type="parTrans" cxnId="{E9F75237-EE2D-4434-99F0-B836471919F3}">
      <dgm:prSet/>
      <dgm:spPr/>
      <dgm:t>
        <a:bodyPr/>
        <a:lstStyle/>
        <a:p>
          <a:endParaRPr lang="en-US"/>
        </a:p>
      </dgm:t>
    </dgm:pt>
    <dgm:pt modelId="{BD2A2666-E0C7-4124-8311-64EC48427743}" type="sibTrans" cxnId="{E9F75237-EE2D-4434-99F0-B836471919F3}">
      <dgm:prSet/>
      <dgm:spPr/>
      <dgm:t>
        <a:bodyPr/>
        <a:lstStyle/>
        <a:p>
          <a:endParaRPr lang="en-US"/>
        </a:p>
      </dgm:t>
    </dgm:pt>
    <dgm:pt modelId="{3C13A37C-2291-4214-8F33-A92FA71FC66C}">
      <dgm:prSet phldrT="[Text]" phldr="0"/>
      <dgm:spPr/>
      <dgm:t>
        <a:bodyPr/>
        <a:lstStyle/>
        <a:p>
          <a:pPr rtl="0"/>
          <a:r>
            <a:rPr lang="en-US" dirty="0">
              <a:latin typeface="Calibri (Body)"/>
            </a:rPr>
            <a:t>Gray-BTE model</a:t>
          </a:r>
        </a:p>
      </dgm:t>
    </dgm:pt>
    <dgm:pt modelId="{4D75000C-9284-4858-A681-E870BB8D9F2A}" type="parTrans" cxnId="{E7E60BCF-8790-49E0-B31F-8ABB2C58FE8C}">
      <dgm:prSet/>
      <dgm:spPr/>
      <dgm:t>
        <a:bodyPr/>
        <a:lstStyle/>
        <a:p>
          <a:endParaRPr lang="en-US"/>
        </a:p>
      </dgm:t>
    </dgm:pt>
    <dgm:pt modelId="{1C35DA28-786F-47C9-ACDD-DE98B04AECCB}" type="sibTrans" cxnId="{E7E60BCF-8790-49E0-B31F-8ABB2C58FE8C}">
      <dgm:prSet/>
      <dgm:spPr/>
      <dgm:t>
        <a:bodyPr/>
        <a:lstStyle/>
        <a:p>
          <a:endParaRPr lang="en-US"/>
        </a:p>
      </dgm:t>
    </dgm:pt>
    <dgm:pt modelId="{21727376-9421-427B-9420-14330DBFC016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Leakage power simplified BSIM4 model</a:t>
          </a:r>
        </a:p>
      </dgm:t>
    </dgm:pt>
    <dgm:pt modelId="{73DBB6F7-F486-4292-9B2F-C05A614740FA}" type="parTrans" cxnId="{E36E3441-5782-449E-AD05-2F6049F52C0C}">
      <dgm:prSet/>
      <dgm:spPr/>
      <dgm:t>
        <a:bodyPr/>
        <a:lstStyle/>
        <a:p>
          <a:endParaRPr lang="en-US"/>
        </a:p>
      </dgm:t>
    </dgm:pt>
    <dgm:pt modelId="{697EE9CB-1652-4668-A7E3-A82C05477134}" type="sibTrans" cxnId="{E36E3441-5782-449E-AD05-2F6049F52C0C}">
      <dgm:prSet/>
      <dgm:spPr/>
      <dgm:t>
        <a:bodyPr/>
        <a:lstStyle/>
        <a:p>
          <a:endParaRPr lang="en-US"/>
        </a:p>
      </dgm:t>
    </dgm:pt>
    <dgm:pt modelId="{2B825707-CA70-4F15-B422-3E163FDB8BF4}">
      <dgm:prSet phldr="0"/>
      <dgm:spPr/>
      <dgm:t>
        <a:bodyPr/>
        <a:lstStyle/>
        <a:p>
          <a:endParaRPr lang="en-US" dirty="0">
            <a:latin typeface="Calibri (Body)"/>
          </a:endParaRPr>
        </a:p>
      </dgm:t>
    </dgm:pt>
    <dgm:pt modelId="{687384F4-389D-4CE1-8277-E2995954B9BC}" type="parTrans" cxnId="{4943B200-2C3E-4F1E-BB17-B16752272F18}">
      <dgm:prSet/>
      <dgm:spPr/>
      <dgm:t>
        <a:bodyPr/>
        <a:lstStyle/>
        <a:p>
          <a:endParaRPr lang="en-US"/>
        </a:p>
      </dgm:t>
    </dgm:pt>
    <dgm:pt modelId="{45AAB718-19E9-403F-8383-57026F5E2BEE}" type="sibTrans" cxnId="{4943B200-2C3E-4F1E-BB17-B16752272F18}">
      <dgm:prSet/>
      <dgm:spPr/>
      <dgm:t>
        <a:bodyPr/>
        <a:lstStyle/>
        <a:p>
          <a:endParaRPr lang="en-US"/>
        </a:p>
      </dgm:t>
    </dgm:pt>
    <dgm:pt modelId="{1E969CF0-EC79-4C95-8855-C8AC816B4C93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Approximated linear leakage power model</a:t>
          </a:r>
        </a:p>
      </dgm:t>
    </dgm:pt>
    <dgm:pt modelId="{526C48A9-3685-438F-86E4-FC73DAA4E995}" type="parTrans" cxnId="{84BDD93C-4A87-492A-A713-2786092893D5}">
      <dgm:prSet/>
      <dgm:spPr/>
      <dgm:t>
        <a:bodyPr/>
        <a:lstStyle/>
        <a:p>
          <a:endParaRPr lang="en-US"/>
        </a:p>
      </dgm:t>
    </dgm:pt>
    <dgm:pt modelId="{2B6F12F4-77C2-492E-88B6-FF918EAFAAE0}" type="sibTrans" cxnId="{84BDD93C-4A87-492A-A713-2786092893D5}">
      <dgm:prSet/>
      <dgm:spPr/>
      <dgm:t>
        <a:bodyPr/>
        <a:lstStyle/>
        <a:p>
          <a:endParaRPr lang="en-US"/>
        </a:p>
      </dgm:t>
    </dgm:pt>
    <dgm:pt modelId="{34E6E6BE-7028-49DA-A41C-C5B0476B81B7}">
      <dgm:prSet phldr="0"/>
      <dgm:spPr/>
      <dgm:t>
        <a:bodyPr/>
        <a:lstStyle/>
        <a:p>
          <a:endParaRPr lang="en-US" dirty="0">
            <a:latin typeface="Calibri (Body)"/>
          </a:endParaRPr>
        </a:p>
      </dgm:t>
    </dgm:pt>
    <dgm:pt modelId="{4A78ACFF-7CD5-4EA1-8DE0-3440CEEBEA9B}" type="parTrans" cxnId="{B2861AC8-9CC6-4537-939C-2130B5A4C6C6}">
      <dgm:prSet/>
      <dgm:spPr/>
      <dgm:t>
        <a:bodyPr/>
        <a:lstStyle/>
        <a:p>
          <a:endParaRPr lang="en-US"/>
        </a:p>
      </dgm:t>
    </dgm:pt>
    <dgm:pt modelId="{87573F02-8CE8-4DCC-8EEB-3DFA342B1D83}" type="sibTrans" cxnId="{B2861AC8-9CC6-4537-939C-2130B5A4C6C6}">
      <dgm:prSet/>
      <dgm:spPr/>
      <dgm:t>
        <a:bodyPr/>
        <a:lstStyle/>
        <a:p>
          <a:endParaRPr lang="en-US"/>
        </a:p>
      </dgm:t>
    </dgm:pt>
    <dgm:pt modelId="{93F5CF49-A5E7-49C7-839E-B1B3B73A385F}">
      <dgm:prSet phldr="0"/>
      <dgm:spPr/>
      <dgm:t>
        <a:bodyPr/>
        <a:lstStyle/>
        <a:p>
          <a:pPr rtl="0"/>
          <a:r>
            <a:rPr lang="en-US" dirty="0">
              <a:latin typeface="Calibri (Body)"/>
            </a:rPr>
            <a:t>Green's function</a:t>
          </a:r>
        </a:p>
      </dgm:t>
    </dgm:pt>
    <dgm:pt modelId="{2A403CDA-5FE3-4CB3-BD4B-5E6C1964621E}" type="parTrans" cxnId="{75A37DCB-1D7D-41F7-9A5C-AE81E87F392A}">
      <dgm:prSet/>
      <dgm:spPr/>
      <dgm:t>
        <a:bodyPr/>
        <a:lstStyle/>
        <a:p>
          <a:endParaRPr lang="en-US"/>
        </a:p>
      </dgm:t>
    </dgm:pt>
    <dgm:pt modelId="{3CAD826F-6A2A-4EC6-BEFD-9DBCEC1A9ABA}" type="sibTrans" cxnId="{75A37DCB-1D7D-41F7-9A5C-AE81E87F392A}">
      <dgm:prSet/>
      <dgm:spPr/>
      <dgm:t>
        <a:bodyPr/>
        <a:lstStyle/>
        <a:p>
          <a:endParaRPr lang="en-US"/>
        </a:p>
      </dgm:t>
    </dgm:pt>
    <dgm:pt modelId="{D905B93C-9ED8-4924-A7C8-AC302A9E82E1}" type="pres">
      <dgm:prSet presAssocID="{10FBFA8F-7DF8-42BB-BCFD-365E163356A0}" presName="vert0" presStyleCnt="0">
        <dgm:presLayoutVars>
          <dgm:dir/>
          <dgm:animOne val="branch"/>
          <dgm:animLvl val="lvl"/>
        </dgm:presLayoutVars>
      </dgm:prSet>
      <dgm:spPr/>
    </dgm:pt>
    <dgm:pt modelId="{F3644473-BD9C-4387-9BCD-CF400D990FE7}" type="pres">
      <dgm:prSet presAssocID="{D21E189C-0AF8-4E26-9900-1207FC6B596E}" presName="thickLine" presStyleLbl="alignNode1" presStyleIdx="0" presStyleCnt="5"/>
      <dgm:spPr/>
    </dgm:pt>
    <dgm:pt modelId="{4406885B-8331-4C56-8137-95506637D7B9}" type="pres">
      <dgm:prSet presAssocID="{D21E189C-0AF8-4E26-9900-1207FC6B596E}" presName="horz1" presStyleCnt="0"/>
      <dgm:spPr/>
    </dgm:pt>
    <dgm:pt modelId="{8D9C595A-DC02-4BB4-BB57-B3C3FD02BF63}" type="pres">
      <dgm:prSet presAssocID="{D21E189C-0AF8-4E26-9900-1207FC6B596E}" presName="tx1" presStyleLbl="revTx" presStyleIdx="0" presStyleCnt="7"/>
      <dgm:spPr/>
    </dgm:pt>
    <dgm:pt modelId="{7D3161DB-0259-4DE6-8DFD-5F7C719A3137}" type="pres">
      <dgm:prSet presAssocID="{D21E189C-0AF8-4E26-9900-1207FC6B596E}" presName="vert1" presStyleCnt="0"/>
      <dgm:spPr/>
    </dgm:pt>
    <dgm:pt modelId="{2236CAB5-B891-49BE-9127-D9197E6D07D9}" type="pres">
      <dgm:prSet presAssocID="{3C13A37C-2291-4214-8F33-A92FA71FC66C}" presName="thickLine" presStyleLbl="alignNode1" presStyleIdx="1" presStyleCnt="5"/>
      <dgm:spPr/>
    </dgm:pt>
    <dgm:pt modelId="{3EA05AA9-A61F-41E5-A2D7-7F37F44B2D2B}" type="pres">
      <dgm:prSet presAssocID="{3C13A37C-2291-4214-8F33-A92FA71FC66C}" presName="horz1" presStyleCnt="0"/>
      <dgm:spPr/>
    </dgm:pt>
    <dgm:pt modelId="{0AC8D739-5A28-4A35-A455-E5D47D2597AD}" type="pres">
      <dgm:prSet presAssocID="{3C13A37C-2291-4214-8F33-A92FA71FC66C}" presName="tx1" presStyleLbl="revTx" presStyleIdx="1" presStyleCnt="7"/>
      <dgm:spPr/>
    </dgm:pt>
    <dgm:pt modelId="{BDD9EE3E-D469-464A-B58B-08C0A4CEFF8F}" type="pres">
      <dgm:prSet presAssocID="{3C13A37C-2291-4214-8F33-A92FA71FC66C}" presName="vert1" presStyleCnt="0"/>
      <dgm:spPr/>
    </dgm:pt>
    <dgm:pt modelId="{F0D79437-F07A-4BA1-A5F8-EAB894903723}" type="pres">
      <dgm:prSet presAssocID="{21727376-9421-427B-9420-14330DBFC016}" presName="thickLine" presStyleLbl="alignNode1" presStyleIdx="2" presStyleCnt="5"/>
      <dgm:spPr/>
    </dgm:pt>
    <dgm:pt modelId="{9CAA763C-19EC-4723-85DE-98626913BF26}" type="pres">
      <dgm:prSet presAssocID="{21727376-9421-427B-9420-14330DBFC016}" presName="horz1" presStyleCnt="0"/>
      <dgm:spPr/>
    </dgm:pt>
    <dgm:pt modelId="{18CE696A-2FC5-4A10-A1B4-17D4769CDCB1}" type="pres">
      <dgm:prSet presAssocID="{21727376-9421-427B-9420-14330DBFC016}" presName="tx1" presStyleLbl="revTx" presStyleIdx="2" presStyleCnt="7"/>
      <dgm:spPr/>
    </dgm:pt>
    <dgm:pt modelId="{62BE2774-38E1-4953-9994-0EF737AE4180}" type="pres">
      <dgm:prSet presAssocID="{21727376-9421-427B-9420-14330DBFC016}" presName="vert1" presStyleCnt="0"/>
      <dgm:spPr/>
    </dgm:pt>
    <dgm:pt modelId="{F0E1374E-311E-412A-9DE5-D2890725130B}" type="pres">
      <dgm:prSet presAssocID="{2B825707-CA70-4F15-B422-3E163FDB8BF4}" presName="vertSpace2a" presStyleCnt="0"/>
      <dgm:spPr/>
    </dgm:pt>
    <dgm:pt modelId="{1D6E8D96-B999-4D18-9967-979C5A007606}" type="pres">
      <dgm:prSet presAssocID="{2B825707-CA70-4F15-B422-3E163FDB8BF4}" presName="horz2" presStyleCnt="0"/>
      <dgm:spPr/>
    </dgm:pt>
    <dgm:pt modelId="{220DEDF6-14EC-4B9A-B585-BB2177AAC2F8}" type="pres">
      <dgm:prSet presAssocID="{2B825707-CA70-4F15-B422-3E163FDB8BF4}" presName="horzSpace2" presStyleCnt="0"/>
      <dgm:spPr/>
    </dgm:pt>
    <dgm:pt modelId="{9301E606-3F56-466B-83CC-6A69F3DF27A2}" type="pres">
      <dgm:prSet presAssocID="{2B825707-CA70-4F15-B422-3E163FDB8BF4}" presName="tx2" presStyleLbl="revTx" presStyleIdx="3" presStyleCnt="7"/>
      <dgm:spPr/>
    </dgm:pt>
    <dgm:pt modelId="{471C434B-59D3-421F-BD87-AB19CEE1B70E}" type="pres">
      <dgm:prSet presAssocID="{2B825707-CA70-4F15-B422-3E163FDB8BF4}" presName="vert2" presStyleCnt="0"/>
      <dgm:spPr/>
    </dgm:pt>
    <dgm:pt modelId="{42FAD638-266F-4086-AE83-79206960AAA3}" type="pres">
      <dgm:prSet presAssocID="{2B825707-CA70-4F15-B422-3E163FDB8BF4}" presName="thinLine2b" presStyleLbl="callout" presStyleIdx="0" presStyleCnt="2"/>
      <dgm:spPr/>
    </dgm:pt>
    <dgm:pt modelId="{90A9EAEB-EB49-4AB3-8975-9592FB421E8E}" type="pres">
      <dgm:prSet presAssocID="{2B825707-CA70-4F15-B422-3E163FDB8BF4}" presName="vertSpace2b" presStyleCnt="0"/>
      <dgm:spPr/>
    </dgm:pt>
    <dgm:pt modelId="{6429A5D2-4386-49BF-99C6-95E20DED1142}" type="pres">
      <dgm:prSet presAssocID="{1E969CF0-EC79-4C95-8855-C8AC816B4C93}" presName="thickLine" presStyleLbl="alignNode1" presStyleIdx="3" presStyleCnt="5"/>
      <dgm:spPr/>
    </dgm:pt>
    <dgm:pt modelId="{EBF8A200-2371-47B7-888D-D9E809E683F1}" type="pres">
      <dgm:prSet presAssocID="{1E969CF0-EC79-4C95-8855-C8AC816B4C93}" presName="horz1" presStyleCnt="0"/>
      <dgm:spPr/>
    </dgm:pt>
    <dgm:pt modelId="{1EB10203-A0D6-4A3E-92C7-EAA68BF5D429}" type="pres">
      <dgm:prSet presAssocID="{1E969CF0-EC79-4C95-8855-C8AC816B4C93}" presName="tx1" presStyleLbl="revTx" presStyleIdx="4" presStyleCnt="7"/>
      <dgm:spPr/>
    </dgm:pt>
    <dgm:pt modelId="{80475A2C-DCFD-45F5-9F6D-B9C755B758EF}" type="pres">
      <dgm:prSet presAssocID="{1E969CF0-EC79-4C95-8855-C8AC816B4C93}" presName="vert1" presStyleCnt="0"/>
      <dgm:spPr/>
    </dgm:pt>
    <dgm:pt modelId="{FABBBFBA-6D09-4F8B-92A6-62F5DC27A1E3}" type="pres">
      <dgm:prSet presAssocID="{34E6E6BE-7028-49DA-A41C-C5B0476B81B7}" presName="vertSpace2a" presStyleCnt="0"/>
      <dgm:spPr/>
    </dgm:pt>
    <dgm:pt modelId="{D3F72E59-8412-4FF9-85A4-984C385FD0F1}" type="pres">
      <dgm:prSet presAssocID="{34E6E6BE-7028-49DA-A41C-C5B0476B81B7}" presName="horz2" presStyleCnt="0"/>
      <dgm:spPr/>
    </dgm:pt>
    <dgm:pt modelId="{79FEDB4A-BCC3-4815-8C7F-A72ACB1987AE}" type="pres">
      <dgm:prSet presAssocID="{34E6E6BE-7028-49DA-A41C-C5B0476B81B7}" presName="horzSpace2" presStyleCnt="0"/>
      <dgm:spPr/>
    </dgm:pt>
    <dgm:pt modelId="{9719F989-6E6E-4C4D-B49B-BB78BAD2B1D2}" type="pres">
      <dgm:prSet presAssocID="{34E6E6BE-7028-49DA-A41C-C5B0476B81B7}" presName="tx2" presStyleLbl="revTx" presStyleIdx="5" presStyleCnt="7"/>
      <dgm:spPr/>
    </dgm:pt>
    <dgm:pt modelId="{97A59825-206C-4DC2-9515-DF44EA216AAE}" type="pres">
      <dgm:prSet presAssocID="{34E6E6BE-7028-49DA-A41C-C5B0476B81B7}" presName="vert2" presStyleCnt="0"/>
      <dgm:spPr/>
    </dgm:pt>
    <dgm:pt modelId="{7F13B3E4-D0D5-414B-8175-FD03AC9DB38E}" type="pres">
      <dgm:prSet presAssocID="{34E6E6BE-7028-49DA-A41C-C5B0476B81B7}" presName="thinLine2b" presStyleLbl="callout" presStyleIdx="1" presStyleCnt="2"/>
      <dgm:spPr/>
    </dgm:pt>
    <dgm:pt modelId="{5BEB25CE-A629-45AD-BD42-1BBA15B877AB}" type="pres">
      <dgm:prSet presAssocID="{34E6E6BE-7028-49DA-A41C-C5B0476B81B7}" presName="vertSpace2b" presStyleCnt="0"/>
      <dgm:spPr/>
    </dgm:pt>
    <dgm:pt modelId="{F585D729-2D68-4C2B-A4F4-4C21DE5265C9}" type="pres">
      <dgm:prSet presAssocID="{93F5CF49-A5E7-49C7-839E-B1B3B73A385F}" presName="thickLine" presStyleLbl="alignNode1" presStyleIdx="4" presStyleCnt="5"/>
      <dgm:spPr/>
    </dgm:pt>
    <dgm:pt modelId="{AD58DAEC-5CAF-4CA6-83CC-AC5C863B330E}" type="pres">
      <dgm:prSet presAssocID="{93F5CF49-A5E7-49C7-839E-B1B3B73A385F}" presName="horz1" presStyleCnt="0"/>
      <dgm:spPr/>
    </dgm:pt>
    <dgm:pt modelId="{C985C246-A245-46A6-86E7-5808926C4214}" type="pres">
      <dgm:prSet presAssocID="{93F5CF49-A5E7-49C7-839E-B1B3B73A385F}" presName="tx1" presStyleLbl="revTx" presStyleIdx="6" presStyleCnt="7"/>
      <dgm:spPr/>
    </dgm:pt>
    <dgm:pt modelId="{298B9DEB-BFE1-4080-9E65-385E9E94C40E}" type="pres">
      <dgm:prSet presAssocID="{93F5CF49-A5E7-49C7-839E-B1B3B73A385F}" presName="vert1" presStyleCnt="0"/>
      <dgm:spPr/>
    </dgm:pt>
  </dgm:ptLst>
  <dgm:cxnLst>
    <dgm:cxn modelId="{4943B200-2C3E-4F1E-BB17-B16752272F18}" srcId="{21727376-9421-427B-9420-14330DBFC016}" destId="{2B825707-CA70-4F15-B422-3E163FDB8BF4}" srcOrd="0" destOrd="0" parTransId="{687384F4-389D-4CE1-8277-E2995954B9BC}" sibTransId="{45AAB718-19E9-403F-8383-57026F5E2BEE}"/>
    <dgm:cxn modelId="{8FA1511A-C218-4A6A-8074-1229F315CAA2}" type="presOf" srcId="{34E6E6BE-7028-49DA-A41C-C5B0476B81B7}" destId="{9719F989-6E6E-4C4D-B49B-BB78BAD2B1D2}" srcOrd="0" destOrd="0" presId="urn:microsoft.com/office/officeart/2008/layout/LinedList"/>
    <dgm:cxn modelId="{C1F3BC1E-0C28-4303-BD60-689D412884AF}" type="presOf" srcId="{D21E189C-0AF8-4E26-9900-1207FC6B596E}" destId="{8D9C595A-DC02-4BB4-BB57-B3C3FD02BF63}" srcOrd="0" destOrd="0" presId="urn:microsoft.com/office/officeart/2008/layout/LinedList"/>
    <dgm:cxn modelId="{E9F75237-EE2D-4434-99F0-B836471919F3}" srcId="{10FBFA8F-7DF8-42BB-BCFD-365E163356A0}" destId="{D21E189C-0AF8-4E26-9900-1207FC6B596E}" srcOrd="0" destOrd="0" parTransId="{71FE5820-187F-4EDB-980C-1A43CE94552F}" sibTransId="{BD2A2666-E0C7-4124-8311-64EC48427743}"/>
    <dgm:cxn modelId="{84BDD93C-4A87-492A-A713-2786092893D5}" srcId="{10FBFA8F-7DF8-42BB-BCFD-365E163356A0}" destId="{1E969CF0-EC79-4C95-8855-C8AC816B4C93}" srcOrd="3" destOrd="0" parTransId="{526C48A9-3685-438F-86E4-FC73DAA4E995}" sibTransId="{2B6F12F4-77C2-492E-88B6-FF918EAFAAE0}"/>
    <dgm:cxn modelId="{E36E3441-5782-449E-AD05-2F6049F52C0C}" srcId="{10FBFA8F-7DF8-42BB-BCFD-365E163356A0}" destId="{21727376-9421-427B-9420-14330DBFC016}" srcOrd="2" destOrd="0" parTransId="{73DBB6F7-F486-4292-9B2F-C05A614740FA}" sibTransId="{697EE9CB-1652-4668-A7E3-A82C05477134}"/>
    <dgm:cxn modelId="{24B68442-D0A5-4940-9E75-9CFD98E5E4B3}" type="presOf" srcId="{10FBFA8F-7DF8-42BB-BCFD-365E163356A0}" destId="{D905B93C-9ED8-4924-A7C8-AC302A9E82E1}" srcOrd="0" destOrd="0" presId="urn:microsoft.com/office/officeart/2008/layout/LinedList"/>
    <dgm:cxn modelId="{B89BDDAC-DF6C-422B-B1A9-776D311525BB}" type="presOf" srcId="{93F5CF49-A5E7-49C7-839E-B1B3B73A385F}" destId="{C985C246-A245-46A6-86E7-5808926C4214}" srcOrd="0" destOrd="0" presId="urn:microsoft.com/office/officeart/2008/layout/LinedList"/>
    <dgm:cxn modelId="{B2861AC8-9CC6-4537-939C-2130B5A4C6C6}" srcId="{1E969CF0-EC79-4C95-8855-C8AC816B4C93}" destId="{34E6E6BE-7028-49DA-A41C-C5B0476B81B7}" srcOrd="0" destOrd="0" parTransId="{4A78ACFF-7CD5-4EA1-8DE0-3440CEEBEA9B}" sibTransId="{87573F02-8CE8-4DCC-8EEB-3DFA342B1D83}"/>
    <dgm:cxn modelId="{93BD08CB-DB67-4FE0-943E-A0C2E85E589A}" type="presOf" srcId="{1E969CF0-EC79-4C95-8855-C8AC816B4C93}" destId="{1EB10203-A0D6-4A3E-92C7-EAA68BF5D429}" srcOrd="0" destOrd="0" presId="urn:microsoft.com/office/officeart/2008/layout/LinedList"/>
    <dgm:cxn modelId="{75A37DCB-1D7D-41F7-9A5C-AE81E87F392A}" srcId="{10FBFA8F-7DF8-42BB-BCFD-365E163356A0}" destId="{93F5CF49-A5E7-49C7-839E-B1B3B73A385F}" srcOrd="4" destOrd="0" parTransId="{2A403CDA-5FE3-4CB3-BD4B-5E6C1964621E}" sibTransId="{3CAD826F-6A2A-4EC6-BEFD-9DBCEC1A9ABA}"/>
    <dgm:cxn modelId="{E7E60BCF-8790-49E0-B31F-8ABB2C58FE8C}" srcId="{10FBFA8F-7DF8-42BB-BCFD-365E163356A0}" destId="{3C13A37C-2291-4214-8F33-A92FA71FC66C}" srcOrd="1" destOrd="0" parTransId="{4D75000C-9284-4858-A681-E870BB8D9F2A}" sibTransId="{1C35DA28-786F-47C9-ACDD-DE98B04AECCB}"/>
    <dgm:cxn modelId="{68A768CF-A078-48B8-86D5-74E4788C5430}" type="presOf" srcId="{21727376-9421-427B-9420-14330DBFC016}" destId="{18CE696A-2FC5-4A10-A1B4-17D4769CDCB1}" srcOrd="0" destOrd="0" presId="urn:microsoft.com/office/officeart/2008/layout/LinedList"/>
    <dgm:cxn modelId="{C90952F9-EA1C-4EA3-A7A0-6D18F693A14A}" type="presOf" srcId="{2B825707-CA70-4F15-B422-3E163FDB8BF4}" destId="{9301E606-3F56-466B-83CC-6A69F3DF27A2}" srcOrd="0" destOrd="0" presId="urn:microsoft.com/office/officeart/2008/layout/LinedList"/>
    <dgm:cxn modelId="{79916EFB-5E9A-4AC8-A56B-5F910F2ADA05}" type="presOf" srcId="{3C13A37C-2291-4214-8F33-A92FA71FC66C}" destId="{0AC8D739-5A28-4A35-A455-E5D47D2597AD}" srcOrd="0" destOrd="0" presId="urn:microsoft.com/office/officeart/2008/layout/LinedList"/>
    <dgm:cxn modelId="{171BB74C-E586-46E4-B109-4571E75CFBAF}" type="presParOf" srcId="{D905B93C-9ED8-4924-A7C8-AC302A9E82E1}" destId="{F3644473-BD9C-4387-9BCD-CF400D990FE7}" srcOrd="0" destOrd="0" presId="urn:microsoft.com/office/officeart/2008/layout/LinedList"/>
    <dgm:cxn modelId="{3A9F11F4-64E1-4B94-8FE2-4472309D905F}" type="presParOf" srcId="{D905B93C-9ED8-4924-A7C8-AC302A9E82E1}" destId="{4406885B-8331-4C56-8137-95506637D7B9}" srcOrd="1" destOrd="0" presId="urn:microsoft.com/office/officeart/2008/layout/LinedList"/>
    <dgm:cxn modelId="{DEA27048-4FB1-4F35-BD71-DA8D2BF3FB18}" type="presParOf" srcId="{4406885B-8331-4C56-8137-95506637D7B9}" destId="{8D9C595A-DC02-4BB4-BB57-B3C3FD02BF63}" srcOrd="0" destOrd="0" presId="urn:microsoft.com/office/officeart/2008/layout/LinedList"/>
    <dgm:cxn modelId="{988CAFB6-ECA4-40B4-B135-DA99E044AB88}" type="presParOf" srcId="{4406885B-8331-4C56-8137-95506637D7B9}" destId="{7D3161DB-0259-4DE6-8DFD-5F7C719A3137}" srcOrd="1" destOrd="0" presId="urn:microsoft.com/office/officeart/2008/layout/LinedList"/>
    <dgm:cxn modelId="{B252EE43-D99E-4033-963A-163CAF89261A}" type="presParOf" srcId="{D905B93C-9ED8-4924-A7C8-AC302A9E82E1}" destId="{2236CAB5-B891-49BE-9127-D9197E6D07D9}" srcOrd="2" destOrd="0" presId="urn:microsoft.com/office/officeart/2008/layout/LinedList"/>
    <dgm:cxn modelId="{6A29E9E2-CD9C-4F7A-818A-6B1378E81F0E}" type="presParOf" srcId="{D905B93C-9ED8-4924-A7C8-AC302A9E82E1}" destId="{3EA05AA9-A61F-41E5-A2D7-7F37F44B2D2B}" srcOrd="3" destOrd="0" presId="urn:microsoft.com/office/officeart/2008/layout/LinedList"/>
    <dgm:cxn modelId="{59FFB0F6-EE88-4281-96CA-4E53EF7C3D89}" type="presParOf" srcId="{3EA05AA9-A61F-41E5-A2D7-7F37F44B2D2B}" destId="{0AC8D739-5A28-4A35-A455-E5D47D2597AD}" srcOrd="0" destOrd="0" presId="urn:microsoft.com/office/officeart/2008/layout/LinedList"/>
    <dgm:cxn modelId="{C87D869D-3EF8-41CB-8F27-702AF1DD3F45}" type="presParOf" srcId="{3EA05AA9-A61F-41E5-A2D7-7F37F44B2D2B}" destId="{BDD9EE3E-D469-464A-B58B-08C0A4CEFF8F}" srcOrd="1" destOrd="0" presId="urn:microsoft.com/office/officeart/2008/layout/LinedList"/>
    <dgm:cxn modelId="{B64DB0D4-20F9-433F-A639-DF66159B9826}" type="presParOf" srcId="{D905B93C-9ED8-4924-A7C8-AC302A9E82E1}" destId="{F0D79437-F07A-4BA1-A5F8-EAB894903723}" srcOrd="4" destOrd="0" presId="urn:microsoft.com/office/officeart/2008/layout/LinedList"/>
    <dgm:cxn modelId="{5B236474-419F-4708-AE07-399402C54D4E}" type="presParOf" srcId="{D905B93C-9ED8-4924-A7C8-AC302A9E82E1}" destId="{9CAA763C-19EC-4723-85DE-98626913BF26}" srcOrd="5" destOrd="0" presId="urn:microsoft.com/office/officeart/2008/layout/LinedList"/>
    <dgm:cxn modelId="{C3C2883E-0116-40B0-B0C7-E5DBF7574F7E}" type="presParOf" srcId="{9CAA763C-19EC-4723-85DE-98626913BF26}" destId="{18CE696A-2FC5-4A10-A1B4-17D4769CDCB1}" srcOrd="0" destOrd="0" presId="urn:microsoft.com/office/officeart/2008/layout/LinedList"/>
    <dgm:cxn modelId="{787F3738-802A-4B78-88E2-EFF100788187}" type="presParOf" srcId="{9CAA763C-19EC-4723-85DE-98626913BF26}" destId="{62BE2774-38E1-4953-9994-0EF737AE4180}" srcOrd="1" destOrd="0" presId="urn:microsoft.com/office/officeart/2008/layout/LinedList"/>
    <dgm:cxn modelId="{EA207534-101B-4670-8A81-87878EDD0379}" type="presParOf" srcId="{62BE2774-38E1-4953-9994-0EF737AE4180}" destId="{F0E1374E-311E-412A-9DE5-D2890725130B}" srcOrd="0" destOrd="0" presId="urn:microsoft.com/office/officeart/2008/layout/LinedList"/>
    <dgm:cxn modelId="{5BB7BA1D-FEF2-477E-AD21-546D0C6255AA}" type="presParOf" srcId="{62BE2774-38E1-4953-9994-0EF737AE4180}" destId="{1D6E8D96-B999-4D18-9967-979C5A007606}" srcOrd="1" destOrd="0" presId="urn:microsoft.com/office/officeart/2008/layout/LinedList"/>
    <dgm:cxn modelId="{DB6BC11E-2C8D-4B52-A005-3D59312E0D00}" type="presParOf" srcId="{1D6E8D96-B999-4D18-9967-979C5A007606}" destId="{220DEDF6-14EC-4B9A-B585-BB2177AAC2F8}" srcOrd="0" destOrd="0" presId="urn:microsoft.com/office/officeart/2008/layout/LinedList"/>
    <dgm:cxn modelId="{A4EFBF42-9EEF-497D-A00A-0D5005A5B8DB}" type="presParOf" srcId="{1D6E8D96-B999-4D18-9967-979C5A007606}" destId="{9301E606-3F56-466B-83CC-6A69F3DF27A2}" srcOrd="1" destOrd="0" presId="urn:microsoft.com/office/officeart/2008/layout/LinedList"/>
    <dgm:cxn modelId="{E844A9C8-C744-4DD0-91A1-701CF5C552CB}" type="presParOf" srcId="{1D6E8D96-B999-4D18-9967-979C5A007606}" destId="{471C434B-59D3-421F-BD87-AB19CEE1B70E}" srcOrd="2" destOrd="0" presId="urn:microsoft.com/office/officeart/2008/layout/LinedList"/>
    <dgm:cxn modelId="{905A0CD2-6D1A-4D94-8B19-33008390BB99}" type="presParOf" srcId="{62BE2774-38E1-4953-9994-0EF737AE4180}" destId="{42FAD638-266F-4086-AE83-79206960AAA3}" srcOrd="2" destOrd="0" presId="urn:microsoft.com/office/officeart/2008/layout/LinedList"/>
    <dgm:cxn modelId="{73786374-CAFD-425B-A9D4-AF8C1E504243}" type="presParOf" srcId="{62BE2774-38E1-4953-9994-0EF737AE4180}" destId="{90A9EAEB-EB49-4AB3-8975-9592FB421E8E}" srcOrd="3" destOrd="0" presId="urn:microsoft.com/office/officeart/2008/layout/LinedList"/>
    <dgm:cxn modelId="{B3157489-72CA-408B-A505-F1EDC0DB687A}" type="presParOf" srcId="{D905B93C-9ED8-4924-A7C8-AC302A9E82E1}" destId="{6429A5D2-4386-49BF-99C6-95E20DED1142}" srcOrd="6" destOrd="0" presId="urn:microsoft.com/office/officeart/2008/layout/LinedList"/>
    <dgm:cxn modelId="{A064C99D-8339-4848-8D0F-DFD349E6D514}" type="presParOf" srcId="{D905B93C-9ED8-4924-A7C8-AC302A9E82E1}" destId="{EBF8A200-2371-47B7-888D-D9E809E683F1}" srcOrd="7" destOrd="0" presId="urn:microsoft.com/office/officeart/2008/layout/LinedList"/>
    <dgm:cxn modelId="{B6A6548F-D3BB-4BFA-8B9C-B620D4D029BC}" type="presParOf" srcId="{EBF8A200-2371-47B7-888D-D9E809E683F1}" destId="{1EB10203-A0D6-4A3E-92C7-EAA68BF5D429}" srcOrd="0" destOrd="0" presId="urn:microsoft.com/office/officeart/2008/layout/LinedList"/>
    <dgm:cxn modelId="{58BABE9B-2BA0-4208-A5B3-BA5DBC8970AB}" type="presParOf" srcId="{EBF8A200-2371-47B7-888D-D9E809E683F1}" destId="{80475A2C-DCFD-45F5-9F6D-B9C755B758EF}" srcOrd="1" destOrd="0" presId="urn:microsoft.com/office/officeart/2008/layout/LinedList"/>
    <dgm:cxn modelId="{65760BCC-91D0-4CDE-8F65-DA8488898CDD}" type="presParOf" srcId="{80475A2C-DCFD-45F5-9F6D-B9C755B758EF}" destId="{FABBBFBA-6D09-4F8B-92A6-62F5DC27A1E3}" srcOrd="0" destOrd="0" presId="urn:microsoft.com/office/officeart/2008/layout/LinedList"/>
    <dgm:cxn modelId="{1645B38B-B920-4E44-847F-061276680B7B}" type="presParOf" srcId="{80475A2C-DCFD-45F5-9F6D-B9C755B758EF}" destId="{D3F72E59-8412-4FF9-85A4-984C385FD0F1}" srcOrd="1" destOrd="0" presId="urn:microsoft.com/office/officeart/2008/layout/LinedList"/>
    <dgm:cxn modelId="{FCC594E7-FB39-4BD2-9D8C-25E0817097BB}" type="presParOf" srcId="{D3F72E59-8412-4FF9-85A4-984C385FD0F1}" destId="{79FEDB4A-BCC3-4815-8C7F-A72ACB1987AE}" srcOrd="0" destOrd="0" presId="urn:microsoft.com/office/officeart/2008/layout/LinedList"/>
    <dgm:cxn modelId="{44F6B32F-BF6E-4DE8-A49D-DAF15CA2D2E8}" type="presParOf" srcId="{D3F72E59-8412-4FF9-85A4-984C385FD0F1}" destId="{9719F989-6E6E-4C4D-B49B-BB78BAD2B1D2}" srcOrd="1" destOrd="0" presId="urn:microsoft.com/office/officeart/2008/layout/LinedList"/>
    <dgm:cxn modelId="{3BDB91C1-3F1F-4BAC-A521-55F0AF6D148A}" type="presParOf" srcId="{D3F72E59-8412-4FF9-85A4-984C385FD0F1}" destId="{97A59825-206C-4DC2-9515-DF44EA216AAE}" srcOrd="2" destOrd="0" presId="urn:microsoft.com/office/officeart/2008/layout/LinedList"/>
    <dgm:cxn modelId="{7C0C6597-D1DF-4821-B6F9-B7698ED57A8A}" type="presParOf" srcId="{80475A2C-DCFD-45F5-9F6D-B9C755B758EF}" destId="{7F13B3E4-D0D5-414B-8175-FD03AC9DB38E}" srcOrd="2" destOrd="0" presId="urn:microsoft.com/office/officeart/2008/layout/LinedList"/>
    <dgm:cxn modelId="{30A932D6-84F6-4031-B67E-30724FF851B0}" type="presParOf" srcId="{80475A2C-DCFD-45F5-9F6D-B9C755B758EF}" destId="{5BEB25CE-A629-45AD-BD42-1BBA15B877AB}" srcOrd="3" destOrd="0" presId="urn:microsoft.com/office/officeart/2008/layout/LinedList"/>
    <dgm:cxn modelId="{F9774E12-A6E1-432F-9292-5C2D6EC95DAC}" type="presParOf" srcId="{D905B93C-9ED8-4924-A7C8-AC302A9E82E1}" destId="{F585D729-2D68-4C2B-A4F4-4C21DE5265C9}" srcOrd="8" destOrd="0" presId="urn:microsoft.com/office/officeart/2008/layout/LinedList"/>
    <dgm:cxn modelId="{A125BA25-ABF5-4B9C-AC43-3CE9AD080A05}" type="presParOf" srcId="{D905B93C-9ED8-4924-A7C8-AC302A9E82E1}" destId="{AD58DAEC-5CAF-4CA6-83CC-AC5C863B330E}" srcOrd="9" destOrd="0" presId="urn:microsoft.com/office/officeart/2008/layout/LinedList"/>
    <dgm:cxn modelId="{FC16272A-DD72-4547-8892-A28C4763A885}" type="presParOf" srcId="{AD58DAEC-5CAF-4CA6-83CC-AC5C863B330E}" destId="{C985C246-A245-46A6-86E7-5808926C4214}" srcOrd="0" destOrd="0" presId="urn:microsoft.com/office/officeart/2008/layout/LinedList"/>
    <dgm:cxn modelId="{8140A3BD-2005-4C35-A896-63A804B0A76E}" type="presParOf" srcId="{AD58DAEC-5CAF-4CA6-83CC-AC5C863B330E}" destId="{298B9DEB-BFE1-4080-9E65-385E9E94C40E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624C0-6271-400E-A1CD-1AC1EC0D297E}">
      <dsp:nvSpPr>
        <dsp:cNvPr id="0" name=""/>
        <dsp:cNvSpPr/>
      </dsp:nvSpPr>
      <dsp:spPr>
        <a:xfrm>
          <a:off x="0" y="517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E5D5C-1432-4D8C-AF96-4B3BF3C4D712}">
      <dsp:nvSpPr>
        <dsp:cNvPr id="0" name=""/>
        <dsp:cNvSpPr/>
      </dsp:nvSpPr>
      <dsp:spPr>
        <a:xfrm>
          <a:off x="0" y="517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0" y="517"/>
        <a:ext cx="5181600" cy="605052"/>
      </dsp:txXfrm>
    </dsp:sp>
    <dsp:sp modelId="{79FDE050-5B72-4044-A2FB-4E476CB73C51}">
      <dsp:nvSpPr>
        <dsp:cNvPr id="0" name=""/>
        <dsp:cNvSpPr/>
      </dsp:nvSpPr>
      <dsp:spPr>
        <a:xfrm>
          <a:off x="0" y="60556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1DEC9-39DB-4F01-BA97-B5C0CFF354D3}">
      <dsp:nvSpPr>
        <dsp:cNvPr id="0" name=""/>
        <dsp:cNvSpPr/>
      </dsp:nvSpPr>
      <dsp:spPr>
        <a:xfrm>
          <a:off x="0" y="605569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BACKGROUND</a:t>
          </a:r>
        </a:p>
      </dsp:txBody>
      <dsp:txXfrm>
        <a:off x="0" y="605569"/>
        <a:ext cx="5181600" cy="605052"/>
      </dsp:txXfrm>
    </dsp:sp>
    <dsp:sp modelId="{121208D1-A4A4-4B2F-AD1E-67D17B385071}">
      <dsp:nvSpPr>
        <dsp:cNvPr id="0" name=""/>
        <dsp:cNvSpPr/>
      </dsp:nvSpPr>
      <dsp:spPr>
        <a:xfrm>
          <a:off x="0" y="1210622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D3CEE-8EFB-4823-BE33-F46A5C0F75AE}">
      <dsp:nvSpPr>
        <dsp:cNvPr id="0" name=""/>
        <dsp:cNvSpPr/>
      </dsp:nvSpPr>
      <dsp:spPr>
        <a:xfrm>
          <a:off x="0" y="1210622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FOURIER ANALYSIS</a:t>
          </a:r>
        </a:p>
      </dsp:txBody>
      <dsp:txXfrm>
        <a:off x="0" y="1210622"/>
        <a:ext cx="5181600" cy="605052"/>
      </dsp:txXfrm>
    </dsp:sp>
    <dsp:sp modelId="{DB893D2F-F299-4FC4-9CCE-CEF99993CD70}">
      <dsp:nvSpPr>
        <dsp:cNvPr id="0" name=""/>
        <dsp:cNvSpPr/>
      </dsp:nvSpPr>
      <dsp:spPr>
        <a:xfrm>
          <a:off x="0" y="1815675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26E01-E7ED-4B6E-9512-577FEB42F826}">
      <dsp:nvSpPr>
        <dsp:cNvPr id="0" name=""/>
        <dsp:cNvSpPr/>
      </dsp:nvSpPr>
      <dsp:spPr>
        <a:xfrm>
          <a:off x="0" y="1815675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BTE ANALYSIS</a:t>
          </a:r>
        </a:p>
      </dsp:txBody>
      <dsp:txXfrm>
        <a:off x="0" y="1815675"/>
        <a:ext cx="5181600" cy="605052"/>
      </dsp:txXfrm>
    </dsp:sp>
    <dsp:sp modelId="{D84FE7E6-C362-44E3-87B3-50EC3380D2C5}">
      <dsp:nvSpPr>
        <dsp:cNvPr id="0" name=""/>
        <dsp:cNvSpPr/>
      </dsp:nvSpPr>
      <dsp:spPr>
        <a:xfrm>
          <a:off x="0" y="2420727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5400D-51C6-4801-B00D-F3DD0B145182}">
      <dsp:nvSpPr>
        <dsp:cNvPr id="0" name=""/>
        <dsp:cNvSpPr/>
      </dsp:nvSpPr>
      <dsp:spPr>
        <a:xfrm>
          <a:off x="0" y="2420727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VALIDATION RESULTS</a:t>
          </a:r>
        </a:p>
      </dsp:txBody>
      <dsp:txXfrm>
        <a:off x="0" y="2420727"/>
        <a:ext cx="5181600" cy="605052"/>
      </dsp:txXfrm>
    </dsp:sp>
    <dsp:sp modelId="{F760929B-459F-4AC1-B640-CFB9578CEF90}">
      <dsp:nvSpPr>
        <dsp:cNvPr id="0" name=""/>
        <dsp:cNvSpPr/>
      </dsp:nvSpPr>
      <dsp:spPr>
        <a:xfrm>
          <a:off x="0" y="3025780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CDFDC-0BD7-4AE9-9B41-D3AF3D55F320}">
      <dsp:nvSpPr>
        <dsp:cNvPr id="0" name=""/>
        <dsp:cNvSpPr/>
      </dsp:nvSpPr>
      <dsp:spPr>
        <a:xfrm>
          <a:off x="0" y="3025780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</a:p>
      </dsp:txBody>
      <dsp:txXfrm>
        <a:off x="0" y="3025780"/>
        <a:ext cx="5181600" cy="605052"/>
      </dsp:txXfrm>
    </dsp:sp>
    <dsp:sp modelId="{86BEDC22-00C4-4672-8A84-3C56F680ED91}">
      <dsp:nvSpPr>
        <dsp:cNvPr id="0" name=""/>
        <dsp:cNvSpPr/>
      </dsp:nvSpPr>
      <dsp:spPr>
        <a:xfrm>
          <a:off x="0" y="3630833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C0A36-CB78-4BE1-B189-B56C83FE0A7F}">
      <dsp:nvSpPr>
        <dsp:cNvPr id="0" name=""/>
        <dsp:cNvSpPr/>
      </dsp:nvSpPr>
      <dsp:spPr>
        <a:xfrm>
          <a:off x="0" y="3630833"/>
          <a:ext cx="5181600" cy="605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REFERENCES</a:t>
          </a:r>
        </a:p>
      </dsp:txBody>
      <dsp:txXfrm>
        <a:off x="0" y="3630833"/>
        <a:ext cx="5181600" cy="60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944E2-9057-4789-A497-D4AD7A9797D9}">
      <dsp:nvSpPr>
        <dsp:cNvPr id="0" name=""/>
        <dsp:cNvSpPr/>
      </dsp:nvSpPr>
      <dsp:spPr>
        <a:xfrm>
          <a:off x="0" y="152056"/>
          <a:ext cx="8556772" cy="76752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(Body)"/>
              <a:cs typeface="Calibri Light" panose="020F0302020204030204" pitchFamily="34" charset="0"/>
            </a:rPr>
            <a:t>Effect of leakage in today's systems</a:t>
          </a:r>
        </a:p>
      </dsp:txBody>
      <dsp:txXfrm>
        <a:off x="37467" y="189523"/>
        <a:ext cx="8481838" cy="692586"/>
      </dsp:txXfrm>
    </dsp:sp>
    <dsp:sp modelId="{745FBCE5-9979-4644-A2F5-5DA7254C6942}">
      <dsp:nvSpPr>
        <dsp:cNvPr id="0" name=""/>
        <dsp:cNvSpPr/>
      </dsp:nvSpPr>
      <dsp:spPr>
        <a:xfrm>
          <a:off x="0" y="919577"/>
          <a:ext cx="8556772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7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(Body)"/>
              <a:cs typeface="Calibri Light" panose="020F0302020204030204" pitchFamily="34" charset="0"/>
            </a:rPr>
            <a:t>Contributes to 30-40% of total power dissipation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(Body)"/>
              <a:cs typeface="Calibri Light" panose="020F0302020204030204" pitchFamily="34" charset="0"/>
            </a:rPr>
            <a:t>Exists in a positive feedback loop with temperature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(Body)"/>
              <a:cs typeface="Calibri Light" panose="020F0302020204030204" pitchFamily="34" charset="0"/>
            </a:rPr>
            <a:t>Important to incorporate its effects for an </a:t>
          </a:r>
          <a:r>
            <a:rPr lang="en-US" sz="2500" kern="1200" dirty="0">
              <a:solidFill>
                <a:srgbClr val="FF0000"/>
              </a:solidFill>
              <a:latin typeface="Calibri (Body)"/>
              <a:cs typeface="Calibri Light" panose="020F0302020204030204" pitchFamily="34" charset="0"/>
            </a:rPr>
            <a:t>accurate</a:t>
          </a:r>
          <a:r>
            <a:rPr lang="en-US" sz="2500" kern="1200" dirty="0">
              <a:latin typeface="Calibri (Body)"/>
              <a:cs typeface="Calibri Light" panose="020F0302020204030204" pitchFamily="34" charset="0"/>
            </a:rPr>
            <a:t> temperature profile</a:t>
          </a:r>
        </a:p>
      </dsp:txBody>
      <dsp:txXfrm>
        <a:off x="0" y="919577"/>
        <a:ext cx="8556772" cy="1656000"/>
      </dsp:txXfrm>
    </dsp:sp>
    <dsp:sp modelId="{DA69DC13-DD42-44B1-8A76-7B955EBE7A51}">
      <dsp:nvSpPr>
        <dsp:cNvPr id="0" name=""/>
        <dsp:cNvSpPr/>
      </dsp:nvSpPr>
      <dsp:spPr>
        <a:xfrm>
          <a:off x="0" y="2575577"/>
          <a:ext cx="8556772" cy="76752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(Body)"/>
              <a:cs typeface="Calibri Light" panose="020F0302020204030204" pitchFamily="34" charset="0"/>
            </a:rPr>
            <a:t>Issues with existing thermal simulators</a:t>
          </a:r>
        </a:p>
      </dsp:txBody>
      <dsp:txXfrm>
        <a:off x="37467" y="2613044"/>
        <a:ext cx="8481838" cy="692586"/>
      </dsp:txXfrm>
    </dsp:sp>
    <dsp:sp modelId="{A7341E7E-D345-49AB-A9C8-E8833E4B1955}">
      <dsp:nvSpPr>
        <dsp:cNvPr id="0" name=""/>
        <dsp:cNvSpPr/>
      </dsp:nvSpPr>
      <dsp:spPr>
        <a:xfrm>
          <a:off x="0" y="3343097"/>
          <a:ext cx="8556772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78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(Body)"/>
              <a:cs typeface="Calibri Light" panose="020F0302020204030204" pitchFamily="34" charset="0"/>
            </a:rPr>
            <a:t>Uses slow FEM/FDM based methods to the Green's function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(Body)"/>
              <a:cs typeface="Calibri Light" panose="020F0302020204030204" pitchFamily="34" charset="0"/>
            </a:rPr>
            <a:t>To incorporate leakage, need to re-iterate several times till feedback loop convergence</a:t>
          </a:r>
        </a:p>
      </dsp:txBody>
      <dsp:txXfrm>
        <a:off x="0" y="3343097"/>
        <a:ext cx="8556772" cy="1225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C8E65-6283-4C0A-BD03-A53C46499A17}">
      <dsp:nvSpPr>
        <dsp:cNvPr id="0" name=""/>
        <dsp:cNvSpPr/>
      </dsp:nvSpPr>
      <dsp:spPr>
        <a:xfrm>
          <a:off x="0" y="494203"/>
          <a:ext cx="10067488" cy="1216800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 (Body)"/>
              <a:cs typeface="Calibri Light" panose="020F0302020204030204" pitchFamily="34" charset="0"/>
            </a:rPr>
            <a:t>Nanometer scale effects in devices</a:t>
          </a:r>
        </a:p>
      </dsp:txBody>
      <dsp:txXfrm>
        <a:off x="59399" y="553602"/>
        <a:ext cx="9948690" cy="1098002"/>
      </dsp:txXfrm>
    </dsp:sp>
    <dsp:sp modelId="{A6448D69-2F75-4F3C-9F3A-117E5C29583E}">
      <dsp:nvSpPr>
        <dsp:cNvPr id="0" name=""/>
        <dsp:cNvSpPr/>
      </dsp:nvSpPr>
      <dsp:spPr>
        <a:xfrm>
          <a:off x="0" y="1946268"/>
          <a:ext cx="10067488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643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Fourier's heat equation fails to hold beyond 30nm 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Need to solve the Boltzmann Transport Equation(BTE)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latin typeface="Calibri (Body)"/>
              <a:cs typeface="Calibri Light" panose="020F0302020204030204" pitchFamily="34" charset="0"/>
            </a:rPr>
            <a:t>We incorporate the effects of leakage in the gray-BTE model</a:t>
          </a:r>
        </a:p>
      </dsp:txBody>
      <dsp:txXfrm>
        <a:off x="0" y="1946268"/>
        <a:ext cx="10067488" cy="1244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44473-BD9C-4387-9BCD-CF400D990FE7}">
      <dsp:nvSpPr>
        <dsp:cNvPr id="0" name=""/>
        <dsp:cNvSpPr/>
      </dsp:nvSpPr>
      <dsp:spPr>
        <a:xfrm>
          <a:off x="0" y="5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C595A-DC02-4BB4-BB57-B3C3FD02BF63}">
      <dsp:nvSpPr>
        <dsp:cNvPr id="0" name=""/>
        <dsp:cNvSpPr/>
      </dsp:nvSpPr>
      <dsp:spPr>
        <a:xfrm>
          <a:off x="0" y="5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Fourier's Heat equation</a:t>
          </a:r>
        </a:p>
      </dsp:txBody>
      <dsp:txXfrm>
        <a:off x="0" y="532"/>
        <a:ext cx="1753062" cy="871699"/>
      </dsp:txXfrm>
    </dsp:sp>
    <dsp:sp modelId="{2236CAB5-B891-49BE-9127-D9197E6D07D9}">
      <dsp:nvSpPr>
        <dsp:cNvPr id="0" name=""/>
        <dsp:cNvSpPr/>
      </dsp:nvSpPr>
      <dsp:spPr>
        <a:xfrm>
          <a:off x="0" y="8722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8D739-5A28-4A35-A455-E5D47D2597AD}">
      <dsp:nvSpPr>
        <dsp:cNvPr id="0" name=""/>
        <dsp:cNvSpPr/>
      </dsp:nvSpPr>
      <dsp:spPr>
        <a:xfrm>
          <a:off x="0" y="8722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Gray-BTE model</a:t>
          </a:r>
        </a:p>
      </dsp:txBody>
      <dsp:txXfrm>
        <a:off x="0" y="872232"/>
        <a:ext cx="1753062" cy="871699"/>
      </dsp:txXfrm>
    </dsp:sp>
    <dsp:sp modelId="{F0D79437-F07A-4BA1-A5F8-EAB894903723}">
      <dsp:nvSpPr>
        <dsp:cNvPr id="0" name=""/>
        <dsp:cNvSpPr/>
      </dsp:nvSpPr>
      <dsp:spPr>
        <a:xfrm>
          <a:off x="0" y="1743932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696A-2FC5-4A10-A1B4-17D4769CDCB1}">
      <dsp:nvSpPr>
        <dsp:cNvPr id="0" name=""/>
        <dsp:cNvSpPr/>
      </dsp:nvSpPr>
      <dsp:spPr>
        <a:xfrm>
          <a:off x="0" y="1743932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Leakage power simplified BSIM4 model</a:t>
          </a:r>
        </a:p>
      </dsp:txBody>
      <dsp:txXfrm>
        <a:off x="0" y="1743932"/>
        <a:ext cx="1753062" cy="871699"/>
      </dsp:txXfrm>
    </dsp:sp>
    <dsp:sp modelId="{9301E606-3F56-466B-83CC-6A69F3DF27A2}">
      <dsp:nvSpPr>
        <dsp:cNvPr id="0" name=""/>
        <dsp:cNvSpPr/>
      </dsp:nvSpPr>
      <dsp:spPr>
        <a:xfrm>
          <a:off x="1884541" y="1783516"/>
          <a:ext cx="6880768" cy="7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 (Body)"/>
          </a:endParaRPr>
        </a:p>
      </dsp:txBody>
      <dsp:txXfrm>
        <a:off x="1884541" y="1783516"/>
        <a:ext cx="6880768" cy="791680"/>
      </dsp:txXfrm>
    </dsp:sp>
    <dsp:sp modelId="{42FAD638-266F-4086-AE83-79206960AAA3}">
      <dsp:nvSpPr>
        <dsp:cNvPr id="0" name=""/>
        <dsp:cNvSpPr/>
      </dsp:nvSpPr>
      <dsp:spPr>
        <a:xfrm>
          <a:off x="1753061" y="2575196"/>
          <a:ext cx="7012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A5D2-4386-49BF-99C6-95E20DED1142}">
      <dsp:nvSpPr>
        <dsp:cNvPr id="0" name=""/>
        <dsp:cNvSpPr/>
      </dsp:nvSpPr>
      <dsp:spPr>
        <a:xfrm>
          <a:off x="0" y="2615631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10203-A0D6-4A3E-92C7-EAA68BF5D429}">
      <dsp:nvSpPr>
        <dsp:cNvPr id="0" name=""/>
        <dsp:cNvSpPr/>
      </dsp:nvSpPr>
      <dsp:spPr>
        <a:xfrm>
          <a:off x="0" y="2615631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Approximated linear leakage power model</a:t>
          </a:r>
        </a:p>
      </dsp:txBody>
      <dsp:txXfrm>
        <a:off x="0" y="2615631"/>
        <a:ext cx="1753062" cy="871699"/>
      </dsp:txXfrm>
    </dsp:sp>
    <dsp:sp modelId="{9719F989-6E6E-4C4D-B49B-BB78BAD2B1D2}">
      <dsp:nvSpPr>
        <dsp:cNvPr id="0" name=""/>
        <dsp:cNvSpPr/>
      </dsp:nvSpPr>
      <dsp:spPr>
        <a:xfrm>
          <a:off x="1884541" y="2655215"/>
          <a:ext cx="6880768" cy="7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Calibri (Body)"/>
          </a:endParaRPr>
        </a:p>
      </dsp:txBody>
      <dsp:txXfrm>
        <a:off x="1884541" y="2655215"/>
        <a:ext cx="6880768" cy="791680"/>
      </dsp:txXfrm>
    </dsp:sp>
    <dsp:sp modelId="{7F13B3E4-D0D5-414B-8175-FD03AC9DB38E}">
      <dsp:nvSpPr>
        <dsp:cNvPr id="0" name=""/>
        <dsp:cNvSpPr/>
      </dsp:nvSpPr>
      <dsp:spPr>
        <a:xfrm>
          <a:off x="1753061" y="3446896"/>
          <a:ext cx="70122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5D729-2D68-4C2B-A4F4-4C21DE5265C9}">
      <dsp:nvSpPr>
        <dsp:cNvPr id="0" name=""/>
        <dsp:cNvSpPr/>
      </dsp:nvSpPr>
      <dsp:spPr>
        <a:xfrm>
          <a:off x="0" y="3487331"/>
          <a:ext cx="8765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5C246-A245-46A6-86E7-5808926C4214}">
      <dsp:nvSpPr>
        <dsp:cNvPr id="0" name=""/>
        <dsp:cNvSpPr/>
      </dsp:nvSpPr>
      <dsp:spPr>
        <a:xfrm>
          <a:off x="0" y="3487331"/>
          <a:ext cx="1753062" cy="87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 (Body)"/>
            </a:rPr>
            <a:t>Green's function</a:t>
          </a:r>
        </a:p>
      </dsp:txBody>
      <dsp:txXfrm>
        <a:off x="0" y="3487331"/>
        <a:ext cx="1753062" cy="871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556B6-BECA-4AC7-B873-9ABE8F864C87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4EEB0-22D7-4AB3-BDA5-62EF49181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F420F6-80E8-48F8-8245-25831A8128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999250-9B52-4D87-9060-F1894061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120" y="4318000"/>
            <a:ext cx="5251450" cy="1354773"/>
          </a:xfrm>
          <a:noFill/>
        </p:spPr>
        <p:txBody>
          <a:bodyPr anchor="b">
            <a:no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FF002AC-2DBB-4E99-B222-55BCCF92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9120" y="5778182"/>
            <a:ext cx="5251450" cy="941388"/>
          </a:xfrm>
          <a:noFill/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7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C1A21A9-F2F7-4A00-A7E5-4B67E016B6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756D68E-0A37-4B1C-BDA9-C9F3E8A31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F753F-86EF-478F-B75C-E058B840B1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Shape">
            <a:extLst>
              <a:ext uri="{FF2B5EF4-FFF2-40B4-BE49-F238E27FC236}">
                <a16:creationId xmlns:a16="http://schemas.microsoft.com/office/drawing/2014/main" id="{2DAD2385-B014-4801-B7E5-27CF7A3BE494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7F64-D006-4F4F-8F5B-DFD6DF65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21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485F-5CB7-41D4-A8E5-12A2E8834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3015-0DBB-4336-A588-7CE6A072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674F-401A-4284-A28A-2B94571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693C-EC43-43AD-980E-77A0CC7E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CD753B-C402-4CAA-9E21-88C39BEE96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C000">
            <a:alpha val="6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D01573-7A7F-4124-921A-6614C57E84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4AE9245-B652-4DA0-BD40-C503A942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0" y="4318000"/>
            <a:ext cx="5251450" cy="1354773"/>
          </a:xfrm>
          <a:noFill/>
        </p:spPr>
        <p:txBody>
          <a:bodyPr anchor="b">
            <a:no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0F2901D-D279-4FC3-B7A4-EF481309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2000" y="5778182"/>
            <a:ext cx="5251450" cy="941388"/>
          </a:xfrm>
          <a:noFill/>
        </p:spPr>
        <p:txBody>
          <a:bodyPr/>
          <a:lstStyle>
            <a:lvl1pPr marL="0" indent="0" algn="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3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05CBC6E-AD76-4132-91F2-18EE98129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48ED697-1ED8-49BF-B1B0-C98AC9E60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077BF-6697-4EAB-A03D-06F18A421D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B3F46-332D-4676-A720-A45A2924EA5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45D91-8AA0-4246-B287-9EBDB471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605D-94B3-49D6-86A4-6E8C445B7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5665-0D4D-4932-A68F-5A3DD02CF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8EC8-EFAA-4C0B-A63C-1349F971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C144-8252-470C-9E0D-6A4F2AA1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E149D-AA49-4E84-9267-00888CF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D13D13C-CEED-416B-9A67-FE5AEF100BF3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6217EE0-94C8-459C-B4A7-5A5DD57527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5240" y="5903324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49F46-A75D-4B1C-95F6-ADEC4425DE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035" y="5862492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B1DFD2-EA6F-441E-A202-50E9F98DD2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0" y="-54240"/>
            <a:ext cx="12192000" cy="419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D9D37-CC15-4A3B-BB1B-42BA51A0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59D8F-8AB0-48C8-95FE-38DB5245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5B722-8E66-4E10-A0BA-A7329D3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229DE6-7A52-49FB-8173-9D321DB2C6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60" y="6736033"/>
            <a:ext cx="12240000" cy="207639"/>
          </a:xfrm>
          <a:prstGeom prst="rect">
            <a:avLst/>
          </a:prstGeom>
        </p:spPr>
      </p:pic>
      <p:sp>
        <p:nvSpPr>
          <p:cNvPr id="10" name="Shape">
            <a:extLst>
              <a:ext uri="{FF2B5EF4-FFF2-40B4-BE49-F238E27FC236}">
                <a16:creationId xmlns:a16="http://schemas.microsoft.com/office/drawing/2014/main" id="{24AF8FA7-26E3-430B-927F-26B86192B3ED}"/>
              </a:ext>
            </a:extLst>
          </p:cNvPr>
          <p:cNvSpPr/>
          <p:nvPr userDrawn="1"/>
        </p:nvSpPr>
        <p:spPr>
          <a:xfrm>
            <a:off x="-1" y="0"/>
            <a:ext cx="943864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DFF9D-D337-4392-ACAB-39C6770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C000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49060F-F462-4515-94D7-879A36C4D8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54480"/>
            <a:ext cx="6911840" cy="5303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F79F4-2CA2-433E-AA6E-8D28C4F02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0699903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A5E19E-3BEB-47F9-8B56-F13E5C64D8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" y="3429001"/>
            <a:ext cx="4132160" cy="3429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01843F1-AC96-46A2-8903-8D67E0E36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7160" y="5860045"/>
            <a:ext cx="1748725" cy="6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C178D7-6868-426B-B5DB-6295C775832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955" y="5819213"/>
            <a:ext cx="827229" cy="729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8801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F9E2D-0A7F-4436-87C8-3A49BAC0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9DA8-EA7C-48BA-946E-3C7C96C8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32FB-2A90-4787-99E9-63F473E78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D49F-A4D5-4E73-96DD-F54C61336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A6231-2CEE-4A27-BEE5-723EEA0F8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6A93-EC53-4F72-A64D-2D80C5108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7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7.png"/><Relationship Id="rId2" Type="http://schemas.openxmlformats.org/officeDocument/2006/relationships/image" Target="../media/image1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19.png"/><Relationship Id="rId10" Type="http://schemas.openxmlformats.org/officeDocument/2006/relationships/image" Target="../media/image15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E811A-603E-4CEE-9567-ECE0BAC3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517" y="4343167"/>
            <a:ext cx="7012451" cy="941389"/>
          </a:xfrm>
        </p:spPr>
        <p:txBody>
          <a:bodyPr/>
          <a:lstStyle/>
          <a:p>
            <a:r>
              <a:rPr lang="en-IN" sz="2800" i="1" dirty="0" err="1"/>
              <a:t>NanoLeak</a:t>
            </a:r>
            <a:r>
              <a:rPr lang="en-IN" sz="2800" dirty="0"/>
              <a:t>: A Fast Analytical Green’s Function-based Leakage-aware Thermal Simulator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1D02EA-2326-4FC1-840C-4AD12BC23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59518" y="5206204"/>
            <a:ext cx="5251450" cy="13165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0" dirty="0">
                <a:solidFill>
                  <a:schemeClr val="bg1"/>
                </a:solidFill>
              </a:rPr>
              <a:t>Anjali Agrawal</a:t>
            </a:r>
          </a:p>
          <a:p>
            <a:pPr marL="0" indent="0" algn="r">
              <a:buNone/>
            </a:pPr>
            <a:r>
              <a:rPr lang="en-US" sz="2400" b="0" dirty="0" err="1">
                <a:solidFill>
                  <a:schemeClr val="bg1"/>
                </a:solidFill>
              </a:rPr>
              <a:t>Smruti</a:t>
            </a:r>
            <a:r>
              <a:rPr lang="en-US" sz="2400" b="0" dirty="0">
                <a:solidFill>
                  <a:schemeClr val="bg1"/>
                </a:solidFill>
              </a:rPr>
              <a:t> R. Sarangi</a:t>
            </a:r>
          </a:p>
          <a:p>
            <a:pPr marL="0" indent="0" algn="r">
              <a:buNone/>
            </a:pPr>
            <a:r>
              <a:rPr lang="en-US" sz="2400" b="0" dirty="0">
                <a:solidFill>
                  <a:schemeClr val="bg1"/>
                </a:solidFill>
              </a:rPr>
              <a:t>IIT Delhi </a:t>
            </a:r>
          </a:p>
        </p:txBody>
      </p:sp>
    </p:spTree>
    <p:extLst>
      <p:ext uri="{BB962C8B-B14F-4D97-AF65-F5344CB8AC3E}">
        <p14:creationId xmlns:p14="http://schemas.microsoft.com/office/powerpoint/2010/main" val="69847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Gray-BTE Green's Function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5"/>
            <a:ext cx="10515600" cy="45494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STEADY STATE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Green's function for steady state gray-BTE without leakage[3]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Temperature field considering linear leakage model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Taking the 2D Fourier transform and solving as before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Leakage aware </a:t>
            </a:r>
            <a:r>
              <a:rPr lang="en-US" sz="2000" dirty="0">
                <a:ea typeface="+mn-lt"/>
                <a:cs typeface="+mn-lt"/>
              </a:rPr>
              <a:t>steady state Green's</a:t>
            </a:r>
            <a:r>
              <a:rPr lang="en-US" sz="2000" dirty="0">
                <a:cs typeface="Calibri"/>
              </a:rPr>
              <a:t> function for gray-BTE</a:t>
            </a:r>
          </a:p>
          <a:p>
            <a:endParaRPr lang="en-US" dirty="0">
              <a:cs typeface="Calibri"/>
            </a:endParaRPr>
          </a:p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2E928-2905-4901-AD62-15FF7A87A164}"/>
              </a:ext>
            </a:extLst>
          </p:cNvPr>
          <p:cNvSpPr/>
          <p:nvPr/>
        </p:nvSpPr>
        <p:spPr>
          <a:xfrm>
            <a:off x="2727960" y="5361899"/>
            <a:ext cx="4574540" cy="85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1">
                <a:extLst>
                  <a:ext uri="{FF2B5EF4-FFF2-40B4-BE49-F238E27FC236}">
                    <a16:creationId xmlns:a16="http://schemas.microsoft.com/office/drawing/2014/main" id="{9CAF3CAB-3635-4F2C-BB85-B06AD8F5A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821915"/>
                  </p:ext>
                </p:extLst>
              </p:nvPr>
            </p:nvGraphicFramePr>
            <p:xfrm>
              <a:off x="7968643" y="1454816"/>
              <a:ext cx="3847113" cy="4066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1">
                      <a:extLst>
                        <a:ext uri="{9D8B030D-6E8A-4147-A177-3AD203B41FA5}">
                          <a16:colId xmlns:a16="http://schemas.microsoft.com/office/drawing/2014/main" val="623631849"/>
                        </a:ext>
                      </a:extLst>
                    </a:gridCol>
                    <a:gridCol w="2851052">
                      <a:extLst>
                        <a:ext uri="{9D8B030D-6E8A-4147-A177-3AD203B41FA5}">
                          <a16:colId xmlns:a16="http://schemas.microsoft.com/office/drawing/2014/main" val="503818536"/>
                        </a:ext>
                      </a:extLst>
                    </a:gridCol>
                  </a:tblGrid>
                  <a:tr h="3504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18113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Volumetric heat generation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267850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Phonon relaxation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64273"/>
                      </a:ext>
                    </a:extLst>
                  </a:tr>
                  <a:tr h="3661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986364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Specific heat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461280"/>
                      </a:ext>
                    </a:extLst>
                  </a:tr>
                  <a:tr h="3657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Gray-BTE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30488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𝛬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free path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651185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𝜂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2624783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Fourier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25776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𝒰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84468"/>
                      </a:ext>
                    </a:extLst>
                  </a:tr>
                  <a:tr h="3504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Leakage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1690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1">
                <a:extLst>
                  <a:ext uri="{FF2B5EF4-FFF2-40B4-BE49-F238E27FC236}">
                    <a16:creationId xmlns:a16="http://schemas.microsoft.com/office/drawing/2014/main" id="{9CAF3CAB-3635-4F2C-BB85-B06AD8F5A5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821915"/>
                  </p:ext>
                </p:extLst>
              </p:nvPr>
            </p:nvGraphicFramePr>
            <p:xfrm>
              <a:off x="7968643" y="1454816"/>
              <a:ext cx="3847113" cy="40662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6061">
                      <a:extLst>
                        <a:ext uri="{9D8B030D-6E8A-4147-A177-3AD203B41FA5}">
                          <a16:colId xmlns:a16="http://schemas.microsoft.com/office/drawing/2014/main" val="623631849"/>
                        </a:ext>
                      </a:extLst>
                    </a:gridCol>
                    <a:gridCol w="2851052">
                      <a:extLst>
                        <a:ext uri="{9D8B030D-6E8A-4147-A177-3AD203B41FA5}">
                          <a16:colId xmlns:a16="http://schemas.microsoft.com/office/drawing/2014/main" val="5038185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Sign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181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108333" r="-287805" b="-9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Volumetric heat generation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267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208333" r="-287805" b="-8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Phonon relaxation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764273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289063" r="-287805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Spatial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986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415000" r="-287805" b="-6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Specific heat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46128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482813" r="-28780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Gray-BTE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8304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621667" r="-28780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Mean free path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651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721667" r="-28780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Temporal 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2624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821667" r="-28780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Fourier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7257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921667" r="-287805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6184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" t="-1021667" r="-287805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Leakage coefficient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71690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ECA870F-087A-43AC-99F5-0940373FBFCF}"/>
              </a:ext>
            </a:extLst>
          </p:cNvPr>
          <p:cNvSpPr txBox="1"/>
          <p:nvPr/>
        </p:nvSpPr>
        <p:spPr>
          <a:xfrm>
            <a:off x="1242991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13D0CEB-54AE-4D37-A3FD-D95284A7BBB8}"/>
                  </a:ext>
                </a:extLst>
              </p:cNvPr>
              <p:cNvSpPr txBox="1"/>
              <p:nvPr/>
            </p:nvSpPr>
            <p:spPr>
              <a:xfrm>
                <a:off x="2993389" y="2397293"/>
                <a:ext cx="3380740" cy="67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⋀</m:t>
                                  </m:r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(⋀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⋀</m:t>
                                  </m:r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(⋀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13D0CEB-54AE-4D37-A3FD-D95284A7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389" y="2397293"/>
                <a:ext cx="3380740" cy="673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81728F8-2AE8-46C6-91DA-591708C0A002}"/>
                  </a:ext>
                </a:extLst>
              </p:cNvPr>
              <p:cNvSpPr txBox="1"/>
              <p:nvPr/>
            </p:nvSpPr>
            <p:spPr>
              <a:xfrm>
                <a:off x="1300156" y="3627565"/>
                <a:ext cx="5974080" cy="142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box>
                            <m:boxPr>
                              <m:ctrlPr>
                                <a:rPr lang="en-US" sz="160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box>
                                    <m:box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⋀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𝑡𝑎𝑛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box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(⋀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 </m:t>
                                  </m:r>
                                  <m:f>
                                    <m:f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e>
                                    <m:sup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(⋀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box>
                            <m:box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⋀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den>
                                  </m:f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𝑡𝑎𝑛</m:t>
                                      </m:r>
                                    </m:e>
                                    <m:sup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∧</m:t>
                                      </m:r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box>
                                    <m:box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𝑡𝑎𝑛</m:t>
                                          </m:r>
                                        </m:e>
                                        <m:sup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d>
                                    </m:e>
                                  </m:box>
                                </m:den>
                              </m:f>
                            </m:e>
                          </m:box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81728F8-2AE8-46C6-91DA-591708C0A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56" y="3627565"/>
                <a:ext cx="5974080" cy="1421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DB721A1-B794-42A6-A0BB-42320B82DAB4}"/>
                  </a:ext>
                </a:extLst>
              </p:cNvPr>
              <p:cNvSpPr txBox="1"/>
              <p:nvPr/>
            </p:nvSpPr>
            <p:spPr>
              <a:xfrm>
                <a:off x="2727960" y="5331835"/>
                <a:ext cx="4350342" cy="919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⋀</m:t>
                              </m:r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(∧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⋀</m:t>
                              </m:r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(∧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)(1+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f>
                            <m:fPr>
                              <m:ctrlP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sz="1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1DB721A1-B794-42A6-A0BB-42320B82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0" y="5331835"/>
                <a:ext cx="4350342" cy="9190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9566-35E2-4E9F-B878-CFF0BBC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8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Gray-BTE Green's Function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57466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TRANSIENT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Transient Green's function without leakage[3],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Considering linear model for leakage and taking 2D Fourier transform 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Substituting the value and solving as before, we get the Transient leakage aware Green's function for gray-BTE 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49BF3-75BA-478C-A68C-35B29955BE35}"/>
              </a:ext>
            </a:extLst>
          </p:cNvPr>
          <p:cNvSpPr/>
          <p:nvPr/>
        </p:nvSpPr>
        <p:spPr>
          <a:xfrm>
            <a:off x="3542555" y="4743404"/>
            <a:ext cx="4892488" cy="11682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3D2C9DF9-5102-4D44-8C36-2E5CD7534DFD}"/>
                  </a:ext>
                </a:extLst>
              </p:cNvPr>
              <p:cNvSpPr txBox="1"/>
              <p:nvPr/>
            </p:nvSpPr>
            <p:spPr>
              <a:xfrm>
                <a:off x="5226167" y="1835752"/>
                <a:ext cx="4457700" cy="1010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</m:e>
                      </m:d>
                      <m:r>
                        <a:rPr lang="en-US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𝑡𝑎𝑛</m:t>
                              </m:r>
                            </m:e>
                            <m:sup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 </m:t>
                          </m:r>
                          <m:box>
                            <m:box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∧</m:t>
                                  </m:r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−1 </m:t>
                                  </m:r>
                                </m:sup>
                              </m:sSup>
                            </m:e>
                          </m:box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𝜂</m:t>
                              </m:r>
                              <m:r>
                                <a:rPr lang="en-US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3D2C9DF9-5102-4D44-8C36-2E5CD75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167" y="1835752"/>
                <a:ext cx="4457700" cy="10100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D08D06B-387B-4FA7-866C-6BB1A60F08D7}"/>
                  </a:ext>
                </a:extLst>
              </p:cNvPr>
              <p:cNvSpPr txBox="1"/>
              <p:nvPr/>
            </p:nvSpPr>
            <p:spPr>
              <a:xfrm>
                <a:off x="4023960" y="3325454"/>
                <a:ext cx="2971800" cy="69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𝒰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ℱ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𝑠𝑝</m:t>
                              </m:r>
                            </m:sub>
                          </m:s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D08D06B-387B-4FA7-866C-6BB1A60F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960" y="3325454"/>
                <a:ext cx="2971800" cy="6965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5330DFCC-5EC9-4C5E-9837-EEF538800F18}"/>
                  </a:ext>
                </a:extLst>
              </p:cNvPr>
              <p:cNvSpPr txBox="1"/>
              <p:nvPr/>
            </p:nvSpPr>
            <p:spPr>
              <a:xfrm>
                <a:off x="3350374" y="4827508"/>
                <a:ext cx="5276850" cy="1114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ℱ</m:t>
                    </m:r>
                    <m:d>
                      <m:dPr>
                        <m:ctrlP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</m:d>
                    <m:r>
                      <a:rPr lang="en-US" sz="240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−1 </m:t>
                                </m:r>
                              </m:sup>
                            </m:s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num>
                                  <m:den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𝜂</m:t>
                                    </m:r>
                                    <m:r>
                                      <a:rPr lang="en-US" sz="2400" i="1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box>
                      </m:num>
                      <m:den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 </m:t>
                        </m:r>
                        <m:box>
                          <m:box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den>
                            </m:f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𝑡𝑎𝑛</m:t>
                                </m:r>
                              </m:e>
                              <m:sup>
                                <m:r>
                                  <a:rPr lang="en-US" sz="24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−1 </m:t>
                                </m:r>
                              </m:sup>
                            </m:sSup>
                          </m:e>
                        </m:box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)(1+ </m:t>
                        </m:r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den>
                        </m:f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5330DFCC-5EC9-4C5E-9837-EEF53880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74" y="4827508"/>
                <a:ext cx="5276850" cy="111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815E39-C695-4370-856C-F730FE802D1B}"/>
              </a:ext>
            </a:extLst>
          </p:cNvPr>
          <p:cNvSpPr txBox="1"/>
          <p:nvPr/>
        </p:nvSpPr>
        <p:spPr>
          <a:xfrm>
            <a:off x="1242991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530B-1C86-46FE-AFFD-DC08FD59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940" y="2766218"/>
            <a:ext cx="807212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cs typeface="Calibri Light"/>
              </a:rPr>
              <a:t>VALIDATION RESULTS</a:t>
            </a:r>
            <a:endParaRPr lang="en-IN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1FCA6-FBFE-498E-B199-31A37DF9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FOURIER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Model of the chip</a:t>
            </a:r>
          </a:p>
          <a:p>
            <a:r>
              <a:rPr lang="en-US" dirty="0"/>
              <a:t>Heat spreader placed on top of the chip with a 0.2mm × 0.2mm source at the center</a:t>
            </a:r>
          </a:p>
          <a:p>
            <a:r>
              <a:rPr lang="en-US" dirty="0"/>
              <a:t>Chip dimensions: 11.2mm × 11.2mm × 0.15mm</a:t>
            </a:r>
          </a:p>
          <a:p>
            <a:r>
              <a:rPr lang="en-US" dirty="0"/>
              <a:t>Thermal conductivity of chip: 150W/</a:t>
            </a:r>
            <a:r>
              <a:rPr lang="en-US" dirty="0" err="1"/>
              <a:t>mK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Heat spreader dimensions: 11.2mm × 11.2mm × 3.52mm</a:t>
            </a:r>
          </a:p>
          <a:p>
            <a:r>
              <a:rPr lang="en-US" dirty="0"/>
              <a:t>Thermal conductivity: 256W/</a:t>
            </a:r>
            <a:r>
              <a:rPr lang="en-US" dirty="0" err="1"/>
              <a:t>mK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0F12-40C2-45C0-BEAD-D452FAC9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8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995982-A0CA-4FA0-95C0-7B4F46FAA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368" y="1495369"/>
            <a:ext cx="6159482" cy="4256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E0706-2403-4C77-9C38-6053ED1ADC5D}"/>
              </a:ext>
            </a:extLst>
          </p:cNvPr>
          <p:cNvSpPr txBox="1"/>
          <p:nvPr/>
        </p:nvSpPr>
        <p:spPr>
          <a:xfrm>
            <a:off x="7508454" y="1495369"/>
            <a:ext cx="3920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Green’s function calculation</a:t>
            </a:r>
          </a:p>
          <a:p>
            <a:r>
              <a:rPr lang="en-US" sz="2400" dirty="0"/>
              <a:t>Total time taken:</a:t>
            </a:r>
          </a:p>
          <a:p>
            <a:r>
              <a:rPr lang="en-US" sz="2400" dirty="0"/>
              <a:t>NanoLeak: 1.22s</a:t>
            </a:r>
          </a:p>
          <a:p>
            <a:r>
              <a:rPr lang="en-US" sz="2400" dirty="0"/>
              <a:t>COMSOL: 25min</a:t>
            </a:r>
          </a:p>
          <a:p>
            <a:endParaRPr lang="en-US" sz="2400" dirty="0"/>
          </a:p>
          <a:p>
            <a:r>
              <a:rPr lang="en-US" sz="2400" dirty="0"/>
              <a:t>Error: 2.4%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081E-4967-4941-84A9-5E8921D4C655}"/>
              </a:ext>
            </a:extLst>
          </p:cNvPr>
          <p:cNvSpPr/>
          <p:nvPr/>
        </p:nvSpPr>
        <p:spPr>
          <a:xfrm>
            <a:off x="7508454" y="4346520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1250X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F6F87-C4BC-4B32-8023-85F21738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510C8-709B-42D4-9D41-6A5C41E7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88" y="1782940"/>
            <a:ext cx="4105275" cy="380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275F8-EC5A-427E-A954-1C807F48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90" y="1829003"/>
            <a:ext cx="4874522" cy="3800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328AC-DD07-4922-A475-44AC73674A7C}"/>
              </a:ext>
            </a:extLst>
          </p:cNvPr>
          <p:cNvSpPr txBox="1"/>
          <p:nvPr/>
        </p:nvSpPr>
        <p:spPr>
          <a:xfrm>
            <a:off x="2437347" y="5633665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B5D6-B99C-48F5-8EC8-C2B924567CAC}"/>
              </a:ext>
            </a:extLst>
          </p:cNvPr>
          <p:cNvSpPr txBox="1"/>
          <p:nvPr/>
        </p:nvSpPr>
        <p:spPr>
          <a:xfrm>
            <a:off x="7630138" y="5629478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chip thermal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02987-E46F-49C1-BE6A-7B60390B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6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454BE4A7-2169-4F36-B67D-D04306B91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350" y="1751648"/>
            <a:ext cx="5949204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D1CDA-8353-4F0A-A694-51921899F352}"/>
              </a:ext>
            </a:extLst>
          </p:cNvPr>
          <p:cNvSpPr txBox="1"/>
          <p:nvPr/>
        </p:nvSpPr>
        <p:spPr>
          <a:xfrm>
            <a:off x="7497331" y="1916602"/>
            <a:ext cx="3740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Green’s function calculation</a:t>
            </a:r>
          </a:p>
          <a:p>
            <a:r>
              <a:rPr lang="en-US" sz="2400" dirty="0"/>
              <a:t>Total time taken:</a:t>
            </a:r>
          </a:p>
          <a:p>
            <a:r>
              <a:rPr lang="en-US" sz="2400" dirty="0"/>
              <a:t>NanoLeak: 1.62s</a:t>
            </a:r>
          </a:p>
          <a:p>
            <a:r>
              <a:rPr lang="en-US" sz="2400" dirty="0"/>
              <a:t>COMSOL: 45min</a:t>
            </a:r>
          </a:p>
          <a:p>
            <a:endParaRPr lang="en-US" sz="2400" dirty="0"/>
          </a:p>
          <a:p>
            <a:r>
              <a:rPr lang="en-US" sz="2400" dirty="0"/>
              <a:t>Error: &lt;2%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E9098C-90F7-4D6B-90C3-7B3F1EF0AA8D}"/>
              </a:ext>
            </a:extLst>
          </p:cNvPr>
          <p:cNvSpPr/>
          <p:nvPr/>
        </p:nvSpPr>
        <p:spPr>
          <a:xfrm>
            <a:off x="7497331" y="4389880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1670X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AEB32-8AF6-4FC9-B72E-226681B38B77}"/>
              </a:ext>
            </a:extLst>
          </p:cNvPr>
          <p:cNvSpPr txBox="1"/>
          <p:nvPr/>
        </p:nvSpPr>
        <p:spPr>
          <a:xfrm>
            <a:off x="1396944" y="5754661"/>
            <a:ext cx="618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variation of transient Green’s function with time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E33B6-9A74-4806-BF10-13E5F3F6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4A8AB-CA68-47D4-86A4-42B0B0C7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2" y="1902759"/>
            <a:ext cx="2720044" cy="2332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E35CB9-C3E6-47F2-B83C-39051477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695" y="1981934"/>
            <a:ext cx="2767202" cy="2158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38806-993F-4678-9C5E-B393994E1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74" y="1981934"/>
            <a:ext cx="2930757" cy="2322585"/>
          </a:xfrm>
          <a:prstGeom prst="rect">
            <a:avLst/>
          </a:prstGeom>
        </p:spPr>
      </p:pic>
      <p:pic>
        <p:nvPicPr>
          <p:cNvPr id="10" name="Content Placeholder 13">
            <a:extLst>
              <a:ext uri="{FF2B5EF4-FFF2-40B4-BE49-F238E27FC236}">
                <a16:creationId xmlns:a16="http://schemas.microsoft.com/office/drawing/2014/main" id="{970EAAF0-6CB3-4FC9-A468-0D1E6ECD6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194431" y="2026041"/>
            <a:ext cx="2997569" cy="232258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E86BA-DA35-4A7A-A591-82C874E9BDC1}"/>
              </a:ext>
            </a:extLst>
          </p:cNvPr>
          <p:cNvSpPr txBox="1"/>
          <p:nvPr/>
        </p:nvSpPr>
        <p:spPr>
          <a:xfrm>
            <a:off x="1059951" y="4557932"/>
            <a:ext cx="22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Power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1FC16-E222-4932-AC67-F4DA0E1963B4}"/>
              </a:ext>
            </a:extLst>
          </p:cNvPr>
          <p:cNvSpPr txBox="1"/>
          <p:nvPr/>
        </p:nvSpPr>
        <p:spPr>
          <a:xfrm>
            <a:off x="4051487" y="4557932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∆T at 1ms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5B93D-7D9D-4485-9EE1-CC8079F1B8AE}"/>
              </a:ext>
            </a:extLst>
          </p:cNvPr>
          <p:cNvSpPr txBox="1"/>
          <p:nvPr/>
        </p:nvSpPr>
        <p:spPr>
          <a:xfrm>
            <a:off x="7002186" y="4528328"/>
            <a:ext cx="14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∆T at 5ms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BAB0B-6195-47B2-A230-9ED545C51A74}"/>
              </a:ext>
            </a:extLst>
          </p:cNvPr>
          <p:cNvSpPr txBox="1"/>
          <p:nvPr/>
        </p:nvSpPr>
        <p:spPr>
          <a:xfrm>
            <a:off x="9900458" y="4556463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∆T at 10ms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DD66C-6306-4859-A329-72FD0CD6278D}"/>
              </a:ext>
            </a:extLst>
          </p:cNvPr>
          <p:cNvSpPr txBox="1"/>
          <p:nvPr/>
        </p:nvSpPr>
        <p:spPr>
          <a:xfrm>
            <a:off x="3746978" y="5335739"/>
            <a:ext cx="544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Transient full-chip thermal profile at different time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918B2-D3E1-42C2-A526-2AFECD32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51" y="2892448"/>
            <a:ext cx="8072120" cy="1325563"/>
          </a:xfrm>
        </p:spPr>
        <p:txBody>
          <a:bodyPr>
            <a:normAutofit/>
          </a:bodyPr>
          <a:lstStyle/>
          <a:p>
            <a:r>
              <a:rPr lang="en-US" sz="7200" dirty="0"/>
              <a:t>BTE ANALYSIS</a:t>
            </a:r>
            <a:endParaRPr lang="en-IN" sz="40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39433B5-A465-423B-BD8F-229692C01E6E}"/>
              </a:ext>
            </a:extLst>
          </p:cNvPr>
          <p:cNvSpPr txBox="1">
            <a:spLocks/>
          </p:cNvSpPr>
          <p:nvPr/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Device: 60nm×45nm×20</a:t>
            </a:r>
            <a:r>
              <a:rPr lang="en-US" sz="2100" dirty="0"/>
              <a:t>nm</a:t>
            </a:r>
            <a:endParaRPr lang="en-US" dirty="0"/>
          </a:p>
          <a:p>
            <a:r>
              <a:rPr lang="en-US" dirty="0" err="1"/>
              <a:t>Nanoleak</a:t>
            </a:r>
            <a:r>
              <a:rPr lang="en-US" dirty="0"/>
              <a:t>: 400×400×200 grid points</a:t>
            </a:r>
          </a:p>
          <a:p>
            <a:r>
              <a:rPr lang="en-US" dirty="0" err="1"/>
              <a:t>Thermalscope</a:t>
            </a:r>
            <a:r>
              <a:rPr lang="en-US" dirty="0"/>
              <a:t>: 60×60×48 grid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9E80D-78D5-4312-BC6E-855B71F6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28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STEADY STATE SIMULATIONS</a:t>
            </a:r>
            <a:endParaRPr lang="en-IN" sz="4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E636EB-C26B-4BED-9B75-192EBD8666BD}"/>
              </a:ext>
            </a:extLst>
          </p:cNvPr>
          <p:cNvSpPr/>
          <p:nvPr/>
        </p:nvSpPr>
        <p:spPr>
          <a:xfrm>
            <a:off x="8065473" y="5650328"/>
            <a:ext cx="2048060" cy="539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C7202-E482-4F61-ADE7-5B728542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7" y="1832317"/>
            <a:ext cx="3338000" cy="2804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6A7AC-D49A-463D-8125-1D06AE82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46" y="1966708"/>
            <a:ext cx="3502468" cy="2766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246A0-F014-43A1-87A7-76DF0B5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84" y="1966708"/>
            <a:ext cx="3338000" cy="2723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55DAA7-3DAE-41A9-818A-BA6AE07DEA67}"/>
              </a:ext>
            </a:extLst>
          </p:cNvPr>
          <p:cNvSpPr txBox="1"/>
          <p:nvPr/>
        </p:nvSpPr>
        <p:spPr>
          <a:xfrm>
            <a:off x="1643545" y="4636990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x axis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B2068-3C29-4616-BDBA-37526B278CC3}"/>
              </a:ext>
            </a:extLst>
          </p:cNvPr>
          <p:cNvSpPr txBox="1"/>
          <p:nvPr/>
        </p:nvSpPr>
        <p:spPr>
          <a:xfrm>
            <a:off x="5494508" y="4636990"/>
            <a:ext cx="16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y 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352A0-1600-4B4A-8D0A-30727BFCEC14}"/>
              </a:ext>
            </a:extLst>
          </p:cNvPr>
          <p:cNvSpPr txBox="1"/>
          <p:nvPr/>
        </p:nvSpPr>
        <p:spPr>
          <a:xfrm>
            <a:off x="8910378" y="4636990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Along the z axis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4EABE-6509-4A8F-866D-11169747FB73}"/>
              </a:ext>
            </a:extLst>
          </p:cNvPr>
          <p:cNvSpPr txBox="1"/>
          <p:nvPr/>
        </p:nvSpPr>
        <p:spPr>
          <a:xfrm>
            <a:off x="4164037" y="5120641"/>
            <a:ext cx="394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steady state BTE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E066D-8770-4CA2-AA73-3B4A08108473}"/>
              </a:ext>
            </a:extLst>
          </p:cNvPr>
          <p:cNvSpPr txBox="1"/>
          <p:nvPr/>
        </p:nvSpPr>
        <p:spPr>
          <a:xfrm>
            <a:off x="8070725" y="5719882"/>
            <a:ext cx="2048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RMS Error: 0.05°C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53534-5613-4B21-8E63-0CFBA27B4B37}"/>
              </a:ext>
            </a:extLst>
          </p:cNvPr>
          <p:cNvSpPr txBox="1"/>
          <p:nvPr/>
        </p:nvSpPr>
        <p:spPr>
          <a:xfrm>
            <a:off x="1093988" y="5136496"/>
            <a:ext cx="2646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Simulation time</a:t>
            </a:r>
          </a:p>
          <a:p>
            <a:r>
              <a:rPr lang="en-US" sz="2000" dirty="0"/>
              <a:t>NanoLeak: 4.3 s</a:t>
            </a:r>
          </a:p>
          <a:p>
            <a:r>
              <a:rPr lang="en-US" sz="2000" dirty="0"/>
              <a:t>ThermalScope: 185 min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FEB99-2AD5-4A92-8327-E5F351FD40E8}"/>
              </a:ext>
            </a:extLst>
          </p:cNvPr>
          <p:cNvSpPr/>
          <p:nvPr/>
        </p:nvSpPr>
        <p:spPr>
          <a:xfrm>
            <a:off x="5091746" y="5524354"/>
            <a:ext cx="2646364" cy="792556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1670X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D17C8-A5D6-43BD-BFC9-9FD22DD2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C51164D-DC03-4500-A522-B3F8FC6521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2694132"/>
              </p:ext>
            </p:extLst>
          </p:nvPr>
        </p:nvGraphicFramePr>
        <p:xfrm>
          <a:off x="838200" y="1507808"/>
          <a:ext cx="5181600" cy="423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AB6A4-86E4-46CF-A5DB-8E29B72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3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TRANSIENT SIMULATIONS</a:t>
            </a:r>
            <a:endParaRPr lang="en-IN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9E412-8340-4CFB-BF9F-777C1EE1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3382"/>
            <a:ext cx="5458265" cy="432571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DFFFAA-AED6-4DBC-AA2B-9AB039C6142E}"/>
              </a:ext>
            </a:extLst>
          </p:cNvPr>
          <p:cNvSpPr/>
          <p:nvPr/>
        </p:nvSpPr>
        <p:spPr>
          <a:xfrm>
            <a:off x="7301611" y="4487737"/>
            <a:ext cx="2903166" cy="1052914"/>
          </a:xfrm>
          <a:prstGeom prst="roundRect">
            <a:avLst/>
          </a:prstGeom>
          <a:solidFill>
            <a:srgbClr val="2D72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Speedup: 211X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8FE1F-FF38-4DC0-9979-850591951364}"/>
              </a:ext>
            </a:extLst>
          </p:cNvPr>
          <p:cNvSpPr txBox="1"/>
          <p:nvPr/>
        </p:nvSpPr>
        <p:spPr>
          <a:xfrm>
            <a:off x="7106404" y="2024668"/>
            <a:ext cx="3131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Simulation time:</a:t>
            </a:r>
          </a:p>
          <a:p>
            <a:r>
              <a:rPr lang="en-US" sz="2400" dirty="0"/>
              <a:t>NanoLeak: 68 s</a:t>
            </a:r>
          </a:p>
          <a:p>
            <a:r>
              <a:rPr lang="en-US" sz="2400" dirty="0"/>
              <a:t>ThermalScope: 244 min</a:t>
            </a:r>
          </a:p>
          <a:p>
            <a:endParaRPr lang="en-US" sz="2400" dirty="0"/>
          </a:p>
          <a:p>
            <a:r>
              <a:rPr lang="en-US" sz="2400" dirty="0"/>
              <a:t>RMS error: 0.0527 °C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901B8-6616-4CAE-9950-CEF0016CC0A3}"/>
              </a:ext>
            </a:extLst>
          </p:cNvPr>
          <p:cNvSpPr txBox="1"/>
          <p:nvPr/>
        </p:nvSpPr>
        <p:spPr>
          <a:xfrm>
            <a:off x="2307102" y="5950452"/>
            <a:ext cx="366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transient BTE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84D88-8AEB-439A-8802-6B1CA1CD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Speed of Thermal Simulators</a:t>
            </a:r>
            <a:endParaRPr lang="en-IN" sz="4000" b="1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BB6CB8E6-2B43-445E-AFD8-E2062413C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483694"/>
              </p:ext>
            </p:extLst>
          </p:nvPr>
        </p:nvGraphicFramePr>
        <p:xfrm>
          <a:off x="969526" y="1745725"/>
          <a:ext cx="10058399" cy="228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2812372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08713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7724154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00533618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75023356"/>
                    </a:ext>
                  </a:extLst>
                </a:gridCol>
              </a:tblGrid>
              <a:tr h="399232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Simulator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Fourier heat equation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72945"/>
                  </a:ext>
                </a:extLst>
              </a:tr>
              <a:tr h="399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Steady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Steady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Transient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7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8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ThermalScope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NanoTherm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NanoLeak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93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1FA520-8B84-433B-96AF-109C8231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8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cs typeface="Calibri Light"/>
              </a:rPr>
              <a:t>CONCLUSION</a:t>
            </a:r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930DE7-56E2-43BC-8F41-456B1F7A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1417320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We have developed an analytical model to compute the Fourier heat solution of the chip while taking leakage into account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We have incorporated the nano-scale effects by analytically solving the gray-BTE equation considering leakage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cs typeface="Calibri"/>
              </a:rPr>
              <a:t> NanoLeak is considerably faster than the commercial simulators COMSOL and ThermalScope</a:t>
            </a: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pPr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D65AA-5285-42E0-920A-6BB7D275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8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cs typeface="Calibri Light"/>
              </a:rPr>
              <a:t>REFERENCES</a:t>
            </a:r>
            <a:endParaRPr lang="en-IN" sz="40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E5AE5A-328E-4988-9751-B4B55204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320"/>
            <a:ext cx="10058400" cy="5067370"/>
          </a:xfrm>
        </p:spPr>
        <p:txBody>
          <a:bodyPr vert="horz" lIns="0" tIns="45720" rIns="0" bIns="45720" rtlCol="0" anchor="t">
            <a:normAutofit fontScale="40000" lnSpcReduction="20000"/>
          </a:bodyPr>
          <a:lstStyle/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S. Varshney, H. Sultan, P. Jain and S. R. Sarangi, "</a:t>
            </a:r>
            <a:r>
              <a:rPr lang="en-US" sz="4000" dirty="0" err="1">
                <a:ea typeface="+mn-lt"/>
                <a:cs typeface="+mn-lt"/>
              </a:rPr>
              <a:t>NanoTherm</a:t>
            </a:r>
            <a:r>
              <a:rPr lang="en-US" sz="40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4000" i="1" dirty="0">
                <a:ea typeface="+mn-lt"/>
                <a:cs typeface="+mn-lt"/>
              </a:rPr>
              <a:t> IEEE/ACM ICCAD</a:t>
            </a:r>
            <a:r>
              <a:rPr lang="en-US" sz="4000" dirty="0">
                <a:ea typeface="+mn-lt"/>
                <a:cs typeface="+mn-lt"/>
              </a:rPr>
              <a:t>, USA, 2019.</a:t>
            </a:r>
          </a:p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S. R. Sarangi, G. </a:t>
            </a:r>
            <a:r>
              <a:rPr lang="en-US" sz="4000" dirty="0" err="1">
                <a:ea typeface="+mn-lt"/>
                <a:cs typeface="+mn-lt"/>
              </a:rPr>
              <a:t>Ananthanarayanan</a:t>
            </a:r>
            <a:r>
              <a:rPr lang="en-US" sz="4000" dirty="0">
                <a:ea typeface="+mn-lt"/>
                <a:cs typeface="+mn-lt"/>
              </a:rPr>
              <a:t> and M. Balakrishnan, "</a:t>
            </a:r>
            <a:r>
              <a:rPr lang="en-US" sz="4000" dirty="0" err="1">
                <a:ea typeface="+mn-lt"/>
                <a:cs typeface="+mn-lt"/>
              </a:rPr>
              <a:t>LightSim</a:t>
            </a:r>
            <a:r>
              <a:rPr lang="en-US" sz="4000" dirty="0">
                <a:ea typeface="+mn-lt"/>
                <a:cs typeface="+mn-lt"/>
              </a:rPr>
              <a:t>: A leakage aware ultrafast temperature simulator,“ </a:t>
            </a:r>
            <a:r>
              <a:rPr lang="en-US" sz="4000" i="1" dirty="0">
                <a:ea typeface="+mn-lt"/>
                <a:cs typeface="+mn-lt"/>
              </a:rPr>
              <a:t>ASP-DAC</a:t>
            </a:r>
            <a:r>
              <a:rPr lang="en-US" sz="4000" dirty="0">
                <a:ea typeface="+mn-lt"/>
                <a:cs typeface="+mn-lt"/>
              </a:rPr>
              <a:t>, Singapore, 2014.</a:t>
            </a:r>
          </a:p>
          <a:p>
            <a:pPr marL="457200" indent="-457200">
              <a:buAutoNum type="arabicPeriod"/>
            </a:pPr>
            <a:r>
              <a:rPr lang="en-US" sz="4000" dirty="0">
                <a:ea typeface="+mn-lt"/>
                <a:cs typeface="+mn-lt"/>
              </a:rPr>
              <a:t>H. Sultan and S. R. Sarangi, "A fast leakage aware thermal simulator for 3D </a:t>
            </a:r>
            <a:r>
              <a:rPr lang="en-US" sz="4000" dirty="0" err="1">
                <a:ea typeface="+mn-lt"/>
                <a:cs typeface="+mn-lt"/>
              </a:rPr>
              <a:t>chips,"</a:t>
            </a:r>
            <a:r>
              <a:rPr lang="en-US" sz="4000" i="1" dirty="0" err="1">
                <a:ea typeface="+mn-lt"/>
                <a:cs typeface="+mn-lt"/>
              </a:rPr>
              <a:t>DATE</a:t>
            </a:r>
            <a:r>
              <a:rPr lang="en-US" sz="4000" i="1" dirty="0">
                <a:ea typeface="+mn-lt"/>
                <a:cs typeface="+mn-lt"/>
              </a:rPr>
              <a:t>, 2017</a:t>
            </a:r>
            <a:r>
              <a:rPr lang="en-US" sz="4000" dirty="0">
                <a:ea typeface="+mn-lt"/>
                <a:cs typeface="+mn-lt"/>
              </a:rPr>
              <a:t>, Lausanne, Switzerland, 2017.</a:t>
            </a:r>
          </a:p>
          <a:p>
            <a:pPr marL="457200" indent="-457200">
              <a:buAutoNum type="arabicPeriod"/>
            </a:pPr>
            <a:r>
              <a:rPr lang="en-US" sz="4000" dirty="0"/>
              <a:t>S. Borkar, Low power design challenges for the decade (invited talk), in ASPDAC, 2001.</a:t>
            </a:r>
            <a:endParaRPr lang="en-US" sz="4000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4000" dirty="0"/>
              <a:t>W. Liu, K. Cao, X. </a:t>
            </a:r>
            <a:r>
              <a:rPr lang="en-US" sz="4000" dirty="0" err="1"/>
              <a:t>Jin</a:t>
            </a:r>
            <a:r>
              <a:rPr lang="en-US" sz="4000" dirty="0"/>
              <a:t>, and C. Hu, BSIM 4.0.0 technical notes, Tech. Rep. UCB/ERL M00/39, EECS Department, University of California, Berkeley, 2000.</a:t>
            </a:r>
          </a:p>
          <a:p>
            <a:pPr marL="457200" indent="-457200">
              <a:buAutoNum type="arabicPeriod"/>
            </a:pPr>
            <a:r>
              <a:rPr lang="en-US" sz="4000" dirty="0"/>
              <a:t>A. </a:t>
            </a:r>
            <a:r>
              <a:rPr lang="en-US" sz="4000" dirty="0" err="1"/>
              <a:t>Ziabari</a:t>
            </a:r>
            <a:r>
              <a:rPr lang="en-US" sz="4000" dirty="0"/>
              <a:t>, E. K. </a:t>
            </a:r>
            <a:r>
              <a:rPr lang="en-US" sz="4000" dirty="0" err="1"/>
              <a:t>Ardestani</a:t>
            </a:r>
            <a:r>
              <a:rPr lang="en-US" sz="4000" dirty="0"/>
              <a:t>, J. </a:t>
            </a:r>
            <a:r>
              <a:rPr lang="en-US" sz="4000" dirty="0" err="1"/>
              <a:t>Renau</a:t>
            </a:r>
            <a:r>
              <a:rPr lang="en-US" sz="4000" dirty="0"/>
              <a:t>, and A. </a:t>
            </a:r>
            <a:r>
              <a:rPr lang="en-US" sz="4000" dirty="0" err="1"/>
              <a:t>Shakouri</a:t>
            </a:r>
            <a:r>
              <a:rPr lang="en-US" sz="4000" dirty="0"/>
              <a:t>, Fast thermal simulators for architecture level integrated circuit design, in 2011 27th Annual IEEE Semiconductor Thermal Measurement and Management Symposium, 2011.</a:t>
            </a:r>
          </a:p>
          <a:p>
            <a:pPr marL="457200" indent="-457200">
              <a:buAutoNum type="arabicPeriod"/>
            </a:pPr>
            <a:r>
              <a:rPr lang="en-US" sz="4000" dirty="0"/>
              <a:t>Y. Zhan and S. </a:t>
            </a:r>
            <a:r>
              <a:rPr lang="en-US" sz="4000" dirty="0" err="1"/>
              <a:t>Sapatnekar</a:t>
            </a:r>
            <a:r>
              <a:rPr lang="en-US" sz="4000" dirty="0"/>
              <a:t>, A high </a:t>
            </a:r>
            <a:r>
              <a:rPr lang="en-US" sz="4000" dirty="0" err="1"/>
              <a:t>effciency</a:t>
            </a:r>
            <a:r>
              <a:rPr lang="en-US" sz="4000" dirty="0"/>
              <a:t> full-chip thermal simulation algorithm, in ICCAD-2005. IEEE/ACM International Conference on Computer-Aided Design, 2005.</a:t>
            </a:r>
          </a:p>
          <a:p>
            <a:pPr marL="457200" indent="-457200">
              <a:buAutoNum type="arabicPeriod"/>
            </a:pPr>
            <a:r>
              <a:rPr lang="en-US" sz="4000" dirty="0"/>
              <a:t>Z. Hassan, N. </a:t>
            </a:r>
            <a:r>
              <a:rPr lang="en-US" sz="4000" dirty="0" err="1"/>
              <a:t>Allec</a:t>
            </a:r>
            <a:r>
              <a:rPr lang="en-US" sz="4000" dirty="0"/>
              <a:t>, F. Yang, L. Shang, R. P. Dick, and X. Zeng, Full-spectrum spatial temporal dynamic thermal analysis for nanometer-scale integrated circuits, IEEE Transactions on Very Large Scale Integration (VLSI) Systems,2011.</a:t>
            </a:r>
          </a:p>
          <a:p>
            <a:pPr marL="457200" indent="-457200">
              <a:buAutoNum type="arabicPeriod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W. Huang, S. Ghosh, S.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Velusamy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K.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Sankaranarayanan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K.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Skadron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and M. Stan, “Hotspot: a compact thermal modeling methodology for early-stage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vlsi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design,” 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IEEE</a:t>
            </a:r>
            <a:b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</a:b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Transactions on Very Large Scale Integration (VLSI) Systems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2006.</a:t>
            </a:r>
            <a:endParaRPr lang="en-US" sz="4000" dirty="0">
              <a:solidFill>
                <a:srgbClr val="000000"/>
              </a:solidFill>
              <a:latin typeface="Calibri (Body)"/>
            </a:endParaRPr>
          </a:p>
          <a:p>
            <a:pPr marL="457200" indent="-457200">
              <a:buAutoNum type="arabicPeriod"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A. Sridhar, A.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Vincenzi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M. Ruggiero, T.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Brunschwiler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and D. Atienza, “3d-ice: Fast compact transient thermal modeling for 3d 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Calibri (Body)"/>
              </a:rPr>
              <a:t>ics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 with inter-tier liquid cooling,” in </a:t>
            </a: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2010</a:t>
            </a:r>
            <a:b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</a:br>
            <a:r>
              <a:rPr lang="en-US" sz="4000" b="0" i="1" dirty="0">
                <a:solidFill>
                  <a:srgbClr val="000000"/>
                </a:solidFill>
                <a:effectLst/>
                <a:latin typeface="Calibri (Body)"/>
              </a:rPr>
              <a:t>IEEE/ACM ICCAD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Calibri (Body)"/>
              </a:rPr>
              <a:t>, 2010.</a:t>
            </a:r>
            <a:r>
              <a:rPr lang="en-US" sz="4000" dirty="0">
                <a:latin typeface="Calibri (Body)"/>
              </a:rPr>
              <a:t> 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C24F4-62E4-430B-A51C-406FEFA5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1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EF0971-6510-4046-B4EE-AD237BD31C2F}"/>
              </a:ext>
            </a:extLst>
          </p:cNvPr>
          <p:cNvSpPr txBox="1"/>
          <p:nvPr/>
        </p:nvSpPr>
        <p:spPr>
          <a:xfrm>
            <a:off x="6462472" y="3169920"/>
            <a:ext cx="521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868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cs typeface="Calibri Light"/>
              </a:rPr>
              <a:t>INTRODUCTION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A168-B0CC-4503-B67B-D7CCCD90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239"/>
            <a:ext cx="10515600" cy="4256723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9D8492-AC47-492D-80E8-C89DCDAB7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236408"/>
              </p:ext>
            </p:extLst>
          </p:nvPr>
        </p:nvGraphicFramePr>
        <p:xfrm>
          <a:off x="1115734" y="1456368"/>
          <a:ext cx="8556772" cy="472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6389-2196-4079-9F22-F56085E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INTRODUCTION</a:t>
            </a:r>
            <a:endParaRPr lang="en-IN" sz="4000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D85F39-EE6C-43D8-8794-2EE048CA9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059776"/>
              </p:ext>
            </p:extLst>
          </p:nvPr>
        </p:nvGraphicFramePr>
        <p:xfrm>
          <a:off x="712365" y="1669409"/>
          <a:ext cx="10067488" cy="3920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04E9F-BC8A-4D94-BEDE-D5EF615A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2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72C0-7B2B-4B56-9E25-30146BDD5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559"/>
            <a:ext cx="5181600" cy="423640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2BE99E-C43D-41DE-B1C1-BC74D22737B2}"/>
              </a:ext>
            </a:extLst>
          </p:cNvPr>
          <p:cNvSpPr txBox="1">
            <a:spLocks/>
          </p:cNvSpPr>
          <p:nvPr/>
        </p:nvSpPr>
        <p:spPr>
          <a:xfrm>
            <a:off x="838200" y="182245"/>
            <a:ext cx="807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/>
              <a:t>COMPARISON OF THERMAL SIMULATORS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CABFA553-2BA0-4426-ACC0-8FFE13703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522030"/>
              </p:ext>
            </p:extLst>
          </p:nvPr>
        </p:nvGraphicFramePr>
        <p:xfrm>
          <a:off x="986305" y="1513987"/>
          <a:ext cx="922309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365">
                  <a:extLst>
                    <a:ext uri="{9D8B030D-6E8A-4147-A177-3AD203B41FA5}">
                      <a16:colId xmlns:a16="http://schemas.microsoft.com/office/drawing/2014/main" val="2281237231"/>
                    </a:ext>
                  </a:extLst>
                </a:gridCol>
                <a:gridCol w="1537183">
                  <a:extLst>
                    <a:ext uri="{9D8B030D-6E8A-4147-A177-3AD203B41FA5}">
                      <a16:colId xmlns:a16="http://schemas.microsoft.com/office/drawing/2014/main" val="3770871389"/>
                    </a:ext>
                  </a:extLst>
                </a:gridCol>
                <a:gridCol w="1537919">
                  <a:extLst>
                    <a:ext uri="{9D8B030D-6E8A-4147-A177-3AD203B41FA5}">
                      <a16:colId xmlns:a16="http://schemas.microsoft.com/office/drawing/2014/main" val="3677241545"/>
                    </a:ext>
                  </a:extLst>
                </a:gridCol>
                <a:gridCol w="1536447">
                  <a:extLst>
                    <a:ext uri="{9D8B030D-6E8A-4147-A177-3AD203B41FA5}">
                      <a16:colId xmlns:a16="http://schemas.microsoft.com/office/drawing/2014/main" val="1005336181"/>
                    </a:ext>
                  </a:extLst>
                </a:gridCol>
                <a:gridCol w="1537183">
                  <a:extLst>
                    <a:ext uri="{9D8B030D-6E8A-4147-A177-3AD203B41FA5}">
                      <a16:colId xmlns:a16="http://schemas.microsoft.com/office/drawing/2014/main" val="675023356"/>
                    </a:ext>
                  </a:extLst>
                </a:gridCol>
              </a:tblGrid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Simulator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Fourier</a:t>
                      </a:r>
                      <a:endParaRPr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Leakage aware Fourier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Leakage aware BTE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72945"/>
                  </a:ext>
                </a:extLst>
              </a:tr>
              <a:tr h="150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202285"/>
                  </a:ext>
                </a:extLst>
              </a:tr>
              <a:tr h="1503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ThermalScope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60201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HotSpot</a:t>
                      </a:r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9515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3DICE[2]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1933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NanoTherm</a:t>
                      </a:r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53076"/>
                  </a:ext>
                </a:extLst>
              </a:tr>
              <a:tr h="3066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NanoLeak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295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B189F-A492-4C22-A0F5-A3FEB7DDF9BD}"/>
              </a:ext>
            </a:extLst>
          </p:cNvPr>
          <p:cNvSpPr txBox="1"/>
          <p:nvPr/>
        </p:nvSpPr>
        <p:spPr>
          <a:xfrm>
            <a:off x="1182482" y="5344013"/>
            <a:ext cx="104975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W. Huang, “Hotspot: a compact thermal modeling methodology for early-stage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 (Body)"/>
              </a:rPr>
              <a:t>vlsi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design,”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 (Body)"/>
              </a:rPr>
              <a:t>IEEE</a:t>
            </a:r>
            <a:r>
              <a:rPr lang="en-US" sz="1400" i="1" dirty="0">
                <a:solidFill>
                  <a:srgbClr val="000000"/>
                </a:solidFill>
                <a:latin typeface="Calibri (Body)"/>
              </a:rPr>
              <a:t> TVLSI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, 2006.</a:t>
            </a:r>
            <a:endParaRPr lang="en-US" sz="1400" dirty="0">
              <a:solidFill>
                <a:srgbClr val="000000"/>
              </a:solidFill>
              <a:latin typeface="Calibri (Body)"/>
            </a:endParaRPr>
          </a:p>
          <a:p>
            <a:pPr marL="457200" indent="-457200"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A. Sridhar, “3d-ice: Fast compact transient thermal modeling for 3d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 (Body)"/>
              </a:rPr>
              <a:t>ics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 with inter-tier liquid cooling,”</a:t>
            </a:r>
            <a:r>
              <a:rPr lang="en-US" sz="1400" i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alibri (Body)"/>
              </a:rPr>
              <a:t>IEEE/ACM ICCAD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 (Body)"/>
              </a:rPr>
              <a:t>, 2010.</a:t>
            </a:r>
          </a:p>
          <a:p>
            <a:pPr marL="457200" indent="-457200">
              <a:buFontTx/>
              <a:buAutoNum type="arabicPeriod"/>
            </a:pPr>
            <a:r>
              <a:rPr lang="en-US" sz="1400" dirty="0">
                <a:ea typeface="+mn-lt"/>
                <a:cs typeface="+mn-lt"/>
              </a:rPr>
              <a:t>S. Varshney, "</a:t>
            </a:r>
            <a:r>
              <a:rPr lang="en-US" sz="1400" dirty="0" err="1">
                <a:ea typeface="+mn-lt"/>
                <a:cs typeface="+mn-lt"/>
              </a:rPr>
              <a:t>NanoTherm</a:t>
            </a:r>
            <a:r>
              <a:rPr lang="en-US" sz="14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400" i="1" dirty="0">
                <a:ea typeface="+mn-lt"/>
                <a:cs typeface="+mn-lt"/>
              </a:rPr>
              <a:t> IEEE/ACM ICCAD</a:t>
            </a:r>
            <a:r>
              <a:rPr lang="en-US" sz="1400" dirty="0">
                <a:ea typeface="+mn-lt"/>
                <a:cs typeface="+mn-lt"/>
              </a:rPr>
              <a:t>, USA, 2019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E0B5-856A-464B-8663-BFE4AE01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5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BACKGROUND</a:t>
            </a:r>
            <a:endParaRPr lang="en-IN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BFB30-FDDF-4CB9-B213-B2BD26433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17544"/>
              </p:ext>
            </p:extLst>
          </p:nvPr>
        </p:nvGraphicFramePr>
        <p:xfrm>
          <a:off x="951346" y="1477819"/>
          <a:ext cx="8765310" cy="4359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4D85D0D0-2CB6-42C1-B6A8-6200B1D96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910356"/>
                  </p:ext>
                </p:extLst>
              </p:nvPr>
            </p:nvGraphicFramePr>
            <p:xfrm>
              <a:off x="6856238" y="1477819"/>
              <a:ext cx="4914501" cy="4151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298">
                      <a:extLst>
                        <a:ext uri="{9D8B030D-6E8A-4147-A177-3AD203B41FA5}">
                          <a16:colId xmlns:a16="http://schemas.microsoft.com/office/drawing/2014/main" val="1930672404"/>
                        </a:ext>
                      </a:extLst>
                    </a:gridCol>
                    <a:gridCol w="1796952">
                      <a:extLst>
                        <a:ext uri="{9D8B030D-6E8A-4147-A177-3AD203B41FA5}">
                          <a16:colId xmlns:a16="http://schemas.microsoft.com/office/drawing/2014/main" val="305277820"/>
                        </a:ext>
                      </a:extLst>
                    </a:gridCol>
                    <a:gridCol w="724857">
                      <a:extLst>
                        <a:ext uri="{9D8B030D-6E8A-4147-A177-3AD203B41FA5}">
                          <a16:colId xmlns:a16="http://schemas.microsoft.com/office/drawing/2014/main" val="4152592454"/>
                        </a:ext>
                      </a:extLst>
                    </a:gridCol>
                    <a:gridCol w="1732394">
                      <a:extLst>
                        <a:ext uri="{9D8B030D-6E8A-4147-A177-3AD203B41FA5}">
                          <a16:colId xmlns:a16="http://schemas.microsoft.com/office/drawing/2014/main" val="648920871"/>
                        </a:ext>
                      </a:extLst>
                    </a:gridCol>
                  </a:tblGrid>
                  <a:tr h="49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127667"/>
                      </a:ext>
                    </a:extLst>
                  </a:tr>
                  <a:tr h="3077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4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Density </a:t>
                          </a:r>
                          <a:endParaRPr lang="en-US" sz="13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45004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Specific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Threshold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68801"/>
                      </a:ext>
                    </a:extLst>
                  </a:tr>
                  <a:tr h="3245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𝑣𝑜𝑙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𝑜𝑓𝑓</m:t>
                                    </m:r>
                                  </m:sub>
                                </m:sSub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Offset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516583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conductivity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576037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Energy density/solid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3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𝑙𝑒𝑎𝑘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𝑑𝑇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59285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Group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𝑙𝑒𝑎𝑘</m:t>
                                    </m:r>
                                  </m:sub>
                                </m:sSub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Rise in leakage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100851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𝑎𝑚𝑏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Ambient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17834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sz="13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Equilibrium energy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Power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070052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Phonon relaxation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431409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3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Leakage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9992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5">
                <a:extLst>
                  <a:ext uri="{FF2B5EF4-FFF2-40B4-BE49-F238E27FC236}">
                    <a16:creationId xmlns:a16="http://schemas.microsoft.com/office/drawing/2014/main" id="{4D85D0D0-2CB6-42C1-B6A8-6200B1D96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1910356"/>
                  </p:ext>
                </p:extLst>
              </p:nvPr>
            </p:nvGraphicFramePr>
            <p:xfrm>
              <a:off x="6856238" y="1477819"/>
              <a:ext cx="4914501" cy="4151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298">
                      <a:extLst>
                        <a:ext uri="{9D8B030D-6E8A-4147-A177-3AD203B41FA5}">
                          <a16:colId xmlns:a16="http://schemas.microsoft.com/office/drawing/2014/main" val="1930672404"/>
                        </a:ext>
                      </a:extLst>
                    </a:gridCol>
                    <a:gridCol w="1796952">
                      <a:extLst>
                        <a:ext uri="{9D8B030D-6E8A-4147-A177-3AD203B41FA5}">
                          <a16:colId xmlns:a16="http://schemas.microsoft.com/office/drawing/2014/main" val="305277820"/>
                        </a:ext>
                      </a:extLst>
                    </a:gridCol>
                    <a:gridCol w="724857">
                      <a:extLst>
                        <a:ext uri="{9D8B030D-6E8A-4147-A177-3AD203B41FA5}">
                          <a16:colId xmlns:a16="http://schemas.microsoft.com/office/drawing/2014/main" val="4152592454"/>
                        </a:ext>
                      </a:extLst>
                    </a:gridCol>
                    <a:gridCol w="1732394">
                      <a:extLst>
                        <a:ext uri="{9D8B030D-6E8A-4147-A177-3AD203B41FA5}">
                          <a16:colId xmlns:a16="http://schemas.microsoft.com/office/drawing/2014/main" val="648920871"/>
                        </a:ext>
                      </a:extLst>
                    </a:gridCol>
                  </a:tblGrid>
                  <a:tr h="4934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Symbol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Meaning</a:t>
                          </a:r>
                        </a:p>
                      </a:txBody>
                      <a:tcP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127667"/>
                      </a:ext>
                    </a:extLst>
                  </a:tr>
                  <a:tr h="3077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60784" r="-651852" b="-10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Density </a:t>
                          </a:r>
                          <a:endParaRPr lang="en-US" sz="13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60784" r="-240833" b="-10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8545004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246296" r="-651852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Specific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246296" r="-24083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Threshold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68801"/>
                      </a:ext>
                    </a:extLst>
                  </a:tr>
                  <a:tr h="3245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352830" r="-651852" b="-8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352830" r="-240833" b="-839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Offset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6516583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436364" r="-651852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Thermal conductivity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436364" r="-24083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576037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347059" r="-651852" b="-3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Energy density/solid angle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347059" r="-240833" b="-3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84507" t="-347059" r="-1761" b="-35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659285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703704" r="-651852" b="-4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Group velocity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703704" r="-240833" b="-46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Rise in leakage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6100851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789091" r="-651852" b="-3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Volumetric heat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789091" r="-240833" b="-3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Ambient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517834"/>
                      </a:ext>
                    </a:extLst>
                  </a:tr>
                  <a:tr h="5183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575294" r="-651852" b="-1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Equilibrium energy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575294" r="-240833" b="-13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Power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7070052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043636" r="-651852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Phonon relaxation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043636" r="-24083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431409"/>
                      </a:ext>
                    </a:extLst>
                  </a:tr>
                  <a:tr h="331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26" t="-1164815" r="-651852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Leakage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36667" t="-1164815" r="-2408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3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59992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75344" y="5029245"/>
                <a:ext cx="17972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5029245"/>
                <a:ext cx="17972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7CEDF00F-9D50-463E-BF07-129156343071}"/>
                  </a:ext>
                </a:extLst>
              </p:cNvPr>
              <p:cNvSpPr txBox="1"/>
              <p:nvPr/>
            </p:nvSpPr>
            <p:spPr>
              <a:xfrm>
                <a:off x="2352558" y="1510624"/>
                <a:ext cx="3552190" cy="6190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∇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𝑣𝑜𝑙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4">
                <a:extLst>
                  <a:ext uri="{FF2B5EF4-FFF2-40B4-BE49-F238E27FC236}">
                    <a16:creationId xmlns:a16="http://schemas.microsoft.com/office/drawing/2014/main" id="{7CEDF00F-9D50-463E-BF07-12915634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58" y="1510624"/>
                <a:ext cx="3552190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A1CC5092-F141-4A01-AB0F-E905B68403F4}"/>
                  </a:ext>
                </a:extLst>
              </p:cNvPr>
              <p:cNvSpPr txBox="1"/>
              <p:nvPr/>
            </p:nvSpPr>
            <p:spPr>
              <a:xfrm>
                <a:off x="2543810" y="2456481"/>
                <a:ext cx="3552190" cy="555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</m:acc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A1CC5092-F141-4A01-AB0F-E905B684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10" y="2456481"/>
                <a:ext cx="3552190" cy="555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CC0FF45-767F-43A5-BE05-0714B0CC8CCA}"/>
                  </a:ext>
                </a:extLst>
              </p:cNvPr>
              <p:cNvSpPr txBox="1"/>
              <p:nvPr/>
            </p:nvSpPr>
            <p:spPr>
              <a:xfrm>
                <a:off x="2475344" y="3271526"/>
                <a:ext cx="4768850" cy="645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∝ </m:t>
                      </m:r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𝑡h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𝑜𝑓𝑓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7">
                <a:extLst>
                  <a:ext uri="{FF2B5EF4-FFF2-40B4-BE49-F238E27FC236}">
                    <a16:creationId xmlns:a16="http://schemas.microsoft.com/office/drawing/2014/main" id="{ECC0FF45-767F-43A5-BE05-0714B0CC8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344" y="3271526"/>
                <a:ext cx="4768850" cy="6455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D604D585-E9EA-42C2-AB24-294D9CC4C2D6}"/>
                  </a:ext>
                </a:extLst>
              </p:cNvPr>
              <p:cNvSpPr txBox="1"/>
              <p:nvPr/>
            </p:nvSpPr>
            <p:spPr>
              <a:xfrm>
                <a:off x="2543810" y="4271630"/>
                <a:ext cx="29273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𝑎𝑚𝑏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D604D585-E9EA-42C2-AB24-294D9CC4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10" y="4271630"/>
                <a:ext cx="292735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4FC65-AAC0-4A85-9066-63FDDFA6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FOURIER GREEN'S FUNCTION</a:t>
            </a:r>
            <a:endParaRPr lang="en-IN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6CBF3-855E-42B3-A96D-23FB6C9B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616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STEADY STATE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 Calculated Green's function without leakage[3] is given by</a:t>
            </a:r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Temperature profile of the chip considering leakage 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Considering linear model for leakage  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Hence, the equation becomes 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Taking Hankel transform on both sides 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Leakage aware steady state Green's function in Hankel domain 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1401B78-3C94-4689-9111-C3B88F376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3446"/>
                  </p:ext>
                </p:extLst>
              </p:nvPr>
            </p:nvGraphicFramePr>
            <p:xfrm>
              <a:off x="8690705" y="563829"/>
              <a:ext cx="3118376" cy="533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464">
                      <a:extLst>
                        <a:ext uri="{9D8B030D-6E8A-4147-A177-3AD203B41FA5}">
                          <a16:colId xmlns:a16="http://schemas.microsoft.com/office/drawing/2014/main" val="2594895615"/>
                        </a:ext>
                      </a:extLst>
                    </a:gridCol>
                    <a:gridCol w="2488912">
                      <a:extLst>
                        <a:ext uri="{9D8B030D-6E8A-4147-A177-3AD203B41FA5}">
                          <a16:colId xmlns:a16="http://schemas.microsoft.com/office/drawing/2014/main" val="2710402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Symbol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Meaning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975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Analytical Green’s function in Hankel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21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Volumetric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113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Radius of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578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Thermal conductivity of chip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0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Bessel function of first kind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27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domain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54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Position in z-direction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79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heat spreader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76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silicon die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2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66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99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𝑑𝑦𝑛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Dynamic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09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ℋ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1849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1401B78-3C94-4689-9111-C3B88F376D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03446"/>
                  </p:ext>
                </p:extLst>
              </p:nvPr>
            </p:nvGraphicFramePr>
            <p:xfrm>
              <a:off x="8690705" y="563829"/>
              <a:ext cx="3118376" cy="533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464">
                      <a:extLst>
                        <a:ext uri="{9D8B030D-6E8A-4147-A177-3AD203B41FA5}">
                          <a16:colId xmlns:a16="http://schemas.microsoft.com/office/drawing/2014/main" val="2594895615"/>
                        </a:ext>
                      </a:extLst>
                    </a:gridCol>
                    <a:gridCol w="2488912">
                      <a:extLst>
                        <a:ext uri="{9D8B030D-6E8A-4147-A177-3AD203B41FA5}">
                          <a16:colId xmlns:a16="http://schemas.microsoft.com/office/drawing/2014/main" val="27104026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Symbol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Meaning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9751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72941" r="-397115" b="-86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Analytical Green’s function in Hankel domain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021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240984" r="-397115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Volumetric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91139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340984" r="-397115" b="-10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Radius of heat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578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440984" r="-39711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Thermal conductivity of chip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100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540984" r="-39711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Bessel function of first kind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27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640984" r="-39711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domain variable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1548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740984" r="-397115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Position in z-direction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799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855000" r="-397115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heat spreader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764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939344" r="-39711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Thickness of silicon die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29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039344" r="-39711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Temperature profile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166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139344" r="-39711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Green’s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79959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239344" r="-39711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Dynamic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096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2" t="-1339344" r="-39711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Hankel transform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184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8DF57C8-490B-4E05-A7EE-3D56D99BA468}"/>
              </a:ext>
            </a:extLst>
          </p:cNvPr>
          <p:cNvSpPr txBox="1"/>
          <p:nvPr/>
        </p:nvSpPr>
        <p:spPr>
          <a:xfrm>
            <a:off x="1101850" y="6220806"/>
            <a:ext cx="874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3. S. Varshney, "</a:t>
            </a:r>
            <a:r>
              <a:rPr lang="en-US" sz="1200" dirty="0" err="1">
                <a:ea typeface="+mn-lt"/>
                <a:cs typeface="+mn-lt"/>
              </a:rPr>
              <a:t>NanoTherm</a:t>
            </a:r>
            <a:r>
              <a:rPr lang="en-US" sz="1200" dirty="0">
                <a:ea typeface="+mn-lt"/>
                <a:cs typeface="+mn-lt"/>
              </a:rPr>
              <a:t>: An Analytical Fourier-Boltzmann Framework for Full Chip Thermal Simulations," </a:t>
            </a:r>
            <a:r>
              <a:rPr lang="en-US" sz="1200" i="1" dirty="0">
                <a:ea typeface="+mn-lt"/>
                <a:cs typeface="+mn-lt"/>
              </a:rPr>
              <a:t> IEEE/ACM ICCAD</a:t>
            </a:r>
            <a:r>
              <a:rPr lang="en-US" sz="1200" dirty="0">
                <a:ea typeface="+mn-lt"/>
                <a:cs typeface="+mn-lt"/>
              </a:rPr>
              <a:t>, USA, 2019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9484" y="2466429"/>
                <a:ext cx="5288795" cy="613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84" y="2466429"/>
                <a:ext cx="5288795" cy="6133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47855" y="3233369"/>
                <a:ext cx="2631324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55" y="3233369"/>
                <a:ext cx="2631324" cy="39126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55490" y="5950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043881" y="4020504"/>
                <a:ext cx="2768268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1" y="4020504"/>
                <a:ext cx="2768268" cy="391261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6042" y="5270957"/>
                <a:ext cx="2401069" cy="667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042" y="5270957"/>
                <a:ext cx="2401069" cy="6672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38881" y="3608698"/>
                <a:ext cx="1810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81" y="3608698"/>
                <a:ext cx="1810331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E33515BD-8080-40AF-B1F0-B40A1D4FACCC}"/>
                  </a:ext>
                </a:extLst>
              </p:cNvPr>
              <p:cNvSpPr txBox="1"/>
              <p:nvPr/>
            </p:nvSpPr>
            <p:spPr>
              <a:xfrm>
                <a:off x="4874260" y="4430972"/>
                <a:ext cx="3517900" cy="35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𝜋𝛽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E33515BD-8080-40AF-B1F0-B40A1D4FA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260" y="4430972"/>
                <a:ext cx="3517900" cy="359410"/>
              </a:xfrm>
              <a:prstGeom prst="rect">
                <a:avLst/>
              </a:prstGeom>
              <a:blipFill>
                <a:blip r:embed="rId1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6045B-14A7-4B28-9EED-31FC0B4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cs typeface="Calibri Light"/>
              </a:rPr>
              <a:t>FOURIER GREEN'S FUNCTION</a:t>
            </a:r>
            <a:endParaRPr lang="en-IN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2365" y="1609846"/>
                <a:ext cx="10515600" cy="44889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cs typeface="Calibri"/>
                  </a:rPr>
                  <a:t>TRANSIENT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Temperature profile of the chip considering the temperature rise with time</a:t>
                </a:r>
              </a:p>
              <a:p>
                <a:pPr marL="0" indent="0">
                  <a:buNone/>
                </a:pPr>
                <a:endParaRPr lang="en-US" sz="2000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Taking Hankel transform and solving as before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Solving the linear differential equation with boundary condition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                                                                             , where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Taking the inverse Hankel transform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Separating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𝑓𝑖𝑛𝑣</m:t>
                    </m:r>
                  </m:oMath>
                </a14:m>
                <a:r>
                  <a:rPr lang="en-US" sz="2000" dirty="0">
                    <a:cs typeface="Calibri"/>
                  </a:rPr>
                  <a:t> into two parts,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/>
                        </m:ctrlPr>
                      </m:sSubSupPr>
                      <m:e>
                        <m:r>
                          <a:rPr lang="en-IN" sz="2000" i="1"/>
                          <m:t>𝑓𝑖𝑛𝑣</m:t>
                        </m:r>
                      </m:e>
                      <m:sub>
                        <m:r>
                          <a:rPr lang="en-IN" sz="2000" i="1"/>
                          <m:t>0</m:t>
                        </m:r>
                      </m:sub>
                      <m:sup>
                        <m:r>
                          <a:rPr lang="en-IN" sz="2000" i="1"/>
                          <m:t>𝜖</m:t>
                        </m:r>
                      </m:sup>
                    </m:sSubSup>
                  </m:oMath>
                </a14:m>
                <a:r>
                  <a:rPr lang="en-US" sz="2000" dirty="0">
                    <a:cs typeface="Calibri"/>
                  </a:rPr>
                  <a:t> and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𝑓𝑖𝑛𝑣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sz="2000" dirty="0">
                    <a:cs typeface="Calibri"/>
                  </a:rPr>
                  <a:t>     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365" y="1609846"/>
                <a:ext cx="10515600" cy="4488950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04269" y="2355930"/>
                <a:ext cx="313998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269" y="2355930"/>
                <a:ext cx="3139981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41026" y="2763189"/>
                <a:ext cx="3595128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026" y="2763189"/>
                <a:ext cx="3595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238590" y="3299959"/>
                <a:ext cx="1866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90" y="3299959"/>
                <a:ext cx="186657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560727" y="3692430"/>
                <a:ext cx="3613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27" y="3692430"/>
                <a:ext cx="361309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26BAEBA0-8E65-477C-A9AA-161C35824414}"/>
                  </a:ext>
                </a:extLst>
              </p:cNvPr>
              <p:cNvSpPr txBox="1"/>
              <p:nvPr/>
            </p:nvSpPr>
            <p:spPr>
              <a:xfrm>
                <a:off x="1552241" y="3569233"/>
                <a:ext cx="3943350" cy="52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𝑠𝑙𝑒𝑎𝑘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𝑠𝑙𝑒𝑎𝑘</m:t>
                          </m:r>
                        </m:sub>
                      </m:sSub>
                      <m:sSup>
                        <m:s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IN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ℋ</m:t>
                              </m:r>
                              <m:d>
                                <m:d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3">
                <a:extLst>
                  <a:ext uri="{FF2B5EF4-FFF2-40B4-BE49-F238E27FC236}">
                    <a16:creationId xmlns:a16="http://schemas.microsoft.com/office/drawing/2014/main" id="{26BAEBA0-8E65-477C-A9AA-161C35824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41" y="3569233"/>
                <a:ext cx="3943350" cy="527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FA7A7D71-DC80-41D7-A88B-5EEEC22E1D75}"/>
                  </a:ext>
                </a:extLst>
              </p:cNvPr>
              <p:cNvSpPr txBox="1"/>
              <p:nvPr/>
            </p:nvSpPr>
            <p:spPr>
              <a:xfrm>
                <a:off x="4252865" y="4105011"/>
                <a:ext cx="2191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𝑓𝑖𝑛𝑣</m:t>
                      </m:r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FA7A7D71-DC80-41D7-A88B-5EEEC22E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65" y="4105011"/>
                <a:ext cx="219138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619782CA-6F3B-42F3-8D09-95C1C3EF7A37}"/>
                  </a:ext>
                </a:extLst>
              </p:cNvPr>
              <p:cNvSpPr txBox="1"/>
              <p:nvPr/>
            </p:nvSpPr>
            <p:spPr>
              <a:xfrm>
                <a:off x="2475490" y="5002084"/>
                <a:ext cx="4953000" cy="742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IN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𝑠𝑙𝑒𝑎𝑘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∅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𝑠𝑙𝑒𝑎𝑘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box>
                            <m:box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</m:box>
                        </m:e>
                      </m:nary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619782CA-6F3B-42F3-8D09-95C1C3EF7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490" y="5002084"/>
                <a:ext cx="4953000" cy="742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18360-D5C7-4916-9107-B0B50B15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F78C-E82A-4918-9149-C4E0837F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85"/>
            <a:ext cx="807212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+mj-lt"/>
                <a:cs typeface="+mj-lt"/>
              </a:rPr>
              <a:t>FOURIER GREEN'S FUNCTION</a:t>
            </a:r>
            <a:endParaRPr lang="en-IN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127"/>
                <a:ext cx="10515600" cy="4569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Calibri"/>
                  </a:rPr>
                  <a:t>TRANSIENT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→0, 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cs typeface="Calibri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cs typeface="Calibri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Also, 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IN" sz="20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cs typeface="Calibri"/>
                  </a:rPr>
                  <a:t>, we can ignore the leakage terms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𝑠𝑙𝑒𝑎𝑘</m:t>
                        </m:r>
                      </m:sub>
                    </m:sSub>
                  </m:oMath>
                </a14:m>
                <a:r>
                  <a:rPr lang="en-US" sz="2000" dirty="0">
                    <a:cs typeface="Calibri"/>
                  </a:rPr>
                  <a:t>  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Hence, the steady state leakage term becomes      </a:t>
                </a:r>
              </a:p>
              <a:p>
                <a:pPr marL="0" indent="0">
                  <a:buNone/>
                </a:pPr>
                <a:endParaRPr lang="en-US" sz="2000" dirty="0">
                  <a:cs typeface="Calibri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Thus, we get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 Solving the integration, we get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Calibri"/>
                  </a:rPr>
                  <a:t>The transient leakage aware Green's function is given by</a:t>
                </a:r>
              </a:p>
              <a:p>
                <a:pPr marL="0" indent="0">
                  <a:buNone/>
                </a:pPr>
                <a:r>
                  <a:rPr lang="en-US" dirty="0">
                    <a:cs typeface="Calibri"/>
                  </a:rPr>
                  <a:t>   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DA168-B0CC-4503-B67B-D7CCCD90D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127"/>
                <a:ext cx="10515600" cy="4569835"/>
              </a:xfrm>
              <a:blipFill>
                <a:blip r:embed="rId2"/>
                <a:stretch>
                  <a:fillRect l="-121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6E50E7E-EBA4-4DA4-90D3-B463E04D3518}"/>
              </a:ext>
            </a:extLst>
          </p:cNvPr>
          <p:cNvSpPr/>
          <p:nvPr/>
        </p:nvSpPr>
        <p:spPr>
          <a:xfrm>
            <a:off x="3956268" y="5127864"/>
            <a:ext cx="3678620" cy="893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flipH="1">
                <a:off x="5795578" y="2103781"/>
                <a:ext cx="4018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IN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95578" y="2103781"/>
                <a:ext cx="401837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016808" y="5371165"/>
                <a:ext cx="3677231" cy="40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08" y="5371165"/>
                <a:ext cx="3677231" cy="406778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2A37534-7165-4EA7-9A5B-E53035FFFF2B}"/>
                  </a:ext>
                </a:extLst>
              </p:cNvPr>
              <p:cNvSpPr txBox="1"/>
              <p:nvPr/>
            </p:nvSpPr>
            <p:spPr>
              <a:xfrm>
                <a:off x="5521476" y="2980054"/>
                <a:ext cx="3950970" cy="48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ℋ</m:t>
                      </m:r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l-GR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</m:sSub>
                      <m:box>
                        <m:box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D2A37534-7165-4EA7-9A5B-E53035FF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476" y="2980054"/>
                <a:ext cx="3950970" cy="480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A9B98B42-63E7-4D18-89A4-0F05B81FDC9B}"/>
                  </a:ext>
                </a:extLst>
              </p:cNvPr>
              <p:cNvSpPr txBox="1"/>
              <p:nvPr/>
            </p:nvSpPr>
            <p:spPr>
              <a:xfrm>
                <a:off x="4092900" y="4151626"/>
                <a:ext cx="3950970" cy="59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18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ℋ</m:t>
                                      </m:r>
                                      <m:d>
                                        <m:d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el-GR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box>
                            <m:box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ℋ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|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=0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12">
                <a:extLst>
                  <a:ext uri="{FF2B5EF4-FFF2-40B4-BE49-F238E27FC236}">
                    <a16:creationId xmlns:a16="http://schemas.microsoft.com/office/drawing/2014/main" id="{A9B98B42-63E7-4D18-89A4-0F05B81FD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900" y="4151626"/>
                <a:ext cx="3950970" cy="5962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B77E37E-BA8E-4697-8F3C-8A12412E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6A93-EC53-4F72-A64D-2D80C5108DBA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E47075CE-07DA-4ECF-AE70-4E6C9E4CCBC3}"/>
                  </a:ext>
                </a:extLst>
              </p:cNvPr>
              <p:cNvSpPr txBox="1"/>
              <p:nvPr/>
            </p:nvSpPr>
            <p:spPr>
              <a:xfrm>
                <a:off x="2126460" y="3269562"/>
                <a:ext cx="4629150" cy="1123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br>
                  <a:rPr lang="en-IN" sz="16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𝑓𝑖𝑛𝑣</m:t>
                          </m:r>
                        </m:e>
                        <m:sub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sup>
                        <m:e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ℋ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l-G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l-GR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ℋ</m:t>
                                  </m:r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l-GR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</m:sSub>
                                  <m:box>
                                    <m:boxPr>
                                      <m:ctrlPr>
                                        <a:rPr lang="en-US" sz="1800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𝛿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box>
                                </m:den>
                              </m:f>
                            </m:sup>
                          </m:s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</m:nary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N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11">
                <a:extLst>
                  <a:ext uri="{FF2B5EF4-FFF2-40B4-BE49-F238E27FC236}">
                    <a16:creationId xmlns:a16="http://schemas.microsoft.com/office/drawing/2014/main" id="{E47075CE-07DA-4ECF-AE70-4E6C9E4CC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460" y="3269562"/>
                <a:ext cx="4629150" cy="1123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1816</Words>
  <Application>Microsoft Office PowerPoint</Application>
  <PresentationFormat>Widescreen</PresentationFormat>
  <Paragraphs>369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NanoLeak: A Fast Analytical Green’s Function-based Leakage-aware Thermal Simulator</vt:lpstr>
      <vt:lpstr>PowerPoint Presentation</vt:lpstr>
      <vt:lpstr>INTRODUCTION</vt:lpstr>
      <vt:lpstr>INTRODUCTION</vt:lpstr>
      <vt:lpstr>PowerPoint Presentation</vt:lpstr>
      <vt:lpstr>BACKGROUND</vt:lpstr>
      <vt:lpstr>FOURIER GREEN'S FUNCTION</vt:lpstr>
      <vt:lpstr>FOURIER GREEN'S FUNCTION</vt:lpstr>
      <vt:lpstr>FOURIER GREEN'S FUNCTION</vt:lpstr>
      <vt:lpstr>Gray-BTE Green's Function</vt:lpstr>
      <vt:lpstr>Gray-BTE Green's Function</vt:lpstr>
      <vt:lpstr>VALIDATION RESULTS</vt:lpstr>
      <vt:lpstr>FOURIER ANALYSIS</vt:lpstr>
      <vt:lpstr>STEADY STATE SIMULATIONS</vt:lpstr>
      <vt:lpstr>STEADY STATE SIMULATIONS</vt:lpstr>
      <vt:lpstr>TRANSIENT SIMULATIONS</vt:lpstr>
      <vt:lpstr>TRANSIENT SIMULATIONS</vt:lpstr>
      <vt:lpstr>BTE ANALYSIS</vt:lpstr>
      <vt:lpstr>STEADY STATE SIMULATIONS</vt:lpstr>
      <vt:lpstr>TRANSIENT SIMULATIONS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Shetty, Veeresh (DI SW ST&amp;MK ISME GEE MDG)</dc:creator>
  <cp:lastModifiedBy>Agrawal, Anjali</cp:lastModifiedBy>
  <cp:revision>104</cp:revision>
  <dcterms:created xsi:type="dcterms:W3CDTF">2022-01-30T01:07:43Z</dcterms:created>
  <dcterms:modified xsi:type="dcterms:W3CDTF">2022-02-04T16:38:02Z</dcterms:modified>
</cp:coreProperties>
</file>