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1"/>
  </p:notesMasterIdLst>
  <p:sldIdLst>
    <p:sldId id="306" r:id="rId5"/>
    <p:sldId id="333" r:id="rId6"/>
    <p:sldId id="308" r:id="rId7"/>
    <p:sldId id="332" r:id="rId8"/>
    <p:sldId id="309" r:id="rId9"/>
    <p:sldId id="310" r:id="rId10"/>
    <p:sldId id="311" r:id="rId11"/>
    <p:sldId id="312" r:id="rId12"/>
    <p:sldId id="334" r:id="rId13"/>
    <p:sldId id="314" r:id="rId14"/>
    <p:sldId id="315" r:id="rId15"/>
    <p:sldId id="316" r:id="rId16"/>
    <p:sldId id="317" r:id="rId17"/>
    <p:sldId id="318" r:id="rId18"/>
    <p:sldId id="335" r:id="rId19"/>
    <p:sldId id="321" r:id="rId20"/>
    <p:sldId id="322" r:id="rId21"/>
    <p:sldId id="323" r:id="rId22"/>
    <p:sldId id="336" r:id="rId23"/>
    <p:sldId id="325" r:id="rId24"/>
    <p:sldId id="326" r:id="rId25"/>
    <p:sldId id="327" r:id="rId26"/>
    <p:sldId id="328" r:id="rId27"/>
    <p:sldId id="329" r:id="rId28"/>
    <p:sldId id="330" r:id="rId29"/>
    <p:sldId id="33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AD4"/>
    <a:srgbClr val="E3F1DB"/>
    <a:srgbClr val="DFEBD6"/>
    <a:srgbClr val="C9D9F5"/>
    <a:srgbClr val="F5B0B0"/>
    <a:srgbClr val="DE724B"/>
    <a:srgbClr val="C62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64B8C-1DC0-D138-F7E1-CCC6707EED36}" v="6" dt="2023-02-24T05:29:34.525"/>
    <p1510:client id="{67BAD976-556C-6F98-D3E1-331D7AD730CD}" v="79" dt="2023-02-24T08:45:05.553"/>
    <p1510:client id="{B2AC4780-3AA8-420F-BE16-126265C3682C}" v="186" dt="2023-02-24T04:44:46.7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6049E9-748F-4495-A119-39EB9B9A7338}"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US"/>
        </a:p>
      </dgm:t>
    </dgm:pt>
    <dgm:pt modelId="{9F9FFA2A-1AF8-4B6B-9F05-378846A06F85}">
      <dgm:prSet phldrT="[Text]" phldr="0"/>
      <dgm:spPr/>
      <dgm:t>
        <a:bodyPr/>
        <a:lstStyle/>
        <a:p>
          <a:pPr algn="just">
            <a:lnSpc>
              <a:spcPct val="90000"/>
            </a:lnSpc>
          </a:pPr>
          <a:r>
            <a:rPr lang="en-US">
              <a:latin typeface="Calibri"/>
              <a:cs typeface="Calibri"/>
            </a:rPr>
            <a:t>Due to the decreased demand for data storage and subsequently reduced DRAM traffic, </a:t>
          </a:r>
          <a:r>
            <a:rPr lang="en-US" err="1">
              <a:latin typeface="Calibri"/>
              <a:cs typeface="Calibri"/>
            </a:rPr>
            <a:t>Securator</a:t>
          </a:r>
          <a:r>
            <a:rPr lang="en-US">
              <a:latin typeface="Calibri"/>
              <a:cs typeface="Calibri"/>
            </a:rPr>
            <a:t> achieves a 20.56% performance improvement in comparison to TNPU. </a:t>
          </a:r>
          <a:endParaRPr lang="en-US"/>
        </a:p>
      </dgm:t>
    </dgm:pt>
    <dgm:pt modelId="{5877FEB9-B60B-462C-80A0-96610405794B}" type="parTrans" cxnId="{3DBB76B8-43CE-4E67-876A-D1AAF0ECE037}">
      <dgm:prSet/>
      <dgm:spPr/>
      <dgm:t>
        <a:bodyPr/>
        <a:lstStyle/>
        <a:p>
          <a:endParaRPr lang="en-US"/>
        </a:p>
      </dgm:t>
    </dgm:pt>
    <dgm:pt modelId="{96734BE5-E56E-40E9-B271-29695BF48C5A}" type="sibTrans" cxnId="{3DBB76B8-43CE-4E67-876A-D1AAF0ECE037}">
      <dgm:prSet/>
      <dgm:spPr/>
      <dgm:t>
        <a:bodyPr/>
        <a:lstStyle/>
        <a:p>
          <a:endParaRPr lang="en-US"/>
        </a:p>
      </dgm:t>
    </dgm:pt>
    <dgm:pt modelId="{3F50A3CB-68DF-4A1B-BADB-804828C412D1}">
      <dgm:prSet phldr="0"/>
      <dgm:spPr/>
      <dgm:t>
        <a:bodyPr/>
        <a:lstStyle/>
        <a:p>
          <a:pPr algn="l" rtl="0">
            <a:lnSpc>
              <a:spcPct val="90000"/>
            </a:lnSpc>
          </a:pPr>
          <a:r>
            <a:rPr lang="en-US">
              <a:latin typeface="Calibri"/>
              <a:cs typeface="Calibri"/>
            </a:rPr>
            <a:t>Neural network (NN) models are expensive and should be protected.</a:t>
          </a:r>
          <a:endParaRPr lang="en-US"/>
        </a:p>
      </dgm:t>
    </dgm:pt>
    <dgm:pt modelId="{02D03937-E51F-4A6E-9A5C-0BADA9ACDB22}" type="parTrans" cxnId="{A19EF0E2-4315-47E1-9EC1-2DBD208139C2}">
      <dgm:prSet/>
      <dgm:spPr/>
    </dgm:pt>
    <dgm:pt modelId="{757DC519-3A04-4BA1-9D28-B8840C3F6422}" type="sibTrans" cxnId="{A19EF0E2-4315-47E1-9EC1-2DBD208139C2}">
      <dgm:prSet/>
      <dgm:spPr/>
    </dgm:pt>
    <dgm:pt modelId="{3F4F8E3E-2F27-4F87-BC92-2C656CDF8C3D}">
      <dgm:prSet phldr="0"/>
      <dgm:spPr/>
      <dgm:t>
        <a:bodyPr/>
        <a:lstStyle/>
        <a:p>
          <a:pPr algn="l">
            <a:lnSpc>
              <a:spcPct val="90000"/>
            </a:lnSpc>
          </a:pPr>
          <a:r>
            <a:rPr lang="en-US" dirty="0">
              <a:latin typeface="Calibri"/>
              <a:cs typeface="Calibri"/>
            </a:rPr>
            <a:t>NNs perform very systematic and predictable computations that can be leveraged to reduce security overheads.</a:t>
          </a:r>
          <a:endParaRPr lang="en-US" dirty="0"/>
        </a:p>
      </dgm:t>
    </dgm:pt>
    <dgm:pt modelId="{418984B1-F92C-41A7-B58F-E1FA39C69504}" type="parTrans" cxnId="{4091065B-F803-481D-A037-BA0641E93584}">
      <dgm:prSet/>
      <dgm:spPr/>
    </dgm:pt>
    <dgm:pt modelId="{9F7FA180-2833-4CAC-8408-587BC0FEC25D}" type="sibTrans" cxnId="{4091065B-F803-481D-A037-BA0641E93584}">
      <dgm:prSet/>
      <dgm:spPr/>
    </dgm:pt>
    <dgm:pt modelId="{DA13E142-4ABB-4C51-8CB6-5CA3F5AD80DA}">
      <dgm:prSet phldr="0"/>
      <dgm:spPr/>
      <dgm:t>
        <a:bodyPr/>
        <a:lstStyle/>
        <a:p>
          <a:pPr algn="l">
            <a:lnSpc>
              <a:spcPct val="90000"/>
            </a:lnSpc>
          </a:pPr>
          <a:r>
            <a:rPr lang="en-US">
              <a:latin typeface="Calibri"/>
              <a:cs typeface="Calibri"/>
            </a:rPr>
            <a:t>Layer-level security checks can lower the costs involved with providing security guarantees.</a:t>
          </a:r>
          <a:endParaRPr lang="en-US"/>
        </a:p>
      </dgm:t>
    </dgm:pt>
    <dgm:pt modelId="{7F3A92D7-03D3-4ED6-854B-ACA2860FB4DD}" type="parTrans" cxnId="{9910482A-9B71-4E19-B175-678016621A9A}">
      <dgm:prSet/>
      <dgm:spPr/>
    </dgm:pt>
    <dgm:pt modelId="{BBF17CC2-82BE-4A3A-833D-6BA0C447B736}" type="sibTrans" cxnId="{9910482A-9B71-4E19-B175-678016621A9A}">
      <dgm:prSet/>
      <dgm:spPr/>
    </dgm:pt>
    <dgm:pt modelId="{ADCA9F3E-86B3-49DF-B73C-DD9405139EF3}">
      <dgm:prSet phldr="0"/>
      <dgm:spPr/>
      <dgm:t>
        <a:bodyPr/>
        <a:lstStyle/>
        <a:p>
          <a:pPr algn="l">
            <a:lnSpc>
              <a:spcPct val="90000"/>
            </a:lnSpc>
          </a:pPr>
          <a:r>
            <a:rPr lang="en-US">
              <a:latin typeface="Calibri"/>
              <a:cs typeface="Calibri"/>
            </a:rPr>
            <a:t>To achieve layer-level security, we efficiently characterize and encode a wide variety of memory access patterns.</a:t>
          </a:r>
          <a:endParaRPr lang="en-US"/>
        </a:p>
      </dgm:t>
    </dgm:pt>
    <dgm:pt modelId="{0D06207F-A326-4CAE-9FFA-FD5F1D63C552}" type="parTrans" cxnId="{1043B166-AEF4-46D6-9FF9-AD1F8DAFC9DA}">
      <dgm:prSet/>
      <dgm:spPr/>
    </dgm:pt>
    <dgm:pt modelId="{5812A7E3-F6B2-4845-BAA5-DECD545AEF33}" type="sibTrans" cxnId="{1043B166-AEF4-46D6-9FF9-AD1F8DAFC9DA}">
      <dgm:prSet/>
      <dgm:spPr/>
    </dgm:pt>
    <dgm:pt modelId="{4D4CA6D0-4288-456F-A896-E93D53994ADD}" type="pres">
      <dgm:prSet presAssocID="{8F6049E9-748F-4495-A119-39EB9B9A7338}" presName="linear" presStyleCnt="0">
        <dgm:presLayoutVars>
          <dgm:animLvl val="lvl"/>
          <dgm:resizeHandles val="exact"/>
        </dgm:presLayoutVars>
      </dgm:prSet>
      <dgm:spPr/>
    </dgm:pt>
    <dgm:pt modelId="{B0209E12-D306-4B91-A203-C5C86D62B036}" type="pres">
      <dgm:prSet presAssocID="{3F50A3CB-68DF-4A1B-BADB-804828C412D1}" presName="parentText" presStyleLbl="node1" presStyleIdx="0" presStyleCnt="5">
        <dgm:presLayoutVars>
          <dgm:chMax val="0"/>
          <dgm:bulletEnabled val="1"/>
        </dgm:presLayoutVars>
      </dgm:prSet>
      <dgm:spPr/>
    </dgm:pt>
    <dgm:pt modelId="{4E70C2DE-BE99-4413-A013-942C412F555C}" type="pres">
      <dgm:prSet presAssocID="{757DC519-3A04-4BA1-9D28-B8840C3F6422}" presName="spacer" presStyleCnt="0"/>
      <dgm:spPr/>
    </dgm:pt>
    <dgm:pt modelId="{DF0FDA0F-58E0-4C9B-B177-0173ED5591A1}" type="pres">
      <dgm:prSet presAssocID="{3F4F8E3E-2F27-4F87-BC92-2C656CDF8C3D}" presName="parentText" presStyleLbl="node1" presStyleIdx="1" presStyleCnt="5">
        <dgm:presLayoutVars>
          <dgm:chMax val="0"/>
          <dgm:bulletEnabled val="1"/>
        </dgm:presLayoutVars>
      </dgm:prSet>
      <dgm:spPr/>
    </dgm:pt>
    <dgm:pt modelId="{5E25502E-5059-441C-803D-ECA932EE55B9}" type="pres">
      <dgm:prSet presAssocID="{9F7FA180-2833-4CAC-8408-587BC0FEC25D}" presName="spacer" presStyleCnt="0"/>
      <dgm:spPr/>
    </dgm:pt>
    <dgm:pt modelId="{1B76C3A0-2436-4FF1-A59F-DCAD4211B31C}" type="pres">
      <dgm:prSet presAssocID="{DA13E142-4ABB-4C51-8CB6-5CA3F5AD80DA}" presName="parentText" presStyleLbl="node1" presStyleIdx="2" presStyleCnt="5">
        <dgm:presLayoutVars>
          <dgm:chMax val="0"/>
          <dgm:bulletEnabled val="1"/>
        </dgm:presLayoutVars>
      </dgm:prSet>
      <dgm:spPr/>
    </dgm:pt>
    <dgm:pt modelId="{A726A4FB-34C0-4960-ADAF-6D5FCF6D3DFE}" type="pres">
      <dgm:prSet presAssocID="{BBF17CC2-82BE-4A3A-833D-6BA0C447B736}" presName="spacer" presStyleCnt="0"/>
      <dgm:spPr/>
    </dgm:pt>
    <dgm:pt modelId="{9DEB952A-9B32-487F-A1CC-27130E796AE9}" type="pres">
      <dgm:prSet presAssocID="{ADCA9F3E-86B3-49DF-B73C-DD9405139EF3}" presName="parentText" presStyleLbl="node1" presStyleIdx="3" presStyleCnt="5">
        <dgm:presLayoutVars>
          <dgm:chMax val="0"/>
          <dgm:bulletEnabled val="1"/>
        </dgm:presLayoutVars>
      </dgm:prSet>
      <dgm:spPr/>
    </dgm:pt>
    <dgm:pt modelId="{C8635E98-D86F-42B7-B83A-C6B0F31048F5}" type="pres">
      <dgm:prSet presAssocID="{5812A7E3-F6B2-4845-BAA5-DECD545AEF33}" presName="spacer" presStyleCnt="0"/>
      <dgm:spPr/>
    </dgm:pt>
    <dgm:pt modelId="{0568286C-8E6F-49A8-87A3-B3CF330501AE}" type="pres">
      <dgm:prSet presAssocID="{9F9FFA2A-1AF8-4B6B-9F05-378846A06F85}" presName="parentText" presStyleLbl="node1" presStyleIdx="4" presStyleCnt="5">
        <dgm:presLayoutVars>
          <dgm:chMax val="0"/>
          <dgm:bulletEnabled val="1"/>
        </dgm:presLayoutVars>
      </dgm:prSet>
      <dgm:spPr/>
    </dgm:pt>
  </dgm:ptLst>
  <dgm:cxnLst>
    <dgm:cxn modelId="{5EE27B02-7510-4CAF-B0C8-6BDF993C4AD2}" type="presOf" srcId="{9F9FFA2A-1AF8-4B6B-9F05-378846A06F85}" destId="{0568286C-8E6F-49A8-87A3-B3CF330501AE}" srcOrd="0" destOrd="0" presId="urn:microsoft.com/office/officeart/2005/8/layout/vList2"/>
    <dgm:cxn modelId="{7E81F416-51F0-4DA6-A25D-56BA1F67CF3F}" type="presOf" srcId="{DA13E142-4ABB-4C51-8CB6-5CA3F5AD80DA}" destId="{1B76C3A0-2436-4FF1-A59F-DCAD4211B31C}" srcOrd="0" destOrd="0" presId="urn:microsoft.com/office/officeart/2005/8/layout/vList2"/>
    <dgm:cxn modelId="{920E941A-751B-49B0-BBE5-7ACF2721DFCE}" type="presOf" srcId="{3F4F8E3E-2F27-4F87-BC92-2C656CDF8C3D}" destId="{DF0FDA0F-58E0-4C9B-B177-0173ED5591A1}" srcOrd="0" destOrd="0" presId="urn:microsoft.com/office/officeart/2005/8/layout/vList2"/>
    <dgm:cxn modelId="{9910482A-9B71-4E19-B175-678016621A9A}" srcId="{8F6049E9-748F-4495-A119-39EB9B9A7338}" destId="{DA13E142-4ABB-4C51-8CB6-5CA3F5AD80DA}" srcOrd="2" destOrd="0" parTransId="{7F3A92D7-03D3-4ED6-854B-ACA2860FB4DD}" sibTransId="{BBF17CC2-82BE-4A3A-833D-6BA0C447B736}"/>
    <dgm:cxn modelId="{4091065B-F803-481D-A037-BA0641E93584}" srcId="{8F6049E9-748F-4495-A119-39EB9B9A7338}" destId="{3F4F8E3E-2F27-4F87-BC92-2C656CDF8C3D}" srcOrd="1" destOrd="0" parTransId="{418984B1-F92C-41A7-B58F-E1FA39C69504}" sibTransId="{9F7FA180-2833-4CAC-8408-587BC0FEC25D}"/>
    <dgm:cxn modelId="{96C40345-725C-44D0-90AF-68FE97A2440F}" type="presOf" srcId="{3F50A3CB-68DF-4A1B-BADB-804828C412D1}" destId="{B0209E12-D306-4B91-A203-C5C86D62B036}" srcOrd="0" destOrd="0" presId="urn:microsoft.com/office/officeart/2005/8/layout/vList2"/>
    <dgm:cxn modelId="{1043B166-AEF4-46D6-9FF9-AD1F8DAFC9DA}" srcId="{8F6049E9-748F-4495-A119-39EB9B9A7338}" destId="{ADCA9F3E-86B3-49DF-B73C-DD9405139EF3}" srcOrd="3" destOrd="0" parTransId="{0D06207F-A326-4CAE-9FFA-FD5F1D63C552}" sibTransId="{5812A7E3-F6B2-4845-BAA5-DECD545AEF33}"/>
    <dgm:cxn modelId="{2359FB52-7A08-49CF-AB2E-BABF2CC210FE}" type="presOf" srcId="{ADCA9F3E-86B3-49DF-B73C-DD9405139EF3}" destId="{9DEB952A-9B32-487F-A1CC-27130E796AE9}" srcOrd="0" destOrd="0" presId="urn:microsoft.com/office/officeart/2005/8/layout/vList2"/>
    <dgm:cxn modelId="{19699D73-E0E2-4A22-9F7F-B79A8454426A}" type="presOf" srcId="{8F6049E9-748F-4495-A119-39EB9B9A7338}" destId="{4D4CA6D0-4288-456F-A896-E93D53994ADD}" srcOrd="0" destOrd="0" presId="urn:microsoft.com/office/officeart/2005/8/layout/vList2"/>
    <dgm:cxn modelId="{3DBB76B8-43CE-4E67-876A-D1AAF0ECE037}" srcId="{8F6049E9-748F-4495-A119-39EB9B9A7338}" destId="{9F9FFA2A-1AF8-4B6B-9F05-378846A06F85}" srcOrd="4" destOrd="0" parTransId="{5877FEB9-B60B-462C-80A0-96610405794B}" sibTransId="{96734BE5-E56E-40E9-B271-29695BF48C5A}"/>
    <dgm:cxn modelId="{A19EF0E2-4315-47E1-9EC1-2DBD208139C2}" srcId="{8F6049E9-748F-4495-A119-39EB9B9A7338}" destId="{3F50A3CB-68DF-4A1B-BADB-804828C412D1}" srcOrd="0" destOrd="0" parTransId="{02D03937-E51F-4A6E-9A5C-0BADA9ACDB22}" sibTransId="{757DC519-3A04-4BA1-9D28-B8840C3F6422}"/>
    <dgm:cxn modelId="{7999D1FA-1EF2-4C2C-ABC1-18E497795F88}" type="presParOf" srcId="{4D4CA6D0-4288-456F-A896-E93D53994ADD}" destId="{B0209E12-D306-4B91-A203-C5C86D62B036}" srcOrd="0" destOrd="0" presId="urn:microsoft.com/office/officeart/2005/8/layout/vList2"/>
    <dgm:cxn modelId="{9E82EF92-F0DC-4909-8E5E-37FD232883A7}" type="presParOf" srcId="{4D4CA6D0-4288-456F-A896-E93D53994ADD}" destId="{4E70C2DE-BE99-4413-A013-942C412F555C}" srcOrd="1" destOrd="0" presId="urn:microsoft.com/office/officeart/2005/8/layout/vList2"/>
    <dgm:cxn modelId="{FF061C84-65F1-4670-9CEA-3B491C76E7FA}" type="presParOf" srcId="{4D4CA6D0-4288-456F-A896-E93D53994ADD}" destId="{DF0FDA0F-58E0-4C9B-B177-0173ED5591A1}" srcOrd="2" destOrd="0" presId="urn:microsoft.com/office/officeart/2005/8/layout/vList2"/>
    <dgm:cxn modelId="{E1F24ED2-B1D9-4012-B796-D78647B7EE95}" type="presParOf" srcId="{4D4CA6D0-4288-456F-A896-E93D53994ADD}" destId="{5E25502E-5059-441C-803D-ECA932EE55B9}" srcOrd="3" destOrd="0" presId="urn:microsoft.com/office/officeart/2005/8/layout/vList2"/>
    <dgm:cxn modelId="{797540EE-D7C3-460D-8D80-49DDEE712D4E}" type="presParOf" srcId="{4D4CA6D0-4288-456F-A896-E93D53994ADD}" destId="{1B76C3A0-2436-4FF1-A59F-DCAD4211B31C}" srcOrd="4" destOrd="0" presId="urn:microsoft.com/office/officeart/2005/8/layout/vList2"/>
    <dgm:cxn modelId="{FBD11B96-4495-4D5B-9B68-2B8C77838E43}" type="presParOf" srcId="{4D4CA6D0-4288-456F-A896-E93D53994ADD}" destId="{A726A4FB-34C0-4960-ADAF-6D5FCF6D3DFE}" srcOrd="5" destOrd="0" presId="urn:microsoft.com/office/officeart/2005/8/layout/vList2"/>
    <dgm:cxn modelId="{DE054EF9-6188-4C04-85D0-FE01FD7FD071}" type="presParOf" srcId="{4D4CA6D0-4288-456F-A896-E93D53994ADD}" destId="{9DEB952A-9B32-487F-A1CC-27130E796AE9}" srcOrd="6" destOrd="0" presId="urn:microsoft.com/office/officeart/2005/8/layout/vList2"/>
    <dgm:cxn modelId="{DE429763-B5D9-4E86-93FD-8224B738BBEE}" type="presParOf" srcId="{4D4CA6D0-4288-456F-A896-E93D53994ADD}" destId="{C8635E98-D86F-42B7-B83A-C6B0F31048F5}" srcOrd="7" destOrd="0" presId="urn:microsoft.com/office/officeart/2005/8/layout/vList2"/>
    <dgm:cxn modelId="{9B306EFA-E0B8-40F8-925E-F2BFC07FFE1E}" type="presParOf" srcId="{4D4CA6D0-4288-456F-A896-E93D53994ADD}" destId="{0568286C-8E6F-49A8-87A3-B3CF330501A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09E12-D306-4B91-A203-C5C86D62B036}">
      <dsp:nvSpPr>
        <dsp:cNvPr id="0" name=""/>
        <dsp:cNvSpPr/>
      </dsp:nvSpPr>
      <dsp:spPr>
        <a:xfrm>
          <a:off x="0" y="736181"/>
          <a:ext cx="9223743" cy="754777"/>
        </a:xfrm>
        <a:prstGeom prst="round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latin typeface="Calibri"/>
              <a:cs typeface="Calibri"/>
            </a:rPr>
            <a:t>Neural network (NN) models are expensive and should be protected.</a:t>
          </a:r>
          <a:endParaRPr lang="en-US" sz="1900" kern="1200"/>
        </a:p>
      </dsp:txBody>
      <dsp:txXfrm>
        <a:off x="36845" y="773026"/>
        <a:ext cx="9150053" cy="681087"/>
      </dsp:txXfrm>
    </dsp:sp>
    <dsp:sp modelId="{DF0FDA0F-58E0-4C9B-B177-0173ED5591A1}">
      <dsp:nvSpPr>
        <dsp:cNvPr id="0" name=""/>
        <dsp:cNvSpPr/>
      </dsp:nvSpPr>
      <dsp:spPr>
        <a:xfrm>
          <a:off x="0" y="1545679"/>
          <a:ext cx="9223743" cy="754777"/>
        </a:xfrm>
        <a:prstGeom prst="roundRect">
          <a:avLst/>
        </a:prstGeom>
        <a:solidFill>
          <a:schemeClr val="accent1">
            <a:shade val="50000"/>
            <a:hueOff val="160997"/>
            <a:satOff val="-3921"/>
            <a:lumOff val="171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latin typeface="Calibri"/>
              <a:cs typeface="Calibri"/>
            </a:rPr>
            <a:t>NNs perform very systematic and predictable computations that can be leveraged to reduce security overheads.</a:t>
          </a:r>
          <a:endParaRPr lang="en-US" sz="1900" kern="1200" dirty="0"/>
        </a:p>
      </dsp:txBody>
      <dsp:txXfrm>
        <a:off x="36845" y="1582524"/>
        <a:ext cx="9150053" cy="681087"/>
      </dsp:txXfrm>
    </dsp:sp>
    <dsp:sp modelId="{1B76C3A0-2436-4FF1-A59F-DCAD4211B31C}">
      <dsp:nvSpPr>
        <dsp:cNvPr id="0" name=""/>
        <dsp:cNvSpPr/>
      </dsp:nvSpPr>
      <dsp:spPr>
        <a:xfrm>
          <a:off x="0" y="2355177"/>
          <a:ext cx="9223743" cy="754777"/>
        </a:xfrm>
        <a:prstGeom prst="roundRect">
          <a:avLst/>
        </a:prstGeom>
        <a:solidFill>
          <a:schemeClr val="accent1">
            <a:shade val="50000"/>
            <a:hueOff val="321995"/>
            <a:satOff val="-7842"/>
            <a:lumOff val="343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a:cs typeface="Calibri"/>
            </a:rPr>
            <a:t>Layer-level security checks can lower the costs involved with providing security guarantees.</a:t>
          </a:r>
          <a:endParaRPr lang="en-US" sz="1900" kern="1200"/>
        </a:p>
      </dsp:txBody>
      <dsp:txXfrm>
        <a:off x="36845" y="2392022"/>
        <a:ext cx="9150053" cy="681087"/>
      </dsp:txXfrm>
    </dsp:sp>
    <dsp:sp modelId="{9DEB952A-9B32-487F-A1CC-27130E796AE9}">
      <dsp:nvSpPr>
        <dsp:cNvPr id="0" name=""/>
        <dsp:cNvSpPr/>
      </dsp:nvSpPr>
      <dsp:spPr>
        <a:xfrm>
          <a:off x="0" y="3164675"/>
          <a:ext cx="9223743" cy="754777"/>
        </a:xfrm>
        <a:prstGeom prst="roundRect">
          <a:avLst/>
        </a:prstGeom>
        <a:solidFill>
          <a:schemeClr val="accent1">
            <a:shade val="50000"/>
            <a:hueOff val="321995"/>
            <a:satOff val="-7842"/>
            <a:lumOff val="343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latin typeface="Calibri"/>
              <a:cs typeface="Calibri"/>
            </a:rPr>
            <a:t>To achieve layer-level security, we efficiently characterize and encode a wide variety of memory access patterns.</a:t>
          </a:r>
          <a:endParaRPr lang="en-US" sz="1900" kern="1200"/>
        </a:p>
      </dsp:txBody>
      <dsp:txXfrm>
        <a:off x="36845" y="3201520"/>
        <a:ext cx="9150053" cy="681087"/>
      </dsp:txXfrm>
    </dsp:sp>
    <dsp:sp modelId="{0568286C-8E6F-49A8-87A3-B3CF330501AE}">
      <dsp:nvSpPr>
        <dsp:cNvPr id="0" name=""/>
        <dsp:cNvSpPr/>
      </dsp:nvSpPr>
      <dsp:spPr>
        <a:xfrm>
          <a:off x="0" y="3974173"/>
          <a:ext cx="9223743" cy="754777"/>
        </a:xfrm>
        <a:prstGeom prst="roundRect">
          <a:avLst/>
        </a:prstGeom>
        <a:solidFill>
          <a:schemeClr val="accent1">
            <a:shade val="50000"/>
            <a:hueOff val="160997"/>
            <a:satOff val="-3921"/>
            <a:lumOff val="171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a:latin typeface="Calibri"/>
              <a:cs typeface="Calibri"/>
            </a:rPr>
            <a:t>Due to the decreased demand for data storage and subsequently reduced DRAM traffic, </a:t>
          </a:r>
          <a:r>
            <a:rPr lang="en-US" sz="1900" kern="1200" err="1">
              <a:latin typeface="Calibri"/>
              <a:cs typeface="Calibri"/>
            </a:rPr>
            <a:t>Securator</a:t>
          </a:r>
          <a:r>
            <a:rPr lang="en-US" sz="1900" kern="1200">
              <a:latin typeface="Calibri"/>
              <a:cs typeface="Calibri"/>
            </a:rPr>
            <a:t> achieves a 20.56% performance improvement in comparison to TNPU. </a:t>
          </a:r>
          <a:endParaRPr lang="en-US" sz="1900" kern="1200"/>
        </a:p>
      </dsp:txBody>
      <dsp:txXfrm>
        <a:off x="36845" y="4011018"/>
        <a:ext cx="9150053"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59DB6-7CB9-4866-A28D-9F1FEFD26F84}"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040D1-57DE-4804-9751-55172584AC01}" type="slidenum">
              <a:rPr lang="en-US" smtClean="0"/>
              <a:t>‹#›</a:t>
            </a:fld>
            <a:endParaRPr lang="en-US"/>
          </a:p>
        </p:txBody>
      </p:sp>
    </p:spTree>
    <p:extLst>
      <p:ext uri="{BB962C8B-B14F-4D97-AF65-F5344CB8AC3E}">
        <p14:creationId xmlns:p14="http://schemas.microsoft.com/office/powerpoint/2010/main" val="855658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emi.com/editor/t/FYxANOmOQEYlI9l-wgMumj_VRBSgZmbOAkmCrzgVUWQUn07P0koqt1QvjgWhkuvHNAJvD-d5TL2RngZCmnb-QM89ztA?loadFrom=PastedDeeplink&amp;ts=1218.17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Good morning everybody. I'm Nivedita </a:t>
            </a:r>
            <a:r>
              <a:rPr lang="en-US" dirty="0" err="1"/>
              <a:t>Shrivastave</a:t>
            </a:r>
            <a:r>
              <a:rPr lang="en-US" dirty="0"/>
              <a:t> from IIT Delhi, so I'll be presenting a paper today titled, </a:t>
            </a:r>
            <a:r>
              <a:rPr lang="en-US" dirty="0" err="1"/>
              <a:t>Securator</a:t>
            </a:r>
            <a:r>
              <a:rPr lang="en-US" dirty="0"/>
              <a:t> A Fast and Secure Neural Processing Unit. This paper is about securing a neural network accelerator. </a:t>
            </a:r>
            <a:endParaRPr lang="en-US" dirty="0">
              <a:cs typeface="Calibri"/>
            </a:endParaRPr>
          </a:p>
        </p:txBody>
      </p:sp>
      <p:sp>
        <p:nvSpPr>
          <p:cNvPr id="4" name="Slide Number Placeholder 3"/>
          <p:cNvSpPr>
            <a:spLocks noGrp="1"/>
          </p:cNvSpPr>
          <p:nvPr>
            <p:ph type="sldNum" sz="quarter" idx="5"/>
          </p:nvPr>
        </p:nvSpPr>
        <p:spPr/>
        <p:txBody>
          <a:bodyPr/>
          <a:lstStyle/>
          <a:p>
            <a:fld id="{187040D1-57DE-4804-9751-55172584AC01}" type="slidenum">
              <a:rPr lang="en-US" smtClean="0"/>
              <a:t>1</a:t>
            </a:fld>
            <a:endParaRPr lang="en-US"/>
          </a:p>
        </p:txBody>
      </p:sp>
    </p:spTree>
    <p:extLst>
      <p:ext uri="{BB962C8B-B14F-4D97-AF65-F5344CB8AC3E}">
        <p14:creationId xmlns:p14="http://schemas.microsoft.com/office/powerpoint/2010/main" val="868403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a tile of data. The data is partially computer, it's written back to dram. The next time it is read back, will be after another block of data is processed. But when you read it back, we would like to encrypt it with a different key, right? It is the same key. Then we are releasing some information. So we'd like to encrypt it with a different key. So that's the reason we kind of create a new version of it and send it back. Associating a different key means that we'll have to store 1 28 or 2 56 bits, which is a lot of storage. So what is typically done is that instead of a different key, we store a version number. The version number is concatenate with a real key to kind of generate a different virtual key, which for encryption purposes is good enough. </a:t>
            </a:r>
          </a:p>
          <a:p>
            <a:endParaRPr lang="en-US" dirty="0">
              <a:cs typeface="Calibri"/>
            </a:endParaRPr>
          </a:p>
          <a:p>
            <a:r>
              <a:rPr lang="en-US" dirty="0"/>
              <a:t>So as you can see over here, we, uh, do one round of processing. Then next time they are read again, a different version number is written back. So now if we kind of visualize the version numbers that an observer would see across, uh, time, what it would see is that for the first tile, first we, uh, access it with version number one, and then the second tile is version number one. Then we read the first tile back again. This time we write it back with version number two, so on and so forth. So the pattern that an observer would see is two ones, two twos and two threes, which can be captured like this. </a:t>
            </a:r>
          </a:p>
        </p:txBody>
      </p:sp>
      <p:sp>
        <p:nvSpPr>
          <p:cNvPr id="4" name="Slide Number Placeholder 3"/>
          <p:cNvSpPr>
            <a:spLocks noGrp="1"/>
          </p:cNvSpPr>
          <p:nvPr>
            <p:ph type="sldNum" sz="quarter" idx="5"/>
          </p:nvPr>
        </p:nvSpPr>
        <p:spPr/>
        <p:txBody>
          <a:bodyPr/>
          <a:lstStyle/>
          <a:p>
            <a:fld id="{187040D1-57DE-4804-9751-55172584AC01}" type="slidenum">
              <a:rPr lang="en-US" smtClean="0"/>
              <a:t>10</a:t>
            </a:fld>
            <a:endParaRPr lang="en-US"/>
          </a:p>
        </p:txBody>
      </p:sp>
    </p:spTree>
    <p:extLst>
      <p:ext uri="{BB962C8B-B14F-4D97-AF65-F5344CB8AC3E}">
        <p14:creationId xmlns:p14="http://schemas.microsoft.com/office/powerpoint/2010/main" val="3577660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did is we looked at all kinds of reuse patterns, right, which are known in the literature. And of course, we, uh, use the help of the time loop tool, which was generated by, uh, XYZ group in Princeton University. </a:t>
            </a:r>
          </a:p>
          <a:p>
            <a:endParaRPr lang="en-US" dirty="0">
              <a:cs typeface="Calibri"/>
            </a:endParaRPr>
          </a:p>
          <a:p>
            <a:r>
              <a:rPr lang="en-US" dirty="0"/>
              <a:t>So here, what we did is that we looked at different, uh, reuse patterns for the input is cashed, for instance. Then we looked at patterns where, uh, part of the input channel, uh, is read at one time or multiple channels or parts of multiple input channels are read at a time. So we looked at all possible data flows that are common and the ones that time loop supports. And for all of them with the help of a manual algorithm and later using a script, we were able to characterize their data flows in terms of regular expressions of this type. I'm not go into the details, but the details are in the paper.</a:t>
            </a:r>
            <a:endParaRPr lang="en-US" dirty="0">
              <a:cs typeface="Calibri"/>
            </a:endParaRPr>
          </a:p>
        </p:txBody>
      </p:sp>
      <p:sp>
        <p:nvSpPr>
          <p:cNvPr id="4" name="Slide Number Placeholder 3"/>
          <p:cNvSpPr>
            <a:spLocks noGrp="1"/>
          </p:cNvSpPr>
          <p:nvPr>
            <p:ph type="sldNum" sz="quarter" idx="5"/>
          </p:nvPr>
        </p:nvSpPr>
        <p:spPr/>
        <p:txBody>
          <a:bodyPr/>
          <a:lstStyle/>
          <a:p>
            <a:fld id="{187040D1-57DE-4804-9751-55172584AC01}" type="slidenum">
              <a:rPr lang="en-US" smtClean="0"/>
              <a:t>11</a:t>
            </a:fld>
            <a:endParaRPr lang="en-US"/>
          </a:p>
        </p:txBody>
      </p:sp>
    </p:spTree>
    <p:extLst>
      <p:ext uri="{BB962C8B-B14F-4D97-AF65-F5344CB8AC3E}">
        <p14:creationId xmlns:p14="http://schemas.microsoft.com/office/powerpoint/2010/main" val="48549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was done for all kinds of common reuse patterns. And we did a thorough data mining of all neural network papers, and we found that these are by far the most common reuse patterns, and they're also not that many that you would actually require an algorithm per se. </a:t>
            </a:r>
            <a:endParaRPr lang="en-US"/>
          </a:p>
        </p:txBody>
      </p:sp>
      <p:sp>
        <p:nvSpPr>
          <p:cNvPr id="4" name="Slide Number Placeholder 3"/>
          <p:cNvSpPr>
            <a:spLocks noGrp="1"/>
          </p:cNvSpPr>
          <p:nvPr>
            <p:ph type="sldNum" sz="quarter" idx="5"/>
          </p:nvPr>
        </p:nvSpPr>
        <p:spPr/>
        <p:txBody>
          <a:bodyPr/>
          <a:lstStyle/>
          <a:p>
            <a:fld id="{187040D1-57DE-4804-9751-55172584AC01}" type="slidenum">
              <a:rPr lang="en-US" smtClean="0"/>
              <a:t>12</a:t>
            </a:fld>
            <a:endParaRPr lang="en-US"/>
          </a:p>
        </p:txBody>
      </p:sp>
    </p:spTree>
    <p:extLst>
      <p:ext uri="{BB962C8B-B14F-4D97-AF65-F5344CB8AC3E}">
        <p14:creationId xmlns:p14="http://schemas.microsoft.com/office/powerpoint/2010/main" val="3891763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t>Even the manual analysis does help, even though our approach, I would kind of characterize a semi-automated. </a:t>
            </a:r>
            <a:endParaRPr lang="en-US" dirty="0">
              <a:cs typeface="Calibri"/>
            </a:endParaRPr>
          </a:p>
        </p:txBody>
      </p:sp>
      <p:sp>
        <p:nvSpPr>
          <p:cNvPr id="4" name="Slide Number Placeholder 3"/>
          <p:cNvSpPr>
            <a:spLocks noGrp="1"/>
          </p:cNvSpPr>
          <p:nvPr>
            <p:ph type="sldNum" sz="quarter" idx="5"/>
          </p:nvPr>
        </p:nvSpPr>
        <p:spPr/>
        <p:txBody>
          <a:bodyPr/>
          <a:lstStyle/>
          <a:p>
            <a:fld id="{187040D1-57DE-4804-9751-55172584AC01}" type="slidenum">
              <a:rPr lang="en-US" smtClean="0"/>
              <a:t>13</a:t>
            </a:fld>
            <a:endParaRPr lang="en-US"/>
          </a:p>
        </p:txBody>
      </p:sp>
    </p:spTree>
    <p:extLst>
      <p:ext uri="{BB962C8B-B14F-4D97-AF65-F5344CB8AC3E}">
        <p14:creationId xmlns:p14="http://schemas.microsoft.com/office/powerpoint/2010/main" val="2138312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idea is that it is possible to kind of represent the patterns that an observer would see as kind of as a regular expression. So we can create a master regular expression, which can be specialized into any one of the patterns. And that would look like something like this alpha times one, then alpha times two, right? So which means two repeated alpha times and then k repeated alpha times. So the hyper parameters of this regular expression are essentially three alpha, beta, and K here. And we can, uh, the only hardware that is required to generate this as a simple finite automatic, which is parametrized with alpha, beta and key. So a small circuit is all that is required, right? </a:t>
            </a:r>
          </a:p>
          <a:p>
            <a:endParaRPr lang="en-US" dirty="0">
              <a:cs typeface="Calibri"/>
            </a:endParaRPr>
          </a:p>
          <a:p>
            <a:r>
              <a:rPr lang="en-US" dirty="0"/>
              <a:t>designing this is not a big deal at all. So with this, we don't have to remember the version numbers, we don't have to store them, but what we have to do is that we need to create a circuit to auto generate them. And as you can see, this is very easy. So essentially we have replaced storage with a fast compute engine. It's no different from, let's say, if you take all, you know, fiche numbers instead of, uh, remembering all of them. A simple formula suffices.</a:t>
            </a:r>
          </a:p>
        </p:txBody>
      </p:sp>
      <p:sp>
        <p:nvSpPr>
          <p:cNvPr id="4" name="Slide Number Placeholder 3"/>
          <p:cNvSpPr>
            <a:spLocks noGrp="1"/>
          </p:cNvSpPr>
          <p:nvPr>
            <p:ph type="sldNum" sz="quarter" idx="5"/>
          </p:nvPr>
        </p:nvSpPr>
        <p:spPr/>
        <p:txBody>
          <a:bodyPr/>
          <a:lstStyle/>
          <a:p>
            <a:fld id="{187040D1-57DE-4804-9751-55172584AC01}" type="slidenum">
              <a:rPr lang="en-US" smtClean="0"/>
              <a:t>14</a:t>
            </a:fld>
            <a:endParaRPr lang="en-US"/>
          </a:p>
        </p:txBody>
      </p:sp>
    </p:spTree>
    <p:extLst>
      <p:ext uri="{BB962C8B-B14F-4D97-AF65-F5344CB8AC3E}">
        <p14:creationId xmlns:p14="http://schemas.microsoft.com/office/powerpoint/2010/main" val="2343681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architecture, architecture of secure is quite simple actually. Uh, we don't have, uh, there's nothing new here per se, other than the modules that we add. So we add this version number generator, which is what we described. We have another novelty here, which is the fact that, uh, the version number generator of course is one per layer.  And also I'll show that in the Mac part, we don't again have to store information per block, but we have to store information per layer that, uh, the logic for that is quite similar to what I just described.</a:t>
            </a:r>
          </a:p>
        </p:txBody>
      </p:sp>
      <p:sp>
        <p:nvSpPr>
          <p:cNvPr id="4" name="Slide Number Placeholder 3"/>
          <p:cNvSpPr>
            <a:spLocks noGrp="1"/>
          </p:cNvSpPr>
          <p:nvPr>
            <p:ph type="sldNum" sz="quarter" idx="5"/>
          </p:nvPr>
        </p:nvSpPr>
        <p:spPr/>
        <p:txBody>
          <a:bodyPr/>
          <a:lstStyle/>
          <a:p>
            <a:fld id="{187040D1-57DE-4804-9751-55172584AC01}" type="slidenum">
              <a:rPr lang="en-US" smtClean="0"/>
              <a:t>16</a:t>
            </a:fld>
            <a:endParaRPr lang="en-US"/>
          </a:p>
        </p:txBody>
      </p:sp>
    </p:spTree>
    <p:extLst>
      <p:ext uri="{BB962C8B-B14F-4D97-AF65-F5344CB8AC3E}">
        <p14:creationId xmlns:p14="http://schemas.microsoft.com/office/powerpoint/2010/main" val="2518467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t>So what we did is that of course, along with the version numbers, uh, novelty, we created two Macs, a right Mac and a Read Mac. So this is an interesting property of the </a:t>
            </a:r>
            <a:r>
              <a:rPr lang="en-US" dirty="0" err="1"/>
              <a:t>zar</a:t>
            </a:r>
            <a:r>
              <a:rPr lang="en-US" dirty="0"/>
              <a:t> function that it's, uh, commutative and associative as well. So the first part is that everything that has been written in a layer, right? So </a:t>
            </a:r>
            <a:r>
              <a:rPr lang="en-US" dirty="0" err="1"/>
              <a:t>so</a:t>
            </a:r>
            <a:r>
              <a:rPr lang="en-US" dirty="0"/>
              <a:t> what happens? So, so the insight is that if we write data K times, right, uh, then we also read it back K times. So this is of course really true in a layer where if we write it K times, we will read it back at least K minus one times within that layer. But of course, in the next layer or in some consumer layer, we'll read it once more. So pretty much everything that is written, uh, written is also read back once. So what I can do is I can just keep on zing all the data that I write and I can keep on zing all the data that I read. And then pretty much for an entire layer I look at the full </a:t>
            </a:r>
            <a:r>
              <a:rPr lang="en-US" dirty="0" err="1"/>
              <a:t>zar</a:t>
            </a:r>
            <a:r>
              <a:rPr lang="en-US" dirty="0"/>
              <a:t>, right </a:t>
            </a:r>
            <a:r>
              <a:rPr lang="en-US" dirty="0" err="1"/>
              <a:t>zar</a:t>
            </a:r>
            <a:r>
              <a:rPr lang="en-US" dirty="0"/>
              <a:t> of a layer. And the reads are of a layer and they essentially need to match the probability of, uh, you know, a false positive is vanishingly small. </a:t>
            </a:r>
          </a:p>
          <a:p>
            <a:r>
              <a:rPr lang="en-US" dirty="0"/>
              <a:t>the important point here is that the read mac and the right mac need to match, which as you can see, every time that I write, write, if I am reading the subsequent time, then if I write K times, also read K times and the read mac and the right map for every single layer, right, should match. So using this key insight, what we were able to do is we eliminated block wise max, and we have a single layer wise Mac. So our aim of having layer wise storage by leveraging the special memory access patterns of neural networks was hens worth achieved. </a:t>
            </a:r>
            <a:endParaRPr lang="en-US" dirty="0">
              <a:cs typeface="Calibri"/>
            </a:endParaRPr>
          </a:p>
        </p:txBody>
      </p:sp>
      <p:sp>
        <p:nvSpPr>
          <p:cNvPr id="4" name="Slide Number Placeholder 3"/>
          <p:cNvSpPr>
            <a:spLocks noGrp="1"/>
          </p:cNvSpPr>
          <p:nvPr>
            <p:ph type="sldNum" sz="quarter" idx="5"/>
          </p:nvPr>
        </p:nvSpPr>
        <p:spPr/>
        <p:txBody>
          <a:bodyPr/>
          <a:lstStyle/>
          <a:p>
            <a:fld id="{187040D1-57DE-4804-9751-55172584AC01}" type="slidenum">
              <a:rPr lang="en-US" smtClean="0"/>
              <a:t>18</a:t>
            </a:fld>
            <a:endParaRPr lang="en-US"/>
          </a:p>
        </p:txBody>
      </p:sp>
    </p:spTree>
    <p:extLst>
      <p:ext uri="{BB962C8B-B14F-4D97-AF65-F5344CB8AC3E}">
        <p14:creationId xmlns:p14="http://schemas.microsoft.com/office/powerpoint/2010/main" val="2608893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t>So now, we don't have a lot of time, so we'll quickly go to the results and conclusion. </a:t>
            </a:r>
            <a:endParaRPr lang="en-US" dirty="0">
              <a:cs typeface="Calibri"/>
            </a:endParaRPr>
          </a:p>
        </p:txBody>
      </p:sp>
      <p:sp>
        <p:nvSpPr>
          <p:cNvPr id="4" name="Slide Number Placeholder 3"/>
          <p:cNvSpPr>
            <a:spLocks noGrp="1"/>
          </p:cNvSpPr>
          <p:nvPr>
            <p:ph type="sldNum" sz="quarter" idx="5"/>
          </p:nvPr>
        </p:nvSpPr>
        <p:spPr/>
        <p:txBody>
          <a:bodyPr/>
          <a:lstStyle/>
          <a:p>
            <a:fld id="{187040D1-57DE-4804-9751-55172584AC01}" type="slidenum">
              <a:rPr lang="en-US" smtClean="0"/>
              <a:t>19</a:t>
            </a:fld>
            <a:endParaRPr lang="en-US"/>
          </a:p>
        </p:txBody>
      </p:sp>
    </p:spTree>
    <p:extLst>
      <p:ext uri="{BB962C8B-B14F-4D97-AF65-F5344CB8AC3E}">
        <p14:creationId xmlns:p14="http://schemas.microsoft.com/office/powerpoint/2010/main" val="1607403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designs set we evaluated was of course a baseline design, are secure design that uses, uh, counter mode encryption similar to baseline SGX guard, and then N T N P U who are our nearest competitors. And what they do was described, uh, in an earlier slide.</a:t>
            </a:r>
          </a:p>
        </p:txBody>
      </p:sp>
      <p:sp>
        <p:nvSpPr>
          <p:cNvPr id="4" name="Slide Number Placeholder 3"/>
          <p:cNvSpPr>
            <a:spLocks noGrp="1"/>
          </p:cNvSpPr>
          <p:nvPr>
            <p:ph type="sldNum" sz="quarter" idx="5"/>
          </p:nvPr>
        </p:nvSpPr>
        <p:spPr/>
        <p:txBody>
          <a:bodyPr/>
          <a:lstStyle/>
          <a:p>
            <a:fld id="{187040D1-57DE-4804-9751-55172584AC01}" type="slidenum">
              <a:rPr lang="en-US" smtClean="0"/>
              <a:t>20</a:t>
            </a:fld>
            <a:endParaRPr lang="en-US"/>
          </a:p>
        </p:txBody>
      </p:sp>
    </p:spTree>
    <p:extLst>
      <p:ext uri="{BB962C8B-B14F-4D97-AF65-F5344CB8AC3E}">
        <p14:creationId xmlns:p14="http://schemas.microsoft.com/office/powerpoint/2010/main" val="103486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basically if you look at the normalized memory traffic, our normalized traffic over here is quite close to what you would get for the baseline, right? And the reason for that is that, uh, we hardly have any additional memory accesses, and that's because we don't have these block wise max. </a:t>
            </a:r>
          </a:p>
        </p:txBody>
      </p:sp>
      <p:sp>
        <p:nvSpPr>
          <p:cNvPr id="4" name="Slide Number Placeholder 3"/>
          <p:cNvSpPr>
            <a:spLocks noGrp="1"/>
          </p:cNvSpPr>
          <p:nvPr>
            <p:ph type="sldNum" sz="quarter" idx="5"/>
          </p:nvPr>
        </p:nvSpPr>
        <p:spPr/>
        <p:txBody>
          <a:bodyPr/>
          <a:lstStyle/>
          <a:p>
            <a:fld id="{187040D1-57DE-4804-9751-55172584AC01}" type="slidenum">
              <a:rPr lang="en-US" smtClean="0"/>
              <a:t>21</a:t>
            </a:fld>
            <a:endParaRPr lang="en-US"/>
          </a:p>
        </p:txBody>
      </p:sp>
    </p:spTree>
    <p:extLst>
      <p:ext uri="{BB962C8B-B14F-4D97-AF65-F5344CB8AC3E}">
        <p14:creationId xmlns:p14="http://schemas.microsoft.com/office/powerpoint/2010/main" val="90857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outline of the presentation. We'll start with the background, discuss some unique features of the execution of neural networks, especially their memory access patterns. We'll discuss the design of our novel secure Neural network engine </a:t>
            </a:r>
            <a:r>
              <a:rPr lang="en-US" dirty="0" err="1"/>
              <a:t>Securator</a:t>
            </a:r>
            <a:r>
              <a:rPr lang="en-US" dirty="0"/>
              <a:t> and the results and conclusions.</a:t>
            </a:r>
            <a:endParaRPr lang="en-US">
              <a:cs typeface="Calibri"/>
            </a:endParaRPr>
          </a:p>
          <a:p>
            <a:r>
              <a:rPr lang="en-US" dirty="0"/>
              <a:t>So we'll start with a brief description of the background and related work.</a:t>
            </a:r>
          </a:p>
        </p:txBody>
      </p:sp>
      <p:sp>
        <p:nvSpPr>
          <p:cNvPr id="4" name="Slide Number Placeholder 3"/>
          <p:cNvSpPr>
            <a:spLocks noGrp="1"/>
          </p:cNvSpPr>
          <p:nvPr>
            <p:ph type="sldNum" sz="quarter" idx="5"/>
          </p:nvPr>
        </p:nvSpPr>
        <p:spPr/>
        <p:txBody>
          <a:bodyPr/>
          <a:lstStyle/>
          <a:p>
            <a:fld id="{187040D1-57DE-4804-9751-55172584AC01}" type="slidenum">
              <a:rPr lang="en-US" smtClean="0"/>
              <a:t>2</a:t>
            </a:fld>
            <a:endParaRPr lang="en-US"/>
          </a:p>
        </p:txBody>
      </p:sp>
    </p:spTree>
    <p:extLst>
      <p:ext uri="{BB962C8B-B14F-4D97-AF65-F5344CB8AC3E}">
        <p14:creationId xmlns:p14="http://schemas.microsoft.com/office/powerpoint/2010/main" val="1575391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translates to a direct improvement in performance. Of course, it's not, uh, commensurate with the reduction in the memory traffic, which is expected, but as you can see, the reduction in performance for the garden and to T n P designs is of the order of 30 40%, but we are roughly within six to 7% of the baseline, which is pretty much as close as we could go. Speaker 2: (</a:t>
            </a:r>
            <a:r>
              <a:rPr lang="en-US" dirty="0">
                <a:hlinkClick r:id="rId3"/>
              </a:rPr>
              <a:t>20:18</a:t>
            </a:r>
            <a:r>
              <a:rPr lang="en-US" dirty="0"/>
              <a:t>)</a:t>
            </a:r>
            <a:endParaRPr lang="en-US" dirty="0">
              <a:cs typeface="Calibri"/>
            </a:endParaRPr>
          </a:p>
          <a:p>
            <a:r>
              <a:rPr lang="en-US" dirty="0"/>
              <a:t> This translates to a direct improvement in performance. Of course, it's not, uh, commensurate with the reduction in the memory traffic, which is expected, but as you can see, the reduction in performance for the garden and to T n P designs is of the order of 30 40%, but we are roughly within six to 7% of the baseline, which is pretty much as close as we could go. </a:t>
            </a:r>
          </a:p>
        </p:txBody>
      </p:sp>
      <p:sp>
        <p:nvSpPr>
          <p:cNvPr id="4" name="Slide Number Placeholder 3"/>
          <p:cNvSpPr>
            <a:spLocks noGrp="1"/>
          </p:cNvSpPr>
          <p:nvPr>
            <p:ph type="sldNum" sz="quarter" idx="5"/>
          </p:nvPr>
        </p:nvSpPr>
        <p:spPr/>
        <p:txBody>
          <a:bodyPr/>
          <a:lstStyle/>
          <a:p>
            <a:fld id="{187040D1-57DE-4804-9751-55172584AC01}" type="slidenum">
              <a:rPr lang="en-US" smtClean="0"/>
              <a:t>22</a:t>
            </a:fld>
            <a:endParaRPr lang="en-US"/>
          </a:p>
        </p:txBody>
      </p:sp>
    </p:spTree>
    <p:extLst>
      <p:ext uri="{BB962C8B-B14F-4D97-AF65-F5344CB8AC3E}">
        <p14:creationId xmlns:p14="http://schemas.microsoft.com/office/powerpoint/2010/main" val="3018645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fact that that correlation is clear, we also synthesize all our designs, at least additional part that we added. So we synthesize four AEs engines, which anyway are a part of any secure design. So we would not consider that strictly a part of ours. But the s a </a:t>
            </a:r>
            <a:r>
              <a:rPr lang="en-US" dirty="0" err="1"/>
              <a:t>a</a:t>
            </a:r>
            <a:r>
              <a:rPr lang="en-US" dirty="0"/>
              <a:t> designs, uh, for the Mac part, the zing circuit and the VN generator, as you can see, the additional area requirement is minimal, is just 310 micron square. And the power requirement is also, you know, just about ne negligible 44 microwatts at eight nanometers. The incorporated security modules does lead to marginal overheads.</a:t>
            </a:r>
          </a:p>
        </p:txBody>
      </p:sp>
      <p:sp>
        <p:nvSpPr>
          <p:cNvPr id="4" name="Slide Number Placeholder 3"/>
          <p:cNvSpPr>
            <a:spLocks noGrp="1"/>
          </p:cNvSpPr>
          <p:nvPr>
            <p:ph type="sldNum" sz="quarter" idx="5"/>
          </p:nvPr>
        </p:nvSpPr>
        <p:spPr/>
        <p:txBody>
          <a:bodyPr/>
          <a:lstStyle/>
          <a:p>
            <a:fld id="{187040D1-57DE-4804-9751-55172584AC01}" type="slidenum">
              <a:rPr lang="en-US" smtClean="0"/>
              <a:t>23</a:t>
            </a:fld>
            <a:endParaRPr lang="en-US"/>
          </a:p>
        </p:txBody>
      </p:sp>
    </p:spTree>
    <p:extLst>
      <p:ext uri="{BB962C8B-B14F-4D97-AF65-F5344CB8AC3E}">
        <p14:creationId xmlns:p14="http://schemas.microsoft.com/office/powerpoint/2010/main" val="4279842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Doe</a:t>
            </a:r>
            <a:r>
              <a:rPr lang="en-US" dirty="0"/>
              <a:t> to lack of time, I'm not describing a lot about what we did with model extraction attacks, but here again, the gold standard of model extraction attacks is a paper </a:t>
            </a:r>
            <a:r>
              <a:rPr lang="en-US" dirty="0" err="1"/>
              <a:t>NeurObfuscator</a:t>
            </a:r>
            <a:r>
              <a:rPr lang="en-US" dirty="0"/>
              <a:t> by Li et al  </a:t>
            </a:r>
            <a:endParaRPr lang="en-US" dirty="0">
              <a:cs typeface="Calibri"/>
            </a:endParaRPr>
          </a:p>
          <a:p>
            <a:r>
              <a:rPr lang="en-US" dirty="0"/>
              <a:t>Further say that, you know, the sure shot way of defeating this is layer widening, which means make all layers the same size. We pretty much did that when it's, uh, in this case it's a scalability play. So what we show is that even if you increase our layer sizes by, you know, five, six x or seven x, we still continue to remain the most efficient. And that is why layer widening is something which is feasible for us and less feasible for others.</a:t>
            </a:r>
          </a:p>
        </p:txBody>
      </p:sp>
      <p:sp>
        <p:nvSpPr>
          <p:cNvPr id="4" name="Slide Number Placeholder 3"/>
          <p:cNvSpPr>
            <a:spLocks noGrp="1"/>
          </p:cNvSpPr>
          <p:nvPr>
            <p:ph type="sldNum" sz="quarter" idx="5"/>
          </p:nvPr>
        </p:nvSpPr>
        <p:spPr/>
        <p:txBody>
          <a:bodyPr/>
          <a:lstStyle/>
          <a:p>
            <a:fld id="{187040D1-57DE-4804-9751-55172584AC01}" type="slidenum">
              <a:rPr lang="en-US" smtClean="0"/>
              <a:t>24</a:t>
            </a:fld>
            <a:endParaRPr lang="en-US"/>
          </a:p>
        </p:txBody>
      </p:sp>
    </p:spTree>
    <p:extLst>
      <p:ext uri="{BB962C8B-B14F-4D97-AF65-F5344CB8AC3E}">
        <p14:creationId xmlns:p14="http://schemas.microsoft.com/office/powerpoint/2010/main" val="2450802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 me quickly conclude. Uh, the factors and neural networks are, the models themselves are quite expensive and they need to be secure to secure them. A lot of storage was being used both at the block level and as well as the tile level for version numbers. And max, we eliminated all of that, primarily using and leveraging the special memory access patterns of neural networks and replacing what was a storage problem. Primarily we, that was converted to a compute problem where we showed that we can efficiently compute the version numbers and the max using, uh, the specialized formula that we showed and realized simple circuits, uh, for performance. And as you can see, our performance improvements are quite impressive. And they mainly stemmed from the fact that our memory traffic red reduced quite substantially.</a:t>
            </a:r>
          </a:p>
        </p:txBody>
      </p:sp>
      <p:sp>
        <p:nvSpPr>
          <p:cNvPr id="4" name="Slide Number Placeholder 3"/>
          <p:cNvSpPr>
            <a:spLocks noGrp="1"/>
          </p:cNvSpPr>
          <p:nvPr>
            <p:ph type="sldNum" sz="quarter" idx="5"/>
          </p:nvPr>
        </p:nvSpPr>
        <p:spPr/>
        <p:txBody>
          <a:bodyPr/>
          <a:lstStyle/>
          <a:p>
            <a:fld id="{187040D1-57DE-4804-9751-55172584AC01}" type="slidenum">
              <a:rPr lang="en-US" smtClean="0"/>
              <a:t>25</a:t>
            </a:fld>
            <a:endParaRPr lang="en-US"/>
          </a:p>
        </p:txBody>
      </p:sp>
    </p:spTree>
    <p:extLst>
      <p:ext uri="{BB962C8B-B14F-4D97-AF65-F5344CB8AC3E}">
        <p14:creationId xmlns:p14="http://schemas.microsoft.com/office/powerpoint/2010/main" val="364785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as we all know, are quite expensive to run, but they're even more expensive to train. So we ran a couple of numbers and Google searches. So what that yielded is that training a decent size neural network cost upwards of a hundred thousand USD dollars in current prices. And this would of course involve a lot of human effort that involves mechanical Turks and sometimes access to data that is not easily available. </a:t>
            </a:r>
          </a:p>
          <a:p>
            <a:endParaRPr lang="en-US" dirty="0"/>
          </a:p>
          <a:p>
            <a:r>
              <a:rPr lang="en-US" dirty="0"/>
              <a:t>And that would involve a fair amount of pre-processing and subsequent training. And the training algorithms themselves may be quite non-real and this, uh, and in fact the training costs themselves could also, uh, come up to, you know, several million dollars. So that's the reason. Ultimately, the neural network that is trained represents a lot of value in terms of the intellectual property that it embodies. And also in terms of all the research and all the know-how that has gone into fast and efficient training, as well as fast and efficient construction. So hence securing the neural network, which means securing the models as they are being processed by the neural network. And of course, securing an input, uh, securing the input as well as the parameters of the neural network is a vital importance. So the latter is more important.</a:t>
            </a:r>
          </a:p>
        </p:txBody>
      </p:sp>
      <p:sp>
        <p:nvSpPr>
          <p:cNvPr id="4" name="Slide Number Placeholder 3"/>
          <p:cNvSpPr>
            <a:spLocks noGrp="1"/>
          </p:cNvSpPr>
          <p:nvPr>
            <p:ph type="sldNum" sz="quarter" idx="5"/>
          </p:nvPr>
        </p:nvSpPr>
        <p:spPr/>
        <p:txBody>
          <a:bodyPr/>
          <a:lstStyle/>
          <a:p>
            <a:fld id="{187040D1-57DE-4804-9751-55172584AC01}" type="slidenum">
              <a:rPr lang="en-US" smtClean="0"/>
              <a:t>3</a:t>
            </a:fld>
            <a:endParaRPr lang="en-US"/>
          </a:p>
        </p:txBody>
      </p:sp>
    </p:spTree>
    <p:extLst>
      <p:ext uri="{BB962C8B-B14F-4D97-AF65-F5344CB8AC3E}">
        <p14:creationId xmlns:p14="http://schemas.microsoft.com/office/powerpoint/2010/main" val="4267958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a system that embodies a neural network accelerator and let's, uh, look at the threat model. </a:t>
            </a:r>
          </a:p>
          <a:p>
            <a:r>
              <a:rPr lang="en-US" dirty="0"/>
              <a:t>So what you see over here on the left is that you see a core and L1 cache and L2 cache, and then the neural processing unit. So this is all part of the system package. And the entire system package is expected to be secure. So that's the reason it's known as the TCB or the trusted computing base. This communicates with memory, and the image that is captured could be sent, uh, directly to memory, either raw or in an encrypted format. So basically, if you would assume a more powerful adversary, uh, then it's much better to transfer it in an encrypted format. So the adversary then has access to the contents of the memory itself, </a:t>
            </a:r>
            <a:endParaRPr lang="en-US" dirty="0">
              <a:cs typeface="Calibri"/>
            </a:endParaRPr>
          </a:p>
          <a:p>
            <a:endParaRPr lang="en-US"/>
          </a:p>
          <a:p>
            <a:r>
              <a:rPr lang="en-US" dirty="0"/>
              <a:t>Which means adversary can read as well as write. So let's, uh, think on the lines of a cold boot attack. And the adversary can also snoop all the memory traffic between the CPU and the dram. And of course, you know, this traffic, as we all know, is, uh, not separately encrypted unless it was encrypted by the </a:t>
            </a:r>
            <a:r>
              <a:rPr lang="en-US" dirty="0" err="1"/>
              <a:t>cpu</a:t>
            </a:r>
            <a:r>
              <a:rPr lang="en-US" dirty="0"/>
              <a:t> when the content was written to the memory for the first time. There are several attacks that are possible. You could snoop the bus, uh, you could replay old values. You could of course do a cold boot attack. You could tamper, you could do a bunch of things. And these are kind of well known in the security literature. But the main aim is that you have access to the off chip memory and the buses. </a:t>
            </a:r>
            <a:endParaRPr lang="en-US" dirty="0">
              <a:cs typeface="Calibri"/>
            </a:endParaRPr>
          </a:p>
        </p:txBody>
      </p:sp>
      <p:sp>
        <p:nvSpPr>
          <p:cNvPr id="4" name="Slide Number Placeholder 3"/>
          <p:cNvSpPr>
            <a:spLocks noGrp="1"/>
          </p:cNvSpPr>
          <p:nvPr>
            <p:ph type="sldNum" sz="quarter" idx="5"/>
          </p:nvPr>
        </p:nvSpPr>
        <p:spPr/>
        <p:txBody>
          <a:bodyPr/>
          <a:lstStyle/>
          <a:p>
            <a:fld id="{187040D1-57DE-4804-9751-55172584AC01}" type="slidenum">
              <a:rPr lang="en-US" smtClean="0"/>
              <a:t>4</a:t>
            </a:fld>
            <a:endParaRPr lang="en-US"/>
          </a:p>
        </p:txBody>
      </p:sp>
    </p:spTree>
    <p:extLst>
      <p:ext uri="{BB962C8B-B14F-4D97-AF65-F5344CB8AC3E}">
        <p14:creationId xmlns:p14="http://schemas.microsoft.com/office/powerpoint/2010/main" val="252699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there are, uh, four important properties that all security models guarantee. So let's start with confidentiality. So data, needless to say, has to be encrypted with a secret key. We further furthermore, to ensure integrity and to ensure that it's not tampered, we have hashes, the hashes themselves could be encrypted. So encrypted hash is called a Mac. So that would, ensure both authenticity, which means that whoever is encrypting the hash is also the entity that can decrypt the hash and verify. And then of course, we have freshness, which is related to replay attacks, which means that it is not possible to replace current data with data that was seen in the past. The replay attacks, as it turns out, are actually the most, difficult class of attacks, that, a security engineer needs to deal with. But we will find, that solving all of them is, uh, equally hard or equally easy.  So the TCB in a certain sense, is a subset of the system, which is basically the entire package, the CPU and NPU package, as we are assuming. </a:t>
            </a:r>
          </a:p>
        </p:txBody>
      </p:sp>
      <p:sp>
        <p:nvSpPr>
          <p:cNvPr id="4" name="Slide Number Placeholder 3"/>
          <p:cNvSpPr>
            <a:spLocks noGrp="1"/>
          </p:cNvSpPr>
          <p:nvPr>
            <p:ph type="sldNum" sz="quarter" idx="5"/>
          </p:nvPr>
        </p:nvSpPr>
        <p:spPr/>
        <p:txBody>
          <a:bodyPr/>
          <a:lstStyle/>
          <a:p>
            <a:fld id="{187040D1-57DE-4804-9751-55172584AC01}" type="slidenum">
              <a:rPr lang="en-US" smtClean="0"/>
              <a:t>5</a:t>
            </a:fld>
            <a:endParaRPr lang="en-US"/>
          </a:p>
        </p:txBody>
      </p:sp>
    </p:spTree>
    <p:extLst>
      <p:ext uri="{BB962C8B-B14F-4D97-AF65-F5344CB8AC3E}">
        <p14:creationId xmlns:p14="http://schemas.microsoft.com/office/powerpoint/2010/main" val="2290315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the traditional solution for general purpose computing. So Intel had, software guard extensions SGX for a long time now. So, they provide confidentiality using standard AES, augmented with counter mode encryption, and then they use the counters, which are essentially, a small augmentation to the keys, right, to ensure that successive blocks are in a sense encrypted by different keys. So, so that's the broad idea. They are, kept secure. Then we have integrity, which is a separate mac per block. The sad part is that there is a cost for doing all of this. And the cost is that the size of the secure memory is limited to 256 megabytes, which is actually not much. </a:t>
            </a:r>
            <a:endParaRPr lang="en-US" dirty="0">
              <a:cs typeface="Calibri"/>
            </a:endParaRPr>
          </a:p>
          <a:p>
            <a:r>
              <a:rPr lang="en-US" dirty="0"/>
              <a:t>Hence, Intel realized that there is a problem and this is not the only problem. So what happens is that, uh, in an SGX like system to ensure all of these security properties, it is important to, consider the fact that it's only the counters that need to be secured. So what is done is that they have a </a:t>
            </a:r>
            <a:r>
              <a:rPr lang="en-US" dirty="0" err="1"/>
              <a:t>mekel</a:t>
            </a:r>
            <a:r>
              <a:rPr lang="en-US" dirty="0"/>
              <a:t> tree. So </a:t>
            </a:r>
            <a:r>
              <a:rPr lang="en-US" dirty="0" err="1"/>
              <a:t>mekel</a:t>
            </a:r>
            <a:r>
              <a:rPr lang="en-US" dirty="0"/>
              <a:t> tree is basically a regulatory, the parent has the key to encrypt the children. That's the broad idea. If I were to summarize in one line, so you maintain the Merkel tree and maintaining and updating this Merkel tree is actually a huge overhead. And for every 64 white block, we also need to maintain a eight byte mac. But needless to say, the Mac computation is not on the critical path, but, the maintenance of the market tree is a big overhead. </a:t>
            </a:r>
            <a:endParaRPr lang="en-US" dirty="0">
              <a:cs typeface="Calibri"/>
            </a:endParaRPr>
          </a:p>
          <a:p>
            <a:endParaRPr lang="en-US" dirty="0">
              <a:cs typeface="Calibri"/>
            </a:endParaRPr>
          </a:p>
          <a:p>
            <a:r>
              <a:rPr lang="en-US" dirty="0"/>
              <a:t>And this, leads to the fact that the size of the secured memory is limited, mainly because it's limited by the size of the </a:t>
            </a:r>
            <a:r>
              <a:rPr lang="en-US" dirty="0" err="1"/>
              <a:t>merkel</a:t>
            </a:r>
            <a:r>
              <a:rPr lang="en-US" dirty="0"/>
              <a:t> tree. So Intel realize that it deprecated </a:t>
            </a:r>
            <a:r>
              <a:rPr lang="en-US" dirty="0" err="1"/>
              <a:t>sgx</a:t>
            </a:r>
            <a:r>
              <a:rPr lang="en-US" dirty="0"/>
              <a:t>. So in the latest version of Intel CPUs, which are generation 11 and 12, SGX has kind of been downgraded, so it's not as secure as it was. There is still confidentiality, but, uh, with regards to integrity and freshness, a lot of compromises have been made. So the secure memory size, of course, has increased to, half terabyte, but at the cost of security, right? So the security is not the same, hence using a general purpose mechanism for securing neural networks is not the way to go. And furthermore, if we are considering large neural models, SGX is anyway not very efficient. And this was also realized by Intel and AMD also provides a solution on similar lines.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87040D1-57DE-4804-9751-55172584AC01}" type="slidenum">
              <a:rPr lang="en-US" smtClean="0"/>
              <a:t>6</a:t>
            </a:fld>
            <a:endParaRPr lang="en-US"/>
          </a:p>
        </p:txBody>
      </p:sp>
    </p:spTree>
    <p:extLst>
      <p:ext uri="{BB962C8B-B14F-4D97-AF65-F5344CB8AC3E}">
        <p14:creationId xmlns:p14="http://schemas.microsoft.com/office/powerpoint/2010/main" val="23781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040D1-57DE-4804-9751-55172584AC01}" type="slidenum">
              <a:rPr lang="en-US" smtClean="0"/>
              <a:t>7</a:t>
            </a:fld>
            <a:endParaRPr lang="en-US"/>
          </a:p>
        </p:txBody>
      </p:sp>
    </p:spTree>
    <p:extLst>
      <p:ext uri="{BB962C8B-B14F-4D97-AF65-F5344CB8AC3E}">
        <p14:creationId xmlns:p14="http://schemas.microsoft.com/office/powerpoint/2010/main" val="242349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what a lot of </a:t>
            </a:r>
            <a:r>
              <a:rPr lang="en-US" b="0" i="0" dirty="0">
                <a:effectLst/>
              </a:rPr>
              <a:t>related work</a:t>
            </a:r>
            <a:r>
              <a:rPr lang="en-US" dirty="0"/>
              <a:t>, uh, has done</a:t>
            </a:r>
            <a:r>
              <a:rPr lang="en-US" b="0" i="0" dirty="0">
                <a:effectLst/>
              </a:rPr>
              <a:t> is that </a:t>
            </a:r>
            <a:r>
              <a:rPr lang="en-US" dirty="0"/>
              <a:t>they have basically had different ways of optimizing this computation, right? And, uh, they have said that, look, we'll do one thing we'll, maybe encrypt things partially, or </a:t>
            </a:r>
            <a:r>
              <a:rPr lang="en-US" b="0" i="0" dirty="0">
                <a:effectLst/>
              </a:rPr>
              <a:t>we will </a:t>
            </a:r>
            <a:r>
              <a:rPr lang="en-US" dirty="0"/>
              <a:t>keep encryption data at the granularity of blocks or tiles</a:t>
            </a:r>
            <a:r>
              <a:rPr lang="en-US" b="0" i="0" dirty="0">
                <a:effectLst/>
              </a:rPr>
              <a:t>, </a:t>
            </a:r>
            <a:r>
              <a:rPr lang="en-US" dirty="0"/>
              <a:t>right? </a:t>
            </a:r>
            <a:endParaRPr lang="en-US"/>
          </a:p>
          <a:p>
            <a:r>
              <a:rPr lang="en-US"/>
              <a:t> I'll explain in a second what a block, a tile and a layer is. But as you can see, uh, this has been a hot area of research for the last few years where, uh, of course we are considering a nearest competitors, which are, guard and, TNPU, which encrypt all of it, the inputs and the full model itself. And in this case, what they do is that if I consider a large layer, so if I, uh, can take some space here and uh, show a large layer, they break the layer itself into reasonably large tiles and encryption information is stored at the level of tiles and similarly in, but the integrity information for both is stored at the level of 64 by blocks. So that is at the level at which we check, uh, whether the hashes match or not. </a:t>
            </a:r>
            <a:endParaRPr lang="en-US">
              <a:cs typeface="Calibri"/>
            </a:endParaRPr>
          </a:p>
          <a:p>
            <a:endParaRPr lang="en-US"/>
          </a:p>
          <a:p>
            <a:r>
              <a:rPr lang="en-US" dirty="0"/>
              <a:t>So as you can see, uh, a neural network competition is reasonably deterministic. So our basic idea, which will come to gradually is that we reduce the amount of storage to kind of a theoretical minimum, where we only store encryption and integrity information per layer as opposed to </a:t>
            </a:r>
            <a:r>
              <a:rPr lang="en-US" dirty="0" err="1"/>
              <a:t>to</a:t>
            </a:r>
            <a:r>
              <a:rPr lang="en-US"/>
              <a:t> information at the level of tiles and blocks. So that saves us a fair amount of storage space, reduces the number of dram accesses that improves performance. But what is the key insight? So the key insight is that instead of storing, right? So, so basically you store when you want to retrieve later, and uh, why is that? The reason is because we have limited space, uh, we need to do a partial computation, write it to dram, read it back again later, again, write, read, so on and so forth. Instead of storing encryption information, we compute it, right? So because of the fact that we can compute it, this reduces our storage requirements, details follow. </a:t>
            </a:r>
          </a:p>
        </p:txBody>
      </p:sp>
      <p:sp>
        <p:nvSpPr>
          <p:cNvPr id="4" name="Slide Number Placeholder 3"/>
          <p:cNvSpPr>
            <a:spLocks noGrp="1"/>
          </p:cNvSpPr>
          <p:nvPr>
            <p:ph type="sldNum" sz="quarter" idx="5"/>
          </p:nvPr>
        </p:nvSpPr>
        <p:spPr/>
        <p:txBody>
          <a:bodyPr/>
          <a:lstStyle/>
          <a:p>
            <a:fld id="{187040D1-57DE-4804-9751-55172584AC01}" type="slidenum">
              <a:rPr lang="en-US" smtClean="0"/>
              <a:t>8</a:t>
            </a:fld>
            <a:endParaRPr lang="en-US"/>
          </a:p>
        </p:txBody>
      </p:sp>
    </p:spTree>
    <p:extLst>
      <p:ext uri="{BB962C8B-B14F-4D97-AF65-F5344CB8AC3E}">
        <p14:creationId xmlns:p14="http://schemas.microsoft.com/office/powerpoint/2010/main" val="2212740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take a look what happens when we characterize the memory access patterns</a:t>
            </a:r>
          </a:p>
        </p:txBody>
      </p:sp>
      <p:sp>
        <p:nvSpPr>
          <p:cNvPr id="4" name="Slide Number Placeholder 3"/>
          <p:cNvSpPr>
            <a:spLocks noGrp="1"/>
          </p:cNvSpPr>
          <p:nvPr>
            <p:ph type="sldNum" sz="quarter" idx="5"/>
          </p:nvPr>
        </p:nvSpPr>
        <p:spPr/>
        <p:txBody>
          <a:bodyPr/>
          <a:lstStyle/>
          <a:p>
            <a:fld id="{187040D1-57DE-4804-9751-55172584AC01}" type="slidenum">
              <a:rPr lang="en-US" smtClean="0"/>
              <a:t>9</a:t>
            </a:fld>
            <a:endParaRPr lang="en-US"/>
          </a:p>
        </p:txBody>
      </p:sp>
    </p:spTree>
    <p:extLst>
      <p:ext uri="{BB962C8B-B14F-4D97-AF65-F5344CB8AC3E}">
        <p14:creationId xmlns:p14="http://schemas.microsoft.com/office/powerpoint/2010/main" val="1922650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4/27/2023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748823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33825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568563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D0C850-5E40-1F3B-37A9-D3C1CC656198}"/>
              </a:ext>
            </a:extLst>
          </p:cNvPr>
          <p:cNvSpPr/>
          <p:nvPr userDrawn="1"/>
        </p:nvSpPr>
        <p:spPr>
          <a:xfrm>
            <a:off x="0" y="6476225"/>
            <a:ext cx="11283517" cy="38177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255"/>
            <a:ext cx="10515600" cy="91279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14F577EE-7953-A5CF-535C-B6249AFEBCB7}"/>
              </a:ext>
            </a:extLst>
          </p:cNvPr>
          <p:cNvSpPr/>
          <p:nvPr userDrawn="1"/>
        </p:nvSpPr>
        <p:spPr>
          <a:xfrm>
            <a:off x="11283517" y="6476225"/>
            <a:ext cx="906265" cy="381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E40DFE0-A596-2587-A4CD-D1FE890F6FD9}"/>
              </a:ext>
            </a:extLst>
          </p:cNvPr>
          <p:cNvCxnSpPr/>
          <p:nvPr userDrawn="1"/>
        </p:nvCxnSpPr>
        <p:spPr>
          <a:xfrm>
            <a:off x="838200" y="914401"/>
            <a:ext cx="10515600" cy="0"/>
          </a:xfrm>
          <a:prstGeom prst="line">
            <a:avLst/>
          </a:prstGeom>
          <a:ln w="28575">
            <a:solidFill>
              <a:schemeClr val="tx1"/>
            </a:solidFill>
          </a:ln>
        </p:spPr>
        <p:style>
          <a:lnRef idx="3">
            <a:schemeClr val="accent1"/>
          </a:lnRef>
          <a:fillRef idx="0">
            <a:schemeClr val="accent1"/>
          </a:fillRef>
          <a:effectRef idx="2">
            <a:schemeClr val="accent1"/>
          </a:effectRef>
          <a:fontRef idx="minor">
            <a:schemeClr val="tx1"/>
          </a:fontRef>
        </p:style>
      </p:cxnSp>
      <p:sp>
        <p:nvSpPr>
          <p:cNvPr id="13" name="Footer Placeholder 4">
            <a:extLst>
              <a:ext uri="{FF2B5EF4-FFF2-40B4-BE49-F238E27FC236}">
                <a16:creationId xmlns:a16="http://schemas.microsoft.com/office/drawing/2014/main" id="{EBFE48B1-F384-34B8-F314-221F3A48C45D}"/>
              </a:ext>
            </a:extLst>
          </p:cNvPr>
          <p:cNvSpPr txBox="1">
            <a:spLocks/>
          </p:cNvSpPr>
          <p:nvPr userDrawn="1"/>
        </p:nvSpPr>
        <p:spPr>
          <a:xfrm>
            <a:off x="0" y="6476226"/>
            <a:ext cx="6223246" cy="279647"/>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Shrivastava et al., </a:t>
            </a:r>
            <a:r>
              <a:rPr lang="en-US" err="1"/>
              <a:t>Securator</a:t>
            </a:r>
            <a:r>
              <a:rPr lang="en-US"/>
              <a:t>: A Fast and Secure Neural Processing Unit</a:t>
            </a:r>
          </a:p>
        </p:txBody>
      </p:sp>
      <p:sp>
        <p:nvSpPr>
          <p:cNvPr id="16" name="Slide Number Placeholder 15">
            <a:extLst>
              <a:ext uri="{FF2B5EF4-FFF2-40B4-BE49-F238E27FC236}">
                <a16:creationId xmlns:a16="http://schemas.microsoft.com/office/drawing/2014/main" id="{F7AEE7E5-5A2C-67C0-2BF1-F2BA2C5AA5CD}"/>
              </a:ext>
            </a:extLst>
          </p:cNvPr>
          <p:cNvSpPr>
            <a:spLocks noGrp="1"/>
          </p:cNvSpPr>
          <p:nvPr>
            <p:ph type="sldNum" sz="quarter" idx="12"/>
          </p:nvPr>
        </p:nvSpPr>
        <p:spPr>
          <a:xfrm>
            <a:off x="11425561" y="6459576"/>
            <a:ext cx="603679" cy="398424"/>
          </a:xfrm>
        </p:spPr>
        <p:txBody>
          <a:bodyPr/>
          <a:lstStyle>
            <a:lvl1pPr>
              <a:defRPr sz="2800">
                <a:solidFill>
                  <a:schemeClr val="bg1"/>
                </a:solidFill>
              </a:defRPr>
            </a:lvl1pPr>
          </a:lstStyle>
          <a:p>
            <a:fld id="{48F63A3B-78C7-47BE-AE5E-E10140E04643}" type="slidenum">
              <a:rPr lang="en-US" smtClean="0"/>
              <a:pPr/>
              <a:t>‹#›</a:t>
            </a:fld>
            <a:endParaRPr lang="en-US"/>
          </a:p>
        </p:txBody>
      </p:sp>
      <p:pic>
        <p:nvPicPr>
          <p:cNvPr id="9" name="Picture 6" descr="Graphical user interface, website&#10;&#10;Description automatically generated">
            <a:extLst>
              <a:ext uri="{FF2B5EF4-FFF2-40B4-BE49-F238E27FC236}">
                <a16:creationId xmlns:a16="http://schemas.microsoft.com/office/drawing/2014/main" id="{48975848-F3B3-800F-6A6D-9750B057384F}"/>
              </a:ext>
            </a:extLst>
          </p:cNvPr>
          <p:cNvPicPr>
            <a:picLocks noChangeAspect="1"/>
          </p:cNvPicPr>
          <p:nvPr userDrawn="1"/>
        </p:nvPicPr>
        <p:blipFill rotWithShape="1">
          <a:blip r:embed="rId2"/>
          <a:srcRect l="60004" t="21806" r="7068" b="19932"/>
          <a:stretch/>
        </p:blipFill>
        <p:spPr>
          <a:xfrm>
            <a:off x="11422350" y="6637"/>
            <a:ext cx="758068" cy="749575"/>
          </a:xfrm>
          <a:prstGeom prst="rect">
            <a:avLst/>
          </a:prstGeom>
        </p:spPr>
      </p:pic>
    </p:spTree>
    <p:extLst>
      <p:ext uri="{BB962C8B-B14F-4D97-AF65-F5344CB8AC3E}">
        <p14:creationId xmlns:p14="http://schemas.microsoft.com/office/powerpoint/2010/main" val="34740077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
        <p:nvSpPr>
          <p:cNvPr id="7" name="Rectangle 6">
            <a:extLst>
              <a:ext uri="{FF2B5EF4-FFF2-40B4-BE49-F238E27FC236}">
                <a16:creationId xmlns:a16="http://schemas.microsoft.com/office/drawing/2014/main" id="{3953122C-A5FB-2851-AE83-6023A5139B2A}"/>
              </a:ext>
            </a:extLst>
          </p:cNvPr>
          <p:cNvSpPr/>
          <p:nvPr userDrawn="1"/>
        </p:nvSpPr>
        <p:spPr>
          <a:xfrm>
            <a:off x="0" y="6476225"/>
            <a:ext cx="11283517" cy="38177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a:extLst>
              <a:ext uri="{FF2B5EF4-FFF2-40B4-BE49-F238E27FC236}">
                <a16:creationId xmlns:a16="http://schemas.microsoft.com/office/drawing/2014/main" id="{2B4A9A27-1ED8-B7FB-F65D-76794641684A}"/>
              </a:ext>
            </a:extLst>
          </p:cNvPr>
          <p:cNvSpPr txBox="1">
            <a:spLocks/>
          </p:cNvSpPr>
          <p:nvPr userDrawn="1"/>
        </p:nvSpPr>
        <p:spPr>
          <a:xfrm>
            <a:off x="0" y="6476226"/>
            <a:ext cx="6223246" cy="279647"/>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Shrivastava et al., </a:t>
            </a:r>
            <a:r>
              <a:rPr lang="en-US" err="1"/>
              <a:t>Securator</a:t>
            </a:r>
            <a:r>
              <a:rPr lang="en-US"/>
              <a:t>: A Fast and Secure Neural Processing Unit</a:t>
            </a:r>
          </a:p>
        </p:txBody>
      </p:sp>
      <p:sp>
        <p:nvSpPr>
          <p:cNvPr id="9" name="Rectangle 8">
            <a:extLst>
              <a:ext uri="{FF2B5EF4-FFF2-40B4-BE49-F238E27FC236}">
                <a16:creationId xmlns:a16="http://schemas.microsoft.com/office/drawing/2014/main" id="{2972DED3-BE6F-663D-3AED-AA339B0C8031}"/>
              </a:ext>
            </a:extLst>
          </p:cNvPr>
          <p:cNvSpPr/>
          <p:nvPr userDrawn="1"/>
        </p:nvSpPr>
        <p:spPr>
          <a:xfrm>
            <a:off x="11283517" y="6476225"/>
            <a:ext cx="906265" cy="381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A159CE3-9107-F7F8-DE7C-B59725B36B9B}"/>
              </a:ext>
            </a:extLst>
          </p:cNvPr>
          <p:cNvSpPr txBox="1"/>
          <p:nvPr userDrawn="1"/>
        </p:nvSpPr>
        <p:spPr>
          <a:xfrm>
            <a:off x="11435551" y="6396623"/>
            <a:ext cx="638450" cy="523220"/>
          </a:xfrm>
          <a:prstGeom prst="rect">
            <a:avLst/>
          </a:prstGeom>
          <a:noFill/>
        </p:spPr>
        <p:txBody>
          <a:bodyPr wrap="square">
            <a:spAutoFit/>
          </a:bodyPr>
          <a:lstStyle/>
          <a:p>
            <a:fld id="{48F63A3B-78C7-47BE-AE5E-E10140E04643}" type="slidenum">
              <a:rPr lang="en-US" sz="2800" smtClean="0">
                <a:solidFill>
                  <a:schemeClr val="bg1"/>
                </a:solidFill>
              </a:rPr>
              <a:pPr/>
              <a:t>‹#›</a:t>
            </a:fld>
            <a:endParaRPr lang="en-US" sz="2800">
              <a:solidFill>
                <a:schemeClr val="bg1"/>
              </a:solidFill>
            </a:endParaRPr>
          </a:p>
        </p:txBody>
      </p:sp>
    </p:spTree>
    <p:extLst>
      <p:ext uri="{BB962C8B-B14F-4D97-AF65-F5344CB8AC3E}">
        <p14:creationId xmlns:p14="http://schemas.microsoft.com/office/powerpoint/2010/main" val="4128762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179502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974940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841F3A4E-37B8-6021-0DD7-29A02472D62E}"/>
              </a:ext>
            </a:extLst>
          </p:cNvPr>
          <p:cNvSpPr/>
          <p:nvPr userDrawn="1"/>
        </p:nvSpPr>
        <p:spPr>
          <a:xfrm>
            <a:off x="0" y="6476225"/>
            <a:ext cx="11283517" cy="38177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a:extLst>
              <a:ext uri="{FF2B5EF4-FFF2-40B4-BE49-F238E27FC236}">
                <a16:creationId xmlns:a16="http://schemas.microsoft.com/office/drawing/2014/main" id="{F4E14773-9588-8AA5-00BB-579F741F62E6}"/>
              </a:ext>
            </a:extLst>
          </p:cNvPr>
          <p:cNvSpPr txBox="1">
            <a:spLocks/>
          </p:cNvSpPr>
          <p:nvPr userDrawn="1"/>
        </p:nvSpPr>
        <p:spPr>
          <a:xfrm>
            <a:off x="0" y="6476226"/>
            <a:ext cx="6223246" cy="279647"/>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Shrivastava et al., </a:t>
            </a:r>
            <a:r>
              <a:rPr lang="en-US" err="1"/>
              <a:t>Securator</a:t>
            </a:r>
            <a:r>
              <a:rPr lang="en-US"/>
              <a:t>: A Fast and Secure Neural Processing Unit</a:t>
            </a:r>
          </a:p>
        </p:txBody>
      </p:sp>
      <p:sp>
        <p:nvSpPr>
          <p:cNvPr id="8" name="Rectangle 7">
            <a:extLst>
              <a:ext uri="{FF2B5EF4-FFF2-40B4-BE49-F238E27FC236}">
                <a16:creationId xmlns:a16="http://schemas.microsoft.com/office/drawing/2014/main" id="{0FA2D31E-6C38-9E6A-D83C-9303B915D0A9}"/>
              </a:ext>
            </a:extLst>
          </p:cNvPr>
          <p:cNvSpPr/>
          <p:nvPr userDrawn="1"/>
        </p:nvSpPr>
        <p:spPr>
          <a:xfrm>
            <a:off x="11283517" y="6476225"/>
            <a:ext cx="906265" cy="3817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E2FD95-75FC-C15F-6768-B2C903D2D9DF}"/>
              </a:ext>
            </a:extLst>
          </p:cNvPr>
          <p:cNvSpPr txBox="1"/>
          <p:nvPr userDrawn="1"/>
        </p:nvSpPr>
        <p:spPr>
          <a:xfrm>
            <a:off x="11382283" y="6405501"/>
            <a:ext cx="638450" cy="523220"/>
          </a:xfrm>
          <a:prstGeom prst="rect">
            <a:avLst/>
          </a:prstGeom>
          <a:noFill/>
        </p:spPr>
        <p:txBody>
          <a:bodyPr wrap="square">
            <a:spAutoFit/>
          </a:bodyPr>
          <a:lstStyle/>
          <a:p>
            <a:fld id="{48F63A3B-78C7-47BE-AE5E-E10140E04643}" type="slidenum">
              <a:rPr lang="en-US" sz="2800" smtClean="0">
                <a:solidFill>
                  <a:schemeClr val="bg1"/>
                </a:solidFill>
              </a:rPr>
              <a:pPr/>
              <a:t>‹#›</a:t>
            </a:fld>
            <a:endParaRPr lang="en-US" sz="2800">
              <a:solidFill>
                <a:schemeClr val="bg1"/>
              </a:solidFill>
            </a:endParaRPr>
          </a:p>
        </p:txBody>
      </p:sp>
    </p:spTree>
    <p:extLst>
      <p:ext uri="{BB962C8B-B14F-4D97-AF65-F5344CB8AC3E}">
        <p14:creationId xmlns:p14="http://schemas.microsoft.com/office/powerpoint/2010/main" val="5162180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1552667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70398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514071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23787830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1.sv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notesSlide" Target="../notesSlides/notesSlide3.xml"/><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8.svg"/><Relationship Id="rId1" Type="http://schemas.openxmlformats.org/officeDocument/2006/relationships/tags" Target="../tags/tag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2.sv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4.sv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5960" y="1817508"/>
            <a:ext cx="10471031" cy="1685274"/>
          </a:xfrm>
          <a:ln>
            <a:solidFill>
              <a:schemeClr val="tx2"/>
            </a:solidFill>
          </a:ln>
        </p:spPr>
        <p:txBody>
          <a:bodyPr>
            <a:normAutofit fontScale="90000"/>
          </a:bodyPr>
          <a:lstStyle/>
          <a:p>
            <a:r>
              <a:rPr lang="en-US" sz="6000" b="1" err="1">
                <a:solidFill>
                  <a:schemeClr val="accent1">
                    <a:lumMod val="50000"/>
                  </a:schemeClr>
                </a:solidFill>
                <a:cs typeface="Calibri Light"/>
              </a:rPr>
              <a:t>Securator</a:t>
            </a:r>
            <a:r>
              <a:rPr lang="en-US" sz="6000" b="1">
                <a:solidFill>
                  <a:schemeClr val="accent1">
                    <a:lumMod val="50000"/>
                  </a:schemeClr>
                </a:solidFill>
                <a:cs typeface="Calibri Light"/>
              </a:rPr>
              <a:t>: A Fast and Secure Neural Processing Unit</a:t>
            </a:r>
            <a:endParaRPr lang="en-US" sz="6000" b="1">
              <a:solidFill>
                <a:schemeClr val="accent1">
                  <a:lumMod val="50000"/>
                </a:schemeClr>
              </a:solidFill>
            </a:endParaRPr>
          </a:p>
        </p:txBody>
      </p:sp>
      <p:sp>
        <p:nvSpPr>
          <p:cNvPr id="3" name="Subtitle 2"/>
          <p:cNvSpPr>
            <a:spLocks noGrp="1"/>
          </p:cNvSpPr>
          <p:nvPr>
            <p:ph type="subTitle" idx="1"/>
          </p:nvPr>
        </p:nvSpPr>
        <p:spPr>
          <a:xfrm>
            <a:off x="1412470" y="3632119"/>
            <a:ext cx="9144000" cy="893762"/>
          </a:xfrm>
        </p:spPr>
        <p:txBody>
          <a:bodyPr vert="horz" lIns="91440" tIns="45720" rIns="91440" bIns="45720" rtlCol="0" anchor="t">
            <a:normAutofit/>
          </a:bodyPr>
          <a:lstStyle/>
          <a:p>
            <a:r>
              <a:rPr lang="en-US" sz="2800" b="1">
                <a:solidFill>
                  <a:schemeClr val="accent1">
                    <a:lumMod val="75000"/>
                  </a:schemeClr>
                </a:solidFill>
                <a:cs typeface="Calibri"/>
              </a:rPr>
              <a:t>Nivedita Shrivastava</a:t>
            </a:r>
            <a:r>
              <a:rPr lang="en-US" sz="2800">
                <a:solidFill>
                  <a:schemeClr val="accent1">
                    <a:lumMod val="75000"/>
                  </a:schemeClr>
                </a:solidFill>
                <a:cs typeface="Calibri"/>
              </a:rPr>
              <a:t>, Smruti Ranjan Sarangi</a:t>
            </a:r>
            <a:endParaRPr lang="en-US" sz="2800">
              <a:solidFill>
                <a:schemeClr val="accent1">
                  <a:lumMod val="75000"/>
                </a:schemeClr>
              </a:solidFill>
            </a:endParaRPr>
          </a:p>
          <a:p>
            <a:endParaRPr lang="en-US" sz="2800">
              <a:solidFill>
                <a:schemeClr val="accent1">
                  <a:lumMod val="75000"/>
                </a:schemeClr>
              </a:solidFill>
              <a:cs typeface="Calibri"/>
            </a:endParaRPr>
          </a:p>
        </p:txBody>
      </p:sp>
      <p:sp>
        <p:nvSpPr>
          <p:cNvPr id="4" name="TextBox 3">
            <a:extLst>
              <a:ext uri="{FF2B5EF4-FFF2-40B4-BE49-F238E27FC236}">
                <a16:creationId xmlns:a16="http://schemas.microsoft.com/office/drawing/2014/main" id="{5395C99B-A6B7-7856-9D3E-A7B68DF7E58A}"/>
              </a:ext>
            </a:extLst>
          </p:cNvPr>
          <p:cNvSpPr txBox="1"/>
          <p:nvPr/>
        </p:nvSpPr>
        <p:spPr>
          <a:xfrm>
            <a:off x="1025960" y="70720"/>
            <a:ext cx="10875607"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dirty="0">
                <a:cs typeface="Calibri"/>
              </a:rPr>
              <a:t>The 29</a:t>
            </a:r>
            <a:r>
              <a:rPr lang="en-US" sz="2100" baseline="30000" dirty="0">
                <a:cs typeface="Calibri"/>
              </a:rPr>
              <a:t>th </a:t>
            </a:r>
            <a:r>
              <a:rPr lang="en-US" sz="2100" dirty="0">
                <a:cs typeface="Calibri"/>
              </a:rPr>
              <a:t>IEEE International Symposium on High-Performance Computer Architecture (HPCA-29)</a:t>
            </a:r>
          </a:p>
        </p:txBody>
      </p:sp>
      <p:pic>
        <p:nvPicPr>
          <p:cNvPr id="6" name="Picture 6" descr="Graphical user interface, website&#10;&#10;Description automatically generated">
            <a:extLst>
              <a:ext uri="{FF2B5EF4-FFF2-40B4-BE49-F238E27FC236}">
                <a16:creationId xmlns:a16="http://schemas.microsoft.com/office/drawing/2014/main" id="{91ACA70F-B52D-280D-6C75-E1B8249E78A4}"/>
              </a:ext>
            </a:extLst>
          </p:cNvPr>
          <p:cNvPicPr>
            <a:picLocks noChangeAspect="1"/>
          </p:cNvPicPr>
          <p:nvPr/>
        </p:nvPicPr>
        <p:blipFill rotWithShape="1">
          <a:blip r:embed="rId3"/>
          <a:srcRect l="60004" t="21806" r="7068" b="19932"/>
          <a:stretch/>
        </p:blipFill>
        <p:spPr>
          <a:xfrm>
            <a:off x="5154460" y="4655218"/>
            <a:ext cx="1376040" cy="1360624"/>
          </a:xfrm>
          <a:prstGeom prst="rect">
            <a:avLst/>
          </a:prstGeom>
        </p:spPr>
      </p:pic>
      <p:sp>
        <p:nvSpPr>
          <p:cNvPr id="7" name="TextBox 6">
            <a:extLst>
              <a:ext uri="{FF2B5EF4-FFF2-40B4-BE49-F238E27FC236}">
                <a16:creationId xmlns:a16="http://schemas.microsoft.com/office/drawing/2014/main" id="{59D65262-BAF4-9A0D-1A26-F3C904E62D74}"/>
              </a:ext>
            </a:extLst>
          </p:cNvPr>
          <p:cNvSpPr txBox="1"/>
          <p:nvPr/>
        </p:nvSpPr>
        <p:spPr>
          <a:xfrm>
            <a:off x="3922136" y="6099313"/>
            <a:ext cx="43558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Indian Institute of Technology, Delhi</a:t>
            </a:r>
            <a:endParaRPr lang="en-US" sz="2000"/>
          </a:p>
        </p:txBody>
      </p:sp>
    </p:spTree>
    <p:extLst>
      <p:ext uri="{BB962C8B-B14F-4D97-AF65-F5344CB8AC3E}">
        <p14:creationId xmlns:p14="http://schemas.microsoft.com/office/powerpoint/2010/main" val="103683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8F64E734-30DA-31C0-73D6-8BF09858DC9E}"/>
              </a:ext>
            </a:extLst>
          </p:cNvPr>
          <p:cNvSpPr/>
          <p:nvPr/>
        </p:nvSpPr>
        <p:spPr>
          <a:xfrm>
            <a:off x="10270875" y="4459627"/>
            <a:ext cx="1180132" cy="712671"/>
          </a:xfrm>
          <a:prstGeom prst="round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a:ea typeface="+mn-lt"/>
                <a:cs typeface="+mn-lt"/>
              </a:rPr>
              <a:t> Pattern                   1</a:t>
            </a:r>
            <a:r>
              <a:rPr lang="en-US" sz="2000" b="1" baseline="30000">
                <a:ea typeface="+mn-lt"/>
                <a:cs typeface="+mn-lt"/>
              </a:rPr>
              <a:t>2</a:t>
            </a:r>
            <a:r>
              <a:rPr lang="en-US" sz="2000" b="1">
                <a:ea typeface="+mn-lt"/>
                <a:cs typeface="+mn-lt"/>
              </a:rPr>
              <a:t>, 2</a:t>
            </a:r>
            <a:r>
              <a:rPr lang="en-US" sz="2000" b="1" baseline="30000">
                <a:ea typeface="+mn-lt"/>
                <a:cs typeface="+mn-lt"/>
              </a:rPr>
              <a:t>2</a:t>
            </a:r>
            <a:r>
              <a:rPr lang="en-US" sz="2000" b="1">
                <a:ea typeface="+mn-lt"/>
                <a:cs typeface="+mn-lt"/>
              </a:rPr>
              <a:t>, 3</a:t>
            </a:r>
            <a:r>
              <a:rPr lang="en-US" sz="2000" b="1" baseline="30000">
                <a:ea typeface="+mn-lt"/>
                <a:cs typeface="+mn-lt"/>
              </a:rPr>
              <a:t>2</a:t>
            </a:r>
            <a:endParaRPr lang="en-US" sz="2000" baseline="30000">
              <a:ea typeface="+mn-lt"/>
              <a:cs typeface="+mn-lt"/>
            </a:endParaRPr>
          </a:p>
        </p:txBody>
      </p:sp>
      <p:sp>
        <p:nvSpPr>
          <p:cNvPr id="2" name="Title 1">
            <a:extLst>
              <a:ext uri="{FF2B5EF4-FFF2-40B4-BE49-F238E27FC236}">
                <a16:creationId xmlns:a16="http://schemas.microsoft.com/office/drawing/2014/main" id="{1B9A6CD8-AC73-C623-5E27-5EFC20C498AF}"/>
              </a:ext>
            </a:extLst>
          </p:cNvPr>
          <p:cNvSpPr>
            <a:spLocks noGrp="1"/>
          </p:cNvSpPr>
          <p:nvPr>
            <p:ph type="title"/>
          </p:nvPr>
        </p:nvSpPr>
        <p:spPr>
          <a:xfrm>
            <a:off x="811566" y="24851"/>
            <a:ext cx="10515600" cy="912796"/>
          </a:xfrm>
        </p:spPr>
        <p:txBody>
          <a:bodyPr>
            <a:noAutofit/>
          </a:bodyPr>
          <a:lstStyle/>
          <a:p>
            <a:r>
              <a:rPr lang="en-US">
                <a:cs typeface="Calibri Light"/>
              </a:rPr>
              <a:t>Characterization of </a:t>
            </a:r>
            <a:r>
              <a:rPr lang="en-US">
                <a:ea typeface="+mj-lt"/>
                <a:cs typeface="+mj-lt"/>
              </a:rPr>
              <a:t> Patterns</a:t>
            </a:r>
            <a:r>
              <a:rPr lang="en-US">
                <a:cs typeface="Calibri Light"/>
              </a:rPr>
              <a:t>: An Example</a:t>
            </a:r>
            <a:endParaRPr lang="en-US"/>
          </a:p>
        </p:txBody>
      </p:sp>
      <p:sp>
        <p:nvSpPr>
          <p:cNvPr id="6" name="Slide Number Placeholder 5">
            <a:extLst>
              <a:ext uri="{FF2B5EF4-FFF2-40B4-BE49-F238E27FC236}">
                <a16:creationId xmlns:a16="http://schemas.microsoft.com/office/drawing/2014/main" id="{C9FD9C3D-24ED-97C3-904B-7C3EC33E0647}"/>
              </a:ext>
            </a:extLst>
          </p:cNvPr>
          <p:cNvSpPr>
            <a:spLocks noGrp="1"/>
          </p:cNvSpPr>
          <p:nvPr>
            <p:ph type="sldNum" sz="quarter" idx="12"/>
          </p:nvPr>
        </p:nvSpPr>
        <p:spPr/>
        <p:txBody>
          <a:bodyPr/>
          <a:lstStyle/>
          <a:p>
            <a:fld id="{48F63A3B-78C7-47BE-AE5E-E10140E04643}" type="slidenum">
              <a:rPr lang="en-US" sz="2000" smtClean="0"/>
              <a:pPr/>
              <a:t>10</a:t>
            </a:fld>
            <a:endParaRPr lang="en-US" sz="2000"/>
          </a:p>
        </p:txBody>
      </p:sp>
      <p:sp>
        <p:nvSpPr>
          <p:cNvPr id="37" name="TextBox 36">
            <a:extLst>
              <a:ext uri="{FF2B5EF4-FFF2-40B4-BE49-F238E27FC236}">
                <a16:creationId xmlns:a16="http://schemas.microsoft.com/office/drawing/2014/main" id="{BBFBFF51-2BDD-7893-06F1-540A1EE6D740}"/>
              </a:ext>
            </a:extLst>
          </p:cNvPr>
          <p:cNvSpPr txBox="1"/>
          <p:nvPr/>
        </p:nvSpPr>
        <p:spPr>
          <a:xfrm>
            <a:off x="6653843" y="1160406"/>
            <a:ext cx="4399286" cy="830997"/>
          </a:xfrm>
          <a:prstGeom prst="rect">
            <a:avLst/>
          </a:prstGeom>
          <a:noFill/>
        </p:spPr>
        <p:txBody>
          <a:bodyPr wrap="square" lIns="91440" tIns="45720" rIns="91440" bIns="45720" rtlCol="0" anchor="t">
            <a:spAutoFit/>
          </a:bodyPr>
          <a:lstStyle/>
          <a:p>
            <a:r>
              <a:rPr lang="en-US" sz="2400" b="1"/>
              <a:t>Input Reuse : </a:t>
            </a:r>
            <a:r>
              <a:rPr lang="en-US" sz="2400"/>
              <a:t>(c</a:t>
            </a:r>
            <a:r>
              <a:rPr lang="en-US" sz="2400">
                <a:sym typeface="Wingdings 3" panose="05040102010807070707" pitchFamily="18" charset="2"/>
              </a:rPr>
              <a:t>  h  w  k</a:t>
            </a:r>
            <a:r>
              <a:rPr lang="en-US" sz="2400"/>
              <a:t>)</a:t>
            </a:r>
          </a:p>
          <a:p>
            <a:r>
              <a:rPr lang="en-US" sz="2400"/>
              <a:t>(C, K) = (3, 2)</a:t>
            </a:r>
          </a:p>
        </p:txBody>
      </p:sp>
      <p:grpSp>
        <p:nvGrpSpPr>
          <p:cNvPr id="21" name="Group 20">
            <a:extLst>
              <a:ext uri="{FF2B5EF4-FFF2-40B4-BE49-F238E27FC236}">
                <a16:creationId xmlns:a16="http://schemas.microsoft.com/office/drawing/2014/main" id="{38E30645-7B7B-DD2C-3478-DD2468FBA982}"/>
              </a:ext>
            </a:extLst>
          </p:cNvPr>
          <p:cNvGrpSpPr/>
          <p:nvPr/>
        </p:nvGrpSpPr>
        <p:grpSpPr>
          <a:xfrm>
            <a:off x="6414363" y="3785240"/>
            <a:ext cx="3551528" cy="2674336"/>
            <a:chOff x="6203091" y="3686475"/>
            <a:chExt cx="3551528" cy="2674336"/>
          </a:xfrm>
        </p:grpSpPr>
        <p:grpSp>
          <p:nvGrpSpPr>
            <p:cNvPr id="168" name="Group 167">
              <a:extLst>
                <a:ext uri="{FF2B5EF4-FFF2-40B4-BE49-F238E27FC236}">
                  <a16:creationId xmlns:a16="http://schemas.microsoft.com/office/drawing/2014/main" id="{240AA8EC-A16A-9282-D9D9-7EDE26C08766}"/>
                </a:ext>
              </a:extLst>
            </p:cNvPr>
            <p:cNvGrpSpPr/>
            <p:nvPr/>
          </p:nvGrpSpPr>
          <p:grpSpPr>
            <a:xfrm>
              <a:off x="6203091" y="3686475"/>
              <a:ext cx="3551528" cy="2674336"/>
              <a:chOff x="6259397" y="3617683"/>
              <a:chExt cx="3551528" cy="2674336"/>
            </a:xfrm>
          </p:grpSpPr>
          <p:cxnSp>
            <p:nvCxnSpPr>
              <p:cNvPr id="135" name="Straight Arrow Connector 134">
                <a:extLst>
                  <a:ext uri="{FF2B5EF4-FFF2-40B4-BE49-F238E27FC236}">
                    <a16:creationId xmlns:a16="http://schemas.microsoft.com/office/drawing/2014/main" id="{445233C0-9D8F-8A04-3CD4-CBE9592E5147}"/>
                  </a:ext>
                </a:extLst>
              </p:cNvPr>
              <p:cNvCxnSpPr>
                <a:cxnSpLocks/>
              </p:cNvCxnSpPr>
              <p:nvPr/>
            </p:nvCxnSpPr>
            <p:spPr>
              <a:xfrm>
                <a:off x="6840955" y="5742231"/>
                <a:ext cx="2969970" cy="3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C1F7B32A-3FB3-FC4F-8FFA-A850B8BD8D2B}"/>
                  </a:ext>
                </a:extLst>
              </p:cNvPr>
              <p:cNvCxnSpPr>
                <a:cxnSpLocks/>
              </p:cNvCxnSpPr>
              <p:nvPr/>
            </p:nvCxnSpPr>
            <p:spPr>
              <a:xfrm flipV="1">
                <a:off x="6840955" y="3767321"/>
                <a:ext cx="0" cy="19785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9" name="TextBox 138">
                <a:extLst>
                  <a:ext uri="{FF2B5EF4-FFF2-40B4-BE49-F238E27FC236}">
                    <a16:creationId xmlns:a16="http://schemas.microsoft.com/office/drawing/2014/main" id="{8FE96D1A-662F-4B10-0614-BA5172A6088D}"/>
                  </a:ext>
                </a:extLst>
              </p:cNvPr>
              <p:cNvSpPr txBox="1"/>
              <p:nvPr/>
            </p:nvSpPr>
            <p:spPr>
              <a:xfrm flipH="1">
                <a:off x="6259397" y="3617683"/>
                <a:ext cx="750547" cy="461665"/>
              </a:xfrm>
              <a:prstGeom prst="rect">
                <a:avLst/>
              </a:prstGeom>
              <a:noFill/>
            </p:spPr>
            <p:txBody>
              <a:bodyPr wrap="square" rtlCol="0">
                <a:spAutoFit/>
              </a:bodyPr>
              <a:lstStyle/>
              <a:p>
                <a:r>
                  <a:rPr lang="en-US" sz="2400"/>
                  <a:t>VN</a:t>
                </a:r>
              </a:p>
            </p:txBody>
          </p:sp>
          <p:sp>
            <p:nvSpPr>
              <p:cNvPr id="140" name="TextBox 139">
                <a:extLst>
                  <a:ext uri="{FF2B5EF4-FFF2-40B4-BE49-F238E27FC236}">
                    <a16:creationId xmlns:a16="http://schemas.microsoft.com/office/drawing/2014/main" id="{ED06EEE4-A308-A0F1-4036-25AA29DBBF6A}"/>
                  </a:ext>
                </a:extLst>
              </p:cNvPr>
              <p:cNvSpPr txBox="1"/>
              <p:nvPr/>
            </p:nvSpPr>
            <p:spPr>
              <a:xfrm flipH="1">
                <a:off x="8292430" y="5830354"/>
                <a:ext cx="887908" cy="461665"/>
              </a:xfrm>
              <a:prstGeom prst="rect">
                <a:avLst/>
              </a:prstGeom>
              <a:noFill/>
            </p:spPr>
            <p:txBody>
              <a:bodyPr wrap="square" rtlCol="0">
                <a:spAutoFit/>
              </a:bodyPr>
              <a:lstStyle/>
              <a:p>
                <a:r>
                  <a:rPr lang="en-US" sz="2400"/>
                  <a:t>Time</a:t>
                </a:r>
              </a:p>
            </p:txBody>
          </p:sp>
          <p:sp>
            <p:nvSpPr>
              <p:cNvPr id="145" name="TextBox 144">
                <a:extLst>
                  <a:ext uri="{FF2B5EF4-FFF2-40B4-BE49-F238E27FC236}">
                    <a16:creationId xmlns:a16="http://schemas.microsoft.com/office/drawing/2014/main" id="{7D6C7FF6-9248-A923-FEDA-7DAC148622BB}"/>
                  </a:ext>
                </a:extLst>
              </p:cNvPr>
              <p:cNvSpPr txBox="1"/>
              <p:nvPr/>
            </p:nvSpPr>
            <p:spPr>
              <a:xfrm>
                <a:off x="6450488" y="5157110"/>
                <a:ext cx="4524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cs typeface="Calibri"/>
                  </a:rPr>
                  <a:t>1</a:t>
                </a:r>
                <a:endParaRPr lang="en-US" sz="2400" baseline="30000">
                  <a:cs typeface="Calibri"/>
                </a:endParaRPr>
              </a:p>
            </p:txBody>
          </p:sp>
          <p:sp>
            <p:nvSpPr>
              <p:cNvPr id="146" name="TextBox 145">
                <a:extLst>
                  <a:ext uri="{FF2B5EF4-FFF2-40B4-BE49-F238E27FC236}">
                    <a16:creationId xmlns:a16="http://schemas.microsoft.com/office/drawing/2014/main" id="{4CDE63BB-A271-03AA-5EE9-55F8CC9233A7}"/>
                  </a:ext>
                </a:extLst>
              </p:cNvPr>
              <p:cNvSpPr txBox="1"/>
              <p:nvPr/>
            </p:nvSpPr>
            <p:spPr>
              <a:xfrm>
                <a:off x="6450488" y="4666849"/>
                <a:ext cx="3165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cs typeface="Calibri"/>
                  </a:rPr>
                  <a:t>2</a:t>
                </a:r>
              </a:p>
            </p:txBody>
          </p:sp>
          <p:sp>
            <p:nvSpPr>
              <p:cNvPr id="158" name="TextBox 157">
                <a:extLst>
                  <a:ext uri="{FF2B5EF4-FFF2-40B4-BE49-F238E27FC236}">
                    <a16:creationId xmlns:a16="http://schemas.microsoft.com/office/drawing/2014/main" id="{489EEA68-3F72-099A-DD11-43FE9BF1F6D1}"/>
                  </a:ext>
                </a:extLst>
              </p:cNvPr>
              <p:cNvSpPr txBox="1"/>
              <p:nvPr/>
            </p:nvSpPr>
            <p:spPr>
              <a:xfrm>
                <a:off x="6450488" y="4163376"/>
                <a:ext cx="3165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cs typeface="Calibri"/>
                  </a:rPr>
                  <a:t>3</a:t>
                </a:r>
              </a:p>
            </p:txBody>
          </p:sp>
        </p:grpSp>
        <p:grpSp>
          <p:nvGrpSpPr>
            <p:cNvPr id="19" name="Group 18">
              <a:extLst>
                <a:ext uri="{FF2B5EF4-FFF2-40B4-BE49-F238E27FC236}">
                  <a16:creationId xmlns:a16="http://schemas.microsoft.com/office/drawing/2014/main" id="{E36D3B22-EB3D-84F7-5499-B3BCADCE89E2}"/>
                </a:ext>
              </a:extLst>
            </p:cNvPr>
            <p:cNvGrpSpPr/>
            <p:nvPr/>
          </p:nvGrpSpPr>
          <p:grpSpPr>
            <a:xfrm>
              <a:off x="7133743" y="4370668"/>
              <a:ext cx="2438187" cy="1237638"/>
              <a:chOff x="8062417" y="4370414"/>
              <a:chExt cx="2438187" cy="1237638"/>
            </a:xfrm>
          </p:grpSpPr>
          <p:sp>
            <p:nvSpPr>
              <p:cNvPr id="108" name="Oval 107">
                <a:extLst>
                  <a:ext uri="{FF2B5EF4-FFF2-40B4-BE49-F238E27FC236}">
                    <a16:creationId xmlns:a16="http://schemas.microsoft.com/office/drawing/2014/main" id="{C39A0B9C-4D3D-DCC5-C648-115BFC0635B1}"/>
                  </a:ext>
                </a:extLst>
              </p:cNvPr>
              <p:cNvSpPr/>
              <p:nvPr/>
            </p:nvSpPr>
            <p:spPr>
              <a:xfrm>
                <a:off x="8062417" y="5368672"/>
                <a:ext cx="161878" cy="2393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68">
                <a:extLst>
                  <a:ext uri="{FF2B5EF4-FFF2-40B4-BE49-F238E27FC236}">
                    <a16:creationId xmlns:a16="http://schemas.microsoft.com/office/drawing/2014/main" id="{7A0542CB-9520-8C11-D455-D8743BA6F3D3}"/>
                  </a:ext>
                </a:extLst>
              </p:cNvPr>
              <p:cNvGrpSpPr/>
              <p:nvPr/>
            </p:nvGrpSpPr>
            <p:grpSpPr>
              <a:xfrm>
                <a:off x="8156973" y="5379672"/>
                <a:ext cx="697519" cy="224750"/>
                <a:chOff x="7268861" y="5284802"/>
                <a:chExt cx="697519" cy="224750"/>
              </a:xfrm>
            </p:grpSpPr>
            <p:cxnSp>
              <p:nvCxnSpPr>
                <p:cNvPr id="107" name="Straight Connector 106">
                  <a:extLst>
                    <a:ext uri="{FF2B5EF4-FFF2-40B4-BE49-F238E27FC236}">
                      <a16:creationId xmlns:a16="http://schemas.microsoft.com/office/drawing/2014/main" id="{F3B04725-5544-1486-3E85-74112BD0BD9D}"/>
                    </a:ext>
                  </a:extLst>
                </p:cNvPr>
                <p:cNvCxnSpPr>
                  <a:cxnSpLocks/>
                </p:cNvCxnSpPr>
                <p:nvPr/>
              </p:nvCxnSpPr>
              <p:spPr>
                <a:xfrm flipH="1">
                  <a:off x="7268861" y="5387943"/>
                  <a:ext cx="697519" cy="0"/>
                </a:xfrm>
                <a:prstGeom prst="line">
                  <a:avLst/>
                </a:prstGeom>
              </p:spPr>
              <p:style>
                <a:lnRef idx="3">
                  <a:schemeClr val="dk1"/>
                </a:lnRef>
                <a:fillRef idx="0">
                  <a:schemeClr val="dk1"/>
                </a:fillRef>
                <a:effectRef idx="2">
                  <a:schemeClr val="dk1"/>
                </a:effectRef>
                <a:fontRef idx="minor">
                  <a:schemeClr val="tx1"/>
                </a:fontRef>
              </p:style>
            </p:cxnSp>
            <p:sp>
              <p:nvSpPr>
                <p:cNvPr id="109" name="Rectangle 108">
                  <a:extLst>
                    <a:ext uri="{FF2B5EF4-FFF2-40B4-BE49-F238E27FC236}">
                      <a16:creationId xmlns:a16="http://schemas.microsoft.com/office/drawing/2014/main" id="{4FB6BE01-B455-520C-731D-1F87DDBC0F53}"/>
                    </a:ext>
                  </a:extLst>
                </p:cNvPr>
                <p:cNvSpPr/>
                <p:nvPr/>
              </p:nvSpPr>
              <p:spPr>
                <a:xfrm>
                  <a:off x="7804502" y="5284802"/>
                  <a:ext cx="161878" cy="2247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6C03BC4D-4B09-822A-71BA-1E2C1CFE2F16}"/>
                  </a:ext>
                </a:extLst>
              </p:cNvPr>
              <p:cNvGrpSpPr/>
              <p:nvPr/>
            </p:nvGrpSpPr>
            <p:grpSpPr>
              <a:xfrm>
                <a:off x="9088332" y="4866673"/>
                <a:ext cx="545902" cy="224965"/>
                <a:chOff x="9315699" y="3497548"/>
                <a:chExt cx="462136" cy="136692"/>
              </a:xfrm>
            </p:grpSpPr>
            <p:cxnSp>
              <p:nvCxnSpPr>
                <p:cNvPr id="115" name="Straight Connector 114">
                  <a:extLst>
                    <a:ext uri="{FF2B5EF4-FFF2-40B4-BE49-F238E27FC236}">
                      <a16:creationId xmlns:a16="http://schemas.microsoft.com/office/drawing/2014/main" id="{8E34D79A-B01E-E340-AC6B-52C76BE8D6F3}"/>
                    </a:ext>
                  </a:extLst>
                </p:cNvPr>
                <p:cNvCxnSpPr>
                  <a:cxnSpLocks/>
                  <a:stCxn id="117" idx="3"/>
                </p:cNvCxnSpPr>
                <p:nvPr/>
              </p:nvCxnSpPr>
              <p:spPr>
                <a:xfrm flipH="1">
                  <a:off x="9315699" y="3565894"/>
                  <a:ext cx="462136" cy="0"/>
                </a:xfrm>
                <a:prstGeom prst="line">
                  <a:avLst/>
                </a:prstGeom>
              </p:spPr>
              <p:style>
                <a:lnRef idx="3">
                  <a:schemeClr val="dk1"/>
                </a:lnRef>
                <a:fillRef idx="0">
                  <a:schemeClr val="dk1"/>
                </a:fillRef>
                <a:effectRef idx="2">
                  <a:schemeClr val="dk1"/>
                </a:effectRef>
                <a:fontRef idx="minor">
                  <a:schemeClr val="tx1"/>
                </a:fontRef>
              </p:style>
            </p:cxnSp>
            <p:sp>
              <p:nvSpPr>
                <p:cNvPr id="117" name="Rectangle 116">
                  <a:extLst>
                    <a:ext uri="{FF2B5EF4-FFF2-40B4-BE49-F238E27FC236}">
                      <a16:creationId xmlns:a16="http://schemas.microsoft.com/office/drawing/2014/main" id="{B7611797-D6FF-22EA-CF3E-9DBB3E1E60F9}"/>
                    </a:ext>
                  </a:extLst>
                </p:cNvPr>
                <p:cNvSpPr/>
                <p:nvPr/>
              </p:nvSpPr>
              <p:spPr>
                <a:xfrm>
                  <a:off x="9670584" y="3497548"/>
                  <a:ext cx="107251" cy="1366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40E1DC23-D5DD-4368-3C2D-DB1DD832C0EB}"/>
                  </a:ext>
                </a:extLst>
              </p:cNvPr>
              <p:cNvGrpSpPr/>
              <p:nvPr/>
            </p:nvGrpSpPr>
            <p:grpSpPr>
              <a:xfrm>
                <a:off x="8766544" y="4886566"/>
                <a:ext cx="321788" cy="520622"/>
                <a:chOff x="9161419" y="3497548"/>
                <a:chExt cx="157651" cy="356525"/>
              </a:xfrm>
            </p:grpSpPr>
            <p:sp>
              <p:nvSpPr>
                <p:cNvPr id="116" name="Oval 115">
                  <a:extLst>
                    <a:ext uri="{FF2B5EF4-FFF2-40B4-BE49-F238E27FC236}">
                      <a16:creationId xmlns:a16="http://schemas.microsoft.com/office/drawing/2014/main" id="{D697603A-CB9A-EDA1-0B56-8FA46A94ED64}"/>
                    </a:ext>
                  </a:extLst>
                </p:cNvPr>
                <p:cNvSpPr/>
                <p:nvPr/>
              </p:nvSpPr>
              <p:spPr>
                <a:xfrm>
                  <a:off x="9233874" y="3497548"/>
                  <a:ext cx="85196" cy="13669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7FD24510-C71A-2F54-A6A8-760F768E48DF}"/>
                    </a:ext>
                  </a:extLst>
                </p:cNvPr>
                <p:cNvCxnSpPr>
                  <a:cxnSpLocks/>
                </p:cNvCxnSpPr>
                <p:nvPr/>
              </p:nvCxnSpPr>
              <p:spPr>
                <a:xfrm flipH="1">
                  <a:off x="9161419" y="3625410"/>
                  <a:ext cx="96941" cy="228663"/>
                </a:xfrm>
                <a:prstGeom prst="line">
                  <a:avLst/>
                </a:prstGeom>
              </p:spPr>
              <p:style>
                <a:lnRef idx="3">
                  <a:schemeClr val="dk1"/>
                </a:lnRef>
                <a:fillRef idx="0">
                  <a:schemeClr val="dk1"/>
                </a:fillRef>
                <a:effectRef idx="2">
                  <a:schemeClr val="dk1"/>
                </a:effectRef>
                <a:fontRef idx="minor">
                  <a:schemeClr val="tx1"/>
                </a:fontRef>
              </p:style>
            </p:cxnSp>
          </p:grpSp>
          <p:grpSp>
            <p:nvGrpSpPr>
              <p:cNvPr id="161" name="Group 160">
                <a:extLst>
                  <a:ext uri="{FF2B5EF4-FFF2-40B4-BE49-F238E27FC236}">
                    <a16:creationId xmlns:a16="http://schemas.microsoft.com/office/drawing/2014/main" id="{0EB6B317-7771-7124-908F-728C89E6F45D}"/>
                  </a:ext>
                </a:extLst>
              </p:cNvPr>
              <p:cNvGrpSpPr/>
              <p:nvPr/>
            </p:nvGrpSpPr>
            <p:grpSpPr>
              <a:xfrm>
                <a:off x="9954702" y="4370414"/>
                <a:ext cx="545902" cy="224965"/>
                <a:chOff x="9315699" y="3497548"/>
                <a:chExt cx="462136" cy="136692"/>
              </a:xfrm>
            </p:grpSpPr>
            <p:cxnSp>
              <p:nvCxnSpPr>
                <p:cNvPr id="162" name="Straight Connector 161">
                  <a:extLst>
                    <a:ext uri="{FF2B5EF4-FFF2-40B4-BE49-F238E27FC236}">
                      <a16:creationId xmlns:a16="http://schemas.microsoft.com/office/drawing/2014/main" id="{6732DF34-DA16-80FC-830A-A30546BFD63D}"/>
                    </a:ext>
                  </a:extLst>
                </p:cNvPr>
                <p:cNvCxnSpPr>
                  <a:cxnSpLocks/>
                  <a:stCxn id="163" idx="3"/>
                </p:cNvCxnSpPr>
                <p:nvPr/>
              </p:nvCxnSpPr>
              <p:spPr>
                <a:xfrm flipH="1">
                  <a:off x="9315699" y="3565894"/>
                  <a:ext cx="462136" cy="0"/>
                </a:xfrm>
                <a:prstGeom prst="line">
                  <a:avLst/>
                </a:prstGeom>
              </p:spPr>
              <p:style>
                <a:lnRef idx="3">
                  <a:schemeClr val="dk1"/>
                </a:lnRef>
                <a:fillRef idx="0">
                  <a:schemeClr val="dk1"/>
                </a:fillRef>
                <a:effectRef idx="2">
                  <a:schemeClr val="dk1"/>
                </a:effectRef>
                <a:fontRef idx="minor">
                  <a:schemeClr val="tx1"/>
                </a:fontRef>
              </p:style>
            </p:cxnSp>
            <p:sp>
              <p:nvSpPr>
                <p:cNvPr id="163" name="Rectangle 162">
                  <a:extLst>
                    <a:ext uri="{FF2B5EF4-FFF2-40B4-BE49-F238E27FC236}">
                      <a16:creationId xmlns:a16="http://schemas.microsoft.com/office/drawing/2014/main" id="{7D6FF6CC-5F24-62B5-FA68-6E52AE0359F8}"/>
                    </a:ext>
                  </a:extLst>
                </p:cNvPr>
                <p:cNvSpPr/>
                <p:nvPr/>
              </p:nvSpPr>
              <p:spPr>
                <a:xfrm>
                  <a:off x="9670584" y="3497548"/>
                  <a:ext cx="107251" cy="1366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7EDF0558-5000-162B-DE1B-B37B4897882E}"/>
                  </a:ext>
                </a:extLst>
              </p:cNvPr>
              <p:cNvGrpSpPr/>
              <p:nvPr/>
            </p:nvGrpSpPr>
            <p:grpSpPr>
              <a:xfrm>
                <a:off x="9632914" y="4390307"/>
                <a:ext cx="321788" cy="520622"/>
                <a:chOff x="9161419" y="3497548"/>
                <a:chExt cx="157651" cy="356525"/>
              </a:xfrm>
            </p:grpSpPr>
            <p:sp>
              <p:nvSpPr>
                <p:cNvPr id="165" name="Oval 164">
                  <a:extLst>
                    <a:ext uri="{FF2B5EF4-FFF2-40B4-BE49-F238E27FC236}">
                      <a16:creationId xmlns:a16="http://schemas.microsoft.com/office/drawing/2014/main" id="{88FBAF70-95CF-A6FB-AE66-E43B6B2DD835}"/>
                    </a:ext>
                  </a:extLst>
                </p:cNvPr>
                <p:cNvSpPr/>
                <p:nvPr/>
              </p:nvSpPr>
              <p:spPr>
                <a:xfrm>
                  <a:off x="9233874" y="3497548"/>
                  <a:ext cx="85196" cy="13669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id="{7D0E2DE4-CB20-AA4F-1286-2E9544755E66}"/>
                    </a:ext>
                  </a:extLst>
                </p:cNvPr>
                <p:cNvCxnSpPr>
                  <a:cxnSpLocks/>
                </p:cNvCxnSpPr>
                <p:nvPr/>
              </p:nvCxnSpPr>
              <p:spPr>
                <a:xfrm flipH="1">
                  <a:off x="9161419" y="3625410"/>
                  <a:ext cx="96941" cy="228663"/>
                </a:xfrm>
                <a:prstGeom prst="line">
                  <a:avLst/>
                </a:prstGeom>
              </p:spPr>
              <p:style>
                <a:lnRef idx="3">
                  <a:schemeClr val="dk1"/>
                </a:lnRef>
                <a:fillRef idx="0">
                  <a:schemeClr val="dk1"/>
                </a:fillRef>
                <a:effectRef idx="2">
                  <a:schemeClr val="dk1"/>
                </a:effectRef>
                <a:fontRef idx="minor">
                  <a:schemeClr val="tx1"/>
                </a:fontRef>
              </p:style>
            </p:cxnSp>
          </p:grpSp>
        </p:grpSp>
      </p:grpSp>
      <p:grpSp>
        <p:nvGrpSpPr>
          <p:cNvPr id="18" name="Group 17">
            <a:extLst>
              <a:ext uri="{FF2B5EF4-FFF2-40B4-BE49-F238E27FC236}">
                <a16:creationId xmlns:a16="http://schemas.microsoft.com/office/drawing/2014/main" id="{79667AEC-C1E4-FD0A-A3C2-84E96274D098}"/>
              </a:ext>
            </a:extLst>
          </p:cNvPr>
          <p:cNvGrpSpPr/>
          <p:nvPr/>
        </p:nvGrpSpPr>
        <p:grpSpPr>
          <a:xfrm>
            <a:off x="863153" y="3588032"/>
            <a:ext cx="3719750" cy="1547300"/>
            <a:chOff x="517838" y="3319373"/>
            <a:chExt cx="3719750" cy="1547300"/>
          </a:xfrm>
        </p:grpSpPr>
        <p:sp>
          <p:nvSpPr>
            <p:cNvPr id="170" name="Rectangle: Rounded Corners 169">
              <a:extLst>
                <a:ext uri="{FF2B5EF4-FFF2-40B4-BE49-F238E27FC236}">
                  <a16:creationId xmlns:a16="http://schemas.microsoft.com/office/drawing/2014/main" id="{F59919C0-219B-214D-40B6-2426F4CD5CFB}"/>
                </a:ext>
              </a:extLst>
            </p:cNvPr>
            <p:cNvSpPr>
              <a:spLocks/>
            </p:cNvSpPr>
            <p:nvPr/>
          </p:nvSpPr>
          <p:spPr>
            <a:xfrm>
              <a:off x="1399925" y="3319373"/>
              <a:ext cx="2837663" cy="1547300"/>
            </a:xfrm>
            <a:prstGeom prst="roundRect">
              <a:avLst/>
            </a:prstGeom>
            <a:solidFill>
              <a:schemeClr val="bg2">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F891FA0F-9101-44D2-FBBD-FB21C927F9A2}"/>
                </a:ext>
              </a:extLst>
            </p:cNvPr>
            <p:cNvSpPr txBox="1"/>
            <p:nvPr/>
          </p:nvSpPr>
          <p:spPr>
            <a:xfrm>
              <a:off x="517838" y="3948867"/>
              <a:ext cx="8681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DRAM</a:t>
              </a:r>
            </a:p>
          </p:txBody>
        </p:sp>
      </p:grpSp>
      <p:grpSp>
        <p:nvGrpSpPr>
          <p:cNvPr id="16" name="Group 15">
            <a:extLst>
              <a:ext uri="{FF2B5EF4-FFF2-40B4-BE49-F238E27FC236}">
                <a16:creationId xmlns:a16="http://schemas.microsoft.com/office/drawing/2014/main" id="{9631D0D0-4FAA-EA2E-82BC-832B587BC181}"/>
              </a:ext>
            </a:extLst>
          </p:cNvPr>
          <p:cNvGrpSpPr/>
          <p:nvPr/>
        </p:nvGrpSpPr>
        <p:grpSpPr>
          <a:xfrm>
            <a:off x="1077713" y="1642977"/>
            <a:ext cx="3492108" cy="1509821"/>
            <a:chOff x="786442" y="1360475"/>
            <a:chExt cx="3492108" cy="1509821"/>
          </a:xfrm>
        </p:grpSpPr>
        <p:sp>
          <p:nvSpPr>
            <p:cNvPr id="3" name="Rectangle: Rounded Corners 2">
              <a:extLst>
                <a:ext uri="{FF2B5EF4-FFF2-40B4-BE49-F238E27FC236}">
                  <a16:creationId xmlns:a16="http://schemas.microsoft.com/office/drawing/2014/main" id="{C33DE708-C639-0A65-404E-AB3E7F84B66C}"/>
                </a:ext>
              </a:extLst>
            </p:cNvPr>
            <p:cNvSpPr>
              <a:spLocks/>
            </p:cNvSpPr>
            <p:nvPr/>
          </p:nvSpPr>
          <p:spPr>
            <a:xfrm>
              <a:off x="1440888" y="1360475"/>
              <a:ext cx="2837662" cy="1509821"/>
            </a:xfrm>
            <a:prstGeom prst="roundRect">
              <a:avLst/>
            </a:prstGeom>
            <a:solidFill>
              <a:schemeClr val="bg2">
                <a:lumMod val="9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3818CD2-F56C-6150-C85B-33D640379606}"/>
                </a:ext>
              </a:extLst>
            </p:cNvPr>
            <p:cNvGrpSpPr/>
            <p:nvPr/>
          </p:nvGrpSpPr>
          <p:grpSpPr>
            <a:xfrm>
              <a:off x="786442" y="1360475"/>
              <a:ext cx="2888114" cy="961533"/>
              <a:chOff x="786442" y="1360475"/>
              <a:chExt cx="2888114" cy="961533"/>
            </a:xfrm>
          </p:grpSpPr>
          <p:sp>
            <p:nvSpPr>
              <p:cNvPr id="91" name="TextBox 90">
                <a:extLst>
                  <a:ext uri="{FF2B5EF4-FFF2-40B4-BE49-F238E27FC236}">
                    <a16:creationId xmlns:a16="http://schemas.microsoft.com/office/drawing/2014/main" id="{1196EDEC-5529-43B3-8097-115A960D912F}"/>
                  </a:ext>
                </a:extLst>
              </p:cNvPr>
              <p:cNvSpPr txBox="1"/>
              <p:nvPr/>
            </p:nvSpPr>
            <p:spPr>
              <a:xfrm flipH="1">
                <a:off x="2279746" y="1360475"/>
                <a:ext cx="13948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i="1" err="1">
                    <a:cs typeface="Calibri"/>
                  </a:rPr>
                  <a:t>ofmap</a:t>
                </a:r>
                <a:r>
                  <a:rPr lang="en-US" sz="2000" i="1">
                    <a:cs typeface="Calibri"/>
                  </a:rPr>
                  <a:t> tiles</a:t>
                </a:r>
              </a:p>
            </p:txBody>
          </p:sp>
          <p:sp>
            <p:nvSpPr>
              <p:cNvPr id="5" name="TextBox 4">
                <a:extLst>
                  <a:ext uri="{FF2B5EF4-FFF2-40B4-BE49-F238E27FC236}">
                    <a16:creationId xmlns:a16="http://schemas.microsoft.com/office/drawing/2014/main" id="{40D4A0B8-7D1D-AF17-50BD-20385B35C425}"/>
                  </a:ext>
                </a:extLst>
              </p:cNvPr>
              <p:cNvSpPr txBox="1"/>
              <p:nvPr/>
            </p:nvSpPr>
            <p:spPr>
              <a:xfrm>
                <a:off x="786442" y="1921898"/>
                <a:ext cx="640524" cy="400110"/>
              </a:xfrm>
              <a:prstGeom prst="rect">
                <a:avLst/>
              </a:prstGeom>
              <a:noFill/>
            </p:spPr>
            <p:txBody>
              <a:bodyPr wrap="square" rtlCol="0">
                <a:spAutoFit/>
              </a:bodyPr>
              <a:lstStyle/>
              <a:p>
                <a:r>
                  <a:rPr lang="en-US" sz="2000" b="1"/>
                  <a:t>TCB</a:t>
                </a:r>
              </a:p>
            </p:txBody>
          </p:sp>
        </p:grpSp>
      </p:grpSp>
      <p:sp>
        <p:nvSpPr>
          <p:cNvPr id="8" name="Rectangle: Rounded Corners 7">
            <a:extLst>
              <a:ext uri="{FF2B5EF4-FFF2-40B4-BE49-F238E27FC236}">
                <a16:creationId xmlns:a16="http://schemas.microsoft.com/office/drawing/2014/main" id="{30AC5220-5BE4-41AE-79E5-FF09F404EC5C}"/>
              </a:ext>
            </a:extLst>
          </p:cNvPr>
          <p:cNvSpPr/>
          <p:nvPr/>
        </p:nvSpPr>
        <p:spPr>
          <a:xfrm>
            <a:off x="5391086" y="2239534"/>
            <a:ext cx="3274669" cy="1167818"/>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A partial </a:t>
            </a:r>
            <a:r>
              <a:rPr lang="en-US" sz="2000" i="1" err="1"/>
              <a:t>ofmap</a:t>
            </a:r>
            <a:r>
              <a:rPr lang="en-US" sz="2000"/>
              <a:t> tile is assigned a version number (VN) which is updated as the tile leaves the TCB</a:t>
            </a:r>
          </a:p>
        </p:txBody>
      </p:sp>
      <p:sp>
        <p:nvSpPr>
          <p:cNvPr id="54" name="Rectangle 53">
            <a:extLst>
              <a:ext uri="{FF2B5EF4-FFF2-40B4-BE49-F238E27FC236}">
                <a16:creationId xmlns:a16="http://schemas.microsoft.com/office/drawing/2014/main" id="{7A325A19-48FD-496E-B8F3-B9B4B9E67FBC}"/>
              </a:ext>
            </a:extLst>
          </p:cNvPr>
          <p:cNvSpPr/>
          <p:nvPr/>
        </p:nvSpPr>
        <p:spPr>
          <a:xfrm>
            <a:off x="2041811" y="2119323"/>
            <a:ext cx="886044" cy="779721"/>
          </a:xfrm>
          <a:prstGeom prst="rect">
            <a:avLst/>
          </a:prstGeom>
          <a:solidFill>
            <a:schemeClr val="accent5">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1</a:t>
            </a:r>
            <a:endParaRPr lang="en-US" sz="2000">
              <a:solidFill>
                <a:schemeClr val="tx1"/>
              </a:solidFill>
            </a:endParaRPr>
          </a:p>
        </p:txBody>
      </p:sp>
      <p:sp>
        <p:nvSpPr>
          <p:cNvPr id="53" name="Rectangle 52">
            <a:extLst>
              <a:ext uri="{FF2B5EF4-FFF2-40B4-BE49-F238E27FC236}">
                <a16:creationId xmlns:a16="http://schemas.microsoft.com/office/drawing/2014/main" id="{A4DDDC98-931B-88CB-C77F-BA996E6061A2}"/>
              </a:ext>
            </a:extLst>
          </p:cNvPr>
          <p:cNvSpPr/>
          <p:nvPr/>
        </p:nvSpPr>
        <p:spPr>
          <a:xfrm>
            <a:off x="3237507" y="2094618"/>
            <a:ext cx="886045" cy="797441"/>
          </a:xfrm>
          <a:prstGeom prst="rect">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1</a:t>
            </a:r>
            <a:endParaRPr lang="en-US" sz="2000"/>
          </a:p>
        </p:txBody>
      </p:sp>
      <p:sp>
        <p:nvSpPr>
          <p:cNvPr id="9" name="Rectangle 8">
            <a:extLst>
              <a:ext uri="{FF2B5EF4-FFF2-40B4-BE49-F238E27FC236}">
                <a16:creationId xmlns:a16="http://schemas.microsoft.com/office/drawing/2014/main" id="{4EDC4972-C590-1C38-8ACA-32C253CAA616}"/>
              </a:ext>
            </a:extLst>
          </p:cNvPr>
          <p:cNvSpPr/>
          <p:nvPr/>
        </p:nvSpPr>
        <p:spPr>
          <a:xfrm>
            <a:off x="2041811" y="2118443"/>
            <a:ext cx="886044" cy="779721"/>
          </a:xfrm>
          <a:prstGeom prst="rect">
            <a:avLst/>
          </a:prstGeom>
          <a:solidFill>
            <a:schemeClr val="accent5">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2</a:t>
            </a:r>
            <a:endParaRPr lang="en-US" sz="2000">
              <a:solidFill>
                <a:schemeClr val="tx1"/>
              </a:solidFill>
            </a:endParaRPr>
          </a:p>
        </p:txBody>
      </p:sp>
      <p:sp>
        <p:nvSpPr>
          <p:cNvPr id="13" name="Rectangle 12">
            <a:extLst>
              <a:ext uri="{FF2B5EF4-FFF2-40B4-BE49-F238E27FC236}">
                <a16:creationId xmlns:a16="http://schemas.microsoft.com/office/drawing/2014/main" id="{7F0EDEEE-3B95-AC58-BCBF-E80E9A31230B}"/>
              </a:ext>
            </a:extLst>
          </p:cNvPr>
          <p:cNvSpPr/>
          <p:nvPr/>
        </p:nvSpPr>
        <p:spPr>
          <a:xfrm>
            <a:off x="3237506" y="2106474"/>
            <a:ext cx="886045" cy="773727"/>
          </a:xfrm>
          <a:prstGeom prst="rect">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2</a:t>
            </a:r>
            <a:endParaRPr lang="en-US" sz="2000"/>
          </a:p>
        </p:txBody>
      </p:sp>
      <p:sp>
        <p:nvSpPr>
          <p:cNvPr id="12" name="Rectangle 11">
            <a:extLst>
              <a:ext uri="{FF2B5EF4-FFF2-40B4-BE49-F238E27FC236}">
                <a16:creationId xmlns:a16="http://schemas.microsoft.com/office/drawing/2014/main" id="{D7E8BFA9-CFE8-1516-5D67-4DC5EFC9CBD7}"/>
              </a:ext>
            </a:extLst>
          </p:cNvPr>
          <p:cNvSpPr/>
          <p:nvPr/>
        </p:nvSpPr>
        <p:spPr>
          <a:xfrm>
            <a:off x="2036879" y="2118443"/>
            <a:ext cx="886044" cy="779721"/>
          </a:xfrm>
          <a:prstGeom prst="rect">
            <a:avLst/>
          </a:prstGeom>
          <a:solidFill>
            <a:schemeClr val="accent5">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3</a:t>
            </a:r>
            <a:endParaRPr lang="en-US" sz="2000">
              <a:solidFill>
                <a:schemeClr val="tx1"/>
              </a:solidFill>
            </a:endParaRPr>
          </a:p>
        </p:txBody>
      </p:sp>
      <p:sp>
        <p:nvSpPr>
          <p:cNvPr id="14" name="Rectangle 13">
            <a:extLst>
              <a:ext uri="{FF2B5EF4-FFF2-40B4-BE49-F238E27FC236}">
                <a16:creationId xmlns:a16="http://schemas.microsoft.com/office/drawing/2014/main" id="{85204C7D-339B-74F1-1D2F-BD7009331BC4}"/>
              </a:ext>
            </a:extLst>
          </p:cNvPr>
          <p:cNvSpPr/>
          <p:nvPr/>
        </p:nvSpPr>
        <p:spPr>
          <a:xfrm>
            <a:off x="3233012" y="2100661"/>
            <a:ext cx="886045" cy="773727"/>
          </a:xfrm>
          <a:prstGeom prst="rect">
            <a:avLst/>
          </a:prstGeom>
          <a:solidFill>
            <a:schemeClr val="accent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3</a:t>
            </a:r>
            <a:endParaRPr lang="en-US" sz="2000"/>
          </a:p>
        </p:txBody>
      </p:sp>
      <p:sp>
        <p:nvSpPr>
          <p:cNvPr id="22" name="Rectangle: Rounded Corners 21">
            <a:extLst>
              <a:ext uri="{FF2B5EF4-FFF2-40B4-BE49-F238E27FC236}">
                <a16:creationId xmlns:a16="http://schemas.microsoft.com/office/drawing/2014/main" id="{386C9B26-8AEE-8E78-08EC-554F4B9F5627}"/>
              </a:ext>
            </a:extLst>
          </p:cNvPr>
          <p:cNvSpPr/>
          <p:nvPr/>
        </p:nvSpPr>
        <p:spPr>
          <a:xfrm>
            <a:off x="8826521" y="2226139"/>
            <a:ext cx="3274669" cy="1163482"/>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Due to the highly deterministic nature of CNNs, the VN updates are highly predictable</a:t>
            </a:r>
          </a:p>
        </p:txBody>
      </p:sp>
      <p:sp>
        <p:nvSpPr>
          <p:cNvPr id="7" name="TextBox 6">
            <a:extLst>
              <a:ext uri="{FF2B5EF4-FFF2-40B4-BE49-F238E27FC236}">
                <a16:creationId xmlns:a16="http://schemas.microsoft.com/office/drawing/2014/main" id="{64FC7B92-30A3-C8A7-799E-BB9BFFA6095D}"/>
              </a:ext>
            </a:extLst>
          </p:cNvPr>
          <p:cNvSpPr txBox="1"/>
          <p:nvPr/>
        </p:nvSpPr>
        <p:spPr>
          <a:xfrm>
            <a:off x="2134272" y="2869575"/>
            <a:ext cx="887104" cy="400110"/>
          </a:xfrm>
          <a:prstGeom prst="rect">
            <a:avLst/>
          </a:prstGeom>
          <a:noFill/>
        </p:spPr>
        <p:txBody>
          <a:bodyPr wrap="square" rtlCol="0">
            <a:spAutoFit/>
          </a:bodyPr>
          <a:lstStyle/>
          <a:p>
            <a:r>
              <a:rPr lang="en-US" sz="2000"/>
              <a:t>Tile 1</a:t>
            </a:r>
          </a:p>
        </p:txBody>
      </p:sp>
      <p:sp>
        <p:nvSpPr>
          <p:cNvPr id="10" name="TextBox 9">
            <a:extLst>
              <a:ext uri="{FF2B5EF4-FFF2-40B4-BE49-F238E27FC236}">
                <a16:creationId xmlns:a16="http://schemas.microsoft.com/office/drawing/2014/main" id="{29CAA702-7F79-72A2-0E50-936A96BA514C}"/>
              </a:ext>
            </a:extLst>
          </p:cNvPr>
          <p:cNvSpPr txBox="1"/>
          <p:nvPr/>
        </p:nvSpPr>
        <p:spPr>
          <a:xfrm>
            <a:off x="3335960" y="2886014"/>
            <a:ext cx="887104" cy="400110"/>
          </a:xfrm>
          <a:prstGeom prst="rect">
            <a:avLst/>
          </a:prstGeom>
          <a:noFill/>
        </p:spPr>
        <p:txBody>
          <a:bodyPr wrap="square" rtlCol="0">
            <a:spAutoFit/>
          </a:bodyPr>
          <a:lstStyle/>
          <a:p>
            <a:r>
              <a:rPr lang="en-US" sz="2000"/>
              <a:t>Tile 2</a:t>
            </a:r>
          </a:p>
        </p:txBody>
      </p:sp>
      <p:sp>
        <p:nvSpPr>
          <p:cNvPr id="11" name="TextBox 10">
            <a:extLst>
              <a:ext uri="{FF2B5EF4-FFF2-40B4-BE49-F238E27FC236}">
                <a16:creationId xmlns:a16="http://schemas.microsoft.com/office/drawing/2014/main" id="{33D5DA65-5A96-949E-BB43-436731D209C5}"/>
              </a:ext>
            </a:extLst>
          </p:cNvPr>
          <p:cNvSpPr txBox="1"/>
          <p:nvPr/>
        </p:nvSpPr>
        <p:spPr>
          <a:xfrm>
            <a:off x="3350522" y="4842993"/>
            <a:ext cx="887104" cy="400110"/>
          </a:xfrm>
          <a:prstGeom prst="rect">
            <a:avLst/>
          </a:prstGeom>
          <a:noFill/>
        </p:spPr>
        <p:txBody>
          <a:bodyPr wrap="square" rtlCol="0">
            <a:spAutoFit/>
          </a:bodyPr>
          <a:lstStyle/>
          <a:p>
            <a:r>
              <a:rPr lang="en-US" sz="2000"/>
              <a:t>Tile 2</a:t>
            </a:r>
          </a:p>
        </p:txBody>
      </p:sp>
      <p:sp>
        <p:nvSpPr>
          <p:cNvPr id="17" name="TextBox 16">
            <a:extLst>
              <a:ext uri="{FF2B5EF4-FFF2-40B4-BE49-F238E27FC236}">
                <a16:creationId xmlns:a16="http://schemas.microsoft.com/office/drawing/2014/main" id="{974A1A74-4251-622F-6155-D99B1AC362CE}"/>
              </a:ext>
            </a:extLst>
          </p:cNvPr>
          <p:cNvSpPr txBox="1"/>
          <p:nvPr/>
        </p:nvSpPr>
        <p:spPr>
          <a:xfrm>
            <a:off x="7902775" y="5617527"/>
            <a:ext cx="887104" cy="400110"/>
          </a:xfrm>
          <a:prstGeom prst="rect">
            <a:avLst/>
          </a:prstGeom>
          <a:noFill/>
        </p:spPr>
        <p:txBody>
          <a:bodyPr wrap="square" rtlCol="0">
            <a:spAutoFit/>
          </a:bodyPr>
          <a:lstStyle/>
          <a:p>
            <a:r>
              <a:rPr lang="en-US" sz="2000"/>
              <a:t>Tile 2</a:t>
            </a:r>
          </a:p>
        </p:txBody>
      </p:sp>
      <p:sp>
        <p:nvSpPr>
          <p:cNvPr id="20" name="TextBox 19">
            <a:extLst>
              <a:ext uri="{FF2B5EF4-FFF2-40B4-BE49-F238E27FC236}">
                <a16:creationId xmlns:a16="http://schemas.microsoft.com/office/drawing/2014/main" id="{5DB04E5F-AFAE-BB5F-7248-5330E895C51B}"/>
              </a:ext>
            </a:extLst>
          </p:cNvPr>
          <p:cNvSpPr txBox="1"/>
          <p:nvPr/>
        </p:nvSpPr>
        <p:spPr>
          <a:xfrm>
            <a:off x="2172639" y="4835695"/>
            <a:ext cx="887104" cy="400110"/>
          </a:xfrm>
          <a:prstGeom prst="rect">
            <a:avLst/>
          </a:prstGeom>
          <a:noFill/>
        </p:spPr>
        <p:txBody>
          <a:bodyPr wrap="square" rtlCol="0">
            <a:spAutoFit/>
          </a:bodyPr>
          <a:lstStyle/>
          <a:p>
            <a:r>
              <a:rPr lang="en-US" sz="2000"/>
              <a:t>Tile 1</a:t>
            </a:r>
          </a:p>
        </p:txBody>
      </p:sp>
      <p:sp>
        <p:nvSpPr>
          <p:cNvPr id="23" name="TextBox 22">
            <a:extLst>
              <a:ext uri="{FF2B5EF4-FFF2-40B4-BE49-F238E27FC236}">
                <a16:creationId xmlns:a16="http://schemas.microsoft.com/office/drawing/2014/main" id="{63D0FE3A-D4B4-31C6-F13D-A0679E85C842}"/>
              </a:ext>
            </a:extLst>
          </p:cNvPr>
          <p:cNvSpPr txBox="1"/>
          <p:nvPr/>
        </p:nvSpPr>
        <p:spPr>
          <a:xfrm>
            <a:off x="7078233" y="5602747"/>
            <a:ext cx="887104" cy="400110"/>
          </a:xfrm>
          <a:prstGeom prst="rect">
            <a:avLst/>
          </a:prstGeom>
          <a:noFill/>
        </p:spPr>
        <p:txBody>
          <a:bodyPr wrap="square" rtlCol="0">
            <a:spAutoFit/>
          </a:bodyPr>
          <a:lstStyle/>
          <a:p>
            <a:r>
              <a:rPr lang="en-US" sz="2000"/>
              <a:t>Tile 1</a:t>
            </a:r>
          </a:p>
        </p:txBody>
      </p:sp>
    </p:spTree>
    <p:extLst>
      <p:ext uri="{BB962C8B-B14F-4D97-AF65-F5344CB8AC3E}">
        <p14:creationId xmlns:p14="http://schemas.microsoft.com/office/powerpoint/2010/main" val="977768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1" nodeType="clickEffect">
                                  <p:stCondLst>
                                    <p:cond delay="0"/>
                                  </p:stCondLst>
                                  <p:childTnLst>
                                    <p:animMotion origin="layout" path="M 0 0 L 0 0.25 E" pathEditMode="relative" ptsTypes="">
                                      <p:cBhvr>
                                        <p:cTn id="67" dur="2000" fill="hold"/>
                                        <p:tgtEl>
                                          <p:spTgt spid="54"/>
                                        </p:tgtEl>
                                        <p:attrNameLst>
                                          <p:attrName>ppt_x</p:attrName>
                                          <p:attrName>ppt_y</p:attrName>
                                        </p:attrNameLst>
                                      </p:cBhvr>
                                    </p:animMotion>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grpId="1" nodeType="clickEffect">
                                  <p:stCondLst>
                                    <p:cond delay="0"/>
                                  </p:stCondLst>
                                  <p:childTnLst>
                                    <p:animMotion origin="layout" path="M 0 0 L 0 0.25 E" pathEditMode="relative" ptsTypes="">
                                      <p:cBhvr>
                                        <p:cTn id="75" dur="2000" fill="hold"/>
                                        <p:tgtEl>
                                          <p:spTgt spid="53"/>
                                        </p:tgtEl>
                                        <p:attrNameLst>
                                          <p:attrName>ppt_x</p:attrName>
                                          <p:attrName>ppt_y</p:attrName>
                                        </p:attrNameLst>
                                      </p:cBhvr>
                                    </p:animMotion>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2" nodeType="clickEffect">
                                  <p:stCondLst>
                                    <p:cond delay="0"/>
                                  </p:stCondLst>
                                  <p:childTnLst>
                                    <p:animMotion origin="layout" path="M -0.00104 0.25069 L 0.00052 0.00879 " pathEditMode="relative" ptsTypes="AA">
                                      <p:cBhvr>
                                        <p:cTn id="79" dur="2000" fill="hold"/>
                                        <p:tgtEl>
                                          <p:spTgt spid="54"/>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3" nodeType="clickEffect">
                                  <p:stCondLst>
                                    <p:cond delay="0"/>
                                  </p:stCondLst>
                                  <p:childTnLst>
                                    <p:set>
                                      <p:cBhvr>
                                        <p:cTn id="83" dur="1" fill="hold">
                                          <p:stCondLst>
                                            <p:cond delay="0"/>
                                          </p:stCondLst>
                                        </p:cTn>
                                        <p:tgtEl>
                                          <p:spTgt spid="54"/>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1" nodeType="clickEffect">
                                  <p:stCondLst>
                                    <p:cond delay="0"/>
                                  </p:stCondLst>
                                  <p:childTnLst>
                                    <p:animMotion origin="layout" path="M 0 0 L 0 0.25 E" pathEditMode="relative" ptsTypes="">
                                      <p:cBhvr>
                                        <p:cTn id="91" dur="2000" fill="hold"/>
                                        <p:tgtEl>
                                          <p:spTgt spid="9"/>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0" presetClass="path" presetSubtype="0" accel="50000" decel="50000" fill="hold" grpId="2" nodeType="clickEffect">
                                  <p:stCondLst>
                                    <p:cond delay="0"/>
                                  </p:stCondLst>
                                  <p:childTnLst>
                                    <p:animMotion origin="layout" path="M -0.00091 0.24584 C -0.00078 0.16551 -0.00039 0.08542 -0.00013 0.00533 " pathEditMode="relative" ptsTypes="AA">
                                      <p:cBhvr>
                                        <p:cTn id="95" dur="2000" fill="hold"/>
                                        <p:tgtEl>
                                          <p:spTgt spid="53"/>
                                        </p:tgtEl>
                                        <p:attrNameLst>
                                          <p:attrName>ppt_x</p:attrName>
                                          <p:attrName>ppt_y</p:attrName>
                                        </p:attrNameLst>
                                      </p:cBhvr>
                                    </p:animMotion>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53"/>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1" nodeType="clickEffect">
                                  <p:stCondLst>
                                    <p:cond delay="0"/>
                                  </p:stCondLst>
                                  <p:childTnLst>
                                    <p:animMotion origin="layout" path="M 0 0 L 0 0.25 E" pathEditMode="relative" ptsTypes="">
                                      <p:cBhvr>
                                        <p:cTn id="107" dur="2000" fill="hold"/>
                                        <p:tgtEl>
                                          <p:spTgt spid="13"/>
                                        </p:tgtEl>
                                        <p:attrNameLst>
                                          <p:attrName>ppt_x</p:attrName>
                                          <p:attrName>ppt_y</p:attrName>
                                        </p:attrNameLst>
                                      </p:cBhvr>
                                    </p:animMotion>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2" nodeType="clickEffect">
                                  <p:stCondLst>
                                    <p:cond delay="0"/>
                                  </p:stCondLst>
                                  <p:childTnLst>
                                    <p:animMotion origin="layout" path="M -0.00026 0.2493 L -2.08333E-6 1.11111E-6 " pathEditMode="relative" rAng="0" ptsTypes="AA">
                                      <p:cBhvr>
                                        <p:cTn id="111" dur="2000" fill="hold"/>
                                        <p:tgtEl>
                                          <p:spTgt spid="9"/>
                                        </p:tgtEl>
                                        <p:attrNameLst>
                                          <p:attrName>ppt_x</p:attrName>
                                          <p:attrName>ppt_y</p:attrName>
                                        </p:attrNameLst>
                                      </p:cBhvr>
                                      <p:rCtr x="0" y="-12685"/>
                                    </p:animMotion>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9"/>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42" presetClass="path" presetSubtype="0" accel="50000" decel="50000" fill="hold" grpId="1" nodeType="clickEffect">
                                  <p:stCondLst>
                                    <p:cond delay="0"/>
                                  </p:stCondLst>
                                  <p:childTnLst>
                                    <p:animMotion origin="layout" path="M 0 0 L 0 0.25 E" pathEditMode="relative" ptsTypes="">
                                      <p:cBhvr>
                                        <p:cTn id="123" dur="2000" fill="hold"/>
                                        <p:tgtEl>
                                          <p:spTgt spid="12"/>
                                        </p:tgtEl>
                                        <p:attrNameLst>
                                          <p:attrName>ppt_x</p:attrName>
                                          <p:attrName>ppt_y</p:attrName>
                                        </p:attrNameLst>
                                      </p:cBhvr>
                                    </p:animMotion>
                                  </p:childTnLst>
                                </p:cTn>
                              </p:par>
                            </p:childTnLst>
                          </p:cTn>
                        </p:par>
                      </p:childTnLst>
                    </p:cTn>
                  </p:par>
                  <p:par>
                    <p:cTn id="124" fill="hold">
                      <p:stCondLst>
                        <p:cond delay="indefinite"/>
                      </p:stCondLst>
                      <p:childTnLst>
                        <p:par>
                          <p:cTn id="125" fill="hold">
                            <p:stCondLst>
                              <p:cond delay="0"/>
                            </p:stCondLst>
                            <p:childTnLst>
                              <p:par>
                                <p:cTn id="126" presetID="0" presetClass="path" presetSubtype="0" accel="50000" decel="50000" fill="hold" grpId="2" nodeType="clickEffect">
                                  <p:stCondLst>
                                    <p:cond delay="0"/>
                                  </p:stCondLst>
                                  <p:childTnLst>
                                    <p:animMotion origin="layout" path="M -0.00091 0.24584 L -4.16667E-7 1.11111E-6 " pathEditMode="relative" rAng="0" ptsTypes="AA">
                                      <p:cBhvr>
                                        <p:cTn id="127" dur="2000" fill="hold"/>
                                        <p:tgtEl>
                                          <p:spTgt spid="13"/>
                                        </p:tgtEl>
                                        <p:attrNameLst>
                                          <p:attrName>ppt_x</p:attrName>
                                          <p:attrName>ppt_y</p:attrName>
                                        </p:attrNameLst>
                                      </p:cBhvr>
                                      <p:rCtr x="378" y="-12407"/>
                                    </p:animMotion>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3" nodeType="clickEffect">
                                  <p:stCondLst>
                                    <p:cond delay="0"/>
                                  </p:stCondLst>
                                  <p:childTnLst>
                                    <p:set>
                                      <p:cBhvr>
                                        <p:cTn id="131" dur="1" fill="hold">
                                          <p:stCondLst>
                                            <p:cond delay="0"/>
                                          </p:stCondLst>
                                        </p:cTn>
                                        <p:tgtEl>
                                          <p:spTgt spid="13"/>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1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42" presetClass="path" presetSubtype="0" accel="50000" decel="50000" fill="hold" grpId="1" nodeType="clickEffect">
                                  <p:stCondLst>
                                    <p:cond delay="0"/>
                                  </p:stCondLst>
                                  <p:childTnLst>
                                    <p:animMotion origin="layout" path="M 0 0 L 0 0.25 E" pathEditMode="relative" ptsTypes="">
                                      <p:cBhvr>
                                        <p:cTn id="139" dur="2000" fill="hold"/>
                                        <p:tgtEl>
                                          <p:spTgt spid="14"/>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32"/>
                                        </p:tgtEl>
                                        <p:attrNameLst>
                                          <p:attrName>style.visibility</p:attrName>
                                        </p:attrNameLst>
                                      </p:cBhvr>
                                      <p:to>
                                        <p:strVal val="visible"/>
                                      </p:to>
                                    </p:set>
                                    <p:animEffect transition="in" filter="fade">
                                      <p:cBhvr>
                                        <p:cTn id="144" dur="1000"/>
                                        <p:tgtEl>
                                          <p:spTgt spid="32"/>
                                        </p:tgtEl>
                                      </p:cBhvr>
                                    </p:animEffect>
                                    <p:anim calcmode="lin" valueType="num">
                                      <p:cBhvr>
                                        <p:cTn id="145" dur="1000" fill="hold"/>
                                        <p:tgtEl>
                                          <p:spTgt spid="32"/>
                                        </p:tgtEl>
                                        <p:attrNameLst>
                                          <p:attrName>ppt_x</p:attrName>
                                        </p:attrNameLst>
                                      </p:cBhvr>
                                      <p:tavLst>
                                        <p:tav tm="0">
                                          <p:val>
                                            <p:strVal val="#ppt_x"/>
                                          </p:val>
                                        </p:tav>
                                        <p:tav tm="100000">
                                          <p:val>
                                            <p:strVal val="#ppt_x"/>
                                          </p:val>
                                        </p:tav>
                                      </p:tavLst>
                                    </p:anim>
                                    <p:anim calcmode="lin" valueType="num">
                                      <p:cBhvr>
                                        <p:cTn id="146" dur="1000" fill="hold"/>
                                        <p:tgtEl>
                                          <p:spTgt spid="32"/>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21"/>
                                        </p:tgtEl>
                                        <p:attrNameLst>
                                          <p:attrName>style.visibility</p:attrName>
                                        </p:attrNameLst>
                                      </p:cBhvr>
                                      <p:to>
                                        <p:strVal val="visible"/>
                                      </p:to>
                                    </p:set>
                                    <p:animEffect transition="in" filter="fade">
                                      <p:cBhvr>
                                        <p:cTn id="149" dur="1000"/>
                                        <p:tgtEl>
                                          <p:spTgt spid="21"/>
                                        </p:tgtEl>
                                      </p:cBhvr>
                                    </p:animEffect>
                                    <p:anim calcmode="lin" valueType="num">
                                      <p:cBhvr>
                                        <p:cTn id="150" dur="1000" fill="hold"/>
                                        <p:tgtEl>
                                          <p:spTgt spid="21"/>
                                        </p:tgtEl>
                                        <p:attrNameLst>
                                          <p:attrName>ppt_x</p:attrName>
                                        </p:attrNameLst>
                                      </p:cBhvr>
                                      <p:tavLst>
                                        <p:tav tm="0">
                                          <p:val>
                                            <p:strVal val="#ppt_x"/>
                                          </p:val>
                                        </p:tav>
                                        <p:tav tm="100000">
                                          <p:val>
                                            <p:strVal val="#ppt_x"/>
                                          </p:val>
                                        </p:tav>
                                      </p:tavLst>
                                    </p:anim>
                                    <p:anim calcmode="lin" valueType="num">
                                      <p:cBhvr>
                                        <p:cTn id="15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17"/>
                                        </p:tgtEl>
                                        <p:attrNameLst>
                                          <p:attrName>style.visibility</p:attrName>
                                        </p:attrNameLst>
                                      </p:cBhvr>
                                      <p:to>
                                        <p:strVal val="visible"/>
                                      </p:to>
                                    </p:set>
                                    <p:animEffect transition="in" filter="fade">
                                      <p:cBhvr>
                                        <p:cTn id="156" dur="1000"/>
                                        <p:tgtEl>
                                          <p:spTgt spid="17"/>
                                        </p:tgtEl>
                                      </p:cBhvr>
                                    </p:animEffect>
                                    <p:anim calcmode="lin" valueType="num">
                                      <p:cBhvr>
                                        <p:cTn id="157" dur="1000" fill="hold"/>
                                        <p:tgtEl>
                                          <p:spTgt spid="17"/>
                                        </p:tgtEl>
                                        <p:attrNameLst>
                                          <p:attrName>ppt_x</p:attrName>
                                        </p:attrNameLst>
                                      </p:cBhvr>
                                      <p:tavLst>
                                        <p:tav tm="0">
                                          <p:val>
                                            <p:strVal val="#ppt_x"/>
                                          </p:val>
                                        </p:tav>
                                        <p:tav tm="100000">
                                          <p:val>
                                            <p:strVal val="#ppt_x"/>
                                          </p:val>
                                        </p:tav>
                                      </p:tavLst>
                                    </p:anim>
                                    <p:anim calcmode="lin" valueType="num">
                                      <p:cBhvr>
                                        <p:cTn id="158" dur="1000" fill="hold"/>
                                        <p:tgtEl>
                                          <p:spTgt spid="17"/>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23"/>
                                        </p:tgtEl>
                                        <p:attrNameLst>
                                          <p:attrName>style.visibility</p:attrName>
                                        </p:attrNameLst>
                                      </p:cBhvr>
                                      <p:to>
                                        <p:strVal val="visible"/>
                                      </p:to>
                                    </p:set>
                                    <p:animEffect transition="in" filter="fade">
                                      <p:cBhvr>
                                        <p:cTn id="161" dur="1000"/>
                                        <p:tgtEl>
                                          <p:spTgt spid="23"/>
                                        </p:tgtEl>
                                      </p:cBhvr>
                                    </p:animEffect>
                                    <p:anim calcmode="lin" valueType="num">
                                      <p:cBhvr>
                                        <p:cTn id="162" dur="1000" fill="hold"/>
                                        <p:tgtEl>
                                          <p:spTgt spid="23"/>
                                        </p:tgtEl>
                                        <p:attrNameLst>
                                          <p:attrName>ppt_x</p:attrName>
                                        </p:attrNameLst>
                                      </p:cBhvr>
                                      <p:tavLst>
                                        <p:tav tm="0">
                                          <p:val>
                                            <p:strVal val="#ppt_x"/>
                                          </p:val>
                                        </p:tav>
                                        <p:tav tm="100000">
                                          <p:val>
                                            <p:strVal val="#ppt_x"/>
                                          </p:val>
                                        </p:tav>
                                      </p:tavLst>
                                    </p:anim>
                                    <p:anim calcmode="lin" valueType="num">
                                      <p:cBhvr>
                                        <p:cTn id="16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p:bldP spid="8" grpId="0" animBg="1"/>
      <p:bldP spid="54" grpId="0" animBg="1"/>
      <p:bldP spid="54" grpId="1" animBg="1"/>
      <p:bldP spid="54" grpId="2" animBg="1"/>
      <p:bldP spid="54" grpId="3" animBg="1"/>
      <p:bldP spid="53" grpId="0" animBg="1"/>
      <p:bldP spid="53" grpId="1" animBg="1"/>
      <p:bldP spid="53" grpId="2" animBg="1"/>
      <p:bldP spid="53" grpId="3" animBg="1"/>
      <p:bldP spid="9" grpId="0" animBg="1"/>
      <p:bldP spid="9" grpId="1" animBg="1"/>
      <p:bldP spid="9" grpId="2" animBg="1"/>
      <p:bldP spid="9" grpId="3" animBg="1"/>
      <p:bldP spid="13" grpId="0" animBg="1"/>
      <p:bldP spid="13" grpId="1" animBg="1"/>
      <p:bldP spid="13" grpId="2" animBg="1"/>
      <p:bldP spid="13" grpId="3" animBg="1"/>
      <p:bldP spid="12" grpId="0" animBg="1"/>
      <p:bldP spid="12" grpId="1" animBg="1"/>
      <p:bldP spid="14" grpId="0" animBg="1"/>
      <p:bldP spid="14" grpId="1" animBg="1"/>
      <p:bldP spid="22" grpId="0" animBg="1"/>
      <p:bldP spid="7" grpId="0"/>
      <p:bldP spid="10" grpId="0"/>
      <p:bldP spid="11" grpId="0"/>
      <p:bldP spid="17" grpId="0"/>
      <p:bldP spid="20"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6CD8-AC73-C623-5E27-5EFC20C498AF}"/>
              </a:ext>
            </a:extLst>
          </p:cNvPr>
          <p:cNvSpPr>
            <a:spLocks noGrp="1"/>
          </p:cNvSpPr>
          <p:nvPr>
            <p:ph type="title"/>
          </p:nvPr>
        </p:nvSpPr>
        <p:spPr>
          <a:xfrm>
            <a:off x="811566" y="24851"/>
            <a:ext cx="10515600" cy="912796"/>
          </a:xfrm>
        </p:spPr>
        <p:txBody>
          <a:bodyPr>
            <a:noAutofit/>
          </a:bodyPr>
          <a:lstStyle/>
          <a:p>
            <a:r>
              <a:rPr lang="en-US">
                <a:cs typeface="Calibri Light"/>
              </a:rPr>
              <a:t>Characterization of </a:t>
            </a:r>
            <a:r>
              <a:rPr lang="en-US">
                <a:ea typeface="+mj-lt"/>
                <a:cs typeface="+mj-lt"/>
              </a:rPr>
              <a:t> Patterns</a:t>
            </a:r>
            <a:r>
              <a:rPr lang="en-US">
                <a:cs typeface="Calibri Light"/>
              </a:rPr>
              <a:t>: Input Reuse</a:t>
            </a:r>
            <a:endParaRPr lang="en-US"/>
          </a:p>
        </p:txBody>
      </p:sp>
      <p:sp>
        <p:nvSpPr>
          <p:cNvPr id="6" name="Slide Number Placeholder 5">
            <a:extLst>
              <a:ext uri="{FF2B5EF4-FFF2-40B4-BE49-F238E27FC236}">
                <a16:creationId xmlns:a16="http://schemas.microsoft.com/office/drawing/2014/main" id="{C9FD9C3D-24ED-97C3-904B-7C3EC33E0647}"/>
              </a:ext>
            </a:extLst>
          </p:cNvPr>
          <p:cNvSpPr>
            <a:spLocks noGrp="1"/>
          </p:cNvSpPr>
          <p:nvPr>
            <p:ph type="sldNum" sz="quarter" idx="12"/>
          </p:nvPr>
        </p:nvSpPr>
        <p:spPr/>
        <p:txBody>
          <a:bodyPr/>
          <a:lstStyle/>
          <a:p>
            <a:fld id="{48F63A3B-78C7-47BE-AE5E-E10140E04643}" type="slidenum">
              <a:rPr lang="en-US" sz="2000" smtClean="0"/>
              <a:pPr/>
              <a:t>11</a:t>
            </a:fld>
            <a:endParaRPr lang="en-US" sz="2000"/>
          </a:p>
        </p:txBody>
      </p:sp>
      <p:sp>
        <p:nvSpPr>
          <p:cNvPr id="10" name="TextBox 9">
            <a:extLst>
              <a:ext uri="{FF2B5EF4-FFF2-40B4-BE49-F238E27FC236}">
                <a16:creationId xmlns:a16="http://schemas.microsoft.com/office/drawing/2014/main" id="{0FCE192C-81FD-1662-72D8-DC0C2CF06246}"/>
              </a:ext>
            </a:extLst>
          </p:cNvPr>
          <p:cNvSpPr txBox="1"/>
          <p:nvPr/>
        </p:nvSpPr>
        <p:spPr>
          <a:xfrm>
            <a:off x="7927220" y="4058980"/>
            <a:ext cx="4153648" cy="400110"/>
          </a:xfrm>
          <a:prstGeom prst="rect">
            <a:avLst/>
          </a:prstGeom>
          <a:noFill/>
        </p:spPr>
        <p:txBody>
          <a:bodyPr wrap="square" rtlCol="0">
            <a:spAutoFit/>
          </a:bodyPr>
          <a:lstStyle/>
          <a:p>
            <a:r>
              <a:rPr lang="en-US" sz="2000">
                <a:solidFill>
                  <a:schemeClr val="tx1"/>
                </a:solidFill>
                <a:cs typeface="Calibri"/>
                <a:sym typeface="Symbol" panose="05050102010706020507" pitchFamily="18" charset="2"/>
              </a:rPr>
              <a:t></a:t>
            </a:r>
            <a:r>
              <a:rPr lang="en-US" sz="2000"/>
              <a:t> = K/K</a:t>
            </a:r>
            <a:r>
              <a:rPr lang="en-US" sz="2000" baseline="-25000"/>
              <a:t>T </a:t>
            </a:r>
            <a:r>
              <a:rPr lang="en-US" sz="2000"/>
              <a:t>; </a:t>
            </a:r>
            <a:r>
              <a:rPr lang="en-US" sz="2000">
                <a:solidFill>
                  <a:schemeClr val="tx1"/>
                </a:solidFill>
                <a:cs typeface="Calibri"/>
                <a:sym typeface="Symbol" panose="05050102010706020507" pitchFamily="18" charset="2"/>
              </a:rPr>
              <a:t></a:t>
            </a:r>
            <a:r>
              <a:rPr lang="en-US" sz="2000"/>
              <a:t> = C/C</a:t>
            </a:r>
            <a:r>
              <a:rPr lang="en-US" sz="2000" baseline="-25000"/>
              <a:t>T</a:t>
            </a:r>
            <a:r>
              <a:rPr lang="en-US" sz="2000"/>
              <a:t>; </a:t>
            </a:r>
            <a:r>
              <a:rPr lang="en-US" sz="2000">
                <a:solidFill>
                  <a:schemeClr val="tx1"/>
                </a:solidFill>
                <a:cs typeface="Calibri"/>
                <a:sym typeface="Symbol" panose="05050102010706020507" pitchFamily="18" charset="2"/>
              </a:rPr>
              <a:t></a:t>
            </a:r>
            <a:r>
              <a:rPr lang="en-US" sz="2000"/>
              <a:t> = H.W/H</a:t>
            </a:r>
            <a:r>
              <a:rPr lang="en-US" sz="2000" baseline="-25000"/>
              <a:t>T</a:t>
            </a:r>
            <a:r>
              <a:rPr lang="en-US" sz="2000"/>
              <a:t>.W</a:t>
            </a:r>
            <a:r>
              <a:rPr lang="en-US" sz="2000" baseline="-25000"/>
              <a:t>T</a:t>
            </a:r>
          </a:p>
        </p:txBody>
      </p:sp>
      <p:grpSp>
        <p:nvGrpSpPr>
          <p:cNvPr id="111" name="Group 110">
            <a:extLst>
              <a:ext uri="{FF2B5EF4-FFF2-40B4-BE49-F238E27FC236}">
                <a16:creationId xmlns:a16="http://schemas.microsoft.com/office/drawing/2014/main" id="{45615DB3-DB7D-2DA3-AB98-5460E074EA8E}"/>
              </a:ext>
            </a:extLst>
          </p:cNvPr>
          <p:cNvGrpSpPr/>
          <p:nvPr/>
        </p:nvGrpSpPr>
        <p:grpSpPr>
          <a:xfrm>
            <a:off x="1187778" y="4584527"/>
            <a:ext cx="10139388" cy="1806249"/>
            <a:chOff x="1460136" y="4556246"/>
            <a:chExt cx="9867029" cy="1806249"/>
          </a:xfrm>
        </p:grpSpPr>
        <p:grpSp>
          <p:nvGrpSpPr>
            <p:cNvPr id="11" name="Group 10">
              <a:extLst>
                <a:ext uri="{FF2B5EF4-FFF2-40B4-BE49-F238E27FC236}">
                  <a16:creationId xmlns:a16="http://schemas.microsoft.com/office/drawing/2014/main" id="{3AB98FFE-D68F-E23E-8649-94F26E20C7E9}"/>
                </a:ext>
              </a:extLst>
            </p:cNvPr>
            <p:cNvGrpSpPr/>
            <p:nvPr/>
          </p:nvGrpSpPr>
          <p:grpSpPr>
            <a:xfrm>
              <a:off x="6476411" y="5114468"/>
              <a:ext cx="661631" cy="857564"/>
              <a:chOff x="1077018" y="2068083"/>
              <a:chExt cx="1449366" cy="1697303"/>
            </a:xfrm>
          </p:grpSpPr>
          <p:sp>
            <p:nvSpPr>
              <p:cNvPr id="12" name="Oval 11">
                <a:extLst>
                  <a:ext uri="{FF2B5EF4-FFF2-40B4-BE49-F238E27FC236}">
                    <a16:creationId xmlns:a16="http://schemas.microsoft.com/office/drawing/2014/main" id="{09670A94-8C15-5A3E-A10C-9FFDC9A5B7F3}"/>
                  </a:ext>
                </a:extLst>
              </p:cNvPr>
              <p:cNvSpPr/>
              <p:nvPr/>
            </p:nvSpPr>
            <p:spPr>
              <a:xfrm>
                <a:off x="2320565" y="2068083"/>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49CE285-47A8-C2F3-34A5-7F4B7A85169A}"/>
                  </a:ext>
                </a:extLst>
              </p:cNvPr>
              <p:cNvCxnSpPr>
                <a:cxnSpLocks/>
                <a:stCxn id="12" idx="3"/>
              </p:cNvCxnSpPr>
              <p:nvPr/>
            </p:nvCxnSpPr>
            <p:spPr>
              <a:xfrm flipH="1">
                <a:off x="1179928" y="2282250"/>
                <a:ext cx="1170778" cy="1357680"/>
              </a:xfrm>
              <a:prstGeom prst="line">
                <a:avLst/>
              </a:prstGeom>
            </p:spPr>
            <p:style>
              <a:lnRef idx="3">
                <a:schemeClr val="dk1"/>
              </a:lnRef>
              <a:fillRef idx="0">
                <a:schemeClr val="dk1"/>
              </a:fillRef>
              <a:effectRef idx="2">
                <a:schemeClr val="dk1"/>
              </a:effectRef>
              <a:fontRef idx="minor">
                <a:schemeClr val="tx1"/>
              </a:fontRef>
            </p:style>
          </p:cxnSp>
          <p:sp>
            <p:nvSpPr>
              <p:cNvPr id="16" name="Oval 15">
                <a:extLst>
                  <a:ext uri="{FF2B5EF4-FFF2-40B4-BE49-F238E27FC236}">
                    <a16:creationId xmlns:a16="http://schemas.microsoft.com/office/drawing/2014/main" id="{F7219689-E7F5-9BFC-44C5-6CE78A2B1472}"/>
                  </a:ext>
                </a:extLst>
              </p:cNvPr>
              <p:cNvSpPr/>
              <p:nvPr/>
            </p:nvSpPr>
            <p:spPr>
              <a:xfrm>
                <a:off x="1077018" y="3514474"/>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CB91F3-85A4-094B-FA15-1AA911E40C0E}"/>
                  </a:ext>
                </a:extLst>
              </p:cNvPr>
              <p:cNvSpPr/>
              <p:nvPr/>
            </p:nvSpPr>
            <p:spPr>
              <a:xfrm>
                <a:off x="1916783" y="2503288"/>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1A07265-1A5B-9978-88FA-AE8829CDFCA4}"/>
                  </a:ext>
                </a:extLst>
              </p:cNvPr>
              <p:cNvSpPr/>
              <p:nvPr/>
            </p:nvSpPr>
            <p:spPr>
              <a:xfrm>
                <a:off x="1502005" y="2989371"/>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D35A2891-8477-CCB2-54C9-0D46AE7F61CA}"/>
                </a:ext>
              </a:extLst>
            </p:cNvPr>
            <p:cNvGrpSpPr/>
            <p:nvPr/>
          </p:nvGrpSpPr>
          <p:grpSpPr>
            <a:xfrm>
              <a:off x="9910768" y="5461130"/>
              <a:ext cx="1253836" cy="205515"/>
              <a:chOff x="974108" y="4508820"/>
              <a:chExt cx="2413263" cy="371257"/>
            </a:xfrm>
          </p:grpSpPr>
          <p:cxnSp>
            <p:nvCxnSpPr>
              <p:cNvPr id="21" name="Straight Connector 20">
                <a:extLst>
                  <a:ext uri="{FF2B5EF4-FFF2-40B4-BE49-F238E27FC236}">
                    <a16:creationId xmlns:a16="http://schemas.microsoft.com/office/drawing/2014/main" id="{4076A3AB-0841-AE19-2C10-82CDAEE9D47B}"/>
                  </a:ext>
                </a:extLst>
              </p:cNvPr>
              <p:cNvCxnSpPr>
                <a:cxnSpLocks/>
                <a:endCxn id="22" idx="6"/>
              </p:cNvCxnSpPr>
              <p:nvPr/>
            </p:nvCxnSpPr>
            <p:spPr>
              <a:xfrm flipH="1">
                <a:off x="1179927" y="4713503"/>
                <a:ext cx="1973843" cy="33195"/>
              </a:xfrm>
              <a:prstGeom prst="line">
                <a:avLst/>
              </a:prstGeom>
            </p:spPr>
            <p:style>
              <a:lnRef idx="3">
                <a:schemeClr val="dk1"/>
              </a:lnRef>
              <a:fillRef idx="0">
                <a:schemeClr val="dk1"/>
              </a:fillRef>
              <a:effectRef idx="2">
                <a:schemeClr val="dk1"/>
              </a:effectRef>
              <a:fontRef idx="minor">
                <a:schemeClr val="tx1"/>
              </a:fontRef>
            </p:style>
          </p:cxnSp>
          <p:sp>
            <p:nvSpPr>
              <p:cNvPr id="22" name="Oval 21">
                <a:extLst>
                  <a:ext uri="{FF2B5EF4-FFF2-40B4-BE49-F238E27FC236}">
                    <a16:creationId xmlns:a16="http://schemas.microsoft.com/office/drawing/2014/main" id="{5EC89913-1015-8CF3-1396-4B01023B9C15}"/>
                  </a:ext>
                </a:extLst>
              </p:cNvPr>
              <p:cNvSpPr/>
              <p:nvPr/>
            </p:nvSpPr>
            <p:spPr>
              <a:xfrm>
                <a:off x="974108" y="4621242"/>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21C212B-4766-DA73-D505-D6DC4751CE40}"/>
                  </a:ext>
                </a:extLst>
              </p:cNvPr>
              <p:cNvSpPr/>
              <p:nvPr/>
            </p:nvSpPr>
            <p:spPr>
              <a:xfrm>
                <a:off x="1604914" y="4621242"/>
                <a:ext cx="259102" cy="2509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5C82B7A2-5540-3AA1-FD93-255E8035E43E}"/>
                  </a:ext>
                </a:extLst>
              </p:cNvPr>
              <p:cNvSpPr/>
              <p:nvPr/>
            </p:nvSpPr>
            <p:spPr>
              <a:xfrm>
                <a:off x="2272594" y="4546929"/>
                <a:ext cx="378820" cy="33314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entagon 24">
                <a:extLst>
                  <a:ext uri="{FF2B5EF4-FFF2-40B4-BE49-F238E27FC236}">
                    <a16:creationId xmlns:a16="http://schemas.microsoft.com/office/drawing/2014/main" id="{7FD38C4D-399C-ACF6-3B7D-A9E572ADB963}"/>
                  </a:ext>
                </a:extLst>
              </p:cNvPr>
              <p:cNvSpPr/>
              <p:nvPr/>
            </p:nvSpPr>
            <p:spPr>
              <a:xfrm>
                <a:off x="2993018" y="4508820"/>
                <a:ext cx="394353" cy="363334"/>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39DDF1A0-2BF3-FADE-CC23-69A95978D47E}"/>
                </a:ext>
              </a:extLst>
            </p:cNvPr>
            <p:cNvGrpSpPr/>
            <p:nvPr/>
          </p:nvGrpSpPr>
          <p:grpSpPr>
            <a:xfrm>
              <a:off x="7623152" y="5093261"/>
              <a:ext cx="2008475" cy="846989"/>
              <a:chOff x="3284462" y="2193539"/>
              <a:chExt cx="4858268" cy="1900450"/>
            </a:xfrm>
          </p:grpSpPr>
          <p:sp>
            <p:nvSpPr>
              <p:cNvPr id="27" name="Oval 26">
                <a:extLst>
                  <a:ext uri="{FF2B5EF4-FFF2-40B4-BE49-F238E27FC236}">
                    <a16:creationId xmlns:a16="http://schemas.microsoft.com/office/drawing/2014/main" id="{F7421010-2CE9-9C0A-89F3-73D4914E2D75}"/>
                  </a:ext>
                </a:extLst>
              </p:cNvPr>
              <p:cNvSpPr/>
              <p:nvPr/>
            </p:nvSpPr>
            <p:spPr>
              <a:xfrm>
                <a:off x="4528009" y="2193539"/>
                <a:ext cx="205819" cy="2509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81974CF4-F381-C9A2-4782-65B20984C365}"/>
                  </a:ext>
                </a:extLst>
              </p:cNvPr>
              <p:cNvCxnSpPr>
                <a:cxnSpLocks/>
                <a:stCxn id="27" idx="3"/>
              </p:cNvCxnSpPr>
              <p:nvPr/>
            </p:nvCxnSpPr>
            <p:spPr>
              <a:xfrm flipH="1">
                <a:off x="3387372" y="2407706"/>
                <a:ext cx="1170778" cy="135768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9" name="Oval 28">
                <a:extLst>
                  <a:ext uri="{FF2B5EF4-FFF2-40B4-BE49-F238E27FC236}">
                    <a16:creationId xmlns:a16="http://schemas.microsoft.com/office/drawing/2014/main" id="{6D094D14-2A2C-A5AA-A1C6-CC1BF6B1F539}"/>
                  </a:ext>
                </a:extLst>
              </p:cNvPr>
              <p:cNvSpPr/>
              <p:nvPr/>
            </p:nvSpPr>
            <p:spPr>
              <a:xfrm>
                <a:off x="3284462" y="3639930"/>
                <a:ext cx="205819" cy="2509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1C0F304-C13C-0EDA-8C22-7082BDE6F3BA}"/>
                  </a:ext>
                </a:extLst>
              </p:cNvPr>
              <p:cNvSpPr/>
              <p:nvPr/>
            </p:nvSpPr>
            <p:spPr>
              <a:xfrm>
                <a:off x="4124227" y="2628744"/>
                <a:ext cx="205819" cy="2509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6D9BAAE-93E1-4942-544B-50D99097CED1}"/>
                  </a:ext>
                </a:extLst>
              </p:cNvPr>
              <p:cNvSpPr/>
              <p:nvPr/>
            </p:nvSpPr>
            <p:spPr>
              <a:xfrm>
                <a:off x="3709449" y="3114827"/>
                <a:ext cx="205819" cy="25091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EC6EBCD-9F6F-07BA-C0C0-24B646020497}"/>
                  </a:ext>
                </a:extLst>
              </p:cNvPr>
              <p:cNvCxnSpPr>
                <a:cxnSpLocks/>
              </p:cNvCxnSpPr>
              <p:nvPr/>
            </p:nvCxnSpPr>
            <p:spPr>
              <a:xfrm flipH="1">
                <a:off x="5055905" y="2458822"/>
                <a:ext cx="1170778" cy="135768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8C243FF0-675F-57D4-C132-0FE9BC2AAAC2}"/>
                  </a:ext>
                </a:extLst>
              </p:cNvPr>
              <p:cNvCxnSpPr>
                <a:cxnSpLocks/>
              </p:cNvCxnSpPr>
              <p:nvPr/>
            </p:nvCxnSpPr>
            <p:spPr>
              <a:xfrm flipH="1">
                <a:off x="6740165" y="2505957"/>
                <a:ext cx="1212247" cy="139674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4" name="Star: 5 Points 33">
                <a:extLst>
                  <a:ext uri="{FF2B5EF4-FFF2-40B4-BE49-F238E27FC236}">
                    <a16:creationId xmlns:a16="http://schemas.microsoft.com/office/drawing/2014/main" id="{BC9702EF-7300-378C-BB8D-244353DC9194}"/>
                  </a:ext>
                </a:extLst>
              </p:cNvPr>
              <p:cNvSpPr/>
              <p:nvPr/>
            </p:nvSpPr>
            <p:spPr>
              <a:xfrm>
                <a:off x="7750236" y="2337849"/>
                <a:ext cx="392494" cy="435205"/>
              </a:xfrm>
              <a:prstGeom prst="star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tar: 5 Points 34">
                <a:extLst>
                  <a:ext uri="{FF2B5EF4-FFF2-40B4-BE49-F238E27FC236}">
                    <a16:creationId xmlns:a16="http://schemas.microsoft.com/office/drawing/2014/main" id="{F61F28E1-6879-B79B-24D6-FCCD25112F0D}"/>
                  </a:ext>
                </a:extLst>
              </p:cNvPr>
              <p:cNvSpPr/>
              <p:nvPr/>
            </p:nvSpPr>
            <p:spPr>
              <a:xfrm>
                <a:off x="7377709" y="2729900"/>
                <a:ext cx="392494" cy="435205"/>
              </a:xfrm>
              <a:prstGeom prst="star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ar: 5 Points 35">
                <a:extLst>
                  <a:ext uri="{FF2B5EF4-FFF2-40B4-BE49-F238E27FC236}">
                    <a16:creationId xmlns:a16="http://schemas.microsoft.com/office/drawing/2014/main" id="{DCBCA6AB-4814-3EED-C6A4-89B4BDEB602D}"/>
                  </a:ext>
                </a:extLst>
              </p:cNvPr>
              <p:cNvSpPr/>
              <p:nvPr/>
            </p:nvSpPr>
            <p:spPr>
              <a:xfrm>
                <a:off x="6948214" y="3166990"/>
                <a:ext cx="392494" cy="435205"/>
              </a:xfrm>
              <a:prstGeom prst="star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FEC6417-450C-A27A-C22D-2946EB4111C9}"/>
                  </a:ext>
                </a:extLst>
              </p:cNvPr>
              <p:cNvSpPr/>
              <p:nvPr/>
            </p:nvSpPr>
            <p:spPr>
              <a:xfrm>
                <a:off x="6123774" y="2361647"/>
                <a:ext cx="259102" cy="25091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45B949-FDC1-0A66-9C9A-C3F8CE52E509}"/>
                  </a:ext>
                </a:extLst>
              </p:cNvPr>
              <p:cNvSpPr/>
              <p:nvPr/>
            </p:nvSpPr>
            <p:spPr>
              <a:xfrm>
                <a:off x="5679225" y="2793765"/>
                <a:ext cx="259102" cy="25091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0D66BFF-E986-C86E-D4D1-F469C87501AC}"/>
                  </a:ext>
                </a:extLst>
              </p:cNvPr>
              <p:cNvSpPr/>
              <p:nvPr/>
            </p:nvSpPr>
            <p:spPr>
              <a:xfrm>
                <a:off x="4947292" y="3735771"/>
                <a:ext cx="259102" cy="25091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A1E613-F1A9-96EA-7EFD-48FBB962D67A}"/>
                  </a:ext>
                </a:extLst>
              </p:cNvPr>
              <p:cNvSpPr/>
              <p:nvPr/>
            </p:nvSpPr>
            <p:spPr>
              <a:xfrm>
                <a:off x="5335714" y="3245836"/>
                <a:ext cx="259102" cy="25091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A927EA05-9F68-44F9-93EA-265B4723DE4A}"/>
                  </a:ext>
                </a:extLst>
              </p:cNvPr>
              <p:cNvCxnSpPr>
                <a:stCxn id="27" idx="4"/>
                <a:endCxn id="40" idx="1"/>
              </p:cNvCxnSpPr>
              <p:nvPr/>
            </p:nvCxnSpPr>
            <p:spPr>
              <a:xfrm>
                <a:off x="4630919" y="2444451"/>
                <a:ext cx="316373" cy="14167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13B5D145-6C97-A258-A05C-76053A116269}"/>
                  </a:ext>
                </a:extLst>
              </p:cNvPr>
              <p:cNvCxnSpPr/>
              <p:nvPr/>
            </p:nvCxnSpPr>
            <p:spPr>
              <a:xfrm>
                <a:off x="6365763" y="2625656"/>
                <a:ext cx="316373" cy="141677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44" name="Star: 5 Points 43">
                <a:extLst>
                  <a:ext uri="{FF2B5EF4-FFF2-40B4-BE49-F238E27FC236}">
                    <a16:creationId xmlns:a16="http://schemas.microsoft.com/office/drawing/2014/main" id="{CDEAB411-0780-7D20-5533-C41F888EC5A0}"/>
                  </a:ext>
                </a:extLst>
              </p:cNvPr>
              <p:cNvSpPr/>
              <p:nvPr/>
            </p:nvSpPr>
            <p:spPr>
              <a:xfrm>
                <a:off x="6522532" y="3658784"/>
                <a:ext cx="392494" cy="435205"/>
              </a:xfrm>
              <a:prstGeom prst="star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E233DE35-08D2-A368-2EF7-C2F50AF63301}"/>
                </a:ext>
              </a:extLst>
            </p:cNvPr>
            <p:cNvGrpSpPr/>
            <p:nvPr/>
          </p:nvGrpSpPr>
          <p:grpSpPr>
            <a:xfrm>
              <a:off x="4537781" y="5070201"/>
              <a:ext cx="1579823" cy="884130"/>
              <a:chOff x="6402539" y="3308819"/>
              <a:chExt cx="3681007" cy="1791526"/>
            </a:xfrm>
          </p:grpSpPr>
          <p:cxnSp>
            <p:nvCxnSpPr>
              <p:cNvPr id="46" name="Straight Connector 45">
                <a:extLst>
                  <a:ext uri="{FF2B5EF4-FFF2-40B4-BE49-F238E27FC236}">
                    <a16:creationId xmlns:a16="http://schemas.microsoft.com/office/drawing/2014/main" id="{11BCBFDE-7C67-B104-F921-E5E33A176EE6}"/>
                  </a:ext>
                </a:extLst>
              </p:cNvPr>
              <p:cNvCxnSpPr>
                <a:cxnSpLocks/>
                <a:endCxn id="47" idx="6"/>
              </p:cNvCxnSpPr>
              <p:nvPr/>
            </p:nvCxnSpPr>
            <p:spPr>
              <a:xfrm flipH="1">
                <a:off x="6565294" y="4945110"/>
                <a:ext cx="1013823" cy="30936"/>
              </a:xfrm>
              <a:prstGeom prst="line">
                <a:avLst/>
              </a:prstGeom>
            </p:spPr>
            <p:style>
              <a:lnRef idx="3">
                <a:schemeClr val="dk1"/>
              </a:lnRef>
              <a:fillRef idx="0">
                <a:schemeClr val="dk1"/>
              </a:fillRef>
              <a:effectRef idx="2">
                <a:schemeClr val="dk1"/>
              </a:effectRef>
              <a:fontRef idx="minor">
                <a:schemeClr val="tx1"/>
              </a:fontRef>
            </p:style>
          </p:cxnSp>
          <p:sp>
            <p:nvSpPr>
              <p:cNvPr id="47" name="Oval 46">
                <a:extLst>
                  <a:ext uri="{FF2B5EF4-FFF2-40B4-BE49-F238E27FC236}">
                    <a16:creationId xmlns:a16="http://schemas.microsoft.com/office/drawing/2014/main" id="{1D798A48-3769-3B5C-BED8-ED55C9B31CE7}"/>
                  </a:ext>
                </a:extLst>
              </p:cNvPr>
              <p:cNvSpPr/>
              <p:nvPr/>
            </p:nvSpPr>
            <p:spPr>
              <a:xfrm>
                <a:off x="6402539" y="4859130"/>
                <a:ext cx="162755" cy="2338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C5EC97D-4955-9D17-DD77-403806D7C7D4}"/>
                  </a:ext>
                </a:extLst>
              </p:cNvPr>
              <p:cNvSpPr/>
              <p:nvPr/>
            </p:nvSpPr>
            <p:spPr>
              <a:xfrm>
                <a:off x="6901359" y="4859130"/>
                <a:ext cx="204889" cy="2338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tar: 5 Points 48">
                <a:extLst>
                  <a:ext uri="{FF2B5EF4-FFF2-40B4-BE49-F238E27FC236}">
                    <a16:creationId xmlns:a16="http://schemas.microsoft.com/office/drawing/2014/main" id="{15C76D54-663F-6CFC-A6B3-B235E5A151DF}"/>
                  </a:ext>
                </a:extLst>
              </p:cNvPr>
              <p:cNvSpPr/>
              <p:nvPr/>
            </p:nvSpPr>
            <p:spPr>
              <a:xfrm>
                <a:off x="7429338" y="4789876"/>
                <a:ext cx="299558" cy="31046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06D330F8-BCD7-40BB-1F0F-55C47C6A79D2}"/>
                  </a:ext>
                </a:extLst>
              </p:cNvPr>
              <p:cNvCxnSpPr>
                <a:cxnSpLocks/>
                <a:endCxn id="51" idx="6"/>
              </p:cNvCxnSpPr>
              <p:nvPr/>
            </p:nvCxnSpPr>
            <p:spPr>
              <a:xfrm flipH="1">
                <a:off x="7728896" y="4239912"/>
                <a:ext cx="1013823" cy="30936"/>
              </a:xfrm>
              <a:prstGeom prst="line">
                <a:avLst/>
              </a:prstGeom>
            </p:spPr>
            <p:style>
              <a:lnRef idx="3">
                <a:schemeClr val="dk1"/>
              </a:lnRef>
              <a:fillRef idx="0">
                <a:schemeClr val="dk1"/>
              </a:fillRef>
              <a:effectRef idx="2">
                <a:schemeClr val="dk1"/>
              </a:effectRef>
              <a:fontRef idx="minor">
                <a:schemeClr val="tx1"/>
              </a:fontRef>
            </p:style>
          </p:cxnSp>
          <p:sp>
            <p:nvSpPr>
              <p:cNvPr id="51" name="Oval 50">
                <a:extLst>
                  <a:ext uri="{FF2B5EF4-FFF2-40B4-BE49-F238E27FC236}">
                    <a16:creationId xmlns:a16="http://schemas.microsoft.com/office/drawing/2014/main" id="{3ED58F4D-B176-D2A9-C5CD-86DD0E728BE3}"/>
                  </a:ext>
                </a:extLst>
              </p:cNvPr>
              <p:cNvSpPr/>
              <p:nvPr/>
            </p:nvSpPr>
            <p:spPr>
              <a:xfrm>
                <a:off x="7566141" y="4153932"/>
                <a:ext cx="162755" cy="2338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A66E7C6-E7FB-B204-06AF-A6F8A9BDDB44}"/>
                  </a:ext>
                </a:extLst>
              </p:cNvPr>
              <p:cNvSpPr/>
              <p:nvPr/>
            </p:nvSpPr>
            <p:spPr>
              <a:xfrm>
                <a:off x="8064961" y="4153932"/>
                <a:ext cx="204889" cy="2338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tar: 5 Points 52">
                <a:extLst>
                  <a:ext uri="{FF2B5EF4-FFF2-40B4-BE49-F238E27FC236}">
                    <a16:creationId xmlns:a16="http://schemas.microsoft.com/office/drawing/2014/main" id="{05D1A1DF-C5B5-E6C7-F068-9378562F5A55}"/>
                  </a:ext>
                </a:extLst>
              </p:cNvPr>
              <p:cNvSpPr/>
              <p:nvPr/>
            </p:nvSpPr>
            <p:spPr>
              <a:xfrm>
                <a:off x="8592940" y="4084678"/>
                <a:ext cx="299558" cy="31046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75570200-4249-6D03-4872-60049F50F929}"/>
                  </a:ext>
                </a:extLst>
              </p:cNvPr>
              <p:cNvCxnSpPr>
                <a:cxnSpLocks/>
                <a:endCxn id="55" idx="6"/>
              </p:cNvCxnSpPr>
              <p:nvPr/>
            </p:nvCxnSpPr>
            <p:spPr>
              <a:xfrm flipH="1">
                <a:off x="8919944" y="3464053"/>
                <a:ext cx="1013823" cy="30936"/>
              </a:xfrm>
              <a:prstGeom prst="line">
                <a:avLst/>
              </a:prstGeom>
            </p:spPr>
            <p:style>
              <a:lnRef idx="3">
                <a:schemeClr val="dk1"/>
              </a:lnRef>
              <a:fillRef idx="0">
                <a:schemeClr val="dk1"/>
              </a:fillRef>
              <a:effectRef idx="2">
                <a:schemeClr val="dk1"/>
              </a:effectRef>
              <a:fontRef idx="minor">
                <a:schemeClr val="tx1"/>
              </a:fontRef>
            </p:style>
          </p:cxnSp>
          <p:sp>
            <p:nvSpPr>
              <p:cNvPr id="55" name="Oval 54">
                <a:extLst>
                  <a:ext uri="{FF2B5EF4-FFF2-40B4-BE49-F238E27FC236}">
                    <a16:creationId xmlns:a16="http://schemas.microsoft.com/office/drawing/2014/main" id="{7745F6E4-3398-8884-84A8-007827232AC3}"/>
                  </a:ext>
                </a:extLst>
              </p:cNvPr>
              <p:cNvSpPr/>
              <p:nvPr/>
            </p:nvSpPr>
            <p:spPr>
              <a:xfrm>
                <a:off x="8757189" y="3378073"/>
                <a:ext cx="162755" cy="2338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1136371-30A3-25F7-647C-E5E36AA8E3F7}"/>
                  </a:ext>
                </a:extLst>
              </p:cNvPr>
              <p:cNvSpPr/>
              <p:nvPr/>
            </p:nvSpPr>
            <p:spPr>
              <a:xfrm>
                <a:off x="9256009" y="3378073"/>
                <a:ext cx="204889" cy="2338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tar: 5 Points 56">
                <a:extLst>
                  <a:ext uri="{FF2B5EF4-FFF2-40B4-BE49-F238E27FC236}">
                    <a16:creationId xmlns:a16="http://schemas.microsoft.com/office/drawing/2014/main" id="{CEFAA8AE-9E2D-C7DE-338E-241E9366BD53}"/>
                  </a:ext>
                </a:extLst>
              </p:cNvPr>
              <p:cNvSpPr/>
              <p:nvPr/>
            </p:nvSpPr>
            <p:spPr>
              <a:xfrm>
                <a:off x="9783988" y="3308819"/>
                <a:ext cx="299558" cy="31046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E9AB877A-4244-C88E-195C-C9065BB1B6FD}"/>
                  </a:ext>
                </a:extLst>
              </p:cNvPr>
              <p:cNvCxnSpPr>
                <a:cxnSpLocks/>
                <a:stCxn id="51" idx="4"/>
              </p:cNvCxnSpPr>
              <p:nvPr/>
            </p:nvCxnSpPr>
            <p:spPr>
              <a:xfrm flipH="1">
                <a:off x="7597282" y="4387763"/>
                <a:ext cx="50237" cy="498245"/>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BF2B9904-2A22-E551-7721-6807662A2579}"/>
                  </a:ext>
                </a:extLst>
              </p:cNvPr>
              <p:cNvCxnSpPr>
                <a:cxnSpLocks/>
              </p:cNvCxnSpPr>
              <p:nvPr/>
            </p:nvCxnSpPr>
            <p:spPr>
              <a:xfrm flipH="1">
                <a:off x="8749539" y="3632090"/>
                <a:ext cx="50237" cy="498245"/>
              </a:xfrm>
              <a:prstGeom prst="line">
                <a:avLst/>
              </a:prstGeom>
            </p:spPr>
            <p:style>
              <a:lnRef idx="3">
                <a:schemeClr val="dk1"/>
              </a:lnRef>
              <a:fillRef idx="0">
                <a:schemeClr val="dk1"/>
              </a:fillRef>
              <a:effectRef idx="2">
                <a:schemeClr val="dk1"/>
              </a:effectRef>
              <a:fontRef idx="minor">
                <a:schemeClr val="tx1"/>
              </a:fontRef>
            </p:style>
          </p:cxnSp>
        </p:grpSp>
        <p:grpSp>
          <p:nvGrpSpPr>
            <p:cNvPr id="60" name="Group 59">
              <a:extLst>
                <a:ext uri="{FF2B5EF4-FFF2-40B4-BE49-F238E27FC236}">
                  <a16:creationId xmlns:a16="http://schemas.microsoft.com/office/drawing/2014/main" id="{E893424D-54DC-D551-DA8F-445B853BFFE3}"/>
                </a:ext>
              </a:extLst>
            </p:cNvPr>
            <p:cNvGrpSpPr/>
            <p:nvPr/>
          </p:nvGrpSpPr>
          <p:grpSpPr>
            <a:xfrm>
              <a:off x="1536569" y="5020208"/>
              <a:ext cx="2848432" cy="918678"/>
              <a:chOff x="6834880" y="3403548"/>
              <a:chExt cx="3095861" cy="1206377"/>
            </a:xfrm>
          </p:grpSpPr>
          <p:cxnSp>
            <p:nvCxnSpPr>
              <p:cNvPr id="61" name="Straight Connector 60">
                <a:extLst>
                  <a:ext uri="{FF2B5EF4-FFF2-40B4-BE49-F238E27FC236}">
                    <a16:creationId xmlns:a16="http://schemas.microsoft.com/office/drawing/2014/main" id="{01A1089A-C205-4D9B-8228-98260B4082D9}"/>
                  </a:ext>
                </a:extLst>
              </p:cNvPr>
              <p:cNvCxnSpPr>
                <a:cxnSpLocks/>
                <a:endCxn id="79" idx="1"/>
              </p:cNvCxnSpPr>
              <p:nvPr/>
            </p:nvCxnSpPr>
            <p:spPr>
              <a:xfrm>
                <a:off x="8284895" y="3526636"/>
                <a:ext cx="129646" cy="905590"/>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grpSp>
            <p:nvGrpSpPr>
              <p:cNvPr id="62" name="Group 61">
                <a:extLst>
                  <a:ext uri="{FF2B5EF4-FFF2-40B4-BE49-F238E27FC236}">
                    <a16:creationId xmlns:a16="http://schemas.microsoft.com/office/drawing/2014/main" id="{CB4CDE25-6F8A-24DA-5EB7-E4807616220E}"/>
                  </a:ext>
                </a:extLst>
              </p:cNvPr>
              <p:cNvGrpSpPr/>
              <p:nvPr/>
            </p:nvGrpSpPr>
            <p:grpSpPr>
              <a:xfrm>
                <a:off x="6834880" y="3453945"/>
                <a:ext cx="1532171" cy="1155980"/>
                <a:chOff x="6402539" y="3308819"/>
                <a:chExt cx="3681007" cy="1791526"/>
              </a:xfrm>
            </p:grpSpPr>
            <p:cxnSp>
              <p:nvCxnSpPr>
                <p:cNvPr id="80" name="Straight Connector 79">
                  <a:extLst>
                    <a:ext uri="{FF2B5EF4-FFF2-40B4-BE49-F238E27FC236}">
                      <a16:creationId xmlns:a16="http://schemas.microsoft.com/office/drawing/2014/main" id="{B355A5DF-0E2E-C9CB-CB79-069C415B2C87}"/>
                    </a:ext>
                  </a:extLst>
                </p:cNvPr>
                <p:cNvCxnSpPr>
                  <a:cxnSpLocks/>
                  <a:endCxn id="81" idx="6"/>
                </p:cNvCxnSpPr>
                <p:nvPr/>
              </p:nvCxnSpPr>
              <p:spPr>
                <a:xfrm flipH="1">
                  <a:off x="6565294" y="4945110"/>
                  <a:ext cx="1013823" cy="30936"/>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sp>
              <p:nvSpPr>
                <p:cNvPr id="81" name="Oval 80">
                  <a:extLst>
                    <a:ext uri="{FF2B5EF4-FFF2-40B4-BE49-F238E27FC236}">
                      <a16:creationId xmlns:a16="http://schemas.microsoft.com/office/drawing/2014/main" id="{2D243119-7E68-F05E-1740-9D8EA156BFD6}"/>
                    </a:ext>
                  </a:extLst>
                </p:cNvPr>
                <p:cNvSpPr/>
                <p:nvPr/>
              </p:nvSpPr>
              <p:spPr>
                <a:xfrm>
                  <a:off x="6402539" y="4859130"/>
                  <a:ext cx="162755" cy="233831"/>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58913D81-5EF3-E3D1-1C48-7E1EEF7ABA9D}"/>
                    </a:ext>
                  </a:extLst>
                </p:cNvPr>
                <p:cNvSpPr/>
                <p:nvPr/>
              </p:nvSpPr>
              <p:spPr>
                <a:xfrm>
                  <a:off x="6901359" y="4859130"/>
                  <a:ext cx="204889" cy="233831"/>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tar: 5 Points 82">
                  <a:extLst>
                    <a:ext uri="{FF2B5EF4-FFF2-40B4-BE49-F238E27FC236}">
                      <a16:creationId xmlns:a16="http://schemas.microsoft.com/office/drawing/2014/main" id="{7693EA35-28AD-6361-6907-08B05DCEDD1D}"/>
                    </a:ext>
                  </a:extLst>
                </p:cNvPr>
                <p:cNvSpPr/>
                <p:nvPr/>
              </p:nvSpPr>
              <p:spPr>
                <a:xfrm>
                  <a:off x="7429338" y="4789876"/>
                  <a:ext cx="299558" cy="310469"/>
                </a:xfrm>
                <a:prstGeom prst="star5">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96E25451-5376-5427-A3CF-3D74CE1647B3}"/>
                    </a:ext>
                  </a:extLst>
                </p:cNvPr>
                <p:cNvCxnSpPr>
                  <a:cxnSpLocks/>
                  <a:endCxn id="85" idx="6"/>
                </p:cNvCxnSpPr>
                <p:nvPr/>
              </p:nvCxnSpPr>
              <p:spPr>
                <a:xfrm flipH="1">
                  <a:off x="7728896" y="4239912"/>
                  <a:ext cx="1013823" cy="30936"/>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sp>
              <p:nvSpPr>
                <p:cNvPr id="85" name="Oval 84">
                  <a:extLst>
                    <a:ext uri="{FF2B5EF4-FFF2-40B4-BE49-F238E27FC236}">
                      <a16:creationId xmlns:a16="http://schemas.microsoft.com/office/drawing/2014/main" id="{074A7ECF-2582-A077-BB50-773F6C0D51C8}"/>
                    </a:ext>
                  </a:extLst>
                </p:cNvPr>
                <p:cNvSpPr/>
                <p:nvPr/>
              </p:nvSpPr>
              <p:spPr>
                <a:xfrm>
                  <a:off x="7566141" y="4153932"/>
                  <a:ext cx="162755" cy="233831"/>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247FA1B8-0CB2-B94B-EA21-DEBB0F532352}"/>
                    </a:ext>
                  </a:extLst>
                </p:cNvPr>
                <p:cNvSpPr/>
                <p:nvPr/>
              </p:nvSpPr>
              <p:spPr>
                <a:xfrm>
                  <a:off x="8064961" y="4153932"/>
                  <a:ext cx="204889" cy="233831"/>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Star: 5 Points 86">
                  <a:extLst>
                    <a:ext uri="{FF2B5EF4-FFF2-40B4-BE49-F238E27FC236}">
                      <a16:creationId xmlns:a16="http://schemas.microsoft.com/office/drawing/2014/main" id="{E692FF4F-4DD2-CAAF-BE33-52B0E3974D23}"/>
                    </a:ext>
                  </a:extLst>
                </p:cNvPr>
                <p:cNvSpPr/>
                <p:nvPr/>
              </p:nvSpPr>
              <p:spPr>
                <a:xfrm>
                  <a:off x="8592940" y="4084678"/>
                  <a:ext cx="299558" cy="310469"/>
                </a:xfrm>
                <a:prstGeom prst="star5">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A8100CA2-734C-A260-9563-4190697C4456}"/>
                    </a:ext>
                  </a:extLst>
                </p:cNvPr>
                <p:cNvCxnSpPr>
                  <a:cxnSpLocks/>
                  <a:endCxn id="89" idx="6"/>
                </p:cNvCxnSpPr>
                <p:nvPr/>
              </p:nvCxnSpPr>
              <p:spPr>
                <a:xfrm flipH="1">
                  <a:off x="8919944" y="3464053"/>
                  <a:ext cx="1013823" cy="30936"/>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sp>
              <p:nvSpPr>
                <p:cNvPr id="89" name="Oval 88">
                  <a:extLst>
                    <a:ext uri="{FF2B5EF4-FFF2-40B4-BE49-F238E27FC236}">
                      <a16:creationId xmlns:a16="http://schemas.microsoft.com/office/drawing/2014/main" id="{585C9446-5C12-1C38-C7F7-348055826D99}"/>
                    </a:ext>
                  </a:extLst>
                </p:cNvPr>
                <p:cNvSpPr/>
                <p:nvPr/>
              </p:nvSpPr>
              <p:spPr>
                <a:xfrm>
                  <a:off x="8757189" y="3378073"/>
                  <a:ext cx="162755" cy="233831"/>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4176C50-756B-7FCE-9D2D-D4B2EAD48740}"/>
                    </a:ext>
                  </a:extLst>
                </p:cNvPr>
                <p:cNvSpPr/>
                <p:nvPr/>
              </p:nvSpPr>
              <p:spPr>
                <a:xfrm>
                  <a:off x="9256009" y="3378073"/>
                  <a:ext cx="204889" cy="233831"/>
                </a:xfrm>
                <a:prstGeom prst="rect">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tar: 5 Points 90">
                  <a:extLst>
                    <a:ext uri="{FF2B5EF4-FFF2-40B4-BE49-F238E27FC236}">
                      <a16:creationId xmlns:a16="http://schemas.microsoft.com/office/drawing/2014/main" id="{BBF971CB-0930-323B-C558-400C02B29111}"/>
                    </a:ext>
                  </a:extLst>
                </p:cNvPr>
                <p:cNvSpPr/>
                <p:nvPr/>
              </p:nvSpPr>
              <p:spPr>
                <a:xfrm>
                  <a:off x="9783988" y="3308819"/>
                  <a:ext cx="299558" cy="310469"/>
                </a:xfrm>
                <a:prstGeom prst="star5">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3DF9EEC4-74A7-2043-F722-94287DE011DF}"/>
                    </a:ext>
                  </a:extLst>
                </p:cNvPr>
                <p:cNvCxnSpPr>
                  <a:cxnSpLocks/>
                  <a:stCxn id="85" idx="4"/>
                </p:cNvCxnSpPr>
                <p:nvPr/>
              </p:nvCxnSpPr>
              <p:spPr>
                <a:xfrm flipH="1">
                  <a:off x="7597282" y="4387763"/>
                  <a:ext cx="50237" cy="498245"/>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cxnSp>
              <p:nvCxnSpPr>
                <p:cNvPr id="93" name="Straight Connector 92">
                  <a:extLst>
                    <a:ext uri="{FF2B5EF4-FFF2-40B4-BE49-F238E27FC236}">
                      <a16:creationId xmlns:a16="http://schemas.microsoft.com/office/drawing/2014/main" id="{85525073-A5C3-58FE-E439-1A7BE3A2F9D9}"/>
                    </a:ext>
                  </a:extLst>
                </p:cNvPr>
                <p:cNvCxnSpPr>
                  <a:cxnSpLocks/>
                </p:cNvCxnSpPr>
                <p:nvPr/>
              </p:nvCxnSpPr>
              <p:spPr>
                <a:xfrm flipH="1">
                  <a:off x="8749539" y="3632090"/>
                  <a:ext cx="50237" cy="498245"/>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grpSp>
          <p:cxnSp>
            <p:nvCxnSpPr>
              <p:cNvPr id="63" name="Straight Connector 62">
                <a:extLst>
                  <a:ext uri="{FF2B5EF4-FFF2-40B4-BE49-F238E27FC236}">
                    <a16:creationId xmlns:a16="http://schemas.microsoft.com/office/drawing/2014/main" id="{F185C12D-FE2E-40C5-5072-CB9E824474D9}"/>
                  </a:ext>
                </a:extLst>
              </p:cNvPr>
              <p:cNvCxnSpPr>
                <a:cxnSpLocks/>
              </p:cNvCxnSpPr>
              <p:nvPr/>
            </p:nvCxnSpPr>
            <p:spPr>
              <a:xfrm flipH="1">
                <a:off x="9397150" y="3512338"/>
                <a:ext cx="22040" cy="389843"/>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60C7DEE4-66A9-5B71-3922-29766C311175}"/>
                  </a:ext>
                </a:extLst>
              </p:cNvPr>
              <p:cNvCxnSpPr>
                <a:cxnSpLocks/>
                <a:endCxn id="78" idx="3"/>
              </p:cNvCxnSpPr>
              <p:nvPr/>
            </p:nvCxnSpPr>
            <p:spPr>
              <a:xfrm flipH="1">
                <a:off x="8928200" y="3916935"/>
                <a:ext cx="11020" cy="506335"/>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grpSp>
            <p:nvGrpSpPr>
              <p:cNvPr id="65" name="Group 64">
                <a:extLst>
                  <a:ext uri="{FF2B5EF4-FFF2-40B4-BE49-F238E27FC236}">
                    <a16:creationId xmlns:a16="http://schemas.microsoft.com/office/drawing/2014/main" id="{D452BE2D-5C1F-E8B2-9B13-1A6DD9E6468E}"/>
                  </a:ext>
                </a:extLst>
              </p:cNvPr>
              <p:cNvGrpSpPr/>
              <p:nvPr/>
            </p:nvGrpSpPr>
            <p:grpSpPr>
              <a:xfrm>
                <a:off x="8389477" y="4332362"/>
                <a:ext cx="538723" cy="177836"/>
                <a:chOff x="7242334" y="4360259"/>
                <a:chExt cx="1196758" cy="298230"/>
              </a:xfrm>
            </p:grpSpPr>
            <p:cxnSp>
              <p:nvCxnSpPr>
                <p:cNvPr id="76" name="Straight Connector 75">
                  <a:extLst>
                    <a:ext uri="{FF2B5EF4-FFF2-40B4-BE49-F238E27FC236}">
                      <a16:creationId xmlns:a16="http://schemas.microsoft.com/office/drawing/2014/main" id="{8B075D34-7D15-116D-CAE2-2CBC0704300C}"/>
                    </a:ext>
                  </a:extLst>
                </p:cNvPr>
                <p:cNvCxnSpPr>
                  <a:cxnSpLocks/>
                </p:cNvCxnSpPr>
                <p:nvPr/>
              </p:nvCxnSpPr>
              <p:spPr>
                <a:xfrm flipH="1">
                  <a:off x="7418387" y="4486851"/>
                  <a:ext cx="947804" cy="29102"/>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sp>
              <p:nvSpPr>
                <p:cNvPr id="77" name="Pentagon 76">
                  <a:extLst>
                    <a:ext uri="{FF2B5EF4-FFF2-40B4-BE49-F238E27FC236}">
                      <a16:creationId xmlns:a16="http://schemas.microsoft.com/office/drawing/2014/main" id="{82E4A7A8-13E6-55AE-0F65-1DC2A74EA57A}"/>
                    </a:ext>
                  </a:extLst>
                </p:cNvPr>
                <p:cNvSpPr/>
                <p:nvPr/>
              </p:nvSpPr>
              <p:spPr>
                <a:xfrm>
                  <a:off x="7717606" y="4360259"/>
                  <a:ext cx="280868" cy="298230"/>
                </a:xfrm>
                <a:prstGeom prst="pentagon">
                  <a:avLst/>
                </a:prstGeom>
                <a:solidFill>
                  <a:schemeClr val="accent4">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6E1B031-FD08-558E-FCBD-870D5DED0728}"/>
                    </a:ext>
                  </a:extLst>
                </p:cNvPr>
                <p:cNvSpPr/>
                <p:nvPr/>
              </p:nvSpPr>
              <p:spPr>
                <a:xfrm>
                  <a:off x="8301130" y="4366932"/>
                  <a:ext cx="137962" cy="291556"/>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Extract 78">
                  <a:extLst>
                    <a:ext uri="{FF2B5EF4-FFF2-40B4-BE49-F238E27FC236}">
                      <a16:creationId xmlns:a16="http://schemas.microsoft.com/office/drawing/2014/main" id="{E9DE424F-5D41-4DD3-56C2-344708198434}"/>
                    </a:ext>
                  </a:extLst>
                </p:cNvPr>
                <p:cNvSpPr/>
                <p:nvPr/>
              </p:nvSpPr>
              <p:spPr>
                <a:xfrm>
                  <a:off x="7242334" y="4404093"/>
                  <a:ext cx="222714" cy="247275"/>
                </a:xfrm>
                <a:prstGeom prst="flowChartExtra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3FD39C24-AB10-BF48-D8DF-CF6CA47C48F4}"/>
                  </a:ext>
                </a:extLst>
              </p:cNvPr>
              <p:cNvGrpSpPr/>
              <p:nvPr/>
            </p:nvGrpSpPr>
            <p:grpSpPr>
              <a:xfrm>
                <a:off x="8879918" y="3846162"/>
                <a:ext cx="538723" cy="177836"/>
                <a:chOff x="7242334" y="4360259"/>
                <a:chExt cx="1196758" cy="298230"/>
              </a:xfrm>
            </p:grpSpPr>
            <p:cxnSp>
              <p:nvCxnSpPr>
                <p:cNvPr id="72" name="Straight Connector 71">
                  <a:extLst>
                    <a:ext uri="{FF2B5EF4-FFF2-40B4-BE49-F238E27FC236}">
                      <a16:creationId xmlns:a16="http://schemas.microsoft.com/office/drawing/2014/main" id="{368120D4-42DB-C8FD-BFDF-D1917766564A}"/>
                    </a:ext>
                  </a:extLst>
                </p:cNvPr>
                <p:cNvCxnSpPr>
                  <a:cxnSpLocks/>
                </p:cNvCxnSpPr>
                <p:nvPr/>
              </p:nvCxnSpPr>
              <p:spPr>
                <a:xfrm flipH="1">
                  <a:off x="7418387" y="4486851"/>
                  <a:ext cx="947804" cy="29102"/>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sp>
              <p:nvSpPr>
                <p:cNvPr id="73" name="Pentagon 72">
                  <a:extLst>
                    <a:ext uri="{FF2B5EF4-FFF2-40B4-BE49-F238E27FC236}">
                      <a16:creationId xmlns:a16="http://schemas.microsoft.com/office/drawing/2014/main" id="{619DBDBF-8A25-41AA-1DDD-248A2D5EC7B4}"/>
                    </a:ext>
                  </a:extLst>
                </p:cNvPr>
                <p:cNvSpPr/>
                <p:nvPr/>
              </p:nvSpPr>
              <p:spPr>
                <a:xfrm>
                  <a:off x="7717606" y="4360259"/>
                  <a:ext cx="280868" cy="298230"/>
                </a:xfrm>
                <a:prstGeom prst="pentagon">
                  <a:avLst/>
                </a:prstGeom>
                <a:solidFill>
                  <a:schemeClr val="accent4">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87761087-5B90-07B8-325C-59C45DDF0584}"/>
                    </a:ext>
                  </a:extLst>
                </p:cNvPr>
                <p:cNvSpPr/>
                <p:nvPr/>
              </p:nvSpPr>
              <p:spPr>
                <a:xfrm>
                  <a:off x="8301130" y="4366932"/>
                  <a:ext cx="137962" cy="291556"/>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Extract 74">
                  <a:extLst>
                    <a:ext uri="{FF2B5EF4-FFF2-40B4-BE49-F238E27FC236}">
                      <a16:creationId xmlns:a16="http://schemas.microsoft.com/office/drawing/2014/main" id="{68D2BCD3-BA92-AFE3-81DE-822FB1954CBD}"/>
                    </a:ext>
                  </a:extLst>
                </p:cNvPr>
                <p:cNvSpPr/>
                <p:nvPr/>
              </p:nvSpPr>
              <p:spPr>
                <a:xfrm>
                  <a:off x="7242334" y="4404093"/>
                  <a:ext cx="222714" cy="247275"/>
                </a:xfrm>
                <a:prstGeom prst="flowChartExtra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C238BB00-7706-B7BB-06D6-0EEA1FE5CA42}"/>
                  </a:ext>
                </a:extLst>
              </p:cNvPr>
              <p:cNvGrpSpPr/>
              <p:nvPr/>
            </p:nvGrpSpPr>
            <p:grpSpPr>
              <a:xfrm>
                <a:off x="9392018" y="3403548"/>
                <a:ext cx="538723" cy="177836"/>
                <a:chOff x="7242334" y="4360259"/>
                <a:chExt cx="1196758" cy="298230"/>
              </a:xfrm>
            </p:grpSpPr>
            <p:cxnSp>
              <p:nvCxnSpPr>
                <p:cNvPr id="68" name="Straight Connector 67">
                  <a:extLst>
                    <a:ext uri="{FF2B5EF4-FFF2-40B4-BE49-F238E27FC236}">
                      <a16:creationId xmlns:a16="http://schemas.microsoft.com/office/drawing/2014/main" id="{36502041-7408-AF10-BC83-BBBEA1BD812E}"/>
                    </a:ext>
                  </a:extLst>
                </p:cNvPr>
                <p:cNvCxnSpPr>
                  <a:cxnSpLocks/>
                </p:cNvCxnSpPr>
                <p:nvPr/>
              </p:nvCxnSpPr>
              <p:spPr>
                <a:xfrm flipH="1">
                  <a:off x="7418387" y="4486851"/>
                  <a:ext cx="947804" cy="29102"/>
                </a:xfrm>
                <a:prstGeom prst="line">
                  <a:avLst/>
                </a:prstGeom>
                <a:ln w="3175">
                  <a:solidFill>
                    <a:schemeClr val="tx1"/>
                  </a:solidFill>
                </a:ln>
              </p:spPr>
              <p:style>
                <a:lnRef idx="3">
                  <a:schemeClr val="dk1"/>
                </a:lnRef>
                <a:fillRef idx="0">
                  <a:schemeClr val="dk1"/>
                </a:fillRef>
                <a:effectRef idx="2">
                  <a:schemeClr val="dk1"/>
                </a:effectRef>
                <a:fontRef idx="minor">
                  <a:schemeClr val="tx1"/>
                </a:fontRef>
              </p:style>
            </p:cxnSp>
            <p:sp>
              <p:nvSpPr>
                <p:cNvPr id="69" name="Pentagon 68">
                  <a:extLst>
                    <a:ext uri="{FF2B5EF4-FFF2-40B4-BE49-F238E27FC236}">
                      <a16:creationId xmlns:a16="http://schemas.microsoft.com/office/drawing/2014/main" id="{9FDF00CF-9CF9-4C51-512B-BE336F686367}"/>
                    </a:ext>
                  </a:extLst>
                </p:cNvPr>
                <p:cNvSpPr/>
                <p:nvPr/>
              </p:nvSpPr>
              <p:spPr>
                <a:xfrm>
                  <a:off x="7717606" y="4360259"/>
                  <a:ext cx="280868" cy="298230"/>
                </a:xfrm>
                <a:prstGeom prst="pentagon">
                  <a:avLst/>
                </a:prstGeom>
                <a:solidFill>
                  <a:schemeClr val="accent4">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36272C0-4E07-4954-D170-8C9A660FC1A3}"/>
                    </a:ext>
                  </a:extLst>
                </p:cNvPr>
                <p:cNvSpPr/>
                <p:nvPr/>
              </p:nvSpPr>
              <p:spPr>
                <a:xfrm>
                  <a:off x="8301130" y="4366932"/>
                  <a:ext cx="137962" cy="291556"/>
                </a:xfrm>
                <a:prstGeom prst="rect">
                  <a:avLst/>
                </a:prstGeom>
                <a:solidFill>
                  <a:schemeClr val="accent6">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Extract 70">
                  <a:extLst>
                    <a:ext uri="{FF2B5EF4-FFF2-40B4-BE49-F238E27FC236}">
                      <a16:creationId xmlns:a16="http://schemas.microsoft.com/office/drawing/2014/main" id="{81884734-8B7C-EDFE-4A35-F9C86D61F983}"/>
                    </a:ext>
                  </a:extLst>
                </p:cNvPr>
                <p:cNvSpPr/>
                <p:nvPr/>
              </p:nvSpPr>
              <p:spPr>
                <a:xfrm>
                  <a:off x="7242334" y="4404093"/>
                  <a:ext cx="222714" cy="247275"/>
                </a:xfrm>
                <a:prstGeom prst="flowChartExtra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5" name="TextBox 94">
              <a:extLst>
                <a:ext uri="{FF2B5EF4-FFF2-40B4-BE49-F238E27FC236}">
                  <a16:creationId xmlns:a16="http://schemas.microsoft.com/office/drawing/2014/main" id="{CAA61966-45F2-1011-4F7C-A6FDFAF8B373}"/>
                </a:ext>
              </a:extLst>
            </p:cNvPr>
            <p:cNvSpPr txBox="1"/>
            <p:nvPr/>
          </p:nvSpPr>
          <p:spPr>
            <a:xfrm>
              <a:off x="1911641" y="5954331"/>
              <a:ext cx="205932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chemeClr val="tx1"/>
                  </a:solidFill>
                  <a:cs typeface="Calibri"/>
                </a:rPr>
                <a:t> (1</a:t>
              </a:r>
              <a:r>
                <a:rPr lang="en-US" sz="2000" baseline="30000">
                  <a:solidFill>
                    <a:schemeClr val="tx1"/>
                  </a:solidFill>
                  <a:cs typeface="Calibri"/>
                  <a:sym typeface="Symbol" panose="05050102010706020507" pitchFamily="18" charset="2"/>
                </a:rPr>
                <a:t></a:t>
              </a:r>
              <a:r>
                <a:rPr lang="en-US" sz="2000">
                  <a:solidFill>
                    <a:schemeClr val="tx1"/>
                  </a:solidFill>
                  <a:cs typeface="Calibri"/>
                </a:rPr>
                <a:t>, 2</a:t>
              </a:r>
              <a:r>
                <a:rPr lang="en-US" sz="2000" baseline="30000">
                  <a:solidFill>
                    <a:schemeClr val="tx1"/>
                  </a:solidFill>
                  <a:cs typeface="Calibri"/>
                  <a:sym typeface="Symbol" panose="05050102010706020507" pitchFamily="18" charset="2"/>
                </a:rPr>
                <a:t></a:t>
              </a:r>
              <a:r>
                <a:rPr lang="en-US" sz="2000">
                  <a:solidFill>
                    <a:schemeClr val="tx1"/>
                  </a:solidFill>
                  <a:cs typeface="Calibri"/>
                </a:rPr>
                <a:t>.... </a:t>
              </a:r>
              <a:r>
                <a:rPr lang="en-US" sz="2000">
                  <a:solidFill>
                    <a:schemeClr val="tx1"/>
                  </a:solidFill>
                  <a:cs typeface="Calibri"/>
                  <a:sym typeface="Symbol" panose="05050102010706020507" pitchFamily="18" charset="2"/>
                </a:rPr>
                <a:t></a:t>
              </a:r>
              <a:r>
                <a:rPr lang="en-US" sz="2000" baseline="30000">
                  <a:solidFill>
                    <a:schemeClr val="tx1"/>
                  </a:solidFill>
                  <a:cs typeface="Calibri"/>
                  <a:sym typeface="Symbol" panose="05050102010706020507" pitchFamily="18" charset="2"/>
                </a:rPr>
                <a:t> </a:t>
              </a:r>
              <a:r>
                <a:rPr lang="en-US" sz="2000" baseline="0">
                  <a:solidFill>
                    <a:schemeClr val="tx1"/>
                  </a:solidFill>
                  <a:cs typeface="Calibri"/>
                </a:rPr>
                <a:t>)</a:t>
              </a:r>
              <a:r>
                <a:rPr lang="en-US" sz="2000" baseline="30000">
                  <a:solidFill>
                    <a:schemeClr val="tx1"/>
                  </a:solidFill>
                  <a:cs typeface="Calibri"/>
                  <a:sym typeface="Symbol" panose="05050102010706020507" pitchFamily="18" charset="2"/>
                </a:rPr>
                <a:t></a:t>
              </a:r>
              <a:endParaRPr lang="en-US" sz="2000" baseline="30000"/>
            </a:p>
          </p:txBody>
        </p:sp>
        <p:sp>
          <p:nvSpPr>
            <p:cNvPr id="96" name="TextBox 95">
              <a:extLst>
                <a:ext uri="{FF2B5EF4-FFF2-40B4-BE49-F238E27FC236}">
                  <a16:creationId xmlns:a16="http://schemas.microsoft.com/office/drawing/2014/main" id="{C202D2A3-285B-F429-1536-562C4EAEDD83}"/>
                </a:ext>
              </a:extLst>
            </p:cNvPr>
            <p:cNvSpPr txBox="1"/>
            <p:nvPr/>
          </p:nvSpPr>
          <p:spPr>
            <a:xfrm>
              <a:off x="7722482" y="5904486"/>
              <a:ext cx="137829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chemeClr val="tx1"/>
                  </a:solidFill>
                  <a:cs typeface="Calibri"/>
                </a:rPr>
                <a:t> (1, 2....</a:t>
              </a:r>
              <a:r>
                <a:rPr lang="en-US" sz="2000">
                  <a:solidFill>
                    <a:schemeClr val="tx1"/>
                  </a:solidFill>
                  <a:cs typeface="Calibri"/>
                  <a:sym typeface="Symbol" panose="05050102010706020507" pitchFamily="18" charset="2"/>
                </a:rPr>
                <a:t></a:t>
              </a:r>
              <a:r>
                <a:rPr lang="en-US" sz="2000" baseline="0">
                  <a:solidFill>
                    <a:schemeClr val="tx1"/>
                  </a:solidFill>
                  <a:cs typeface="Calibri"/>
                </a:rPr>
                <a:t>)</a:t>
              </a:r>
              <a:r>
                <a:rPr lang="en-US" sz="2000" baseline="30000">
                  <a:solidFill>
                    <a:schemeClr val="tx1"/>
                  </a:solidFill>
                  <a:cs typeface="Calibri"/>
                  <a:sym typeface="Symbol" panose="05050102010706020507" pitchFamily="18" charset="2"/>
                </a:rPr>
                <a:t></a:t>
              </a:r>
              <a:endParaRPr lang="en-US" sz="2000" baseline="30000"/>
            </a:p>
          </p:txBody>
        </p:sp>
        <p:sp>
          <p:nvSpPr>
            <p:cNvPr id="98" name="TextBox 97">
              <a:extLst>
                <a:ext uri="{FF2B5EF4-FFF2-40B4-BE49-F238E27FC236}">
                  <a16:creationId xmlns:a16="http://schemas.microsoft.com/office/drawing/2014/main" id="{2BA59139-16D1-CBC3-2780-2D13E941A2A7}"/>
                </a:ext>
              </a:extLst>
            </p:cNvPr>
            <p:cNvSpPr txBox="1"/>
            <p:nvPr/>
          </p:nvSpPr>
          <p:spPr>
            <a:xfrm>
              <a:off x="4522251" y="5962385"/>
              <a:ext cx="2009821" cy="400110"/>
            </a:xfrm>
            <a:prstGeom prst="rect">
              <a:avLst/>
            </a:prstGeom>
            <a:noFill/>
          </p:spPr>
          <p:txBody>
            <a:bodyPr wrap="square">
              <a:spAutoFit/>
            </a:bodyPr>
            <a:lstStyle/>
            <a:p>
              <a:r>
                <a:rPr lang="en-US" sz="2000">
                  <a:solidFill>
                    <a:schemeClr val="tx1"/>
                  </a:solidFill>
                  <a:cs typeface="Calibri"/>
                </a:rPr>
                <a:t>1</a:t>
              </a:r>
              <a:r>
                <a:rPr lang="en-US" sz="2000" baseline="30000">
                  <a:solidFill>
                    <a:schemeClr val="tx1"/>
                  </a:solidFill>
                  <a:cs typeface="Calibri"/>
                  <a:sym typeface="Symbol" panose="05050102010706020507" pitchFamily="18" charset="2"/>
                </a:rPr>
                <a:t></a:t>
              </a:r>
              <a:r>
                <a:rPr lang="en-US" sz="2000">
                  <a:solidFill>
                    <a:schemeClr val="tx1"/>
                  </a:solidFill>
                  <a:cs typeface="Calibri"/>
                </a:rPr>
                <a:t>, 2</a:t>
              </a:r>
              <a:r>
                <a:rPr lang="en-US" sz="2000" baseline="30000">
                  <a:solidFill>
                    <a:schemeClr val="tx1"/>
                  </a:solidFill>
                  <a:cs typeface="Calibri"/>
                  <a:sym typeface="Symbol" panose="05050102010706020507" pitchFamily="18" charset="2"/>
                </a:rPr>
                <a:t></a:t>
              </a:r>
              <a:r>
                <a:rPr lang="en-US" sz="2000">
                  <a:solidFill>
                    <a:schemeClr val="tx1"/>
                  </a:solidFill>
                  <a:cs typeface="Calibri"/>
                </a:rPr>
                <a:t>.... </a:t>
              </a:r>
              <a:r>
                <a:rPr lang="en-US" sz="2000">
                  <a:solidFill>
                    <a:schemeClr val="tx1"/>
                  </a:solidFill>
                  <a:cs typeface="Calibri"/>
                  <a:sym typeface="Symbol" panose="05050102010706020507" pitchFamily="18" charset="2"/>
                </a:rPr>
                <a:t></a:t>
              </a:r>
              <a:r>
                <a:rPr lang="en-US" sz="2000" baseline="30000">
                  <a:solidFill>
                    <a:schemeClr val="tx1"/>
                  </a:solidFill>
                  <a:cs typeface="Calibri"/>
                  <a:sym typeface="Symbol" panose="05050102010706020507" pitchFamily="18" charset="2"/>
                </a:rPr>
                <a:t> </a:t>
              </a:r>
              <a:endParaRPr lang="en-US" sz="2000" baseline="30000"/>
            </a:p>
          </p:txBody>
        </p:sp>
        <p:sp>
          <p:nvSpPr>
            <p:cNvPr id="99" name="TextBox 98">
              <a:extLst>
                <a:ext uri="{FF2B5EF4-FFF2-40B4-BE49-F238E27FC236}">
                  <a16:creationId xmlns:a16="http://schemas.microsoft.com/office/drawing/2014/main" id="{84232CAF-F4BB-EAF3-E043-CB4B883146E5}"/>
                </a:ext>
              </a:extLst>
            </p:cNvPr>
            <p:cNvSpPr txBox="1"/>
            <p:nvPr/>
          </p:nvSpPr>
          <p:spPr>
            <a:xfrm>
              <a:off x="6272460" y="5920777"/>
              <a:ext cx="1062912" cy="400110"/>
            </a:xfrm>
            <a:prstGeom prst="rect">
              <a:avLst/>
            </a:prstGeom>
            <a:noFill/>
          </p:spPr>
          <p:txBody>
            <a:bodyPr wrap="square">
              <a:spAutoFit/>
            </a:bodyPr>
            <a:lstStyle/>
            <a:p>
              <a:r>
                <a:rPr lang="en-US" sz="2000">
                  <a:solidFill>
                    <a:schemeClr val="tx1"/>
                  </a:solidFill>
                  <a:cs typeface="Calibri"/>
                </a:rPr>
                <a:t>1, 2.... </a:t>
              </a:r>
              <a:r>
                <a:rPr lang="en-US" sz="2000">
                  <a:solidFill>
                    <a:schemeClr val="tx1"/>
                  </a:solidFill>
                  <a:cs typeface="Calibri"/>
                  <a:sym typeface="Symbol" panose="05050102010706020507" pitchFamily="18" charset="2"/>
                </a:rPr>
                <a:t></a:t>
              </a:r>
              <a:endParaRPr lang="en-US" sz="2000" baseline="30000"/>
            </a:p>
          </p:txBody>
        </p:sp>
        <p:sp>
          <p:nvSpPr>
            <p:cNvPr id="100" name="TextBox 99">
              <a:extLst>
                <a:ext uri="{FF2B5EF4-FFF2-40B4-BE49-F238E27FC236}">
                  <a16:creationId xmlns:a16="http://schemas.microsoft.com/office/drawing/2014/main" id="{E7693278-DA97-70A1-11C2-7DDA2B940D6D}"/>
                </a:ext>
              </a:extLst>
            </p:cNvPr>
            <p:cNvSpPr txBox="1"/>
            <p:nvPr/>
          </p:nvSpPr>
          <p:spPr>
            <a:xfrm>
              <a:off x="10079089" y="5906230"/>
              <a:ext cx="1062912" cy="400110"/>
            </a:xfrm>
            <a:prstGeom prst="rect">
              <a:avLst/>
            </a:prstGeom>
            <a:noFill/>
          </p:spPr>
          <p:txBody>
            <a:bodyPr wrap="square">
              <a:spAutoFit/>
            </a:bodyPr>
            <a:lstStyle/>
            <a:p>
              <a:r>
                <a:rPr lang="en-US" sz="2000">
                  <a:solidFill>
                    <a:schemeClr val="tx1"/>
                  </a:solidFill>
                  <a:cs typeface="Calibri"/>
                </a:rPr>
                <a:t>1</a:t>
              </a:r>
              <a:r>
                <a:rPr lang="en-US" sz="2000" baseline="30000">
                  <a:solidFill>
                    <a:schemeClr val="tx1"/>
                  </a:solidFill>
                  <a:cs typeface="Calibri"/>
                  <a:sym typeface="Symbol" panose="05050102010706020507" pitchFamily="18" charset="2"/>
                </a:rPr>
                <a:t></a:t>
              </a:r>
              <a:endParaRPr lang="en-US" sz="2000" baseline="30000"/>
            </a:p>
          </p:txBody>
        </p:sp>
        <p:sp>
          <p:nvSpPr>
            <p:cNvPr id="101" name="Rectangle 100">
              <a:extLst>
                <a:ext uri="{FF2B5EF4-FFF2-40B4-BE49-F238E27FC236}">
                  <a16:creationId xmlns:a16="http://schemas.microsoft.com/office/drawing/2014/main" id="{32A4C21E-9490-320A-7859-541C351BE24D}"/>
                </a:ext>
              </a:extLst>
            </p:cNvPr>
            <p:cNvSpPr/>
            <p:nvPr/>
          </p:nvSpPr>
          <p:spPr>
            <a:xfrm>
              <a:off x="1460136" y="4949072"/>
              <a:ext cx="2973042" cy="13478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81029551-F448-BAB1-4404-87A8876EBA50}"/>
                </a:ext>
              </a:extLst>
            </p:cNvPr>
            <p:cNvSpPr/>
            <p:nvPr/>
          </p:nvSpPr>
          <p:spPr>
            <a:xfrm>
              <a:off x="4431849" y="4949311"/>
              <a:ext cx="1840184" cy="134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CA8906C6-B6EE-3CD7-5225-9ECB4472AFC5}"/>
                </a:ext>
              </a:extLst>
            </p:cNvPr>
            <p:cNvSpPr/>
            <p:nvPr/>
          </p:nvSpPr>
          <p:spPr>
            <a:xfrm>
              <a:off x="6272688" y="4947680"/>
              <a:ext cx="1249294" cy="134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14FB33A6-FB21-35C4-3B40-F495B467E857}"/>
                </a:ext>
              </a:extLst>
            </p:cNvPr>
            <p:cNvSpPr/>
            <p:nvPr/>
          </p:nvSpPr>
          <p:spPr>
            <a:xfrm>
              <a:off x="7528742" y="4950039"/>
              <a:ext cx="2259985" cy="134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0F7ABFC9-4979-9772-6229-F222C86C3E4F}"/>
                </a:ext>
              </a:extLst>
            </p:cNvPr>
            <p:cNvSpPr/>
            <p:nvPr/>
          </p:nvSpPr>
          <p:spPr>
            <a:xfrm>
              <a:off x="9795486" y="4944766"/>
              <a:ext cx="1531679" cy="134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E0BE0D05-1E87-7718-ABB0-25605EF00A0F}"/>
                </a:ext>
              </a:extLst>
            </p:cNvPr>
            <p:cNvSpPr txBox="1"/>
            <p:nvPr/>
          </p:nvSpPr>
          <p:spPr>
            <a:xfrm>
              <a:off x="2694792" y="4556246"/>
              <a:ext cx="803775" cy="400110"/>
            </a:xfrm>
            <a:prstGeom prst="rect">
              <a:avLst/>
            </a:prstGeom>
            <a:noFill/>
          </p:spPr>
          <p:txBody>
            <a:bodyPr wrap="square" rtlCol="0">
              <a:spAutoFit/>
            </a:bodyPr>
            <a:lstStyle/>
            <a:p>
              <a:r>
                <a:rPr lang="en-US" sz="2000" b="1"/>
                <a:t>P1</a:t>
              </a:r>
            </a:p>
          </p:txBody>
        </p:sp>
        <p:sp>
          <p:nvSpPr>
            <p:cNvPr id="107" name="TextBox 106">
              <a:extLst>
                <a:ext uri="{FF2B5EF4-FFF2-40B4-BE49-F238E27FC236}">
                  <a16:creationId xmlns:a16="http://schemas.microsoft.com/office/drawing/2014/main" id="{94855C87-D94B-31FF-13B9-726ED27953F3}"/>
                </a:ext>
              </a:extLst>
            </p:cNvPr>
            <p:cNvSpPr txBox="1"/>
            <p:nvPr/>
          </p:nvSpPr>
          <p:spPr>
            <a:xfrm>
              <a:off x="4909656" y="4574767"/>
              <a:ext cx="803775" cy="400110"/>
            </a:xfrm>
            <a:prstGeom prst="rect">
              <a:avLst/>
            </a:prstGeom>
            <a:noFill/>
          </p:spPr>
          <p:txBody>
            <a:bodyPr wrap="square" rtlCol="0">
              <a:spAutoFit/>
            </a:bodyPr>
            <a:lstStyle/>
            <a:p>
              <a:r>
                <a:rPr lang="en-US" sz="2000" b="1"/>
                <a:t>P2</a:t>
              </a:r>
            </a:p>
          </p:txBody>
        </p:sp>
        <p:sp>
          <p:nvSpPr>
            <p:cNvPr id="108" name="TextBox 107">
              <a:extLst>
                <a:ext uri="{FF2B5EF4-FFF2-40B4-BE49-F238E27FC236}">
                  <a16:creationId xmlns:a16="http://schemas.microsoft.com/office/drawing/2014/main" id="{B826CFF6-4C37-003B-60A5-9F74589A46DD}"/>
                </a:ext>
              </a:extLst>
            </p:cNvPr>
            <p:cNvSpPr txBox="1"/>
            <p:nvPr/>
          </p:nvSpPr>
          <p:spPr>
            <a:xfrm>
              <a:off x="6536044" y="4565433"/>
              <a:ext cx="803775" cy="400110"/>
            </a:xfrm>
            <a:prstGeom prst="rect">
              <a:avLst/>
            </a:prstGeom>
            <a:noFill/>
          </p:spPr>
          <p:txBody>
            <a:bodyPr wrap="square" rtlCol="0">
              <a:spAutoFit/>
            </a:bodyPr>
            <a:lstStyle/>
            <a:p>
              <a:r>
                <a:rPr lang="en-US" sz="2000" b="1"/>
                <a:t>P3</a:t>
              </a:r>
            </a:p>
          </p:txBody>
        </p:sp>
        <p:sp>
          <p:nvSpPr>
            <p:cNvPr id="109" name="TextBox 108">
              <a:extLst>
                <a:ext uri="{FF2B5EF4-FFF2-40B4-BE49-F238E27FC236}">
                  <a16:creationId xmlns:a16="http://schemas.microsoft.com/office/drawing/2014/main" id="{16EBC9A5-538C-2E47-A4DF-486050F780ED}"/>
                </a:ext>
              </a:extLst>
            </p:cNvPr>
            <p:cNvSpPr txBox="1"/>
            <p:nvPr/>
          </p:nvSpPr>
          <p:spPr>
            <a:xfrm>
              <a:off x="10238510" y="4561438"/>
              <a:ext cx="803775" cy="400110"/>
            </a:xfrm>
            <a:prstGeom prst="rect">
              <a:avLst/>
            </a:prstGeom>
            <a:noFill/>
          </p:spPr>
          <p:txBody>
            <a:bodyPr wrap="square" rtlCol="0">
              <a:spAutoFit/>
            </a:bodyPr>
            <a:lstStyle/>
            <a:p>
              <a:r>
                <a:rPr lang="en-US" sz="2000" b="1"/>
                <a:t>P5</a:t>
              </a:r>
            </a:p>
          </p:txBody>
        </p:sp>
        <p:sp>
          <p:nvSpPr>
            <p:cNvPr id="110" name="TextBox 109">
              <a:extLst>
                <a:ext uri="{FF2B5EF4-FFF2-40B4-BE49-F238E27FC236}">
                  <a16:creationId xmlns:a16="http://schemas.microsoft.com/office/drawing/2014/main" id="{6D998399-93DA-9FE3-CC0B-05532BC90F0C}"/>
                </a:ext>
              </a:extLst>
            </p:cNvPr>
            <p:cNvSpPr txBox="1"/>
            <p:nvPr/>
          </p:nvSpPr>
          <p:spPr>
            <a:xfrm>
              <a:off x="8395075" y="4571331"/>
              <a:ext cx="803775" cy="400110"/>
            </a:xfrm>
            <a:prstGeom prst="rect">
              <a:avLst/>
            </a:prstGeom>
            <a:noFill/>
          </p:spPr>
          <p:txBody>
            <a:bodyPr wrap="square" rtlCol="0">
              <a:spAutoFit/>
            </a:bodyPr>
            <a:lstStyle/>
            <a:p>
              <a:r>
                <a:rPr lang="en-US" sz="2000" b="1"/>
                <a:t>P4</a:t>
              </a:r>
            </a:p>
          </p:txBody>
        </p:sp>
      </p:grpSp>
      <p:graphicFrame>
        <p:nvGraphicFramePr>
          <p:cNvPr id="3" name="Table 2">
            <a:extLst>
              <a:ext uri="{FF2B5EF4-FFF2-40B4-BE49-F238E27FC236}">
                <a16:creationId xmlns:a16="http://schemas.microsoft.com/office/drawing/2014/main" id="{97FFFB5F-0A7C-0314-9729-09BAF1C3383E}"/>
              </a:ext>
            </a:extLst>
          </p:cNvPr>
          <p:cNvGraphicFramePr>
            <a:graphicFrameLocks noGrp="1"/>
          </p:cNvGraphicFramePr>
          <p:nvPr>
            <p:extLst>
              <p:ext uri="{D42A27DB-BD31-4B8C-83A1-F6EECF244321}">
                <p14:modId xmlns:p14="http://schemas.microsoft.com/office/powerpoint/2010/main" val="2820247633"/>
              </p:ext>
            </p:extLst>
          </p:nvPr>
        </p:nvGraphicFramePr>
        <p:xfrm>
          <a:off x="824948" y="1156321"/>
          <a:ext cx="10055087" cy="3962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93547">
                  <a:extLst>
                    <a:ext uri="{9D8B030D-6E8A-4147-A177-3AD203B41FA5}">
                      <a16:colId xmlns:a16="http://schemas.microsoft.com/office/drawing/2014/main" val="2702208707"/>
                    </a:ext>
                  </a:extLst>
                </a:gridCol>
                <a:gridCol w="2191942">
                  <a:extLst>
                    <a:ext uri="{9D8B030D-6E8A-4147-A177-3AD203B41FA5}">
                      <a16:colId xmlns:a16="http://schemas.microsoft.com/office/drawing/2014/main" val="639127296"/>
                    </a:ext>
                  </a:extLst>
                </a:gridCol>
                <a:gridCol w="1783641">
                  <a:extLst>
                    <a:ext uri="{9D8B030D-6E8A-4147-A177-3AD203B41FA5}">
                      <a16:colId xmlns:a16="http://schemas.microsoft.com/office/drawing/2014/main" val="1013450481"/>
                    </a:ext>
                  </a:extLst>
                </a:gridCol>
                <a:gridCol w="2232041">
                  <a:extLst>
                    <a:ext uri="{9D8B030D-6E8A-4147-A177-3AD203B41FA5}">
                      <a16:colId xmlns:a16="http://schemas.microsoft.com/office/drawing/2014/main" val="3557917511"/>
                    </a:ext>
                  </a:extLst>
                </a:gridCol>
                <a:gridCol w="1453916">
                  <a:extLst>
                    <a:ext uri="{9D8B030D-6E8A-4147-A177-3AD203B41FA5}">
                      <a16:colId xmlns:a16="http://schemas.microsoft.com/office/drawing/2014/main" val="826650863"/>
                    </a:ext>
                  </a:extLst>
                </a:gridCol>
              </a:tblGrid>
              <a:tr h="370840">
                <a:tc>
                  <a:txBody>
                    <a:bodyPr/>
                    <a:lstStyle/>
                    <a:p>
                      <a:r>
                        <a:rPr lang="en-US" sz="2000"/>
                        <a:t>Tiling Style</a:t>
                      </a:r>
                    </a:p>
                  </a:txBody>
                  <a:tcPr/>
                </a:tc>
                <a:tc>
                  <a:txBody>
                    <a:bodyPr/>
                    <a:lstStyle/>
                    <a:p>
                      <a:r>
                        <a:rPr lang="en-US" sz="2000"/>
                        <a:t>Loop Order</a:t>
                      </a:r>
                    </a:p>
                  </a:txBody>
                  <a:tcPr/>
                </a:tc>
                <a:tc>
                  <a:txBody>
                    <a:bodyPr/>
                    <a:lstStyle/>
                    <a:p>
                      <a:r>
                        <a:rPr lang="en-US" sz="2000"/>
                        <a:t>Write Pattern</a:t>
                      </a:r>
                    </a:p>
                  </a:txBody>
                  <a:tcPr/>
                </a:tc>
                <a:tc>
                  <a:txBody>
                    <a:bodyPr/>
                    <a:lstStyle/>
                    <a:p>
                      <a:r>
                        <a:rPr lang="en-US" sz="2000"/>
                        <a:t>Read Pattern</a:t>
                      </a:r>
                    </a:p>
                  </a:txBody>
                  <a:tcPr/>
                </a:tc>
                <a:tc>
                  <a:txBody>
                    <a:bodyPr/>
                    <a:lstStyle/>
                    <a:p>
                      <a:r>
                        <a:rPr lang="en-US" sz="2000"/>
                        <a:t>Patterns</a:t>
                      </a:r>
                    </a:p>
                  </a:txBody>
                  <a:tcPr/>
                </a:tc>
                <a:extLst>
                  <a:ext uri="{0D108BD9-81ED-4DB2-BD59-A6C34878D82A}">
                    <a16:rowId xmlns:a16="http://schemas.microsoft.com/office/drawing/2014/main" val="3023058368"/>
                  </a:ext>
                </a:extLst>
              </a:tr>
            </a:tbl>
          </a:graphicData>
        </a:graphic>
      </p:graphicFrame>
      <p:graphicFrame>
        <p:nvGraphicFramePr>
          <p:cNvPr id="4" name="Table 3">
            <a:extLst>
              <a:ext uri="{FF2B5EF4-FFF2-40B4-BE49-F238E27FC236}">
                <a16:creationId xmlns:a16="http://schemas.microsoft.com/office/drawing/2014/main" id="{479B4FB6-024D-1550-C861-216CD7F938C4}"/>
              </a:ext>
            </a:extLst>
          </p:cNvPr>
          <p:cNvGraphicFramePr>
            <a:graphicFrameLocks noGrp="1"/>
          </p:cNvGraphicFramePr>
          <p:nvPr>
            <p:extLst>
              <p:ext uri="{D42A27DB-BD31-4B8C-83A1-F6EECF244321}">
                <p14:modId xmlns:p14="http://schemas.microsoft.com/office/powerpoint/2010/main" val="2676719759"/>
              </p:ext>
            </p:extLst>
          </p:nvPr>
        </p:nvGraphicFramePr>
        <p:xfrm>
          <a:off x="824948" y="1521514"/>
          <a:ext cx="10055087" cy="7010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93547">
                  <a:extLst>
                    <a:ext uri="{9D8B030D-6E8A-4147-A177-3AD203B41FA5}">
                      <a16:colId xmlns:a16="http://schemas.microsoft.com/office/drawing/2014/main" val="3704266362"/>
                    </a:ext>
                  </a:extLst>
                </a:gridCol>
                <a:gridCol w="2191942">
                  <a:extLst>
                    <a:ext uri="{9D8B030D-6E8A-4147-A177-3AD203B41FA5}">
                      <a16:colId xmlns:a16="http://schemas.microsoft.com/office/drawing/2014/main" val="1727620935"/>
                    </a:ext>
                  </a:extLst>
                </a:gridCol>
                <a:gridCol w="1783641">
                  <a:extLst>
                    <a:ext uri="{9D8B030D-6E8A-4147-A177-3AD203B41FA5}">
                      <a16:colId xmlns:a16="http://schemas.microsoft.com/office/drawing/2014/main" val="1165965939"/>
                    </a:ext>
                  </a:extLst>
                </a:gridCol>
                <a:gridCol w="2232041">
                  <a:extLst>
                    <a:ext uri="{9D8B030D-6E8A-4147-A177-3AD203B41FA5}">
                      <a16:colId xmlns:a16="http://schemas.microsoft.com/office/drawing/2014/main" val="4255042845"/>
                    </a:ext>
                  </a:extLst>
                </a:gridCol>
                <a:gridCol w="1453916">
                  <a:extLst>
                    <a:ext uri="{9D8B030D-6E8A-4147-A177-3AD203B41FA5}">
                      <a16:colId xmlns:a16="http://schemas.microsoft.com/office/drawing/2014/main" val="21033611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solidFill>
                            <a:schemeClr val="tx1"/>
                          </a:solidFill>
                        </a:rPr>
                        <a:t>Partial channel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solidFill>
                            <a:schemeClr val="tx1"/>
                          </a:solidFill>
                        </a:rPr>
                        <a:t>Partial multi-channel</a:t>
                      </a:r>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olidFill>
                            <a:schemeClr val="tx1"/>
                          </a:solidFill>
                          <a:sym typeface="Wingdings 3" panose="05040102010807070707" pitchFamily="18" charset="2"/>
                        </a:rPr>
                        <a:t>h</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w</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c</a:t>
                      </a:r>
                      <a:r>
                        <a:rPr lang="en-US" sz="2000" b="0" baseline="-25000" err="1">
                          <a:solidFill>
                            <a:schemeClr val="tx1"/>
                          </a:solidFill>
                          <a:sym typeface="Wingdings 3" panose="05040102010807070707" pitchFamily="18" charset="2"/>
                        </a:rPr>
                        <a:t>T</a:t>
                      </a:r>
                      <a:r>
                        <a:rPr lang="en-US" sz="2000" b="0" baseline="-25000">
                          <a:solidFill>
                            <a:schemeClr val="tx1"/>
                          </a:solidFill>
                          <a:sym typeface="Wingdings 3" panose="05040102010807070707" pitchFamily="18" charset="2"/>
                        </a:rPr>
                        <a:t> </a:t>
                      </a:r>
                      <a:r>
                        <a:rPr lang="en-US" sz="2000" b="0">
                          <a:solidFill>
                            <a:schemeClr val="tx1"/>
                          </a:solidFill>
                          <a:sym typeface="Wingdings 3" panose="05040102010807070707" pitchFamily="18" charset="2"/>
                        </a:rPr>
                        <a:t> </a:t>
                      </a:r>
                      <a:r>
                        <a:rPr lang="en-US" sz="2000" b="0" err="1">
                          <a:solidFill>
                            <a:schemeClr val="tx1"/>
                          </a:solidFill>
                          <a:sym typeface="Wingdings 3" panose="05040102010807070707" pitchFamily="18" charset="2"/>
                        </a:rPr>
                        <a:t>k</a:t>
                      </a:r>
                      <a:r>
                        <a:rPr lang="en-US" sz="2000" b="0" baseline="-25000" err="1">
                          <a:solidFill>
                            <a:schemeClr val="tx1"/>
                          </a:solidFill>
                          <a:sym typeface="Wingdings 3" panose="05040102010807070707" pitchFamily="18" charset="2"/>
                        </a:rPr>
                        <a:t>T</a:t>
                      </a:r>
                      <a:endParaRPr lang="en-US" sz="2000" b="0" baseline="-25000">
                        <a:solidFill>
                          <a:schemeClr val="tx1"/>
                        </a:solidFill>
                        <a:sym typeface="Wingdings 3" panose="050401020108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olidFill>
                            <a:schemeClr val="tx1"/>
                          </a:solidFill>
                          <a:sym typeface="Wingdings 3" panose="05040102010807070707" pitchFamily="18" charset="2"/>
                        </a:rPr>
                        <a:t>h</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w</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c</a:t>
                      </a:r>
                      <a:r>
                        <a:rPr lang="en-US" sz="2000" b="0" baseline="-25000">
                          <a:solidFill>
                            <a:schemeClr val="tx1"/>
                          </a:solidFill>
                          <a:sym typeface="Wingdings 3" panose="05040102010807070707" pitchFamily="18" charset="2"/>
                        </a:rPr>
                        <a:t> </a:t>
                      </a:r>
                      <a:r>
                        <a:rPr lang="en-US" sz="2000" b="0">
                          <a:solidFill>
                            <a:schemeClr val="tx1"/>
                          </a:solidFill>
                          <a:sym typeface="Wingdings 3" panose="05040102010807070707" pitchFamily="18" charset="2"/>
                        </a:rPr>
                        <a:t> </a:t>
                      </a:r>
                      <a:r>
                        <a:rPr lang="en-US" sz="2000" b="0" err="1">
                          <a:solidFill>
                            <a:schemeClr val="tx1"/>
                          </a:solidFill>
                          <a:sym typeface="Wingdings 3" panose="05040102010807070707" pitchFamily="18" charset="2"/>
                        </a:rPr>
                        <a:t>k</a:t>
                      </a:r>
                      <a:r>
                        <a:rPr lang="en-US" sz="2000" b="0" baseline="-25000" err="1">
                          <a:solidFill>
                            <a:schemeClr val="tx1"/>
                          </a:solidFill>
                          <a:sym typeface="Wingdings 3" panose="05040102010807070707" pitchFamily="18" charset="2"/>
                        </a:rPr>
                        <a:t>T</a:t>
                      </a:r>
                      <a:endParaRPr lang="en-US" sz="2000" b="0" baseline="-25000">
                        <a:solidFill>
                          <a:schemeClr val="tx1"/>
                        </a:solidFill>
                      </a:endParaRPr>
                    </a:p>
                  </a:txBody>
                  <a:tcPr>
                    <a:solidFill>
                      <a:schemeClr val="bg2">
                        <a:lumMod val="90000"/>
                      </a:schemeClr>
                    </a:solidFill>
                  </a:tcPr>
                </a:tc>
                <a:tc>
                  <a:txBody>
                    <a:bodyPr/>
                    <a:lstStyle/>
                    <a:p>
                      <a:r>
                        <a:rPr lang="en-US" sz="2000" b="0">
                          <a:solidFill>
                            <a:schemeClr val="tx1"/>
                          </a:solidFill>
                          <a:cs typeface="Calibri"/>
                        </a:rPr>
                        <a:t> (1</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2</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a:t>
                      </a:r>
                      <a:r>
                        <a:rPr lang="en-US" sz="2000" b="0">
                          <a:solidFill>
                            <a:schemeClr val="tx1"/>
                          </a:solidFill>
                          <a:cs typeface="Calibri"/>
                          <a:sym typeface="Symbol" panose="05050102010706020507" pitchFamily="18" charset="2"/>
                        </a:rPr>
                        <a:t></a:t>
                      </a:r>
                      <a:r>
                        <a:rPr lang="en-US" sz="2000" b="0" baseline="30000">
                          <a:solidFill>
                            <a:schemeClr val="tx1"/>
                          </a:solidFill>
                          <a:cs typeface="Calibri"/>
                          <a:sym typeface="Symbol" panose="05050102010706020507" pitchFamily="18" charset="2"/>
                        </a:rPr>
                        <a:t></a:t>
                      </a:r>
                      <a:r>
                        <a:rPr lang="en-US" sz="2000" b="0" baseline="0">
                          <a:solidFill>
                            <a:schemeClr val="tx1"/>
                          </a:solidFill>
                          <a:cs typeface="Calibri"/>
                        </a:rPr>
                        <a:t>)</a:t>
                      </a:r>
                      <a:r>
                        <a:rPr lang="en-US" sz="2000" b="0">
                          <a:solidFill>
                            <a:schemeClr val="tx1"/>
                          </a:solidFill>
                          <a:cs typeface="Calibri"/>
                          <a:sym typeface="Symbol" panose="05050102010706020507" pitchFamily="18" charset="2"/>
                        </a:rPr>
                        <a:t> </a:t>
                      </a:r>
                      <a:r>
                        <a:rPr lang="en-US" sz="2000" b="0" baseline="30000">
                          <a:solidFill>
                            <a:schemeClr val="tx1"/>
                          </a:solidFill>
                          <a:cs typeface="Calibri"/>
                          <a:sym typeface="Symbol" panose="05050102010706020507" pitchFamily="18" charset="2"/>
                        </a:rPr>
                        <a:t></a:t>
                      </a:r>
                      <a:endParaRPr lang="en-US" sz="2000" b="0" baseline="3000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a:solidFill>
                            <a:schemeClr val="tx1"/>
                          </a:solidFill>
                          <a:cs typeface="Calibri"/>
                        </a:rPr>
                        <a:t> (1</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2</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a:t>
                      </a:r>
                      <a:r>
                        <a:rPr lang="en-US" sz="2000" b="0">
                          <a:solidFill>
                            <a:schemeClr val="tx1"/>
                          </a:solidFill>
                          <a:cs typeface="Calibri"/>
                          <a:sym typeface="Symbol" panose="05050102010706020507" pitchFamily="18" charset="2"/>
                        </a:rPr>
                        <a:t></a:t>
                      </a:r>
                      <a:r>
                        <a:rPr lang="en-US" sz="2000" b="0">
                          <a:solidFill>
                            <a:schemeClr val="tx1"/>
                          </a:solidFill>
                          <a:cs typeface="Calibri"/>
                        </a:rPr>
                        <a:t>-1)</a:t>
                      </a:r>
                      <a:r>
                        <a:rPr lang="en-US" sz="2000" b="0" baseline="30000">
                          <a:solidFill>
                            <a:schemeClr val="tx1"/>
                          </a:solidFill>
                          <a:cs typeface="Calibri"/>
                          <a:sym typeface="Symbol" panose="05050102010706020507" pitchFamily="18" charset="2"/>
                        </a:rPr>
                        <a:t> </a:t>
                      </a:r>
                      <a:r>
                        <a:rPr lang="en-US" sz="2000" b="0" baseline="0">
                          <a:solidFill>
                            <a:schemeClr val="tx1"/>
                          </a:solidFill>
                          <a:cs typeface="Calibri"/>
                        </a:rPr>
                        <a:t>)</a:t>
                      </a:r>
                      <a:r>
                        <a:rPr lang="en-US" sz="2000" b="0" baseline="30000">
                          <a:solidFill>
                            <a:schemeClr val="tx1"/>
                          </a:solidFill>
                          <a:cs typeface="Calibri"/>
                          <a:sym typeface="Symbol" panose="05050102010706020507" pitchFamily="18" charset="2"/>
                        </a:rPr>
                        <a:t></a:t>
                      </a:r>
                      <a:endParaRPr lang="en-US" sz="2000" b="0" baseline="3000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n-NO" sz="2000" b="0" kern="1200" dirty="0">
                          <a:solidFill>
                            <a:schemeClr val="dk1"/>
                          </a:solidFill>
                          <a:effectLst/>
                          <a:latin typeface="+mn-lt"/>
                          <a:ea typeface="+mn-ea"/>
                          <a:cs typeface="+mn-cs"/>
                        </a:rPr>
                        <a:t>P1, P2, P3,</a:t>
                      </a:r>
                    </a:p>
                    <a:p>
                      <a:pPr marL="0" marR="0" lvl="0" indent="0" algn="l" defTabSz="914400" rtl="0" eaLnBrk="1" fontAlgn="auto" latinLnBrk="0" hangingPunct="1">
                        <a:lnSpc>
                          <a:spcPct val="100000"/>
                        </a:lnSpc>
                        <a:spcBef>
                          <a:spcPts val="0"/>
                        </a:spcBef>
                        <a:spcAft>
                          <a:spcPts val="0"/>
                        </a:spcAft>
                        <a:buClrTx/>
                        <a:buSzTx/>
                        <a:buFontTx/>
                        <a:buNone/>
                        <a:tabLst/>
                        <a:defRPr/>
                      </a:pPr>
                      <a:r>
                        <a:rPr lang="nn-NO" sz="2000" b="0" kern="1200" dirty="0">
                          <a:solidFill>
                            <a:schemeClr val="dk1"/>
                          </a:solidFill>
                          <a:effectLst/>
                          <a:latin typeface="+mn-lt"/>
                          <a:ea typeface="+mn-ea"/>
                          <a:cs typeface="+mn-cs"/>
                        </a:rPr>
                        <a:t> P4, P5 </a:t>
                      </a:r>
                      <a:endParaRPr lang="en-US" sz="2000" b="0" baseline="30000" dirty="0"/>
                    </a:p>
                  </a:txBody>
                  <a:tcPr>
                    <a:solidFill>
                      <a:schemeClr val="bg2">
                        <a:lumMod val="90000"/>
                      </a:schemeClr>
                    </a:solidFill>
                  </a:tcPr>
                </a:tc>
                <a:extLst>
                  <a:ext uri="{0D108BD9-81ED-4DB2-BD59-A6C34878D82A}">
                    <a16:rowId xmlns:a16="http://schemas.microsoft.com/office/drawing/2014/main" val="2556433935"/>
                  </a:ext>
                </a:extLst>
              </a:tr>
            </a:tbl>
          </a:graphicData>
        </a:graphic>
      </p:graphicFrame>
      <p:graphicFrame>
        <p:nvGraphicFramePr>
          <p:cNvPr id="5" name="Table 4">
            <a:extLst>
              <a:ext uri="{FF2B5EF4-FFF2-40B4-BE49-F238E27FC236}">
                <a16:creationId xmlns:a16="http://schemas.microsoft.com/office/drawing/2014/main" id="{22DF8EE2-1FD6-FDD8-32EB-B114F50DF35B}"/>
              </a:ext>
            </a:extLst>
          </p:cNvPr>
          <p:cNvGraphicFramePr>
            <a:graphicFrameLocks noGrp="1"/>
          </p:cNvGraphicFramePr>
          <p:nvPr>
            <p:extLst>
              <p:ext uri="{D42A27DB-BD31-4B8C-83A1-F6EECF244321}">
                <p14:modId xmlns:p14="http://schemas.microsoft.com/office/powerpoint/2010/main" val="2998396935"/>
              </p:ext>
            </p:extLst>
          </p:nvPr>
        </p:nvGraphicFramePr>
        <p:xfrm>
          <a:off x="824948" y="2231861"/>
          <a:ext cx="10041835" cy="7010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93547">
                  <a:extLst>
                    <a:ext uri="{9D8B030D-6E8A-4147-A177-3AD203B41FA5}">
                      <a16:colId xmlns:a16="http://schemas.microsoft.com/office/drawing/2014/main" val="1616777535"/>
                    </a:ext>
                  </a:extLst>
                </a:gridCol>
                <a:gridCol w="2191942">
                  <a:extLst>
                    <a:ext uri="{9D8B030D-6E8A-4147-A177-3AD203B41FA5}">
                      <a16:colId xmlns:a16="http://schemas.microsoft.com/office/drawing/2014/main" val="3829753942"/>
                    </a:ext>
                  </a:extLst>
                </a:gridCol>
                <a:gridCol w="1783641">
                  <a:extLst>
                    <a:ext uri="{9D8B030D-6E8A-4147-A177-3AD203B41FA5}">
                      <a16:colId xmlns:a16="http://schemas.microsoft.com/office/drawing/2014/main" val="3762365292"/>
                    </a:ext>
                  </a:extLst>
                </a:gridCol>
                <a:gridCol w="2232041">
                  <a:extLst>
                    <a:ext uri="{9D8B030D-6E8A-4147-A177-3AD203B41FA5}">
                      <a16:colId xmlns:a16="http://schemas.microsoft.com/office/drawing/2014/main" val="1799963994"/>
                    </a:ext>
                  </a:extLst>
                </a:gridCol>
                <a:gridCol w="1440664">
                  <a:extLst>
                    <a:ext uri="{9D8B030D-6E8A-4147-A177-3AD203B41FA5}">
                      <a16:colId xmlns:a16="http://schemas.microsoft.com/office/drawing/2014/main" val="214194980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solidFill>
                            <a:schemeClr val="tx1"/>
                          </a:solidFill>
                        </a:rPr>
                        <a:t>Partial channel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solidFill>
                            <a:schemeClr val="tx1"/>
                          </a:solidFill>
                        </a:rPr>
                        <a:t>Partial multi-channel</a:t>
                      </a:r>
                      <a:endParaRPr lang="en-US" sz="2000" b="1" baseline="-25000">
                        <a:solidFill>
                          <a:schemeClr val="tx1"/>
                        </a:solidFill>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olidFill>
                            <a:schemeClr val="tx1"/>
                          </a:solidFill>
                          <a:sym typeface="Wingdings 3" panose="05040102010807070707" pitchFamily="18" charset="2"/>
                        </a:rPr>
                        <a:t>c</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h</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w</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k</a:t>
                      </a:r>
                      <a:r>
                        <a:rPr lang="en-US" sz="2000" b="0" baseline="-25000" err="1">
                          <a:solidFill>
                            <a:schemeClr val="tx1"/>
                          </a:solidFill>
                          <a:sym typeface="Wingdings 3" panose="05040102010807070707" pitchFamily="18" charset="2"/>
                        </a:rPr>
                        <a:t>T</a:t>
                      </a:r>
                      <a:endParaRPr lang="en-US" sz="2000" b="0" baseline="-25000">
                        <a:solidFill>
                          <a:schemeClr val="tx1"/>
                        </a:solidFill>
                        <a:sym typeface="Wingdings 3" panose="050401020108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a:solidFill>
                            <a:schemeClr val="tx1"/>
                          </a:solidFill>
                          <a:sym typeface="Wingdings 3" panose="05040102010807070707" pitchFamily="18" charset="2"/>
                        </a:rPr>
                        <a:t>c  </a:t>
                      </a:r>
                      <a:r>
                        <a:rPr lang="en-US" sz="2000" b="0" err="1">
                          <a:solidFill>
                            <a:schemeClr val="tx1"/>
                          </a:solidFill>
                          <a:sym typeface="Wingdings 3" panose="05040102010807070707" pitchFamily="18" charset="2"/>
                        </a:rPr>
                        <a:t>h</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w</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k</a:t>
                      </a:r>
                      <a:r>
                        <a:rPr lang="en-US" sz="2000" b="0" baseline="-25000" err="1">
                          <a:solidFill>
                            <a:schemeClr val="tx1"/>
                          </a:solidFill>
                          <a:sym typeface="Wingdings 3" panose="05040102010807070707" pitchFamily="18" charset="2"/>
                        </a:rPr>
                        <a:t>T</a:t>
                      </a:r>
                      <a:endParaRPr lang="en-US" sz="2000" b="0" baseline="-25000">
                        <a:solidFill>
                          <a:schemeClr val="tx1"/>
                        </a:solidFill>
                      </a:endParaRPr>
                    </a:p>
                  </a:txBody>
                  <a:tcPr>
                    <a:solidFill>
                      <a:schemeClr val="accent5">
                        <a:lumMod val="40000"/>
                        <a:lumOff val="60000"/>
                      </a:schemeClr>
                    </a:solidFill>
                  </a:tcPr>
                </a:tc>
                <a:tc>
                  <a:txBody>
                    <a:bodyPr/>
                    <a:lstStyle/>
                    <a:p>
                      <a:r>
                        <a:rPr lang="en-US" sz="2000" b="0">
                          <a:solidFill>
                            <a:schemeClr val="tx1"/>
                          </a:solidFill>
                          <a:cs typeface="Calibri"/>
                        </a:rPr>
                        <a:t> 1</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2</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a:t>
                      </a:r>
                      <a:r>
                        <a:rPr lang="en-US" sz="2000" b="0">
                          <a:solidFill>
                            <a:schemeClr val="tx1"/>
                          </a:solidFill>
                          <a:cs typeface="Calibri"/>
                          <a:sym typeface="Symbol" panose="05050102010706020507" pitchFamily="18" charset="2"/>
                        </a:rPr>
                        <a:t></a:t>
                      </a:r>
                      <a:r>
                        <a:rPr lang="en-US" sz="2000" b="0" baseline="30000">
                          <a:solidFill>
                            <a:schemeClr val="tx1"/>
                          </a:solidFill>
                          <a:cs typeface="Calibri"/>
                          <a:sym typeface="Symbol" panose="05050102010706020507" pitchFamily="18" charset="2"/>
                        </a:rPr>
                        <a:t></a:t>
                      </a:r>
                      <a:endParaRPr lang="en-US" sz="2000" b="0" baseline="30000">
                        <a:solidFill>
                          <a:schemeClr val="tx1"/>
                        </a:solidFill>
                      </a:endParaRPr>
                    </a:p>
                  </a:txBody>
                  <a:tcPr>
                    <a:solidFill>
                      <a:schemeClr val="accent5">
                        <a:lumMod val="40000"/>
                        <a:lumOff val="60000"/>
                      </a:schemeClr>
                    </a:solidFill>
                  </a:tcPr>
                </a:tc>
                <a:tc>
                  <a:txBody>
                    <a:bodyPr/>
                    <a:lstStyle/>
                    <a:p>
                      <a:r>
                        <a:rPr lang="en-US" sz="2000" b="0">
                          <a:solidFill>
                            <a:schemeClr val="tx1"/>
                          </a:solidFill>
                          <a:cs typeface="Calibri"/>
                        </a:rPr>
                        <a:t>1</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2</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a:t>
                      </a:r>
                      <a:r>
                        <a:rPr lang="en-US" sz="2000" b="0">
                          <a:solidFill>
                            <a:schemeClr val="tx1"/>
                          </a:solidFill>
                          <a:cs typeface="Calibri"/>
                          <a:sym typeface="Symbol" panose="05050102010706020507" pitchFamily="18" charset="2"/>
                        </a:rPr>
                        <a:t></a:t>
                      </a:r>
                      <a:r>
                        <a:rPr lang="en-US" sz="2000" b="0">
                          <a:solidFill>
                            <a:schemeClr val="tx1"/>
                          </a:solidFill>
                          <a:cs typeface="Calibri"/>
                        </a:rPr>
                        <a:t>-1)</a:t>
                      </a:r>
                      <a:r>
                        <a:rPr lang="en-US" sz="2000" b="0" baseline="30000">
                          <a:solidFill>
                            <a:schemeClr val="tx1"/>
                          </a:solidFill>
                          <a:cs typeface="Calibri"/>
                          <a:sym typeface="Symbol" panose="05050102010706020507" pitchFamily="18" charset="2"/>
                        </a:rPr>
                        <a:t> </a:t>
                      </a:r>
                      <a:endParaRPr lang="en-US" sz="2000" b="0" baseline="30000">
                        <a:solidFill>
                          <a:schemeClr val="tx1"/>
                        </a:solidFill>
                      </a:endParaRPr>
                    </a:p>
                  </a:txBody>
                  <a:tcPr>
                    <a:solidFill>
                      <a:schemeClr val="accent5">
                        <a:lumMod val="40000"/>
                        <a:lumOff val="60000"/>
                      </a:schemeClr>
                    </a:solidFill>
                  </a:tcPr>
                </a:tc>
                <a:tc>
                  <a:txBody>
                    <a:bodyPr/>
                    <a:lstStyle/>
                    <a:p>
                      <a:r>
                        <a:rPr lang="en-US" sz="2000" b="0" kern="1200">
                          <a:solidFill>
                            <a:schemeClr val="tx1"/>
                          </a:solidFill>
                          <a:effectLst/>
                          <a:latin typeface="+mn-lt"/>
                          <a:ea typeface="+mn-ea"/>
                          <a:cs typeface="+mn-cs"/>
                        </a:rPr>
                        <a:t>P2, P3, P5</a:t>
                      </a:r>
                      <a:endParaRPr lang="en-US" sz="2000" b="0" baseline="30000">
                        <a:solidFill>
                          <a:schemeClr val="tx1"/>
                        </a:solidFill>
                      </a:endParaRPr>
                    </a:p>
                  </a:txBody>
                  <a:tcPr>
                    <a:solidFill>
                      <a:schemeClr val="accent5">
                        <a:lumMod val="40000"/>
                        <a:lumOff val="60000"/>
                      </a:schemeClr>
                    </a:solidFill>
                  </a:tcPr>
                </a:tc>
                <a:extLst>
                  <a:ext uri="{0D108BD9-81ED-4DB2-BD59-A6C34878D82A}">
                    <a16:rowId xmlns:a16="http://schemas.microsoft.com/office/drawing/2014/main" val="2956292120"/>
                  </a:ext>
                </a:extLst>
              </a:tr>
            </a:tbl>
          </a:graphicData>
        </a:graphic>
      </p:graphicFrame>
      <p:graphicFrame>
        <p:nvGraphicFramePr>
          <p:cNvPr id="7" name="Table 6">
            <a:extLst>
              <a:ext uri="{FF2B5EF4-FFF2-40B4-BE49-F238E27FC236}">
                <a16:creationId xmlns:a16="http://schemas.microsoft.com/office/drawing/2014/main" id="{759DF97E-E6AA-E0E1-493A-F909C8D042B9}"/>
              </a:ext>
            </a:extLst>
          </p:cNvPr>
          <p:cNvGraphicFramePr>
            <a:graphicFrameLocks noGrp="1"/>
          </p:cNvGraphicFramePr>
          <p:nvPr>
            <p:extLst>
              <p:ext uri="{D42A27DB-BD31-4B8C-83A1-F6EECF244321}">
                <p14:modId xmlns:p14="http://schemas.microsoft.com/office/powerpoint/2010/main" val="230404393"/>
              </p:ext>
            </p:extLst>
          </p:nvPr>
        </p:nvGraphicFramePr>
        <p:xfrm>
          <a:off x="824948" y="2937985"/>
          <a:ext cx="10041835" cy="7010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93547">
                  <a:extLst>
                    <a:ext uri="{9D8B030D-6E8A-4147-A177-3AD203B41FA5}">
                      <a16:colId xmlns:a16="http://schemas.microsoft.com/office/drawing/2014/main" val="4080396482"/>
                    </a:ext>
                  </a:extLst>
                </a:gridCol>
                <a:gridCol w="2191942">
                  <a:extLst>
                    <a:ext uri="{9D8B030D-6E8A-4147-A177-3AD203B41FA5}">
                      <a16:colId xmlns:a16="http://schemas.microsoft.com/office/drawing/2014/main" val="1135656945"/>
                    </a:ext>
                  </a:extLst>
                </a:gridCol>
                <a:gridCol w="1783641">
                  <a:extLst>
                    <a:ext uri="{9D8B030D-6E8A-4147-A177-3AD203B41FA5}">
                      <a16:colId xmlns:a16="http://schemas.microsoft.com/office/drawing/2014/main" val="308063742"/>
                    </a:ext>
                  </a:extLst>
                </a:gridCol>
                <a:gridCol w="2232041">
                  <a:extLst>
                    <a:ext uri="{9D8B030D-6E8A-4147-A177-3AD203B41FA5}">
                      <a16:colId xmlns:a16="http://schemas.microsoft.com/office/drawing/2014/main" val="576931294"/>
                    </a:ext>
                  </a:extLst>
                </a:gridCol>
                <a:gridCol w="1440664">
                  <a:extLst>
                    <a:ext uri="{9D8B030D-6E8A-4147-A177-3AD203B41FA5}">
                      <a16:colId xmlns:a16="http://schemas.microsoft.com/office/drawing/2014/main" val="525582186"/>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solidFill>
                            <a:schemeClr val="tx1"/>
                          </a:solidFill>
                        </a:rPr>
                        <a:t>Channel-wise</a:t>
                      </a:r>
                    </a:p>
                  </a:txBody>
                  <a:tcP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olidFill>
                            <a:schemeClr val="tx1"/>
                          </a:solidFill>
                          <a:sym typeface="Wingdings 3" panose="05040102010807070707" pitchFamily="18" charset="2"/>
                        </a:rPr>
                        <a:t>c</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k</a:t>
                      </a:r>
                      <a:r>
                        <a:rPr lang="en-US" sz="2000" b="0" baseline="-25000" err="1">
                          <a:solidFill>
                            <a:schemeClr val="tx1"/>
                          </a:solidFill>
                          <a:sym typeface="Wingdings 3" panose="05040102010807070707" pitchFamily="18" charset="2"/>
                        </a:rPr>
                        <a:t>T</a:t>
                      </a:r>
                      <a:endParaRPr lang="en-US" sz="2000" b="0" baseline="-25000">
                        <a:solidFill>
                          <a:schemeClr val="tx1"/>
                        </a:solidFill>
                        <a:sym typeface="Wingdings 3" panose="050401020108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a:solidFill>
                            <a:schemeClr val="tx1"/>
                          </a:solidFill>
                          <a:sym typeface="Wingdings 3" panose="05040102010807070707" pitchFamily="18" charset="2"/>
                        </a:rPr>
                        <a:t>c   </a:t>
                      </a:r>
                      <a:r>
                        <a:rPr lang="en-US" sz="2000" b="0" err="1">
                          <a:solidFill>
                            <a:schemeClr val="tx1"/>
                          </a:solidFill>
                          <a:sym typeface="Wingdings 3" panose="05040102010807070707" pitchFamily="18" charset="2"/>
                        </a:rPr>
                        <a:t>k</a:t>
                      </a:r>
                      <a:r>
                        <a:rPr lang="en-US" sz="2000" b="0" baseline="-25000" err="1">
                          <a:solidFill>
                            <a:schemeClr val="tx1"/>
                          </a:solidFill>
                          <a:sym typeface="Wingdings 3" panose="05040102010807070707" pitchFamily="18" charset="2"/>
                        </a:rPr>
                        <a:t>T</a:t>
                      </a:r>
                      <a:endParaRPr lang="en-US" sz="2000" b="0" baseline="-25000">
                        <a:solidFill>
                          <a:schemeClr val="tx1"/>
                        </a:solidFill>
                      </a:endParaRPr>
                    </a:p>
                  </a:txBody>
                  <a:tcPr>
                    <a:solidFill>
                      <a:schemeClr val="bg2"/>
                    </a:solidFill>
                  </a:tcPr>
                </a:tc>
                <a:tc>
                  <a:txBody>
                    <a:bodyPr/>
                    <a:lstStyle/>
                    <a:p>
                      <a:r>
                        <a:rPr lang="en-US" sz="2000" b="0">
                          <a:solidFill>
                            <a:schemeClr val="tx1"/>
                          </a:solidFill>
                          <a:cs typeface="Calibri"/>
                        </a:rPr>
                        <a:t> 1</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2</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a:t>
                      </a:r>
                      <a:r>
                        <a:rPr lang="en-US" sz="2000" b="0">
                          <a:solidFill>
                            <a:schemeClr val="tx1"/>
                          </a:solidFill>
                          <a:cs typeface="Calibri"/>
                          <a:sym typeface="Symbol" panose="05050102010706020507" pitchFamily="18" charset="2"/>
                        </a:rPr>
                        <a:t></a:t>
                      </a:r>
                      <a:r>
                        <a:rPr lang="en-US" sz="2000" b="0" baseline="30000">
                          <a:solidFill>
                            <a:schemeClr val="tx1"/>
                          </a:solidFill>
                          <a:cs typeface="Calibri"/>
                          <a:sym typeface="Symbol" panose="05050102010706020507" pitchFamily="18" charset="2"/>
                        </a:rPr>
                        <a:t></a:t>
                      </a:r>
                      <a:endParaRPr lang="en-US" sz="2000" b="0">
                        <a:solidFill>
                          <a:schemeClr val="tx1"/>
                        </a:solidFill>
                      </a:endParaRPr>
                    </a:p>
                  </a:txBody>
                  <a:tcPr>
                    <a:solidFill>
                      <a:schemeClr val="bg2"/>
                    </a:solidFill>
                  </a:tcPr>
                </a:tc>
                <a:tc>
                  <a:txBody>
                    <a:bodyPr/>
                    <a:lstStyle/>
                    <a:p>
                      <a:r>
                        <a:rPr lang="en-US" sz="2000" b="0">
                          <a:solidFill>
                            <a:schemeClr val="tx1"/>
                          </a:solidFill>
                          <a:cs typeface="Calibri"/>
                        </a:rPr>
                        <a:t>1</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2</a:t>
                      </a:r>
                      <a:r>
                        <a:rPr lang="en-US" sz="2000" b="0" baseline="30000">
                          <a:solidFill>
                            <a:schemeClr val="tx1"/>
                          </a:solidFill>
                          <a:cs typeface="Calibri"/>
                          <a:sym typeface="Symbol" panose="05050102010706020507" pitchFamily="18" charset="2"/>
                        </a:rPr>
                        <a:t></a:t>
                      </a:r>
                      <a:r>
                        <a:rPr lang="en-US" sz="2000" b="0">
                          <a:solidFill>
                            <a:schemeClr val="tx1"/>
                          </a:solidFill>
                          <a:cs typeface="Calibri"/>
                        </a:rPr>
                        <a:t>.... (</a:t>
                      </a:r>
                      <a:r>
                        <a:rPr lang="en-US" sz="2000" b="0">
                          <a:solidFill>
                            <a:schemeClr val="tx1"/>
                          </a:solidFill>
                          <a:cs typeface="Calibri"/>
                          <a:sym typeface="Symbol" panose="05050102010706020507" pitchFamily="18" charset="2"/>
                        </a:rPr>
                        <a:t></a:t>
                      </a:r>
                      <a:r>
                        <a:rPr lang="en-US" sz="2000" b="0">
                          <a:solidFill>
                            <a:schemeClr val="tx1"/>
                          </a:solidFill>
                          <a:cs typeface="Calibri"/>
                        </a:rPr>
                        <a:t>-1)</a:t>
                      </a:r>
                      <a:r>
                        <a:rPr lang="en-US" sz="2000" b="0" baseline="30000">
                          <a:solidFill>
                            <a:schemeClr val="tx1"/>
                          </a:solidFill>
                          <a:cs typeface="Calibri"/>
                          <a:sym typeface="Symbol" panose="05050102010706020507" pitchFamily="18" charset="2"/>
                        </a:rPr>
                        <a:t> </a:t>
                      </a:r>
                      <a:endParaRPr lang="en-US" sz="2000" b="0" baseline="30000">
                        <a:solidFill>
                          <a:schemeClr val="tx1"/>
                        </a:solidFill>
                      </a:endParaRPr>
                    </a:p>
                  </a:txBody>
                  <a:tcPr>
                    <a:solidFill>
                      <a:schemeClr val="bg2"/>
                    </a:solidFill>
                  </a:tcPr>
                </a:tc>
                <a:tc>
                  <a:txBody>
                    <a:bodyPr/>
                    <a:lstStyle/>
                    <a:p>
                      <a:r>
                        <a:rPr lang="en-US" sz="2000" b="0" kern="1200">
                          <a:solidFill>
                            <a:schemeClr val="tx1"/>
                          </a:solidFill>
                          <a:effectLst/>
                          <a:latin typeface="+mn-lt"/>
                          <a:ea typeface="+mn-ea"/>
                          <a:cs typeface="+mn-cs"/>
                        </a:rPr>
                        <a:t>P2, P3, P5</a:t>
                      </a:r>
                      <a:endParaRPr lang="en-US" sz="2000" b="0" baseline="30000">
                        <a:solidFill>
                          <a:schemeClr val="tx1"/>
                        </a:solidFill>
                      </a:endParaRPr>
                    </a:p>
                  </a:txBody>
                  <a:tcPr>
                    <a:solidFill>
                      <a:schemeClr val="bg2"/>
                    </a:solidFill>
                  </a:tcPr>
                </a:tc>
                <a:extLst>
                  <a:ext uri="{0D108BD9-81ED-4DB2-BD59-A6C34878D82A}">
                    <a16:rowId xmlns:a16="http://schemas.microsoft.com/office/drawing/2014/main" val="2988796841"/>
                  </a:ext>
                </a:extLst>
              </a:tr>
            </a:tbl>
          </a:graphicData>
        </a:graphic>
      </p:graphicFrame>
      <p:graphicFrame>
        <p:nvGraphicFramePr>
          <p:cNvPr id="8" name="Table 7">
            <a:extLst>
              <a:ext uri="{FF2B5EF4-FFF2-40B4-BE49-F238E27FC236}">
                <a16:creationId xmlns:a16="http://schemas.microsoft.com/office/drawing/2014/main" id="{3812BCDE-1C9E-372A-B7A1-347C9DDA3D79}"/>
              </a:ext>
            </a:extLst>
          </p:cNvPr>
          <p:cNvGraphicFramePr>
            <a:graphicFrameLocks noGrp="1"/>
          </p:cNvGraphicFramePr>
          <p:nvPr>
            <p:extLst>
              <p:ext uri="{D42A27DB-BD31-4B8C-83A1-F6EECF244321}">
                <p14:modId xmlns:p14="http://schemas.microsoft.com/office/powerpoint/2010/main" val="3339793753"/>
              </p:ext>
            </p:extLst>
          </p:nvPr>
        </p:nvGraphicFramePr>
        <p:xfrm>
          <a:off x="816307" y="3616650"/>
          <a:ext cx="10023971" cy="418022"/>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401991">
                  <a:extLst>
                    <a:ext uri="{9D8B030D-6E8A-4147-A177-3AD203B41FA5}">
                      <a16:colId xmlns:a16="http://schemas.microsoft.com/office/drawing/2014/main" val="1190458644"/>
                    </a:ext>
                  </a:extLst>
                </a:gridCol>
                <a:gridCol w="2199675">
                  <a:extLst>
                    <a:ext uri="{9D8B030D-6E8A-4147-A177-3AD203B41FA5}">
                      <a16:colId xmlns:a16="http://schemas.microsoft.com/office/drawing/2014/main" val="3853243017"/>
                    </a:ext>
                  </a:extLst>
                </a:gridCol>
                <a:gridCol w="1789934">
                  <a:extLst>
                    <a:ext uri="{9D8B030D-6E8A-4147-A177-3AD203B41FA5}">
                      <a16:colId xmlns:a16="http://schemas.microsoft.com/office/drawing/2014/main" val="2274972173"/>
                    </a:ext>
                  </a:extLst>
                </a:gridCol>
                <a:gridCol w="2239916">
                  <a:extLst>
                    <a:ext uri="{9D8B030D-6E8A-4147-A177-3AD203B41FA5}">
                      <a16:colId xmlns:a16="http://schemas.microsoft.com/office/drawing/2014/main" val="2921068155"/>
                    </a:ext>
                  </a:extLst>
                </a:gridCol>
                <a:gridCol w="1392455">
                  <a:extLst>
                    <a:ext uri="{9D8B030D-6E8A-4147-A177-3AD203B41FA5}">
                      <a16:colId xmlns:a16="http://schemas.microsoft.com/office/drawing/2014/main" val="1471713994"/>
                    </a:ext>
                  </a:extLst>
                </a:gridCol>
              </a:tblGrid>
              <a:tr h="4180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solidFill>
                            <a:schemeClr val="tx1"/>
                          </a:solidFill>
                        </a:rPr>
                        <a:t>Full-channel</a:t>
                      </a: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olidFill>
                            <a:schemeClr val="tx1"/>
                          </a:solidFill>
                          <a:sym typeface="Wingdings 3" panose="05040102010807070707" pitchFamily="18" charset="2"/>
                        </a:rPr>
                        <a:t>h</a:t>
                      </a:r>
                      <a:r>
                        <a:rPr lang="en-US" sz="2000" b="0" baseline="-25000" err="1">
                          <a:solidFill>
                            <a:schemeClr val="tx1"/>
                          </a:solidFill>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w</a:t>
                      </a:r>
                      <a:r>
                        <a:rPr lang="en-US" sz="2000" b="0" strike="noStrike" baseline="-25000" err="1">
                          <a:solidFill>
                            <a:schemeClr val="tx1"/>
                          </a:solidFill>
                          <a:effectLst/>
                          <a:sym typeface="Wingdings 3" panose="05040102010807070707" pitchFamily="18" charset="2"/>
                        </a:rPr>
                        <a:t>T</a:t>
                      </a:r>
                      <a:r>
                        <a:rPr lang="en-US" sz="2000" b="0">
                          <a:solidFill>
                            <a:schemeClr val="tx1"/>
                          </a:solidFill>
                          <a:sym typeface="Wingdings 3" panose="05040102010807070707" pitchFamily="18" charset="2"/>
                        </a:rPr>
                        <a:t>  </a:t>
                      </a:r>
                      <a:r>
                        <a:rPr lang="en-US" sz="2000" b="0" err="1">
                          <a:solidFill>
                            <a:schemeClr val="tx1"/>
                          </a:solidFill>
                          <a:sym typeface="Wingdings 3" panose="05040102010807070707" pitchFamily="18" charset="2"/>
                        </a:rPr>
                        <a:t>k</a:t>
                      </a:r>
                      <a:r>
                        <a:rPr lang="en-US" sz="2000" b="0" baseline="-25000" err="1">
                          <a:solidFill>
                            <a:schemeClr val="tx1"/>
                          </a:solidFill>
                          <a:sym typeface="Wingdings 3" panose="05040102010807070707" pitchFamily="18" charset="2"/>
                        </a:rPr>
                        <a:t>T</a:t>
                      </a:r>
                      <a:endParaRPr lang="en-US" sz="2000" b="0" baseline="-25000">
                        <a:solidFill>
                          <a:schemeClr val="tx1"/>
                        </a:solidFill>
                      </a:endParaRPr>
                    </a:p>
                  </a:txBody>
                  <a:tcPr>
                    <a:solidFill>
                      <a:schemeClr val="accent5">
                        <a:lumMod val="40000"/>
                        <a:lumOff val="60000"/>
                      </a:schemeClr>
                    </a:solidFill>
                  </a:tcPr>
                </a:tc>
                <a:tc>
                  <a:txBody>
                    <a:bodyPr/>
                    <a:lstStyle/>
                    <a:p>
                      <a:r>
                        <a:rPr lang="en-US" sz="2000" b="0">
                          <a:solidFill>
                            <a:schemeClr val="tx1"/>
                          </a:solidFill>
                          <a:cs typeface="Calibri"/>
                        </a:rPr>
                        <a:t> 1</a:t>
                      </a:r>
                      <a:r>
                        <a:rPr lang="en-US" sz="2000" b="0" baseline="30000">
                          <a:solidFill>
                            <a:schemeClr val="tx1"/>
                          </a:solidFill>
                          <a:cs typeface="Calibri"/>
                          <a:sym typeface="Symbol" panose="05050102010706020507" pitchFamily="18" charset="2"/>
                        </a:rPr>
                        <a:t></a:t>
                      </a:r>
                      <a:endParaRPr lang="en-US" sz="2000" b="0" baseline="30000">
                        <a:solidFill>
                          <a:schemeClr val="tx1"/>
                        </a:solidFill>
                      </a:endParaRPr>
                    </a:p>
                  </a:txBody>
                  <a:tcPr>
                    <a:solidFill>
                      <a:schemeClr val="accent5">
                        <a:lumMod val="40000"/>
                        <a:lumOff val="60000"/>
                      </a:schemeClr>
                    </a:solidFill>
                  </a:tcPr>
                </a:tc>
                <a:tc>
                  <a:txBody>
                    <a:bodyPr/>
                    <a:lstStyle/>
                    <a:p>
                      <a:r>
                        <a:rPr lang="en-US" sz="2000" b="0">
                          <a:solidFill>
                            <a:schemeClr val="tx1"/>
                          </a:solidFill>
                        </a:rPr>
                        <a:t>-</a:t>
                      </a:r>
                    </a:p>
                  </a:txBody>
                  <a:tcPr>
                    <a:solidFill>
                      <a:schemeClr val="accent5">
                        <a:lumMod val="40000"/>
                        <a:lumOff val="60000"/>
                      </a:schemeClr>
                    </a:solidFill>
                  </a:tcPr>
                </a:tc>
                <a:tc>
                  <a:txBody>
                    <a:bodyPr/>
                    <a:lstStyle/>
                    <a:p>
                      <a:r>
                        <a:rPr lang="en-US" sz="2000" b="0">
                          <a:solidFill>
                            <a:schemeClr val="tx1"/>
                          </a:solidFill>
                        </a:rPr>
                        <a:t>P5</a:t>
                      </a:r>
                    </a:p>
                  </a:txBody>
                  <a:tcPr>
                    <a:solidFill>
                      <a:schemeClr val="accent5">
                        <a:lumMod val="40000"/>
                        <a:lumOff val="60000"/>
                      </a:schemeClr>
                    </a:solidFill>
                  </a:tcPr>
                </a:tc>
                <a:extLst>
                  <a:ext uri="{0D108BD9-81ED-4DB2-BD59-A6C34878D82A}">
                    <a16:rowId xmlns:a16="http://schemas.microsoft.com/office/drawing/2014/main" val="2909567858"/>
                  </a:ext>
                </a:extLst>
              </a:tr>
            </a:tbl>
          </a:graphicData>
        </a:graphic>
      </p:graphicFrame>
    </p:spTree>
    <p:extLst>
      <p:ext uri="{BB962C8B-B14F-4D97-AF65-F5344CB8AC3E}">
        <p14:creationId xmlns:p14="http://schemas.microsoft.com/office/powerpoint/2010/main" val="329933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11"/>
                                        </p:tgtEl>
                                        <p:attrNameLst>
                                          <p:attrName>style.visibility</p:attrName>
                                        </p:attrNameLst>
                                      </p:cBhvr>
                                      <p:to>
                                        <p:strVal val="visible"/>
                                      </p:to>
                                    </p:set>
                                    <p:anim calcmode="lin" valueType="num">
                                      <p:cBhvr additive="base">
                                        <p:cTn id="28" dur="500" fill="hold"/>
                                        <p:tgtEl>
                                          <p:spTgt spid="111"/>
                                        </p:tgtEl>
                                        <p:attrNameLst>
                                          <p:attrName>ppt_x</p:attrName>
                                        </p:attrNameLst>
                                      </p:cBhvr>
                                      <p:tavLst>
                                        <p:tav tm="0">
                                          <p:val>
                                            <p:strVal val="#ppt_x"/>
                                          </p:val>
                                        </p:tav>
                                        <p:tav tm="100000">
                                          <p:val>
                                            <p:strVal val="#ppt_x"/>
                                          </p:val>
                                        </p:tav>
                                      </p:tavLst>
                                    </p:anim>
                                    <p:anim calcmode="lin" valueType="num">
                                      <p:cBhvr additive="base">
                                        <p:cTn id="29"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6CD8-AC73-C623-5E27-5EFC20C498AF}"/>
              </a:ext>
            </a:extLst>
          </p:cNvPr>
          <p:cNvSpPr>
            <a:spLocks noGrp="1"/>
          </p:cNvSpPr>
          <p:nvPr>
            <p:ph type="title"/>
          </p:nvPr>
        </p:nvSpPr>
        <p:spPr>
          <a:xfrm>
            <a:off x="811566" y="24851"/>
            <a:ext cx="10515600" cy="912796"/>
          </a:xfrm>
        </p:spPr>
        <p:txBody>
          <a:bodyPr>
            <a:noAutofit/>
          </a:bodyPr>
          <a:lstStyle/>
          <a:p>
            <a:r>
              <a:rPr lang="en-US">
                <a:cs typeface="Calibri Light"/>
              </a:rPr>
              <a:t>Characterization of </a:t>
            </a:r>
            <a:r>
              <a:rPr lang="en-US">
                <a:ea typeface="+mj-lt"/>
                <a:cs typeface="+mj-lt"/>
              </a:rPr>
              <a:t> Patterns: Weight Reuse</a:t>
            </a:r>
            <a:endParaRPr lang="en-US"/>
          </a:p>
        </p:txBody>
      </p:sp>
      <p:sp>
        <p:nvSpPr>
          <p:cNvPr id="6" name="Slide Number Placeholder 5">
            <a:extLst>
              <a:ext uri="{FF2B5EF4-FFF2-40B4-BE49-F238E27FC236}">
                <a16:creationId xmlns:a16="http://schemas.microsoft.com/office/drawing/2014/main" id="{C9FD9C3D-24ED-97C3-904B-7C3EC33E0647}"/>
              </a:ext>
            </a:extLst>
          </p:cNvPr>
          <p:cNvSpPr>
            <a:spLocks noGrp="1"/>
          </p:cNvSpPr>
          <p:nvPr>
            <p:ph type="sldNum" sz="quarter" idx="12"/>
          </p:nvPr>
        </p:nvSpPr>
        <p:spPr/>
        <p:txBody>
          <a:bodyPr/>
          <a:lstStyle/>
          <a:p>
            <a:fld id="{48F63A3B-78C7-47BE-AE5E-E10140E04643}" type="slidenum">
              <a:rPr lang="en-US" sz="2000" smtClean="0"/>
              <a:pPr/>
              <a:t>12</a:t>
            </a:fld>
            <a:endParaRPr lang="en-US" sz="2000"/>
          </a:p>
        </p:txBody>
      </p:sp>
      <p:graphicFrame>
        <p:nvGraphicFramePr>
          <p:cNvPr id="7" name="Table 30">
            <a:extLst>
              <a:ext uri="{FF2B5EF4-FFF2-40B4-BE49-F238E27FC236}">
                <a16:creationId xmlns:a16="http://schemas.microsoft.com/office/drawing/2014/main" id="{2011F68D-8BAC-1748-B653-E8FF67177C65}"/>
              </a:ext>
            </a:extLst>
          </p:cNvPr>
          <p:cNvGraphicFramePr>
            <a:graphicFrameLocks noGrp="1"/>
          </p:cNvGraphicFramePr>
          <p:nvPr/>
        </p:nvGraphicFramePr>
        <p:xfrm>
          <a:off x="1911759" y="1658084"/>
          <a:ext cx="8361576" cy="1889760"/>
        </p:xfrm>
        <a:graphic>
          <a:graphicData uri="http://schemas.openxmlformats.org/drawingml/2006/table">
            <a:tbl>
              <a:tblPr firstRow="1" bandRow="1">
                <a:effectLst>
                  <a:outerShdw blurRad="76200" dir="13500000" sy="23000" kx="1200000" algn="br" rotWithShape="0">
                    <a:prstClr val="black">
                      <a:alpha val="20000"/>
                    </a:prstClr>
                  </a:outerShdw>
                </a:effectLst>
                <a:tableStyleId>{74C1A8A3-306A-4EB7-A6B1-4F7E0EB9C5D6}</a:tableStyleId>
              </a:tblPr>
              <a:tblGrid>
                <a:gridCol w="2219899">
                  <a:extLst>
                    <a:ext uri="{9D8B030D-6E8A-4147-A177-3AD203B41FA5}">
                      <a16:colId xmlns:a16="http://schemas.microsoft.com/office/drawing/2014/main" val="732089438"/>
                    </a:ext>
                  </a:extLst>
                </a:gridCol>
                <a:gridCol w="1540242">
                  <a:extLst>
                    <a:ext uri="{9D8B030D-6E8A-4147-A177-3AD203B41FA5}">
                      <a16:colId xmlns:a16="http://schemas.microsoft.com/office/drawing/2014/main" val="2936703740"/>
                    </a:ext>
                  </a:extLst>
                </a:gridCol>
                <a:gridCol w="1579235">
                  <a:extLst>
                    <a:ext uri="{9D8B030D-6E8A-4147-A177-3AD203B41FA5}">
                      <a16:colId xmlns:a16="http://schemas.microsoft.com/office/drawing/2014/main" val="2536276360"/>
                    </a:ext>
                  </a:extLst>
                </a:gridCol>
                <a:gridCol w="1813403">
                  <a:extLst>
                    <a:ext uri="{9D8B030D-6E8A-4147-A177-3AD203B41FA5}">
                      <a16:colId xmlns:a16="http://schemas.microsoft.com/office/drawing/2014/main" val="965567737"/>
                    </a:ext>
                  </a:extLst>
                </a:gridCol>
                <a:gridCol w="1208797">
                  <a:extLst>
                    <a:ext uri="{9D8B030D-6E8A-4147-A177-3AD203B41FA5}">
                      <a16:colId xmlns:a16="http://schemas.microsoft.com/office/drawing/2014/main" val="2555427356"/>
                    </a:ext>
                  </a:extLst>
                </a:gridCol>
              </a:tblGrid>
              <a:tr h="370840">
                <a:tc>
                  <a:txBody>
                    <a:bodyPr/>
                    <a:lstStyle/>
                    <a:p>
                      <a:r>
                        <a:rPr lang="en-US" sz="2000"/>
                        <a:t>Tiling Style</a:t>
                      </a:r>
                    </a:p>
                  </a:txBody>
                  <a:tcPr/>
                </a:tc>
                <a:tc>
                  <a:txBody>
                    <a:bodyPr/>
                    <a:lstStyle/>
                    <a:p>
                      <a:r>
                        <a:rPr lang="en-US" sz="2000"/>
                        <a:t>Loop Order</a:t>
                      </a:r>
                    </a:p>
                  </a:txBody>
                  <a:tcPr/>
                </a:tc>
                <a:tc>
                  <a:txBody>
                    <a:bodyPr/>
                    <a:lstStyle/>
                    <a:p>
                      <a:r>
                        <a:rPr lang="en-US" sz="2000"/>
                        <a:t>Write Pattern</a:t>
                      </a:r>
                    </a:p>
                  </a:txBody>
                  <a:tcPr/>
                </a:tc>
                <a:tc>
                  <a:txBody>
                    <a:bodyPr/>
                    <a:lstStyle/>
                    <a:p>
                      <a:r>
                        <a:rPr lang="en-US" sz="2000"/>
                        <a:t>Read Pattern</a:t>
                      </a:r>
                    </a:p>
                  </a:txBody>
                  <a:tcPr/>
                </a:tc>
                <a:tc>
                  <a:txBody>
                    <a:bodyPr/>
                    <a:lstStyle/>
                    <a:p>
                      <a:r>
                        <a:rPr lang="en-US" sz="2000"/>
                        <a:t>Patterns</a:t>
                      </a:r>
                    </a:p>
                  </a:txBody>
                  <a:tcPr/>
                </a:tc>
                <a:extLst>
                  <a:ext uri="{0D108BD9-81ED-4DB2-BD59-A6C34878D82A}">
                    <a16:rowId xmlns:a16="http://schemas.microsoft.com/office/drawing/2014/main" val="1725433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t>Multi-channel wise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err="1">
                          <a:sym typeface="Wingdings 3" panose="05040102010807070707" pitchFamily="18" charset="2"/>
                        </a:rPr>
                        <a:t>c</a:t>
                      </a:r>
                      <a:r>
                        <a:rPr lang="en-US" sz="2000" b="1" baseline="-25000" err="1">
                          <a:sym typeface="Wingdings 3" panose="05040102010807070707" pitchFamily="18" charset="2"/>
                        </a:rPr>
                        <a:t>T</a:t>
                      </a:r>
                      <a:r>
                        <a:rPr lang="en-US" sz="2000" b="1" baseline="-25000">
                          <a:sym typeface="Wingdings 3" panose="05040102010807070707" pitchFamily="18" charset="2"/>
                        </a:rPr>
                        <a:t> </a:t>
                      </a:r>
                      <a:r>
                        <a:rPr lang="en-US" sz="2000" b="1">
                          <a:sym typeface="Wingdings 3" panose="05040102010807070707" pitchFamily="18" charset="2"/>
                        </a:rPr>
                        <a:t> </a:t>
                      </a:r>
                      <a:r>
                        <a:rPr lang="en-US" sz="2000" b="1" err="1">
                          <a:sym typeface="Wingdings 3" panose="05040102010807070707" pitchFamily="18" charset="2"/>
                        </a:rPr>
                        <a:t>k</a:t>
                      </a:r>
                      <a:r>
                        <a:rPr lang="en-US" sz="2000" b="1" baseline="-25000" err="1">
                          <a:sym typeface="Wingdings 3" panose="05040102010807070707" pitchFamily="18" charset="2"/>
                        </a:rPr>
                        <a:t>T</a:t>
                      </a:r>
                      <a:endParaRPr lang="en-US" sz="2000" b="1" baseline="-25000"/>
                    </a:p>
                  </a:txBody>
                  <a:tcPr/>
                </a:tc>
                <a:tc>
                  <a:txBody>
                    <a:bodyPr/>
                    <a:lstStyle/>
                    <a:p>
                      <a:r>
                        <a:rPr lang="en-US" sz="2000">
                          <a:solidFill>
                            <a:schemeClr val="tx1"/>
                          </a:solidFill>
                        </a:rPr>
                        <a:t> 1</a:t>
                      </a:r>
                      <a:r>
                        <a:rPr lang="en-US" sz="2000" baseline="30000">
                          <a:solidFill>
                            <a:schemeClr val="tx1"/>
                          </a:solidFill>
                          <a:sym typeface="Symbol" panose="05050102010706020507" pitchFamily="18" charset="2"/>
                        </a:rPr>
                        <a:t></a:t>
                      </a:r>
                      <a:r>
                        <a:rPr lang="en-US" sz="2000">
                          <a:solidFill>
                            <a:schemeClr val="tx1"/>
                          </a:solidFill>
                        </a:rPr>
                        <a:t>, 2</a:t>
                      </a:r>
                      <a:r>
                        <a:rPr lang="en-US" sz="2000" baseline="30000">
                          <a:solidFill>
                            <a:schemeClr val="tx1"/>
                          </a:solidFill>
                          <a:sym typeface="Symbol" panose="05050102010706020507" pitchFamily="18" charset="2"/>
                        </a:rPr>
                        <a:t></a:t>
                      </a:r>
                      <a:r>
                        <a:rPr lang="en-US" sz="2000">
                          <a:solidFill>
                            <a:schemeClr val="tx1"/>
                          </a:solidFill>
                        </a:rPr>
                        <a:t>.... </a:t>
                      </a:r>
                      <a:r>
                        <a:rPr lang="en-US" sz="2000">
                          <a:solidFill>
                            <a:schemeClr val="tx1"/>
                          </a:solidFill>
                          <a:sym typeface="Symbol" panose="05050102010706020507" pitchFamily="18" charset="2"/>
                        </a:rPr>
                        <a:t></a:t>
                      </a:r>
                      <a:r>
                        <a:rPr lang="en-US" sz="2000" baseline="30000">
                          <a:solidFill>
                            <a:schemeClr val="tx1"/>
                          </a:solidFill>
                          <a:sym typeface="Symbol" panose="05050102010706020507" pitchFamily="18" charset="2"/>
                        </a:rPr>
                        <a:t></a:t>
                      </a:r>
                      <a:endParaRPr lang="en-US" sz="2000" baseline="30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chemeClr val="tx1"/>
                          </a:solidFill>
                        </a:rPr>
                        <a:t> 1</a:t>
                      </a:r>
                      <a:r>
                        <a:rPr lang="en-US" sz="2000" baseline="30000">
                          <a:solidFill>
                            <a:schemeClr val="tx1"/>
                          </a:solidFill>
                          <a:sym typeface="Symbol" panose="05050102010706020507" pitchFamily="18" charset="2"/>
                        </a:rPr>
                        <a:t></a:t>
                      </a:r>
                      <a:r>
                        <a:rPr lang="en-US" sz="2000">
                          <a:solidFill>
                            <a:schemeClr val="tx1"/>
                          </a:solidFill>
                        </a:rPr>
                        <a:t>, 2</a:t>
                      </a:r>
                      <a:r>
                        <a:rPr lang="en-US" sz="2000" baseline="30000">
                          <a:solidFill>
                            <a:schemeClr val="tx1"/>
                          </a:solidFill>
                          <a:sym typeface="Symbol" panose="05050102010706020507" pitchFamily="18" charset="2"/>
                        </a:rPr>
                        <a:t></a:t>
                      </a:r>
                      <a:r>
                        <a:rPr lang="en-US" sz="2000">
                          <a:solidFill>
                            <a:schemeClr val="tx1"/>
                          </a:solidFill>
                        </a:rPr>
                        <a:t>.... (</a:t>
                      </a:r>
                      <a:r>
                        <a:rPr lang="en-US" sz="2000">
                          <a:solidFill>
                            <a:schemeClr val="tx1"/>
                          </a:solidFill>
                          <a:sym typeface="Symbol" panose="05050102010706020507" pitchFamily="18" charset="2"/>
                        </a:rPr>
                        <a:t></a:t>
                      </a:r>
                      <a:r>
                        <a:rPr lang="en-US" sz="2000">
                          <a:solidFill>
                            <a:schemeClr val="tx1"/>
                          </a:solidFill>
                        </a:rPr>
                        <a:t>-1)</a:t>
                      </a:r>
                      <a:r>
                        <a:rPr lang="en-US" sz="2000" baseline="30000">
                          <a:solidFill>
                            <a:schemeClr val="tx1"/>
                          </a:solidFill>
                          <a:sym typeface="Symbol" panose="05050102010706020507" pitchFamily="18" charset="2"/>
                        </a:rPr>
                        <a:t> </a:t>
                      </a:r>
                      <a:endParaRPr 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P2, P3, P5</a:t>
                      </a:r>
                    </a:p>
                  </a:txBody>
                  <a:tcPr/>
                </a:tc>
                <a:extLst>
                  <a:ext uri="{0D108BD9-81ED-4DB2-BD59-A6C34878D82A}">
                    <a16:rowId xmlns:a16="http://schemas.microsoft.com/office/drawing/2014/main" val="999996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t>Channel-wise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err="1">
                          <a:sym typeface="Wingdings 3" panose="05040102010807070707" pitchFamily="18" charset="2"/>
                        </a:rPr>
                        <a:t>k</a:t>
                      </a:r>
                      <a:r>
                        <a:rPr lang="en-US" sz="2000" b="1" baseline="-25000" err="1">
                          <a:sym typeface="Wingdings 3" panose="05040102010807070707" pitchFamily="18" charset="2"/>
                        </a:rPr>
                        <a:t>T</a:t>
                      </a:r>
                      <a:r>
                        <a:rPr lang="en-US" sz="2000" b="1">
                          <a:sym typeface="Wingdings 3" panose="05040102010807070707" pitchFamily="18" charset="2"/>
                        </a:rPr>
                        <a:t>  c</a:t>
                      </a:r>
                      <a:endParaRPr lang="en-US" sz="2000" b="1" baseline="-25000"/>
                    </a:p>
                  </a:txBody>
                  <a:tcPr/>
                </a:tc>
                <a:tc>
                  <a:txBody>
                    <a:bodyPr/>
                    <a:lstStyle/>
                    <a:p>
                      <a:r>
                        <a:rPr lang="en-US" sz="2000">
                          <a:solidFill>
                            <a:schemeClr val="tx1"/>
                          </a:solidFill>
                        </a:rPr>
                        <a:t> 1</a:t>
                      </a:r>
                      <a:r>
                        <a:rPr lang="en-US" sz="2000" baseline="30000">
                          <a:solidFill>
                            <a:schemeClr val="tx1"/>
                          </a:solidFill>
                          <a:sym typeface="Symbol" panose="05050102010706020507" pitchFamily="18" charset="2"/>
                        </a:rPr>
                        <a:t></a:t>
                      </a:r>
                      <a:endParaRPr lang="en-US" sz="2000"/>
                    </a:p>
                  </a:txBody>
                  <a:tcPr/>
                </a:tc>
                <a:tc>
                  <a:txBody>
                    <a:bodyPr/>
                    <a:lstStyle/>
                    <a:p>
                      <a:r>
                        <a:rPr lang="en-US" sz="2000">
                          <a:solidFill>
                            <a:schemeClr val="tx1"/>
                          </a:solidFill>
                        </a:rPr>
                        <a:t>-</a:t>
                      </a:r>
                      <a:endParaRPr lang="en-US" sz="2000"/>
                    </a:p>
                  </a:txBody>
                  <a:tcPr/>
                </a:tc>
                <a:tc>
                  <a:txBody>
                    <a:bodyPr/>
                    <a:lstStyle/>
                    <a:p>
                      <a:r>
                        <a:rPr lang="en-US" sz="2000"/>
                        <a:t>P5</a:t>
                      </a:r>
                    </a:p>
                  </a:txBody>
                  <a:tcPr/>
                </a:tc>
                <a:extLst>
                  <a:ext uri="{0D108BD9-81ED-4DB2-BD59-A6C34878D82A}">
                    <a16:rowId xmlns:a16="http://schemas.microsoft.com/office/drawing/2014/main" val="832801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t>Full filter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err="1">
                          <a:sym typeface="Wingdings 3" panose="05040102010807070707" pitchFamily="18" charset="2"/>
                        </a:rPr>
                        <a:t>k</a:t>
                      </a:r>
                      <a:r>
                        <a:rPr lang="en-US" sz="2000" b="1" baseline="-25000" err="1">
                          <a:sym typeface="Wingdings 3" panose="05040102010807070707" pitchFamily="18" charset="2"/>
                        </a:rPr>
                        <a:t>T</a:t>
                      </a:r>
                      <a:endParaRPr lang="en-US" sz="2000" b="1" baseline="-25000"/>
                    </a:p>
                  </a:txBody>
                  <a:tcPr/>
                </a:tc>
                <a:tc>
                  <a:txBody>
                    <a:bodyPr/>
                    <a:lstStyle/>
                    <a:p>
                      <a:r>
                        <a:rPr lang="en-US" sz="2000">
                          <a:solidFill>
                            <a:schemeClr val="tx1"/>
                          </a:solidFill>
                        </a:rPr>
                        <a:t> 1</a:t>
                      </a:r>
                      <a:r>
                        <a:rPr lang="en-US" sz="2000" baseline="30000">
                          <a:solidFill>
                            <a:schemeClr val="tx1"/>
                          </a:solidFill>
                          <a:sym typeface="Symbol" panose="05050102010706020507" pitchFamily="18" charset="2"/>
                        </a:rPr>
                        <a:t></a:t>
                      </a:r>
                      <a:endParaRPr lang="en-US" sz="2000"/>
                    </a:p>
                  </a:txBody>
                  <a:tcPr/>
                </a:tc>
                <a:tc>
                  <a:txBody>
                    <a:bodyPr/>
                    <a:lstStyle/>
                    <a:p>
                      <a:r>
                        <a:rPr lang="en-US" sz="2000">
                          <a:solidFill>
                            <a:schemeClr val="tx1"/>
                          </a:solidFill>
                        </a:rPr>
                        <a:t>-</a:t>
                      </a:r>
                      <a:endParaRPr lang="en-US" sz="2000"/>
                    </a:p>
                  </a:txBody>
                  <a:tcPr/>
                </a:tc>
                <a:tc>
                  <a:txBody>
                    <a:bodyPr/>
                    <a:lstStyle/>
                    <a:p>
                      <a:r>
                        <a:rPr lang="en-US" sz="2000"/>
                        <a:t>P5</a:t>
                      </a:r>
                    </a:p>
                  </a:txBody>
                  <a:tcPr/>
                </a:tc>
                <a:extLst>
                  <a:ext uri="{0D108BD9-81ED-4DB2-BD59-A6C34878D82A}">
                    <a16:rowId xmlns:a16="http://schemas.microsoft.com/office/drawing/2014/main" val="2015216012"/>
                  </a:ext>
                </a:extLst>
              </a:tr>
            </a:tbl>
          </a:graphicData>
        </a:graphic>
      </p:graphicFrame>
      <p:sp>
        <p:nvSpPr>
          <p:cNvPr id="10" name="TextBox 9">
            <a:extLst>
              <a:ext uri="{FF2B5EF4-FFF2-40B4-BE49-F238E27FC236}">
                <a16:creationId xmlns:a16="http://schemas.microsoft.com/office/drawing/2014/main" id="{0FCE192C-81FD-1662-72D8-DC0C2CF06246}"/>
              </a:ext>
            </a:extLst>
          </p:cNvPr>
          <p:cNvSpPr txBox="1"/>
          <p:nvPr/>
        </p:nvSpPr>
        <p:spPr>
          <a:xfrm>
            <a:off x="8962247" y="3550431"/>
            <a:ext cx="2186745" cy="400110"/>
          </a:xfrm>
          <a:prstGeom prst="rect">
            <a:avLst/>
          </a:prstGeom>
          <a:noFill/>
        </p:spPr>
        <p:txBody>
          <a:bodyPr wrap="square" rtlCol="0">
            <a:spAutoFit/>
          </a:bodyPr>
          <a:lstStyle/>
          <a:p>
            <a:r>
              <a:rPr lang="en-US" sz="2000">
                <a:solidFill>
                  <a:schemeClr val="tx1"/>
                </a:solidFill>
                <a:cs typeface="Calibri"/>
                <a:sym typeface="Symbol" panose="05050102010706020507" pitchFamily="18" charset="2"/>
              </a:rPr>
              <a:t></a:t>
            </a:r>
            <a:r>
              <a:rPr lang="en-US" sz="2000"/>
              <a:t> = K/K</a:t>
            </a:r>
            <a:r>
              <a:rPr lang="en-US" sz="2000" baseline="-25000"/>
              <a:t>T </a:t>
            </a:r>
            <a:r>
              <a:rPr lang="en-US" sz="2000"/>
              <a:t>; </a:t>
            </a:r>
            <a:r>
              <a:rPr lang="en-US" sz="2000">
                <a:solidFill>
                  <a:schemeClr val="tx1"/>
                </a:solidFill>
                <a:cs typeface="Calibri"/>
                <a:sym typeface="Symbol" panose="05050102010706020507" pitchFamily="18" charset="2"/>
              </a:rPr>
              <a:t></a:t>
            </a:r>
            <a:r>
              <a:rPr lang="en-US" sz="2000"/>
              <a:t> = C/C</a:t>
            </a:r>
            <a:r>
              <a:rPr lang="en-US" sz="2000" baseline="-25000"/>
              <a:t>T</a:t>
            </a:r>
            <a:r>
              <a:rPr lang="en-US" sz="2000"/>
              <a:t>; </a:t>
            </a:r>
            <a:endParaRPr lang="en-US" sz="2000" baseline="-25000"/>
          </a:p>
        </p:txBody>
      </p:sp>
      <p:grpSp>
        <p:nvGrpSpPr>
          <p:cNvPr id="144" name="Group 143">
            <a:extLst>
              <a:ext uri="{FF2B5EF4-FFF2-40B4-BE49-F238E27FC236}">
                <a16:creationId xmlns:a16="http://schemas.microsoft.com/office/drawing/2014/main" id="{A5D6EC6E-0175-1688-2D53-B6DE0C120FE2}"/>
              </a:ext>
            </a:extLst>
          </p:cNvPr>
          <p:cNvGrpSpPr/>
          <p:nvPr/>
        </p:nvGrpSpPr>
        <p:grpSpPr>
          <a:xfrm>
            <a:off x="3297886" y="4061397"/>
            <a:ext cx="5542960" cy="2103733"/>
            <a:chOff x="3255912" y="4044165"/>
            <a:chExt cx="4747973" cy="1757450"/>
          </a:xfrm>
        </p:grpSpPr>
        <p:grpSp>
          <p:nvGrpSpPr>
            <p:cNvPr id="107" name="Group 106">
              <a:extLst>
                <a:ext uri="{FF2B5EF4-FFF2-40B4-BE49-F238E27FC236}">
                  <a16:creationId xmlns:a16="http://schemas.microsoft.com/office/drawing/2014/main" id="{ED82D670-C319-9F84-0FBC-2E1E784E82AD}"/>
                </a:ext>
              </a:extLst>
            </p:cNvPr>
            <p:cNvGrpSpPr/>
            <p:nvPr/>
          </p:nvGrpSpPr>
          <p:grpSpPr>
            <a:xfrm>
              <a:off x="5300474" y="4585930"/>
              <a:ext cx="775962" cy="825222"/>
              <a:chOff x="1077018" y="2068083"/>
              <a:chExt cx="1449366" cy="1697303"/>
            </a:xfrm>
          </p:grpSpPr>
          <p:sp>
            <p:nvSpPr>
              <p:cNvPr id="138" name="Oval 137">
                <a:extLst>
                  <a:ext uri="{FF2B5EF4-FFF2-40B4-BE49-F238E27FC236}">
                    <a16:creationId xmlns:a16="http://schemas.microsoft.com/office/drawing/2014/main" id="{966C470E-0C9E-0DA3-D9F1-0FFB4251DBCB}"/>
                  </a:ext>
                </a:extLst>
              </p:cNvPr>
              <p:cNvSpPr/>
              <p:nvPr/>
            </p:nvSpPr>
            <p:spPr>
              <a:xfrm>
                <a:off x="2320565" y="2068083"/>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268D4765-F70B-B7B6-40F8-7D0675EEFEF1}"/>
                  </a:ext>
                </a:extLst>
              </p:cNvPr>
              <p:cNvCxnSpPr>
                <a:cxnSpLocks/>
                <a:stCxn id="138" idx="3"/>
              </p:cNvCxnSpPr>
              <p:nvPr/>
            </p:nvCxnSpPr>
            <p:spPr>
              <a:xfrm flipH="1">
                <a:off x="1179928" y="2282250"/>
                <a:ext cx="1170778" cy="1357680"/>
              </a:xfrm>
              <a:prstGeom prst="line">
                <a:avLst/>
              </a:prstGeom>
            </p:spPr>
            <p:style>
              <a:lnRef idx="3">
                <a:schemeClr val="dk1"/>
              </a:lnRef>
              <a:fillRef idx="0">
                <a:schemeClr val="dk1"/>
              </a:fillRef>
              <a:effectRef idx="2">
                <a:schemeClr val="dk1"/>
              </a:effectRef>
              <a:fontRef idx="minor">
                <a:schemeClr val="tx1"/>
              </a:fontRef>
            </p:style>
          </p:cxnSp>
          <p:sp>
            <p:nvSpPr>
              <p:cNvPr id="140" name="Oval 139">
                <a:extLst>
                  <a:ext uri="{FF2B5EF4-FFF2-40B4-BE49-F238E27FC236}">
                    <a16:creationId xmlns:a16="http://schemas.microsoft.com/office/drawing/2014/main" id="{1D64A9A3-856F-3EB5-1FD7-D132FC29CC2E}"/>
                  </a:ext>
                </a:extLst>
              </p:cNvPr>
              <p:cNvSpPr/>
              <p:nvPr/>
            </p:nvSpPr>
            <p:spPr>
              <a:xfrm>
                <a:off x="1077018" y="3514474"/>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37C37956-0CF5-BD12-39E2-C992DEB336C8}"/>
                  </a:ext>
                </a:extLst>
              </p:cNvPr>
              <p:cNvSpPr/>
              <p:nvPr/>
            </p:nvSpPr>
            <p:spPr>
              <a:xfrm>
                <a:off x="1916783" y="2503288"/>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16DEE30-56BA-8022-8B6D-153069E8FEE9}"/>
                  </a:ext>
                </a:extLst>
              </p:cNvPr>
              <p:cNvSpPr/>
              <p:nvPr/>
            </p:nvSpPr>
            <p:spPr>
              <a:xfrm>
                <a:off x="1502005" y="2989371"/>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A5907BCB-F067-F0BB-9CBF-6B916F2C7258}"/>
                </a:ext>
              </a:extLst>
            </p:cNvPr>
            <p:cNvGrpSpPr/>
            <p:nvPr/>
          </p:nvGrpSpPr>
          <p:grpSpPr>
            <a:xfrm>
              <a:off x="6595159" y="4852149"/>
              <a:ext cx="1253836" cy="205515"/>
              <a:chOff x="974108" y="4508820"/>
              <a:chExt cx="2413263" cy="371257"/>
            </a:xfrm>
          </p:grpSpPr>
          <p:cxnSp>
            <p:nvCxnSpPr>
              <p:cNvPr id="133" name="Straight Connector 132">
                <a:extLst>
                  <a:ext uri="{FF2B5EF4-FFF2-40B4-BE49-F238E27FC236}">
                    <a16:creationId xmlns:a16="http://schemas.microsoft.com/office/drawing/2014/main" id="{746B3526-E690-06F6-270B-B549476A8F3E}"/>
                  </a:ext>
                </a:extLst>
              </p:cNvPr>
              <p:cNvCxnSpPr>
                <a:cxnSpLocks/>
                <a:endCxn id="134" idx="6"/>
              </p:cNvCxnSpPr>
              <p:nvPr/>
            </p:nvCxnSpPr>
            <p:spPr>
              <a:xfrm flipH="1">
                <a:off x="1179927" y="4713503"/>
                <a:ext cx="1973843" cy="33195"/>
              </a:xfrm>
              <a:prstGeom prst="line">
                <a:avLst/>
              </a:prstGeom>
            </p:spPr>
            <p:style>
              <a:lnRef idx="3">
                <a:schemeClr val="dk1"/>
              </a:lnRef>
              <a:fillRef idx="0">
                <a:schemeClr val="dk1"/>
              </a:fillRef>
              <a:effectRef idx="2">
                <a:schemeClr val="dk1"/>
              </a:effectRef>
              <a:fontRef idx="minor">
                <a:schemeClr val="tx1"/>
              </a:fontRef>
            </p:style>
          </p:cxnSp>
          <p:sp>
            <p:nvSpPr>
              <p:cNvPr id="134" name="Oval 133">
                <a:extLst>
                  <a:ext uri="{FF2B5EF4-FFF2-40B4-BE49-F238E27FC236}">
                    <a16:creationId xmlns:a16="http://schemas.microsoft.com/office/drawing/2014/main" id="{7FF76959-ED49-0E40-60A3-7CCA973967DB}"/>
                  </a:ext>
                </a:extLst>
              </p:cNvPr>
              <p:cNvSpPr/>
              <p:nvPr/>
            </p:nvSpPr>
            <p:spPr>
              <a:xfrm>
                <a:off x="974108" y="4621242"/>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4DBD0B92-2FD3-07A2-0713-B853B814A27D}"/>
                  </a:ext>
                </a:extLst>
              </p:cNvPr>
              <p:cNvSpPr/>
              <p:nvPr/>
            </p:nvSpPr>
            <p:spPr>
              <a:xfrm>
                <a:off x="1604914" y="4621242"/>
                <a:ext cx="259102" cy="2509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Star: 5 Points 135">
                <a:extLst>
                  <a:ext uri="{FF2B5EF4-FFF2-40B4-BE49-F238E27FC236}">
                    <a16:creationId xmlns:a16="http://schemas.microsoft.com/office/drawing/2014/main" id="{59CA22AD-803B-B9D7-38B3-1A10A082DA6D}"/>
                  </a:ext>
                </a:extLst>
              </p:cNvPr>
              <p:cNvSpPr/>
              <p:nvPr/>
            </p:nvSpPr>
            <p:spPr>
              <a:xfrm>
                <a:off x="2272594" y="4546929"/>
                <a:ext cx="378820" cy="33314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Pentagon 136">
                <a:extLst>
                  <a:ext uri="{FF2B5EF4-FFF2-40B4-BE49-F238E27FC236}">
                    <a16:creationId xmlns:a16="http://schemas.microsoft.com/office/drawing/2014/main" id="{1B0BA600-E78A-EE81-67B2-EF9D62C7ECCA}"/>
                  </a:ext>
                </a:extLst>
              </p:cNvPr>
              <p:cNvSpPr/>
              <p:nvPr/>
            </p:nvSpPr>
            <p:spPr>
              <a:xfrm>
                <a:off x="2993018" y="4508820"/>
                <a:ext cx="394353" cy="363334"/>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C9E7FAB1-6331-FAB9-BC4A-530BE78E73C5}"/>
                </a:ext>
              </a:extLst>
            </p:cNvPr>
            <p:cNvGrpSpPr/>
            <p:nvPr/>
          </p:nvGrpSpPr>
          <p:grpSpPr>
            <a:xfrm>
              <a:off x="3361844" y="4509321"/>
              <a:ext cx="1579823" cy="884130"/>
              <a:chOff x="6402539" y="3308819"/>
              <a:chExt cx="3681007" cy="1791526"/>
            </a:xfrm>
          </p:grpSpPr>
          <p:cxnSp>
            <p:nvCxnSpPr>
              <p:cNvPr id="119" name="Straight Connector 118">
                <a:extLst>
                  <a:ext uri="{FF2B5EF4-FFF2-40B4-BE49-F238E27FC236}">
                    <a16:creationId xmlns:a16="http://schemas.microsoft.com/office/drawing/2014/main" id="{BC6CAA99-CDFB-E93F-0C5C-A3F9226346AD}"/>
                  </a:ext>
                </a:extLst>
              </p:cNvPr>
              <p:cNvCxnSpPr>
                <a:cxnSpLocks/>
                <a:endCxn id="120" idx="6"/>
              </p:cNvCxnSpPr>
              <p:nvPr/>
            </p:nvCxnSpPr>
            <p:spPr>
              <a:xfrm flipH="1">
                <a:off x="6565294" y="4945110"/>
                <a:ext cx="1013823" cy="30936"/>
              </a:xfrm>
              <a:prstGeom prst="line">
                <a:avLst/>
              </a:prstGeom>
            </p:spPr>
            <p:style>
              <a:lnRef idx="3">
                <a:schemeClr val="dk1"/>
              </a:lnRef>
              <a:fillRef idx="0">
                <a:schemeClr val="dk1"/>
              </a:fillRef>
              <a:effectRef idx="2">
                <a:schemeClr val="dk1"/>
              </a:effectRef>
              <a:fontRef idx="minor">
                <a:schemeClr val="tx1"/>
              </a:fontRef>
            </p:style>
          </p:cxnSp>
          <p:sp>
            <p:nvSpPr>
              <p:cNvPr id="120" name="Oval 119">
                <a:extLst>
                  <a:ext uri="{FF2B5EF4-FFF2-40B4-BE49-F238E27FC236}">
                    <a16:creationId xmlns:a16="http://schemas.microsoft.com/office/drawing/2014/main" id="{D45CDBA2-3751-A043-A746-4C43903B19CF}"/>
                  </a:ext>
                </a:extLst>
              </p:cNvPr>
              <p:cNvSpPr/>
              <p:nvPr/>
            </p:nvSpPr>
            <p:spPr>
              <a:xfrm>
                <a:off x="6402539" y="4859130"/>
                <a:ext cx="162755" cy="2338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238AB78F-5966-855D-E2D5-9924430FAC2F}"/>
                  </a:ext>
                </a:extLst>
              </p:cNvPr>
              <p:cNvSpPr/>
              <p:nvPr/>
            </p:nvSpPr>
            <p:spPr>
              <a:xfrm>
                <a:off x="6901359" y="4859130"/>
                <a:ext cx="204889" cy="2338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Star: 5 Points 121">
                <a:extLst>
                  <a:ext uri="{FF2B5EF4-FFF2-40B4-BE49-F238E27FC236}">
                    <a16:creationId xmlns:a16="http://schemas.microsoft.com/office/drawing/2014/main" id="{5C2B4A87-75FD-CACC-7978-A122D57F2BFC}"/>
                  </a:ext>
                </a:extLst>
              </p:cNvPr>
              <p:cNvSpPr/>
              <p:nvPr/>
            </p:nvSpPr>
            <p:spPr>
              <a:xfrm>
                <a:off x="7429338" y="4789876"/>
                <a:ext cx="299558" cy="31046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1BBFF773-21A3-0AD0-603B-8478EFD2F342}"/>
                  </a:ext>
                </a:extLst>
              </p:cNvPr>
              <p:cNvCxnSpPr>
                <a:cxnSpLocks/>
                <a:endCxn id="124" idx="6"/>
              </p:cNvCxnSpPr>
              <p:nvPr/>
            </p:nvCxnSpPr>
            <p:spPr>
              <a:xfrm flipH="1">
                <a:off x="7728896" y="4239912"/>
                <a:ext cx="1013823" cy="30936"/>
              </a:xfrm>
              <a:prstGeom prst="line">
                <a:avLst/>
              </a:prstGeom>
            </p:spPr>
            <p:style>
              <a:lnRef idx="3">
                <a:schemeClr val="dk1"/>
              </a:lnRef>
              <a:fillRef idx="0">
                <a:schemeClr val="dk1"/>
              </a:fillRef>
              <a:effectRef idx="2">
                <a:schemeClr val="dk1"/>
              </a:effectRef>
              <a:fontRef idx="minor">
                <a:schemeClr val="tx1"/>
              </a:fontRef>
            </p:style>
          </p:cxnSp>
          <p:sp>
            <p:nvSpPr>
              <p:cNvPr id="124" name="Oval 123">
                <a:extLst>
                  <a:ext uri="{FF2B5EF4-FFF2-40B4-BE49-F238E27FC236}">
                    <a16:creationId xmlns:a16="http://schemas.microsoft.com/office/drawing/2014/main" id="{FF5BF437-4C66-F8AB-F981-4972C867C3C8}"/>
                  </a:ext>
                </a:extLst>
              </p:cNvPr>
              <p:cNvSpPr/>
              <p:nvPr/>
            </p:nvSpPr>
            <p:spPr>
              <a:xfrm>
                <a:off x="7566141" y="4153932"/>
                <a:ext cx="162755" cy="2338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89F00A1A-A158-82CD-5659-419EFF73807E}"/>
                  </a:ext>
                </a:extLst>
              </p:cNvPr>
              <p:cNvSpPr/>
              <p:nvPr/>
            </p:nvSpPr>
            <p:spPr>
              <a:xfrm>
                <a:off x="8064961" y="4153932"/>
                <a:ext cx="204889" cy="2338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tar: 5 Points 125">
                <a:extLst>
                  <a:ext uri="{FF2B5EF4-FFF2-40B4-BE49-F238E27FC236}">
                    <a16:creationId xmlns:a16="http://schemas.microsoft.com/office/drawing/2014/main" id="{3AAB8BF7-5663-39B7-6CE1-99AEC4B93D5F}"/>
                  </a:ext>
                </a:extLst>
              </p:cNvPr>
              <p:cNvSpPr/>
              <p:nvPr/>
            </p:nvSpPr>
            <p:spPr>
              <a:xfrm>
                <a:off x="8592940" y="4084678"/>
                <a:ext cx="299558" cy="31046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Connector 126">
                <a:extLst>
                  <a:ext uri="{FF2B5EF4-FFF2-40B4-BE49-F238E27FC236}">
                    <a16:creationId xmlns:a16="http://schemas.microsoft.com/office/drawing/2014/main" id="{044AD998-0B61-2F6A-E093-A9AEC0E1F97B}"/>
                  </a:ext>
                </a:extLst>
              </p:cNvPr>
              <p:cNvCxnSpPr>
                <a:cxnSpLocks/>
                <a:endCxn id="128" idx="6"/>
              </p:cNvCxnSpPr>
              <p:nvPr/>
            </p:nvCxnSpPr>
            <p:spPr>
              <a:xfrm flipH="1">
                <a:off x="8919944" y="3464053"/>
                <a:ext cx="1013823" cy="30936"/>
              </a:xfrm>
              <a:prstGeom prst="line">
                <a:avLst/>
              </a:prstGeom>
            </p:spPr>
            <p:style>
              <a:lnRef idx="3">
                <a:schemeClr val="dk1"/>
              </a:lnRef>
              <a:fillRef idx="0">
                <a:schemeClr val="dk1"/>
              </a:fillRef>
              <a:effectRef idx="2">
                <a:schemeClr val="dk1"/>
              </a:effectRef>
              <a:fontRef idx="minor">
                <a:schemeClr val="tx1"/>
              </a:fontRef>
            </p:style>
          </p:cxnSp>
          <p:sp>
            <p:nvSpPr>
              <p:cNvPr id="128" name="Oval 127">
                <a:extLst>
                  <a:ext uri="{FF2B5EF4-FFF2-40B4-BE49-F238E27FC236}">
                    <a16:creationId xmlns:a16="http://schemas.microsoft.com/office/drawing/2014/main" id="{17E2F029-9F10-4960-A53B-87C809EA2B5D}"/>
                  </a:ext>
                </a:extLst>
              </p:cNvPr>
              <p:cNvSpPr/>
              <p:nvPr/>
            </p:nvSpPr>
            <p:spPr>
              <a:xfrm>
                <a:off x="8757189" y="3378073"/>
                <a:ext cx="162755" cy="23383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66B4E1CD-F2DD-A682-22AD-006639D68044}"/>
                  </a:ext>
                </a:extLst>
              </p:cNvPr>
              <p:cNvSpPr/>
              <p:nvPr/>
            </p:nvSpPr>
            <p:spPr>
              <a:xfrm>
                <a:off x="9256009" y="3378073"/>
                <a:ext cx="204889" cy="2338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Star: 5 Points 129">
                <a:extLst>
                  <a:ext uri="{FF2B5EF4-FFF2-40B4-BE49-F238E27FC236}">
                    <a16:creationId xmlns:a16="http://schemas.microsoft.com/office/drawing/2014/main" id="{25879F48-6DD0-2A1E-F781-5AC1EC78CFA8}"/>
                  </a:ext>
                </a:extLst>
              </p:cNvPr>
              <p:cNvSpPr/>
              <p:nvPr/>
            </p:nvSpPr>
            <p:spPr>
              <a:xfrm>
                <a:off x="9783988" y="3308819"/>
                <a:ext cx="299558" cy="31046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a:extLst>
                  <a:ext uri="{FF2B5EF4-FFF2-40B4-BE49-F238E27FC236}">
                    <a16:creationId xmlns:a16="http://schemas.microsoft.com/office/drawing/2014/main" id="{1B24FE15-C286-045B-AAFC-0B828A1C486D}"/>
                  </a:ext>
                </a:extLst>
              </p:cNvPr>
              <p:cNvCxnSpPr>
                <a:cxnSpLocks/>
                <a:stCxn id="124" idx="4"/>
              </p:cNvCxnSpPr>
              <p:nvPr/>
            </p:nvCxnSpPr>
            <p:spPr>
              <a:xfrm flipH="1">
                <a:off x="7597282" y="4387763"/>
                <a:ext cx="50237" cy="498245"/>
              </a:xfrm>
              <a:prstGeom prst="line">
                <a:avLst/>
              </a:prstGeom>
            </p:spPr>
            <p:style>
              <a:lnRef idx="3">
                <a:schemeClr val="dk1"/>
              </a:lnRef>
              <a:fillRef idx="0">
                <a:schemeClr val="dk1"/>
              </a:fillRef>
              <a:effectRef idx="2">
                <a:schemeClr val="dk1"/>
              </a:effectRef>
              <a:fontRef idx="minor">
                <a:schemeClr val="tx1"/>
              </a:fontRef>
            </p:style>
          </p:cxnSp>
          <p:cxnSp>
            <p:nvCxnSpPr>
              <p:cNvPr id="132" name="Straight Connector 131">
                <a:extLst>
                  <a:ext uri="{FF2B5EF4-FFF2-40B4-BE49-F238E27FC236}">
                    <a16:creationId xmlns:a16="http://schemas.microsoft.com/office/drawing/2014/main" id="{DFEFF690-BB30-727D-A4A5-27875FB5866E}"/>
                  </a:ext>
                </a:extLst>
              </p:cNvPr>
              <p:cNvCxnSpPr>
                <a:cxnSpLocks/>
              </p:cNvCxnSpPr>
              <p:nvPr/>
            </p:nvCxnSpPr>
            <p:spPr>
              <a:xfrm flipH="1">
                <a:off x="8749539" y="3632090"/>
                <a:ext cx="50237" cy="498245"/>
              </a:xfrm>
              <a:prstGeom prst="line">
                <a:avLst/>
              </a:prstGeom>
            </p:spPr>
            <p:style>
              <a:lnRef idx="3">
                <a:schemeClr val="dk1"/>
              </a:lnRef>
              <a:fillRef idx="0">
                <a:schemeClr val="dk1"/>
              </a:fillRef>
              <a:effectRef idx="2">
                <a:schemeClr val="dk1"/>
              </a:effectRef>
              <a:fontRef idx="minor">
                <a:schemeClr val="tx1"/>
              </a:fontRef>
            </p:style>
          </p:cxnSp>
        </p:grpSp>
        <p:sp>
          <p:nvSpPr>
            <p:cNvPr id="110" name="TextBox 109">
              <a:extLst>
                <a:ext uri="{FF2B5EF4-FFF2-40B4-BE49-F238E27FC236}">
                  <a16:creationId xmlns:a16="http://schemas.microsoft.com/office/drawing/2014/main" id="{65F62973-8699-7DF9-E2D4-4D0849E93CF8}"/>
                </a:ext>
              </a:extLst>
            </p:cNvPr>
            <p:cNvSpPr txBox="1"/>
            <p:nvPr/>
          </p:nvSpPr>
          <p:spPr>
            <a:xfrm>
              <a:off x="3346314" y="5401505"/>
              <a:ext cx="2009821" cy="400110"/>
            </a:xfrm>
            <a:prstGeom prst="rect">
              <a:avLst/>
            </a:prstGeom>
            <a:noFill/>
          </p:spPr>
          <p:txBody>
            <a:bodyPr wrap="square">
              <a:spAutoFit/>
            </a:bodyPr>
            <a:lstStyle/>
            <a:p>
              <a:r>
                <a:rPr lang="en-US" sz="2000">
                  <a:solidFill>
                    <a:schemeClr val="tx1"/>
                  </a:solidFill>
                  <a:cs typeface="Calibri"/>
                </a:rPr>
                <a:t>1</a:t>
              </a:r>
              <a:r>
                <a:rPr lang="en-US" sz="2000" baseline="30000">
                  <a:solidFill>
                    <a:schemeClr val="tx1"/>
                  </a:solidFill>
                  <a:cs typeface="Calibri"/>
                  <a:sym typeface="Symbol" panose="05050102010706020507" pitchFamily="18" charset="2"/>
                </a:rPr>
                <a:t></a:t>
              </a:r>
              <a:r>
                <a:rPr lang="en-US" sz="2000">
                  <a:solidFill>
                    <a:schemeClr val="tx1"/>
                  </a:solidFill>
                  <a:cs typeface="Calibri"/>
                </a:rPr>
                <a:t>, 2</a:t>
              </a:r>
              <a:r>
                <a:rPr lang="en-US" sz="2000" baseline="30000">
                  <a:solidFill>
                    <a:schemeClr val="tx1"/>
                  </a:solidFill>
                  <a:cs typeface="Calibri"/>
                  <a:sym typeface="Symbol" panose="05050102010706020507" pitchFamily="18" charset="2"/>
                </a:rPr>
                <a:t> </a:t>
              </a:r>
              <a:r>
                <a:rPr lang="en-US" sz="2000">
                  <a:solidFill>
                    <a:schemeClr val="tx1"/>
                  </a:solidFill>
                  <a:cs typeface="Calibri"/>
                </a:rPr>
                <a:t>... </a:t>
              </a:r>
              <a:r>
                <a:rPr lang="en-US" sz="2000">
                  <a:solidFill>
                    <a:schemeClr val="tx1"/>
                  </a:solidFill>
                  <a:cs typeface="Calibri"/>
                  <a:sym typeface="Symbol" panose="05050102010706020507" pitchFamily="18" charset="2"/>
                </a:rPr>
                <a:t></a:t>
              </a:r>
              <a:r>
                <a:rPr lang="en-US" sz="2000" baseline="30000">
                  <a:solidFill>
                    <a:schemeClr val="tx1"/>
                  </a:solidFill>
                  <a:cs typeface="Calibri"/>
                  <a:sym typeface="Symbol" panose="05050102010706020507" pitchFamily="18" charset="2"/>
                </a:rPr>
                <a:t> </a:t>
              </a:r>
              <a:endParaRPr lang="en-US" sz="2000" baseline="30000"/>
            </a:p>
          </p:txBody>
        </p:sp>
        <p:sp>
          <p:nvSpPr>
            <p:cNvPr id="111" name="TextBox 110">
              <a:extLst>
                <a:ext uri="{FF2B5EF4-FFF2-40B4-BE49-F238E27FC236}">
                  <a16:creationId xmlns:a16="http://schemas.microsoft.com/office/drawing/2014/main" id="{93749BB7-ED27-0B11-7421-0B697F85A498}"/>
                </a:ext>
              </a:extLst>
            </p:cNvPr>
            <p:cNvSpPr txBox="1"/>
            <p:nvPr/>
          </p:nvSpPr>
          <p:spPr>
            <a:xfrm>
              <a:off x="5096523" y="5359897"/>
              <a:ext cx="1062912" cy="400110"/>
            </a:xfrm>
            <a:prstGeom prst="rect">
              <a:avLst/>
            </a:prstGeom>
            <a:noFill/>
          </p:spPr>
          <p:txBody>
            <a:bodyPr wrap="square">
              <a:spAutoFit/>
            </a:bodyPr>
            <a:lstStyle/>
            <a:p>
              <a:r>
                <a:rPr lang="en-US" sz="2000">
                  <a:solidFill>
                    <a:schemeClr val="tx1"/>
                  </a:solidFill>
                  <a:cs typeface="Calibri"/>
                </a:rPr>
                <a:t>1, 2.... </a:t>
              </a:r>
              <a:r>
                <a:rPr lang="en-US" sz="2000">
                  <a:solidFill>
                    <a:schemeClr val="tx1"/>
                  </a:solidFill>
                  <a:cs typeface="Calibri"/>
                  <a:sym typeface="Symbol" panose="05050102010706020507" pitchFamily="18" charset="2"/>
                </a:rPr>
                <a:t></a:t>
              </a:r>
              <a:endParaRPr lang="en-US" sz="2000" baseline="30000"/>
            </a:p>
          </p:txBody>
        </p:sp>
        <p:sp>
          <p:nvSpPr>
            <p:cNvPr id="112" name="TextBox 111">
              <a:extLst>
                <a:ext uri="{FF2B5EF4-FFF2-40B4-BE49-F238E27FC236}">
                  <a16:creationId xmlns:a16="http://schemas.microsoft.com/office/drawing/2014/main" id="{97AB6A82-05AB-452F-27EE-E2EF05021FCB}"/>
                </a:ext>
              </a:extLst>
            </p:cNvPr>
            <p:cNvSpPr txBox="1"/>
            <p:nvPr/>
          </p:nvSpPr>
          <p:spPr>
            <a:xfrm>
              <a:off x="6940973" y="5314558"/>
              <a:ext cx="1062912" cy="400110"/>
            </a:xfrm>
            <a:prstGeom prst="rect">
              <a:avLst/>
            </a:prstGeom>
            <a:noFill/>
          </p:spPr>
          <p:txBody>
            <a:bodyPr wrap="square">
              <a:spAutoFit/>
            </a:bodyPr>
            <a:lstStyle/>
            <a:p>
              <a:r>
                <a:rPr lang="en-US" sz="2000">
                  <a:solidFill>
                    <a:schemeClr val="tx1"/>
                  </a:solidFill>
                  <a:cs typeface="Calibri"/>
                </a:rPr>
                <a:t>1</a:t>
              </a:r>
              <a:r>
                <a:rPr lang="en-US" sz="2000" baseline="30000">
                  <a:solidFill>
                    <a:schemeClr val="tx1"/>
                  </a:solidFill>
                  <a:cs typeface="Calibri"/>
                  <a:sym typeface="Symbol" panose="05050102010706020507" pitchFamily="18" charset="2"/>
                </a:rPr>
                <a:t></a:t>
              </a:r>
              <a:endParaRPr lang="en-US" sz="2000" baseline="30000"/>
            </a:p>
          </p:txBody>
        </p:sp>
        <p:sp>
          <p:nvSpPr>
            <p:cNvPr id="113" name="Rectangle 112">
              <a:extLst>
                <a:ext uri="{FF2B5EF4-FFF2-40B4-BE49-F238E27FC236}">
                  <a16:creationId xmlns:a16="http://schemas.microsoft.com/office/drawing/2014/main" id="{9ACC3BBB-94F6-6786-7895-37EC1C50DF78}"/>
                </a:ext>
              </a:extLst>
            </p:cNvPr>
            <p:cNvSpPr/>
            <p:nvPr/>
          </p:nvSpPr>
          <p:spPr>
            <a:xfrm>
              <a:off x="3255912" y="4388431"/>
              <a:ext cx="1840184" cy="134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8CF5C4AB-BCAD-CECC-AE52-EED58978BB88}"/>
                </a:ext>
              </a:extLst>
            </p:cNvPr>
            <p:cNvSpPr/>
            <p:nvPr/>
          </p:nvSpPr>
          <p:spPr>
            <a:xfrm>
              <a:off x="5096750" y="4395386"/>
              <a:ext cx="1372607" cy="13392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C034662E-9689-871D-60BA-8408CD93044A}"/>
                </a:ext>
              </a:extLst>
            </p:cNvPr>
            <p:cNvSpPr/>
            <p:nvPr/>
          </p:nvSpPr>
          <p:spPr>
            <a:xfrm>
              <a:off x="6472206" y="4389855"/>
              <a:ext cx="1531679" cy="1344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E49C34CC-C0DC-EAE5-39BC-28C6AE5D0F73}"/>
                </a:ext>
              </a:extLst>
            </p:cNvPr>
            <p:cNvSpPr txBox="1"/>
            <p:nvPr/>
          </p:nvSpPr>
          <p:spPr>
            <a:xfrm>
              <a:off x="3856051" y="4044165"/>
              <a:ext cx="803775" cy="400110"/>
            </a:xfrm>
            <a:prstGeom prst="rect">
              <a:avLst/>
            </a:prstGeom>
            <a:noFill/>
          </p:spPr>
          <p:txBody>
            <a:bodyPr wrap="square" rtlCol="0">
              <a:spAutoFit/>
            </a:bodyPr>
            <a:lstStyle/>
            <a:p>
              <a:r>
                <a:rPr lang="en-US" sz="2000" b="1"/>
                <a:t>P2</a:t>
              </a:r>
            </a:p>
          </p:txBody>
        </p:sp>
        <p:sp>
          <p:nvSpPr>
            <p:cNvPr id="117" name="TextBox 116">
              <a:extLst>
                <a:ext uri="{FF2B5EF4-FFF2-40B4-BE49-F238E27FC236}">
                  <a16:creationId xmlns:a16="http://schemas.microsoft.com/office/drawing/2014/main" id="{C98C5192-92C6-30D3-5E7B-03E98849B014}"/>
                </a:ext>
              </a:extLst>
            </p:cNvPr>
            <p:cNvSpPr txBox="1"/>
            <p:nvPr/>
          </p:nvSpPr>
          <p:spPr>
            <a:xfrm>
              <a:off x="5445864" y="4044165"/>
              <a:ext cx="803775" cy="400110"/>
            </a:xfrm>
            <a:prstGeom prst="rect">
              <a:avLst/>
            </a:prstGeom>
            <a:noFill/>
          </p:spPr>
          <p:txBody>
            <a:bodyPr wrap="square" rtlCol="0">
              <a:spAutoFit/>
            </a:bodyPr>
            <a:lstStyle/>
            <a:p>
              <a:r>
                <a:rPr lang="en-US" sz="2000" b="1"/>
                <a:t>P3</a:t>
              </a:r>
            </a:p>
          </p:txBody>
        </p:sp>
        <p:sp>
          <p:nvSpPr>
            <p:cNvPr id="118" name="TextBox 117">
              <a:extLst>
                <a:ext uri="{FF2B5EF4-FFF2-40B4-BE49-F238E27FC236}">
                  <a16:creationId xmlns:a16="http://schemas.microsoft.com/office/drawing/2014/main" id="{A7D42804-B11E-0BE6-1639-74973E921B92}"/>
                </a:ext>
              </a:extLst>
            </p:cNvPr>
            <p:cNvSpPr txBox="1"/>
            <p:nvPr/>
          </p:nvSpPr>
          <p:spPr>
            <a:xfrm>
              <a:off x="6990210" y="4063709"/>
              <a:ext cx="803775" cy="400110"/>
            </a:xfrm>
            <a:prstGeom prst="rect">
              <a:avLst/>
            </a:prstGeom>
            <a:noFill/>
          </p:spPr>
          <p:txBody>
            <a:bodyPr wrap="square" rtlCol="0">
              <a:spAutoFit/>
            </a:bodyPr>
            <a:lstStyle/>
            <a:p>
              <a:r>
                <a:rPr lang="en-US" sz="2000" b="1"/>
                <a:t>P5</a:t>
              </a:r>
            </a:p>
          </p:txBody>
        </p:sp>
      </p:grpSp>
    </p:spTree>
    <p:extLst>
      <p:ext uri="{BB962C8B-B14F-4D97-AF65-F5344CB8AC3E}">
        <p14:creationId xmlns:p14="http://schemas.microsoft.com/office/powerpoint/2010/main" val="158723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4"/>
                                        </p:tgtEl>
                                        <p:attrNameLst>
                                          <p:attrName>style.visibility</p:attrName>
                                        </p:attrNameLst>
                                      </p:cBhvr>
                                      <p:to>
                                        <p:strVal val="visible"/>
                                      </p:to>
                                    </p:set>
                                    <p:animEffect transition="in" filter="fade">
                                      <p:cBhvr>
                                        <p:cTn id="19" dur="1000"/>
                                        <p:tgtEl>
                                          <p:spTgt spid="144"/>
                                        </p:tgtEl>
                                      </p:cBhvr>
                                    </p:animEffect>
                                    <p:anim calcmode="lin" valueType="num">
                                      <p:cBhvr>
                                        <p:cTn id="20" dur="1000" fill="hold"/>
                                        <p:tgtEl>
                                          <p:spTgt spid="144"/>
                                        </p:tgtEl>
                                        <p:attrNameLst>
                                          <p:attrName>ppt_x</p:attrName>
                                        </p:attrNameLst>
                                      </p:cBhvr>
                                      <p:tavLst>
                                        <p:tav tm="0">
                                          <p:val>
                                            <p:strVal val="#ppt_x"/>
                                          </p:val>
                                        </p:tav>
                                        <p:tav tm="100000">
                                          <p:val>
                                            <p:strVal val="#ppt_x"/>
                                          </p:val>
                                        </p:tav>
                                      </p:tavLst>
                                    </p:anim>
                                    <p:anim calcmode="lin" valueType="num">
                                      <p:cBhvr>
                                        <p:cTn id="21" dur="1000" fill="hold"/>
                                        <p:tgtEl>
                                          <p:spTgt spid="1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6CD8-AC73-C623-5E27-5EFC20C498AF}"/>
              </a:ext>
            </a:extLst>
          </p:cNvPr>
          <p:cNvSpPr>
            <a:spLocks noGrp="1"/>
          </p:cNvSpPr>
          <p:nvPr>
            <p:ph type="title"/>
          </p:nvPr>
        </p:nvSpPr>
        <p:spPr>
          <a:xfrm>
            <a:off x="811566" y="24851"/>
            <a:ext cx="10515600" cy="912796"/>
          </a:xfrm>
        </p:spPr>
        <p:txBody>
          <a:bodyPr>
            <a:noAutofit/>
          </a:bodyPr>
          <a:lstStyle/>
          <a:p>
            <a:r>
              <a:rPr lang="en-US">
                <a:cs typeface="Calibri Light"/>
              </a:rPr>
              <a:t>Characterization of </a:t>
            </a:r>
            <a:r>
              <a:rPr lang="en-US">
                <a:ea typeface="+mj-lt"/>
                <a:cs typeface="+mj-lt"/>
              </a:rPr>
              <a:t> Patterns: Output Reuse</a:t>
            </a:r>
            <a:endParaRPr lang="en-US"/>
          </a:p>
        </p:txBody>
      </p:sp>
      <p:sp>
        <p:nvSpPr>
          <p:cNvPr id="6" name="Slide Number Placeholder 5">
            <a:extLst>
              <a:ext uri="{FF2B5EF4-FFF2-40B4-BE49-F238E27FC236}">
                <a16:creationId xmlns:a16="http://schemas.microsoft.com/office/drawing/2014/main" id="{C9FD9C3D-24ED-97C3-904B-7C3EC33E0647}"/>
              </a:ext>
            </a:extLst>
          </p:cNvPr>
          <p:cNvSpPr>
            <a:spLocks noGrp="1"/>
          </p:cNvSpPr>
          <p:nvPr>
            <p:ph type="sldNum" sz="quarter" idx="12"/>
          </p:nvPr>
        </p:nvSpPr>
        <p:spPr/>
        <p:txBody>
          <a:bodyPr/>
          <a:lstStyle/>
          <a:p>
            <a:fld id="{48F63A3B-78C7-47BE-AE5E-E10140E04643}" type="slidenum">
              <a:rPr lang="en-US" sz="2000" smtClean="0"/>
              <a:pPr/>
              <a:t>13</a:t>
            </a:fld>
            <a:endParaRPr lang="en-US" sz="2000"/>
          </a:p>
        </p:txBody>
      </p:sp>
      <p:graphicFrame>
        <p:nvGraphicFramePr>
          <p:cNvPr id="5" name="Table 30">
            <a:extLst>
              <a:ext uri="{FF2B5EF4-FFF2-40B4-BE49-F238E27FC236}">
                <a16:creationId xmlns:a16="http://schemas.microsoft.com/office/drawing/2014/main" id="{D8FDE94A-E2D2-CCB9-777D-C6D8B83E795E}"/>
              </a:ext>
            </a:extLst>
          </p:cNvPr>
          <p:cNvGraphicFramePr>
            <a:graphicFrameLocks noGrp="1"/>
          </p:cNvGraphicFramePr>
          <p:nvPr/>
        </p:nvGraphicFramePr>
        <p:xfrm>
          <a:off x="2231088" y="1659110"/>
          <a:ext cx="7972087" cy="2509522"/>
        </p:xfrm>
        <a:graphic>
          <a:graphicData uri="http://schemas.openxmlformats.org/drawingml/2006/table">
            <a:tbl>
              <a:tblPr firstRow="1" bandRow="1">
                <a:effectLst>
                  <a:outerShdw blurRad="76200" dir="13500000" sy="23000" kx="1200000" algn="br" rotWithShape="0">
                    <a:prstClr val="black">
                      <a:alpha val="20000"/>
                    </a:prstClr>
                  </a:outerShdw>
                </a:effectLst>
                <a:tableStyleId>{74C1A8A3-306A-4EB7-A6B1-4F7E0EB9C5D6}</a:tableStyleId>
              </a:tblPr>
              <a:tblGrid>
                <a:gridCol w="2504747">
                  <a:extLst>
                    <a:ext uri="{9D8B030D-6E8A-4147-A177-3AD203B41FA5}">
                      <a16:colId xmlns:a16="http://schemas.microsoft.com/office/drawing/2014/main" val="1267293655"/>
                    </a:ext>
                  </a:extLst>
                </a:gridCol>
                <a:gridCol w="2123270">
                  <a:extLst>
                    <a:ext uri="{9D8B030D-6E8A-4147-A177-3AD203B41FA5}">
                      <a16:colId xmlns:a16="http://schemas.microsoft.com/office/drawing/2014/main" val="2936703740"/>
                    </a:ext>
                  </a:extLst>
                </a:gridCol>
                <a:gridCol w="1123659">
                  <a:extLst>
                    <a:ext uri="{9D8B030D-6E8A-4147-A177-3AD203B41FA5}">
                      <a16:colId xmlns:a16="http://schemas.microsoft.com/office/drawing/2014/main" val="2536276360"/>
                    </a:ext>
                  </a:extLst>
                </a:gridCol>
                <a:gridCol w="969092">
                  <a:extLst>
                    <a:ext uri="{9D8B030D-6E8A-4147-A177-3AD203B41FA5}">
                      <a16:colId xmlns:a16="http://schemas.microsoft.com/office/drawing/2014/main" val="965567737"/>
                    </a:ext>
                  </a:extLst>
                </a:gridCol>
                <a:gridCol w="1251319">
                  <a:extLst>
                    <a:ext uri="{9D8B030D-6E8A-4147-A177-3AD203B41FA5}">
                      <a16:colId xmlns:a16="http://schemas.microsoft.com/office/drawing/2014/main" val="707178730"/>
                    </a:ext>
                  </a:extLst>
                </a:gridCol>
              </a:tblGrid>
              <a:tr h="646008">
                <a:tc>
                  <a:txBody>
                    <a:bodyPr/>
                    <a:lstStyle/>
                    <a:p>
                      <a:r>
                        <a:rPr lang="en-US" sz="2000"/>
                        <a:t>Tiling Style</a:t>
                      </a:r>
                    </a:p>
                  </a:txBody>
                  <a:tcPr/>
                </a:tc>
                <a:tc>
                  <a:txBody>
                    <a:bodyPr/>
                    <a:lstStyle/>
                    <a:p>
                      <a:r>
                        <a:rPr lang="en-US" sz="2000"/>
                        <a:t>Loop Order</a:t>
                      </a:r>
                    </a:p>
                  </a:txBody>
                  <a:tcPr/>
                </a:tc>
                <a:tc>
                  <a:txBody>
                    <a:bodyPr/>
                    <a:lstStyle/>
                    <a:p>
                      <a:r>
                        <a:rPr lang="en-US" sz="2000"/>
                        <a:t>Write Pattern</a:t>
                      </a:r>
                    </a:p>
                  </a:txBody>
                  <a:tcPr/>
                </a:tc>
                <a:tc>
                  <a:txBody>
                    <a:bodyPr/>
                    <a:lstStyle/>
                    <a:p>
                      <a:r>
                        <a:rPr lang="en-US" sz="2000"/>
                        <a:t>Read Pattern</a:t>
                      </a:r>
                    </a:p>
                  </a:txBody>
                  <a:tcPr/>
                </a:tc>
                <a:tc>
                  <a:txBody>
                    <a:bodyPr/>
                    <a:lstStyle/>
                    <a:p>
                      <a:r>
                        <a:rPr lang="en-US" sz="2000"/>
                        <a:t>Pattern</a:t>
                      </a:r>
                    </a:p>
                  </a:txBody>
                  <a:tcPr/>
                </a:tc>
                <a:extLst>
                  <a:ext uri="{0D108BD9-81ED-4DB2-BD59-A6C34878D82A}">
                    <a16:rowId xmlns:a16="http://schemas.microsoft.com/office/drawing/2014/main" val="172543348"/>
                  </a:ext>
                </a:extLst>
              </a:tr>
              <a:tr h="7075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t>Partial channel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t>Partial multi-channel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ym typeface="Wingdings 3" panose="05040102010807070707" pitchFamily="18" charset="2"/>
                        </a:rPr>
                        <a:t>h</a:t>
                      </a:r>
                      <a:r>
                        <a:rPr lang="en-US" sz="2000" b="0" baseline="-25000" err="1">
                          <a:sym typeface="Wingdings 3" panose="05040102010807070707" pitchFamily="18" charset="2"/>
                        </a:rPr>
                        <a:t>T</a:t>
                      </a:r>
                      <a:r>
                        <a:rPr lang="en-US" sz="2000" b="0">
                          <a:sym typeface="Wingdings 3" panose="05040102010807070707" pitchFamily="18" charset="2"/>
                        </a:rPr>
                        <a:t>  </a:t>
                      </a:r>
                      <a:r>
                        <a:rPr lang="en-US" sz="2000" b="0" err="1">
                          <a:sym typeface="Wingdings 3" panose="05040102010807070707" pitchFamily="18" charset="2"/>
                        </a:rPr>
                        <a:t>w</a:t>
                      </a:r>
                      <a:r>
                        <a:rPr lang="en-US" sz="2000" b="0" baseline="-25000" err="1">
                          <a:sym typeface="Wingdings 3" panose="05040102010807070707" pitchFamily="18" charset="2"/>
                        </a:rPr>
                        <a:t>T</a:t>
                      </a:r>
                      <a:r>
                        <a:rPr lang="en-US" sz="2000" b="0">
                          <a:sym typeface="Wingdings 3" panose="05040102010807070707" pitchFamily="18" charset="2"/>
                        </a:rPr>
                        <a:t>  </a:t>
                      </a:r>
                      <a:r>
                        <a:rPr lang="en-US" sz="2000" b="0" err="1">
                          <a:sym typeface="Wingdings 3" panose="05040102010807070707" pitchFamily="18" charset="2"/>
                        </a:rPr>
                        <a:t>k</a:t>
                      </a:r>
                      <a:r>
                        <a:rPr lang="en-US" sz="2000" b="0" baseline="-25000" err="1">
                          <a:sym typeface="Wingdings 3" panose="05040102010807070707" pitchFamily="18" charset="2"/>
                        </a:rPr>
                        <a:t>T</a:t>
                      </a:r>
                      <a:r>
                        <a:rPr lang="en-US" sz="2000" b="0" baseline="-25000">
                          <a:sym typeface="Wingdings 3" panose="05040102010807070707" pitchFamily="18" charset="2"/>
                        </a:rPr>
                        <a:t> </a:t>
                      </a:r>
                      <a:r>
                        <a:rPr lang="en-US" sz="2000" b="0">
                          <a:sym typeface="Wingdings 3" panose="05040102010807070707" pitchFamily="18" charset="2"/>
                        </a:rPr>
                        <a:t> </a:t>
                      </a:r>
                      <a:r>
                        <a:rPr lang="en-US" sz="2000" b="0" err="1">
                          <a:sym typeface="Wingdings 3" panose="05040102010807070707" pitchFamily="18" charset="2"/>
                        </a:rPr>
                        <a:t>c</a:t>
                      </a:r>
                      <a:r>
                        <a:rPr lang="en-US" sz="2000" b="0" baseline="-25000" err="1">
                          <a:sym typeface="Wingdings 3" panose="05040102010807070707" pitchFamily="18" charset="2"/>
                        </a:rPr>
                        <a:t>T</a:t>
                      </a:r>
                      <a:endParaRPr lang="en-US" sz="2000" b="0" baseline="-25000">
                        <a:sym typeface="Wingdings 3" panose="050401020108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ym typeface="Wingdings 3" panose="05040102010807070707" pitchFamily="18" charset="2"/>
                        </a:rPr>
                        <a:t>h</a:t>
                      </a:r>
                      <a:r>
                        <a:rPr lang="en-US" sz="2000" b="0" baseline="-25000" err="1">
                          <a:sym typeface="Wingdings 3" panose="05040102010807070707" pitchFamily="18" charset="2"/>
                        </a:rPr>
                        <a:t>T</a:t>
                      </a:r>
                      <a:r>
                        <a:rPr lang="en-US" sz="2000" b="0">
                          <a:sym typeface="Wingdings 3" panose="05040102010807070707" pitchFamily="18" charset="2"/>
                        </a:rPr>
                        <a:t>  </a:t>
                      </a:r>
                      <a:r>
                        <a:rPr lang="en-US" sz="2000" b="0" err="1">
                          <a:sym typeface="Wingdings 3" panose="05040102010807070707" pitchFamily="18" charset="2"/>
                        </a:rPr>
                        <a:t>w</a:t>
                      </a:r>
                      <a:r>
                        <a:rPr lang="en-US" sz="2000" b="0" baseline="-25000" err="1">
                          <a:sym typeface="Wingdings 3" panose="05040102010807070707" pitchFamily="18" charset="2"/>
                        </a:rPr>
                        <a:t>T</a:t>
                      </a:r>
                      <a:r>
                        <a:rPr lang="en-US" sz="2000" b="0">
                          <a:sym typeface="Wingdings 3" panose="05040102010807070707" pitchFamily="18" charset="2"/>
                        </a:rPr>
                        <a:t>  </a:t>
                      </a:r>
                      <a:r>
                        <a:rPr lang="en-US" sz="2000" b="0" err="1">
                          <a:sym typeface="Wingdings 3" panose="05040102010807070707" pitchFamily="18" charset="2"/>
                        </a:rPr>
                        <a:t>k</a:t>
                      </a:r>
                      <a:r>
                        <a:rPr lang="en-US" sz="2000" b="0" baseline="-25000" err="1">
                          <a:sym typeface="Wingdings 3" panose="05040102010807070707" pitchFamily="18" charset="2"/>
                        </a:rPr>
                        <a:t>T</a:t>
                      </a:r>
                      <a:r>
                        <a:rPr lang="en-US" sz="2000" b="0" baseline="-25000">
                          <a:sym typeface="Wingdings 3" panose="05040102010807070707" pitchFamily="18" charset="2"/>
                        </a:rPr>
                        <a:t> </a:t>
                      </a:r>
                      <a:r>
                        <a:rPr lang="en-US" sz="2000" b="0">
                          <a:sym typeface="Wingdings 3" panose="05040102010807070707" pitchFamily="18" charset="2"/>
                        </a:rPr>
                        <a:t> c</a:t>
                      </a:r>
                      <a:endParaRPr lang="en-US" sz="2000" b="0" baseline="-25000"/>
                    </a:p>
                  </a:txBody>
                  <a:tcPr/>
                </a:tc>
                <a:tc>
                  <a:txBody>
                    <a:bodyPr/>
                    <a:lstStyle/>
                    <a:p>
                      <a:r>
                        <a:rPr lang="en-US" sz="2000">
                          <a:solidFill>
                            <a:schemeClr val="tx1"/>
                          </a:solidFill>
                        </a:rPr>
                        <a:t> 1</a:t>
                      </a:r>
                      <a:r>
                        <a:rPr lang="en-US" sz="2000" baseline="30000">
                          <a:solidFill>
                            <a:schemeClr val="tx1"/>
                          </a:solidFill>
                          <a:sym typeface="Symbol" panose="05050102010706020507" pitchFamily="18" charset="2"/>
                        </a:rPr>
                        <a:t></a:t>
                      </a:r>
                      <a:endParaRPr lang="en-US" sz="2000" baseline="30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solidFill>
                            <a:schemeClr val="tx1"/>
                          </a:solidFill>
                        </a:rPr>
                        <a:t>-</a:t>
                      </a:r>
                      <a:endParaRPr lang="en-US" sz="2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P5</a:t>
                      </a:r>
                    </a:p>
                  </a:txBody>
                  <a:tcPr/>
                </a:tc>
                <a:extLst>
                  <a:ext uri="{0D108BD9-81ED-4DB2-BD59-A6C34878D82A}">
                    <a16:rowId xmlns:a16="http://schemas.microsoft.com/office/drawing/2014/main" val="999996174"/>
                  </a:ext>
                </a:extLst>
              </a:tr>
              <a:tr h="3999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t>Channel-wise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ym typeface="Wingdings 3" panose="05040102010807070707" pitchFamily="18" charset="2"/>
                        </a:rPr>
                        <a:t>h</a:t>
                      </a:r>
                      <a:r>
                        <a:rPr lang="en-US" sz="2000" b="0" baseline="-25000" err="1">
                          <a:sym typeface="Wingdings 3" panose="05040102010807070707" pitchFamily="18" charset="2"/>
                        </a:rPr>
                        <a:t>T</a:t>
                      </a:r>
                      <a:r>
                        <a:rPr lang="en-US" sz="2000" b="0">
                          <a:sym typeface="Wingdings 3" panose="05040102010807070707" pitchFamily="18" charset="2"/>
                        </a:rPr>
                        <a:t>  </a:t>
                      </a:r>
                      <a:r>
                        <a:rPr lang="en-US" sz="2000" b="0" err="1">
                          <a:sym typeface="Wingdings 3" panose="05040102010807070707" pitchFamily="18" charset="2"/>
                        </a:rPr>
                        <a:t>w</a:t>
                      </a:r>
                      <a:r>
                        <a:rPr lang="en-US" sz="2000" b="0" baseline="-25000" err="1">
                          <a:sym typeface="Wingdings 3" panose="05040102010807070707" pitchFamily="18" charset="2"/>
                        </a:rPr>
                        <a:t>T</a:t>
                      </a:r>
                      <a:r>
                        <a:rPr lang="en-US" sz="2000" b="0">
                          <a:sym typeface="Wingdings 3" panose="05040102010807070707" pitchFamily="18" charset="2"/>
                        </a:rPr>
                        <a:t>  </a:t>
                      </a:r>
                      <a:r>
                        <a:rPr lang="en-US" sz="2000" b="0" err="1">
                          <a:sym typeface="Wingdings 3" panose="05040102010807070707" pitchFamily="18" charset="2"/>
                        </a:rPr>
                        <a:t>k</a:t>
                      </a:r>
                      <a:r>
                        <a:rPr lang="en-US" sz="2000" b="0" baseline="-25000" err="1">
                          <a:sym typeface="Wingdings 3" panose="05040102010807070707" pitchFamily="18" charset="2"/>
                        </a:rPr>
                        <a:t>T</a:t>
                      </a:r>
                      <a:endParaRPr lang="en-US" sz="2000" b="0" baseline="-25000"/>
                    </a:p>
                  </a:txBody>
                  <a:tcPr/>
                </a:tc>
                <a:tc>
                  <a:txBody>
                    <a:bodyPr/>
                    <a:lstStyle/>
                    <a:p>
                      <a:r>
                        <a:rPr lang="en-US" sz="2000">
                          <a:solidFill>
                            <a:schemeClr val="tx1"/>
                          </a:solidFill>
                        </a:rPr>
                        <a:t> 1</a:t>
                      </a:r>
                      <a:r>
                        <a:rPr lang="en-US" sz="2000" baseline="30000">
                          <a:solidFill>
                            <a:schemeClr val="tx1"/>
                          </a:solidFill>
                          <a:sym typeface="Symbol" panose="05050102010706020507" pitchFamily="18" charset="2"/>
                        </a:rPr>
                        <a:t></a:t>
                      </a:r>
                      <a:endParaRPr lang="en-US" sz="2000"/>
                    </a:p>
                  </a:txBody>
                  <a:tcPr/>
                </a:tc>
                <a:tc>
                  <a:txBody>
                    <a:bodyPr/>
                    <a:lstStyle/>
                    <a:p>
                      <a:r>
                        <a:rPr lang="en-US" sz="2000">
                          <a:solidFill>
                            <a:schemeClr val="tx1"/>
                          </a:solidFill>
                        </a:rPr>
                        <a:t>-</a:t>
                      </a:r>
                      <a:endParaRPr lang="en-US" sz="2000"/>
                    </a:p>
                  </a:txBody>
                  <a:tcPr/>
                </a:tc>
                <a:tc>
                  <a:txBody>
                    <a:bodyPr/>
                    <a:lstStyle/>
                    <a:p>
                      <a:r>
                        <a:rPr lang="en-US" sz="2000"/>
                        <a:t>P5</a:t>
                      </a:r>
                    </a:p>
                  </a:txBody>
                  <a:tcPr/>
                </a:tc>
                <a:extLst>
                  <a:ext uri="{0D108BD9-81ED-4DB2-BD59-A6C34878D82A}">
                    <a16:rowId xmlns:a16="http://schemas.microsoft.com/office/drawing/2014/main" val="832801448"/>
                  </a:ext>
                </a:extLst>
              </a:tr>
              <a:tr h="646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baseline="0"/>
                        <a:t>Full-channel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ym typeface="Wingdings 3" panose="05040102010807070707" pitchFamily="18" charset="2"/>
                        </a:rPr>
                        <a:t>k</a:t>
                      </a:r>
                      <a:r>
                        <a:rPr lang="en-US" sz="2000" b="0" baseline="-25000" err="1">
                          <a:sym typeface="Wingdings 3" panose="05040102010807070707" pitchFamily="18" charset="2"/>
                        </a:rPr>
                        <a:t>T</a:t>
                      </a:r>
                      <a:r>
                        <a:rPr lang="en-US" sz="2000" b="0">
                          <a:sym typeface="Wingdings 3" panose="05040102010807070707" pitchFamily="18" charset="2"/>
                        </a:rPr>
                        <a:t>  </a:t>
                      </a:r>
                      <a:r>
                        <a:rPr lang="en-US" sz="2000" b="0" err="1">
                          <a:sym typeface="Wingdings 3" panose="05040102010807070707" pitchFamily="18" charset="2"/>
                        </a:rPr>
                        <a:t>c</a:t>
                      </a:r>
                      <a:r>
                        <a:rPr lang="en-US" sz="2000" b="0" baseline="-25000" err="1">
                          <a:sym typeface="Wingdings 3" panose="05040102010807070707" pitchFamily="18" charset="2"/>
                        </a:rPr>
                        <a:t>T</a:t>
                      </a:r>
                      <a:endParaRPr lang="en-US" sz="2000" b="0" baseline="-25000">
                        <a:sym typeface="Wingdings 3" panose="050401020108070707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err="1">
                          <a:sym typeface="Wingdings 3" panose="05040102010807070707" pitchFamily="18" charset="2"/>
                        </a:rPr>
                        <a:t>k</a:t>
                      </a:r>
                      <a:r>
                        <a:rPr lang="en-US" sz="2000" b="0" baseline="-25000" err="1">
                          <a:sym typeface="Wingdings 3" panose="05040102010807070707" pitchFamily="18" charset="2"/>
                        </a:rPr>
                        <a:t>T</a:t>
                      </a:r>
                      <a:r>
                        <a:rPr lang="en-US" sz="2000" b="0">
                          <a:sym typeface="Wingdings 3" panose="05040102010807070707" pitchFamily="18" charset="2"/>
                        </a:rPr>
                        <a:t>  c</a:t>
                      </a:r>
                      <a:endParaRPr lang="en-US" sz="2000" b="0" baseline="-25000"/>
                    </a:p>
                  </a:txBody>
                  <a:tcPr/>
                </a:tc>
                <a:tc>
                  <a:txBody>
                    <a:bodyPr/>
                    <a:lstStyle/>
                    <a:p>
                      <a:r>
                        <a:rPr lang="en-US" sz="2000">
                          <a:solidFill>
                            <a:schemeClr val="tx1"/>
                          </a:solidFill>
                        </a:rPr>
                        <a:t> 1</a:t>
                      </a:r>
                      <a:r>
                        <a:rPr lang="en-US" sz="2000" baseline="30000">
                          <a:solidFill>
                            <a:schemeClr val="tx1"/>
                          </a:solidFill>
                          <a:sym typeface="Symbol" panose="05050102010706020507" pitchFamily="18" charset="2"/>
                        </a:rPr>
                        <a:t></a:t>
                      </a:r>
                      <a:endParaRPr lang="en-US" sz="2000"/>
                    </a:p>
                  </a:txBody>
                  <a:tcPr/>
                </a:tc>
                <a:tc>
                  <a:txBody>
                    <a:bodyPr/>
                    <a:lstStyle/>
                    <a:p>
                      <a:r>
                        <a:rPr lang="en-US" sz="2000"/>
                        <a:t>-</a:t>
                      </a:r>
                    </a:p>
                  </a:txBody>
                  <a:tcPr/>
                </a:tc>
                <a:tc>
                  <a:txBody>
                    <a:bodyPr/>
                    <a:lstStyle/>
                    <a:p>
                      <a:r>
                        <a:rPr lang="en-US" sz="2000"/>
                        <a:t>P5</a:t>
                      </a:r>
                    </a:p>
                  </a:txBody>
                  <a:tcPr/>
                </a:tc>
                <a:extLst>
                  <a:ext uri="{0D108BD9-81ED-4DB2-BD59-A6C34878D82A}">
                    <a16:rowId xmlns:a16="http://schemas.microsoft.com/office/drawing/2014/main" val="2015216012"/>
                  </a:ext>
                </a:extLst>
              </a:tr>
            </a:tbl>
          </a:graphicData>
        </a:graphic>
      </p:graphicFrame>
      <p:sp>
        <p:nvSpPr>
          <p:cNvPr id="10" name="TextBox 9">
            <a:extLst>
              <a:ext uri="{FF2B5EF4-FFF2-40B4-BE49-F238E27FC236}">
                <a16:creationId xmlns:a16="http://schemas.microsoft.com/office/drawing/2014/main" id="{0FCE192C-81FD-1662-72D8-DC0C2CF06246}"/>
              </a:ext>
            </a:extLst>
          </p:cNvPr>
          <p:cNvSpPr txBox="1"/>
          <p:nvPr/>
        </p:nvSpPr>
        <p:spPr>
          <a:xfrm>
            <a:off x="7520908" y="4197045"/>
            <a:ext cx="3194939" cy="400110"/>
          </a:xfrm>
          <a:prstGeom prst="rect">
            <a:avLst/>
          </a:prstGeom>
          <a:noFill/>
        </p:spPr>
        <p:txBody>
          <a:bodyPr wrap="square" rtlCol="0">
            <a:spAutoFit/>
          </a:bodyPr>
          <a:lstStyle/>
          <a:p>
            <a:r>
              <a:rPr lang="en-US" sz="2000">
                <a:solidFill>
                  <a:schemeClr val="tx1"/>
                </a:solidFill>
                <a:cs typeface="Calibri"/>
                <a:sym typeface="Symbol" panose="05050102010706020507" pitchFamily="18" charset="2"/>
              </a:rPr>
              <a:t></a:t>
            </a:r>
            <a:r>
              <a:rPr lang="en-US" sz="2000"/>
              <a:t> = K/K</a:t>
            </a:r>
            <a:r>
              <a:rPr lang="en-US" sz="2000" baseline="-25000"/>
              <a:t>T </a:t>
            </a:r>
            <a:r>
              <a:rPr lang="en-US" sz="2000"/>
              <a:t>; </a:t>
            </a:r>
            <a:r>
              <a:rPr lang="en-US" sz="2000">
                <a:solidFill>
                  <a:schemeClr val="tx1"/>
                </a:solidFill>
                <a:cs typeface="Calibri"/>
                <a:sym typeface="Symbol" panose="05050102010706020507" pitchFamily="18" charset="2"/>
              </a:rPr>
              <a:t></a:t>
            </a:r>
            <a:r>
              <a:rPr lang="en-US" sz="2000"/>
              <a:t> = H.W/H</a:t>
            </a:r>
            <a:r>
              <a:rPr lang="en-US" sz="2000" baseline="-25000"/>
              <a:t>T</a:t>
            </a:r>
            <a:r>
              <a:rPr lang="en-US" sz="2000"/>
              <a:t>.W</a:t>
            </a:r>
            <a:r>
              <a:rPr lang="en-US" sz="2000" baseline="-25000"/>
              <a:t>T</a:t>
            </a:r>
          </a:p>
        </p:txBody>
      </p:sp>
      <p:grpSp>
        <p:nvGrpSpPr>
          <p:cNvPr id="8" name="Group 7">
            <a:extLst>
              <a:ext uri="{FF2B5EF4-FFF2-40B4-BE49-F238E27FC236}">
                <a16:creationId xmlns:a16="http://schemas.microsoft.com/office/drawing/2014/main" id="{E0FF0934-90DF-D3A5-46BF-059B4B4930E3}"/>
              </a:ext>
            </a:extLst>
          </p:cNvPr>
          <p:cNvGrpSpPr/>
          <p:nvPr/>
        </p:nvGrpSpPr>
        <p:grpSpPr>
          <a:xfrm>
            <a:off x="5032810" y="4296320"/>
            <a:ext cx="1708680" cy="1805140"/>
            <a:chOff x="10165448" y="3056210"/>
            <a:chExt cx="1531679" cy="1432454"/>
          </a:xfrm>
        </p:grpSpPr>
        <p:grpSp>
          <p:nvGrpSpPr>
            <p:cNvPr id="108" name="Group 107">
              <a:extLst>
                <a:ext uri="{FF2B5EF4-FFF2-40B4-BE49-F238E27FC236}">
                  <a16:creationId xmlns:a16="http://schemas.microsoft.com/office/drawing/2014/main" id="{A5907BCB-F067-F0BB-9CBF-6B916F2C7258}"/>
                </a:ext>
              </a:extLst>
            </p:cNvPr>
            <p:cNvGrpSpPr/>
            <p:nvPr/>
          </p:nvGrpSpPr>
          <p:grpSpPr>
            <a:xfrm>
              <a:off x="10277462" y="3691119"/>
              <a:ext cx="1253836" cy="205515"/>
              <a:chOff x="974108" y="4508820"/>
              <a:chExt cx="2413263" cy="371257"/>
            </a:xfrm>
          </p:grpSpPr>
          <p:cxnSp>
            <p:nvCxnSpPr>
              <p:cNvPr id="133" name="Straight Connector 132">
                <a:extLst>
                  <a:ext uri="{FF2B5EF4-FFF2-40B4-BE49-F238E27FC236}">
                    <a16:creationId xmlns:a16="http://schemas.microsoft.com/office/drawing/2014/main" id="{746B3526-E690-06F6-270B-B549476A8F3E}"/>
                  </a:ext>
                </a:extLst>
              </p:cNvPr>
              <p:cNvCxnSpPr>
                <a:cxnSpLocks/>
                <a:endCxn id="134" idx="6"/>
              </p:cNvCxnSpPr>
              <p:nvPr/>
            </p:nvCxnSpPr>
            <p:spPr>
              <a:xfrm flipH="1">
                <a:off x="1179927" y="4713503"/>
                <a:ext cx="1973843" cy="33195"/>
              </a:xfrm>
              <a:prstGeom prst="line">
                <a:avLst/>
              </a:prstGeom>
            </p:spPr>
            <p:style>
              <a:lnRef idx="3">
                <a:schemeClr val="dk1"/>
              </a:lnRef>
              <a:fillRef idx="0">
                <a:schemeClr val="dk1"/>
              </a:fillRef>
              <a:effectRef idx="2">
                <a:schemeClr val="dk1"/>
              </a:effectRef>
              <a:fontRef idx="minor">
                <a:schemeClr val="tx1"/>
              </a:fontRef>
            </p:style>
          </p:cxnSp>
          <p:sp>
            <p:nvSpPr>
              <p:cNvPr id="134" name="Oval 133">
                <a:extLst>
                  <a:ext uri="{FF2B5EF4-FFF2-40B4-BE49-F238E27FC236}">
                    <a16:creationId xmlns:a16="http://schemas.microsoft.com/office/drawing/2014/main" id="{7FF76959-ED49-0E40-60A3-7CCA973967DB}"/>
                  </a:ext>
                </a:extLst>
              </p:cNvPr>
              <p:cNvSpPr/>
              <p:nvPr/>
            </p:nvSpPr>
            <p:spPr>
              <a:xfrm>
                <a:off x="974108" y="4621242"/>
                <a:ext cx="205819" cy="2509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4DBD0B92-2FD3-07A2-0713-B853B814A27D}"/>
                  </a:ext>
                </a:extLst>
              </p:cNvPr>
              <p:cNvSpPr/>
              <p:nvPr/>
            </p:nvSpPr>
            <p:spPr>
              <a:xfrm>
                <a:off x="1604914" y="4621242"/>
                <a:ext cx="259102" cy="2509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Star: 5 Points 135">
                <a:extLst>
                  <a:ext uri="{FF2B5EF4-FFF2-40B4-BE49-F238E27FC236}">
                    <a16:creationId xmlns:a16="http://schemas.microsoft.com/office/drawing/2014/main" id="{59CA22AD-803B-B9D7-38B3-1A10A082DA6D}"/>
                  </a:ext>
                </a:extLst>
              </p:cNvPr>
              <p:cNvSpPr/>
              <p:nvPr/>
            </p:nvSpPr>
            <p:spPr>
              <a:xfrm>
                <a:off x="2272594" y="4546929"/>
                <a:ext cx="378820" cy="33314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Pentagon 136">
                <a:extLst>
                  <a:ext uri="{FF2B5EF4-FFF2-40B4-BE49-F238E27FC236}">
                    <a16:creationId xmlns:a16="http://schemas.microsoft.com/office/drawing/2014/main" id="{1B0BA600-E78A-EE81-67B2-EF9D62C7ECCA}"/>
                  </a:ext>
                </a:extLst>
              </p:cNvPr>
              <p:cNvSpPr/>
              <p:nvPr/>
            </p:nvSpPr>
            <p:spPr>
              <a:xfrm>
                <a:off x="2993018" y="4508820"/>
                <a:ext cx="394353" cy="363334"/>
              </a:xfrm>
              <a:prstGeom prst="pentago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a:extLst>
                <a:ext uri="{FF2B5EF4-FFF2-40B4-BE49-F238E27FC236}">
                  <a16:creationId xmlns:a16="http://schemas.microsoft.com/office/drawing/2014/main" id="{97AB6A82-05AB-452F-27EE-E2EF05021FCB}"/>
                </a:ext>
              </a:extLst>
            </p:cNvPr>
            <p:cNvSpPr txBox="1"/>
            <p:nvPr/>
          </p:nvSpPr>
          <p:spPr>
            <a:xfrm>
              <a:off x="10634215" y="4088554"/>
              <a:ext cx="1062912" cy="400110"/>
            </a:xfrm>
            <a:prstGeom prst="rect">
              <a:avLst/>
            </a:prstGeom>
            <a:noFill/>
          </p:spPr>
          <p:txBody>
            <a:bodyPr wrap="square">
              <a:spAutoFit/>
            </a:bodyPr>
            <a:lstStyle/>
            <a:p>
              <a:r>
                <a:rPr lang="en-US" sz="2000">
                  <a:solidFill>
                    <a:schemeClr val="tx1"/>
                  </a:solidFill>
                  <a:cs typeface="Calibri"/>
                </a:rPr>
                <a:t>1</a:t>
              </a:r>
              <a:r>
                <a:rPr lang="en-US" sz="2000" baseline="30000">
                  <a:solidFill>
                    <a:schemeClr val="tx1"/>
                  </a:solidFill>
                  <a:cs typeface="Calibri"/>
                  <a:sym typeface="Symbol" panose="05050102010706020507" pitchFamily="18" charset="2"/>
                </a:rPr>
                <a:t></a:t>
              </a:r>
              <a:endParaRPr lang="en-US" sz="2000" baseline="30000"/>
            </a:p>
          </p:txBody>
        </p:sp>
        <p:sp>
          <p:nvSpPr>
            <p:cNvPr id="115" name="Rectangle 114">
              <a:extLst>
                <a:ext uri="{FF2B5EF4-FFF2-40B4-BE49-F238E27FC236}">
                  <a16:creationId xmlns:a16="http://schemas.microsoft.com/office/drawing/2014/main" id="{C034662E-9689-871D-60BA-8408CD93044A}"/>
                </a:ext>
              </a:extLst>
            </p:cNvPr>
            <p:cNvSpPr/>
            <p:nvPr/>
          </p:nvSpPr>
          <p:spPr>
            <a:xfrm>
              <a:off x="10165448" y="3429000"/>
              <a:ext cx="1531679" cy="10309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A7D42804-B11E-0BE6-1639-74973E921B92}"/>
                </a:ext>
              </a:extLst>
            </p:cNvPr>
            <p:cNvSpPr txBox="1"/>
            <p:nvPr/>
          </p:nvSpPr>
          <p:spPr>
            <a:xfrm>
              <a:off x="10610582" y="3056210"/>
              <a:ext cx="803775" cy="400110"/>
            </a:xfrm>
            <a:prstGeom prst="rect">
              <a:avLst/>
            </a:prstGeom>
            <a:noFill/>
          </p:spPr>
          <p:txBody>
            <a:bodyPr wrap="square" rtlCol="0">
              <a:spAutoFit/>
            </a:bodyPr>
            <a:lstStyle/>
            <a:p>
              <a:r>
                <a:rPr lang="en-US" sz="2000" b="1"/>
                <a:t>P5</a:t>
              </a:r>
            </a:p>
          </p:txBody>
        </p:sp>
      </p:grpSp>
    </p:spTree>
    <p:extLst>
      <p:ext uri="{BB962C8B-B14F-4D97-AF65-F5344CB8AC3E}">
        <p14:creationId xmlns:p14="http://schemas.microsoft.com/office/powerpoint/2010/main" val="159927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E4CE-FBC5-2F5E-9D04-2418479D527C}"/>
              </a:ext>
            </a:extLst>
          </p:cNvPr>
          <p:cNvSpPr>
            <a:spLocks noGrp="1"/>
          </p:cNvSpPr>
          <p:nvPr>
            <p:ph type="title"/>
          </p:nvPr>
        </p:nvSpPr>
        <p:spPr/>
        <p:txBody>
          <a:bodyPr/>
          <a:lstStyle/>
          <a:p>
            <a:r>
              <a:rPr lang="en-US">
                <a:cs typeface="Calibri Light"/>
              </a:rPr>
              <a:t>The Master Equation</a:t>
            </a:r>
          </a:p>
        </p:txBody>
      </p:sp>
      <p:sp>
        <p:nvSpPr>
          <p:cNvPr id="4" name="Slide Number Placeholder 3">
            <a:extLst>
              <a:ext uri="{FF2B5EF4-FFF2-40B4-BE49-F238E27FC236}">
                <a16:creationId xmlns:a16="http://schemas.microsoft.com/office/drawing/2014/main" id="{DFAA0966-0754-20D2-FCED-F8F40FC242C8}"/>
              </a:ext>
            </a:extLst>
          </p:cNvPr>
          <p:cNvSpPr>
            <a:spLocks noGrp="1"/>
          </p:cNvSpPr>
          <p:nvPr>
            <p:ph type="sldNum" sz="quarter" idx="12"/>
          </p:nvPr>
        </p:nvSpPr>
        <p:spPr/>
        <p:txBody>
          <a:bodyPr/>
          <a:lstStyle/>
          <a:p>
            <a:fld id="{48F63A3B-78C7-47BE-AE5E-E10140E04643}" type="slidenum">
              <a:rPr lang="en-US" smtClean="0"/>
              <a:pPr/>
              <a:t>14</a:t>
            </a:fld>
            <a:endParaRPr lang="en-US"/>
          </a:p>
        </p:txBody>
      </p:sp>
      <p:grpSp>
        <p:nvGrpSpPr>
          <p:cNvPr id="16" name="Group 15">
            <a:extLst>
              <a:ext uri="{FF2B5EF4-FFF2-40B4-BE49-F238E27FC236}">
                <a16:creationId xmlns:a16="http://schemas.microsoft.com/office/drawing/2014/main" id="{922FB34E-6405-7112-43EE-35680756F581}"/>
              </a:ext>
            </a:extLst>
          </p:cNvPr>
          <p:cNvGrpSpPr/>
          <p:nvPr/>
        </p:nvGrpSpPr>
        <p:grpSpPr>
          <a:xfrm>
            <a:off x="7181017" y="3613825"/>
            <a:ext cx="4697006" cy="985261"/>
            <a:chOff x="3817073" y="2686016"/>
            <a:chExt cx="4953327" cy="1015425"/>
          </a:xfrm>
        </p:grpSpPr>
        <p:sp>
          <p:nvSpPr>
            <p:cNvPr id="6" name="Rectangle: Rounded Corners 5">
              <a:extLst>
                <a:ext uri="{FF2B5EF4-FFF2-40B4-BE49-F238E27FC236}">
                  <a16:creationId xmlns:a16="http://schemas.microsoft.com/office/drawing/2014/main" id="{E160E8D4-B717-D6F6-9AE2-13A5E2D3CF6F}"/>
                </a:ext>
              </a:extLst>
            </p:cNvPr>
            <p:cNvSpPr/>
            <p:nvPr/>
          </p:nvSpPr>
          <p:spPr>
            <a:xfrm>
              <a:off x="3817073" y="2686016"/>
              <a:ext cx="4953327" cy="1015425"/>
            </a:xfrm>
            <a:prstGeom prst="roundRect">
              <a:avLst/>
            </a:prstGeom>
            <a:solidFill>
              <a:schemeClr val="tx1"/>
            </a:solidFill>
            <a:ln>
              <a:noFill/>
            </a:ln>
            <a:effectLst>
              <a:outerShdw blurRad="76200" dir="13500000" sy="23000" kx="12000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cs typeface="Calibri"/>
              </a:endParaRPr>
            </a:p>
            <a:p>
              <a:pPr algn="ctr"/>
              <a:r>
                <a:rPr lang="en-US" sz="2400">
                  <a:cs typeface="Calibri"/>
                </a:rPr>
                <a:t>One equation to generate them all </a:t>
              </a:r>
            </a:p>
            <a:p>
              <a:pPr algn="ctr"/>
              <a:r>
                <a:rPr lang="en-US" sz="2400" b="1">
                  <a:cs typeface="Calibri"/>
                </a:rPr>
                <a:t>(1</a:t>
              </a:r>
              <a:r>
                <a:rPr lang="en-US" sz="2400" b="1" baseline="30000">
                  <a:cs typeface="Calibri"/>
                </a:rPr>
                <a:t>α</a:t>
              </a:r>
              <a:r>
                <a:rPr lang="en-US" sz="2400" b="1">
                  <a:cs typeface="Calibri"/>
                </a:rPr>
                <a:t>, 2</a:t>
              </a:r>
              <a:r>
                <a:rPr lang="en-US" sz="2400" b="1" baseline="30000">
                  <a:ea typeface="+mn-lt"/>
                  <a:cs typeface="+mn-lt"/>
                </a:rPr>
                <a:t>α </a:t>
              </a:r>
              <a:r>
                <a:rPr lang="en-US" sz="2400" b="1">
                  <a:ea typeface="+mn-lt"/>
                  <a:cs typeface="+mn-lt"/>
                </a:rPr>
                <a:t>… k</a:t>
              </a:r>
              <a:r>
                <a:rPr lang="en-US" sz="2400" b="1" baseline="30000">
                  <a:ea typeface="+mn-lt"/>
                  <a:cs typeface="+mn-lt"/>
                </a:rPr>
                <a:t>α </a:t>
              </a:r>
              <a:r>
                <a:rPr lang="en-US" sz="2400" b="1">
                  <a:ea typeface="+mn-lt"/>
                  <a:cs typeface="+mn-lt"/>
                </a:rPr>
                <a:t>)</a:t>
              </a:r>
              <a:r>
                <a:rPr lang="en-US" sz="2400" b="1" baseline="30000">
                  <a:ea typeface="+mn-lt"/>
                  <a:cs typeface="+mn-lt"/>
                </a:rPr>
                <a:t>β</a:t>
              </a:r>
            </a:p>
            <a:p>
              <a:pPr algn="ctr"/>
              <a:endParaRPr lang="en-US" sz="2000">
                <a:cs typeface="Calibri"/>
              </a:endParaRPr>
            </a:p>
          </p:txBody>
        </p:sp>
        <p:pic>
          <p:nvPicPr>
            <p:cNvPr id="7" name="Graphic 6" descr="Crown with solid fill">
              <a:extLst>
                <a:ext uri="{FF2B5EF4-FFF2-40B4-BE49-F238E27FC236}">
                  <a16:creationId xmlns:a16="http://schemas.microsoft.com/office/drawing/2014/main" id="{CB0243F7-2BBF-F898-56F0-6019B85069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9526" y="3065343"/>
              <a:ext cx="629069" cy="629069"/>
            </a:xfrm>
            <a:prstGeom prst="rect">
              <a:avLst/>
            </a:prstGeom>
          </p:spPr>
        </p:pic>
        <p:pic>
          <p:nvPicPr>
            <p:cNvPr id="11" name="Graphic 10" descr="Crown with solid fill">
              <a:extLst>
                <a:ext uri="{FF2B5EF4-FFF2-40B4-BE49-F238E27FC236}">
                  <a16:creationId xmlns:a16="http://schemas.microsoft.com/office/drawing/2014/main" id="{4B1EDE5D-F20E-00CA-9CAD-A0A7575C1E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85267" y="3070113"/>
              <a:ext cx="629069" cy="629069"/>
            </a:xfrm>
            <a:prstGeom prst="rect">
              <a:avLst/>
            </a:prstGeom>
          </p:spPr>
        </p:pic>
      </p:grpSp>
      <p:sp>
        <p:nvSpPr>
          <p:cNvPr id="14" name="TextBox 13">
            <a:extLst>
              <a:ext uri="{FF2B5EF4-FFF2-40B4-BE49-F238E27FC236}">
                <a16:creationId xmlns:a16="http://schemas.microsoft.com/office/drawing/2014/main" id="{00967460-8905-4C69-514F-2289F5D7C02D}"/>
              </a:ext>
            </a:extLst>
          </p:cNvPr>
          <p:cNvSpPr txBox="1"/>
          <p:nvPr/>
        </p:nvSpPr>
        <p:spPr>
          <a:xfrm>
            <a:off x="7140607" y="4615497"/>
            <a:ext cx="47778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The equation is characterized by the triplet </a:t>
            </a:r>
            <a:r>
              <a:rPr lang="en-US" sz="2000" b="1">
                <a:cs typeface="Calibri"/>
              </a:rPr>
              <a:t>&lt;α, β, k&gt;</a:t>
            </a:r>
          </a:p>
        </p:txBody>
      </p:sp>
      <p:sp>
        <p:nvSpPr>
          <p:cNvPr id="13" name="Freeform: Shape 12">
            <a:extLst>
              <a:ext uri="{FF2B5EF4-FFF2-40B4-BE49-F238E27FC236}">
                <a16:creationId xmlns:a16="http://schemas.microsoft.com/office/drawing/2014/main" id="{739A159E-038A-96A8-6F0C-2B2BB717E6C8}"/>
              </a:ext>
            </a:extLst>
          </p:cNvPr>
          <p:cNvSpPr/>
          <p:nvPr/>
        </p:nvSpPr>
        <p:spPr>
          <a:xfrm>
            <a:off x="1036164" y="1812579"/>
            <a:ext cx="5496612" cy="1221403"/>
          </a:xfrm>
          <a:custGeom>
            <a:avLst/>
            <a:gdLst>
              <a:gd name="connsiteX0" fmla="*/ 0 w 6251477"/>
              <a:gd name="connsiteY0" fmla="*/ 0 h 1228500"/>
              <a:gd name="connsiteX1" fmla="*/ 6251477 w 6251477"/>
              <a:gd name="connsiteY1" fmla="*/ 0 h 1228500"/>
              <a:gd name="connsiteX2" fmla="*/ 6251477 w 6251477"/>
              <a:gd name="connsiteY2" fmla="*/ 1228500 h 1228500"/>
              <a:gd name="connsiteX3" fmla="*/ 0 w 6251477"/>
              <a:gd name="connsiteY3" fmla="*/ 1228500 h 1228500"/>
              <a:gd name="connsiteX4" fmla="*/ 0 w 6251477"/>
              <a:gd name="connsiteY4" fmla="*/ 0 h 1228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1477" h="1228500">
                <a:moveTo>
                  <a:pt x="0" y="0"/>
                </a:moveTo>
                <a:lnTo>
                  <a:pt x="6251477" y="0"/>
                </a:lnTo>
                <a:lnTo>
                  <a:pt x="6251477" y="1228500"/>
                </a:lnTo>
                <a:lnTo>
                  <a:pt x="0" y="1228500"/>
                </a:lnTo>
                <a:lnTo>
                  <a:pt x="0" y="0"/>
                </a:lnTo>
                <a:close/>
              </a:path>
            </a:pathLst>
          </a:cu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shade val="5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485184" tIns="541528" rIns="485184" bIns="128016" numCol="1" spcCol="1270" anchor="t" anchorCtr="0">
            <a:noAutofit/>
          </a:bodyPr>
          <a:lstStyle/>
          <a:p>
            <a:pPr marL="171450" lvl="1" indent="-171450" algn="l" defTabSz="800100">
              <a:lnSpc>
                <a:spcPct val="90000"/>
              </a:lnSpc>
              <a:spcBef>
                <a:spcPct val="0"/>
              </a:spcBef>
              <a:spcAft>
                <a:spcPct val="15000"/>
              </a:spcAft>
              <a:buChar char="•"/>
            </a:pPr>
            <a:r>
              <a:rPr lang="en-US" sz="2000" b="0" kern="1200">
                <a:latin typeface="Calibri"/>
                <a:cs typeface="Calibri"/>
              </a:rPr>
              <a:t>Highly deterministic</a:t>
            </a:r>
            <a:endParaRPr lang="en-US" sz="2000" b="0" kern="1200"/>
          </a:p>
          <a:p>
            <a:pPr marL="171450" lvl="1" indent="-171450" algn="l" defTabSz="800100">
              <a:lnSpc>
                <a:spcPct val="90000"/>
              </a:lnSpc>
              <a:spcBef>
                <a:spcPct val="0"/>
              </a:spcBef>
              <a:spcAft>
                <a:spcPct val="15000"/>
              </a:spcAft>
              <a:buChar char="•"/>
            </a:pPr>
            <a:r>
              <a:rPr lang="en-US" sz="2000" b="0" kern="1200">
                <a:latin typeface="Calibri"/>
                <a:cs typeface="Calibri"/>
              </a:rPr>
              <a:t>Quite similar across a range of operations</a:t>
            </a:r>
            <a:r>
              <a:rPr lang="en-US" sz="2000" b="1" kern="1200">
                <a:latin typeface="Calibri"/>
                <a:cs typeface="Calibri"/>
              </a:rPr>
              <a:t>.</a:t>
            </a:r>
            <a:endParaRPr lang="en-US" sz="2000" kern="1200"/>
          </a:p>
        </p:txBody>
      </p:sp>
      <p:sp>
        <p:nvSpPr>
          <p:cNvPr id="15" name="Freeform: Shape 14">
            <a:extLst>
              <a:ext uri="{FF2B5EF4-FFF2-40B4-BE49-F238E27FC236}">
                <a16:creationId xmlns:a16="http://schemas.microsoft.com/office/drawing/2014/main" id="{D9E950C4-CE5B-D404-D558-EB1F68E96DB8}"/>
              </a:ext>
            </a:extLst>
          </p:cNvPr>
          <p:cNvSpPr/>
          <p:nvPr/>
        </p:nvSpPr>
        <p:spPr>
          <a:xfrm>
            <a:off x="1348735" y="1644009"/>
            <a:ext cx="4376033" cy="582950"/>
          </a:xfrm>
          <a:custGeom>
            <a:avLst/>
            <a:gdLst>
              <a:gd name="connsiteX0" fmla="*/ 0 w 4376033"/>
              <a:gd name="connsiteY0" fmla="*/ 127923 h 767520"/>
              <a:gd name="connsiteX1" fmla="*/ 127923 w 4376033"/>
              <a:gd name="connsiteY1" fmla="*/ 0 h 767520"/>
              <a:gd name="connsiteX2" fmla="*/ 4248110 w 4376033"/>
              <a:gd name="connsiteY2" fmla="*/ 0 h 767520"/>
              <a:gd name="connsiteX3" fmla="*/ 4376033 w 4376033"/>
              <a:gd name="connsiteY3" fmla="*/ 127923 h 767520"/>
              <a:gd name="connsiteX4" fmla="*/ 4376033 w 4376033"/>
              <a:gd name="connsiteY4" fmla="*/ 639597 h 767520"/>
              <a:gd name="connsiteX5" fmla="*/ 4248110 w 4376033"/>
              <a:gd name="connsiteY5" fmla="*/ 767520 h 767520"/>
              <a:gd name="connsiteX6" fmla="*/ 127923 w 4376033"/>
              <a:gd name="connsiteY6" fmla="*/ 767520 h 767520"/>
              <a:gd name="connsiteX7" fmla="*/ 0 w 4376033"/>
              <a:gd name="connsiteY7" fmla="*/ 639597 h 767520"/>
              <a:gd name="connsiteX8" fmla="*/ 0 w 4376033"/>
              <a:gd name="connsiteY8" fmla="*/ 127923 h 76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6033" h="767520">
                <a:moveTo>
                  <a:pt x="0" y="127923"/>
                </a:moveTo>
                <a:cubicBezTo>
                  <a:pt x="0" y="57273"/>
                  <a:pt x="57273" y="0"/>
                  <a:pt x="127923" y="0"/>
                </a:cubicBezTo>
                <a:lnTo>
                  <a:pt x="4248110" y="0"/>
                </a:lnTo>
                <a:cubicBezTo>
                  <a:pt x="4318760" y="0"/>
                  <a:pt x="4376033" y="57273"/>
                  <a:pt x="4376033" y="127923"/>
                </a:cubicBezTo>
                <a:lnTo>
                  <a:pt x="4376033" y="639597"/>
                </a:lnTo>
                <a:cubicBezTo>
                  <a:pt x="4376033" y="710247"/>
                  <a:pt x="4318760" y="767520"/>
                  <a:pt x="4248110" y="767520"/>
                </a:cubicBezTo>
                <a:lnTo>
                  <a:pt x="127923" y="767520"/>
                </a:lnTo>
                <a:cubicBezTo>
                  <a:pt x="57273" y="767520"/>
                  <a:pt x="0" y="710247"/>
                  <a:pt x="0" y="639597"/>
                </a:cubicBezTo>
                <a:lnTo>
                  <a:pt x="0" y="12792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202871" tIns="37467" rIns="202871" bIns="37467" numCol="1" spcCol="1270" anchor="ctr" anchorCtr="0">
            <a:noAutofit/>
          </a:bodyPr>
          <a:lstStyle/>
          <a:p>
            <a:pPr defTabSz="800100">
              <a:lnSpc>
                <a:spcPct val="90000"/>
              </a:lnSpc>
              <a:spcBef>
                <a:spcPct val="0"/>
              </a:spcBef>
              <a:spcAft>
                <a:spcPct val="35000"/>
              </a:spcAft>
            </a:pPr>
            <a:r>
              <a:rPr lang="en-US" sz="2000" kern="1200">
                <a:latin typeface="Calibri"/>
                <a:cs typeface="Calibri"/>
              </a:rPr>
              <a:t>The </a:t>
            </a:r>
            <a:r>
              <a:rPr lang="en-US" sz="2000">
                <a:latin typeface="Calibri"/>
                <a:cs typeface="Calibri"/>
              </a:rPr>
              <a:t>VN</a:t>
            </a:r>
            <a:r>
              <a:rPr lang="en-US" sz="2000" kern="1200">
                <a:latin typeface="Calibri"/>
                <a:cs typeface="Calibri"/>
              </a:rPr>
              <a:t> updates are </a:t>
            </a:r>
            <a:endParaRPr lang="en-US" sz="2000" b="0" kern="1200">
              <a:latin typeface="Calibri Light" panose="020F0302020204030204"/>
              <a:cs typeface="Calibri Light" panose="020F0302020204030204"/>
            </a:endParaRPr>
          </a:p>
        </p:txBody>
      </p:sp>
      <p:sp>
        <p:nvSpPr>
          <p:cNvPr id="18" name="Rectangle 17">
            <a:extLst>
              <a:ext uri="{FF2B5EF4-FFF2-40B4-BE49-F238E27FC236}">
                <a16:creationId xmlns:a16="http://schemas.microsoft.com/office/drawing/2014/main" id="{CAD74746-F2DB-2030-F1E1-494B864A3B9C}"/>
              </a:ext>
            </a:extLst>
          </p:cNvPr>
          <p:cNvSpPr/>
          <p:nvPr/>
        </p:nvSpPr>
        <p:spPr>
          <a:xfrm>
            <a:off x="1036163" y="3555455"/>
            <a:ext cx="5496613" cy="655200"/>
          </a:xfrm>
          <a:prstGeom prst="rect">
            <a:avLst/>
          </a:pr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shade val="50000"/>
              <a:hueOff val="201247"/>
              <a:satOff val="-4901"/>
              <a:lumOff val="2144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85969AB3-8041-DBC9-84A4-7C48CE328B44}"/>
              </a:ext>
            </a:extLst>
          </p:cNvPr>
          <p:cNvSpPr/>
          <p:nvPr/>
        </p:nvSpPr>
        <p:spPr>
          <a:xfrm>
            <a:off x="1348736" y="3230065"/>
            <a:ext cx="4376033" cy="767520"/>
          </a:xfrm>
          <a:custGeom>
            <a:avLst/>
            <a:gdLst>
              <a:gd name="connsiteX0" fmla="*/ 0 w 4376033"/>
              <a:gd name="connsiteY0" fmla="*/ 127923 h 767520"/>
              <a:gd name="connsiteX1" fmla="*/ 127923 w 4376033"/>
              <a:gd name="connsiteY1" fmla="*/ 0 h 767520"/>
              <a:gd name="connsiteX2" fmla="*/ 4248110 w 4376033"/>
              <a:gd name="connsiteY2" fmla="*/ 0 h 767520"/>
              <a:gd name="connsiteX3" fmla="*/ 4376033 w 4376033"/>
              <a:gd name="connsiteY3" fmla="*/ 127923 h 767520"/>
              <a:gd name="connsiteX4" fmla="*/ 4376033 w 4376033"/>
              <a:gd name="connsiteY4" fmla="*/ 639597 h 767520"/>
              <a:gd name="connsiteX5" fmla="*/ 4248110 w 4376033"/>
              <a:gd name="connsiteY5" fmla="*/ 767520 h 767520"/>
              <a:gd name="connsiteX6" fmla="*/ 127923 w 4376033"/>
              <a:gd name="connsiteY6" fmla="*/ 767520 h 767520"/>
              <a:gd name="connsiteX7" fmla="*/ 0 w 4376033"/>
              <a:gd name="connsiteY7" fmla="*/ 639597 h 767520"/>
              <a:gd name="connsiteX8" fmla="*/ 0 w 4376033"/>
              <a:gd name="connsiteY8" fmla="*/ 127923 h 76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6033" h="767520">
                <a:moveTo>
                  <a:pt x="0" y="127923"/>
                </a:moveTo>
                <a:cubicBezTo>
                  <a:pt x="0" y="57273"/>
                  <a:pt x="57273" y="0"/>
                  <a:pt x="127923" y="0"/>
                </a:cubicBezTo>
                <a:lnTo>
                  <a:pt x="4248110" y="0"/>
                </a:lnTo>
                <a:cubicBezTo>
                  <a:pt x="4318760" y="0"/>
                  <a:pt x="4376033" y="57273"/>
                  <a:pt x="4376033" y="127923"/>
                </a:cubicBezTo>
                <a:lnTo>
                  <a:pt x="4376033" y="639597"/>
                </a:lnTo>
                <a:cubicBezTo>
                  <a:pt x="4376033" y="710247"/>
                  <a:pt x="4318760" y="767520"/>
                  <a:pt x="4248110" y="767520"/>
                </a:cubicBezTo>
                <a:lnTo>
                  <a:pt x="127923" y="767520"/>
                </a:lnTo>
                <a:cubicBezTo>
                  <a:pt x="57273" y="767520"/>
                  <a:pt x="0" y="710247"/>
                  <a:pt x="0" y="639597"/>
                </a:cubicBezTo>
                <a:lnTo>
                  <a:pt x="0" y="12792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50000"/>
              <a:hueOff val="201247"/>
              <a:satOff val="-4901"/>
              <a:lumOff val="21448"/>
              <a:alphaOff val="0"/>
            </a:schemeClr>
          </a:fillRef>
          <a:effectRef idx="2">
            <a:schemeClr val="accent1">
              <a:shade val="50000"/>
              <a:hueOff val="201247"/>
              <a:satOff val="-4901"/>
              <a:lumOff val="21448"/>
              <a:alphaOff val="0"/>
            </a:schemeClr>
          </a:effectRef>
          <a:fontRef idx="minor">
            <a:schemeClr val="lt1"/>
          </a:fontRef>
        </p:style>
        <p:txBody>
          <a:bodyPr spcFirstLastPara="0" vert="horz" wrap="square" lIns="202871" tIns="37467" rIns="202871" bIns="37467" numCol="1" spcCol="1270" anchor="ctr" anchorCtr="0">
            <a:noAutofit/>
          </a:bodyPr>
          <a:lstStyle/>
          <a:p>
            <a:pPr marL="0" lvl="0" indent="0" algn="l" defTabSz="800100">
              <a:lnSpc>
                <a:spcPct val="90000"/>
              </a:lnSpc>
              <a:spcBef>
                <a:spcPct val="0"/>
              </a:spcBef>
              <a:spcAft>
                <a:spcPct val="35000"/>
              </a:spcAft>
              <a:buNone/>
            </a:pPr>
            <a:r>
              <a:rPr lang="en-US" sz="2000">
                <a:latin typeface="Calibri"/>
                <a:cs typeface="Calibri"/>
              </a:rPr>
              <a:t>We</a:t>
            </a:r>
            <a:r>
              <a:rPr lang="en-US" sz="2000" kern="1200">
                <a:latin typeface="Calibri"/>
                <a:cs typeface="Calibri"/>
              </a:rPr>
              <a:t> can generate any </a:t>
            </a:r>
            <a:r>
              <a:rPr lang="en-US" sz="2000">
                <a:latin typeface="Calibri"/>
                <a:cs typeface="Calibri"/>
              </a:rPr>
              <a:t>VN</a:t>
            </a:r>
            <a:r>
              <a:rPr lang="en-US" sz="2000" kern="1200">
                <a:latin typeface="Calibri"/>
                <a:cs typeface="Calibri"/>
              </a:rPr>
              <a:t> pattern using a single master equation.</a:t>
            </a:r>
            <a:endParaRPr lang="en-US" sz="2000" kern="1200"/>
          </a:p>
        </p:txBody>
      </p:sp>
      <p:grpSp>
        <p:nvGrpSpPr>
          <p:cNvPr id="8" name="Group 7">
            <a:extLst>
              <a:ext uri="{FF2B5EF4-FFF2-40B4-BE49-F238E27FC236}">
                <a16:creationId xmlns:a16="http://schemas.microsoft.com/office/drawing/2014/main" id="{01A8F807-822E-5205-3926-AC27A67A2F5C}"/>
              </a:ext>
            </a:extLst>
          </p:cNvPr>
          <p:cNvGrpSpPr/>
          <p:nvPr/>
        </p:nvGrpSpPr>
        <p:grpSpPr>
          <a:xfrm>
            <a:off x="1036164" y="4408192"/>
            <a:ext cx="5496612" cy="1379866"/>
            <a:chOff x="1036164" y="4408192"/>
            <a:chExt cx="5496612" cy="1379866"/>
          </a:xfrm>
        </p:grpSpPr>
        <p:sp>
          <p:nvSpPr>
            <p:cNvPr id="22" name="Rectangle 21">
              <a:extLst>
                <a:ext uri="{FF2B5EF4-FFF2-40B4-BE49-F238E27FC236}">
                  <a16:creationId xmlns:a16="http://schemas.microsoft.com/office/drawing/2014/main" id="{B6BDF983-F7BA-119B-C817-F47442AAE14C}"/>
                </a:ext>
              </a:extLst>
            </p:cNvPr>
            <p:cNvSpPr/>
            <p:nvPr/>
          </p:nvSpPr>
          <p:spPr>
            <a:xfrm>
              <a:off x="1036164" y="4753039"/>
              <a:ext cx="5496612" cy="1035019"/>
            </a:xfrm>
            <a:prstGeom prst="rect">
              <a:avLst/>
            </a:prstGeom>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accent1">
                <a:shade val="50000"/>
                <a:hueOff val="201247"/>
                <a:satOff val="-4901"/>
                <a:lumOff val="2144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3" name="Freeform: Shape 22">
              <a:extLst>
                <a:ext uri="{FF2B5EF4-FFF2-40B4-BE49-F238E27FC236}">
                  <a16:creationId xmlns:a16="http://schemas.microsoft.com/office/drawing/2014/main" id="{EF8948A6-CE2B-EB09-44B4-F91CA1D3C467}"/>
                </a:ext>
              </a:extLst>
            </p:cNvPr>
            <p:cNvSpPr/>
            <p:nvPr/>
          </p:nvSpPr>
          <p:spPr>
            <a:xfrm>
              <a:off x="1348736" y="4408192"/>
              <a:ext cx="4747264" cy="767520"/>
            </a:xfrm>
            <a:custGeom>
              <a:avLst/>
              <a:gdLst>
                <a:gd name="connsiteX0" fmla="*/ 0 w 4376033"/>
                <a:gd name="connsiteY0" fmla="*/ 127923 h 767520"/>
                <a:gd name="connsiteX1" fmla="*/ 127923 w 4376033"/>
                <a:gd name="connsiteY1" fmla="*/ 0 h 767520"/>
                <a:gd name="connsiteX2" fmla="*/ 4248110 w 4376033"/>
                <a:gd name="connsiteY2" fmla="*/ 0 h 767520"/>
                <a:gd name="connsiteX3" fmla="*/ 4376033 w 4376033"/>
                <a:gd name="connsiteY3" fmla="*/ 127923 h 767520"/>
                <a:gd name="connsiteX4" fmla="*/ 4376033 w 4376033"/>
                <a:gd name="connsiteY4" fmla="*/ 639597 h 767520"/>
                <a:gd name="connsiteX5" fmla="*/ 4248110 w 4376033"/>
                <a:gd name="connsiteY5" fmla="*/ 767520 h 767520"/>
                <a:gd name="connsiteX6" fmla="*/ 127923 w 4376033"/>
                <a:gd name="connsiteY6" fmla="*/ 767520 h 767520"/>
                <a:gd name="connsiteX7" fmla="*/ 0 w 4376033"/>
                <a:gd name="connsiteY7" fmla="*/ 639597 h 767520"/>
                <a:gd name="connsiteX8" fmla="*/ 0 w 4376033"/>
                <a:gd name="connsiteY8" fmla="*/ 127923 h 76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6033" h="767520">
                  <a:moveTo>
                    <a:pt x="0" y="127923"/>
                  </a:moveTo>
                  <a:cubicBezTo>
                    <a:pt x="0" y="57273"/>
                    <a:pt x="57273" y="0"/>
                    <a:pt x="127923" y="0"/>
                  </a:cubicBezTo>
                  <a:lnTo>
                    <a:pt x="4248110" y="0"/>
                  </a:lnTo>
                  <a:cubicBezTo>
                    <a:pt x="4318760" y="0"/>
                    <a:pt x="4376033" y="57273"/>
                    <a:pt x="4376033" y="127923"/>
                  </a:cubicBezTo>
                  <a:lnTo>
                    <a:pt x="4376033" y="639597"/>
                  </a:lnTo>
                  <a:cubicBezTo>
                    <a:pt x="4376033" y="710247"/>
                    <a:pt x="4318760" y="767520"/>
                    <a:pt x="4248110" y="767520"/>
                  </a:cubicBezTo>
                  <a:lnTo>
                    <a:pt x="127923" y="767520"/>
                  </a:lnTo>
                  <a:cubicBezTo>
                    <a:pt x="57273" y="767520"/>
                    <a:pt x="0" y="710247"/>
                    <a:pt x="0" y="639597"/>
                  </a:cubicBezTo>
                  <a:lnTo>
                    <a:pt x="0" y="12792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1">
                <a:hueOff val="0"/>
                <a:satOff val="0"/>
                <a:lumOff val="0"/>
                <a:alphaOff val="0"/>
              </a:schemeClr>
            </a:lnRef>
            <a:fillRef idx="1">
              <a:schemeClr val="accent1">
                <a:shade val="50000"/>
                <a:hueOff val="201247"/>
                <a:satOff val="-4901"/>
                <a:lumOff val="21448"/>
                <a:alphaOff val="0"/>
              </a:schemeClr>
            </a:fillRef>
            <a:effectRef idx="2">
              <a:schemeClr val="accent1">
                <a:shade val="50000"/>
                <a:hueOff val="201247"/>
                <a:satOff val="-4901"/>
                <a:lumOff val="21448"/>
                <a:alphaOff val="0"/>
              </a:schemeClr>
            </a:effectRef>
            <a:fontRef idx="minor">
              <a:schemeClr val="lt1"/>
            </a:fontRef>
          </p:style>
          <p:txBody>
            <a:bodyPr spcFirstLastPara="0" vert="horz" wrap="square" lIns="202871" tIns="37467" rIns="202871" bIns="37467" numCol="1" spcCol="1270" anchor="ctr" anchorCtr="0">
              <a:noAutofit/>
            </a:bodyPr>
            <a:lstStyle/>
            <a:p>
              <a:pPr marL="0" lvl="0" indent="0" algn="l" defTabSz="800100" rtl="0">
                <a:lnSpc>
                  <a:spcPct val="90000"/>
                </a:lnSpc>
                <a:spcBef>
                  <a:spcPct val="0"/>
                </a:spcBef>
                <a:spcAft>
                  <a:spcPct val="35000"/>
                </a:spcAft>
                <a:buNone/>
              </a:pPr>
              <a:r>
                <a:rPr lang="en-US" sz="2000" kern="1200" err="1"/>
                <a:t>Securator</a:t>
              </a:r>
              <a:r>
                <a:rPr lang="en-US" sz="2000" kern="1200"/>
                <a:t> generates VNs automatically using a programmable circuit</a:t>
              </a:r>
              <a:endParaRPr lang="en-US" sz="2000" kern="1200">
                <a:latin typeface="Calibri"/>
                <a:cs typeface="Calibri"/>
              </a:endParaRPr>
            </a:p>
          </p:txBody>
        </p:sp>
        <p:sp>
          <p:nvSpPr>
            <p:cNvPr id="5" name="TextBox 4">
              <a:extLst>
                <a:ext uri="{FF2B5EF4-FFF2-40B4-BE49-F238E27FC236}">
                  <a16:creationId xmlns:a16="http://schemas.microsoft.com/office/drawing/2014/main" id="{DD4D25C1-957E-7387-3B26-5993A5709BD4}"/>
                </a:ext>
              </a:extLst>
            </p:cNvPr>
            <p:cNvSpPr txBox="1"/>
            <p:nvPr/>
          </p:nvSpPr>
          <p:spPr>
            <a:xfrm>
              <a:off x="1418736" y="5233025"/>
              <a:ext cx="5114040" cy="369332"/>
            </a:xfrm>
            <a:prstGeom prst="rect">
              <a:avLst/>
            </a:prstGeom>
            <a:noFill/>
          </p:spPr>
          <p:txBody>
            <a:bodyPr wrap="square">
              <a:spAutoFit/>
            </a:bodyPr>
            <a:lstStyle/>
            <a:p>
              <a:pPr marL="171450" lvl="1" indent="-171450" defTabSz="800100">
                <a:lnSpc>
                  <a:spcPct val="90000"/>
                </a:lnSpc>
                <a:spcBef>
                  <a:spcPct val="0"/>
                </a:spcBef>
                <a:spcAft>
                  <a:spcPct val="15000"/>
                </a:spcAft>
                <a:buChar char="•"/>
              </a:pPr>
              <a:r>
                <a:rPr lang="en-US" sz="2000">
                  <a:cs typeface="Calibri"/>
                </a:rPr>
                <a:t>Reduces VN storage and management costs</a:t>
              </a:r>
              <a:r>
                <a:rPr lang="en-US" sz="2000" b="1" kern="1200">
                  <a:latin typeface="Calibri"/>
                  <a:cs typeface="Calibri"/>
                </a:rPr>
                <a:t>.</a:t>
              </a:r>
              <a:endParaRPr lang="en-US" sz="2000" kern="1200"/>
            </a:p>
          </p:txBody>
        </p:sp>
      </p:grpSp>
      <p:sp>
        <p:nvSpPr>
          <p:cNvPr id="9" name="Rectangle: Rounded Corners 8">
            <a:extLst>
              <a:ext uri="{FF2B5EF4-FFF2-40B4-BE49-F238E27FC236}">
                <a16:creationId xmlns:a16="http://schemas.microsoft.com/office/drawing/2014/main" id="{7BD17BFC-7044-5731-2F9F-0398ED8338B3}"/>
              </a:ext>
            </a:extLst>
          </p:cNvPr>
          <p:cNvSpPr/>
          <p:nvPr/>
        </p:nvSpPr>
        <p:spPr>
          <a:xfrm>
            <a:off x="7127854" y="1896591"/>
            <a:ext cx="4714726" cy="936283"/>
          </a:xfrm>
          <a:prstGeom prst="roundRect">
            <a:avLst/>
          </a:prstGeom>
          <a:solidFill>
            <a:srgbClr val="C00000"/>
          </a:solidFill>
          <a:ln>
            <a:noFill/>
          </a:ln>
          <a:effectLst>
            <a:outerShdw blurRad="76200" dir="13500000" sy="23000" kx="12000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b="1" baseline="30000">
              <a:cs typeface="Calibri"/>
            </a:endParaRPr>
          </a:p>
          <a:p>
            <a:pPr algn="ctr"/>
            <a:endParaRPr lang="en-US" sz="3200" b="1" baseline="30000">
              <a:cs typeface="Calibri"/>
            </a:endParaRPr>
          </a:p>
          <a:p>
            <a:pPr algn="ctr"/>
            <a:r>
              <a:rPr lang="en-US" sz="3200" b="1" baseline="30000">
                <a:cs typeface="Calibri"/>
              </a:rPr>
              <a:t>The access patterns can be encoded using a sequence of numbers.</a:t>
            </a:r>
          </a:p>
          <a:p>
            <a:pPr algn="ctr"/>
            <a:endParaRPr lang="en-US" sz="2800">
              <a:cs typeface="Calibri"/>
            </a:endParaRPr>
          </a:p>
        </p:txBody>
      </p:sp>
    </p:spTree>
    <p:extLst>
      <p:ext uri="{BB962C8B-B14F-4D97-AF65-F5344CB8AC3E}">
        <p14:creationId xmlns:p14="http://schemas.microsoft.com/office/powerpoint/2010/main" val="250277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80">
                                          <p:stCondLst>
                                            <p:cond delay="0"/>
                                          </p:stCondLst>
                                        </p:cTn>
                                        <p:tgtEl>
                                          <p:spTgt spid="16"/>
                                        </p:tgtEl>
                                      </p:cBhvr>
                                    </p:animEffect>
                                    <p:anim calcmode="lin" valueType="num">
                                      <p:cBhvr>
                                        <p:cTn id="39"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44" dur="26">
                                          <p:stCondLst>
                                            <p:cond delay="650"/>
                                          </p:stCondLst>
                                        </p:cTn>
                                        <p:tgtEl>
                                          <p:spTgt spid="16"/>
                                        </p:tgtEl>
                                      </p:cBhvr>
                                      <p:to x="100000" y="60000"/>
                                    </p:animScale>
                                    <p:animScale>
                                      <p:cBhvr>
                                        <p:cTn id="45" dur="166" decel="50000">
                                          <p:stCondLst>
                                            <p:cond delay="676"/>
                                          </p:stCondLst>
                                        </p:cTn>
                                        <p:tgtEl>
                                          <p:spTgt spid="16"/>
                                        </p:tgtEl>
                                      </p:cBhvr>
                                      <p:to x="100000" y="100000"/>
                                    </p:animScale>
                                    <p:animScale>
                                      <p:cBhvr>
                                        <p:cTn id="46" dur="26">
                                          <p:stCondLst>
                                            <p:cond delay="1312"/>
                                          </p:stCondLst>
                                        </p:cTn>
                                        <p:tgtEl>
                                          <p:spTgt spid="16"/>
                                        </p:tgtEl>
                                      </p:cBhvr>
                                      <p:to x="100000" y="80000"/>
                                    </p:animScale>
                                    <p:animScale>
                                      <p:cBhvr>
                                        <p:cTn id="47" dur="166" decel="50000">
                                          <p:stCondLst>
                                            <p:cond delay="1338"/>
                                          </p:stCondLst>
                                        </p:cTn>
                                        <p:tgtEl>
                                          <p:spTgt spid="16"/>
                                        </p:tgtEl>
                                      </p:cBhvr>
                                      <p:to x="100000" y="100000"/>
                                    </p:animScale>
                                    <p:animScale>
                                      <p:cBhvr>
                                        <p:cTn id="48" dur="26">
                                          <p:stCondLst>
                                            <p:cond delay="1642"/>
                                          </p:stCondLst>
                                        </p:cTn>
                                        <p:tgtEl>
                                          <p:spTgt spid="16"/>
                                        </p:tgtEl>
                                      </p:cBhvr>
                                      <p:to x="100000" y="90000"/>
                                    </p:animScale>
                                    <p:animScale>
                                      <p:cBhvr>
                                        <p:cTn id="49" dur="166" decel="50000">
                                          <p:stCondLst>
                                            <p:cond delay="1668"/>
                                          </p:stCondLst>
                                        </p:cTn>
                                        <p:tgtEl>
                                          <p:spTgt spid="16"/>
                                        </p:tgtEl>
                                      </p:cBhvr>
                                      <p:to x="100000" y="100000"/>
                                    </p:animScale>
                                    <p:animScale>
                                      <p:cBhvr>
                                        <p:cTn id="50" dur="26">
                                          <p:stCondLst>
                                            <p:cond delay="1808"/>
                                          </p:stCondLst>
                                        </p:cTn>
                                        <p:tgtEl>
                                          <p:spTgt spid="16"/>
                                        </p:tgtEl>
                                      </p:cBhvr>
                                      <p:to x="100000" y="95000"/>
                                    </p:animScale>
                                    <p:animScale>
                                      <p:cBhvr>
                                        <p:cTn id="51" dur="166" decel="50000">
                                          <p:stCondLst>
                                            <p:cond delay="1834"/>
                                          </p:stCondLst>
                                        </p:cTn>
                                        <p:tgtEl>
                                          <p:spTgt spid="16"/>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randombar(horizontal)">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anim calcmode="lin" valueType="num">
                                      <p:cBhvr>
                                        <p:cTn id="62" dur="1000" fill="hold"/>
                                        <p:tgtEl>
                                          <p:spTgt spid="8"/>
                                        </p:tgtEl>
                                        <p:attrNameLst>
                                          <p:attrName>ppt_x</p:attrName>
                                        </p:attrNameLst>
                                      </p:cBhvr>
                                      <p:tavLst>
                                        <p:tav tm="0">
                                          <p:val>
                                            <p:strVal val="#ppt_x"/>
                                          </p:val>
                                        </p:tav>
                                        <p:tav tm="100000">
                                          <p:val>
                                            <p:strVal val="#ppt_x"/>
                                          </p:val>
                                        </p:tav>
                                      </p:tavLst>
                                    </p:anim>
                                    <p:anim calcmode="lin" valueType="num">
                                      <p:cBhvr>
                                        <p:cTn id="6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animBg="1"/>
      <p:bldP spid="15" grpId="0" animBg="1"/>
      <p:bldP spid="19"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A312-8914-43BD-6A7A-8B51701E8761}"/>
              </a:ext>
            </a:extLst>
          </p:cNvPr>
          <p:cNvSpPr>
            <a:spLocks noGrp="1"/>
          </p:cNvSpPr>
          <p:nvPr>
            <p:ph type="title"/>
          </p:nvPr>
        </p:nvSpPr>
        <p:spPr/>
        <p:txBody>
          <a:bodyPr/>
          <a:lstStyle/>
          <a:p>
            <a:r>
              <a:rPr lang="en-US">
                <a:cs typeface="Calibri Light"/>
              </a:rPr>
              <a:t>Outline</a:t>
            </a:r>
            <a:endParaRPr lang="en-US"/>
          </a:p>
        </p:txBody>
      </p:sp>
      <p:sp>
        <p:nvSpPr>
          <p:cNvPr id="4" name="Slide Number Placeholder 3">
            <a:extLst>
              <a:ext uri="{FF2B5EF4-FFF2-40B4-BE49-F238E27FC236}">
                <a16:creationId xmlns:a16="http://schemas.microsoft.com/office/drawing/2014/main" id="{9555A0E3-8685-E970-AC3F-931B5A79DA5D}"/>
              </a:ext>
            </a:extLst>
          </p:cNvPr>
          <p:cNvSpPr>
            <a:spLocks noGrp="1"/>
          </p:cNvSpPr>
          <p:nvPr>
            <p:ph type="sldNum" sz="quarter" idx="12"/>
          </p:nvPr>
        </p:nvSpPr>
        <p:spPr>
          <a:xfrm>
            <a:off x="9240915" y="6492874"/>
            <a:ext cx="2743200" cy="365125"/>
          </a:xfrm>
        </p:spPr>
        <p:txBody>
          <a:bodyPr/>
          <a:lstStyle/>
          <a:p>
            <a:fld id="{330EA680-D336-4FF7-8B7A-9848BB0A1C32}" type="slidenum">
              <a:rPr lang="en-US" smtClean="0"/>
              <a:t>15</a:t>
            </a:fld>
            <a:endParaRPr lang="en-US"/>
          </a:p>
        </p:txBody>
      </p:sp>
      <p:sp>
        <p:nvSpPr>
          <p:cNvPr id="9" name="Freeform: Shape 8">
            <a:extLst>
              <a:ext uri="{FF2B5EF4-FFF2-40B4-BE49-F238E27FC236}">
                <a16:creationId xmlns:a16="http://schemas.microsoft.com/office/drawing/2014/main" id="{56045831-6C30-181B-0A42-3F6D0D634B60}"/>
              </a:ext>
            </a:extLst>
          </p:cNvPr>
          <p:cNvSpPr/>
          <p:nvPr/>
        </p:nvSpPr>
        <p:spPr>
          <a:xfrm>
            <a:off x="2106129" y="1558331"/>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Background and Related Work </a:t>
            </a:r>
          </a:p>
        </p:txBody>
      </p:sp>
      <p:sp>
        <p:nvSpPr>
          <p:cNvPr id="11" name="Freeform: Shape 10">
            <a:extLst>
              <a:ext uri="{FF2B5EF4-FFF2-40B4-BE49-F238E27FC236}">
                <a16:creationId xmlns:a16="http://schemas.microsoft.com/office/drawing/2014/main" id="{A4B73DE0-CB2D-F45A-D8E0-65E794EB9A25}"/>
              </a:ext>
            </a:extLst>
          </p:cNvPr>
          <p:cNvSpPr/>
          <p:nvPr/>
        </p:nvSpPr>
        <p:spPr>
          <a:xfrm>
            <a:off x="2106128" y="3379386"/>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321995"/>
              <a:satOff val="-7842"/>
              <a:lumOff val="34317"/>
              <a:alphaOff val="0"/>
            </a:schemeClr>
          </a:fillRef>
          <a:effectRef idx="2">
            <a:schemeClr val="accent1">
              <a:shade val="50000"/>
              <a:hueOff val="321995"/>
              <a:satOff val="-7842"/>
              <a:lumOff val="34317"/>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Securator</a:t>
            </a:r>
          </a:p>
        </p:txBody>
      </p:sp>
      <p:sp>
        <p:nvSpPr>
          <p:cNvPr id="12" name="Freeform: Shape 11">
            <a:extLst>
              <a:ext uri="{FF2B5EF4-FFF2-40B4-BE49-F238E27FC236}">
                <a16:creationId xmlns:a16="http://schemas.microsoft.com/office/drawing/2014/main" id="{22CBFE5F-0A9E-B811-132F-A669F49EC73D}"/>
              </a:ext>
            </a:extLst>
          </p:cNvPr>
          <p:cNvSpPr/>
          <p:nvPr/>
        </p:nvSpPr>
        <p:spPr>
          <a:xfrm>
            <a:off x="2106128" y="4292796"/>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321995"/>
              <a:satOff val="-7842"/>
              <a:lumOff val="34317"/>
              <a:alphaOff val="0"/>
            </a:schemeClr>
          </a:fillRef>
          <a:effectRef idx="2">
            <a:schemeClr val="accent1">
              <a:shade val="50000"/>
              <a:hueOff val="321995"/>
              <a:satOff val="-7842"/>
              <a:lumOff val="34317"/>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a:lnSpc>
                <a:spcPct val="90000"/>
              </a:lnSpc>
              <a:spcBef>
                <a:spcPct val="0"/>
              </a:spcBef>
              <a:spcAft>
                <a:spcPct val="35000"/>
              </a:spcAft>
              <a:buNone/>
            </a:pPr>
            <a:r>
              <a:rPr lang="en-US" sz="3400" kern="1200">
                <a:latin typeface="Calibri Light" panose="020F0302020204030204"/>
              </a:rPr>
              <a:t>Results and Conclusion</a:t>
            </a:r>
            <a:endParaRPr lang="en-US" sz="3400" kern="1200"/>
          </a:p>
        </p:txBody>
      </p:sp>
      <p:grpSp>
        <p:nvGrpSpPr>
          <p:cNvPr id="25" name="Group 24">
            <a:extLst>
              <a:ext uri="{FF2B5EF4-FFF2-40B4-BE49-F238E27FC236}">
                <a16:creationId xmlns:a16="http://schemas.microsoft.com/office/drawing/2014/main" id="{CF8032B8-A515-389A-81AE-62BFD70B52A7}"/>
              </a:ext>
            </a:extLst>
          </p:cNvPr>
          <p:cNvGrpSpPr/>
          <p:nvPr/>
        </p:nvGrpSpPr>
        <p:grpSpPr>
          <a:xfrm>
            <a:off x="838200" y="4389542"/>
            <a:ext cx="1057042" cy="713045"/>
            <a:chOff x="6476061" y="2850444"/>
            <a:chExt cx="3614325" cy="1647240"/>
          </a:xfrm>
        </p:grpSpPr>
        <p:cxnSp>
          <p:nvCxnSpPr>
            <p:cNvPr id="302" name="Straight Arrow Connector 301">
              <a:extLst>
                <a:ext uri="{FF2B5EF4-FFF2-40B4-BE49-F238E27FC236}">
                  <a16:creationId xmlns:a16="http://schemas.microsoft.com/office/drawing/2014/main" id="{50927772-3449-CEDE-EFF6-FD9E33ADB32D}"/>
                </a:ext>
              </a:extLst>
            </p:cNvPr>
            <p:cNvCxnSpPr/>
            <p:nvPr/>
          </p:nvCxnSpPr>
          <p:spPr>
            <a:xfrm>
              <a:off x="6476061" y="4486392"/>
              <a:ext cx="3614325" cy="11292"/>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371062F3-5F4A-C278-8D65-9A3B962BBA2F}"/>
                </a:ext>
              </a:extLst>
            </p:cNvPr>
            <p:cNvSpPr/>
            <p:nvPr/>
          </p:nvSpPr>
          <p:spPr>
            <a:xfrm>
              <a:off x="6726296" y="2850444"/>
              <a:ext cx="724370" cy="1646296"/>
            </a:xfrm>
            <a:prstGeom prst="rect">
              <a:avLst/>
            </a:prstGeom>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F2FA29-7F72-2364-C4E5-F3A7435B5838}"/>
                </a:ext>
              </a:extLst>
            </p:cNvPr>
            <p:cNvSpPr/>
            <p:nvPr/>
          </p:nvSpPr>
          <p:spPr>
            <a:xfrm>
              <a:off x="7450666" y="3678295"/>
              <a:ext cx="724370" cy="799631"/>
            </a:xfrm>
            <a:prstGeom prst="rect">
              <a:avLst/>
            </a:prstGeom>
            <a:solidFill>
              <a:srgbClr val="FF0000"/>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264160-18E2-6AC0-851D-834866541216}"/>
                </a:ext>
              </a:extLst>
            </p:cNvPr>
            <p:cNvSpPr/>
            <p:nvPr/>
          </p:nvSpPr>
          <p:spPr>
            <a:xfrm>
              <a:off x="8137407" y="2850444"/>
              <a:ext cx="724370" cy="1646296"/>
            </a:xfrm>
            <a:prstGeom prst="rect">
              <a:avLst/>
            </a:prstGeom>
            <a:solidFill>
              <a:schemeClr val="accent6"/>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39675F-6637-3716-D37A-C5DE77F46E90}"/>
                </a:ext>
              </a:extLst>
            </p:cNvPr>
            <p:cNvSpPr/>
            <p:nvPr/>
          </p:nvSpPr>
          <p:spPr>
            <a:xfrm>
              <a:off x="8861778" y="3292592"/>
              <a:ext cx="743184" cy="1204148"/>
            </a:xfrm>
            <a:prstGeom prst="rect">
              <a:avLst/>
            </a:prstGeom>
            <a:solidFill>
              <a:schemeClr val="accent1"/>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pic>
        <p:nvPicPr>
          <p:cNvPr id="26" name="Graphic 26" descr="Processor with solid fill">
            <a:extLst>
              <a:ext uri="{FF2B5EF4-FFF2-40B4-BE49-F238E27FC236}">
                <a16:creationId xmlns:a16="http://schemas.microsoft.com/office/drawing/2014/main" id="{F3565E4D-1F0A-27B9-6DBA-B2A9D029D4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823" y="3382152"/>
            <a:ext cx="790354" cy="808075"/>
          </a:xfrm>
          <a:prstGeom prst="rect">
            <a:avLst/>
          </a:prstGeom>
        </p:spPr>
      </p:pic>
      <p:sp>
        <p:nvSpPr>
          <p:cNvPr id="7" name="Graphic 365" descr="Books with solid fill">
            <a:extLst>
              <a:ext uri="{FF2B5EF4-FFF2-40B4-BE49-F238E27FC236}">
                <a16:creationId xmlns:a16="http://schemas.microsoft.com/office/drawing/2014/main" id="{AAC5CC1F-2190-D689-FD2F-D7740BD4305E}"/>
              </a:ext>
            </a:extLst>
          </p:cNvPr>
          <p:cNvSpPr/>
          <p:nvPr/>
        </p:nvSpPr>
        <p:spPr>
          <a:xfrm>
            <a:off x="1004198" y="1688662"/>
            <a:ext cx="837937" cy="774087"/>
          </a:xfrm>
          <a:custGeom>
            <a:avLst/>
            <a:gdLst>
              <a:gd name="connsiteX0" fmla="*/ 837938 w 837937"/>
              <a:gd name="connsiteY0" fmla="*/ 272635 h 774087"/>
              <a:gd name="connsiteX1" fmla="*/ 786796 w 837937"/>
              <a:gd name="connsiteY1" fmla="*/ 254134 h 774087"/>
              <a:gd name="connsiteX2" fmla="*/ 786796 w 837937"/>
              <a:gd name="connsiteY2" fmla="*/ 148002 h 774087"/>
              <a:gd name="connsiteX3" fmla="*/ 837938 w 837937"/>
              <a:gd name="connsiteY3" fmla="*/ 126580 h 774087"/>
              <a:gd name="connsiteX4" fmla="*/ 491747 w 837937"/>
              <a:gd name="connsiteY4" fmla="*/ 0 h 774087"/>
              <a:gd name="connsiteX5" fmla="*/ 70812 w 837937"/>
              <a:gd name="connsiteY5" fmla="*/ 146054 h 774087"/>
              <a:gd name="connsiteX6" fmla="*/ 29505 w 837937"/>
              <a:gd name="connsiteY6" fmla="*/ 262898 h 774087"/>
              <a:gd name="connsiteX7" fmla="*/ 34422 w 837937"/>
              <a:gd name="connsiteY7" fmla="*/ 305740 h 774087"/>
              <a:gd name="connsiteX8" fmla="*/ 0 w 837937"/>
              <a:gd name="connsiteY8" fmla="*/ 418689 h 774087"/>
              <a:gd name="connsiteX9" fmla="*/ 29505 w 837937"/>
              <a:gd name="connsiteY9" fmla="*/ 503400 h 774087"/>
              <a:gd name="connsiteX10" fmla="*/ 27538 w 837937"/>
              <a:gd name="connsiteY10" fmla="*/ 564743 h 774087"/>
              <a:gd name="connsiteX11" fmla="*/ 78680 w 837937"/>
              <a:gd name="connsiteY11" fmla="*/ 662113 h 774087"/>
              <a:gd name="connsiteX12" fmla="*/ 352091 w 837937"/>
              <a:gd name="connsiteY12" fmla="*/ 774087 h 774087"/>
              <a:gd name="connsiteX13" fmla="*/ 835971 w 837937"/>
              <a:gd name="connsiteY13" fmla="*/ 575454 h 774087"/>
              <a:gd name="connsiteX14" fmla="*/ 784829 w 837937"/>
              <a:gd name="connsiteY14" fmla="*/ 556953 h 774087"/>
              <a:gd name="connsiteX15" fmla="*/ 784829 w 837937"/>
              <a:gd name="connsiteY15" fmla="*/ 449847 h 774087"/>
              <a:gd name="connsiteX16" fmla="*/ 835971 w 837937"/>
              <a:gd name="connsiteY16" fmla="*/ 428426 h 774087"/>
              <a:gd name="connsiteX17" fmla="*/ 757291 w 837937"/>
              <a:gd name="connsiteY17" fmla="*/ 399215 h 774087"/>
              <a:gd name="connsiteX18" fmla="*/ 757291 w 837937"/>
              <a:gd name="connsiteY18" fmla="*/ 305740 h 774087"/>
              <a:gd name="connsiteX19" fmla="*/ 837938 w 837937"/>
              <a:gd name="connsiteY19" fmla="*/ 272635 h 774087"/>
              <a:gd name="connsiteX20" fmla="*/ 82614 w 837937"/>
              <a:gd name="connsiteY20" fmla="*/ 214213 h 774087"/>
              <a:gd name="connsiteX21" fmla="*/ 356025 w 837937"/>
              <a:gd name="connsiteY21" fmla="*/ 320346 h 774087"/>
              <a:gd name="connsiteX22" fmla="*/ 748440 w 837937"/>
              <a:gd name="connsiteY22" fmla="*/ 163581 h 774087"/>
              <a:gd name="connsiteX23" fmla="*/ 748440 w 837937"/>
              <a:gd name="connsiteY23" fmla="*/ 247318 h 774087"/>
              <a:gd name="connsiteX24" fmla="*/ 356025 w 837937"/>
              <a:gd name="connsiteY24" fmla="*/ 408952 h 774087"/>
              <a:gd name="connsiteX25" fmla="*/ 82614 w 837937"/>
              <a:gd name="connsiteY25" fmla="*/ 301845 h 774087"/>
              <a:gd name="connsiteX26" fmla="*/ 82614 w 837937"/>
              <a:gd name="connsiteY26" fmla="*/ 214213 h 774087"/>
              <a:gd name="connsiteX27" fmla="*/ 746473 w 837937"/>
              <a:gd name="connsiteY27" fmla="*/ 550138 h 774087"/>
              <a:gd name="connsiteX28" fmla="*/ 354058 w 837937"/>
              <a:gd name="connsiteY28" fmla="*/ 710797 h 774087"/>
              <a:gd name="connsiteX29" fmla="*/ 79663 w 837937"/>
              <a:gd name="connsiteY29" fmla="*/ 603691 h 774087"/>
              <a:gd name="connsiteX30" fmla="*/ 79663 w 837937"/>
              <a:gd name="connsiteY30" fmla="*/ 527743 h 774087"/>
              <a:gd name="connsiteX31" fmla="*/ 324553 w 837937"/>
              <a:gd name="connsiteY31" fmla="*/ 627059 h 774087"/>
              <a:gd name="connsiteX32" fmla="*/ 747456 w 837937"/>
              <a:gd name="connsiteY32" fmla="*/ 461531 h 774087"/>
              <a:gd name="connsiteX33" fmla="*/ 746473 w 837937"/>
              <a:gd name="connsiteY33" fmla="*/ 550138 h 774087"/>
              <a:gd name="connsiteX34" fmla="*/ 718935 w 837937"/>
              <a:gd name="connsiteY34" fmla="*/ 404083 h 774087"/>
              <a:gd name="connsiteX35" fmla="*/ 326520 w 837937"/>
              <a:gd name="connsiteY35" fmla="*/ 564743 h 774087"/>
              <a:gd name="connsiteX36" fmla="*/ 53109 w 837937"/>
              <a:gd name="connsiteY36" fmla="*/ 457637 h 774087"/>
              <a:gd name="connsiteX37" fmla="*/ 53109 w 837937"/>
              <a:gd name="connsiteY37" fmla="*/ 370004 h 774087"/>
              <a:gd name="connsiteX38" fmla="*/ 334388 w 837937"/>
              <a:gd name="connsiteY38" fmla="*/ 481005 h 774087"/>
              <a:gd name="connsiteX39" fmla="*/ 719918 w 837937"/>
              <a:gd name="connsiteY39" fmla="*/ 321319 h 774087"/>
              <a:gd name="connsiteX40" fmla="*/ 719918 w 837937"/>
              <a:gd name="connsiteY40" fmla="*/ 404083 h 77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37937" h="774087">
                <a:moveTo>
                  <a:pt x="837938" y="272635"/>
                </a:moveTo>
                <a:lnTo>
                  <a:pt x="786796" y="254134"/>
                </a:lnTo>
                <a:lnTo>
                  <a:pt x="786796" y="148002"/>
                </a:lnTo>
                <a:lnTo>
                  <a:pt x="837938" y="126580"/>
                </a:lnTo>
                <a:lnTo>
                  <a:pt x="491747" y="0"/>
                </a:lnTo>
                <a:lnTo>
                  <a:pt x="70812" y="146054"/>
                </a:lnTo>
                <a:cubicBezTo>
                  <a:pt x="30488" y="165528"/>
                  <a:pt x="29505" y="219081"/>
                  <a:pt x="29505" y="262898"/>
                </a:cubicBezTo>
                <a:cubicBezTo>
                  <a:pt x="29505" y="277503"/>
                  <a:pt x="31472" y="292108"/>
                  <a:pt x="34422" y="305740"/>
                </a:cubicBezTo>
                <a:cubicBezTo>
                  <a:pt x="983" y="327161"/>
                  <a:pt x="0" y="376820"/>
                  <a:pt x="0" y="418689"/>
                </a:cubicBezTo>
                <a:cubicBezTo>
                  <a:pt x="0" y="452768"/>
                  <a:pt x="7868" y="483926"/>
                  <a:pt x="29505" y="503400"/>
                </a:cubicBezTo>
                <a:cubicBezTo>
                  <a:pt x="24587" y="519953"/>
                  <a:pt x="27538" y="540401"/>
                  <a:pt x="27538" y="564743"/>
                </a:cubicBezTo>
                <a:cubicBezTo>
                  <a:pt x="27538" y="608559"/>
                  <a:pt x="39340" y="648481"/>
                  <a:pt x="78680" y="662113"/>
                </a:cubicBezTo>
                <a:lnTo>
                  <a:pt x="352091" y="774087"/>
                </a:lnTo>
                <a:lnTo>
                  <a:pt x="835971" y="575454"/>
                </a:lnTo>
                <a:lnTo>
                  <a:pt x="784829" y="556953"/>
                </a:lnTo>
                <a:lnTo>
                  <a:pt x="784829" y="449847"/>
                </a:lnTo>
                <a:lnTo>
                  <a:pt x="835971" y="428426"/>
                </a:lnTo>
                <a:lnTo>
                  <a:pt x="757291" y="399215"/>
                </a:lnTo>
                <a:lnTo>
                  <a:pt x="757291" y="305740"/>
                </a:lnTo>
                <a:lnTo>
                  <a:pt x="837938" y="272635"/>
                </a:lnTo>
                <a:close/>
                <a:moveTo>
                  <a:pt x="82614" y="214213"/>
                </a:moveTo>
                <a:lnTo>
                  <a:pt x="356025" y="320346"/>
                </a:lnTo>
                <a:lnTo>
                  <a:pt x="748440" y="163581"/>
                </a:lnTo>
                <a:lnTo>
                  <a:pt x="748440" y="247318"/>
                </a:lnTo>
                <a:lnTo>
                  <a:pt x="356025" y="408952"/>
                </a:lnTo>
                <a:lnTo>
                  <a:pt x="82614" y="301845"/>
                </a:lnTo>
                <a:lnTo>
                  <a:pt x="82614" y="214213"/>
                </a:lnTo>
                <a:close/>
                <a:moveTo>
                  <a:pt x="746473" y="550138"/>
                </a:moveTo>
                <a:lnTo>
                  <a:pt x="354058" y="710797"/>
                </a:lnTo>
                <a:lnTo>
                  <a:pt x="79663" y="603691"/>
                </a:lnTo>
                <a:lnTo>
                  <a:pt x="79663" y="527743"/>
                </a:lnTo>
                <a:lnTo>
                  <a:pt x="324553" y="627059"/>
                </a:lnTo>
                <a:lnTo>
                  <a:pt x="747456" y="461531"/>
                </a:lnTo>
                <a:lnTo>
                  <a:pt x="746473" y="550138"/>
                </a:lnTo>
                <a:close/>
                <a:moveTo>
                  <a:pt x="718935" y="404083"/>
                </a:moveTo>
                <a:lnTo>
                  <a:pt x="326520" y="564743"/>
                </a:lnTo>
                <a:lnTo>
                  <a:pt x="53109" y="457637"/>
                </a:lnTo>
                <a:lnTo>
                  <a:pt x="53109" y="370004"/>
                </a:lnTo>
                <a:lnTo>
                  <a:pt x="334388" y="481005"/>
                </a:lnTo>
                <a:lnTo>
                  <a:pt x="719918" y="321319"/>
                </a:lnTo>
                <a:lnTo>
                  <a:pt x="719918" y="404083"/>
                </a:lnTo>
                <a:close/>
              </a:path>
            </a:pathLst>
          </a:custGeom>
          <a:solidFill>
            <a:srgbClr val="002060"/>
          </a:solidFill>
          <a:ln w="9823"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8011E0F9-9B4F-9E4A-1A38-7B4BC0DD7C4A}"/>
              </a:ext>
            </a:extLst>
          </p:cNvPr>
          <p:cNvSpPr/>
          <p:nvPr/>
        </p:nvSpPr>
        <p:spPr>
          <a:xfrm>
            <a:off x="2106128" y="2462749"/>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169349" tIns="169349" rIns="169349" bIns="169349" numCol="1" spcCol="1270" anchor="ctr" anchorCtr="0">
            <a:noAutofit/>
          </a:bodyPr>
          <a:lstStyle/>
          <a:p>
            <a:pPr lvl="0" defTabSz="1511300">
              <a:lnSpc>
                <a:spcPct val="90000"/>
              </a:lnSpc>
              <a:spcBef>
                <a:spcPct val="0"/>
              </a:spcBef>
              <a:spcAft>
                <a:spcPct val="35000"/>
              </a:spcAft>
            </a:pPr>
            <a:r>
              <a:rPr lang="en-US" sz="3600">
                <a:latin typeface="+mj-lt"/>
              </a:rPr>
              <a:t>Characterization of Patterns</a:t>
            </a:r>
          </a:p>
        </p:txBody>
      </p:sp>
      <p:pic>
        <p:nvPicPr>
          <p:cNvPr id="6" name="Graphic 5" descr="Mandala with solid fill">
            <a:extLst>
              <a:ext uri="{FF2B5EF4-FFF2-40B4-BE49-F238E27FC236}">
                <a16:creationId xmlns:a16="http://schemas.microsoft.com/office/drawing/2014/main" id="{044DE2F6-46A7-78B5-CEB7-EE24E52F90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72801" y="2407994"/>
            <a:ext cx="914400" cy="914400"/>
          </a:xfrm>
          <a:prstGeom prst="rect">
            <a:avLst/>
          </a:prstGeom>
        </p:spPr>
      </p:pic>
      <p:sp>
        <p:nvSpPr>
          <p:cNvPr id="5" name="Rectangle 4">
            <a:extLst>
              <a:ext uri="{FF2B5EF4-FFF2-40B4-BE49-F238E27FC236}">
                <a16:creationId xmlns:a16="http://schemas.microsoft.com/office/drawing/2014/main" id="{9103F04F-24F8-3133-2A66-1D010E45B75B}"/>
              </a:ext>
            </a:extLst>
          </p:cNvPr>
          <p:cNvSpPr/>
          <p:nvPr/>
        </p:nvSpPr>
        <p:spPr>
          <a:xfrm>
            <a:off x="-13327" y="4249985"/>
            <a:ext cx="12191999" cy="2242888"/>
          </a:xfrm>
          <a:prstGeom prst="rect">
            <a:avLst/>
          </a:prstGeom>
          <a:solidFill>
            <a:schemeClr val="bg2">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671471-87DF-DD04-114E-02CBC898E5D4}"/>
              </a:ext>
            </a:extLst>
          </p:cNvPr>
          <p:cNvSpPr/>
          <p:nvPr/>
        </p:nvSpPr>
        <p:spPr>
          <a:xfrm>
            <a:off x="0" y="-8352"/>
            <a:ext cx="12191999" cy="3286591"/>
          </a:xfrm>
          <a:prstGeom prst="rect">
            <a:avLst/>
          </a:prstGeom>
          <a:solidFill>
            <a:schemeClr val="bg2">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71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1"/>
                                        </p:tgtEl>
                                        <p:attrNameLst>
                                          <p:attrName>r</p:attrName>
                                        </p:attrNameLst>
                                      </p:cBhvr>
                                    </p:animRot>
                                    <p:animRot by="-240000">
                                      <p:cBhvr>
                                        <p:cTn id="7" dur="200" fill="hold">
                                          <p:stCondLst>
                                            <p:cond delay="200"/>
                                          </p:stCondLst>
                                        </p:cTn>
                                        <p:tgtEl>
                                          <p:spTgt spid="11"/>
                                        </p:tgtEl>
                                        <p:attrNameLst>
                                          <p:attrName>r</p:attrName>
                                        </p:attrNameLst>
                                      </p:cBhvr>
                                    </p:animRot>
                                    <p:animRot by="240000">
                                      <p:cBhvr>
                                        <p:cTn id="8" dur="200" fill="hold">
                                          <p:stCondLst>
                                            <p:cond delay="400"/>
                                          </p:stCondLst>
                                        </p:cTn>
                                        <p:tgtEl>
                                          <p:spTgt spid="11"/>
                                        </p:tgtEl>
                                        <p:attrNameLst>
                                          <p:attrName>r</p:attrName>
                                        </p:attrNameLst>
                                      </p:cBhvr>
                                    </p:animRot>
                                    <p:animRot by="-240000">
                                      <p:cBhvr>
                                        <p:cTn id="9" dur="200" fill="hold">
                                          <p:stCondLst>
                                            <p:cond delay="600"/>
                                          </p:stCondLst>
                                        </p:cTn>
                                        <p:tgtEl>
                                          <p:spTgt spid="11"/>
                                        </p:tgtEl>
                                        <p:attrNameLst>
                                          <p:attrName>r</p:attrName>
                                        </p:attrNameLst>
                                      </p:cBhvr>
                                    </p:animRot>
                                    <p:animRot by="120000">
                                      <p:cBhvr>
                                        <p:cTn id="10"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C8F98A70-CF73-8C69-A24F-62DF385F43B8}"/>
              </a:ext>
            </a:extLst>
          </p:cNvPr>
          <p:cNvSpPr/>
          <p:nvPr/>
        </p:nvSpPr>
        <p:spPr>
          <a:xfrm>
            <a:off x="3635774" y="1227251"/>
            <a:ext cx="5387160" cy="3118882"/>
          </a:xfrm>
          <a:prstGeom prst="rect">
            <a:avLst/>
          </a:prstGeom>
          <a:solidFill>
            <a:schemeClr val="accent6">
              <a:lumMod val="20000"/>
              <a:lumOff val="80000"/>
            </a:schemeClr>
          </a:solidFill>
          <a:ln>
            <a:noFill/>
          </a:ln>
          <a:effectLst>
            <a:outerShdw blurRad="76200" dir="13500000" sy="23000" kx="12000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EF28B-37C6-6602-0A30-FB1F001551BE}"/>
              </a:ext>
            </a:extLst>
          </p:cNvPr>
          <p:cNvSpPr>
            <a:spLocks noGrp="1"/>
          </p:cNvSpPr>
          <p:nvPr>
            <p:ph type="title"/>
          </p:nvPr>
        </p:nvSpPr>
        <p:spPr>
          <a:xfrm>
            <a:off x="767316" y="42570"/>
            <a:ext cx="10515600" cy="912796"/>
          </a:xfrm>
        </p:spPr>
        <p:txBody>
          <a:bodyPr>
            <a:normAutofit/>
          </a:bodyPr>
          <a:lstStyle/>
          <a:p>
            <a:r>
              <a:rPr lang="en-US" err="1">
                <a:cs typeface="Calibri Light"/>
              </a:rPr>
              <a:t>Securator</a:t>
            </a:r>
            <a:r>
              <a:rPr lang="en-US">
                <a:cs typeface="Calibri Light"/>
              </a:rPr>
              <a:t> Architecture</a:t>
            </a:r>
          </a:p>
        </p:txBody>
      </p:sp>
      <p:grpSp>
        <p:nvGrpSpPr>
          <p:cNvPr id="89" name="Group 88">
            <a:extLst>
              <a:ext uri="{FF2B5EF4-FFF2-40B4-BE49-F238E27FC236}">
                <a16:creationId xmlns:a16="http://schemas.microsoft.com/office/drawing/2014/main" id="{64800E6B-EC8F-B739-CA7A-9BEF94F416D8}"/>
              </a:ext>
            </a:extLst>
          </p:cNvPr>
          <p:cNvGrpSpPr/>
          <p:nvPr/>
        </p:nvGrpSpPr>
        <p:grpSpPr>
          <a:xfrm>
            <a:off x="3756787" y="1181367"/>
            <a:ext cx="2277138" cy="2126512"/>
            <a:chOff x="6413760" y="1221472"/>
            <a:chExt cx="2277138" cy="2126512"/>
          </a:xfrm>
        </p:grpSpPr>
        <p:sp>
          <p:nvSpPr>
            <p:cNvPr id="4" name="Rectangle 3">
              <a:extLst>
                <a:ext uri="{FF2B5EF4-FFF2-40B4-BE49-F238E27FC236}">
                  <a16:creationId xmlns:a16="http://schemas.microsoft.com/office/drawing/2014/main" id="{63F65652-B498-392D-3EF5-DE14E810C495}"/>
                </a:ext>
              </a:extLst>
            </p:cNvPr>
            <p:cNvSpPr/>
            <p:nvPr/>
          </p:nvSpPr>
          <p:spPr>
            <a:xfrm>
              <a:off x="6413760" y="1540449"/>
              <a:ext cx="2277138" cy="180753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Rectangle 4">
              <a:extLst>
                <a:ext uri="{FF2B5EF4-FFF2-40B4-BE49-F238E27FC236}">
                  <a16:creationId xmlns:a16="http://schemas.microsoft.com/office/drawing/2014/main" id="{1D03CE5F-AF9A-E39A-6727-0AC5C4C820ED}"/>
                </a:ext>
              </a:extLst>
            </p:cNvPr>
            <p:cNvSpPr/>
            <p:nvPr/>
          </p:nvSpPr>
          <p:spPr>
            <a:xfrm>
              <a:off x="6582108" y="1691077"/>
              <a:ext cx="460744"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PE</a:t>
              </a:r>
              <a:endParaRPr lang="en-US" sz="2000">
                <a:solidFill>
                  <a:schemeClr val="tx1"/>
                </a:solidFill>
              </a:endParaRPr>
            </a:p>
          </p:txBody>
        </p:sp>
        <p:sp>
          <p:nvSpPr>
            <p:cNvPr id="6" name="Rectangle 5">
              <a:extLst>
                <a:ext uri="{FF2B5EF4-FFF2-40B4-BE49-F238E27FC236}">
                  <a16:creationId xmlns:a16="http://schemas.microsoft.com/office/drawing/2014/main" id="{06592CB8-6063-A188-24DB-BFDBCB51F3A3}"/>
                </a:ext>
              </a:extLst>
            </p:cNvPr>
            <p:cNvSpPr/>
            <p:nvPr/>
          </p:nvSpPr>
          <p:spPr>
            <a:xfrm>
              <a:off x="7158038" y="1691077"/>
              <a:ext cx="460744"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PE</a:t>
              </a:r>
              <a:endParaRPr lang="en-US" sz="2000">
                <a:solidFill>
                  <a:schemeClr val="tx1"/>
                </a:solidFill>
              </a:endParaRPr>
            </a:p>
          </p:txBody>
        </p:sp>
        <p:sp>
          <p:nvSpPr>
            <p:cNvPr id="7" name="Rectangle 6">
              <a:extLst>
                <a:ext uri="{FF2B5EF4-FFF2-40B4-BE49-F238E27FC236}">
                  <a16:creationId xmlns:a16="http://schemas.microsoft.com/office/drawing/2014/main" id="{2988225B-A5B2-B9CA-40B2-EB5B92F892B2}"/>
                </a:ext>
              </a:extLst>
            </p:cNvPr>
            <p:cNvSpPr/>
            <p:nvPr/>
          </p:nvSpPr>
          <p:spPr>
            <a:xfrm>
              <a:off x="6590968" y="2151821"/>
              <a:ext cx="460744"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PE</a:t>
              </a:r>
              <a:endParaRPr lang="en-US" sz="2000">
                <a:solidFill>
                  <a:schemeClr val="tx1"/>
                </a:solidFill>
              </a:endParaRPr>
            </a:p>
          </p:txBody>
        </p:sp>
        <p:sp>
          <p:nvSpPr>
            <p:cNvPr id="8" name="Rectangle 7">
              <a:extLst>
                <a:ext uri="{FF2B5EF4-FFF2-40B4-BE49-F238E27FC236}">
                  <a16:creationId xmlns:a16="http://schemas.microsoft.com/office/drawing/2014/main" id="{C252B8D7-EB9C-AD15-1716-E8524E0A142F}"/>
                </a:ext>
              </a:extLst>
            </p:cNvPr>
            <p:cNvSpPr/>
            <p:nvPr/>
          </p:nvSpPr>
          <p:spPr>
            <a:xfrm>
              <a:off x="7166898" y="2151821"/>
              <a:ext cx="460744"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cs typeface="Calibri"/>
                </a:rPr>
                <a:t>PE</a:t>
              </a:r>
              <a:endParaRPr lang="en-US" sz="2000">
                <a:solidFill>
                  <a:schemeClr val="tx1"/>
                </a:solidFill>
              </a:endParaRPr>
            </a:p>
          </p:txBody>
        </p:sp>
        <p:sp>
          <p:nvSpPr>
            <p:cNvPr id="9" name="Rectangle 8">
              <a:extLst>
                <a:ext uri="{FF2B5EF4-FFF2-40B4-BE49-F238E27FC236}">
                  <a16:creationId xmlns:a16="http://schemas.microsoft.com/office/drawing/2014/main" id="{57CACE73-28E7-B497-DDFD-52EB7B5CA1C9}"/>
                </a:ext>
              </a:extLst>
            </p:cNvPr>
            <p:cNvSpPr/>
            <p:nvPr/>
          </p:nvSpPr>
          <p:spPr>
            <a:xfrm>
              <a:off x="6599828" y="2842937"/>
              <a:ext cx="460744"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PE</a:t>
              </a:r>
              <a:endParaRPr lang="en-US" sz="2000">
                <a:solidFill>
                  <a:schemeClr val="tx1"/>
                </a:solidFill>
              </a:endParaRPr>
            </a:p>
          </p:txBody>
        </p:sp>
        <p:sp>
          <p:nvSpPr>
            <p:cNvPr id="10" name="Rectangle 9">
              <a:extLst>
                <a:ext uri="{FF2B5EF4-FFF2-40B4-BE49-F238E27FC236}">
                  <a16:creationId xmlns:a16="http://schemas.microsoft.com/office/drawing/2014/main" id="{5DEBA739-1F52-9B89-C6EA-2A6C4CD86D3E}"/>
                </a:ext>
              </a:extLst>
            </p:cNvPr>
            <p:cNvSpPr/>
            <p:nvPr/>
          </p:nvSpPr>
          <p:spPr>
            <a:xfrm>
              <a:off x="7175758" y="2842937"/>
              <a:ext cx="460744"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PE</a:t>
              </a:r>
              <a:endParaRPr lang="en-US" sz="2000">
                <a:solidFill>
                  <a:schemeClr val="tx1"/>
                </a:solidFill>
              </a:endParaRPr>
            </a:p>
          </p:txBody>
        </p:sp>
        <p:sp>
          <p:nvSpPr>
            <p:cNvPr id="11" name="Rectangle 10">
              <a:extLst>
                <a:ext uri="{FF2B5EF4-FFF2-40B4-BE49-F238E27FC236}">
                  <a16:creationId xmlns:a16="http://schemas.microsoft.com/office/drawing/2014/main" id="{09507727-F5B1-3BB0-7F25-A3F569856AF6}"/>
                </a:ext>
              </a:extLst>
            </p:cNvPr>
            <p:cNvSpPr/>
            <p:nvPr/>
          </p:nvSpPr>
          <p:spPr>
            <a:xfrm>
              <a:off x="8088387" y="1673356"/>
              <a:ext cx="460744"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PE</a:t>
              </a:r>
              <a:endParaRPr lang="en-US" sz="2000">
                <a:solidFill>
                  <a:schemeClr val="tx1"/>
                </a:solidFill>
              </a:endParaRPr>
            </a:p>
          </p:txBody>
        </p:sp>
        <p:sp>
          <p:nvSpPr>
            <p:cNvPr id="12" name="Rectangle 11">
              <a:extLst>
                <a:ext uri="{FF2B5EF4-FFF2-40B4-BE49-F238E27FC236}">
                  <a16:creationId xmlns:a16="http://schemas.microsoft.com/office/drawing/2014/main" id="{C2CB0733-A57F-21E1-DD10-1DB27DE58C69}"/>
                </a:ext>
              </a:extLst>
            </p:cNvPr>
            <p:cNvSpPr/>
            <p:nvPr/>
          </p:nvSpPr>
          <p:spPr>
            <a:xfrm>
              <a:off x="8097247" y="2134100"/>
              <a:ext cx="460744"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PE</a:t>
              </a:r>
              <a:endParaRPr lang="en-US" sz="2000">
                <a:solidFill>
                  <a:schemeClr val="tx1"/>
                </a:solidFill>
              </a:endParaRPr>
            </a:p>
          </p:txBody>
        </p:sp>
        <p:sp>
          <p:nvSpPr>
            <p:cNvPr id="13" name="Rectangle 12">
              <a:extLst>
                <a:ext uri="{FF2B5EF4-FFF2-40B4-BE49-F238E27FC236}">
                  <a16:creationId xmlns:a16="http://schemas.microsoft.com/office/drawing/2014/main" id="{F49545B0-0881-DE65-26F2-08641DB7ED0A}"/>
                </a:ext>
              </a:extLst>
            </p:cNvPr>
            <p:cNvSpPr/>
            <p:nvPr/>
          </p:nvSpPr>
          <p:spPr>
            <a:xfrm>
              <a:off x="8106107" y="2825216"/>
              <a:ext cx="460744"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PE</a:t>
              </a:r>
              <a:endParaRPr lang="en-US" sz="2000">
                <a:solidFill>
                  <a:schemeClr val="tx1"/>
                </a:solidFill>
              </a:endParaRPr>
            </a:p>
          </p:txBody>
        </p:sp>
        <p:grpSp>
          <p:nvGrpSpPr>
            <p:cNvPr id="20" name="Group 19">
              <a:extLst>
                <a:ext uri="{FF2B5EF4-FFF2-40B4-BE49-F238E27FC236}">
                  <a16:creationId xmlns:a16="http://schemas.microsoft.com/office/drawing/2014/main" id="{F61777F8-5C30-B16C-702A-E6F7649C1CED}"/>
                </a:ext>
              </a:extLst>
            </p:cNvPr>
            <p:cNvGrpSpPr/>
            <p:nvPr/>
          </p:nvGrpSpPr>
          <p:grpSpPr>
            <a:xfrm>
              <a:off x="7716249" y="1956891"/>
              <a:ext cx="310116" cy="79745"/>
              <a:chOff x="8036442" y="3446720"/>
              <a:chExt cx="310116" cy="79745"/>
            </a:xfrm>
          </p:grpSpPr>
          <p:sp>
            <p:nvSpPr>
              <p:cNvPr id="14" name="Oval 13">
                <a:extLst>
                  <a:ext uri="{FF2B5EF4-FFF2-40B4-BE49-F238E27FC236}">
                    <a16:creationId xmlns:a16="http://schemas.microsoft.com/office/drawing/2014/main" id="{CB21B4E6-E94D-FB5C-12AC-6B7982B2BA7B}"/>
                  </a:ext>
                </a:extLst>
              </p:cNvPr>
              <p:cNvSpPr/>
              <p:nvPr/>
            </p:nvSpPr>
            <p:spPr>
              <a:xfrm>
                <a:off x="8036442" y="3446721"/>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Oval 14">
                <a:extLst>
                  <a:ext uri="{FF2B5EF4-FFF2-40B4-BE49-F238E27FC236}">
                    <a16:creationId xmlns:a16="http://schemas.microsoft.com/office/drawing/2014/main" id="{7CE5AB2A-FFCF-F59E-5578-2A5F441C8D46}"/>
                  </a:ext>
                </a:extLst>
              </p:cNvPr>
              <p:cNvSpPr/>
              <p:nvPr/>
            </p:nvSpPr>
            <p:spPr>
              <a:xfrm>
                <a:off x="8169349" y="3446721"/>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Oval 15">
                <a:extLst>
                  <a:ext uri="{FF2B5EF4-FFF2-40B4-BE49-F238E27FC236}">
                    <a16:creationId xmlns:a16="http://schemas.microsoft.com/office/drawing/2014/main" id="{80F0376B-9DCC-82B4-926F-D34A401E090E}"/>
                  </a:ext>
                </a:extLst>
              </p:cNvPr>
              <p:cNvSpPr/>
              <p:nvPr/>
            </p:nvSpPr>
            <p:spPr>
              <a:xfrm>
                <a:off x="8293396" y="3446720"/>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7" name="Oval 16">
              <a:extLst>
                <a:ext uri="{FF2B5EF4-FFF2-40B4-BE49-F238E27FC236}">
                  <a16:creationId xmlns:a16="http://schemas.microsoft.com/office/drawing/2014/main" id="{D2052879-0E96-F8D2-BB5C-F9C329C48ED9}"/>
                </a:ext>
              </a:extLst>
            </p:cNvPr>
            <p:cNvSpPr/>
            <p:nvPr/>
          </p:nvSpPr>
          <p:spPr>
            <a:xfrm>
              <a:off x="7795992" y="2594845"/>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 name="Oval 17">
              <a:extLst>
                <a:ext uri="{FF2B5EF4-FFF2-40B4-BE49-F238E27FC236}">
                  <a16:creationId xmlns:a16="http://schemas.microsoft.com/office/drawing/2014/main" id="{3E5F49AB-378C-0C22-29A0-DC5F1A46B4ED}"/>
                </a:ext>
              </a:extLst>
            </p:cNvPr>
            <p:cNvSpPr/>
            <p:nvPr/>
          </p:nvSpPr>
          <p:spPr>
            <a:xfrm>
              <a:off x="7937759" y="2736612"/>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21" name="Group 20">
              <a:extLst>
                <a:ext uri="{FF2B5EF4-FFF2-40B4-BE49-F238E27FC236}">
                  <a16:creationId xmlns:a16="http://schemas.microsoft.com/office/drawing/2014/main" id="{EC358E94-68F5-6CFB-3456-9743C1F77001}"/>
                </a:ext>
              </a:extLst>
            </p:cNvPr>
            <p:cNvGrpSpPr/>
            <p:nvPr/>
          </p:nvGrpSpPr>
          <p:grpSpPr>
            <a:xfrm>
              <a:off x="7716249" y="2408774"/>
              <a:ext cx="310116" cy="79745"/>
              <a:chOff x="8036442" y="3446720"/>
              <a:chExt cx="310116" cy="79745"/>
            </a:xfrm>
          </p:grpSpPr>
          <p:sp>
            <p:nvSpPr>
              <p:cNvPr id="22" name="Oval 21">
                <a:extLst>
                  <a:ext uri="{FF2B5EF4-FFF2-40B4-BE49-F238E27FC236}">
                    <a16:creationId xmlns:a16="http://schemas.microsoft.com/office/drawing/2014/main" id="{856884C0-91BF-152A-B24C-9EB12FD82390}"/>
                  </a:ext>
                </a:extLst>
              </p:cNvPr>
              <p:cNvSpPr/>
              <p:nvPr/>
            </p:nvSpPr>
            <p:spPr>
              <a:xfrm>
                <a:off x="8036442" y="3446721"/>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Oval 22">
                <a:extLst>
                  <a:ext uri="{FF2B5EF4-FFF2-40B4-BE49-F238E27FC236}">
                    <a16:creationId xmlns:a16="http://schemas.microsoft.com/office/drawing/2014/main" id="{010D36C0-03B3-92E8-870B-0AAEB0619CE6}"/>
                  </a:ext>
                </a:extLst>
              </p:cNvPr>
              <p:cNvSpPr/>
              <p:nvPr/>
            </p:nvSpPr>
            <p:spPr>
              <a:xfrm>
                <a:off x="8169349" y="3446721"/>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4" name="Oval 23">
                <a:extLst>
                  <a:ext uri="{FF2B5EF4-FFF2-40B4-BE49-F238E27FC236}">
                    <a16:creationId xmlns:a16="http://schemas.microsoft.com/office/drawing/2014/main" id="{6328EC6A-B4AA-3B52-2DFC-B056D2DC2AC5}"/>
                  </a:ext>
                </a:extLst>
              </p:cNvPr>
              <p:cNvSpPr/>
              <p:nvPr/>
            </p:nvSpPr>
            <p:spPr>
              <a:xfrm>
                <a:off x="8293396" y="3446720"/>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25" name="Group 24">
              <a:extLst>
                <a:ext uri="{FF2B5EF4-FFF2-40B4-BE49-F238E27FC236}">
                  <a16:creationId xmlns:a16="http://schemas.microsoft.com/office/drawing/2014/main" id="{36A67706-8790-0B17-EE7F-B0195327571F}"/>
                </a:ext>
              </a:extLst>
            </p:cNvPr>
            <p:cNvGrpSpPr/>
            <p:nvPr/>
          </p:nvGrpSpPr>
          <p:grpSpPr>
            <a:xfrm>
              <a:off x="7716248" y="3108751"/>
              <a:ext cx="310116" cy="79745"/>
              <a:chOff x="8036442" y="3446720"/>
              <a:chExt cx="310116" cy="79745"/>
            </a:xfrm>
          </p:grpSpPr>
          <p:sp>
            <p:nvSpPr>
              <p:cNvPr id="26" name="Oval 25">
                <a:extLst>
                  <a:ext uri="{FF2B5EF4-FFF2-40B4-BE49-F238E27FC236}">
                    <a16:creationId xmlns:a16="http://schemas.microsoft.com/office/drawing/2014/main" id="{F3F2C06D-13F0-5A74-2F54-62976FEA5ECB}"/>
                  </a:ext>
                </a:extLst>
              </p:cNvPr>
              <p:cNvSpPr/>
              <p:nvPr/>
            </p:nvSpPr>
            <p:spPr>
              <a:xfrm>
                <a:off x="8036442" y="3446721"/>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Oval 26">
                <a:extLst>
                  <a:ext uri="{FF2B5EF4-FFF2-40B4-BE49-F238E27FC236}">
                    <a16:creationId xmlns:a16="http://schemas.microsoft.com/office/drawing/2014/main" id="{E6AEF7A8-5E3C-15F3-2FAB-5EF7E17DAAC5}"/>
                  </a:ext>
                </a:extLst>
              </p:cNvPr>
              <p:cNvSpPr/>
              <p:nvPr/>
            </p:nvSpPr>
            <p:spPr>
              <a:xfrm>
                <a:off x="8169349" y="3446721"/>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8" name="Oval 27">
                <a:extLst>
                  <a:ext uri="{FF2B5EF4-FFF2-40B4-BE49-F238E27FC236}">
                    <a16:creationId xmlns:a16="http://schemas.microsoft.com/office/drawing/2014/main" id="{9386E1CC-6792-8CE4-268F-B7EC0E0AB0C2}"/>
                  </a:ext>
                </a:extLst>
              </p:cNvPr>
              <p:cNvSpPr/>
              <p:nvPr/>
            </p:nvSpPr>
            <p:spPr>
              <a:xfrm>
                <a:off x="8293396" y="3446720"/>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33" name="Group 32">
              <a:extLst>
                <a:ext uri="{FF2B5EF4-FFF2-40B4-BE49-F238E27FC236}">
                  <a16:creationId xmlns:a16="http://schemas.microsoft.com/office/drawing/2014/main" id="{7407C3E0-DCF7-125E-438B-E59198D744AC}"/>
                </a:ext>
              </a:extLst>
            </p:cNvPr>
            <p:cNvGrpSpPr/>
            <p:nvPr/>
          </p:nvGrpSpPr>
          <p:grpSpPr>
            <a:xfrm>
              <a:off x="6812480" y="2577124"/>
              <a:ext cx="53162" cy="212651"/>
              <a:chOff x="4749209" y="3907465"/>
              <a:chExt cx="53162" cy="212651"/>
            </a:xfrm>
          </p:grpSpPr>
          <p:sp>
            <p:nvSpPr>
              <p:cNvPr id="30" name="Oval 29">
                <a:extLst>
                  <a:ext uri="{FF2B5EF4-FFF2-40B4-BE49-F238E27FC236}">
                    <a16:creationId xmlns:a16="http://schemas.microsoft.com/office/drawing/2014/main" id="{BC10FB79-929C-6878-A5DD-06F6983654EB}"/>
                  </a:ext>
                </a:extLst>
              </p:cNvPr>
              <p:cNvSpPr/>
              <p:nvPr/>
            </p:nvSpPr>
            <p:spPr>
              <a:xfrm>
                <a:off x="4749209" y="3907465"/>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1" name="Oval 30">
                <a:extLst>
                  <a:ext uri="{FF2B5EF4-FFF2-40B4-BE49-F238E27FC236}">
                    <a16:creationId xmlns:a16="http://schemas.microsoft.com/office/drawing/2014/main" id="{682A7AF0-F16E-2865-F41F-AF376435792F}"/>
                  </a:ext>
                </a:extLst>
              </p:cNvPr>
              <p:cNvSpPr/>
              <p:nvPr/>
            </p:nvSpPr>
            <p:spPr>
              <a:xfrm>
                <a:off x="4749209" y="4040372"/>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34" name="Group 33">
              <a:extLst>
                <a:ext uri="{FF2B5EF4-FFF2-40B4-BE49-F238E27FC236}">
                  <a16:creationId xmlns:a16="http://schemas.microsoft.com/office/drawing/2014/main" id="{A93AB771-B256-4F6B-0A53-4A9B4E2FD18C}"/>
                </a:ext>
              </a:extLst>
            </p:cNvPr>
            <p:cNvGrpSpPr/>
            <p:nvPr/>
          </p:nvGrpSpPr>
          <p:grpSpPr>
            <a:xfrm>
              <a:off x="7352968" y="2577124"/>
              <a:ext cx="53162" cy="212651"/>
              <a:chOff x="4749209" y="3907465"/>
              <a:chExt cx="53162" cy="212651"/>
            </a:xfrm>
          </p:grpSpPr>
          <p:sp>
            <p:nvSpPr>
              <p:cNvPr id="35" name="Oval 34">
                <a:extLst>
                  <a:ext uri="{FF2B5EF4-FFF2-40B4-BE49-F238E27FC236}">
                    <a16:creationId xmlns:a16="http://schemas.microsoft.com/office/drawing/2014/main" id="{3E347EF8-F73C-8558-5BA0-E8FE76D9A73F}"/>
                  </a:ext>
                </a:extLst>
              </p:cNvPr>
              <p:cNvSpPr/>
              <p:nvPr/>
            </p:nvSpPr>
            <p:spPr>
              <a:xfrm>
                <a:off x="4749209" y="3907465"/>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6" name="Oval 35">
                <a:extLst>
                  <a:ext uri="{FF2B5EF4-FFF2-40B4-BE49-F238E27FC236}">
                    <a16:creationId xmlns:a16="http://schemas.microsoft.com/office/drawing/2014/main" id="{A33AB37D-539E-D100-23BF-0E143D3CB2A8}"/>
                  </a:ext>
                </a:extLst>
              </p:cNvPr>
              <p:cNvSpPr/>
              <p:nvPr/>
            </p:nvSpPr>
            <p:spPr>
              <a:xfrm>
                <a:off x="4749209" y="4040372"/>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37" name="Group 36">
              <a:extLst>
                <a:ext uri="{FF2B5EF4-FFF2-40B4-BE49-F238E27FC236}">
                  <a16:creationId xmlns:a16="http://schemas.microsoft.com/office/drawing/2014/main" id="{B10C4466-B85F-0C4B-A927-E5F5654D120B}"/>
                </a:ext>
              </a:extLst>
            </p:cNvPr>
            <p:cNvGrpSpPr/>
            <p:nvPr/>
          </p:nvGrpSpPr>
          <p:grpSpPr>
            <a:xfrm>
              <a:off x="8265595" y="2541681"/>
              <a:ext cx="53162" cy="212651"/>
              <a:chOff x="4749209" y="3907465"/>
              <a:chExt cx="53162" cy="212651"/>
            </a:xfrm>
          </p:grpSpPr>
          <p:sp>
            <p:nvSpPr>
              <p:cNvPr id="38" name="Oval 37">
                <a:extLst>
                  <a:ext uri="{FF2B5EF4-FFF2-40B4-BE49-F238E27FC236}">
                    <a16:creationId xmlns:a16="http://schemas.microsoft.com/office/drawing/2014/main" id="{17217436-7115-B4DB-7061-1597360D0A9D}"/>
                  </a:ext>
                </a:extLst>
              </p:cNvPr>
              <p:cNvSpPr/>
              <p:nvPr/>
            </p:nvSpPr>
            <p:spPr>
              <a:xfrm>
                <a:off x="4749209" y="3907465"/>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9" name="Oval 38">
                <a:extLst>
                  <a:ext uri="{FF2B5EF4-FFF2-40B4-BE49-F238E27FC236}">
                    <a16:creationId xmlns:a16="http://schemas.microsoft.com/office/drawing/2014/main" id="{D98EA988-24DA-C933-25A5-9BCB9983A725}"/>
                  </a:ext>
                </a:extLst>
              </p:cNvPr>
              <p:cNvSpPr/>
              <p:nvPr/>
            </p:nvSpPr>
            <p:spPr>
              <a:xfrm>
                <a:off x="4749209" y="4040372"/>
                <a:ext cx="53162" cy="797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40" name="TextBox 39">
              <a:extLst>
                <a:ext uri="{FF2B5EF4-FFF2-40B4-BE49-F238E27FC236}">
                  <a16:creationId xmlns:a16="http://schemas.microsoft.com/office/drawing/2014/main" id="{BB41ADD5-B486-E73F-2A3C-A8DA098306F4}"/>
                </a:ext>
              </a:extLst>
            </p:cNvPr>
            <p:cNvSpPr txBox="1"/>
            <p:nvPr/>
          </p:nvSpPr>
          <p:spPr>
            <a:xfrm>
              <a:off x="6573248" y="1221472"/>
              <a:ext cx="20609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Compute Engine</a:t>
              </a:r>
              <a:endParaRPr lang="en-US" sz="2000" b="1"/>
            </a:p>
          </p:txBody>
        </p:sp>
      </p:grpSp>
      <p:sp>
        <p:nvSpPr>
          <p:cNvPr id="41" name="Rectangle 40">
            <a:extLst>
              <a:ext uri="{FF2B5EF4-FFF2-40B4-BE49-F238E27FC236}">
                <a16:creationId xmlns:a16="http://schemas.microsoft.com/office/drawing/2014/main" id="{3B4D6340-AB29-5265-31D1-BF59C6AE081E}"/>
              </a:ext>
            </a:extLst>
          </p:cNvPr>
          <p:cNvSpPr/>
          <p:nvPr/>
        </p:nvSpPr>
        <p:spPr>
          <a:xfrm>
            <a:off x="3721345" y="5088833"/>
            <a:ext cx="2277138" cy="708838"/>
          </a:xfrm>
          <a:prstGeom prst="rect">
            <a:avLst/>
          </a:prstGeom>
          <a:solidFill>
            <a:schemeClr val="accent2">
              <a:lumMod val="40000"/>
              <a:lumOff val="60000"/>
            </a:schemeClr>
          </a:solidFill>
          <a:ln>
            <a:noFill/>
          </a:ln>
          <a:effectLst>
            <a:outerShdw blurRad="76200" dir="13500000" sy="23000" kx="12000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Unsecure Memory</a:t>
            </a:r>
            <a:endParaRPr lang="en-US" sz="2000">
              <a:solidFill>
                <a:schemeClr val="tx1"/>
              </a:solidFill>
            </a:endParaRPr>
          </a:p>
        </p:txBody>
      </p:sp>
      <p:grpSp>
        <p:nvGrpSpPr>
          <p:cNvPr id="90" name="Group 89">
            <a:extLst>
              <a:ext uri="{FF2B5EF4-FFF2-40B4-BE49-F238E27FC236}">
                <a16:creationId xmlns:a16="http://schemas.microsoft.com/office/drawing/2014/main" id="{A6BB2107-95AC-AEEC-C603-1DCD0B66A786}"/>
              </a:ext>
            </a:extLst>
          </p:cNvPr>
          <p:cNvGrpSpPr/>
          <p:nvPr/>
        </p:nvGrpSpPr>
        <p:grpSpPr>
          <a:xfrm>
            <a:off x="6228856" y="1234530"/>
            <a:ext cx="2427767" cy="1134141"/>
            <a:chOff x="8885829" y="1274635"/>
            <a:chExt cx="2427767" cy="1134141"/>
          </a:xfrm>
        </p:grpSpPr>
        <p:sp>
          <p:nvSpPr>
            <p:cNvPr id="52" name="Rectangle 51">
              <a:extLst>
                <a:ext uri="{FF2B5EF4-FFF2-40B4-BE49-F238E27FC236}">
                  <a16:creationId xmlns:a16="http://schemas.microsoft.com/office/drawing/2014/main" id="{F6C44761-3F32-1DD7-5375-BD9B5082F658}"/>
                </a:ext>
              </a:extLst>
            </p:cNvPr>
            <p:cNvSpPr/>
            <p:nvPr/>
          </p:nvSpPr>
          <p:spPr>
            <a:xfrm>
              <a:off x="8885829" y="1575891"/>
              <a:ext cx="2427767" cy="83288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6" name="Rectangle 55">
              <a:extLst>
                <a:ext uri="{FF2B5EF4-FFF2-40B4-BE49-F238E27FC236}">
                  <a16:creationId xmlns:a16="http://schemas.microsoft.com/office/drawing/2014/main" id="{061A2586-7277-14DD-CB1B-F183E3AA2AD3}"/>
                </a:ext>
              </a:extLst>
            </p:cNvPr>
            <p:cNvSpPr/>
            <p:nvPr/>
          </p:nvSpPr>
          <p:spPr>
            <a:xfrm>
              <a:off x="8983294" y="1673356"/>
              <a:ext cx="2215115" cy="6379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29" name="Group 28">
              <a:extLst>
                <a:ext uri="{FF2B5EF4-FFF2-40B4-BE49-F238E27FC236}">
                  <a16:creationId xmlns:a16="http://schemas.microsoft.com/office/drawing/2014/main" id="{9B24CD2C-E445-AA6C-AAEE-67FECA8F570D}"/>
                </a:ext>
              </a:extLst>
            </p:cNvPr>
            <p:cNvGrpSpPr/>
            <p:nvPr/>
          </p:nvGrpSpPr>
          <p:grpSpPr>
            <a:xfrm>
              <a:off x="9142784" y="1770835"/>
              <a:ext cx="345558" cy="248093"/>
              <a:chOff x="4226441" y="3322676"/>
              <a:chExt cx="194931" cy="292393"/>
            </a:xfrm>
          </p:grpSpPr>
          <p:sp>
            <p:nvSpPr>
              <p:cNvPr id="42" name="Rectangle: Rounded Corners 41">
                <a:extLst>
                  <a:ext uri="{FF2B5EF4-FFF2-40B4-BE49-F238E27FC236}">
                    <a16:creationId xmlns:a16="http://schemas.microsoft.com/office/drawing/2014/main" id="{09A7D3E9-B739-397B-0B8E-0ACA73A839F4}"/>
                  </a:ext>
                </a:extLst>
              </p:cNvPr>
              <p:cNvSpPr/>
              <p:nvPr/>
            </p:nvSpPr>
            <p:spPr>
              <a:xfrm>
                <a:off x="4226442" y="3322676"/>
                <a:ext cx="194930" cy="10632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Rectangle: Rounded Corners 2">
                <a:extLst>
                  <a:ext uri="{FF2B5EF4-FFF2-40B4-BE49-F238E27FC236}">
                    <a16:creationId xmlns:a16="http://schemas.microsoft.com/office/drawing/2014/main" id="{85992391-AA57-DF51-7655-591E17EDAC56}"/>
                  </a:ext>
                </a:extLst>
              </p:cNvPr>
              <p:cNvSpPr/>
              <p:nvPr/>
            </p:nvSpPr>
            <p:spPr>
              <a:xfrm>
                <a:off x="4226442" y="3420141"/>
                <a:ext cx="194930" cy="10632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Rounded Corners 18">
                <a:extLst>
                  <a:ext uri="{FF2B5EF4-FFF2-40B4-BE49-F238E27FC236}">
                    <a16:creationId xmlns:a16="http://schemas.microsoft.com/office/drawing/2014/main" id="{D953F54D-3522-3FBB-FFFD-ACE9AD6279A9}"/>
                  </a:ext>
                </a:extLst>
              </p:cNvPr>
              <p:cNvSpPr/>
              <p:nvPr/>
            </p:nvSpPr>
            <p:spPr>
              <a:xfrm>
                <a:off x="4226441" y="3508745"/>
                <a:ext cx="194930" cy="10632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32" name="Group 31">
              <a:extLst>
                <a:ext uri="{FF2B5EF4-FFF2-40B4-BE49-F238E27FC236}">
                  <a16:creationId xmlns:a16="http://schemas.microsoft.com/office/drawing/2014/main" id="{EAB51C0C-C68F-26AE-5AD7-77504C9DE80D}"/>
                </a:ext>
              </a:extLst>
            </p:cNvPr>
            <p:cNvGrpSpPr/>
            <p:nvPr/>
          </p:nvGrpSpPr>
          <p:grpSpPr>
            <a:xfrm>
              <a:off x="9894654" y="1770833"/>
              <a:ext cx="346810" cy="248093"/>
              <a:chOff x="4345690" y="3322676"/>
              <a:chExt cx="195637" cy="292393"/>
            </a:xfrm>
          </p:grpSpPr>
          <p:sp>
            <p:nvSpPr>
              <p:cNvPr id="45" name="Rectangle: Rounded Corners 44">
                <a:extLst>
                  <a:ext uri="{FF2B5EF4-FFF2-40B4-BE49-F238E27FC236}">
                    <a16:creationId xmlns:a16="http://schemas.microsoft.com/office/drawing/2014/main" id="{8F3DB7A1-4799-2118-92B5-397625A38FB5}"/>
                  </a:ext>
                </a:extLst>
              </p:cNvPr>
              <p:cNvSpPr/>
              <p:nvPr/>
            </p:nvSpPr>
            <p:spPr>
              <a:xfrm>
                <a:off x="4345690" y="3322676"/>
                <a:ext cx="194930" cy="10632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6" name="Rectangle: Rounded Corners 45">
                <a:extLst>
                  <a:ext uri="{FF2B5EF4-FFF2-40B4-BE49-F238E27FC236}">
                    <a16:creationId xmlns:a16="http://schemas.microsoft.com/office/drawing/2014/main" id="{DEBE32DF-1074-678C-53CF-36A4BFE61CBC}"/>
                  </a:ext>
                </a:extLst>
              </p:cNvPr>
              <p:cNvSpPr/>
              <p:nvPr/>
            </p:nvSpPr>
            <p:spPr>
              <a:xfrm>
                <a:off x="4345690" y="3420141"/>
                <a:ext cx="194930" cy="10632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7" name="Rectangle: Rounded Corners 46">
                <a:extLst>
                  <a:ext uri="{FF2B5EF4-FFF2-40B4-BE49-F238E27FC236}">
                    <a16:creationId xmlns:a16="http://schemas.microsoft.com/office/drawing/2014/main" id="{996DAFFA-ADD4-1BC6-8F9B-DEF63EEBCDDE}"/>
                  </a:ext>
                </a:extLst>
              </p:cNvPr>
              <p:cNvSpPr/>
              <p:nvPr/>
            </p:nvSpPr>
            <p:spPr>
              <a:xfrm>
                <a:off x="4346397" y="3508745"/>
                <a:ext cx="194930" cy="10632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48" name="Group 47">
              <a:extLst>
                <a:ext uri="{FF2B5EF4-FFF2-40B4-BE49-F238E27FC236}">
                  <a16:creationId xmlns:a16="http://schemas.microsoft.com/office/drawing/2014/main" id="{50CA116D-B441-C234-984D-7BB777B34262}"/>
                </a:ext>
              </a:extLst>
            </p:cNvPr>
            <p:cNvGrpSpPr/>
            <p:nvPr/>
          </p:nvGrpSpPr>
          <p:grpSpPr>
            <a:xfrm>
              <a:off x="10610196" y="1770844"/>
              <a:ext cx="345562" cy="248093"/>
              <a:chOff x="4434430" y="3322676"/>
              <a:chExt cx="194933" cy="292393"/>
            </a:xfrm>
          </p:grpSpPr>
          <p:sp>
            <p:nvSpPr>
              <p:cNvPr id="49" name="Rectangle: Rounded Corners 48">
                <a:extLst>
                  <a:ext uri="{FF2B5EF4-FFF2-40B4-BE49-F238E27FC236}">
                    <a16:creationId xmlns:a16="http://schemas.microsoft.com/office/drawing/2014/main" id="{966C6685-85D8-6887-5935-92FE31913C19}"/>
                  </a:ext>
                </a:extLst>
              </p:cNvPr>
              <p:cNvSpPr/>
              <p:nvPr/>
            </p:nvSpPr>
            <p:spPr>
              <a:xfrm>
                <a:off x="4434433" y="3322676"/>
                <a:ext cx="194930" cy="10632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956138B9-0559-DCE5-9A13-5CFE8F5A2334}"/>
                  </a:ext>
                </a:extLst>
              </p:cNvPr>
              <p:cNvSpPr/>
              <p:nvPr/>
            </p:nvSpPr>
            <p:spPr>
              <a:xfrm>
                <a:off x="4434432" y="3420141"/>
                <a:ext cx="194930" cy="10632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3D83C0D-168F-1944-9CF1-B15BA30CE1AB}"/>
                  </a:ext>
                </a:extLst>
              </p:cNvPr>
              <p:cNvSpPr/>
              <p:nvPr/>
            </p:nvSpPr>
            <p:spPr>
              <a:xfrm>
                <a:off x="4434430" y="3508745"/>
                <a:ext cx="194930" cy="10632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53" name="TextBox 52">
              <a:extLst>
                <a:ext uri="{FF2B5EF4-FFF2-40B4-BE49-F238E27FC236}">
                  <a16:creationId xmlns:a16="http://schemas.microsoft.com/office/drawing/2014/main" id="{8BC2C075-2D66-0B8B-39AF-FD73578FD193}"/>
                </a:ext>
              </a:extLst>
            </p:cNvPr>
            <p:cNvSpPr txBox="1"/>
            <p:nvPr/>
          </p:nvSpPr>
          <p:spPr>
            <a:xfrm>
              <a:off x="8938993" y="1939169"/>
              <a:ext cx="8470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cs typeface="Calibri"/>
                </a:rPr>
                <a:t>ifmap</a:t>
              </a:r>
              <a:endParaRPr lang="en-US" sz="2000">
                <a:cs typeface="Calibri"/>
              </a:endParaRPr>
            </a:p>
          </p:txBody>
        </p:sp>
        <p:sp>
          <p:nvSpPr>
            <p:cNvPr id="54" name="TextBox 53">
              <a:extLst>
                <a:ext uri="{FF2B5EF4-FFF2-40B4-BE49-F238E27FC236}">
                  <a16:creationId xmlns:a16="http://schemas.microsoft.com/office/drawing/2014/main" id="{4F2BA63F-E3D0-3293-25D0-3BB50E62373F}"/>
                </a:ext>
              </a:extLst>
            </p:cNvPr>
            <p:cNvSpPr txBox="1"/>
            <p:nvPr/>
          </p:nvSpPr>
          <p:spPr>
            <a:xfrm>
              <a:off x="9683271" y="1965750"/>
              <a:ext cx="8825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cs typeface="Calibri"/>
                </a:rPr>
                <a:t>ofmap</a:t>
              </a:r>
              <a:endParaRPr lang="en-US" sz="2000">
                <a:cs typeface="Calibri"/>
              </a:endParaRPr>
            </a:p>
          </p:txBody>
        </p:sp>
        <p:sp>
          <p:nvSpPr>
            <p:cNvPr id="55" name="TextBox 54">
              <a:extLst>
                <a:ext uri="{FF2B5EF4-FFF2-40B4-BE49-F238E27FC236}">
                  <a16:creationId xmlns:a16="http://schemas.microsoft.com/office/drawing/2014/main" id="{2220D551-ECEC-68DD-3177-99ED3EDDE55D}"/>
                </a:ext>
              </a:extLst>
            </p:cNvPr>
            <p:cNvSpPr txBox="1"/>
            <p:nvPr/>
          </p:nvSpPr>
          <p:spPr>
            <a:xfrm>
              <a:off x="10542735" y="1965748"/>
              <a:ext cx="56352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cs typeface="Calibri"/>
                </a:rPr>
                <a:t>wts</a:t>
              </a:r>
              <a:endParaRPr lang="en-US" sz="2000">
                <a:cs typeface="Calibri"/>
              </a:endParaRPr>
            </a:p>
          </p:txBody>
        </p:sp>
        <p:sp>
          <p:nvSpPr>
            <p:cNvPr id="43" name="TextBox 42">
              <a:extLst>
                <a:ext uri="{FF2B5EF4-FFF2-40B4-BE49-F238E27FC236}">
                  <a16:creationId xmlns:a16="http://schemas.microsoft.com/office/drawing/2014/main" id="{EB0F6F7F-5AEA-7211-74EE-AB5207146CF9}"/>
                </a:ext>
              </a:extLst>
            </p:cNvPr>
            <p:cNvSpPr txBox="1"/>
            <p:nvPr/>
          </p:nvSpPr>
          <p:spPr>
            <a:xfrm>
              <a:off x="9195946" y="1274635"/>
              <a:ext cx="1759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Global</a:t>
              </a:r>
              <a:r>
                <a:rPr lang="en-US" b="1">
                  <a:cs typeface="Calibri"/>
                </a:rPr>
                <a:t> </a:t>
              </a:r>
              <a:r>
                <a:rPr lang="en-US" sz="2000" b="1">
                  <a:cs typeface="Calibri"/>
                </a:rPr>
                <a:t>Buffer</a:t>
              </a:r>
              <a:endParaRPr lang="en-US" sz="2000" b="1"/>
            </a:p>
          </p:txBody>
        </p:sp>
      </p:grpSp>
      <p:sp>
        <p:nvSpPr>
          <p:cNvPr id="44" name="Rectangle 43">
            <a:extLst>
              <a:ext uri="{FF2B5EF4-FFF2-40B4-BE49-F238E27FC236}">
                <a16:creationId xmlns:a16="http://schemas.microsoft.com/office/drawing/2014/main" id="{F16B0EF3-91A9-8143-84A5-2FC45586919E}"/>
              </a:ext>
            </a:extLst>
          </p:cNvPr>
          <p:cNvSpPr/>
          <p:nvPr/>
        </p:nvSpPr>
        <p:spPr>
          <a:xfrm>
            <a:off x="6228856" y="2697054"/>
            <a:ext cx="2622698" cy="12545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7" name="Rectangle 56">
            <a:extLst>
              <a:ext uri="{FF2B5EF4-FFF2-40B4-BE49-F238E27FC236}">
                <a16:creationId xmlns:a16="http://schemas.microsoft.com/office/drawing/2014/main" id="{A45742E1-4A64-2680-F4EF-B0B03B111E11}"/>
              </a:ext>
            </a:extLst>
          </p:cNvPr>
          <p:cNvSpPr/>
          <p:nvPr/>
        </p:nvSpPr>
        <p:spPr>
          <a:xfrm>
            <a:off x="7823739" y="3298274"/>
            <a:ext cx="974652" cy="567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a:solidFill>
                  <a:schemeClr val="tx1"/>
                </a:solidFill>
                <a:cs typeface="Calibri"/>
              </a:rPr>
              <a:t>MAC</a:t>
            </a:r>
          </a:p>
          <a:p>
            <a:r>
              <a:rPr lang="en-US" sz="2000">
                <a:solidFill>
                  <a:schemeClr val="tx1"/>
                </a:solidFill>
                <a:cs typeface="Calibri"/>
              </a:rPr>
              <a:t>Verifier</a:t>
            </a:r>
          </a:p>
        </p:txBody>
      </p:sp>
      <p:sp>
        <p:nvSpPr>
          <p:cNvPr id="58" name="Rectangle 57">
            <a:extLst>
              <a:ext uri="{FF2B5EF4-FFF2-40B4-BE49-F238E27FC236}">
                <a16:creationId xmlns:a16="http://schemas.microsoft.com/office/drawing/2014/main" id="{CE4C851E-CAE1-8431-3FCA-4FFA7419E75E}"/>
              </a:ext>
            </a:extLst>
          </p:cNvPr>
          <p:cNvSpPr/>
          <p:nvPr/>
        </p:nvSpPr>
        <p:spPr>
          <a:xfrm>
            <a:off x="6299740" y="3307878"/>
            <a:ext cx="1453114" cy="5936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a:solidFill>
                  <a:schemeClr val="tx1"/>
                </a:solidFill>
                <a:cs typeface="Calibri"/>
              </a:rPr>
              <a:t>Version No.</a:t>
            </a:r>
            <a:r>
              <a:rPr lang="en-US" sz="1400">
                <a:solidFill>
                  <a:schemeClr val="tx1"/>
                </a:solidFill>
                <a:cs typeface="Calibri"/>
              </a:rPr>
              <a:t> </a:t>
            </a:r>
            <a:r>
              <a:rPr lang="en-US" sz="2000">
                <a:solidFill>
                  <a:schemeClr val="tx1"/>
                </a:solidFill>
                <a:cs typeface="Calibri"/>
              </a:rPr>
              <a:t>Generator</a:t>
            </a:r>
          </a:p>
        </p:txBody>
      </p:sp>
      <p:sp>
        <p:nvSpPr>
          <p:cNvPr id="59" name="TextBox 58">
            <a:extLst>
              <a:ext uri="{FF2B5EF4-FFF2-40B4-BE49-F238E27FC236}">
                <a16:creationId xmlns:a16="http://schemas.microsoft.com/office/drawing/2014/main" id="{42EBB51A-2B98-9758-271C-FCA9AB270570}"/>
              </a:ext>
            </a:extLst>
          </p:cNvPr>
          <p:cNvSpPr txBox="1"/>
          <p:nvPr/>
        </p:nvSpPr>
        <p:spPr>
          <a:xfrm>
            <a:off x="6609857" y="2395251"/>
            <a:ext cx="21849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Security Module</a:t>
            </a:r>
            <a:endParaRPr lang="en-US" sz="2000" b="1"/>
          </a:p>
        </p:txBody>
      </p:sp>
      <p:sp>
        <p:nvSpPr>
          <p:cNvPr id="61" name="TextBox 60">
            <a:extLst>
              <a:ext uri="{FF2B5EF4-FFF2-40B4-BE49-F238E27FC236}">
                <a16:creationId xmlns:a16="http://schemas.microsoft.com/office/drawing/2014/main" id="{B25157F6-9A13-AF4D-ED1C-684A5A620023}"/>
              </a:ext>
            </a:extLst>
          </p:cNvPr>
          <p:cNvSpPr txBox="1"/>
          <p:nvPr/>
        </p:nvSpPr>
        <p:spPr>
          <a:xfrm>
            <a:off x="6325072" y="402838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Trusted Computing Base</a:t>
            </a:r>
            <a:endParaRPr lang="en-US" sz="2000" b="1"/>
          </a:p>
        </p:txBody>
      </p:sp>
      <p:sp>
        <p:nvSpPr>
          <p:cNvPr id="62" name="Rectangle 61">
            <a:extLst>
              <a:ext uri="{FF2B5EF4-FFF2-40B4-BE49-F238E27FC236}">
                <a16:creationId xmlns:a16="http://schemas.microsoft.com/office/drawing/2014/main" id="{F3EA120D-D609-8C6C-DA38-7059339E101B}"/>
              </a:ext>
            </a:extLst>
          </p:cNvPr>
          <p:cNvSpPr/>
          <p:nvPr/>
        </p:nvSpPr>
        <p:spPr>
          <a:xfrm>
            <a:off x="4297274" y="3600274"/>
            <a:ext cx="1054394" cy="6468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Calibri"/>
              </a:rPr>
              <a:t>Memory</a:t>
            </a:r>
            <a:r>
              <a:rPr lang="en-US" sz="2000">
                <a:solidFill>
                  <a:schemeClr val="tx1"/>
                </a:solidFill>
                <a:cs typeface="Calibri"/>
              </a:rPr>
              <a:t> </a:t>
            </a:r>
            <a:r>
              <a:rPr lang="en-US" sz="1600" b="1">
                <a:solidFill>
                  <a:schemeClr val="tx1"/>
                </a:solidFill>
                <a:cs typeface="Calibri"/>
              </a:rPr>
              <a:t> </a:t>
            </a:r>
            <a:r>
              <a:rPr lang="en-US" sz="2000">
                <a:solidFill>
                  <a:schemeClr val="tx1"/>
                </a:solidFill>
                <a:cs typeface="Calibri"/>
              </a:rPr>
              <a:t>Engine</a:t>
            </a:r>
            <a:endParaRPr lang="en-US" sz="2000">
              <a:solidFill>
                <a:schemeClr val="tx1"/>
              </a:solidFill>
            </a:endParaRPr>
          </a:p>
        </p:txBody>
      </p:sp>
      <p:pic>
        <p:nvPicPr>
          <p:cNvPr id="63" name="Graphic 63" descr="User with solid fill">
            <a:extLst>
              <a:ext uri="{FF2B5EF4-FFF2-40B4-BE49-F238E27FC236}">
                <a16:creationId xmlns:a16="http://schemas.microsoft.com/office/drawing/2014/main" id="{7EB2B2D3-EA02-868A-CB2A-AAD0D8A55D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24889" y="3736726"/>
            <a:ext cx="604284" cy="622005"/>
          </a:xfrm>
          <a:prstGeom prst="rect">
            <a:avLst/>
          </a:prstGeom>
        </p:spPr>
      </p:pic>
      <p:pic>
        <p:nvPicPr>
          <p:cNvPr id="64" name="Graphic 63" descr="User with solid fill">
            <a:extLst>
              <a:ext uri="{FF2B5EF4-FFF2-40B4-BE49-F238E27FC236}">
                <a16:creationId xmlns:a16="http://schemas.microsoft.com/office/drawing/2014/main" id="{06C8769B-D7AD-CC85-AC40-07A06407B2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19773" y="3736727"/>
            <a:ext cx="604284" cy="622005"/>
          </a:xfrm>
          <a:prstGeom prst="rect">
            <a:avLst/>
          </a:prstGeom>
        </p:spPr>
      </p:pic>
      <p:sp>
        <p:nvSpPr>
          <p:cNvPr id="65" name="TextBox 64">
            <a:extLst>
              <a:ext uri="{FF2B5EF4-FFF2-40B4-BE49-F238E27FC236}">
                <a16:creationId xmlns:a16="http://schemas.microsoft.com/office/drawing/2014/main" id="{9AEC22E0-FA96-1C03-4757-2FF22F613F0C}"/>
              </a:ext>
            </a:extLst>
          </p:cNvPr>
          <p:cNvSpPr txBox="1"/>
          <p:nvPr/>
        </p:nvSpPr>
        <p:spPr>
          <a:xfrm>
            <a:off x="3552035" y="4406576"/>
            <a:ext cx="13255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Read</a:t>
            </a:r>
          </a:p>
          <a:p>
            <a:pPr algn="l"/>
            <a:r>
              <a:rPr lang="en-US" sz="2000">
                <a:cs typeface="Calibri"/>
              </a:rPr>
              <a:t>Observer</a:t>
            </a:r>
          </a:p>
        </p:txBody>
      </p:sp>
      <p:sp>
        <p:nvSpPr>
          <p:cNvPr id="66" name="TextBox 65">
            <a:extLst>
              <a:ext uri="{FF2B5EF4-FFF2-40B4-BE49-F238E27FC236}">
                <a16:creationId xmlns:a16="http://schemas.microsoft.com/office/drawing/2014/main" id="{96CC2558-6676-B0D1-B384-9E28FF014BB8}"/>
              </a:ext>
            </a:extLst>
          </p:cNvPr>
          <p:cNvSpPr txBox="1"/>
          <p:nvPr/>
        </p:nvSpPr>
        <p:spPr>
          <a:xfrm>
            <a:off x="5165601" y="4406576"/>
            <a:ext cx="12723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Write</a:t>
            </a:r>
          </a:p>
          <a:p>
            <a:pPr algn="l"/>
            <a:r>
              <a:rPr lang="en-US" sz="2000">
                <a:cs typeface="Calibri"/>
              </a:rPr>
              <a:t>Observer</a:t>
            </a:r>
          </a:p>
        </p:txBody>
      </p:sp>
      <p:grpSp>
        <p:nvGrpSpPr>
          <p:cNvPr id="96" name="Group 95">
            <a:extLst>
              <a:ext uri="{FF2B5EF4-FFF2-40B4-BE49-F238E27FC236}">
                <a16:creationId xmlns:a16="http://schemas.microsoft.com/office/drawing/2014/main" id="{F4C08578-F6AF-00E3-3E7C-B83DC4D72988}"/>
              </a:ext>
            </a:extLst>
          </p:cNvPr>
          <p:cNvGrpSpPr/>
          <p:nvPr/>
        </p:nvGrpSpPr>
        <p:grpSpPr>
          <a:xfrm>
            <a:off x="6432647" y="4760996"/>
            <a:ext cx="2082208" cy="1355651"/>
            <a:chOff x="9089620" y="4801101"/>
            <a:chExt cx="2082208" cy="1355651"/>
          </a:xfrm>
        </p:grpSpPr>
        <p:sp>
          <p:nvSpPr>
            <p:cNvPr id="67" name="Rectangle 66">
              <a:extLst>
                <a:ext uri="{FF2B5EF4-FFF2-40B4-BE49-F238E27FC236}">
                  <a16:creationId xmlns:a16="http://schemas.microsoft.com/office/drawing/2014/main" id="{FD64346A-4AFF-E2B7-F46D-2E757B30A321}"/>
                </a:ext>
              </a:extLst>
            </p:cNvPr>
            <p:cNvSpPr/>
            <p:nvPr/>
          </p:nvSpPr>
          <p:spPr>
            <a:xfrm>
              <a:off x="9089620" y="4801101"/>
              <a:ext cx="2082208" cy="1355651"/>
            </a:xfrm>
            <a:prstGeom prst="rect">
              <a:avLst/>
            </a:prstGeom>
            <a:solidFill>
              <a:srgbClr val="DEEAD4"/>
            </a:solidFill>
            <a:ln>
              <a:noFill/>
            </a:ln>
            <a:effectLst>
              <a:outerShdw blurRad="76200" dir="13500000" sy="23000" kx="12000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8" name="Rectangle 67">
              <a:extLst>
                <a:ext uri="{FF2B5EF4-FFF2-40B4-BE49-F238E27FC236}">
                  <a16:creationId xmlns:a16="http://schemas.microsoft.com/office/drawing/2014/main" id="{85C393E4-681B-2355-044D-E6AF9A42E25A}"/>
                </a:ext>
              </a:extLst>
            </p:cNvPr>
            <p:cNvSpPr/>
            <p:nvPr/>
          </p:nvSpPr>
          <p:spPr>
            <a:xfrm>
              <a:off x="9187083" y="4863124"/>
              <a:ext cx="1842975" cy="363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Last level cache</a:t>
              </a:r>
              <a:endParaRPr lang="en-US" sz="2000">
                <a:solidFill>
                  <a:schemeClr val="tx1"/>
                </a:solidFill>
              </a:endParaRPr>
            </a:p>
          </p:txBody>
        </p:sp>
        <p:sp>
          <p:nvSpPr>
            <p:cNvPr id="69" name="Rectangle 68">
              <a:extLst>
                <a:ext uri="{FF2B5EF4-FFF2-40B4-BE49-F238E27FC236}">
                  <a16:creationId xmlns:a16="http://schemas.microsoft.com/office/drawing/2014/main" id="{6BA98FD6-37D0-B230-9D8B-955200D45F87}"/>
                </a:ext>
              </a:extLst>
            </p:cNvPr>
            <p:cNvSpPr/>
            <p:nvPr/>
          </p:nvSpPr>
          <p:spPr>
            <a:xfrm>
              <a:off x="9435176" y="5288424"/>
              <a:ext cx="1231605" cy="354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L1 cache</a:t>
              </a:r>
              <a:endParaRPr lang="en-US" sz="2000">
                <a:solidFill>
                  <a:schemeClr val="tx1"/>
                </a:solidFill>
              </a:endParaRPr>
            </a:p>
          </p:txBody>
        </p:sp>
        <p:sp>
          <p:nvSpPr>
            <p:cNvPr id="70" name="Rectangle 69">
              <a:extLst>
                <a:ext uri="{FF2B5EF4-FFF2-40B4-BE49-F238E27FC236}">
                  <a16:creationId xmlns:a16="http://schemas.microsoft.com/office/drawing/2014/main" id="{49A54AFB-5460-55B6-F961-E064CB60D5AA}"/>
                </a:ext>
              </a:extLst>
            </p:cNvPr>
            <p:cNvSpPr/>
            <p:nvPr/>
          </p:nvSpPr>
          <p:spPr>
            <a:xfrm>
              <a:off x="9692128" y="5704867"/>
              <a:ext cx="824023" cy="354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chemeClr val="tx1"/>
                  </a:solidFill>
                  <a:cs typeface="Calibri"/>
                </a:rPr>
                <a:t>Core</a:t>
              </a:r>
              <a:endParaRPr lang="en-US" sz="2000">
                <a:solidFill>
                  <a:schemeClr val="tx1"/>
                </a:solidFill>
              </a:endParaRPr>
            </a:p>
          </p:txBody>
        </p:sp>
      </p:grpSp>
      <p:cxnSp>
        <p:nvCxnSpPr>
          <p:cNvPr id="71" name="Straight Arrow Connector 70">
            <a:extLst>
              <a:ext uri="{FF2B5EF4-FFF2-40B4-BE49-F238E27FC236}">
                <a16:creationId xmlns:a16="http://schemas.microsoft.com/office/drawing/2014/main" id="{299C8085-1FBB-453D-C6EF-7856967D415B}"/>
              </a:ext>
            </a:extLst>
          </p:cNvPr>
          <p:cNvCxnSpPr/>
          <p:nvPr/>
        </p:nvCxnSpPr>
        <p:spPr>
          <a:xfrm>
            <a:off x="5144779" y="4270569"/>
            <a:ext cx="1773" cy="81693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87DCF83A-7F40-AD29-B7A6-984851B5C46F}"/>
              </a:ext>
            </a:extLst>
          </p:cNvPr>
          <p:cNvCxnSpPr>
            <a:cxnSpLocks/>
          </p:cNvCxnSpPr>
          <p:nvPr/>
        </p:nvCxnSpPr>
        <p:spPr>
          <a:xfrm flipV="1">
            <a:off x="4613150" y="4245760"/>
            <a:ext cx="1773" cy="83997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16A0140C-B725-D3D9-8783-DFBE42B474E4}"/>
              </a:ext>
            </a:extLst>
          </p:cNvPr>
          <p:cNvCxnSpPr/>
          <p:nvPr/>
        </p:nvCxnSpPr>
        <p:spPr>
          <a:xfrm>
            <a:off x="7316700" y="4307119"/>
            <a:ext cx="10633" cy="48909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6B4049B-EE4A-7DF8-A77A-351389860DB1}"/>
              </a:ext>
            </a:extLst>
          </p:cNvPr>
          <p:cNvSpPr txBox="1"/>
          <p:nvPr/>
        </p:nvSpPr>
        <p:spPr>
          <a:xfrm>
            <a:off x="7868042" y="5702353"/>
            <a:ext cx="10951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CPU</a:t>
            </a:r>
            <a:endParaRPr lang="en-US" sz="2400" b="1"/>
          </a:p>
        </p:txBody>
      </p:sp>
      <p:sp>
        <p:nvSpPr>
          <p:cNvPr id="1822" name="Rectangle 1821">
            <a:extLst>
              <a:ext uri="{FF2B5EF4-FFF2-40B4-BE49-F238E27FC236}">
                <a16:creationId xmlns:a16="http://schemas.microsoft.com/office/drawing/2014/main" id="{FBA14F89-D7E0-F792-AC83-592AE1A85A80}"/>
              </a:ext>
            </a:extLst>
          </p:cNvPr>
          <p:cNvSpPr/>
          <p:nvPr/>
        </p:nvSpPr>
        <p:spPr>
          <a:xfrm>
            <a:off x="6762517" y="2767388"/>
            <a:ext cx="1399953" cy="434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a:solidFill>
                  <a:schemeClr val="tx1"/>
                </a:solidFill>
                <a:cs typeface="Calibri"/>
              </a:rPr>
              <a:t>AES Engine</a:t>
            </a:r>
          </a:p>
        </p:txBody>
      </p:sp>
      <p:sp>
        <p:nvSpPr>
          <p:cNvPr id="1870" name="TextBox 1869">
            <a:extLst>
              <a:ext uri="{FF2B5EF4-FFF2-40B4-BE49-F238E27FC236}">
                <a16:creationId xmlns:a16="http://schemas.microsoft.com/office/drawing/2014/main" id="{2633F0A2-7A3D-1A29-67B9-D0EE75D6C8D0}"/>
              </a:ext>
            </a:extLst>
          </p:cNvPr>
          <p:cNvSpPr txBox="1"/>
          <p:nvPr/>
        </p:nvSpPr>
        <p:spPr>
          <a:xfrm>
            <a:off x="7425109" y="4357764"/>
            <a:ext cx="14559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Instructions</a:t>
            </a:r>
          </a:p>
        </p:txBody>
      </p:sp>
      <p:sp>
        <p:nvSpPr>
          <p:cNvPr id="1830" name="Slide Number Placeholder 1829">
            <a:extLst>
              <a:ext uri="{FF2B5EF4-FFF2-40B4-BE49-F238E27FC236}">
                <a16:creationId xmlns:a16="http://schemas.microsoft.com/office/drawing/2014/main" id="{AAB89EC1-3F8E-A798-CC4B-11A9E7D7C517}"/>
              </a:ext>
            </a:extLst>
          </p:cNvPr>
          <p:cNvSpPr>
            <a:spLocks noGrp="1"/>
          </p:cNvSpPr>
          <p:nvPr>
            <p:ph type="sldNum" sz="quarter" idx="12"/>
          </p:nvPr>
        </p:nvSpPr>
        <p:spPr/>
        <p:txBody>
          <a:bodyPr/>
          <a:lstStyle/>
          <a:p>
            <a:fld id="{48F63A3B-78C7-47BE-AE5E-E10140E04643}" type="slidenum">
              <a:rPr lang="en-US" smtClean="0"/>
              <a:pPr/>
              <a:t>16</a:t>
            </a:fld>
            <a:endParaRPr lang="en-US"/>
          </a:p>
        </p:txBody>
      </p:sp>
      <p:sp>
        <p:nvSpPr>
          <p:cNvPr id="1792" name="TextBox 1791">
            <a:extLst>
              <a:ext uri="{FF2B5EF4-FFF2-40B4-BE49-F238E27FC236}">
                <a16:creationId xmlns:a16="http://schemas.microsoft.com/office/drawing/2014/main" id="{768740EE-587F-B041-10FF-B1505F73DF75}"/>
              </a:ext>
            </a:extLst>
          </p:cNvPr>
          <p:cNvSpPr txBox="1"/>
          <p:nvPr/>
        </p:nvSpPr>
        <p:spPr>
          <a:xfrm>
            <a:off x="1498862" y="1952228"/>
            <a:ext cx="2088033" cy="707886"/>
          </a:xfrm>
          <a:prstGeom prst="rect">
            <a:avLst/>
          </a:prstGeom>
          <a:noFill/>
        </p:spPr>
        <p:txBody>
          <a:bodyPr wrap="square" rtlCol="0">
            <a:spAutoFit/>
          </a:bodyPr>
          <a:lstStyle/>
          <a:p>
            <a:r>
              <a:rPr lang="en-US" sz="2000" b="1"/>
              <a:t>A 32x32 systolic array architecture</a:t>
            </a:r>
          </a:p>
        </p:txBody>
      </p:sp>
      <p:sp>
        <p:nvSpPr>
          <p:cNvPr id="1793" name="TextBox 1792">
            <a:extLst>
              <a:ext uri="{FF2B5EF4-FFF2-40B4-BE49-F238E27FC236}">
                <a16:creationId xmlns:a16="http://schemas.microsoft.com/office/drawing/2014/main" id="{2BB069E3-963E-DE87-6FAB-4D425BF077A0}"/>
              </a:ext>
            </a:extLst>
          </p:cNvPr>
          <p:cNvSpPr txBox="1"/>
          <p:nvPr/>
        </p:nvSpPr>
        <p:spPr>
          <a:xfrm>
            <a:off x="9062935" y="1541817"/>
            <a:ext cx="2684604" cy="707886"/>
          </a:xfrm>
          <a:prstGeom prst="rect">
            <a:avLst/>
          </a:prstGeom>
          <a:noFill/>
        </p:spPr>
        <p:txBody>
          <a:bodyPr wrap="square" rtlCol="0">
            <a:spAutoFit/>
          </a:bodyPr>
          <a:lstStyle/>
          <a:p>
            <a:r>
              <a:rPr lang="en-US" sz="2000" b="1" dirty="0"/>
              <a:t>240 kB doubly </a:t>
            </a:r>
          </a:p>
          <a:p>
            <a:r>
              <a:rPr lang="en-US" sz="2000" b="1" dirty="0"/>
              <a:t>buffered global buffers</a:t>
            </a:r>
          </a:p>
        </p:txBody>
      </p:sp>
    </p:spTree>
    <p:extLst>
      <p:ext uri="{BB962C8B-B14F-4D97-AF65-F5344CB8AC3E}">
        <p14:creationId xmlns:p14="http://schemas.microsoft.com/office/powerpoint/2010/main" val="4209742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anim calcmode="lin" valueType="num">
                                      <p:cBhvr>
                                        <p:cTn id="8" dur="1000" fill="hold"/>
                                        <p:tgtEl>
                                          <p:spTgt spid="89"/>
                                        </p:tgtEl>
                                        <p:attrNameLst>
                                          <p:attrName>ppt_x</p:attrName>
                                        </p:attrNameLst>
                                      </p:cBhvr>
                                      <p:tavLst>
                                        <p:tav tm="0">
                                          <p:val>
                                            <p:strVal val="#ppt_x"/>
                                          </p:val>
                                        </p:tav>
                                        <p:tav tm="100000">
                                          <p:val>
                                            <p:strVal val="#ppt_x"/>
                                          </p:val>
                                        </p:tav>
                                      </p:tavLst>
                                    </p:anim>
                                    <p:anim calcmode="lin" valueType="num">
                                      <p:cBhvr>
                                        <p:cTn id="9"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92"/>
                                        </p:tgtEl>
                                        <p:attrNameLst>
                                          <p:attrName>style.visibility</p:attrName>
                                        </p:attrNameLst>
                                      </p:cBhvr>
                                      <p:to>
                                        <p:strVal val="visible"/>
                                      </p:to>
                                    </p:set>
                                    <p:animEffect transition="in" filter="fade">
                                      <p:cBhvr>
                                        <p:cTn id="14" dur="1000"/>
                                        <p:tgtEl>
                                          <p:spTgt spid="1792"/>
                                        </p:tgtEl>
                                      </p:cBhvr>
                                    </p:animEffect>
                                    <p:anim calcmode="lin" valueType="num">
                                      <p:cBhvr>
                                        <p:cTn id="15" dur="1000" fill="hold"/>
                                        <p:tgtEl>
                                          <p:spTgt spid="1792"/>
                                        </p:tgtEl>
                                        <p:attrNameLst>
                                          <p:attrName>ppt_x</p:attrName>
                                        </p:attrNameLst>
                                      </p:cBhvr>
                                      <p:tavLst>
                                        <p:tav tm="0">
                                          <p:val>
                                            <p:strVal val="#ppt_x"/>
                                          </p:val>
                                        </p:tav>
                                        <p:tav tm="100000">
                                          <p:val>
                                            <p:strVal val="#ppt_x"/>
                                          </p:val>
                                        </p:tav>
                                      </p:tavLst>
                                    </p:anim>
                                    <p:anim calcmode="lin" valueType="num">
                                      <p:cBhvr>
                                        <p:cTn id="16" dur="1000" fill="hold"/>
                                        <p:tgtEl>
                                          <p:spTgt spid="179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1000"/>
                                        <p:tgtEl>
                                          <p:spTgt spid="90"/>
                                        </p:tgtEl>
                                      </p:cBhvr>
                                    </p:animEffect>
                                    <p:anim calcmode="lin" valueType="num">
                                      <p:cBhvr>
                                        <p:cTn id="22" dur="1000" fill="hold"/>
                                        <p:tgtEl>
                                          <p:spTgt spid="90"/>
                                        </p:tgtEl>
                                        <p:attrNameLst>
                                          <p:attrName>ppt_x</p:attrName>
                                        </p:attrNameLst>
                                      </p:cBhvr>
                                      <p:tavLst>
                                        <p:tav tm="0">
                                          <p:val>
                                            <p:strVal val="#ppt_x"/>
                                          </p:val>
                                        </p:tav>
                                        <p:tav tm="100000">
                                          <p:val>
                                            <p:strVal val="#ppt_x"/>
                                          </p:val>
                                        </p:tav>
                                      </p:tavLst>
                                    </p:anim>
                                    <p:anim calcmode="lin" valueType="num">
                                      <p:cBhvr>
                                        <p:cTn id="23"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93"/>
                                        </p:tgtEl>
                                        <p:attrNameLst>
                                          <p:attrName>style.visibility</p:attrName>
                                        </p:attrNameLst>
                                      </p:cBhvr>
                                      <p:to>
                                        <p:strVal val="visible"/>
                                      </p:to>
                                    </p:set>
                                    <p:animEffect transition="in" filter="fade">
                                      <p:cBhvr>
                                        <p:cTn id="28" dur="1000"/>
                                        <p:tgtEl>
                                          <p:spTgt spid="1793"/>
                                        </p:tgtEl>
                                      </p:cBhvr>
                                    </p:animEffect>
                                    <p:anim calcmode="lin" valueType="num">
                                      <p:cBhvr>
                                        <p:cTn id="29" dur="1000" fill="hold"/>
                                        <p:tgtEl>
                                          <p:spTgt spid="1793"/>
                                        </p:tgtEl>
                                        <p:attrNameLst>
                                          <p:attrName>ppt_x</p:attrName>
                                        </p:attrNameLst>
                                      </p:cBhvr>
                                      <p:tavLst>
                                        <p:tav tm="0">
                                          <p:val>
                                            <p:strVal val="#ppt_x"/>
                                          </p:val>
                                        </p:tav>
                                        <p:tav tm="100000">
                                          <p:val>
                                            <p:strVal val="#ppt_x"/>
                                          </p:val>
                                        </p:tav>
                                      </p:tavLst>
                                    </p:anim>
                                    <p:anim calcmode="lin" valueType="num">
                                      <p:cBhvr>
                                        <p:cTn id="30" dur="1000" fill="hold"/>
                                        <p:tgtEl>
                                          <p:spTgt spid="179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1000"/>
                                        <p:tgtEl>
                                          <p:spTgt spid="59"/>
                                        </p:tgtEl>
                                      </p:cBhvr>
                                    </p:animEffect>
                                    <p:anim calcmode="lin" valueType="num">
                                      <p:cBhvr>
                                        <p:cTn id="36" dur="1000" fill="hold"/>
                                        <p:tgtEl>
                                          <p:spTgt spid="59"/>
                                        </p:tgtEl>
                                        <p:attrNameLst>
                                          <p:attrName>ppt_x</p:attrName>
                                        </p:attrNameLst>
                                      </p:cBhvr>
                                      <p:tavLst>
                                        <p:tav tm="0">
                                          <p:val>
                                            <p:strVal val="#ppt_x"/>
                                          </p:val>
                                        </p:tav>
                                        <p:tav tm="100000">
                                          <p:val>
                                            <p:strVal val="#ppt_x"/>
                                          </p:val>
                                        </p:tav>
                                      </p:tavLst>
                                    </p:anim>
                                    <p:anim calcmode="lin" valueType="num">
                                      <p:cBhvr>
                                        <p:cTn id="37" dur="1000" fill="hold"/>
                                        <p:tgtEl>
                                          <p:spTgt spid="5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1000"/>
                                        <p:tgtEl>
                                          <p:spTgt spid="44"/>
                                        </p:tgtEl>
                                      </p:cBhvr>
                                    </p:animEffect>
                                    <p:anim calcmode="lin" valueType="num">
                                      <p:cBhvr>
                                        <p:cTn id="41" dur="1000" fill="hold"/>
                                        <p:tgtEl>
                                          <p:spTgt spid="44"/>
                                        </p:tgtEl>
                                        <p:attrNameLst>
                                          <p:attrName>ppt_x</p:attrName>
                                        </p:attrNameLst>
                                      </p:cBhvr>
                                      <p:tavLst>
                                        <p:tav tm="0">
                                          <p:val>
                                            <p:strVal val="#ppt_x"/>
                                          </p:val>
                                        </p:tav>
                                        <p:tav tm="100000">
                                          <p:val>
                                            <p:strVal val="#ppt_x"/>
                                          </p:val>
                                        </p:tav>
                                      </p:tavLst>
                                    </p:anim>
                                    <p:anim calcmode="lin" valueType="num">
                                      <p:cBhvr>
                                        <p:cTn id="4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822"/>
                                        </p:tgtEl>
                                        <p:attrNameLst>
                                          <p:attrName>style.visibility</p:attrName>
                                        </p:attrNameLst>
                                      </p:cBhvr>
                                      <p:to>
                                        <p:strVal val="visible"/>
                                      </p:to>
                                    </p:set>
                                    <p:animEffect transition="in" filter="randombar(horizontal)">
                                      <p:cBhvr>
                                        <p:cTn id="47" dur="500"/>
                                        <p:tgtEl>
                                          <p:spTgt spid="182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randombar(horizont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randombar(horizontal)">
                                      <p:cBhvr>
                                        <p:cTn id="57" dur="500"/>
                                        <p:tgtEl>
                                          <p:spTgt spid="57"/>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circle(in)">
                                      <p:cBhvr>
                                        <p:cTn id="62" dur="20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circle(in)">
                                      <p:cBhvr>
                                        <p:cTn id="67" dur="2000"/>
                                        <p:tgtEl>
                                          <p:spTgt spid="60"/>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circle(in)">
                                      <p:cBhvr>
                                        <p:cTn id="70" dur="2000"/>
                                        <p:tgtEl>
                                          <p:spTgt spid="6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nodeType="click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heel(1)">
                                      <p:cBhvr>
                                        <p:cTn id="75" dur="2000"/>
                                        <p:tgtEl>
                                          <p:spTgt spid="64"/>
                                        </p:tgtEl>
                                      </p:cBhvr>
                                    </p:animEffect>
                                  </p:childTnLst>
                                </p:cTn>
                              </p:par>
                              <p:par>
                                <p:cTn id="76" presetID="21" presetClass="entr" presetSubtype="1" fill="hold"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wheel(1)">
                                      <p:cBhvr>
                                        <p:cTn id="78" dur="2000"/>
                                        <p:tgtEl>
                                          <p:spTgt spid="63"/>
                                        </p:tgtEl>
                                      </p:cBhvr>
                                    </p:animEffect>
                                  </p:childTnLst>
                                </p:cTn>
                              </p:par>
                              <p:par>
                                <p:cTn id="79" presetID="21" presetClass="entr" presetSubtype="1"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wheel(1)">
                                      <p:cBhvr>
                                        <p:cTn id="81" dur="2000"/>
                                        <p:tgtEl>
                                          <p:spTgt spid="65"/>
                                        </p:tgtEl>
                                      </p:cBhvr>
                                    </p:animEffect>
                                  </p:childTnLst>
                                </p:cTn>
                              </p:par>
                              <p:par>
                                <p:cTn id="82" presetID="21" presetClass="entr" presetSubtype="1" fill="hold" grpId="0" nodeType="with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wheel(1)">
                                      <p:cBhvr>
                                        <p:cTn id="84" dur="2000"/>
                                        <p:tgtEl>
                                          <p:spTgt spid="66"/>
                                        </p:tgtEl>
                                      </p:cBhvr>
                                    </p:animEffect>
                                  </p:childTnLst>
                                </p:cTn>
                              </p:par>
                            </p:childTnLst>
                          </p:cTn>
                        </p:par>
                      </p:childTnLst>
                    </p:cTn>
                  </p:par>
                  <p:par>
                    <p:cTn id="85" fill="hold">
                      <p:stCondLst>
                        <p:cond delay="indefinite"/>
                      </p:stCondLst>
                      <p:childTnLst>
                        <p:par>
                          <p:cTn id="86" fill="hold">
                            <p:stCondLst>
                              <p:cond delay="0"/>
                            </p:stCondLst>
                            <p:childTnLst>
                              <p:par>
                                <p:cTn id="87" presetID="6" presetClass="entr" presetSubtype="16" fill="hold" nodeType="click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circle(in)">
                                      <p:cBhvr>
                                        <p:cTn id="89" dur="2000"/>
                                        <p:tgtEl>
                                          <p:spTgt spid="71"/>
                                        </p:tgtEl>
                                      </p:cBhvr>
                                    </p:animEffect>
                                  </p:childTnLst>
                                </p:cTn>
                              </p:par>
                              <p:par>
                                <p:cTn id="90" presetID="6" presetClass="entr" presetSubtype="16" fill="hold" nodeType="with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circle(in)">
                                      <p:cBhvr>
                                        <p:cTn id="92" dur="2000"/>
                                        <p:tgtEl>
                                          <p:spTgt spid="72"/>
                                        </p:tgtEl>
                                      </p:cBhvr>
                                    </p:animEffect>
                                  </p:childTnLst>
                                </p:cTn>
                              </p:par>
                              <p:par>
                                <p:cTn id="93" presetID="6" presetClass="entr" presetSubtype="16"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circle(in)">
                                      <p:cBhvr>
                                        <p:cTn id="95" dur="20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nodeType="clickEffect">
                                  <p:stCondLst>
                                    <p:cond delay="0"/>
                                  </p:stCondLst>
                                  <p:childTnLst>
                                    <p:set>
                                      <p:cBhvr>
                                        <p:cTn id="99" dur="1" fill="hold">
                                          <p:stCondLst>
                                            <p:cond delay="0"/>
                                          </p:stCondLst>
                                        </p:cTn>
                                        <p:tgtEl>
                                          <p:spTgt spid="96"/>
                                        </p:tgtEl>
                                        <p:attrNameLst>
                                          <p:attrName>style.visibility</p:attrName>
                                        </p:attrNameLst>
                                      </p:cBhvr>
                                      <p:to>
                                        <p:strVal val="visible"/>
                                      </p:to>
                                    </p:set>
                                    <p:animEffect transition="in" filter="circle(in)">
                                      <p:cBhvr>
                                        <p:cTn id="100" dur="2000"/>
                                        <p:tgtEl>
                                          <p:spTgt spid="96"/>
                                        </p:tgtEl>
                                      </p:cBhvr>
                                    </p:animEffect>
                                  </p:childTnLst>
                                </p:cTn>
                              </p:par>
                              <p:par>
                                <p:cTn id="101" presetID="21" presetClass="entr" presetSubtype="1" fill="hold" nodeType="with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wheel(1)">
                                      <p:cBhvr>
                                        <p:cTn id="103" dur="2000"/>
                                        <p:tgtEl>
                                          <p:spTgt spid="73"/>
                                        </p:tgtEl>
                                      </p:cBhvr>
                                    </p:animEffect>
                                  </p:childTnLst>
                                </p:cTn>
                              </p:par>
                              <p:par>
                                <p:cTn id="104" presetID="6" presetClass="entr" presetSubtype="16" fill="hold" grpId="0" nodeType="withEffect">
                                  <p:stCondLst>
                                    <p:cond delay="0"/>
                                  </p:stCondLst>
                                  <p:childTnLst>
                                    <p:set>
                                      <p:cBhvr>
                                        <p:cTn id="105" dur="1" fill="hold">
                                          <p:stCondLst>
                                            <p:cond delay="0"/>
                                          </p:stCondLst>
                                        </p:cTn>
                                        <p:tgtEl>
                                          <p:spTgt spid="1870"/>
                                        </p:tgtEl>
                                        <p:attrNameLst>
                                          <p:attrName>style.visibility</p:attrName>
                                        </p:attrNameLst>
                                      </p:cBhvr>
                                      <p:to>
                                        <p:strVal val="visible"/>
                                      </p:to>
                                    </p:set>
                                    <p:animEffect transition="in" filter="circle(in)">
                                      <p:cBhvr>
                                        <p:cTn id="106" dur="2000"/>
                                        <p:tgtEl>
                                          <p:spTgt spid="1870"/>
                                        </p:tgtEl>
                                      </p:cBhvr>
                                    </p:animEffect>
                                  </p:childTnLst>
                                </p:cTn>
                              </p:par>
                              <p:par>
                                <p:cTn id="107" presetID="6" presetClass="entr" presetSubtype="16" fill="hold" grpId="0" nodeType="withEffect">
                                  <p:stCondLst>
                                    <p:cond delay="0"/>
                                  </p:stCondLst>
                                  <p:childTnLst>
                                    <p:set>
                                      <p:cBhvr>
                                        <p:cTn id="108" dur="1" fill="hold">
                                          <p:stCondLst>
                                            <p:cond delay="0"/>
                                          </p:stCondLst>
                                        </p:cTn>
                                        <p:tgtEl>
                                          <p:spTgt spid="75"/>
                                        </p:tgtEl>
                                        <p:attrNameLst>
                                          <p:attrName>style.visibility</p:attrName>
                                        </p:attrNameLst>
                                      </p:cBhvr>
                                      <p:to>
                                        <p:strVal val="visible"/>
                                      </p:to>
                                    </p:set>
                                    <p:animEffect transition="in" filter="circle(in)">
                                      <p:cBhvr>
                                        <p:cTn id="109"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41" grpId="0" animBg="1"/>
      <p:bldP spid="44" grpId="0" animBg="1"/>
      <p:bldP spid="57" grpId="0" animBg="1"/>
      <p:bldP spid="58" grpId="0" animBg="1"/>
      <p:bldP spid="59" grpId="0"/>
      <p:bldP spid="61" grpId="0"/>
      <p:bldP spid="62" grpId="0" animBg="1"/>
      <p:bldP spid="65" grpId="0"/>
      <p:bldP spid="66" grpId="0"/>
      <p:bldP spid="75" grpId="0"/>
      <p:bldP spid="1822" grpId="0" animBg="1"/>
      <p:bldP spid="1870" grpId="0"/>
      <p:bldP spid="1792" grpId="0"/>
      <p:bldP spid="179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BD982D57-31CE-7CAE-B1C2-D92CDB4B5DD2}"/>
              </a:ext>
            </a:extLst>
          </p:cNvPr>
          <p:cNvSpPr/>
          <p:nvPr/>
        </p:nvSpPr>
        <p:spPr>
          <a:xfrm>
            <a:off x="3745404" y="1747750"/>
            <a:ext cx="5070767" cy="3901183"/>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3C3B599A-A836-E992-DF0A-F3F4A9C35FE2}"/>
              </a:ext>
            </a:extLst>
          </p:cNvPr>
          <p:cNvSpPr/>
          <p:nvPr/>
        </p:nvSpPr>
        <p:spPr>
          <a:xfrm>
            <a:off x="5517271" y="3552257"/>
            <a:ext cx="1822226" cy="996857"/>
          </a:xfrm>
          <a:prstGeom prst="roundRect">
            <a:avLst/>
          </a:prstGeom>
          <a:solidFill>
            <a:schemeClr val="accent5">
              <a:lumMod val="20000"/>
              <a:lumOff val="80000"/>
            </a:schemeClr>
          </a:solidFill>
          <a:ln w="28575">
            <a:noFill/>
          </a:ln>
          <a:effectLst>
            <a:outerShdw blurRad="76200" dir="13500000" sy="23000" kx="12000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6DBD9-57C9-45B5-F7F2-294A51A4B9FB}"/>
              </a:ext>
            </a:extLst>
          </p:cNvPr>
          <p:cNvSpPr>
            <a:spLocks noGrp="1"/>
          </p:cNvSpPr>
          <p:nvPr>
            <p:ph type="title"/>
          </p:nvPr>
        </p:nvSpPr>
        <p:spPr/>
        <p:txBody>
          <a:bodyPr/>
          <a:lstStyle/>
          <a:p>
            <a:r>
              <a:rPr lang="en-US">
                <a:cs typeface="Calibri Light"/>
              </a:rPr>
              <a:t>Using VNs in MAC Generation</a:t>
            </a:r>
            <a:endParaRPr lang="en-US"/>
          </a:p>
        </p:txBody>
      </p:sp>
      <p:graphicFrame>
        <p:nvGraphicFramePr>
          <p:cNvPr id="33" name="Table 33">
            <a:extLst>
              <a:ext uri="{FF2B5EF4-FFF2-40B4-BE49-F238E27FC236}">
                <a16:creationId xmlns:a16="http://schemas.microsoft.com/office/drawing/2014/main" id="{C5523FB0-31EA-4BD1-AC88-AE340F6360DE}"/>
              </a:ext>
            </a:extLst>
          </p:cNvPr>
          <p:cNvGraphicFramePr>
            <a:graphicFrameLocks noGrp="1"/>
          </p:cNvGraphicFramePr>
          <p:nvPr/>
        </p:nvGraphicFramePr>
        <p:xfrm>
          <a:off x="3874627" y="1934125"/>
          <a:ext cx="4775613" cy="1135202"/>
        </p:xfrm>
        <a:graphic>
          <a:graphicData uri="http://schemas.openxmlformats.org/drawingml/2006/table">
            <a:tbl>
              <a:tblPr firstRow="1" bandRow="1">
                <a:tableStyleId>{5C22544A-7EE6-4342-B048-85BDC9FD1C3A}</a:tableStyleId>
              </a:tblPr>
              <a:tblGrid>
                <a:gridCol w="2116617">
                  <a:extLst>
                    <a:ext uri="{9D8B030D-6E8A-4147-A177-3AD203B41FA5}">
                      <a16:colId xmlns:a16="http://schemas.microsoft.com/office/drawing/2014/main" val="1572266488"/>
                    </a:ext>
                  </a:extLst>
                </a:gridCol>
                <a:gridCol w="1494858">
                  <a:extLst>
                    <a:ext uri="{9D8B030D-6E8A-4147-A177-3AD203B41FA5}">
                      <a16:colId xmlns:a16="http://schemas.microsoft.com/office/drawing/2014/main" val="3261849680"/>
                    </a:ext>
                  </a:extLst>
                </a:gridCol>
                <a:gridCol w="1164138">
                  <a:extLst>
                    <a:ext uri="{9D8B030D-6E8A-4147-A177-3AD203B41FA5}">
                      <a16:colId xmlns:a16="http://schemas.microsoft.com/office/drawing/2014/main" val="445327479"/>
                    </a:ext>
                  </a:extLst>
                </a:gridCol>
              </a:tblGrid>
              <a:tr h="434162">
                <a:tc>
                  <a:txBody>
                    <a:bodyPr/>
                    <a:lstStyle/>
                    <a:p>
                      <a:r>
                        <a:rPr lang="en-US" sz="2000" b="0"/>
                        <a:t>Secret ID</a:t>
                      </a:r>
                      <a:endParaRPr lang="en-US" sz="2000" b="0" baseline="30000"/>
                    </a:p>
                  </a:txBody>
                  <a:tcPr>
                    <a:cell3D prstMaterial="dkEdge">
                      <a:bevel w="25400" h="25400" prst="angle"/>
                      <a:lightRig rig="flood" dir="t"/>
                    </a:cell3D>
                    <a:solidFill>
                      <a:schemeClr val="accent5">
                        <a:lumMod val="75000"/>
                      </a:schemeClr>
                    </a:solidFill>
                  </a:tcPr>
                </a:tc>
                <a:tc>
                  <a:txBody>
                    <a:bodyPr/>
                    <a:lstStyle/>
                    <a:p>
                      <a:r>
                        <a:rPr lang="en-US" sz="2000" b="0"/>
                        <a:t>Layer ID</a:t>
                      </a:r>
                    </a:p>
                  </a:txBody>
                  <a:tcPr>
                    <a:cell3D prstMaterial="dkEdge">
                      <a:bevel w="25400" h="25400" prst="angle"/>
                      <a:lightRig rig="flood" dir="t"/>
                    </a:cell3D>
                    <a:solidFill>
                      <a:schemeClr val="accent5">
                        <a:lumMod val="75000"/>
                      </a:schemeClr>
                    </a:solidFill>
                  </a:tcPr>
                </a:tc>
                <a:tc>
                  <a:txBody>
                    <a:bodyPr/>
                    <a:lstStyle/>
                    <a:p>
                      <a:r>
                        <a:rPr lang="en-US" sz="2000" b="0"/>
                        <a:t>fmap ID</a:t>
                      </a:r>
                    </a:p>
                  </a:txBody>
                  <a:tcPr>
                    <a:cell3D prstMaterial="dkEdge">
                      <a:bevel w="25400" h="25400" prst="angle"/>
                      <a:lightRig rig="flood" dir="t"/>
                    </a:cell3D>
                    <a:solidFill>
                      <a:schemeClr val="accent5">
                        <a:lumMod val="75000"/>
                      </a:schemeClr>
                    </a:solidFill>
                  </a:tcPr>
                </a:tc>
                <a:extLst>
                  <a:ext uri="{0D108BD9-81ED-4DB2-BD59-A6C34878D82A}">
                    <a16:rowId xmlns:a16="http://schemas.microsoft.com/office/drawing/2014/main" val="463424883"/>
                  </a:ext>
                </a:extLst>
              </a:tr>
              <a:tr h="598253">
                <a:tc>
                  <a:txBody>
                    <a:bodyPr/>
                    <a:lstStyle/>
                    <a:p>
                      <a:pPr lvl="0">
                        <a:buNone/>
                      </a:pPr>
                      <a:r>
                        <a:rPr lang="en-US" sz="2000" b="0" i="0" u="none" strike="noStrike" noProof="0">
                          <a:solidFill>
                            <a:schemeClr val="bg1"/>
                          </a:solidFill>
                          <a:latin typeface="Calibri"/>
                        </a:rPr>
                        <a:t>Block index within the fmap</a:t>
                      </a:r>
                    </a:p>
                  </a:txBody>
                  <a:tcPr>
                    <a:cell3D prstMaterial="dkEdge">
                      <a:bevel w="25400" h="25400" prst="angle"/>
                      <a:lightRig rig="flood" dir="t"/>
                    </a:cell3D>
                    <a:solidFill>
                      <a:schemeClr val="accent5">
                        <a:lumMod val="75000"/>
                      </a:schemeClr>
                    </a:solidFill>
                  </a:tcPr>
                </a:tc>
                <a:tc>
                  <a:txBody>
                    <a:bodyPr/>
                    <a:lstStyle/>
                    <a:p>
                      <a:pPr lvl="0">
                        <a:buNone/>
                      </a:pPr>
                      <a:r>
                        <a:rPr lang="en-US" sz="2000" b="0" i="0" u="none" strike="noStrike" noProof="0">
                          <a:solidFill>
                            <a:schemeClr val="bg1"/>
                          </a:solidFill>
                          <a:latin typeface="Calibri"/>
                        </a:rPr>
                        <a:t>Data block content</a:t>
                      </a:r>
                      <a:endParaRPr lang="en-US" sz="2000" b="0">
                        <a:solidFill>
                          <a:schemeClr val="bg1"/>
                        </a:solidFill>
                      </a:endParaRPr>
                    </a:p>
                  </a:txBody>
                  <a:tcPr>
                    <a:cell3D prstMaterial="dkEdge">
                      <a:bevel w="25400" h="25400" prst="angle"/>
                      <a:lightRig rig="flood" dir="t"/>
                    </a:cell3D>
                    <a:solidFill>
                      <a:schemeClr val="accent5">
                        <a:lumMod val="75000"/>
                      </a:schemeClr>
                    </a:solidFill>
                  </a:tcPr>
                </a:tc>
                <a:tc>
                  <a:txBody>
                    <a:bodyPr/>
                    <a:lstStyle/>
                    <a:p>
                      <a:pPr lvl="0">
                        <a:buNone/>
                      </a:pPr>
                      <a:r>
                        <a:rPr lang="en-US" sz="2000" b="0" i="0" u="none" strike="noStrike" noProof="0">
                          <a:solidFill>
                            <a:schemeClr val="bg1"/>
                          </a:solidFill>
                          <a:latin typeface="Calibri"/>
                        </a:rPr>
                        <a:t>Version number</a:t>
                      </a:r>
                      <a:endParaRPr lang="en-US" sz="2000" b="0">
                        <a:solidFill>
                          <a:schemeClr val="bg1"/>
                        </a:solidFill>
                      </a:endParaRPr>
                    </a:p>
                  </a:txBody>
                  <a:tcPr>
                    <a:cell3D prstMaterial="dkEdge">
                      <a:bevel w="25400" h="25400" prst="angle"/>
                      <a:lightRig rig="flood" dir="t"/>
                    </a:cell3D>
                    <a:solidFill>
                      <a:schemeClr val="accent5">
                        <a:lumMod val="75000"/>
                      </a:schemeClr>
                    </a:solidFill>
                  </a:tcPr>
                </a:tc>
                <a:extLst>
                  <a:ext uri="{0D108BD9-81ED-4DB2-BD59-A6C34878D82A}">
                    <a16:rowId xmlns:a16="http://schemas.microsoft.com/office/drawing/2014/main" val="2694313611"/>
                  </a:ext>
                </a:extLst>
              </a:tr>
            </a:tbl>
          </a:graphicData>
        </a:graphic>
      </p:graphicFrame>
      <p:pic>
        <p:nvPicPr>
          <p:cNvPr id="34" name="Graphic 34" descr="Single gear outline">
            <a:extLst>
              <a:ext uri="{FF2B5EF4-FFF2-40B4-BE49-F238E27FC236}">
                <a16:creationId xmlns:a16="http://schemas.microsoft.com/office/drawing/2014/main" id="{A8B323AC-6F5D-B066-1E26-E530B4147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08319" y="3491197"/>
            <a:ext cx="673262" cy="663616"/>
          </a:xfrm>
          <a:prstGeom prst="rect">
            <a:avLst/>
          </a:prstGeom>
        </p:spPr>
      </p:pic>
      <p:pic>
        <p:nvPicPr>
          <p:cNvPr id="35" name="Graphic 34" descr="Single gear outline">
            <a:extLst>
              <a:ext uri="{FF2B5EF4-FFF2-40B4-BE49-F238E27FC236}">
                <a16:creationId xmlns:a16="http://schemas.microsoft.com/office/drawing/2014/main" id="{E82FD358-C6B2-634C-A6C4-2AEF0E2FBC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13793" y="3827446"/>
            <a:ext cx="789008" cy="769717"/>
          </a:xfrm>
          <a:prstGeom prst="rect">
            <a:avLst/>
          </a:prstGeom>
        </p:spPr>
      </p:pic>
      <p:sp>
        <p:nvSpPr>
          <p:cNvPr id="37" name="TextBox 36">
            <a:extLst>
              <a:ext uri="{FF2B5EF4-FFF2-40B4-BE49-F238E27FC236}">
                <a16:creationId xmlns:a16="http://schemas.microsoft.com/office/drawing/2014/main" id="{13101626-6362-FB5C-1D0D-16721C575379}"/>
              </a:ext>
            </a:extLst>
          </p:cNvPr>
          <p:cNvSpPr txBox="1"/>
          <p:nvPr/>
        </p:nvSpPr>
        <p:spPr>
          <a:xfrm>
            <a:off x="5702221" y="3711745"/>
            <a:ext cx="14373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SHA </a:t>
            </a:r>
          </a:p>
          <a:p>
            <a:r>
              <a:rPr lang="en-US" sz="2000" b="1">
                <a:cs typeface="Calibri"/>
              </a:rPr>
              <a:t>Engine</a:t>
            </a:r>
          </a:p>
        </p:txBody>
      </p:sp>
      <p:sp>
        <p:nvSpPr>
          <p:cNvPr id="38" name="Arrow: Down 37">
            <a:extLst>
              <a:ext uri="{FF2B5EF4-FFF2-40B4-BE49-F238E27FC236}">
                <a16:creationId xmlns:a16="http://schemas.microsoft.com/office/drawing/2014/main" id="{3E1A0B4B-971C-E3CA-3446-F2905FDC145B}"/>
              </a:ext>
            </a:extLst>
          </p:cNvPr>
          <p:cNvSpPr/>
          <p:nvPr/>
        </p:nvSpPr>
        <p:spPr>
          <a:xfrm>
            <a:off x="6188537" y="3066837"/>
            <a:ext cx="453342" cy="48227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FCF5E944-3365-8535-F50F-85F2ECD87DF3}"/>
              </a:ext>
            </a:extLst>
          </p:cNvPr>
          <p:cNvSpPr/>
          <p:nvPr/>
        </p:nvSpPr>
        <p:spPr>
          <a:xfrm>
            <a:off x="6239343" y="4601492"/>
            <a:ext cx="453342" cy="48227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F2122793-6626-C464-FB67-B17D48C4B52A}"/>
              </a:ext>
            </a:extLst>
          </p:cNvPr>
          <p:cNvSpPr/>
          <p:nvPr/>
        </p:nvSpPr>
        <p:spPr>
          <a:xfrm>
            <a:off x="5944255" y="5085340"/>
            <a:ext cx="1109242" cy="42440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cs typeface="Calibri"/>
              </a:rPr>
              <a:t>MAC</a:t>
            </a:r>
            <a:r>
              <a:rPr lang="en-US" sz="2000" b="1" baseline="-25000">
                <a:cs typeface="Calibri"/>
              </a:rPr>
              <a:t>B</a:t>
            </a:r>
          </a:p>
        </p:txBody>
      </p:sp>
      <p:sp>
        <p:nvSpPr>
          <p:cNvPr id="43" name="Rectangle 42">
            <a:extLst>
              <a:ext uri="{FF2B5EF4-FFF2-40B4-BE49-F238E27FC236}">
                <a16:creationId xmlns:a16="http://schemas.microsoft.com/office/drawing/2014/main" id="{D6AEC398-7737-C053-2D8F-D4AD1C09C81F}"/>
              </a:ext>
            </a:extLst>
          </p:cNvPr>
          <p:cNvSpPr/>
          <p:nvPr/>
        </p:nvSpPr>
        <p:spPr>
          <a:xfrm>
            <a:off x="3745404" y="1149644"/>
            <a:ext cx="5008742" cy="6069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cs typeface="Calibri"/>
              </a:rPr>
              <a:t>For each 64-byte data-block </a:t>
            </a:r>
            <a:endParaRPr lang="en-US" sz="2000" b="1"/>
          </a:p>
        </p:txBody>
      </p:sp>
      <p:sp>
        <p:nvSpPr>
          <p:cNvPr id="4" name="Slide Number Placeholder 3">
            <a:extLst>
              <a:ext uri="{FF2B5EF4-FFF2-40B4-BE49-F238E27FC236}">
                <a16:creationId xmlns:a16="http://schemas.microsoft.com/office/drawing/2014/main" id="{A74A98A2-0B02-8140-B6FD-16F3F4C84C8D}"/>
              </a:ext>
            </a:extLst>
          </p:cNvPr>
          <p:cNvSpPr>
            <a:spLocks noGrp="1"/>
          </p:cNvSpPr>
          <p:nvPr>
            <p:ph type="sldNum" sz="quarter" idx="12"/>
          </p:nvPr>
        </p:nvSpPr>
        <p:spPr/>
        <p:txBody>
          <a:bodyPr/>
          <a:lstStyle/>
          <a:p>
            <a:fld id="{48F63A3B-78C7-47BE-AE5E-E10140E04643}" type="slidenum">
              <a:rPr lang="en-US" smtClean="0"/>
              <a:pPr/>
              <a:t>17</a:t>
            </a:fld>
            <a:endParaRPr lang="en-US"/>
          </a:p>
        </p:txBody>
      </p:sp>
      <p:sp>
        <p:nvSpPr>
          <p:cNvPr id="22" name="TextBox 21">
            <a:extLst>
              <a:ext uri="{FF2B5EF4-FFF2-40B4-BE49-F238E27FC236}">
                <a16:creationId xmlns:a16="http://schemas.microsoft.com/office/drawing/2014/main" id="{BAB39B1A-0F5A-F289-C14D-1DF4914939BD}"/>
              </a:ext>
            </a:extLst>
          </p:cNvPr>
          <p:cNvSpPr txBox="1"/>
          <p:nvPr/>
        </p:nvSpPr>
        <p:spPr>
          <a:xfrm>
            <a:off x="1124694" y="2040238"/>
            <a:ext cx="2369442" cy="1015663"/>
          </a:xfrm>
          <a:prstGeom prst="rect">
            <a:avLst/>
          </a:prstGeom>
          <a:noFill/>
          <a:ln w="19050">
            <a:solidFill>
              <a:schemeClr val="tx1"/>
            </a:solidFill>
          </a:ln>
          <a:effectLst>
            <a:reflection blurRad="6350" stA="52000" endA="300" endPos="35000" dir="5400000" sy="-100000" algn="bl" rotWithShape="0"/>
          </a:effectLst>
        </p:spPr>
        <p:txBody>
          <a:bodyPr wrap="square" lIns="91440" tIns="45720" rIns="91440" bIns="45720" rtlCol="0" anchor="t">
            <a:spAutoFit/>
          </a:bodyPr>
          <a:lstStyle/>
          <a:p>
            <a:pPr marL="342900" indent="-342900">
              <a:buFont typeface="Arial" panose="020B0604020202020204" pitchFamily="34" charset="0"/>
              <a:buChar char="•"/>
            </a:pPr>
            <a:r>
              <a:rPr lang="en-US" sz="2000" b="1">
                <a:ea typeface="+mn-lt"/>
                <a:cs typeface="+mn-lt"/>
              </a:rPr>
              <a:t>No tampering</a:t>
            </a:r>
            <a:endParaRPr lang="en-US"/>
          </a:p>
          <a:p>
            <a:pPr marL="342900" indent="-342900">
              <a:buFont typeface="Arial" panose="020B0604020202020204" pitchFamily="34" charset="0"/>
              <a:buChar char="•"/>
            </a:pPr>
            <a:r>
              <a:rPr lang="en-US" sz="2000" b="1">
                <a:ea typeface="+mn-lt"/>
                <a:cs typeface="+mn-lt"/>
              </a:rPr>
              <a:t>Authorization</a:t>
            </a:r>
          </a:p>
          <a:p>
            <a:pPr marL="342900" indent="-342900">
              <a:buFont typeface="Arial" panose="020B0604020202020204" pitchFamily="34" charset="0"/>
              <a:buChar char="•"/>
            </a:pPr>
            <a:r>
              <a:rPr lang="en-US" sz="2000" b="1">
                <a:ea typeface="+mn-lt"/>
                <a:cs typeface="+mn-lt"/>
              </a:rPr>
              <a:t>Freshness</a:t>
            </a:r>
          </a:p>
        </p:txBody>
      </p:sp>
      <p:sp>
        <p:nvSpPr>
          <p:cNvPr id="5" name="TextBox 4">
            <a:extLst>
              <a:ext uri="{FF2B5EF4-FFF2-40B4-BE49-F238E27FC236}">
                <a16:creationId xmlns:a16="http://schemas.microsoft.com/office/drawing/2014/main" id="{6635FDBA-ABAB-DACC-EB3A-7A249D09795C}"/>
              </a:ext>
            </a:extLst>
          </p:cNvPr>
          <p:cNvSpPr txBox="1"/>
          <p:nvPr/>
        </p:nvSpPr>
        <p:spPr>
          <a:xfrm>
            <a:off x="1126466" y="3831824"/>
            <a:ext cx="2369442" cy="707886"/>
          </a:xfrm>
          <a:prstGeom prst="rect">
            <a:avLst/>
          </a:prstGeom>
          <a:noFill/>
          <a:ln w="19050">
            <a:solidFill>
              <a:schemeClr val="tx1"/>
            </a:solidFill>
          </a:ln>
          <a:effectLst>
            <a:reflection blurRad="6350" stA="52000" endA="300" endPos="35000" dir="5400000" sy="-100000" algn="bl" rotWithShape="0"/>
          </a:effectLst>
        </p:spPr>
        <p:txBody>
          <a:bodyPr wrap="square" lIns="91440" tIns="45720" rIns="91440" bIns="45720" rtlCol="0" anchor="t">
            <a:spAutoFit/>
          </a:bodyPr>
          <a:lstStyle/>
          <a:p>
            <a:r>
              <a:rPr lang="en-US" sz="2000" b="1">
                <a:ea typeface="+mn-lt"/>
                <a:cs typeface="+mn-lt"/>
              </a:rPr>
              <a:t>VN acts as a proxy for the secret key</a:t>
            </a:r>
            <a:endParaRPr lang="en-US">
              <a:ea typeface="+mn-lt"/>
              <a:cs typeface="+mn-lt"/>
            </a:endParaRPr>
          </a:p>
        </p:txBody>
      </p:sp>
    </p:spTree>
    <p:extLst>
      <p:ext uri="{BB962C8B-B14F-4D97-AF65-F5344CB8AC3E}">
        <p14:creationId xmlns:p14="http://schemas.microsoft.com/office/powerpoint/2010/main" val="383204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ircle(in)">
                                      <p:cBhvr>
                                        <p:cTn id="12" dur="20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heel(1)">
                                      <p:cBhvr>
                                        <p:cTn id="17" dur="2000"/>
                                        <p:tgtEl>
                                          <p:spTgt spid="35"/>
                                        </p:tgtEl>
                                      </p:cBhvr>
                                    </p:animEffect>
                                  </p:childTnLst>
                                </p:cTn>
                              </p:par>
                              <p:par>
                                <p:cTn id="18" presetID="21" presetClass="entr" presetSubtype="1"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heel(1)">
                                      <p:cBhvr>
                                        <p:cTn id="20" dur="2000"/>
                                        <p:tgtEl>
                                          <p:spTgt spid="34"/>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randombar(horizontal)">
                                      <p:cBhvr>
                                        <p:cTn id="23" dur="500"/>
                                        <p:tgtEl>
                                          <p:spTgt spid="22"/>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heel(1)">
                                      <p:cBhvr>
                                        <p:cTn id="26" dur="2000"/>
                                        <p:tgtEl>
                                          <p:spTgt spid="38"/>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heel(1)">
                                      <p:cBhvr>
                                        <p:cTn id="29" dur="2000"/>
                                        <p:tgtEl>
                                          <p:spTgt spid="37"/>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heel(1)">
                                      <p:cBhvr>
                                        <p:cTn id="32" dur="20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21600000">
                                      <p:cBhvr>
                                        <p:cTn id="36" dur="2000" fill="hold"/>
                                        <p:tgtEl>
                                          <p:spTgt spid="35"/>
                                        </p:tgtEl>
                                        <p:attrNameLst>
                                          <p:attrName>r</p:attrName>
                                        </p:attrNameLst>
                                      </p:cBhvr>
                                    </p:animRot>
                                  </p:childTnLst>
                                </p:cTn>
                              </p:par>
                              <p:par>
                                <p:cTn id="37" presetID="8" presetClass="emph" presetSubtype="0" fill="hold" nodeType="withEffect">
                                  <p:stCondLst>
                                    <p:cond delay="0"/>
                                  </p:stCondLst>
                                  <p:childTnLst>
                                    <p:animRot by="21600000">
                                      <p:cBhvr>
                                        <p:cTn id="38" dur="2000" fill="hold"/>
                                        <p:tgtEl>
                                          <p:spTgt spid="34"/>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barn(inVertical)">
                                      <p:cBhvr>
                                        <p:cTn id="43" dur="500"/>
                                        <p:tgtEl>
                                          <p:spTgt spid="3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barn(inVertical)">
                                      <p:cBhvr>
                                        <p:cTn id="46" dur="500"/>
                                        <p:tgtEl>
                                          <p:spTgt spid="4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randombar(horizontal)">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animBg="1"/>
      <p:bldP spid="39" grpId="0" animBg="1"/>
      <p:bldP spid="40" grpId="0" animBg="1"/>
      <p:bldP spid="43" grpId="0" animBg="1"/>
      <p:bldP spid="22"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4A1B019-862E-E6AE-9F8D-181D5066C4FC}"/>
              </a:ext>
            </a:extLst>
          </p:cNvPr>
          <p:cNvSpPr/>
          <p:nvPr/>
        </p:nvSpPr>
        <p:spPr>
          <a:xfrm>
            <a:off x="1020296" y="2426709"/>
            <a:ext cx="1697621" cy="2314937"/>
          </a:xfrm>
          <a:prstGeom prst="roundRect">
            <a:avLst/>
          </a:prstGeom>
          <a:solidFill>
            <a:schemeClr val="accent1">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6DBD9-57C9-45B5-F7F2-294A51A4B9FB}"/>
              </a:ext>
            </a:extLst>
          </p:cNvPr>
          <p:cNvSpPr>
            <a:spLocks noGrp="1"/>
          </p:cNvSpPr>
          <p:nvPr>
            <p:ph type="title"/>
          </p:nvPr>
        </p:nvSpPr>
        <p:spPr/>
        <p:txBody>
          <a:bodyPr/>
          <a:lstStyle/>
          <a:p>
            <a:r>
              <a:rPr lang="en-US">
                <a:cs typeface="Calibri Light"/>
              </a:rPr>
              <a:t>Layer-wise MAC Verification</a:t>
            </a:r>
            <a:endParaRPr lang="en-US"/>
          </a:p>
        </p:txBody>
      </p:sp>
      <p:sp>
        <p:nvSpPr>
          <p:cNvPr id="3" name="TextBox 2">
            <a:extLst>
              <a:ext uri="{FF2B5EF4-FFF2-40B4-BE49-F238E27FC236}">
                <a16:creationId xmlns:a16="http://schemas.microsoft.com/office/drawing/2014/main" id="{0E6F1BA9-0A3C-6C38-9248-C38D650CB63D}"/>
              </a:ext>
            </a:extLst>
          </p:cNvPr>
          <p:cNvSpPr txBox="1"/>
          <p:nvPr/>
        </p:nvSpPr>
        <p:spPr>
          <a:xfrm>
            <a:off x="7673123" y="2311724"/>
            <a:ext cx="422495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solidFill>
                  <a:schemeClr val="accent1">
                    <a:lumMod val="75000"/>
                  </a:schemeClr>
                </a:solidFill>
                <a:ea typeface="+mn-lt"/>
                <a:cs typeface="+mn-lt"/>
              </a:rPr>
              <a:t>First reads</a:t>
            </a:r>
            <a:r>
              <a:rPr lang="en-US" sz="2400">
                <a:ea typeface="+mn-lt"/>
                <a:cs typeface="+mn-lt"/>
              </a:rPr>
              <a:t>: Using MAC</a:t>
            </a:r>
            <a:r>
              <a:rPr lang="en-US" sz="2400" baseline="-25000">
                <a:ea typeface="+mn-lt"/>
                <a:cs typeface="+mn-lt"/>
              </a:rPr>
              <a:t>FR </a:t>
            </a:r>
            <a:endParaRPr lang="en-US" sz="2400">
              <a:ea typeface="+mn-lt"/>
              <a:cs typeface="+mn-lt"/>
            </a:endParaRPr>
          </a:p>
          <a:p>
            <a:pPr marL="742950" lvl="1" indent="-285750">
              <a:buFont typeface="Arial"/>
              <a:buChar char="•"/>
            </a:pPr>
            <a:r>
              <a:rPr lang="en-US" sz="2400">
                <a:ea typeface="+mn-lt"/>
                <a:cs typeface="+mn-lt"/>
              </a:rPr>
              <a:t>In layer '</a:t>
            </a:r>
            <a:r>
              <a:rPr lang="en-US" sz="2400" i="1" err="1">
                <a:ea typeface="+mn-lt"/>
                <a:cs typeface="+mn-lt"/>
              </a:rPr>
              <a:t>i</a:t>
            </a:r>
            <a:r>
              <a:rPr lang="en-US" sz="2400" i="1">
                <a:ea typeface="+mn-lt"/>
                <a:cs typeface="+mn-lt"/>
              </a:rPr>
              <a:t>',</a:t>
            </a:r>
            <a:r>
              <a:rPr lang="en-US" sz="2400">
                <a:ea typeface="+mn-lt"/>
                <a:cs typeface="+mn-lt"/>
              </a:rPr>
              <a:t> we do not read the final output. It is read in the next layer '</a:t>
            </a:r>
            <a:r>
              <a:rPr lang="en-US" sz="2400" i="1">
                <a:ea typeface="+mn-lt"/>
                <a:cs typeface="+mn-lt"/>
              </a:rPr>
              <a:t>i+1</a:t>
            </a:r>
            <a:r>
              <a:rPr lang="en-US" sz="2400">
                <a:ea typeface="+mn-lt"/>
                <a:cs typeface="+mn-lt"/>
              </a:rPr>
              <a:t>'.</a:t>
            </a:r>
            <a:endParaRPr lang="en-US" sz="2400">
              <a:cs typeface="Calibri"/>
            </a:endParaRPr>
          </a:p>
          <a:p>
            <a:pPr marL="285750" indent="-285750">
              <a:buFont typeface="Arial"/>
              <a:buChar char="•"/>
            </a:pPr>
            <a:r>
              <a:rPr lang="en-US" sz="2400">
                <a:ea typeface="+mn-lt"/>
                <a:cs typeface="+mn-lt"/>
              </a:rPr>
              <a:t>If MAC</a:t>
            </a:r>
            <a:r>
              <a:rPr lang="en-US" sz="2400" baseline="-25000">
                <a:ea typeface="+mn-lt"/>
                <a:cs typeface="+mn-lt"/>
              </a:rPr>
              <a:t>W' </a:t>
            </a:r>
            <a:r>
              <a:rPr lang="en-US" sz="2400">
                <a:ea typeface="+mn-lt"/>
                <a:cs typeface="+mn-lt"/>
              </a:rPr>
              <a:t>== MAC</a:t>
            </a:r>
            <a:r>
              <a:rPr lang="en-US" sz="2400" baseline="-25000">
                <a:ea typeface="+mn-lt"/>
                <a:cs typeface="+mn-lt"/>
              </a:rPr>
              <a:t>W</a:t>
            </a:r>
            <a:r>
              <a:rPr lang="en-US" sz="2400">
                <a:ea typeface="+mn-lt"/>
                <a:cs typeface="+mn-lt"/>
              </a:rPr>
              <a:t> no tampering was done.</a:t>
            </a:r>
            <a:endParaRPr lang="en-US" sz="2400" baseline="-25000">
              <a:ea typeface="+mn-lt"/>
              <a:cs typeface="+mn-lt"/>
            </a:endParaRPr>
          </a:p>
        </p:txBody>
      </p:sp>
      <p:sp>
        <p:nvSpPr>
          <p:cNvPr id="4" name="Slide Number Placeholder 3">
            <a:extLst>
              <a:ext uri="{FF2B5EF4-FFF2-40B4-BE49-F238E27FC236}">
                <a16:creationId xmlns:a16="http://schemas.microsoft.com/office/drawing/2014/main" id="{A74A98A2-0B02-8140-B6FD-16F3F4C84C8D}"/>
              </a:ext>
            </a:extLst>
          </p:cNvPr>
          <p:cNvSpPr>
            <a:spLocks noGrp="1"/>
          </p:cNvSpPr>
          <p:nvPr>
            <p:ph type="sldNum" sz="quarter" idx="12"/>
          </p:nvPr>
        </p:nvSpPr>
        <p:spPr/>
        <p:txBody>
          <a:bodyPr/>
          <a:lstStyle/>
          <a:p>
            <a:fld id="{48F63A3B-78C7-47BE-AE5E-E10140E04643}" type="slidenum">
              <a:rPr lang="en-US" smtClean="0"/>
              <a:pPr/>
              <a:t>18</a:t>
            </a:fld>
            <a:endParaRPr lang="en-US"/>
          </a:p>
        </p:txBody>
      </p:sp>
      <p:grpSp>
        <p:nvGrpSpPr>
          <p:cNvPr id="28" name="Group 27">
            <a:extLst>
              <a:ext uri="{FF2B5EF4-FFF2-40B4-BE49-F238E27FC236}">
                <a16:creationId xmlns:a16="http://schemas.microsoft.com/office/drawing/2014/main" id="{1A6A3D3C-E997-653A-8A62-F76B0C5F1414}"/>
              </a:ext>
            </a:extLst>
          </p:cNvPr>
          <p:cNvGrpSpPr/>
          <p:nvPr/>
        </p:nvGrpSpPr>
        <p:grpSpPr>
          <a:xfrm>
            <a:off x="3439796" y="1339231"/>
            <a:ext cx="2082751" cy="3365200"/>
            <a:chOff x="7375378" y="1465497"/>
            <a:chExt cx="2082751" cy="3365200"/>
          </a:xfrm>
        </p:grpSpPr>
        <p:sp>
          <p:nvSpPr>
            <p:cNvPr id="23" name="Rectangle: Rounded Corners 22">
              <a:extLst>
                <a:ext uri="{FF2B5EF4-FFF2-40B4-BE49-F238E27FC236}">
                  <a16:creationId xmlns:a16="http://schemas.microsoft.com/office/drawing/2014/main" id="{33F22F83-FCAC-AD66-6874-F44FBDCAE4AE}"/>
                </a:ext>
              </a:extLst>
            </p:cNvPr>
            <p:cNvSpPr/>
            <p:nvPr/>
          </p:nvSpPr>
          <p:spPr>
            <a:xfrm>
              <a:off x="7461618" y="2515760"/>
              <a:ext cx="1697621" cy="2314937"/>
            </a:xfrm>
            <a:prstGeom prst="roundRect">
              <a:avLst/>
            </a:prstGeom>
            <a:solidFill>
              <a:schemeClr val="accent1">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Or 5">
              <a:extLst>
                <a:ext uri="{FF2B5EF4-FFF2-40B4-BE49-F238E27FC236}">
                  <a16:creationId xmlns:a16="http://schemas.microsoft.com/office/drawing/2014/main" id="{D5A02F0F-7134-B6FE-B9B5-D6FB59EE81CD}"/>
                </a:ext>
              </a:extLst>
            </p:cNvPr>
            <p:cNvSpPr/>
            <p:nvPr/>
          </p:nvSpPr>
          <p:spPr>
            <a:xfrm>
              <a:off x="8107873" y="3412796"/>
              <a:ext cx="569089" cy="549798"/>
            </a:xfrm>
            <a:prstGeom prst="flowChartOr">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B298E5B-D9E4-3B02-DBFA-68315583BDA9}"/>
                </a:ext>
              </a:extLst>
            </p:cNvPr>
            <p:cNvSpPr/>
            <p:nvPr/>
          </p:nvSpPr>
          <p:spPr>
            <a:xfrm>
              <a:off x="8021062" y="4203734"/>
              <a:ext cx="877748" cy="318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cs typeface="Calibri"/>
                </a:rPr>
                <a:t>MAC</a:t>
              </a:r>
              <a:r>
                <a:rPr lang="en-US" sz="2000" b="1" baseline="-25000">
                  <a:cs typeface="Calibri"/>
                </a:rPr>
                <a:t>R</a:t>
              </a:r>
              <a:endParaRPr lang="en-US" sz="2000" b="1" baseline="-25000"/>
            </a:p>
          </p:txBody>
        </p:sp>
        <p:sp>
          <p:nvSpPr>
            <p:cNvPr id="9" name="Rectangle: Rounded Corners 8">
              <a:extLst>
                <a:ext uri="{FF2B5EF4-FFF2-40B4-BE49-F238E27FC236}">
                  <a16:creationId xmlns:a16="http://schemas.microsoft.com/office/drawing/2014/main" id="{02C0D954-29E5-937F-A5C1-46E04F107E82}"/>
                </a:ext>
              </a:extLst>
            </p:cNvPr>
            <p:cNvSpPr/>
            <p:nvPr/>
          </p:nvSpPr>
          <p:spPr>
            <a:xfrm>
              <a:off x="7953542" y="2776190"/>
              <a:ext cx="906686" cy="366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cs typeface="Calibri"/>
                </a:rPr>
                <a:t>MAC</a:t>
              </a:r>
              <a:r>
                <a:rPr lang="en-US" sz="2000" b="1" baseline="-25000">
                  <a:cs typeface="Calibri"/>
                </a:rPr>
                <a:t>B</a:t>
              </a:r>
              <a:endParaRPr lang="en-US" sz="2000" b="1" baseline="-25000"/>
            </a:p>
          </p:txBody>
        </p:sp>
        <p:cxnSp>
          <p:nvCxnSpPr>
            <p:cNvPr id="10" name="Straight Arrow Connector 9">
              <a:extLst>
                <a:ext uri="{FF2B5EF4-FFF2-40B4-BE49-F238E27FC236}">
                  <a16:creationId xmlns:a16="http://schemas.microsoft.com/office/drawing/2014/main" id="{F181375F-AEDF-9FED-C3B9-DBCA2CC33B6B}"/>
                </a:ext>
              </a:extLst>
            </p:cNvPr>
            <p:cNvCxnSpPr/>
            <p:nvPr/>
          </p:nvCxnSpPr>
          <p:spPr>
            <a:xfrm flipH="1">
              <a:off x="8410744" y="3143686"/>
              <a:ext cx="1929" cy="26814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FA6D0082-970F-AE06-6B87-131D582CC19E}"/>
                </a:ext>
              </a:extLst>
            </p:cNvPr>
            <p:cNvCxnSpPr>
              <a:cxnSpLocks/>
            </p:cNvCxnSpPr>
            <p:nvPr/>
          </p:nvCxnSpPr>
          <p:spPr>
            <a:xfrm flipH="1">
              <a:off x="8391451" y="3963559"/>
              <a:ext cx="1929" cy="26814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C80816BE-AB23-FDF5-A6B5-5F6264CA14A9}"/>
                </a:ext>
              </a:extLst>
            </p:cNvPr>
            <p:cNvCxnSpPr>
              <a:cxnSpLocks/>
            </p:cNvCxnSpPr>
            <p:nvPr/>
          </p:nvCxnSpPr>
          <p:spPr>
            <a:xfrm flipV="1">
              <a:off x="7737483" y="3672263"/>
              <a:ext cx="374248" cy="1157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4A182B56-F940-4986-1A61-A9E8DF882271}"/>
                </a:ext>
              </a:extLst>
            </p:cNvPr>
            <p:cNvCxnSpPr/>
            <p:nvPr/>
          </p:nvCxnSpPr>
          <p:spPr>
            <a:xfrm>
              <a:off x="7764611" y="3672383"/>
              <a:ext cx="7717" cy="740781"/>
            </a:xfrm>
            <a:prstGeom prst="straightConnector1">
              <a:avLst/>
            </a:prstGeom>
            <a:ln w="57150"/>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3F89DB47-3A19-8CD4-882E-8931692BB39F}"/>
                </a:ext>
              </a:extLst>
            </p:cNvPr>
            <p:cNvCxnSpPr>
              <a:cxnSpLocks/>
            </p:cNvCxnSpPr>
            <p:nvPr/>
          </p:nvCxnSpPr>
          <p:spPr>
            <a:xfrm flipV="1">
              <a:off x="7745320" y="4374580"/>
              <a:ext cx="326021" cy="1929"/>
            </a:xfrm>
            <a:prstGeom prst="straightConnector1">
              <a:avLst/>
            </a:prstGeom>
            <a:ln w="57150"/>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E7639130-B8D2-0489-85DF-FAB22E547E7A}"/>
                </a:ext>
              </a:extLst>
            </p:cNvPr>
            <p:cNvSpPr txBox="1"/>
            <p:nvPr/>
          </p:nvSpPr>
          <p:spPr>
            <a:xfrm>
              <a:off x="7375378" y="1465497"/>
              <a:ext cx="2082751" cy="1015663"/>
            </a:xfrm>
            <a:prstGeom prst="rect">
              <a:avLst/>
            </a:prstGeom>
            <a:noFill/>
          </p:spPr>
          <p:txBody>
            <a:bodyPr wrap="square" lIns="91440" tIns="45720" rIns="91440" bIns="45720" rtlCol="0" anchor="t">
              <a:spAutoFit/>
            </a:bodyPr>
            <a:lstStyle/>
            <a:p>
              <a:r>
                <a:rPr lang="en-US" sz="2000" b="1"/>
                <a:t>MAC</a:t>
              </a:r>
              <a:r>
                <a:rPr lang="en-US" sz="2000" b="1" baseline="-25000"/>
                <a:t>R </a:t>
              </a:r>
              <a:r>
                <a:rPr lang="en-US" sz="2000" b="1"/>
                <a:t>embodies everything that has been read</a:t>
              </a:r>
              <a:endParaRPr lang="en-US" sz="2000" b="1">
                <a:cs typeface="Calibri"/>
              </a:endParaRPr>
            </a:p>
          </p:txBody>
        </p:sp>
      </p:grpSp>
      <p:sp>
        <p:nvSpPr>
          <p:cNvPr id="41" name="TextBox 40">
            <a:extLst>
              <a:ext uri="{FF2B5EF4-FFF2-40B4-BE49-F238E27FC236}">
                <a16:creationId xmlns:a16="http://schemas.microsoft.com/office/drawing/2014/main" id="{796ED1EE-6B6A-B611-4918-B668D59B4F0F}"/>
              </a:ext>
            </a:extLst>
          </p:cNvPr>
          <p:cNvSpPr txBox="1"/>
          <p:nvPr/>
        </p:nvSpPr>
        <p:spPr>
          <a:xfrm>
            <a:off x="5507679" y="1338507"/>
            <a:ext cx="2540265" cy="1015663"/>
          </a:xfrm>
          <a:prstGeom prst="rect">
            <a:avLst/>
          </a:prstGeom>
          <a:noFill/>
        </p:spPr>
        <p:txBody>
          <a:bodyPr wrap="square" lIns="91440" tIns="45720" rIns="91440" bIns="45720" rtlCol="0" anchor="t">
            <a:spAutoFit/>
          </a:bodyPr>
          <a:lstStyle/>
          <a:p>
            <a:r>
              <a:rPr lang="en-US" sz="2000" b="1">
                <a:cs typeface="Calibri"/>
              </a:rPr>
              <a:t>Tampering check for the current layer is done in the next layer</a:t>
            </a:r>
            <a:endParaRPr lang="en-US"/>
          </a:p>
        </p:txBody>
      </p:sp>
      <p:grpSp>
        <p:nvGrpSpPr>
          <p:cNvPr id="29" name="Group 28">
            <a:extLst>
              <a:ext uri="{FF2B5EF4-FFF2-40B4-BE49-F238E27FC236}">
                <a16:creationId xmlns:a16="http://schemas.microsoft.com/office/drawing/2014/main" id="{B9CF8FA7-2CBB-D876-ED89-F22EDAF92EE2}"/>
              </a:ext>
            </a:extLst>
          </p:cNvPr>
          <p:cNvGrpSpPr/>
          <p:nvPr/>
        </p:nvGrpSpPr>
        <p:grpSpPr>
          <a:xfrm>
            <a:off x="4947042" y="2391712"/>
            <a:ext cx="2156510" cy="2266707"/>
            <a:chOff x="8836787" y="2515759"/>
            <a:chExt cx="2156510" cy="2266707"/>
          </a:xfrm>
        </p:grpSpPr>
        <p:sp>
          <p:nvSpPr>
            <p:cNvPr id="32" name="Rectangle: Rounded Corners 31">
              <a:extLst>
                <a:ext uri="{FF2B5EF4-FFF2-40B4-BE49-F238E27FC236}">
                  <a16:creationId xmlns:a16="http://schemas.microsoft.com/office/drawing/2014/main" id="{3B871032-2D4F-FA17-ABC4-66DAF2994A0C}"/>
                </a:ext>
              </a:extLst>
            </p:cNvPr>
            <p:cNvSpPr/>
            <p:nvPr/>
          </p:nvSpPr>
          <p:spPr>
            <a:xfrm>
              <a:off x="9440359" y="2515759"/>
              <a:ext cx="1552938" cy="2266707"/>
            </a:xfrm>
            <a:prstGeom prst="round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Or 14">
              <a:extLst>
                <a:ext uri="{FF2B5EF4-FFF2-40B4-BE49-F238E27FC236}">
                  <a16:creationId xmlns:a16="http://schemas.microsoft.com/office/drawing/2014/main" id="{FEA0E1B6-F4FF-E157-33A1-7B5E87CC00E0}"/>
                </a:ext>
              </a:extLst>
            </p:cNvPr>
            <p:cNvSpPr/>
            <p:nvPr/>
          </p:nvSpPr>
          <p:spPr>
            <a:xfrm>
              <a:off x="10009451" y="3412795"/>
              <a:ext cx="520861" cy="520861"/>
            </a:xfrm>
            <a:prstGeom prst="flowChartOr">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557CE27-562D-7400-B123-2BDCE3EAAE8E}"/>
                </a:ext>
              </a:extLst>
            </p:cNvPr>
            <p:cNvSpPr/>
            <p:nvPr/>
          </p:nvSpPr>
          <p:spPr>
            <a:xfrm>
              <a:off x="9893703" y="4174796"/>
              <a:ext cx="975213" cy="318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cs typeface="Calibri"/>
                </a:rPr>
                <a:t>MAC</a:t>
              </a:r>
              <a:r>
                <a:rPr lang="en-US" sz="2000" b="1" baseline="-25000">
                  <a:cs typeface="Calibri"/>
                </a:rPr>
                <a:t>W'</a:t>
              </a:r>
              <a:endParaRPr lang="en-US" sz="2000" b="1" baseline="-25000"/>
            </a:p>
          </p:txBody>
        </p:sp>
        <p:sp>
          <p:nvSpPr>
            <p:cNvPr id="17" name="Rectangle: Rounded Corners 16">
              <a:extLst>
                <a:ext uri="{FF2B5EF4-FFF2-40B4-BE49-F238E27FC236}">
                  <a16:creationId xmlns:a16="http://schemas.microsoft.com/office/drawing/2014/main" id="{178A8E49-A481-E02D-C986-D2574217F341}"/>
                </a:ext>
              </a:extLst>
            </p:cNvPr>
            <p:cNvSpPr/>
            <p:nvPr/>
          </p:nvSpPr>
          <p:spPr>
            <a:xfrm>
              <a:off x="9826183" y="2747252"/>
              <a:ext cx="906686" cy="366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cs typeface="Calibri"/>
                </a:rPr>
                <a:t>MAC</a:t>
              </a:r>
              <a:r>
                <a:rPr lang="en-US" sz="2000" b="1" baseline="-25000">
                  <a:cs typeface="Calibri"/>
                </a:rPr>
                <a:t>FR</a:t>
              </a:r>
              <a:endParaRPr lang="en-US" sz="2000" b="1" baseline="-25000"/>
            </a:p>
          </p:txBody>
        </p:sp>
        <p:cxnSp>
          <p:nvCxnSpPr>
            <p:cNvPr id="18" name="Straight Arrow Connector 17">
              <a:extLst>
                <a:ext uri="{FF2B5EF4-FFF2-40B4-BE49-F238E27FC236}">
                  <a16:creationId xmlns:a16="http://schemas.microsoft.com/office/drawing/2014/main" id="{43FC4073-DE16-5DD0-4CDE-AE75492E2715}"/>
                </a:ext>
              </a:extLst>
            </p:cNvPr>
            <p:cNvCxnSpPr>
              <a:cxnSpLocks/>
            </p:cNvCxnSpPr>
            <p:nvPr/>
          </p:nvCxnSpPr>
          <p:spPr>
            <a:xfrm flipH="1">
              <a:off x="10283385" y="3114748"/>
              <a:ext cx="1929" cy="26814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3FF9A6F2-C548-33CD-6C97-1132E86D9D29}"/>
                </a:ext>
              </a:extLst>
            </p:cNvPr>
            <p:cNvCxnSpPr>
              <a:cxnSpLocks/>
            </p:cNvCxnSpPr>
            <p:nvPr/>
          </p:nvCxnSpPr>
          <p:spPr>
            <a:xfrm flipH="1">
              <a:off x="10264093" y="3934621"/>
              <a:ext cx="1929" cy="26814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E61FA17D-7F9B-412F-8D6D-2927C854DB53}"/>
                </a:ext>
              </a:extLst>
            </p:cNvPr>
            <p:cNvCxnSpPr>
              <a:cxnSpLocks/>
            </p:cNvCxnSpPr>
            <p:nvPr/>
          </p:nvCxnSpPr>
          <p:spPr>
            <a:xfrm flipV="1">
              <a:off x="8836787" y="4310441"/>
              <a:ext cx="811897" cy="14120"/>
            </a:xfrm>
            <a:prstGeom prst="straightConnector1">
              <a:avLst/>
            </a:prstGeom>
            <a:ln w="57150">
              <a:headEnd type="none"/>
              <a:tailEnd type="non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C6BE22C9-4810-8FD1-3FD8-849C71C7F74B}"/>
                </a:ext>
              </a:extLst>
            </p:cNvPr>
            <p:cNvCxnSpPr>
              <a:cxnSpLocks/>
            </p:cNvCxnSpPr>
            <p:nvPr/>
          </p:nvCxnSpPr>
          <p:spPr>
            <a:xfrm flipV="1">
              <a:off x="9648370" y="3689983"/>
              <a:ext cx="374248" cy="1157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C6F964AC-4A23-93F4-E767-12D862B439E8}"/>
                </a:ext>
              </a:extLst>
            </p:cNvPr>
            <p:cNvCxnSpPr>
              <a:cxnSpLocks/>
            </p:cNvCxnSpPr>
            <p:nvPr/>
          </p:nvCxnSpPr>
          <p:spPr>
            <a:xfrm flipH="1">
              <a:off x="9638913" y="3672383"/>
              <a:ext cx="1143" cy="652178"/>
            </a:xfrm>
            <a:prstGeom prst="straightConnector1">
              <a:avLst/>
            </a:prstGeom>
            <a:ln w="57150"/>
          </p:spPr>
          <p:style>
            <a:lnRef idx="3">
              <a:schemeClr val="accent1"/>
            </a:lnRef>
            <a:fillRef idx="0">
              <a:schemeClr val="accent1"/>
            </a:fillRef>
            <a:effectRef idx="2">
              <a:schemeClr val="accent1"/>
            </a:effectRef>
            <a:fontRef idx="minor">
              <a:schemeClr val="tx1"/>
            </a:fontRef>
          </p:style>
        </p:cxnSp>
      </p:grpSp>
      <p:sp>
        <p:nvSpPr>
          <p:cNvPr id="27" name="Rectangle: Rounded Corners 26">
            <a:extLst>
              <a:ext uri="{FF2B5EF4-FFF2-40B4-BE49-F238E27FC236}">
                <a16:creationId xmlns:a16="http://schemas.microsoft.com/office/drawing/2014/main" id="{03D4B417-DA45-D6C9-5999-DEC797519FE0}"/>
              </a:ext>
            </a:extLst>
          </p:cNvPr>
          <p:cNvSpPr/>
          <p:nvPr/>
        </p:nvSpPr>
        <p:spPr>
          <a:xfrm>
            <a:off x="1707333" y="5110410"/>
            <a:ext cx="4920074" cy="82785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ea typeface="+mn-lt"/>
                <a:cs typeface="+mn-lt"/>
              </a:rPr>
              <a:t>Verify that whatever is written, the same is read back without tampering.</a:t>
            </a:r>
            <a:endParaRPr lang="en-US" sz="2000" b="1"/>
          </a:p>
        </p:txBody>
      </p:sp>
      <p:grpSp>
        <p:nvGrpSpPr>
          <p:cNvPr id="40" name="Group 39">
            <a:extLst>
              <a:ext uri="{FF2B5EF4-FFF2-40B4-BE49-F238E27FC236}">
                <a16:creationId xmlns:a16="http://schemas.microsoft.com/office/drawing/2014/main" id="{0FCEC042-D929-08A8-1371-71809F6EE1AB}"/>
              </a:ext>
            </a:extLst>
          </p:cNvPr>
          <p:cNvGrpSpPr/>
          <p:nvPr/>
        </p:nvGrpSpPr>
        <p:grpSpPr>
          <a:xfrm>
            <a:off x="951778" y="1411886"/>
            <a:ext cx="2596657" cy="3038823"/>
            <a:chOff x="951778" y="1411886"/>
            <a:chExt cx="2596657" cy="3038823"/>
          </a:xfrm>
        </p:grpSpPr>
        <p:sp>
          <p:nvSpPr>
            <p:cNvPr id="22" name="Flowchart: Or 21">
              <a:extLst>
                <a:ext uri="{FF2B5EF4-FFF2-40B4-BE49-F238E27FC236}">
                  <a16:creationId xmlns:a16="http://schemas.microsoft.com/office/drawing/2014/main" id="{EA7AA29B-584C-4B0E-3751-21EA587916F6}"/>
                </a:ext>
              </a:extLst>
            </p:cNvPr>
            <p:cNvSpPr/>
            <p:nvPr/>
          </p:nvSpPr>
          <p:spPr>
            <a:xfrm>
              <a:off x="1631109" y="3341466"/>
              <a:ext cx="569089" cy="549798"/>
            </a:xfrm>
            <a:prstGeom prst="flowChartOr">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7AD3155-BA56-7430-DF0A-C34052B943FE}"/>
                </a:ext>
              </a:extLst>
            </p:cNvPr>
            <p:cNvSpPr/>
            <p:nvPr/>
          </p:nvSpPr>
          <p:spPr>
            <a:xfrm>
              <a:off x="1544298" y="4132405"/>
              <a:ext cx="877748" cy="318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cs typeface="Calibri"/>
                </a:rPr>
                <a:t>MAC</a:t>
              </a:r>
              <a:r>
                <a:rPr lang="en-US" sz="2000" b="1" baseline="-25000">
                  <a:cs typeface="Calibri"/>
                </a:rPr>
                <a:t>W</a:t>
              </a:r>
              <a:endParaRPr lang="en-US" sz="2000" b="1" baseline="-25000"/>
            </a:p>
          </p:txBody>
        </p:sp>
        <p:sp>
          <p:nvSpPr>
            <p:cNvPr id="30" name="Rectangle: Rounded Corners 29">
              <a:extLst>
                <a:ext uri="{FF2B5EF4-FFF2-40B4-BE49-F238E27FC236}">
                  <a16:creationId xmlns:a16="http://schemas.microsoft.com/office/drawing/2014/main" id="{7AAC7BCC-EE31-DAD6-7A47-016966D5A2D6}"/>
                </a:ext>
              </a:extLst>
            </p:cNvPr>
            <p:cNvSpPr/>
            <p:nvPr/>
          </p:nvSpPr>
          <p:spPr>
            <a:xfrm>
              <a:off x="1459058" y="2696000"/>
              <a:ext cx="906686" cy="366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cs typeface="Calibri"/>
                </a:rPr>
                <a:t>MAC</a:t>
              </a:r>
              <a:r>
                <a:rPr lang="en-US" sz="2000" b="1" baseline="-25000">
                  <a:cs typeface="Calibri"/>
                </a:rPr>
                <a:t>B</a:t>
              </a:r>
              <a:endParaRPr lang="en-US" sz="2000" b="1" baseline="-25000"/>
            </a:p>
          </p:txBody>
        </p:sp>
        <p:cxnSp>
          <p:nvCxnSpPr>
            <p:cNvPr id="31" name="Straight Arrow Connector 30">
              <a:extLst>
                <a:ext uri="{FF2B5EF4-FFF2-40B4-BE49-F238E27FC236}">
                  <a16:creationId xmlns:a16="http://schemas.microsoft.com/office/drawing/2014/main" id="{82C48576-0980-6D66-720A-1F1745D35DC3}"/>
                </a:ext>
              </a:extLst>
            </p:cNvPr>
            <p:cNvCxnSpPr/>
            <p:nvPr/>
          </p:nvCxnSpPr>
          <p:spPr>
            <a:xfrm flipH="1">
              <a:off x="1933980" y="3072357"/>
              <a:ext cx="1929" cy="26814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73411FF9-FCEB-BC6F-BBCF-20F6C81DF85E}"/>
                </a:ext>
              </a:extLst>
            </p:cNvPr>
            <p:cNvCxnSpPr>
              <a:cxnSpLocks/>
            </p:cNvCxnSpPr>
            <p:nvPr/>
          </p:nvCxnSpPr>
          <p:spPr>
            <a:xfrm flipH="1">
              <a:off x="1914687" y="3892229"/>
              <a:ext cx="1929" cy="26814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39AE3C8B-580A-0513-4328-9B2E4C570FE1}"/>
                </a:ext>
              </a:extLst>
            </p:cNvPr>
            <p:cNvCxnSpPr>
              <a:cxnSpLocks/>
            </p:cNvCxnSpPr>
            <p:nvPr/>
          </p:nvCxnSpPr>
          <p:spPr>
            <a:xfrm flipV="1">
              <a:off x="1260719" y="3600932"/>
              <a:ext cx="374248" cy="11575"/>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84D76FD6-076D-CFD6-AD54-309599F428C5}"/>
                </a:ext>
              </a:extLst>
            </p:cNvPr>
            <p:cNvCxnSpPr/>
            <p:nvPr/>
          </p:nvCxnSpPr>
          <p:spPr>
            <a:xfrm>
              <a:off x="1287847" y="3601053"/>
              <a:ext cx="7717" cy="740781"/>
            </a:xfrm>
            <a:prstGeom prst="straightConnector1">
              <a:avLst/>
            </a:prstGeom>
            <a:ln w="57150"/>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22C288F6-65CB-DEE8-3857-97603CF5ECDF}"/>
                </a:ext>
              </a:extLst>
            </p:cNvPr>
            <p:cNvCxnSpPr>
              <a:cxnSpLocks/>
            </p:cNvCxnSpPr>
            <p:nvPr/>
          </p:nvCxnSpPr>
          <p:spPr>
            <a:xfrm flipV="1">
              <a:off x="1268556" y="4303250"/>
              <a:ext cx="326021" cy="1929"/>
            </a:xfrm>
            <a:prstGeom prst="straightConnector1">
              <a:avLst/>
            </a:prstGeom>
            <a:ln w="57150"/>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0D042182-057B-1D3E-4958-22E8CBFBD984}"/>
                </a:ext>
              </a:extLst>
            </p:cNvPr>
            <p:cNvSpPr txBox="1"/>
            <p:nvPr/>
          </p:nvSpPr>
          <p:spPr>
            <a:xfrm>
              <a:off x="951778" y="1411886"/>
              <a:ext cx="2596657" cy="1015663"/>
            </a:xfrm>
            <a:prstGeom prst="rect">
              <a:avLst/>
            </a:prstGeom>
            <a:noFill/>
          </p:spPr>
          <p:txBody>
            <a:bodyPr wrap="square" lIns="91440" tIns="45720" rIns="91440" bIns="45720" rtlCol="0" anchor="t">
              <a:spAutoFit/>
            </a:bodyPr>
            <a:lstStyle/>
            <a:p>
              <a:r>
                <a:rPr lang="en-US" sz="2000" b="1"/>
                <a:t>MAC</a:t>
              </a:r>
              <a:r>
                <a:rPr lang="en-US" sz="2000" b="1" baseline="-25000"/>
                <a:t>W</a:t>
              </a:r>
              <a:r>
                <a:rPr lang="en-US" sz="2000" b="1"/>
                <a:t> embodies everything that has been written</a:t>
              </a:r>
              <a:endParaRPr lang="en-US" sz="2000" b="1">
                <a:cs typeface="Calibri"/>
              </a:endParaRPr>
            </a:p>
          </p:txBody>
        </p:sp>
      </p:grpSp>
    </p:spTree>
    <p:extLst>
      <p:ext uri="{BB962C8B-B14F-4D97-AF65-F5344CB8AC3E}">
        <p14:creationId xmlns:p14="http://schemas.microsoft.com/office/powerpoint/2010/main" val="174940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2"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0-#ppt_w/2"/>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1000"/>
                                        <p:tgtEl>
                                          <p:spTgt spid="3">
                                            <p:txEl>
                                              <p:pRg st="0" end="0"/>
                                            </p:txEl>
                                          </p:spTgt>
                                        </p:tgtEl>
                                      </p:cBhvr>
                                    </p:animEffect>
                                    <p:anim calcmode="lin" valueType="num">
                                      <p:cBhvr>
                                        <p:cTn id="2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1000"/>
                                        <p:tgtEl>
                                          <p:spTgt spid="3">
                                            <p:txEl>
                                              <p:pRg st="1" end="1"/>
                                            </p:txEl>
                                          </p:spTgt>
                                        </p:tgtEl>
                                      </p:cBhvr>
                                    </p:animEffect>
                                    <p:anim calcmode="lin" valueType="num">
                                      <p:cBhvr>
                                        <p:cTn id="3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1000"/>
                                        <p:tgtEl>
                                          <p:spTgt spid="3">
                                            <p:txEl>
                                              <p:pRg st="2" end="2"/>
                                            </p:txEl>
                                          </p:spTgt>
                                        </p:tgtEl>
                                      </p:cBhvr>
                                    </p:animEffect>
                                    <p:anim calcmode="lin" valueType="num">
                                      <p:cBhvr>
                                        <p:cTn id="4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45" presetID="22" presetClass="entr" presetSubtype="4"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A312-8914-43BD-6A7A-8B51701E8761}"/>
              </a:ext>
            </a:extLst>
          </p:cNvPr>
          <p:cNvSpPr>
            <a:spLocks noGrp="1"/>
          </p:cNvSpPr>
          <p:nvPr>
            <p:ph type="title"/>
          </p:nvPr>
        </p:nvSpPr>
        <p:spPr/>
        <p:txBody>
          <a:bodyPr/>
          <a:lstStyle/>
          <a:p>
            <a:r>
              <a:rPr lang="en-US">
                <a:cs typeface="Calibri Light"/>
              </a:rPr>
              <a:t>Outline</a:t>
            </a:r>
            <a:endParaRPr lang="en-US"/>
          </a:p>
        </p:txBody>
      </p:sp>
      <p:sp>
        <p:nvSpPr>
          <p:cNvPr id="4" name="Slide Number Placeholder 3">
            <a:extLst>
              <a:ext uri="{FF2B5EF4-FFF2-40B4-BE49-F238E27FC236}">
                <a16:creationId xmlns:a16="http://schemas.microsoft.com/office/drawing/2014/main" id="{9555A0E3-8685-E970-AC3F-931B5A79DA5D}"/>
              </a:ext>
            </a:extLst>
          </p:cNvPr>
          <p:cNvSpPr>
            <a:spLocks noGrp="1"/>
          </p:cNvSpPr>
          <p:nvPr>
            <p:ph type="sldNum" sz="quarter" idx="12"/>
          </p:nvPr>
        </p:nvSpPr>
        <p:spPr>
          <a:xfrm>
            <a:off x="9240915" y="6492874"/>
            <a:ext cx="2743200" cy="365125"/>
          </a:xfrm>
        </p:spPr>
        <p:txBody>
          <a:bodyPr/>
          <a:lstStyle/>
          <a:p>
            <a:fld id="{330EA680-D336-4FF7-8B7A-9848BB0A1C32}" type="slidenum">
              <a:rPr lang="en-US" smtClean="0"/>
              <a:t>19</a:t>
            </a:fld>
            <a:endParaRPr lang="en-US"/>
          </a:p>
        </p:txBody>
      </p:sp>
      <p:sp>
        <p:nvSpPr>
          <p:cNvPr id="9" name="Freeform: Shape 8">
            <a:extLst>
              <a:ext uri="{FF2B5EF4-FFF2-40B4-BE49-F238E27FC236}">
                <a16:creationId xmlns:a16="http://schemas.microsoft.com/office/drawing/2014/main" id="{56045831-6C30-181B-0A42-3F6D0D634B60}"/>
              </a:ext>
            </a:extLst>
          </p:cNvPr>
          <p:cNvSpPr/>
          <p:nvPr/>
        </p:nvSpPr>
        <p:spPr>
          <a:xfrm>
            <a:off x="2106129" y="1558331"/>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Background and Related Work </a:t>
            </a:r>
          </a:p>
        </p:txBody>
      </p:sp>
      <p:sp>
        <p:nvSpPr>
          <p:cNvPr id="11" name="Freeform: Shape 10">
            <a:extLst>
              <a:ext uri="{FF2B5EF4-FFF2-40B4-BE49-F238E27FC236}">
                <a16:creationId xmlns:a16="http://schemas.microsoft.com/office/drawing/2014/main" id="{A4B73DE0-CB2D-F45A-D8E0-65E794EB9A25}"/>
              </a:ext>
            </a:extLst>
          </p:cNvPr>
          <p:cNvSpPr/>
          <p:nvPr/>
        </p:nvSpPr>
        <p:spPr>
          <a:xfrm>
            <a:off x="2106128" y="3379386"/>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321995"/>
              <a:satOff val="-7842"/>
              <a:lumOff val="34317"/>
              <a:alphaOff val="0"/>
            </a:schemeClr>
          </a:fillRef>
          <a:effectRef idx="2">
            <a:schemeClr val="accent1">
              <a:shade val="50000"/>
              <a:hueOff val="321995"/>
              <a:satOff val="-7842"/>
              <a:lumOff val="34317"/>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Securator</a:t>
            </a:r>
          </a:p>
        </p:txBody>
      </p:sp>
      <p:sp>
        <p:nvSpPr>
          <p:cNvPr id="12" name="Freeform: Shape 11">
            <a:extLst>
              <a:ext uri="{FF2B5EF4-FFF2-40B4-BE49-F238E27FC236}">
                <a16:creationId xmlns:a16="http://schemas.microsoft.com/office/drawing/2014/main" id="{22CBFE5F-0A9E-B811-132F-A669F49EC73D}"/>
              </a:ext>
            </a:extLst>
          </p:cNvPr>
          <p:cNvSpPr/>
          <p:nvPr/>
        </p:nvSpPr>
        <p:spPr>
          <a:xfrm>
            <a:off x="2106128" y="4292796"/>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321995"/>
              <a:satOff val="-7842"/>
              <a:lumOff val="34317"/>
              <a:alphaOff val="0"/>
            </a:schemeClr>
          </a:fillRef>
          <a:effectRef idx="2">
            <a:schemeClr val="accent1">
              <a:shade val="50000"/>
              <a:hueOff val="321995"/>
              <a:satOff val="-7842"/>
              <a:lumOff val="34317"/>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a:lnSpc>
                <a:spcPct val="90000"/>
              </a:lnSpc>
              <a:spcBef>
                <a:spcPct val="0"/>
              </a:spcBef>
              <a:spcAft>
                <a:spcPct val="35000"/>
              </a:spcAft>
              <a:buNone/>
            </a:pPr>
            <a:r>
              <a:rPr lang="en-US" sz="3400" kern="1200">
                <a:latin typeface="Calibri Light" panose="020F0302020204030204"/>
              </a:rPr>
              <a:t>Results and Conclusion</a:t>
            </a:r>
            <a:endParaRPr lang="en-US" sz="3400" kern="1200"/>
          </a:p>
        </p:txBody>
      </p:sp>
      <p:grpSp>
        <p:nvGrpSpPr>
          <p:cNvPr id="25" name="Group 24">
            <a:extLst>
              <a:ext uri="{FF2B5EF4-FFF2-40B4-BE49-F238E27FC236}">
                <a16:creationId xmlns:a16="http://schemas.microsoft.com/office/drawing/2014/main" id="{CF8032B8-A515-389A-81AE-62BFD70B52A7}"/>
              </a:ext>
            </a:extLst>
          </p:cNvPr>
          <p:cNvGrpSpPr/>
          <p:nvPr/>
        </p:nvGrpSpPr>
        <p:grpSpPr>
          <a:xfrm>
            <a:off x="838200" y="4389542"/>
            <a:ext cx="1057042" cy="713045"/>
            <a:chOff x="6476061" y="2850444"/>
            <a:chExt cx="3614325" cy="1647240"/>
          </a:xfrm>
        </p:grpSpPr>
        <p:cxnSp>
          <p:nvCxnSpPr>
            <p:cNvPr id="302" name="Straight Arrow Connector 301">
              <a:extLst>
                <a:ext uri="{FF2B5EF4-FFF2-40B4-BE49-F238E27FC236}">
                  <a16:creationId xmlns:a16="http://schemas.microsoft.com/office/drawing/2014/main" id="{50927772-3449-CEDE-EFF6-FD9E33ADB32D}"/>
                </a:ext>
              </a:extLst>
            </p:cNvPr>
            <p:cNvCxnSpPr/>
            <p:nvPr/>
          </p:nvCxnSpPr>
          <p:spPr>
            <a:xfrm>
              <a:off x="6476061" y="4486392"/>
              <a:ext cx="3614325" cy="11292"/>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371062F3-5F4A-C278-8D65-9A3B962BBA2F}"/>
                </a:ext>
              </a:extLst>
            </p:cNvPr>
            <p:cNvSpPr/>
            <p:nvPr/>
          </p:nvSpPr>
          <p:spPr>
            <a:xfrm>
              <a:off x="6726296" y="2850444"/>
              <a:ext cx="724370" cy="1646296"/>
            </a:xfrm>
            <a:prstGeom prst="rect">
              <a:avLst/>
            </a:prstGeom>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F2FA29-7F72-2364-C4E5-F3A7435B5838}"/>
                </a:ext>
              </a:extLst>
            </p:cNvPr>
            <p:cNvSpPr/>
            <p:nvPr/>
          </p:nvSpPr>
          <p:spPr>
            <a:xfrm>
              <a:off x="7450666" y="3678295"/>
              <a:ext cx="724370" cy="799631"/>
            </a:xfrm>
            <a:prstGeom prst="rect">
              <a:avLst/>
            </a:prstGeom>
            <a:solidFill>
              <a:srgbClr val="FF0000"/>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264160-18E2-6AC0-851D-834866541216}"/>
                </a:ext>
              </a:extLst>
            </p:cNvPr>
            <p:cNvSpPr/>
            <p:nvPr/>
          </p:nvSpPr>
          <p:spPr>
            <a:xfrm>
              <a:off x="8137407" y="2850444"/>
              <a:ext cx="724370" cy="1646296"/>
            </a:xfrm>
            <a:prstGeom prst="rect">
              <a:avLst/>
            </a:prstGeom>
            <a:solidFill>
              <a:schemeClr val="accent6"/>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39675F-6637-3716-D37A-C5DE77F46E90}"/>
                </a:ext>
              </a:extLst>
            </p:cNvPr>
            <p:cNvSpPr/>
            <p:nvPr/>
          </p:nvSpPr>
          <p:spPr>
            <a:xfrm>
              <a:off x="8861778" y="3292592"/>
              <a:ext cx="743184" cy="1204148"/>
            </a:xfrm>
            <a:prstGeom prst="rect">
              <a:avLst/>
            </a:prstGeom>
            <a:solidFill>
              <a:schemeClr val="accent1"/>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pic>
        <p:nvPicPr>
          <p:cNvPr id="26" name="Graphic 26" descr="Processor with solid fill">
            <a:extLst>
              <a:ext uri="{FF2B5EF4-FFF2-40B4-BE49-F238E27FC236}">
                <a16:creationId xmlns:a16="http://schemas.microsoft.com/office/drawing/2014/main" id="{F3565E4D-1F0A-27B9-6DBA-B2A9D029D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823" y="3382152"/>
            <a:ext cx="790354" cy="808075"/>
          </a:xfrm>
          <a:prstGeom prst="rect">
            <a:avLst/>
          </a:prstGeom>
        </p:spPr>
      </p:pic>
      <p:sp>
        <p:nvSpPr>
          <p:cNvPr id="7" name="Graphic 365" descr="Books with solid fill">
            <a:extLst>
              <a:ext uri="{FF2B5EF4-FFF2-40B4-BE49-F238E27FC236}">
                <a16:creationId xmlns:a16="http://schemas.microsoft.com/office/drawing/2014/main" id="{AAC5CC1F-2190-D689-FD2F-D7740BD4305E}"/>
              </a:ext>
            </a:extLst>
          </p:cNvPr>
          <p:cNvSpPr/>
          <p:nvPr/>
        </p:nvSpPr>
        <p:spPr>
          <a:xfrm>
            <a:off x="1004198" y="1688662"/>
            <a:ext cx="837937" cy="774087"/>
          </a:xfrm>
          <a:custGeom>
            <a:avLst/>
            <a:gdLst>
              <a:gd name="connsiteX0" fmla="*/ 837938 w 837937"/>
              <a:gd name="connsiteY0" fmla="*/ 272635 h 774087"/>
              <a:gd name="connsiteX1" fmla="*/ 786796 w 837937"/>
              <a:gd name="connsiteY1" fmla="*/ 254134 h 774087"/>
              <a:gd name="connsiteX2" fmla="*/ 786796 w 837937"/>
              <a:gd name="connsiteY2" fmla="*/ 148002 h 774087"/>
              <a:gd name="connsiteX3" fmla="*/ 837938 w 837937"/>
              <a:gd name="connsiteY3" fmla="*/ 126580 h 774087"/>
              <a:gd name="connsiteX4" fmla="*/ 491747 w 837937"/>
              <a:gd name="connsiteY4" fmla="*/ 0 h 774087"/>
              <a:gd name="connsiteX5" fmla="*/ 70812 w 837937"/>
              <a:gd name="connsiteY5" fmla="*/ 146054 h 774087"/>
              <a:gd name="connsiteX6" fmla="*/ 29505 w 837937"/>
              <a:gd name="connsiteY6" fmla="*/ 262898 h 774087"/>
              <a:gd name="connsiteX7" fmla="*/ 34422 w 837937"/>
              <a:gd name="connsiteY7" fmla="*/ 305740 h 774087"/>
              <a:gd name="connsiteX8" fmla="*/ 0 w 837937"/>
              <a:gd name="connsiteY8" fmla="*/ 418689 h 774087"/>
              <a:gd name="connsiteX9" fmla="*/ 29505 w 837937"/>
              <a:gd name="connsiteY9" fmla="*/ 503400 h 774087"/>
              <a:gd name="connsiteX10" fmla="*/ 27538 w 837937"/>
              <a:gd name="connsiteY10" fmla="*/ 564743 h 774087"/>
              <a:gd name="connsiteX11" fmla="*/ 78680 w 837937"/>
              <a:gd name="connsiteY11" fmla="*/ 662113 h 774087"/>
              <a:gd name="connsiteX12" fmla="*/ 352091 w 837937"/>
              <a:gd name="connsiteY12" fmla="*/ 774087 h 774087"/>
              <a:gd name="connsiteX13" fmla="*/ 835971 w 837937"/>
              <a:gd name="connsiteY13" fmla="*/ 575454 h 774087"/>
              <a:gd name="connsiteX14" fmla="*/ 784829 w 837937"/>
              <a:gd name="connsiteY14" fmla="*/ 556953 h 774087"/>
              <a:gd name="connsiteX15" fmla="*/ 784829 w 837937"/>
              <a:gd name="connsiteY15" fmla="*/ 449847 h 774087"/>
              <a:gd name="connsiteX16" fmla="*/ 835971 w 837937"/>
              <a:gd name="connsiteY16" fmla="*/ 428426 h 774087"/>
              <a:gd name="connsiteX17" fmla="*/ 757291 w 837937"/>
              <a:gd name="connsiteY17" fmla="*/ 399215 h 774087"/>
              <a:gd name="connsiteX18" fmla="*/ 757291 w 837937"/>
              <a:gd name="connsiteY18" fmla="*/ 305740 h 774087"/>
              <a:gd name="connsiteX19" fmla="*/ 837938 w 837937"/>
              <a:gd name="connsiteY19" fmla="*/ 272635 h 774087"/>
              <a:gd name="connsiteX20" fmla="*/ 82614 w 837937"/>
              <a:gd name="connsiteY20" fmla="*/ 214213 h 774087"/>
              <a:gd name="connsiteX21" fmla="*/ 356025 w 837937"/>
              <a:gd name="connsiteY21" fmla="*/ 320346 h 774087"/>
              <a:gd name="connsiteX22" fmla="*/ 748440 w 837937"/>
              <a:gd name="connsiteY22" fmla="*/ 163581 h 774087"/>
              <a:gd name="connsiteX23" fmla="*/ 748440 w 837937"/>
              <a:gd name="connsiteY23" fmla="*/ 247318 h 774087"/>
              <a:gd name="connsiteX24" fmla="*/ 356025 w 837937"/>
              <a:gd name="connsiteY24" fmla="*/ 408952 h 774087"/>
              <a:gd name="connsiteX25" fmla="*/ 82614 w 837937"/>
              <a:gd name="connsiteY25" fmla="*/ 301845 h 774087"/>
              <a:gd name="connsiteX26" fmla="*/ 82614 w 837937"/>
              <a:gd name="connsiteY26" fmla="*/ 214213 h 774087"/>
              <a:gd name="connsiteX27" fmla="*/ 746473 w 837937"/>
              <a:gd name="connsiteY27" fmla="*/ 550138 h 774087"/>
              <a:gd name="connsiteX28" fmla="*/ 354058 w 837937"/>
              <a:gd name="connsiteY28" fmla="*/ 710797 h 774087"/>
              <a:gd name="connsiteX29" fmla="*/ 79663 w 837937"/>
              <a:gd name="connsiteY29" fmla="*/ 603691 h 774087"/>
              <a:gd name="connsiteX30" fmla="*/ 79663 w 837937"/>
              <a:gd name="connsiteY30" fmla="*/ 527743 h 774087"/>
              <a:gd name="connsiteX31" fmla="*/ 324553 w 837937"/>
              <a:gd name="connsiteY31" fmla="*/ 627059 h 774087"/>
              <a:gd name="connsiteX32" fmla="*/ 747456 w 837937"/>
              <a:gd name="connsiteY32" fmla="*/ 461531 h 774087"/>
              <a:gd name="connsiteX33" fmla="*/ 746473 w 837937"/>
              <a:gd name="connsiteY33" fmla="*/ 550138 h 774087"/>
              <a:gd name="connsiteX34" fmla="*/ 718935 w 837937"/>
              <a:gd name="connsiteY34" fmla="*/ 404083 h 774087"/>
              <a:gd name="connsiteX35" fmla="*/ 326520 w 837937"/>
              <a:gd name="connsiteY35" fmla="*/ 564743 h 774087"/>
              <a:gd name="connsiteX36" fmla="*/ 53109 w 837937"/>
              <a:gd name="connsiteY36" fmla="*/ 457637 h 774087"/>
              <a:gd name="connsiteX37" fmla="*/ 53109 w 837937"/>
              <a:gd name="connsiteY37" fmla="*/ 370004 h 774087"/>
              <a:gd name="connsiteX38" fmla="*/ 334388 w 837937"/>
              <a:gd name="connsiteY38" fmla="*/ 481005 h 774087"/>
              <a:gd name="connsiteX39" fmla="*/ 719918 w 837937"/>
              <a:gd name="connsiteY39" fmla="*/ 321319 h 774087"/>
              <a:gd name="connsiteX40" fmla="*/ 719918 w 837937"/>
              <a:gd name="connsiteY40" fmla="*/ 404083 h 77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37937" h="774087">
                <a:moveTo>
                  <a:pt x="837938" y="272635"/>
                </a:moveTo>
                <a:lnTo>
                  <a:pt x="786796" y="254134"/>
                </a:lnTo>
                <a:lnTo>
                  <a:pt x="786796" y="148002"/>
                </a:lnTo>
                <a:lnTo>
                  <a:pt x="837938" y="126580"/>
                </a:lnTo>
                <a:lnTo>
                  <a:pt x="491747" y="0"/>
                </a:lnTo>
                <a:lnTo>
                  <a:pt x="70812" y="146054"/>
                </a:lnTo>
                <a:cubicBezTo>
                  <a:pt x="30488" y="165528"/>
                  <a:pt x="29505" y="219081"/>
                  <a:pt x="29505" y="262898"/>
                </a:cubicBezTo>
                <a:cubicBezTo>
                  <a:pt x="29505" y="277503"/>
                  <a:pt x="31472" y="292108"/>
                  <a:pt x="34422" y="305740"/>
                </a:cubicBezTo>
                <a:cubicBezTo>
                  <a:pt x="983" y="327161"/>
                  <a:pt x="0" y="376820"/>
                  <a:pt x="0" y="418689"/>
                </a:cubicBezTo>
                <a:cubicBezTo>
                  <a:pt x="0" y="452768"/>
                  <a:pt x="7868" y="483926"/>
                  <a:pt x="29505" y="503400"/>
                </a:cubicBezTo>
                <a:cubicBezTo>
                  <a:pt x="24587" y="519953"/>
                  <a:pt x="27538" y="540401"/>
                  <a:pt x="27538" y="564743"/>
                </a:cubicBezTo>
                <a:cubicBezTo>
                  <a:pt x="27538" y="608559"/>
                  <a:pt x="39340" y="648481"/>
                  <a:pt x="78680" y="662113"/>
                </a:cubicBezTo>
                <a:lnTo>
                  <a:pt x="352091" y="774087"/>
                </a:lnTo>
                <a:lnTo>
                  <a:pt x="835971" y="575454"/>
                </a:lnTo>
                <a:lnTo>
                  <a:pt x="784829" y="556953"/>
                </a:lnTo>
                <a:lnTo>
                  <a:pt x="784829" y="449847"/>
                </a:lnTo>
                <a:lnTo>
                  <a:pt x="835971" y="428426"/>
                </a:lnTo>
                <a:lnTo>
                  <a:pt x="757291" y="399215"/>
                </a:lnTo>
                <a:lnTo>
                  <a:pt x="757291" y="305740"/>
                </a:lnTo>
                <a:lnTo>
                  <a:pt x="837938" y="272635"/>
                </a:lnTo>
                <a:close/>
                <a:moveTo>
                  <a:pt x="82614" y="214213"/>
                </a:moveTo>
                <a:lnTo>
                  <a:pt x="356025" y="320346"/>
                </a:lnTo>
                <a:lnTo>
                  <a:pt x="748440" y="163581"/>
                </a:lnTo>
                <a:lnTo>
                  <a:pt x="748440" y="247318"/>
                </a:lnTo>
                <a:lnTo>
                  <a:pt x="356025" y="408952"/>
                </a:lnTo>
                <a:lnTo>
                  <a:pt x="82614" y="301845"/>
                </a:lnTo>
                <a:lnTo>
                  <a:pt x="82614" y="214213"/>
                </a:lnTo>
                <a:close/>
                <a:moveTo>
                  <a:pt x="746473" y="550138"/>
                </a:moveTo>
                <a:lnTo>
                  <a:pt x="354058" y="710797"/>
                </a:lnTo>
                <a:lnTo>
                  <a:pt x="79663" y="603691"/>
                </a:lnTo>
                <a:lnTo>
                  <a:pt x="79663" y="527743"/>
                </a:lnTo>
                <a:lnTo>
                  <a:pt x="324553" y="627059"/>
                </a:lnTo>
                <a:lnTo>
                  <a:pt x="747456" y="461531"/>
                </a:lnTo>
                <a:lnTo>
                  <a:pt x="746473" y="550138"/>
                </a:lnTo>
                <a:close/>
                <a:moveTo>
                  <a:pt x="718935" y="404083"/>
                </a:moveTo>
                <a:lnTo>
                  <a:pt x="326520" y="564743"/>
                </a:lnTo>
                <a:lnTo>
                  <a:pt x="53109" y="457637"/>
                </a:lnTo>
                <a:lnTo>
                  <a:pt x="53109" y="370004"/>
                </a:lnTo>
                <a:lnTo>
                  <a:pt x="334388" y="481005"/>
                </a:lnTo>
                <a:lnTo>
                  <a:pt x="719918" y="321319"/>
                </a:lnTo>
                <a:lnTo>
                  <a:pt x="719918" y="404083"/>
                </a:lnTo>
                <a:close/>
              </a:path>
            </a:pathLst>
          </a:custGeom>
          <a:solidFill>
            <a:srgbClr val="002060"/>
          </a:solidFill>
          <a:ln w="9823"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8011E0F9-9B4F-9E4A-1A38-7B4BC0DD7C4A}"/>
              </a:ext>
            </a:extLst>
          </p:cNvPr>
          <p:cNvSpPr/>
          <p:nvPr/>
        </p:nvSpPr>
        <p:spPr>
          <a:xfrm>
            <a:off x="2106128" y="2462749"/>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169349" tIns="169349" rIns="169349" bIns="169349" numCol="1" spcCol="1270" anchor="ctr" anchorCtr="0">
            <a:noAutofit/>
          </a:bodyPr>
          <a:lstStyle/>
          <a:p>
            <a:pPr lvl="0" defTabSz="1511300">
              <a:lnSpc>
                <a:spcPct val="90000"/>
              </a:lnSpc>
              <a:spcBef>
                <a:spcPct val="0"/>
              </a:spcBef>
              <a:spcAft>
                <a:spcPct val="35000"/>
              </a:spcAft>
            </a:pPr>
            <a:r>
              <a:rPr lang="en-US" sz="3600" dirty="0">
                <a:latin typeface="+mj-lt"/>
              </a:rPr>
              <a:t>Characterization of Patterns</a:t>
            </a:r>
          </a:p>
        </p:txBody>
      </p:sp>
      <p:pic>
        <p:nvPicPr>
          <p:cNvPr id="6" name="Graphic 5" descr="Mandala with solid fill">
            <a:extLst>
              <a:ext uri="{FF2B5EF4-FFF2-40B4-BE49-F238E27FC236}">
                <a16:creationId xmlns:a16="http://schemas.microsoft.com/office/drawing/2014/main" id="{044DE2F6-46A7-78B5-CEB7-EE24E52F90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972801" y="2407994"/>
            <a:ext cx="914400" cy="914400"/>
          </a:xfrm>
          <a:prstGeom prst="rect">
            <a:avLst/>
          </a:prstGeom>
        </p:spPr>
      </p:pic>
      <p:sp>
        <p:nvSpPr>
          <p:cNvPr id="5" name="Rectangle 4">
            <a:extLst>
              <a:ext uri="{FF2B5EF4-FFF2-40B4-BE49-F238E27FC236}">
                <a16:creationId xmlns:a16="http://schemas.microsoft.com/office/drawing/2014/main" id="{9103F04F-24F8-3133-2A66-1D010E45B75B}"/>
              </a:ext>
            </a:extLst>
          </p:cNvPr>
          <p:cNvSpPr/>
          <p:nvPr/>
        </p:nvSpPr>
        <p:spPr>
          <a:xfrm>
            <a:off x="-13327" y="5202541"/>
            <a:ext cx="12191999" cy="1290332"/>
          </a:xfrm>
          <a:prstGeom prst="rect">
            <a:avLst/>
          </a:prstGeom>
          <a:solidFill>
            <a:schemeClr val="bg2">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671471-87DF-DD04-114E-02CBC898E5D4}"/>
              </a:ext>
            </a:extLst>
          </p:cNvPr>
          <p:cNvSpPr/>
          <p:nvPr/>
        </p:nvSpPr>
        <p:spPr>
          <a:xfrm>
            <a:off x="0" y="-8352"/>
            <a:ext cx="12191999" cy="4206893"/>
          </a:xfrm>
          <a:prstGeom prst="rect">
            <a:avLst/>
          </a:prstGeom>
          <a:solidFill>
            <a:schemeClr val="bg2">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623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2"/>
                                        </p:tgtEl>
                                        <p:attrNameLst>
                                          <p:attrName>r</p:attrName>
                                        </p:attrNameLst>
                                      </p:cBhvr>
                                    </p:animRot>
                                    <p:animRot by="-240000">
                                      <p:cBhvr>
                                        <p:cTn id="7" dur="200" fill="hold">
                                          <p:stCondLst>
                                            <p:cond delay="200"/>
                                          </p:stCondLst>
                                        </p:cTn>
                                        <p:tgtEl>
                                          <p:spTgt spid="12"/>
                                        </p:tgtEl>
                                        <p:attrNameLst>
                                          <p:attrName>r</p:attrName>
                                        </p:attrNameLst>
                                      </p:cBhvr>
                                    </p:animRot>
                                    <p:animRot by="240000">
                                      <p:cBhvr>
                                        <p:cTn id="8" dur="200" fill="hold">
                                          <p:stCondLst>
                                            <p:cond delay="400"/>
                                          </p:stCondLst>
                                        </p:cTn>
                                        <p:tgtEl>
                                          <p:spTgt spid="12"/>
                                        </p:tgtEl>
                                        <p:attrNameLst>
                                          <p:attrName>r</p:attrName>
                                        </p:attrNameLst>
                                      </p:cBhvr>
                                    </p:animRot>
                                    <p:animRot by="-240000">
                                      <p:cBhvr>
                                        <p:cTn id="9" dur="200" fill="hold">
                                          <p:stCondLst>
                                            <p:cond delay="600"/>
                                          </p:stCondLst>
                                        </p:cTn>
                                        <p:tgtEl>
                                          <p:spTgt spid="12"/>
                                        </p:tgtEl>
                                        <p:attrNameLst>
                                          <p:attrName>r</p:attrName>
                                        </p:attrNameLst>
                                      </p:cBhvr>
                                    </p:animRot>
                                    <p:animRot by="120000">
                                      <p:cBhvr>
                                        <p:cTn id="10"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A312-8914-43BD-6A7A-8B51701E8761}"/>
              </a:ext>
            </a:extLst>
          </p:cNvPr>
          <p:cNvSpPr>
            <a:spLocks noGrp="1"/>
          </p:cNvSpPr>
          <p:nvPr>
            <p:ph type="title"/>
          </p:nvPr>
        </p:nvSpPr>
        <p:spPr/>
        <p:txBody>
          <a:bodyPr/>
          <a:lstStyle/>
          <a:p>
            <a:r>
              <a:rPr lang="en-US">
                <a:cs typeface="Calibri Light"/>
              </a:rPr>
              <a:t>Outline</a:t>
            </a:r>
            <a:endParaRPr lang="en-US"/>
          </a:p>
        </p:txBody>
      </p:sp>
      <p:sp>
        <p:nvSpPr>
          <p:cNvPr id="4" name="Slide Number Placeholder 3">
            <a:extLst>
              <a:ext uri="{FF2B5EF4-FFF2-40B4-BE49-F238E27FC236}">
                <a16:creationId xmlns:a16="http://schemas.microsoft.com/office/drawing/2014/main" id="{9555A0E3-8685-E970-AC3F-931B5A79DA5D}"/>
              </a:ext>
            </a:extLst>
          </p:cNvPr>
          <p:cNvSpPr>
            <a:spLocks noGrp="1"/>
          </p:cNvSpPr>
          <p:nvPr>
            <p:ph type="sldNum" sz="quarter" idx="12"/>
          </p:nvPr>
        </p:nvSpPr>
        <p:spPr>
          <a:xfrm>
            <a:off x="9240915" y="6492874"/>
            <a:ext cx="2743200" cy="365125"/>
          </a:xfrm>
        </p:spPr>
        <p:txBody>
          <a:bodyPr/>
          <a:lstStyle/>
          <a:p>
            <a:fld id="{330EA680-D336-4FF7-8B7A-9848BB0A1C32}" type="slidenum">
              <a:rPr lang="en-US" smtClean="0"/>
              <a:t>2</a:t>
            </a:fld>
            <a:endParaRPr lang="en-US"/>
          </a:p>
        </p:txBody>
      </p:sp>
      <p:sp>
        <p:nvSpPr>
          <p:cNvPr id="9" name="Freeform: Shape 8">
            <a:extLst>
              <a:ext uri="{FF2B5EF4-FFF2-40B4-BE49-F238E27FC236}">
                <a16:creationId xmlns:a16="http://schemas.microsoft.com/office/drawing/2014/main" id="{56045831-6C30-181B-0A42-3F6D0D634B60}"/>
              </a:ext>
            </a:extLst>
          </p:cNvPr>
          <p:cNvSpPr/>
          <p:nvPr/>
        </p:nvSpPr>
        <p:spPr>
          <a:xfrm>
            <a:off x="2106129" y="1558331"/>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Background and Related Work </a:t>
            </a:r>
          </a:p>
        </p:txBody>
      </p:sp>
      <p:sp>
        <p:nvSpPr>
          <p:cNvPr id="11" name="Freeform: Shape 10">
            <a:extLst>
              <a:ext uri="{FF2B5EF4-FFF2-40B4-BE49-F238E27FC236}">
                <a16:creationId xmlns:a16="http://schemas.microsoft.com/office/drawing/2014/main" id="{A4B73DE0-CB2D-F45A-D8E0-65E794EB9A25}"/>
              </a:ext>
            </a:extLst>
          </p:cNvPr>
          <p:cNvSpPr/>
          <p:nvPr/>
        </p:nvSpPr>
        <p:spPr>
          <a:xfrm>
            <a:off x="2106128" y="3379386"/>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321995"/>
              <a:satOff val="-7842"/>
              <a:lumOff val="34317"/>
              <a:alphaOff val="0"/>
            </a:schemeClr>
          </a:fillRef>
          <a:effectRef idx="2">
            <a:schemeClr val="accent1">
              <a:shade val="50000"/>
              <a:hueOff val="321995"/>
              <a:satOff val="-7842"/>
              <a:lumOff val="34317"/>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Securator</a:t>
            </a:r>
          </a:p>
        </p:txBody>
      </p:sp>
      <p:sp>
        <p:nvSpPr>
          <p:cNvPr id="12" name="Freeform: Shape 11">
            <a:extLst>
              <a:ext uri="{FF2B5EF4-FFF2-40B4-BE49-F238E27FC236}">
                <a16:creationId xmlns:a16="http://schemas.microsoft.com/office/drawing/2014/main" id="{22CBFE5F-0A9E-B811-132F-A669F49EC73D}"/>
              </a:ext>
            </a:extLst>
          </p:cNvPr>
          <p:cNvSpPr/>
          <p:nvPr/>
        </p:nvSpPr>
        <p:spPr>
          <a:xfrm>
            <a:off x="2106128" y="4292796"/>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321995"/>
              <a:satOff val="-7842"/>
              <a:lumOff val="34317"/>
              <a:alphaOff val="0"/>
            </a:schemeClr>
          </a:fillRef>
          <a:effectRef idx="2">
            <a:schemeClr val="accent1">
              <a:shade val="50000"/>
              <a:hueOff val="321995"/>
              <a:satOff val="-7842"/>
              <a:lumOff val="34317"/>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a:lnSpc>
                <a:spcPct val="90000"/>
              </a:lnSpc>
              <a:spcBef>
                <a:spcPct val="0"/>
              </a:spcBef>
              <a:spcAft>
                <a:spcPct val="35000"/>
              </a:spcAft>
              <a:buNone/>
            </a:pPr>
            <a:r>
              <a:rPr lang="en-US" sz="3400" kern="1200">
                <a:latin typeface="Calibri Light" panose="020F0302020204030204"/>
              </a:rPr>
              <a:t>Results and Conclusion</a:t>
            </a:r>
            <a:endParaRPr lang="en-US" sz="3400" kern="1200"/>
          </a:p>
        </p:txBody>
      </p:sp>
      <p:grpSp>
        <p:nvGrpSpPr>
          <p:cNvPr id="25" name="Group 24">
            <a:extLst>
              <a:ext uri="{FF2B5EF4-FFF2-40B4-BE49-F238E27FC236}">
                <a16:creationId xmlns:a16="http://schemas.microsoft.com/office/drawing/2014/main" id="{CF8032B8-A515-389A-81AE-62BFD70B52A7}"/>
              </a:ext>
            </a:extLst>
          </p:cNvPr>
          <p:cNvGrpSpPr/>
          <p:nvPr/>
        </p:nvGrpSpPr>
        <p:grpSpPr>
          <a:xfrm>
            <a:off x="838200" y="4389542"/>
            <a:ext cx="1057042" cy="713045"/>
            <a:chOff x="6476061" y="2850444"/>
            <a:chExt cx="3614325" cy="1647240"/>
          </a:xfrm>
        </p:grpSpPr>
        <p:cxnSp>
          <p:nvCxnSpPr>
            <p:cNvPr id="302" name="Straight Arrow Connector 301">
              <a:extLst>
                <a:ext uri="{FF2B5EF4-FFF2-40B4-BE49-F238E27FC236}">
                  <a16:creationId xmlns:a16="http://schemas.microsoft.com/office/drawing/2014/main" id="{50927772-3449-CEDE-EFF6-FD9E33ADB32D}"/>
                </a:ext>
              </a:extLst>
            </p:cNvPr>
            <p:cNvCxnSpPr/>
            <p:nvPr/>
          </p:nvCxnSpPr>
          <p:spPr>
            <a:xfrm>
              <a:off x="6476061" y="4486392"/>
              <a:ext cx="3614325" cy="11292"/>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371062F3-5F4A-C278-8D65-9A3B962BBA2F}"/>
                </a:ext>
              </a:extLst>
            </p:cNvPr>
            <p:cNvSpPr/>
            <p:nvPr/>
          </p:nvSpPr>
          <p:spPr>
            <a:xfrm>
              <a:off x="6726296" y="2850444"/>
              <a:ext cx="724370" cy="1646296"/>
            </a:xfrm>
            <a:prstGeom prst="rect">
              <a:avLst/>
            </a:prstGeom>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F2FA29-7F72-2364-C4E5-F3A7435B5838}"/>
                </a:ext>
              </a:extLst>
            </p:cNvPr>
            <p:cNvSpPr/>
            <p:nvPr/>
          </p:nvSpPr>
          <p:spPr>
            <a:xfrm>
              <a:off x="7450666" y="3678295"/>
              <a:ext cx="724370" cy="799631"/>
            </a:xfrm>
            <a:prstGeom prst="rect">
              <a:avLst/>
            </a:prstGeom>
            <a:solidFill>
              <a:srgbClr val="FF0000"/>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264160-18E2-6AC0-851D-834866541216}"/>
                </a:ext>
              </a:extLst>
            </p:cNvPr>
            <p:cNvSpPr/>
            <p:nvPr/>
          </p:nvSpPr>
          <p:spPr>
            <a:xfrm>
              <a:off x="8137407" y="2850444"/>
              <a:ext cx="724370" cy="1646296"/>
            </a:xfrm>
            <a:prstGeom prst="rect">
              <a:avLst/>
            </a:prstGeom>
            <a:solidFill>
              <a:schemeClr val="accent6"/>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39675F-6637-3716-D37A-C5DE77F46E90}"/>
                </a:ext>
              </a:extLst>
            </p:cNvPr>
            <p:cNvSpPr/>
            <p:nvPr/>
          </p:nvSpPr>
          <p:spPr>
            <a:xfrm>
              <a:off x="8861778" y="3292592"/>
              <a:ext cx="743184" cy="1204148"/>
            </a:xfrm>
            <a:prstGeom prst="rect">
              <a:avLst/>
            </a:prstGeom>
            <a:solidFill>
              <a:schemeClr val="accent1"/>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pic>
        <p:nvPicPr>
          <p:cNvPr id="26" name="Graphic 26" descr="Processor with solid fill">
            <a:extLst>
              <a:ext uri="{FF2B5EF4-FFF2-40B4-BE49-F238E27FC236}">
                <a16:creationId xmlns:a16="http://schemas.microsoft.com/office/drawing/2014/main" id="{F3565E4D-1F0A-27B9-6DBA-B2A9D029D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823" y="3382152"/>
            <a:ext cx="790354" cy="808075"/>
          </a:xfrm>
          <a:prstGeom prst="rect">
            <a:avLst/>
          </a:prstGeom>
        </p:spPr>
      </p:pic>
      <p:sp>
        <p:nvSpPr>
          <p:cNvPr id="7" name="Graphic 365" descr="Books with solid fill">
            <a:extLst>
              <a:ext uri="{FF2B5EF4-FFF2-40B4-BE49-F238E27FC236}">
                <a16:creationId xmlns:a16="http://schemas.microsoft.com/office/drawing/2014/main" id="{AAC5CC1F-2190-D689-FD2F-D7740BD4305E}"/>
              </a:ext>
            </a:extLst>
          </p:cNvPr>
          <p:cNvSpPr/>
          <p:nvPr/>
        </p:nvSpPr>
        <p:spPr>
          <a:xfrm>
            <a:off x="1004198" y="1688662"/>
            <a:ext cx="837937" cy="774087"/>
          </a:xfrm>
          <a:custGeom>
            <a:avLst/>
            <a:gdLst>
              <a:gd name="connsiteX0" fmla="*/ 837938 w 837937"/>
              <a:gd name="connsiteY0" fmla="*/ 272635 h 774087"/>
              <a:gd name="connsiteX1" fmla="*/ 786796 w 837937"/>
              <a:gd name="connsiteY1" fmla="*/ 254134 h 774087"/>
              <a:gd name="connsiteX2" fmla="*/ 786796 w 837937"/>
              <a:gd name="connsiteY2" fmla="*/ 148002 h 774087"/>
              <a:gd name="connsiteX3" fmla="*/ 837938 w 837937"/>
              <a:gd name="connsiteY3" fmla="*/ 126580 h 774087"/>
              <a:gd name="connsiteX4" fmla="*/ 491747 w 837937"/>
              <a:gd name="connsiteY4" fmla="*/ 0 h 774087"/>
              <a:gd name="connsiteX5" fmla="*/ 70812 w 837937"/>
              <a:gd name="connsiteY5" fmla="*/ 146054 h 774087"/>
              <a:gd name="connsiteX6" fmla="*/ 29505 w 837937"/>
              <a:gd name="connsiteY6" fmla="*/ 262898 h 774087"/>
              <a:gd name="connsiteX7" fmla="*/ 34422 w 837937"/>
              <a:gd name="connsiteY7" fmla="*/ 305740 h 774087"/>
              <a:gd name="connsiteX8" fmla="*/ 0 w 837937"/>
              <a:gd name="connsiteY8" fmla="*/ 418689 h 774087"/>
              <a:gd name="connsiteX9" fmla="*/ 29505 w 837937"/>
              <a:gd name="connsiteY9" fmla="*/ 503400 h 774087"/>
              <a:gd name="connsiteX10" fmla="*/ 27538 w 837937"/>
              <a:gd name="connsiteY10" fmla="*/ 564743 h 774087"/>
              <a:gd name="connsiteX11" fmla="*/ 78680 w 837937"/>
              <a:gd name="connsiteY11" fmla="*/ 662113 h 774087"/>
              <a:gd name="connsiteX12" fmla="*/ 352091 w 837937"/>
              <a:gd name="connsiteY12" fmla="*/ 774087 h 774087"/>
              <a:gd name="connsiteX13" fmla="*/ 835971 w 837937"/>
              <a:gd name="connsiteY13" fmla="*/ 575454 h 774087"/>
              <a:gd name="connsiteX14" fmla="*/ 784829 w 837937"/>
              <a:gd name="connsiteY14" fmla="*/ 556953 h 774087"/>
              <a:gd name="connsiteX15" fmla="*/ 784829 w 837937"/>
              <a:gd name="connsiteY15" fmla="*/ 449847 h 774087"/>
              <a:gd name="connsiteX16" fmla="*/ 835971 w 837937"/>
              <a:gd name="connsiteY16" fmla="*/ 428426 h 774087"/>
              <a:gd name="connsiteX17" fmla="*/ 757291 w 837937"/>
              <a:gd name="connsiteY17" fmla="*/ 399215 h 774087"/>
              <a:gd name="connsiteX18" fmla="*/ 757291 w 837937"/>
              <a:gd name="connsiteY18" fmla="*/ 305740 h 774087"/>
              <a:gd name="connsiteX19" fmla="*/ 837938 w 837937"/>
              <a:gd name="connsiteY19" fmla="*/ 272635 h 774087"/>
              <a:gd name="connsiteX20" fmla="*/ 82614 w 837937"/>
              <a:gd name="connsiteY20" fmla="*/ 214213 h 774087"/>
              <a:gd name="connsiteX21" fmla="*/ 356025 w 837937"/>
              <a:gd name="connsiteY21" fmla="*/ 320346 h 774087"/>
              <a:gd name="connsiteX22" fmla="*/ 748440 w 837937"/>
              <a:gd name="connsiteY22" fmla="*/ 163581 h 774087"/>
              <a:gd name="connsiteX23" fmla="*/ 748440 w 837937"/>
              <a:gd name="connsiteY23" fmla="*/ 247318 h 774087"/>
              <a:gd name="connsiteX24" fmla="*/ 356025 w 837937"/>
              <a:gd name="connsiteY24" fmla="*/ 408952 h 774087"/>
              <a:gd name="connsiteX25" fmla="*/ 82614 w 837937"/>
              <a:gd name="connsiteY25" fmla="*/ 301845 h 774087"/>
              <a:gd name="connsiteX26" fmla="*/ 82614 w 837937"/>
              <a:gd name="connsiteY26" fmla="*/ 214213 h 774087"/>
              <a:gd name="connsiteX27" fmla="*/ 746473 w 837937"/>
              <a:gd name="connsiteY27" fmla="*/ 550138 h 774087"/>
              <a:gd name="connsiteX28" fmla="*/ 354058 w 837937"/>
              <a:gd name="connsiteY28" fmla="*/ 710797 h 774087"/>
              <a:gd name="connsiteX29" fmla="*/ 79663 w 837937"/>
              <a:gd name="connsiteY29" fmla="*/ 603691 h 774087"/>
              <a:gd name="connsiteX30" fmla="*/ 79663 w 837937"/>
              <a:gd name="connsiteY30" fmla="*/ 527743 h 774087"/>
              <a:gd name="connsiteX31" fmla="*/ 324553 w 837937"/>
              <a:gd name="connsiteY31" fmla="*/ 627059 h 774087"/>
              <a:gd name="connsiteX32" fmla="*/ 747456 w 837937"/>
              <a:gd name="connsiteY32" fmla="*/ 461531 h 774087"/>
              <a:gd name="connsiteX33" fmla="*/ 746473 w 837937"/>
              <a:gd name="connsiteY33" fmla="*/ 550138 h 774087"/>
              <a:gd name="connsiteX34" fmla="*/ 718935 w 837937"/>
              <a:gd name="connsiteY34" fmla="*/ 404083 h 774087"/>
              <a:gd name="connsiteX35" fmla="*/ 326520 w 837937"/>
              <a:gd name="connsiteY35" fmla="*/ 564743 h 774087"/>
              <a:gd name="connsiteX36" fmla="*/ 53109 w 837937"/>
              <a:gd name="connsiteY36" fmla="*/ 457637 h 774087"/>
              <a:gd name="connsiteX37" fmla="*/ 53109 w 837937"/>
              <a:gd name="connsiteY37" fmla="*/ 370004 h 774087"/>
              <a:gd name="connsiteX38" fmla="*/ 334388 w 837937"/>
              <a:gd name="connsiteY38" fmla="*/ 481005 h 774087"/>
              <a:gd name="connsiteX39" fmla="*/ 719918 w 837937"/>
              <a:gd name="connsiteY39" fmla="*/ 321319 h 774087"/>
              <a:gd name="connsiteX40" fmla="*/ 719918 w 837937"/>
              <a:gd name="connsiteY40" fmla="*/ 404083 h 77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37937" h="774087">
                <a:moveTo>
                  <a:pt x="837938" y="272635"/>
                </a:moveTo>
                <a:lnTo>
                  <a:pt x="786796" y="254134"/>
                </a:lnTo>
                <a:lnTo>
                  <a:pt x="786796" y="148002"/>
                </a:lnTo>
                <a:lnTo>
                  <a:pt x="837938" y="126580"/>
                </a:lnTo>
                <a:lnTo>
                  <a:pt x="491747" y="0"/>
                </a:lnTo>
                <a:lnTo>
                  <a:pt x="70812" y="146054"/>
                </a:lnTo>
                <a:cubicBezTo>
                  <a:pt x="30488" y="165528"/>
                  <a:pt x="29505" y="219081"/>
                  <a:pt x="29505" y="262898"/>
                </a:cubicBezTo>
                <a:cubicBezTo>
                  <a:pt x="29505" y="277503"/>
                  <a:pt x="31472" y="292108"/>
                  <a:pt x="34422" y="305740"/>
                </a:cubicBezTo>
                <a:cubicBezTo>
                  <a:pt x="983" y="327161"/>
                  <a:pt x="0" y="376820"/>
                  <a:pt x="0" y="418689"/>
                </a:cubicBezTo>
                <a:cubicBezTo>
                  <a:pt x="0" y="452768"/>
                  <a:pt x="7868" y="483926"/>
                  <a:pt x="29505" y="503400"/>
                </a:cubicBezTo>
                <a:cubicBezTo>
                  <a:pt x="24587" y="519953"/>
                  <a:pt x="27538" y="540401"/>
                  <a:pt x="27538" y="564743"/>
                </a:cubicBezTo>
                <a:cubicBezTo>
                  <a:pt x="27538" y="608559"/>
                  <a:pt x="39340" y="648481"/>
                  <a:pt x="78680" y="662113"/>
                </a:cubicBezTo>
                <a:lnTo>
                  <a:pt x="352091" y="774087"/>
                </a:lnTo>
                <a:lnTo>
                  <a:pt x="835971" y="575454"/>
                </a:lnTo>
                <a:lnTo>
                  <a:pt x="784829" y="556953"/>
                </a:lnTo>
                <a:lnTo>
                  <a:pt x="784829" y="449847"/>
                </a:lnTo>
                <a:lnTo>
                  <a:pt x="835971" y="428426"/>
                </a:lnTo>
                <a:lnTo>
                  <a:pt x="757291" y="399215"/>
                </a:lnTo>
                <a:lnTo>
                  <a:pt x="757291" y="305740"/>
                </a:lnTo>
                <a:lnTo>
                  <a:pt x="837938" y="272635"/>
                </a:lnTo>
                <a:close/>
                <a:moveTo>
                  <a:pt x="82614" y="214213"/>
                </a:moveTo>
                <a:lnTo>
                  <a:pt x="356025" y="320346"/>
                </a:lnTo>
                <a:lnTo>
                  <a:pt x="748440" y="163581"/>
                </a:lnTo>
                <a:lnTo>
                  <a:pt x="748440" y="247318"/>
                </a:lnTo>
                <a:lnTo>
                  <a:pt x="356025" y="408952"/>
                </a:lnTo>
                <a:lnTo>
                  <a:pt x="82614" y="301845"/>
                </a:lnTo>
                <a:lnTo>
                  <a:pt x="82614" y="214213"/>
                </a:lnTo>
                <a:close/>
                <a:moveTo>
                  <a:pt x="746473" y="550138"/>
                </a:moveTo>
                <a:lnTo>
                  <a:pt x="354058" y="710797"/>
                </a:lnTo>
                <a:lnTo>
                  <a:pt x="79663" y="603691"/>
                </a:lnTo>
                <a:lnTo>
                  <a:pt x="79663" y="527743"/>
                </a:lnTo>
                <a:lnTo>
                  <a:pt x="324553" y="627059"/>
                </a:lnTo>
                <a:lnTo>
                  <a:pt x="747456" y="461531"/>
                </a:lnTo>
                <a:lnTo>
                  <a:pt x="746473" y="550138"/>
                </a:lnTo>
                <a:close/>
                <a:moveTo>
                  <a:pt x="718935" y="404083"/>
                </a:moveTo>
                <a:lnTo>
                  <a:pt x="326520" y="564743"/>
                </a:lnTo>
                <a:lnTo>
                  <a:pt x="53109" y="457637"/>
                </a:lnTo>
                <a:lnTo>
                  <a:pt x="53109" y="370004"/>
                </a:lnTo>
                <a:lnTo>
                  <a:pt x="334388" y="481005"/>
                </a:lnTo>
                <a:lnTo>
                  <a:pt x="719918" y="321319"/>
                </a:lnTo>
                <a:lnTo>
                  <a:pt x="719918" y="404083"/>
                </a:lnTo>
                <a:close/>
              </a:path>
            </a:pathLst>
          </a:custGeom>
          <a:solidFill>
            <a:srgbClr val="002060"/>
          </a:solidFill>
          <a:ln w="9823"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8011E0F9-9B4F-9E4A-1A38-7B4BC0DD7C4A}"/>
              </a:ext>
            </a:extLst>
          </p:cNvPr>
          <p:cNvSpPr/>
          <p:nvPr/>
        </p:nvSpPr>
        <p:spPr>
          <a:xfrm>
            <a:off x="2106128" y="2462749"/>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169349" tIns="169349" rIns="169349" bIns="169349" numCol="1" spcCol="1270" anchor="ctr" anchorCtr="0">
            <a:noAutofit/>
          </a:bodyPr>
          <a:lstStyle/>
          <a:p>
            <a:pPr lvl="0" defTabSz="1511300">
              <a:lnSpc>
                <a:spcPct val="90000"/>
              </a:lnSpc>
              <a:spcBef>
                <a:spcPct val="0"/>
              </a:spcBef>
              <a:spcAft>
                <a:spcPct val="35000"/>
              </a:spcAft>
            </a:pPr>
            <a:r>
              <a:rPr lang="en-US" sz="3600">
                <a:latin typeface="+mj-lt"/>
              </a:rPr>
              <a:t>Characterization of Patterns</a:t>
            </a:r>
          </a:p>
        </p:txBody>
      </p:sp>
      <p:pic>
        <p:nvPicPr>
          <p:cNvPr id="6" name="Graphic 5" descr="Mandala with solid fill">
            <a:extLst>
              <a:ext uri="{FF2B5EF4-FFF2-40B4-BE49-F238E27FC236}">
                <a16:creationId xmlns:a16="http://schemas.microsoft.com/office/drawing/2014/main" id="{044DE2F6-46A7-78B5-CEB7-EE24E52F90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972801" y="2407994"/>
            <a:ext cx="914400" cy="914400"/>
          </a:xfrm>
          <a:prstGeom prst="rect">
            <a:avLst/>
          </a:prstGeom>
        </p:spPr>
      </p:pic>
    </p:spTree>
    <p:extLst>
      <p:ext uri="{BB962C8B-B14F-4D97-AF65-F5344CB8AC3E}">
        <p14:creationId xmlns:p14="http://schemas.microsoft.com/office/powerpoint/2010/main" val="630157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anim calcmode="lin" valueType="num">
                                      <p:cBhvr>
                                        <p:cTn id="32" dur="1000" fill="hold"/>
                                        <p:tgtEl>
                                          <p:spTgt spid="26"/>
                                        </p:tgtEl>
                                        <p:attrNameLst>
                                          <p:attrName>ppt_x</p:attrName>
                                        </p:attrNameLst>
                                      </p:cBhvr>
                                      <p:tavLst>
                                        <p:tav tm="0">
                                          <p:val>
                                            <p:strVal val="#ppt_x"/>
                                          </p:val>
                                        </p:tav>
                                        <p:tav tm="100000">
                                          <p:val>
                                            <p:strVal val="#ppt_x"/>
                                          </p:val>
                                        </p:tav>
                                      </p:tavLst>
                                    </p:anim>
                                    <p:anim calcmode="lin" valueType="num">
                                      <p:cBhvr>
                                        <p:cTn id="33" dur="1000" fill="hold"/>
                                        <p:tgtEl>
                                          <p:spTgt spid="26"/>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1" nodeType="clickEffect">
                                  <p:stCondLst>
                                    <p:cond delay="0"/>
                                  </p:stCondLst>
                                  <p:childTnLst>
                                    <p:animRot by="120000">
                                      <p:cBhvr>
                                        <p:cTn id="54" dur="100" fill="hold">
                                          <p:stCondLst>
                                            <p:cond delay="0"/>
                                          </p:stCondLst>
                                        </p:cTn>
                                        <p:tgtEl>
                                          <p:spTgt spid="9"/>
                                        </p:tgtEl>
                                        <p:attrNameLst>
                                          <p:attrName>r</p:attrName>
                                        </p:attrNameLst>
                                      </p:cBhvr>
                                    </p:animRot>
                                    <p:animRot by="-240000">
                                      <p:cBhvr>
                                        <p:cTn id="55" dur="200" fill="hold">
                                          <p:stCondLst>
                                            <p:cond delay="200"/>
                                          </p:stCondLst>
                                        </p:cTn>
                                        <p:tgtEl>
                                          <p:spTgt spid="9"/>
                                        </p:tgtEl>
                                        <p:attrNameLst>
                                          <p:attrName>r</p:attrName>
                                        </p:attrNameLst>
                                      </p:cBhvr>
                                    </p:animRot>
                                    <p:animRot by="240000">
                                      <p:cBhvr>
                                        <p:cTn id="56" dur="200" fill="hold">
                                          <p:stCondLst>
                                            <p:cond delay="400"/>
                                          </p:stCondLst>
                                        </p:cTn>
                                        <p:tgtEl>
                                          <p:spTgt spid="9"/>
                                        </p:tgtEl>
                                        <p:attrNameLst>
                                          <p:attrName>r</p:attrName>
                                        </p:attrNameLst>
                                      </p:cBhvr>
                                    </p:animRot>
                                    <p:animRot by="-240000">
                                      <p:cBhvr>
                                        <p:cTn id="57" dur="200" fill="hold">
                                          <p:stCondLst>
                                            <p:cond delay="600"/>
                                          </p:stCondLst>
                                        </p:cTn>
                                        <p:tgtEl>
                                          <p:spTgt spid="9"/>
                                        </p:tgtEl>
                                        <p:attrNameLst>
                                          <p:attrName>r</p:attrName>
                                        </p:attrNameLst>
                                      </p:cBhvr>
                                    </p:animRot>
                                    <p:animRot by="120000">
                                      <p:cBhvr>
                                        <p:cTn id="58" dur="200" fill="hold">
                                          <p:stCondLst>
                                            <p:cond delay="800"/>
                                          </p:stCondLst>
                                        </p:cTn>
                                        <p:tgtEl>
                                          <p:spTgt spid="9"/>
                                        </p:tgtEl>
                                        <p:attrNameLst>
                                          <p:attrName>r</p:attrName>
                                        </p:attrNameLst>
                                      </p:cBhvr>
                                    </p:animRot>
                                  </p:childTnLst>
                                </p:cTn>
                              </p:par>
                              <p:par>
                                <p:cTn id="59" presetID="32" presetClass="emph" presetSubtype="0" fill="hold" grpId="1" nodeType="withEffect">
                                  <p:stCondLst>
                                    <p:cond delay="0"/>
                                  </p:stCondLst>
                                  <p:childTnLst>
                                    <p:animRot by="120000">
                                      <p:cBhvr>
                                        <p:cTn id="60" dur="100" fill="hold">
                                          <p:stCondLst>
                                            <p:cond delay="0"/>
                                          </p:stCondLst>
                                        </p:cTn>
                                        <p:tgtEl>
                                          <p:spTgt spid="7"/>
                                        </p:tgtEl>
                                        <p:attrNameLst>
                                          <p:attrName>r</p:attrName>
                                        </p:attrNameLst>
                                      </p:cBhvr>
                                    </p:animRot>
                                    <p:animRot by="-240000">
                                      <p:cBhvr>
                                        <p:cTn id="61" dur="200" fill="hold">
                                          <p:stCondLst>
                                            <p:cond delay="200"/>
                                          </p:stCondLst>
                                        </p:cTn>
                                        <p:tgtEl>
                                          <p:spTgt spid="7"/>
                                        </p:tgtEl>
                                        <p:attrNameLst>
                                          <p:attrName>r</p:attrName>
                                        </p:attrNameLst>
                                      </p:cBhvr>
                                    </p:animRot>
                                    <p:animRot by="240000">
                                      <p:cBhvr>
                                        <p:cTn id="62" dur="200" fill="hold">
                                          <p:stCondLst>
                                            <p:cond delay="400"/>
                                          </p:stCondLst>
                                        </p:cTn>
                                        <p:tgtEl>
                                          <p:spTgt spid="7"/>
                                        </p:tgtEl>
                                        <p:attrNameLst>
                                          <p:attrName>r</p:attrName>
                                        </p:attrNameLst>
                                      </p:cBhvr>
                                    </p:animRot>
                                    <p:animRot by="-240000">
                                      <p:cBhvr>
                                        <p:cTn id="63" dur="200" fill="hold">
                                          <p:stCondLst>
                                            <p:cond delay="600"/>
                                          </p:stCondLst>
                                        </p:cTn>
                                        <p:tgtEl>
                                          <p:spTgt spid="7"/>
                                        </p:tgtEl>
                                        <p:attrNameLst>
                                          <p:attrName>r</p:attrName>
                                        </p:attrNameLst>
                                      </p:cBhvr>
                                    </p:animRot>
                                    <p:animRot by="120000">
                                      <p:cBhvr>
                                        <p:cTn id="64"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2" grpId="0" animBg="1"/>
      <p:bldP spid="7" grpId="0" animBg="1"/>
      <p:bldP spid="7" grpId="1"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EA8A-B15A-35A3-F774-573A1FD4DD82}"/>
              </a:ext>
            </a:extLst>
          </p:cNvPr>
          <p:cNvSpPr>
            <a:spLocks noGrp="1"/>
          </p:cNvSpPr>
          <p:nvPr>
            <p:ph type="title"/>
          </p:nvPr>
        </p:nvSpPr>
        <p:spPr/>
        <p:txBody>
          <a:bodyPr/>
          <a:lstStyle/>
          <a:p>
            <a:r>
              <a:rPr lang="en-US">
                <a:cs typeface="Calibri Light"/>
              </a:rPr>
              <a:t>Designs Evaluated</a:t>
            </a:r>
            <a:endParaRPr lang="en-US"/>
          </a:p>
        </p:txBody>
      </p:sp>
      <p:graphicFrame>
        <p:nvGraphicFramePr>
          <p:cNvPr id="4" name="Table 4">
            <a:extLst>
              <a:ext uri="{FF2B5EF4-FFF2-40B4-BE49-F238E27FC236}">
                <a16:creationId xmlns:a16="http://schemas.microsoft.com/office/drawing/2014/main" id="{7EE70AC6-0ECD-7C9C-52FA-67A341392030}"/>
              </a:ext>
            </a:extLst>
          </p:cNvPr>
          <p:cNvGraphicFramePr>
            <a:graphicFrameLocks noGrp="1"/>
          </p:cNvGraphicFramePr>
          <p:nvPr>
            <p:ph idx="1"/>
          </p:nvPr>
        </p:nvGraphicFramePr>
        <p:xfrm>
          <a:off x="1258940" y="3555112"/>
          <a:ext cx="8869322" cy="23774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1860697">
                  <a:extLst>
                    <a:ext uri="{9D8B030D-6E8A-4147-A177-3AD203B41FA5}">
                      <a16:colId xmlns:a16="http://schemas.microsoft.com/office/drawing/2014/main" val="1797875094"/>
                    </a:ext>
                  </a:extLst>
                </a:gridCol>
                <a:gridCol w="2348022">
                  <a:extLst>
                    <a:ext uri="{9D8B030D-6E8A-4147-A177-3AD203B41FA5}">
                      <a16:colId xmlns:a16="http://schemas.microsoft.com/office/drawing/2014/main" val="1302530918"/>
                    </a:ext>
                  </a:extLst>
                </a:gridCol>
                <a:gridCol w="1453115">
                  <a:extLst>
                    <a:ext uri="{9D8B030D-6E8A-4147-A177-3AD203B41FA5}">
                      <a16:colId xmlns:a16="http://schemas.microsoft.com/office/drawing/2014/main" val="266649607"/>
                    </a:ext>
                  </a:extLst>
                </a:gridCol>
                <a:gridCol w="3207488">
                  <a:extLst>
                    <a:ext uri="{9D8B030D-6E8A-4147-A177-3AD203B41FA5}">
                      <a16:colId xmlns:a16="http://schemas.microsoft.com/office/drawing/2014/main" val="2043320298"/>
                    </a:ext>
                  </a:extLst>
                </a:gridCol>
              </a:tblGrid>
              <a:tr h="370840">
                <a:tc>
                  <a:txBody>
                    <a:bodyPr/>
                    <a:lstStyle/>
                    <a:p>
                      <a:r>
                        <a:rPr lang="en-US" sz="2000"/>
                        <a:t>Configuration </a:t>
                      </a:r>
                    </a:p>
                  </a:txBody>
                  <a:tcPr>
                    <a:cell3D prstMaterial="dkEdge">
                      <a:bevel w="25400" h="25400" prst="angle"/>
                      <a:lightRig rig="flood" dir="t"/>
                    </a:cell3D>
                  </a:tcPr>
                </a:tc>
                <a:tc>
                  <a:txBody>
                    <a:bodyPr/>
                    <a:lstStyle/>
                    <a:p>
                      <a:r>
                        <a:rPr lang="en-US" sz="2000"/>
                        <a:t>Integrity (MAC)</a:t>
                      </a:r>
                    </a:p>
                  </a:txBody>
                  <a:tcPr>
                    <a:cell3D prstMaterial="dkEdge">
                      <a:bevel w="25400" h="25400" prst="angle"/>
                      <a:lightRig rig="flood" dir="t"/>
                    </a:cell3D>
                  </a:tcPr>
                </a:tc>
                <a:tc>
                  <a:txBody>
                    <a:bodyPr/>
                    <a:lstStyle/>
                    <a:p>
                      <a:r>
                        <a:rPr lang="en-US" sz="2000"/>
                        <a:t>Encryption</a:t>
                      </a:r>
                    </a:p>
                  </a:txBody>
                  <a:tcPr>
                    <a:cell3D prstMaterial="dkEdge">
                      <a:bevel w="25400" h="25400" prst="angle"/>
                      <a:lightRig rig="flood" dir="t"/>
                    </a:cell3D>
                  </a:tcPr>
                </a:tc>
                <a:tc>
                  <a:txBody>
                    <a:bodyPr/>
                    <a:lstStyle/>
                    <a:p>
                      <a:r>
                        <a:rPr lang="en-US" sz="2000"/>
                        <a:t>Anti-replay</a:t>
                      </a:r>
                    </a:p>
                  </a:txBody>
                  <a:tcPr>
                    <a:cell3D prstMaterial="dkEdge">
                      <a:bevel w="25400" h="25400" prst="angle"/>
                      <a:lightRig rig="flood" dir="t"/>
                    </a:cell3D>
                  </a:tcPr>
                </a:tc>
                <a:extLst>
                  <a:ext uri="{0D108BD9-81ED-4DB2-BD59-A6C34878D82A}">
                    <a16:rowId xmlns:a16="http://schemas.microsoft.com/office/drawing/2014/main" val="4147396924"/>
                  </a:ext>
                </a:extLst>
              </a:tr>
              <a:tr h="370840">
                <a:tc>
                  <a:txBody>
                    <a:bodyPr/>
                    <a:lstStyle/>
                    <a:p>
                      <a:r>
                        <a:rPr lang="en-US" sz="2000"/>
                        <a:t>Baseline</a:t>
                      </a:r>
                    </a:p>
                  </a:txBody>
                  <a:tcPr>
                    <a:cell3D prstMaterial="dkEdge">
                      <a:bevel w="25400" h="25400" prst="angle"/>
                      <a:lightRig rig="flood" dir="t"/>
                    </a:cell3D>
                  </a:tcPr>
                </a:tc>
                <a:tc>
                  <a:txBody>
                    <a:bodyPr/>
                    <a:lstStyle/>
                    <a:p>
                      <a:endParaRPr lang="en-US" sz="2000"/>
                    </a:p>
                  </a:txBody>
                  <a:tcPr>
                    <a:cell3D prstMaterial="dkEdge">
                      <a:bevel w="25400" h="25400" prst="angle"/>
                      <a:lightRig rig="flood" dir="t"/>
                    </a:cell3D>
                  </a:tcPr>
                </a:tc>
                <a:tc>
                  <a:txBody>
                    <a:bodyPr/>
                    <a:lstStyle/>
                    <a:p>
                      <a:endParaRPr lang="en-US" sz="2000"/>
                    </a:p>
                  </a:txBody>
                  <a:tcPr>
                    <a:cell3D prstMaterial="dkEdge">
                      <a:bevel w="25400" h="25400" prst="angle"/>
                      <a:lightRig rig="flood" dir="t"/>
                    </a:cell3D>
                  </a:tcPr>
                </a:tc>
                <a:tc>
                  <a:txBody>
                    <a:bodyPr/>
                    <a:lstStyle/>
                    <a:p>
                      <a:endParaRPr lang="en-US" sz="2000"/>
                    </a:p>
                  </a:txBody>
                  <a:tcPr>
                    <a:cell3D prstMaterial="dkEdge">
                      <a:bevel w="25400" h="25400" prst="angle"/>
                      <a:lightRig rig="flood" dir="t"/>
                    </a:cell3D>
                  </a:tcPr>
                </a:tc>
                <a:extLst>
                  <a:ext uri="{0D108BD9-81ED-4DB2-BD59-A6C34878D82A}">
                    <a16:rowId xmlns:a16="http://schemas.microsoft.com/office/drawing/2014/main" val="3044954776"/>
                  </a:ext>
                </a:extLst>
              </a:tr>
              <a:tr h="370840">
                <a:tc>
                  <a:txBody>
                    <a:bodyPr/>
                    <a:lstStyle/>
                    <a:p>
                      <a:r>
                        <a:rPr lang="en-US" sz="2000"/>
                        <a:t>Secure</a:t>
                      </a:r>
                    </a:p>
                  </a:txBody>
                  <a:tcPr>
                    <a:cell3D prstMaterial="dkEdge">
                      <a:bevel w="25400" h="25400" prst="angle"/>
                      <a:lightRig rig="flood" dir="t"/>
                    </a:cell3D>
                  </a:tcPr>
                </a:tc>
                <a:tc>
                  <a:txBody>
                    <a:bodyPr/>
                    <a:lstStyle/>
                    <a:p>
                      <a:r>
                        <a:rPr lang="en-US" sz="2000"/>
                        <a:t>Per-block (on-chip)</a:t>
                      </a:r>
                    </a:p>
                  </a:txBody>
                  <a:tcPr>
                    <a:cell3D prstMaterial="dkEdge">
                      <a:bevel w="25400" h="25400" prst="angle"/>
                      <a:lightRig rig="flood" dir="t"/>
                    </a:cell3D>
                  </a:tcPr>
                </a:tc>
                <a:tc>
                  <a:txBody>
                    <a:bodyPr/>
                    <a:lstStyle/>
                    <a:p>
                      <a:r>
                        <a:rPr lang="en-US" sz="2000"/>
                        <a:t>AES - CTR</a:t>
                      </a:r>
                    </a:p>
                  </a:txBody>
                  <a:tcPr>
                    <a:cell3D prstMaterial="dkEdge">
                      <a:bevel w="25400" h="25400" prst="angle"/>
                      <a:lightRig rig="flood" dir="t"/>
                    </a:cell3D>
                  </a:tcPr>
                </a:tc>
                <a:tc>
                  <a:txBody>
                    <a:bodyPr/>
                    <a:lstStyle/>
                    <a:p>
                      <a:r>
                        <a:rPr lang="en-US" sz="2000"/>
                        <a:t>Counters </a:t>
                      </a:r>
                    </a:p>
                  </a:txBody>
                  <a:tcPr>
                    <a:cell3D prstMaterial="dkEdge">
                      <a:bevel w="25400" h="25400" prst="angle"/>
                      <a:lightRig rig="flood" dir="t"/>
                    </a:cell3D>
                  </a:tcPr>
                </a:tc>
                <a:extLst>
                  <a:ext uri="{0D108BD9-81ED-4DB2-BD59-A6C34878D82A}">
                    <a16:rowId xmlns:a16="http://schemas.microsoft.com/office/drawing/2014/main" val="2096329214"/>
                  </a:ext>
                </a:extLst>
              </a:tr>
              <a:tr h="370840">
                <a:tc>
                  <a:txBody>
                    <a:bodyPr/>
                    <a:lstStyle/>
                    <a:p>
                      <a:r>
                        <a:rPr lang="en-US" sz="2000"/>
                        <a:t>GuardNN</a:t>
                      </a:r>
                      <a:endParaRPr lang="en-US" sz="2000" err="1"/>
                    </a:p>
                  </a:txBody>
                  <a:tcPr>
                    <a:cell3D prstMaterial="dkEdge">
                      <a:bevel w="25400" h="25400" prst="angle"/>
                      <a:lightRig rig="flood" dir="t"/>
                    </a:cell3D>
                  </a:tcPr>
                </a:tc>
                <a:tc>
                  <a:txBody>
                    <a:bodyPr/>
                    <a:lstStyle/>
                    <a:p>
                      <a:r>
                        <a:rPr lang="en-US" sz="2000"/>
                        <a:t>Per-block (off-chip)</a:t>
                      </a:r>
                    </a:p>
                  </a:txBody>
                  <a:tcPr>
                    <a:cell3D prstMaterial="dkEdge">
                      <a:bevel w="25400" h="25400" prst="angle"/>
                      <a:lightRig rig="flood" dir="t"/>
                    </a:cell3D>
                  </a:tcPr>
                </a:tc>
                <a:tc>
                  <a:txBody>
                    <a:bodyPr/>
                    <a:lstStyle/>
                    <a:p>
                      <a:r>
                        <a:rPr lang="en-US" sz="2000"/>
                        <a:t>AES - XTS</a:t>
                      </a:r>
                    </a:p>
                  </a:txBody>
                  <a:tcPr>
                    <a:cell3D prstMaterial="dkEdge">
                      <a:bevel w="25400" h="25400" prst="angle"/>
                      <a:lightRig rig="flood" dir="t"/>
                    </a:cell3D>
                  </a:tcPr>
                </a:tc>
                <a:tc>
                  <a:txBody>
                    <a:bodyPr/>
                    <a:lstStyle/>
                    <a:p>
                      <a:r>
                        <a:rPr lang="en-US" sz="2000"/>
                        <a:t>Version Numbers (per-tile)</a:t>
                      </a:r>
                    </a:p>
                  </a:txBody>
                  <a:tcPr>
                    <a:cell3D prstMaterial="dkEdge">
                      <a:bevel w="25400" h="25400" prst="angle"/>
                      <a:lightRig rig="flood" dir="t"/>
                    </a:cell3D>
                  </a:tcPr>
                </a:tc>
                <a:extLst>
                  <a:ext uri="{0D108BD9-81ED-4DB2-BD59-A6C34878D82A}">
                    <a16:rowId xmlns:a16="http://schemas.microsoft.com/office/drawing/2014/main" val="2330496599"/>
                  </a:ext>
                </a:extLst>
              </a:tr>
              <a:tr h="370840">
                <a:tc>
                  <a:txBody>
                    <a:bodyPr/>
                    <a:lstStyle/>
                    <a:p>
                      <a:r>
                        <a:rPr lang="en-US" sz="2000"/>
                        <a:t>TNPU</a:t>
                      </a:r>
                    </a:p>
                  </a:txBody>
                  <a:tcPr>
                    <a:cell3D prstMaterial="dkEdge">
                      <a:bevel w="25400" h="25400" prst="angle"/>
                      <a:lightRig rig="flood" dir="t"/>
                    </a:cell3D>
                  </a:tcPr>
                </a:tc>
                <a:tc>
                  <a:txBody>
                    <a:bodyPr/>
                    <a:lstStyle/>
                    <a:p>
                      <a:r>
                        <a:rPr lang="en-US" sz="2000"/>
                        <a:t>Per-block (on-chip)</a:t>
                      </a:r>
                    </a:p>
                  </a:txBody>
                  <a:tcPr>
                    <a:cell3D prstMaterial="dkEdge">
                      <a:bevel w="25400" h="25400" prst="angle"/>
                      <a:lightRig rig="flood" dir="t"/>
                    </a:cell3D>
                  </a:tcPr>
                </a:tc>
                <a:tc>
                  <a:txBody>
                    <a:bodyPr/>
                    <a:lstStyle/>
                    <a:p>
                      <a:r>
                        <a:rPr lang="en-US" sz="2000"/>
                        <a:t>AES - CTR</a:t>
                      </a:r>
                    </a:p>
                  </a:txBody>
                  <a:tcPr>
                    <a:cell3D prstMaterial="dkEdge">
                      <a:bevel w="25400" h="25400" prst="angle"/>
                      <a:lightRig rig="flood" dir="t"/>
                    </a:cell3D>
                  </a:tcPr>
                </a:tc>
                <a:tc>
                  <a:txBody>
                    <a:bodyPr/>
                    <a:lstStyle/>
                    <a:p>
                      <a:r>
                        <a:rPr lang="en-US" sz="2000"/>
                        <a:t>Version Numbers (per-tile)</a:t>
                      </a:r>
                    </a:p>
                  </a:txBody>
                  <a:tcPr>
                    <a:cell3D prstMaterial="dkEdge">
                      <a:bevel w="25400" h="25400" prst="angle"/>
                      <a:lightRig rig="flood" dir="t"/>
                    </a:cell3D>
                  </a:tcPr>
                </a:tc>
                <a:extLst>
                  <a:ext uri="{0D108BD9-81ED-4DB2-BD59-A6C34878D82A}">
                    <a16:rowId xmlns:a16="http://schemas.microsoft.com/office/drawing/2014/main" val="4071147737"/>
                  </a:ext>
                </a:extLst>
              </a:tr>
              <a:tr h="370839">
                <a:tc>
                  <a:txBody>
                    <a:bodyPr/>
                    <a:lstStyle/>
                    <a:p>
                      <a:pPr lvl="0">
                        <a:buNone/>
                      </a:pPr>
                      <a:r>
                        <a:rPr lang="en-US" sz="2000" b="1"/>
                        <a:t>Securator</a:t>
                      </a:r>
                      <a:endParaRPr lang="en-US" sz="2000" b="1" err="1"/>
                    </a:p>
                  </a:txBody>
                  <a:tcPr>
                    <a:cell3D prstMaterial="dkEdge">
                      <a:bevel w="25400" h="25400" prst="angle"/>
                      <a:lightRig rig="flood" dir="t"/>
                    </a:cell3D>
                    <a:solidFill>
                      <a:schemeClr val="accent4">
                        <a:lumMod val="40000"/>
                        <a:lumOff val="60000"/>
                      </a:schemeClr>
                    </a:solidFill>
                  </a:tcPr>
                </a:tc>
                <a:tc>
                  <a:txBody>
                    <a:bodyPr/>
                    <a:lstStyle/>
                    <a:p>
                      <a:pPr lvl="0">
                        <a:buNone/>
                      </a:pPr>
                      <a:r>
                        <a:rPr lang="en-US" sz="2000" b="1"/>
                        <a:t>Per-layer (on-chip)</a:t>
                      </a:r>
                    </a:p>
                  </a:txBody>
                  <a:tcPr>
                    <a:cell3D prstMaterial="dkEdge">
                      <a:bevel w="25400" h="25400" prst="angle"/>
                      <a:lightRig rig="flood" dir="t"/>
                    </a:cell3D>
                    <a:solidFill>
                      <a:schemeClr val="accent4">
                        <a:lumMod val="40000"/>
                        <a:lumOff val="60000"/>
                      </a:schemeClr>
                    </a:solidFill>
                  </a:tcPr>
                </a:tc>
                <a:tc>
                  <a:txBody>
                    <a:bodyPr/>
                    <a:lstStyle/>
                    <a:p>
                      <a:pPr lvl="0">
                        <a:buNone/>
                      </a:pPr>
                      <a:r>
                        <a:rPr lang="en-US" sz="2000" b="1"/>
                        <a:t>AES - CTR</a:t>
                      </a:r>
                    </a:p>
                  </a:txBody>
                  <a:tcPr>
                    <a:cell3D prstMaterial="dkEdge">
                      <a:bevel w="25400" h="25400" prst="angle"/>
                      <a:lightRig rig="flood" dir="t"/>
                    </a:cell3D>
                    <a:solidFill>
                      <a:schemeClr val="accent4">
                        <a:lumMod val="40000"/>
                        <a:lumOff val="60000"/>
                      </a:schemeClr>
                    </a:solidFill>
                  </a:tcPr>
                </a:tc>
                <a:tc>
                  <a:txBody>
                    <a:bodyPr/>
                    <a:lstStyle/>
                    <a:p>
                      <a:pPr lvl="0">
                        <a:buNone/>
                      </a:pPr>
                      <a:r>
                        <a:rPr lang="en-US" sz="2000" b="1"/>
                        <a:t>Version Numbers (per-layer)</a:t>
                      </a:r>
                    </a:p>
                  </a:txBody>
                  <a:tcPr>
                    <a:cell3D prstMaterial="dkEdge">
                      <a:bevel w="25400" h="25400" prst="angle"/>
                      <a:lightRig rig="flood" dir="t"/>
                    </a:cell3D>
                    <a:solidFill>
                      <a:schemeClr val="accent4">
                        <a:lumMod val="40000"/>
                        <a:lumOff val="60000"/>
                      </a:schemeClr>
                    </a:solidFill>
                  </a:tcPr>
                </a:tc>
                <a:extLst>
                  <a:ext uri="{0D108BD9-81ED-4DB2-BD59-A6C34878D82A}">
                    <a16:rowId xmlns:a16="http://schemas.microsoft.com/office/drawing/2014/main" val="3846788640"/>
                  </a:ext>
                </a:extLst>
              </a:tr>
            </a:tbl>
          </a:graphicData>
        </a:graphic>
      </p:graphicFrame>
      <p:pic>
        <p:nvPicPr>
          <p:cNvPr id="5" name="Graphic 5" descr="Close with solid fill">
            <a:extLst>
              <a:ext uri="{FF2B5EF4-FFF2-40B4-BE49-F238E27FC236}">
                <a16:creationId xmlns:a16="http://schemas.microsoft.com/office/drawing/2014/main" id="{378BB9B8-0DAC-57AF-4914-01D886E7C0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5789" y="3995384"/>
            <a:ext cx="338470" cy="338470"/>
          </a:xfrm>
          <a:prstGeom prst="rect">
            <a:avLst/>
          </a:prstGeom>
        </p:spPr>
      </p:pic>
      <p:pic>
        <p:nvPicPr>
          <p:cNvPr id="6" name="Graphic 5" descr="Close with solid fill">
            <a:extLst>
              <a:ext uri="{FF2B5EF4-FFF2-40B4-BE49-F238E27FC236}">
                <a16:creationId xmlns:a16="http://schemas.microsoft.com/office/drawing/2014/main" id="{8BC4659F-F52E-BE91-B91B-0B444B6855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24169" y="3995384"/>
            <a:ext cx="338470" cy="338470"/>
          </a:xfrm>
          <a:prstGeom prst="rect">
            <a:avLst/>
          </a:prstGeom>
        </p:spPr>
      </p:pic>
      <p:pic>
        <p:nvPicPr>
          <p:cNvPr id="7" name="Graphic 5" descr="Close with solid fill">
            <a:extLst>
              <a:ext uri="{FF2B5EF4-FFF2-40B4-BE49-F238E27FC236}">
                <a16:creationId xmlns:a16="http://schemas.microsoft.com/office/drawing/2014/main" id="{5F66AEE2-0D13-A865-8452-64EE3822BC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7013" y="3995384"/>
            <a:ext cx="338470" cy="338470"/>
          </a:xfrm>
          <a:prstGeom prst="rect">
            <a:avLst/>
          </a:prstGeom>
        </p:spPr>
      </p:pic>
      <p:sp>
        <p:nvSpPr>
          <p:cNvPr id="3" name="Rectangle: Rounded Corners 2">
            <a:extLst>
              <a:ext uri="{FF2B5EF4-FFF2-40B4-BE49-F238E27FC236}">
                <a16:creationId xmlns:a16="http://schemas.microsoft.com/office/drawing/2014/main" id="{E0A67D98-C99C-68DF-FEC5-02BC6B231F30}"/>
              </a:ext>
            </a:extLst>
          </p:cNvPr>
          <p:cNvSpPr/>
          <p:nvPr/>
        </p:nvSpPr>
        <p:spPr>
          <a:xfrm>
            <a:off x="2597107" y="1790917"/>
            <a:ext cx="6192988" cy="1077006"/>
          </a:xfrm>
          <a:prstGeom prst="roundRect">
            <a:avLst/>
          </a:prstGeom>
          <a:ln>
            <a:noFill/>
          </a:ln>
          <a:effectLst>
            <a:glow rad="139700">
              <a:schemeClr val="accent5">
                <a:satMod val="175000"/>
                <a:alpha val="40000"/>
              </a:schemeClr>
            </a:glow>
            <a:outerShdw blurRad="76200" dir="13500000" sy="23000" kx="12000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b="1">
                <a:cs typeface="Calibri"/>
              </a:rPr>
              <a:t>Baseline Design – </a:t>
            </a:r>
            <a:r>
              <a:rPr lang="en-US" sz="2000">
                <a:cs typeface="Calibri"/>
              </a:rPr>
              <a:t>A vanilla neural network accelerator with no security guarantees</a:t>
            </a:r>
          </a:p>
        </p:txBody>
      </p:sp>
      <p:sp>
        <p:nvSpPr>
          <p:cNvPr id="8" name="Slide Number Placeholder 7">
            <a:extLst>
              <a:ext uri="{FF2B5EF4-FFF2-40B4-BE49-F238E27FC236}">
                <a16:creationId xmlns:a16="http://schemas.microsoft.com/office/drawing/2014/main" id="{4E558446-A8C1-DB98-3F8F-1AE179DD2813}"/>
              </a:ext>
            </a:extLst>
          </p:cNvPr>
          <p:cNvSpPr>
            <a:spLocks noGrp="1"/>
          </p:cNvSpPr>
          <p:nvPr>
            <p:ph type="sldNum" sz="quarter" idx="12"/>
          </p:nvPr>
        </p:nvSpPr>
        <p:spPr/>
        <p:txBody>
          <a:bodyPr/>
          <a:lstStyle/>
          <a:p>
            <a:fld id="{48F63A3B-78C7-47BE-AE5E-E10140E04643}" type="slidenum">
              <a:rPr lang="en-US" smtClean="0"/>
              <a:pPr/>
              <a:t>20</a:t>
            </a:fld>
            <a:endParaRPr lang="en-US"/>
          </a:p>
        </p:txBody>
      </p:sp>
      <p:pic>
        <p:nvPicPr>
          <p:cNvPr id="10" name="Graphic 9" descr="Programmer male with solid fill">
            <a:extLst>
              <a:ext uri="{FF2B5EF4-FFF2-40B4-BE49-F238E27FC236}">
                <a16:creationId xmlns:a16="http://schemas.microsoft.com/office/drawing/2014/main" id="{1B0B2E27-608C-26F1-B6FF-0CAA3ACFCF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1305" y="1633726"/>
            <a:ext cx="1386956" cy="1386956"/>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74132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80">
                                          <p:stCondLst>
                                            <p:cond delay="0"/>
                                          </p:stCondLst>
                                        </p:cTn>
                                        <p:tgtEl>
                                          <p:spTgt spid="4"/>
                                        </p:tgtEl>
                                      </p:cBhvr>
                                    </p:animEffect>
                                    <p:anim calcmode="lin" valueType="num">
                                      <p:cBhvr>
                                        <p:cTn id="2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8" dur="26">
                                          <p:stCondLst>
                                            <p:cond delay="650"/>
                                          </p:stCondLst>
                                        </p:cTn>
                                        <p:tgtEl>
                                          <p:spTgt spid="4"/>
                                        </p:tgtEl>
                                      </p:cBhvr>
                                      <p:to x="100000" y="60000"/>
                                    </p:animScale>
                                    <p:animScale>
                                      <p:cBhvr>
                                        <p:cTn id="29" dur="166" decel="50000">
                                          <p:stCondLst>
                                            <p:cond delay="676"/>
                                          </p:stCondLst>
                                        </p:cTn>
                                        <p:tgtEl>
                                          <p:spTgt spid="4"/>
                                        </p:tgtEl>
                                      </p:cBhvr>
                                      <p:to x="100000" y="100000"/>
                                    </p:animScale>
                                    <p:animScale>
                                      <p:cBhvr>
                                        <p:cTn id="30" dur="26">
                                          <p:stCondLst>
                                            <p:cond delay="1312"/>
                                          </p:stCondLst>
                                        </p:cTn>
                                        <p:tgtEl>
                                          <p:spTgt spid="4"/>
                                        </p:tgtEl>
                                      </p:cBhvr>
                                      <p:to x="100000" y="80000"/>
                                    </p:animScale>
                                    <p:animScale>
                                      <p:cBhvr>
                                        <p:cTn id="31" dur="166" decel="50000">
                                          <p:stCondLst>
                                            <p:cond delay="1338"/>
                                          </p:stCondLst>
                                        </p:cTn>
                                        <p:tgtEl>
                                          <p:spTgt spid="4"/>
                                        </p:tgtEl>
                                      </p:cBhvr>
                                      <p:to x="100000" y="100000"/>
                                    </p:animScale>
                                    <p:animScale>
                                      <p:cBhvr>
                                        <p:cTn id="32" dur="26">
                                          <p:stCondLst>
                                            <p:cond delay="1642"/>
                                          </p:stCondLst>
                                        </p:cTn>
                                        <p:tgtEl>
                                          <p:spTgt spid="4"/>
                                        </p:tgtEl>
                                      </p:cBhvr>
                                      <p:to x="100000" y="90000"/>
                                    </p:animScale>
                                    <p:animScale>
                                      <p:cBhvr>
                                        <p:cTn id="33" dur="166" decel="50000">
                                          <p:stCondLst>
                                            <p:cond delay="1668"/>
                                          </p:stCondLst>
                                        </p:cTn>
                                        <p:tgtEl>
                                          <p:spTgt spid="4"/>
                                        </p:tgtEl>
                                      </p:cBhvr>
                                      <p:to x="100000" y="100000"/>
                                    </p:animScale>
                                    <p:animScale>
                                      <p:cBhvr>
                                        <p:cTn id="34" dur="26">
                                          <p:stCondLst>
                                            <p:cond delay="1808"/>
                                          </p:stCondLst>
                                        </p:cTn>
                                        <p:tgtEl>
                                          <p:spTgt spid="4"/>
                                        </p:tgtEl>
                                      </p:cBhvr>
                                      <p:to x="100000" y="95000"/>
                                    </p:animScale>
                                    <p:animScale>
                                      <p:cBhvr>
                                        <p:cTn id="35" dur="166" decel="50000">
                                          <p:stCondLst>
                                            <p:cond delay="1834"/>
                                          </p:stCondLst>
                                        </p:cTn>
                                        <p:tgtEl>
                                          <p:spTgt spid="4"/>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randombar(horizontal)">
                                      <p:cBhvr>
                                        <p:cTn id="40" dur="500"/>
                                        <p:tgtEl>
                                          <p:spTgt spid="5"/>
                                        </p:tgtEl>
                                      </p:cBhvr>
                                    </p:animEffect>
                                  </p:childTnLst>
                                </p:cTn>
                              </p:par>
                              <p:par>
                                <p:cTn id="41" presetID="14" presetClass="entr" presetSubtype="1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horizontal)">
                                      <p:cBhvr>
                                        <p:cTn id="43" dur="500"/>
                                        <p:tgtEl>
                                          <p:spTgt spid="6"/>
                                        </p:tgtEl>
                                      </p:cBhvr>
                                    </p:animEffect>
                                  </p:childTnLst>
                                </p:cTn>
                              </p:par>
                              <p:par>
                                <p:cTn id="44" presetID="14" presetClass="entr" presetSubtype="1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randombar(horizontal)">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F6BF-C54D-57D3-70AD-7CE238238E5E}"/>
              </a:ext>
            </a:extLst>
          </p:cNvPr>
          <p:cNvSpPr>
            <a:spLocks noGrp="1"/>
          </p:cNvSpPr>
          <p:nvPr>
            <p:ph type="title"/>
          </p:nvPr>
        </p:nvSpPr>
        <p:spPr/>
        <p:txBody>
          <a:bodyPr>
            <a:normAutofit/>
          </a:bodyPr>
          <a:lstStyle/>
          <a:p>
            <a:r>
              <a:rPr lang="en-US">
                <a:cs typeface="Calibri Light"/>
              </a:rPr>
              <a:t>Results: </a:t>
            </a:r>
            <a:r>
              <a:rPr lang="en-US" sz="4400"/>
              <a:t>Normalized memory traffic</a:t>
            </a:r>
            <a:endParaRPr lang="en-US"/>
          </a:p>
        </p:txBody>
      </p:sp>
      <p:pic>
        <p:nvPicPr>
          <p:cNvPr id="4" name="Picture 4" descr="Chart, bar chart&#10;&#10;Description automatically generated">
            <a:extLst>
              <a:ext uri="{FF2B5EF4-FFF2-40B4-BE49-F238E27FC236}">
                <a16:creationId xmlns:a16="http://schemas.microsoft.com/office/drawing/2014/main" id="{CCF34424-E020-A609-9DE7-014054116A05}"/>
              </a:ext>
            </a:extLst>
          </p:cNvPr>
          <p:cNvPicPr>
            <a:picLocks noGrp="1" noChangeAspect="1"/>
          </p:cNvPicPr>
          <p:nvPr>
            <p:ph idx="1"/>
          </p:nvPr>
        </p:nvPicPr>
        <p:blipFill rotWithShape="1">
          <a:blip r:embed="rId3"/>
          <a:srcRect l="11070" t="14286" r="11070" b="13420"/>
          <a:stretch/>
        </p:blipFill>
        <p:spPr>
          <a:xfrm>
            <a:off x="1522035" y="1109510"/>
            <a:ext cx="8455844" cy="4273194"/>
          </a:xfrm>
        </p:spPr>
      </p:pic>
      <p:sp>
        <p:nvSpPr>
          <p:cNvPr id="3" name="Rectangle 2">
            <a:extLst>
              <a:ext uri="{FF2B5EF4-FFF2-40B4-BE49-F238E27FC236}">
                <a16:creationId xmlns:a16="http://schemas.microsoft.com/office/drawing/2014/main" id="{65AFED7A-E88F-F83A-F419-F37699D17D64}"/>
              </a:ext>
            </a:extLst>
          </p:cNvPr>
          <p:cNvSpPr/>
          <p:nvPr/>
        </p:nvSpPr>
        <p:spPr>
          <a:xfrm>
            <a:off x="1271833" y="5590095"/>
            <a:ext cx="8956249" cy="749579"/>
          </a:xfrm>
          <a:prstGeom prst="rect">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dirty="0">
                <a:solidFill>
                  <a:schemeClr val="tx1"/>
                </a:solidFill>
                <a:ea typeface="+mn-lt"/>
                <a:cs typeface="+mn-lt"/>
              </a:rPr>
              <a:t>The </a:t>
            </a:r>
            <a:r>
              <a:rPr lang="en-US" sz="2000" b="1" dirty="0">
                <a:solidFill>
                  <a:schemeClr val="accent1">
                    <a:lumMod val="50000"/>
                  </a:schemeClr>
                </a:solidFill>
                <a:ea typeface="+mn-lt"/>
                <a:cs typeface="+mn-lt"/>
              </a:rPr>
              <a:t>decreases demand for data storage subsequently reduces the DRAM traffic</a:t>
            </a:r>
            <a:r>
              <a:rPr lang="en-US" sz="2000" dirty="0">
                <a:solidFill>
                  <a:schemeClr val="tx1"/>
                </a:solidFill>
                <a:ea typeface="+mn-lt"/>
                <a:cs typeface="+mn-lt"/>
              </a:rPr>
              <a:t> as compared to the nearest competing work, TNPU </a:t>
            </a:r>
            <a:endParaRPr lang="en-US" sz="2000" dirty="0">
              <a:solidFill>
                <a:schemeClr val="tx1"/>
              </a:solidFill>
            </a:endParaRPr>
          </a:p>
        </p:txBody>
      </p:sp>
      <p:sp>
        <p:nvSpPr>
          <p:cNvPr id="6" name="Slide Number Placeholder 5">
            <a:extLst>
              <a:ext uri="{FF2B5EF4-FFF2-40B4-BE49-F238E27FC236}">
                <a16:creationId xmlns:a16="http://schemas.microsoft.com/office/drawing/2014/main" id="{A95351F3-FDC8-98C0-BB05-85C6DBA20674}"/>
              </a:ext>
            </a:extLst>
          </p:cNvPr>
          <p:cNvSpPr>
            <a:spLocks noGrp="1"/>
          </p:cNvSpPr>
          <p:nvPr>
            <p:ph type="sldNum" sz="quarter" idx="12"/>
          </p:nvPr>
        </p:nvSpPr>
        <p:spPr/>
        <p:txBody>
          <a:bodyPr/>
          <a:lstStyle/>
          <a:p>
            <a:fld id="{48F63A3B-78C7-47BE-AE5E-E10140E04643}" type="slidenum">
              <a:rPr lang="en-US" smtClean="0"/>
              <a:pPr/>
              <a:t>21</a:t>
            </a:fld>
            <a:endParaRPr lang="en-US"/>
          </a:p>
        </p:txBody>
      </p:sp>
      <p:sp>
        <p:nvSpPr>
          <p:cNvPr id="10" name="Rectangle 9">
            <a:extLst>
              <a:ext uri="{FF2B5EF4-FFF2-40B4-BE49-F238E27FC236}">
                <a16:creationId xmlns:a16="http://schemas.microsoft.com/office/drawing/2014/main" id="{A7ECA769-EAD6-797B-99B4-97C468B9DF1B}"/>
              </a:ext>
            </a:extLst>
          </p:cNvPr>
          <p:cNvSpPr/>
          <p:nvPr/>
        </p:nvSpPr>
        <p:spPr>
          <a:xfrm>
            <a:off x="1522035" y="1103403"/>
            <a:ext cx="8455843" cy="427930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8F89A16-9D4E-D7D5-D97E-580747767B13}"/>
              </a:ext>
            </a:extLst>
          </p:cNvPr>
          <p:cNvGrpSpPr/>
          <p:nvPr/>
        </p:nvGrpSpPr>
        <p:grpSpPr>
          <a:xfrm>
            <a:off x="7767687" y="2623009"/>
            <a:ext cx="1847652" cy="2932048"/>
            <a:chOff x="9728462" y="2126902"/>
            <a:chExt cx="1847652" cy="3007436"/>
          </a:xfrm>
        </p:grpSpPr>
        <p:sp>
          <p:nvSpPr>
            <p:cNvPr id="5" name="Oval 4">
              <a:extLst>
                <a:ext uri="{FF2B5EF4-FFF2-40B4-BE49-F238E27FC236}">
                  <a16:creationId xmlns:a16="http://schemas.microsoft.com/office/drawing/2014/main" id="{0C7951A7-9645-F08C-AC52-5B987133F028}"/>
                </a:ext>
              </a:extLst>
            </p:cNvPr>
            <p:cNvSpPr/>
            <p:nvPr/>
          </p:nvSpPr>
          <p:spPr>
            <a:xfrm>
              <a:off x="11001082" y="2126902"/>
              <a:ext cx="575032" cy="73969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C1E3FBE-D0AF-FBFA-0B1F-244D459434F6}"/>
                </a:ext>
              </a:extLst>
            </p:cNvPr>
            <p:cNvCxnSpPr>
              <a:cxnSpLocks/>
              <a:stCxn id="5" idx="3"/>
            </p:cNvCxnSpPr>
            <p:nvPr/>
          </p:nvCxnSpPr>
          <p:spPr>
            <a:xfrm flipH="1">
              <a:off x="9728462" y="2758269"/>
              <a:ext cx="1356831" cy="2376069"/>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0317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F6BF-C54D-57D3-70AD-7CE238238E5E}"/>
              </a:ext>
            </a:extLst>
          </p:cNvPr>
          <p:cNvSpPr>
            <a:spLocks noGrp="1"/>
          </p:cNvSpPr>
          <p:nvPr>
            <p:ph type="title"/>
          </p:nvPr>
        </p:nvSpPr>
        <p:spPr>
          <a:xfrm>
            <a:off x="838200" y="0"/>
            <a:ext cx="10515600" cy="917331"/>
          </a:xfrm>
        </p:spPr>
        <p:txBody>
          <a:bodyPr>
            <a:noAutofit/>
          </a:bodyPr>
          <a:lstStyle/>
          <a:p>
            <a:br>
              <a:rPr lang="en-US">
                <a:cs typeface="Calibri Light"/>
              </a:rPr>
            </a:br>
            <a:r>
              <a:rPr lang="en-US">
                <a:cs typeface="Calibri Light"/>
              </a:rPr>
              <a:t>Results: </a:t>
            </a:r>
            <a:r>
              <a:rPr lang="en-US"/>
              <a:t>Normalized performance</a:t>
            </a:r>
            <a:br>
              <a:rPr lang="en-US"/>
            </a:br>
            <a:endParaRPr lang="en-US"/>
          </a:p>
        </p:txBody>
      </p:sp>
      <p:pic>
        <p:nvPicPr>
          <p:cNvPr id="5" name="Picture 5" descr="Chart, bar chart&#10;&#10;Description automatically generated">
            <a:extLst>
              <a:ext uri="{FF2B5EF4-FFF2-40B4-BE49-F238E27FC236}">
                <a16:creationId xmlns:a16="http://schemas.microsoft.com/office/drawing/2014/main" id="{E66BD561-E304-61A1-7DC5-20F48E1C2B30}"/>
              </a:ext>
            </a:extLst>
          </p:cNvPr>
          <p:cNvPicPr>
            <a:picLocks noChangeAspect="1"/>
          </p:cNvPicPr>
          <p:nvPr/>
        </p:nvPicPr>
        <p:blipFill rotWithShape="1">
          <a:blip r:embed="rId3"/>
          <a:srcRect l="11279" t="14328" r="10943" b="13731"/>
          <a:stretch/>
        </p:blipFill>
        <p:spPr>
          <a:xfrm>
            <a:off x="1560965" y="1080590"/>
            <a:ext cx="8230140" cy="4471654"/>
          </a:xfrm>
          <a:prstGeom prst="rect">
            <a:avLst/>
          </a:prstGeom>
        </p:spPr>
      </p:pic>
      <p:sp>
        <p:nvSpPr>
          <p:cNvPr id="3" name="Rectangle 2">
            <a:extLst>
              <a:ext uri="{FF2B5EF4-FFF2-40B4-BE49-F238E27FC236}">
                <a16:creationId xmlns:a16="http://schemas.microsoft.com/office/drawing/2014/main" id="{65AFED7A-E88F-F83A-F419-F37699D17D64}"/>
              </a:ext>
            </a:extLst>
          </p:cNvPr>
          <p:cNvSpPr/>
          <p:nvPr/>
        </p:nvSpPr>
        <p:spPr>
          <a:xfrm>
            <a:off x="747824" y="5786693"/>
            <a:ext cx="10816920" cy="528334"/>
          </a:xfrm>
          <a:prstGeom prst="rect">
            <a:avLst/>
          </a:prstGeom>
          <a:solidFill>
            <a:schemeClr val="bg1"/>
          </a:solid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a:solidFill>
                  <a:schemeClr val="tx1"/>
                </a:solidFill>
                <a:ea typeface="+mn-lt"/>
                <a:cs typeface="+mn-lt"/>
              </a:rPr>
              <a:t>With </a:t>
            </a:r>
            <a:r>
              <a:rPr lang="en-US" sz="2000" b="1">
                <a:solidFill>
                  <a:schemeClr val="accent1">
                    <a:lumMod val="50000"/>
                  </a:schemeClr>
                </a:solidFill>
                <a:ea typeface="+mn-lt"/>
                <a:cs typeface="+mn-lt"/>
              </a:rPr>
              <a:t>reduced DRAM traffic</a:t>
            </a:r>
            <a:r>
              <a:rPr lang="en-US" sz="2000">
                <a:solidFill>
                  <a:schemeClr val="tx1"/>
                </a:solidFill>
                <a:ea typeface="+mn-lt"/>
                <a:cs typeface="+mn-lt"/>
              </a:rPr>
              <a:t>, we achieve a </a:t>
            </a:r>
            <a:r>
              <a:rPr lang="en-US" sz="2000" b="1">
                <a:solidFill>
                  <a:schemeClr val="accent1">
                    <a:lumMod val="50000"/>
                  </a:schemeClr>
                </a:solidFill>
                <a:ea typeface="+mn-lt"/>
                <a:cs typeface="+mn-lt"/>
              </a:rPr>
              <a:t>20.56% performance improvement</a:t>
            </a:r>
            <a:r>
              <a:rPr lang="en-US" sz="2000" b="1">
                <a:solidFill>
                  <a:schemeClr val="tx1"/>
                </a:solidFill>
                <a:ea typeface="+mn-lt"/>
                <a:cs typeface="+mn-lt"/>
              </a:rPr>
              <a:t> </a:t>
            </a:r>
            <a:r>
              <a:rPr lang="en-US" sz="2000">
                <a:solidFill>
                  <a:schemeClr val="tx1"/>
                </a:solidFill>
                <a:ea typeface="+mn-lt"/>
                <a:cs typeface="+mn-lt"/>
              </a:rPr>
              <a:t>in comparison to TNPU. </a:t>
            </a:r>
            <a:endParaRPr lang="en-US" sz="2000">
              <a:solidFill>
                <a:schemeClr val="tx1"/>
              </a:solidFill>
            </a:endParaRPr>
          </a:p>
        </p:txBody>
      </p:sp>
      <p:sp>
        <p:nvSpPr>
          <p:cNvPr id="6" name="Slide Number Placeholder 5">
            <a:extLst>
              <a:ext uri="{FF2B5EF4-FFF2-40B4-BE49-F238E27FC236}">
                <a16:creationId xmlns:a16="http://schemas.microsoft.com/office/drawing/2014/main" id="{A95351F3-FDC8-98C0-BB05-85C6DBA20674}"/>
              </a:ext>
            </a:extLst>
          </p:cNvPr>
          <p:cNvSpPr>
            <a:spLocks noGrp="1"/>
          </p:cNvSpPr>
          <p:nvPr>
            <p:ph type="sldNum" sz="quarter" idx="12"/>
          </p:nvPr>
        </p:nvSpPr>
        <p:spPr/>
        <p:txBody>
          <a:bodyPr/>
          <a:lstStyle/>
          <a:p>
            <a:fld id="{48F63A3B-78C7-47BE-AE5E-E10140E04643}" type="slidenum">
              <a:rPr lang="en-US" smtClean="0"/>
              <a:pPr/>
              <a:t>22</a:t>
            </a:fld>
            <a:endParaRPr lang="en-US"/>
          </a:p>
        </p:txBody>
      </p:sp>
      <p:sp>
        <p:nvSpPr>
          <p:cNvPr id="11" name="Rectangle 10">
            <a:extLst>
              <a:ext uri="{FF2B5EF4-FFF2-40B4-BE49-F238E27FC236}">
                <a16:creationId xmlns:a16="http://schemas.microsoft.com/office/drawing/2014/main" id="{D77982C6-BB8A-9C03-262C-176FBC820447}"/>
              </a:ext>
            </a:extLst>
          </p:cNvPr>
          <p:cNvSpPr/>
          <p:nvPr/>
        </p:nvSpPr>
        <p:spPr>
          <a:xfrm>
            <a:off x="1554882" y="1061880"/>
            <a:ext cx="8230139" cy="448108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23EFEB2-7143-D60C-CDAB-9653739EE90D}"/>
              </a:ext>
            </a:extLst>
          </p:cNvPr>
          <p:cNvGrpSpPr/>
          <p:nvPr/>
        </p:nvGrpSpPr>
        <p:grpSpPr>
          <a:xfrm>
            <a:off x="6853287" y="1752765"/>
            <a:ext cx="2664316" cy="4024645"/>
            <a:chOff x="6853287" y="1752765"/>
            <a:chExt cx="2664316" cy="4024645"/>
          </a:xfrm>
        </p:grpSpPr>
        <p:cxnSp>
          <p:nvCxnSpPr>
            <p:cNvPr id="4" name="Straight Arrow Connector 3">
              <a:extLst>
                <a:ext uri="{FF2B5EF4-FFF2-40B4-BE49-F238E27FC236}">
                  <a16:creationId xmlns:a16="http://schemas.microsoft.com/office/drawing/2014/main" id="{ABFA79F8-0BD3-E813-20F3-3B79401CB124}"/>
                </a:ext>
              </a:extLst>
            </p:cNvPr>
            <p:cNvCxnSpPr>
              <a:cxnSpLocks/>
              <a:stCxn id="7" idx="3"/>
            </p:cNvCxnSpPr>
            <p:nvPr/>
          </p:nvCxnSpPr>
          <p:spPr>
            <a:xfrm flipH="1">
              <a:off x="6853287" y="2413090"/>
              <a:ext cx="2039667" cy="336432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1DA2C3EC-4C2B-8B1C-C79C-CB5F7EFF9200}"/>
                </a:ext>
              </a:extLst>
            </p:cNvPr>
            <p:cNvSpPr/>
            <p:nvPr/>
          </p:nvSpPr>
          <p:spPr>
            <a:xfrm>
              <a:off x="8785781" y="1752765"/>
              <a:ext cx="731822" cy="77361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840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7B0C-52BA-B5D2-76E7-AC518F6CA83B}"/>
              </a:ext>
            </a:extLst>
          </p:cNvPr>
          <p:cNvSpPr>
            <a:spLocks noGrp="1"/>
          </p:cNvSpPr>
          <p:nvPr>
            <p:ph type="title"/>
          </p:nvPr>
        </p:nvSpPr>
        <p:spPr/>
        <p:txBody>
          <a:bodyPr/>
          <a:lstStyle/>
          <a:p>
            <a:r>
              <a:rPr lang="en-US" dirty="0">
                <a:cs typeface="Calibri Light"/>
              </a:rPr>
              <a:t>Synthesis Results</a:t>
            </a:r>
            <a:endParaRPr lang="en-US" dirty="0"/>
          </a:p>
        </p:txBody>
      </p:sp>
      <p:graphicFrame>
        <p:nvGraphicFramePr>
          <p:cNvPr id="5" name="Content Placeholder 4">
            <a:extLst>
              <a:ext uri="{FF2B5EF4-FFF2-40B4-BE49-F238E27FC236}">
                <a16:creationId xmlns:a16="http://schemas.microsoft.com/office/drawing/2014/main" id="{EEA7A0DD-7A06-0E53-0B33-18B50F9C4347}"/>
              </a:ext>
            </a:extLst>
          </p:cNvPr>
          <p:cNvGraphicFramePr>
            <a:graphicFrameLocks noGrp="1"/>
          </p:cNvGraphicFramePr>
          <p:nvPr>
            <p:ph idx="1"/>
          </p:nvPr>
        </p:nvGraphicFramePr>
        <p:xfrm>
          <a:off x="5624296" y="1650796"/>
          <a:ext cx="5801265" cy="2796453"/>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029542">
                  <a:extLst>
                    <a:ext uri="{9D8B030D-6E8A-4147-A177-3AD203B41FA5}">
                      <a16:colId xmlns:a16="http://schemas.microsoft.com/office/drawing/2014/main" val="1757364459"/>
                    </a:ext>
                  </a:extLst>
                </a:gridCol>
                <a:gridCol w="1751254">
                  <a:extLst>
                    <a:ext uri="{9D8B030D-6E8A-4147-A177-3AD203B41FA5}">
                      <a16:colId xmlns:a16="http://schemas.microsoft.com/office/drawing/2014/main" val="361432402"/>
                    </a:ext>
                  </a:extLst>
                </a:gridCol>
                <a:gridCol w="2020469">
                  <a:extLst>
                    <a:ext uri="{9D8B030D-6E8A-4147-A177-3AD203B41FA5}">
                      <a16:colId xmlns:a16="http://schemas.microsoft.com/office/drawing/2014/main" val="3457657426"/>
                    </a:ext>
                  </a:extLst>
                </a:gridCol>
              </a:tblGrid>
              <a:tr h="627351">
                <a:tc>
                  <a:txBody>
                    <a:bodyPr/>
                    <a:lstStyle/>
                    <a:p>
                      <a:pPr algn="l" fontAlgn="auto"/>
                      <a:r>
                        <a:rPr lang="en-US" sz="2400" b="1">
                          <a:effectLst/>
                        </a:rPr>
                        <a:t>​Module</a:t>
                      </a:r>
                      <a:endParaRPr lang="en-US" sz="2400" b="1" i="0">
                        <a:solidFill>
                          <a:srgbClr val="FFFFFF"/>
                        </a:solidFill>
                        <a:effectLst/>
                        <a:latin typeface="Calibri"/>
                      </a:endParaRPr>
                    </a:p>
                  </a:txBody>
                  <a:tcPr/>
                </a:tc>
                <a:tc>
                  <a:txBody>
                    <a:bodyPr/>
                    <a:lstStyle/>
                    <a:p>
                      <a:pPr algn="l" fontAlgn="auto"/>
                      <a:r>
                        <a:rPr lang="en-US" sz="2400" b="1">
                          <a:effectLst/>
                        </a:rPr>
                        <a:t>Area ​(</a:t>
                      </a:r>
                      <a:r>
                        <a:rPr lang="en-US" sz="2400" b="1" i="0">
                          <a:solidFill>
                            <a:srgbClr val="FFFFFF"/>
                          </a:solidFill>
                          <a:effectLst/>
                          <a:latin typeface="Calibri"/>
                        </a:rPr>
                        <a:t>µm</a:t>
                      </a:r>
                      <a:r>
                        <a:rPr lang="en-US" sz="2400" b="1" i="0" baseline="30000">
                          <a:solidFill>
                            <a:srgbClr val="FFFFFF"/>
                          </a:solidFill>
                          <a:effectLst/>
                          <a:latin typeface="Calibri"/>
                        </a:rPr>
                        <a:t>2</a:t>
                      </a:r>
                      <a:r>
                        <a:rPr lang="en-US" sz="2400" b="1" i="0" baseline="0">
                          <a:solidFill>
                            <a:srgbClr val="FFFFFF"/>
                          </a:solidFill>
                          <a:effectLst/>
                          <a:latin typeface="Calibri"/>
                        </a:rPr>
                        <a:t>)</a:t>
                      </a:r>
                    </a:p>
                  </a:txBody>
                  <a:tcPr/>
                </a:tc>
                <a:tc>
                  <a:txBody>
                    <a:bodyPr/>
                    <a:lstStyle/>
                    <a:p>
                      <a:pPr algn="l" fontAlgn="auto"/>
                      <a:r>
                        <a:rPr lang="en-US" sz="2400" b="1">
                          <a:effectLst/>
                        </a:rPr>
                        <a:t>​Power (µW) </a:t>
                      </a:r>
                      <a:endParaRPr lang="en-US" sz="2400" b="1" i="0">
                        <a:solidFill>
                          <a:srgbClr val="FFFFFF"/>
                        </a:solidFill>
                        <a:effectLst/>
                        <a:latin typeface="Calibri"/>
                      </a:endParaRPr>
                    </a:p>
                  </a:txBody>
                  <a:tcPr/>
                </a:tc>
                <a:extLst>
                  <a:ext uri="{0D108BD9-81ED-4DB2-BD59-A6C34878D82A}">
                    <a16:rowId xmlns:a16="http://schemas.microsoft.com/office/drawing/2014/main" val="3082698248"/>
                  </a:ext>
                </a:extLst>
              </a:tr>
              <a:tr h="449553">
                <a:tc>
                  <a:txBody>
                    <a:bodyPr/>
                    <a:lstStyle/>
                    <a:p>
                      <a:pPr algn="l" fontAlgn="auto"/>
                      <a:r>
                        <a:rPr lang="en-US" sz="2400">
                          <a:effectLst/>
                        </a:rPr>
                        <a:t>​AES-128</a:t>
                      </a:r>
                      <a:endParaRPr lang="en-US" sz="2400" b="0" i="0">
                        <a:solidFill>
                          <a:srgbClr val="000000"/>
                        </a:solidFill>
                        <a:effectLst/>
                        <a:latin typeface="Calibri"/>
                      </a:endParaRPr>
                    </a:p>
                  </a:txBody>
                  <a:tcPr/>
                </a:tc>
                <a:tc>
                  <a:txBody>
                    <a:bodyPr/>
                    <a:lstStyle/>
                    <a:p>
                      <a:pPr algn="l" fontAlgn="auto"/>
                      <a:r>
                        <a:rPr lang="en-US" sz="2400">
                          <a:effectLst/>
                        </a:rPr>
                        <a:t>​3900</a:t>
                      </a:r>
                      <a:endParaRPr lang="en-US" sz="2400" b="0" i="0">
                        <a:solidFill>
                          <a:srgbClr val="000000"/>
                        </a:solidFill>
                        <a:effectLst/>
                        <a:latin typeface="Calibri"/>
                      </a:endParaRPr>
                    </a:p>
                  </a:txBody>
                  <a:tcPr/>
                </a:tc>
                <a:tc>
                  <a:txBody>
                    <a:bodyPr/>
                    <a:lstStyle/>
                    <a:p>
                      <a:pPr algn="l" fontAlgn="auto"/>
                      <a:r>
                        <a:rPr lang="en-US" sz="2400">
                          <a:effectLst/>
                        </a:rPr>
                        <a:t>​640</a:t>
                      </a:r>
                      <a:endParaRPr lang="en-US" sz="2400" b="0" i="0">
                        <a:solidFill>
                          <a:srgbClr val="000000"/>
                        </a:solidFill>
                        <a:effectLst/>
                        <a:latin typeface="Calibri"/>
                      </a:endParaRPr>
                    </a:p>
                  </a:txBody>
                  <a:tcPr/>
                </a:tc>
                <a:extLst>
                  <a:ext uri="{0D108BD9-81ED-4DB2-BD59-A6C34878D82A}">
                    <a16:rowId xmlns:a16="http://schemas.microsoft.com/office/drawing/2014/main" val="2278813091"/>
                  </a:ext>
                </a:extLst>
              </a:tr>
              <a:tr h="449553">
                <a:tc>
                  <a:txBody>
                    <a:bodyPr/>
                    <a:lstStyle/>
                    <a:p>
                      <a:pPr algn="l" fontAlgn="auto"/>
                      <a:r>
                        <a:rPr lang="en-US" sz="2400">
                          <a:effectLst/>
                        </a:rPr>
                        <a:t>​SHA-256</a:t>
                      </a:r>
                      <a:endParaRPr lang="en-US" sz="2400" b="0" i="0">
                        <a:solidFill>
                          <a:srgbClr val="000000"/>
                        </a:solidFill>
                        <a:effectLst/>
                        <a:latin typeface="Calibri"/>
                      </a:endParaRPr>
                    </a:p>
                  </a:txBody>
                  <a:tcPr/>
                </a:tc>
                <a:tc>
                  <a:txBody>
                    <a:bodyPr/>
                    <a:lstStyle/>
                    <a:p>
                      <a:pPr algn="l" fontAlgn="auto"/>
                      <a:r>
                        <a:rPr lang="en-US" sz="2400">
                          <a:effectLst/>
                        </a:rPr>
                        <a:t>​270</a:t>
                      </a:r>
                      <a:endParaRPr lang="en-US" sz="2400" b="0" i="0">
                        <a:solidFill>
                          <a:srgbClr val="000000"/>
                        </a:solidFill>
                        <a:effectLst/>
                        <a:latin typeface="Calibri"/>
                      </a:endParaRPr>
                    </a:p>
                  </a:txBody>
                  <a:tcPr/>
                </a:tc>
                <a:tc>
                  <a:txBody>
                    <a:bodyPr/>
                    <a:lstStyle/>
                    <a:p>
                      <a:pPr algn="l" fontAlgn="auto"/>
                      <a:r>
                        <a:rPr lang="en-US" sz="2400">
                          <a:effectLst/>
                        </a:rPr>
                        <a:t>​40</a:t>
                      </a:r>
                      <a:endParaRPr lang="en-US" sz="2400" b="0" i="0">
                        <a:solidFill>
                          <a:srgbClr val="000000"/>
                        </a:solidFill>
                        <a:effectLst/>
                        <a:latin typeface="Calibri"/>
                      </a:endParaRPr>
                    </a:p>
                  </a:txBody>
                  <a:tcPr/>
                </a:tc>
                <a:extLst>
                  <a:ext uri="{0D108BD9-81ED-4DB2-BD59-A6C34878D82A}">
                    <a16:rowId xmlns:a16="http://schemas.microsoft.com/office/drawing/2014/main" val="1989938436"/>
                  </a:ext>
                </a:extLst>
              </a:tr>
              <a:tr h="627351">
                <a:tc>
                  <a:txBody>
                    <a:bodyPr/>
                    <a:lstStyle/>
                    <a:p>
                      <a:pPr algn="l" fontAlgn="auto"/>
                      <a:r>
                        <a:rPr lang="en-US" sz="2400">
                          <a:effectLst/>
                        </a:rPr>
                        <a:t>​VN generator</a:t>
                      </a:r>
                      <a:endParaRPr lang="en-US" sz="2400" b="0" i="0">
                        <a:solidFill>
                          <a:srgbClr val="000000"/>
                        </a:solidFill>
                        <a:effectLst/>
                        <a:latin typeface="Calibri"/>
                      </a:endParaRPr>
                    </a:p>
                  </a:txBody>
                  <a:tcPr/>
                </a:tc>
                <a:tc>
                  <a:txBody>
                    <a:bodyPr/>
                    <a:lstStyle/>
                    <a:p>
                      <a:pPr algn="l" fontAlgn="auto"/>
                      <a:r>
                        <a:rPr lang="en-US" sz="2400">
                          <a:effectLst/>
                        </a:rPr>
                        <a:t>​40</a:t>
                      </a:r>
                      <a:endParaRPr lang="en-US" sz="2400" b="0" i="0">
                        <a:solidFill>
                          <a:srgbClr val="000000"/>
                        </a:solidFill>
                        <a:effectLst/>
                        <a:latin typeface="Calibri"/>
                      </a:endParaRPr>
                    </a:p>
                  </a:txBody>
                  <a:tcPr/>
                </a:tc>
                <a:tc>
                  <a:txBody>
                    <a:bodyPr/>
                    <a:lstStyle/>
                    <a:p>
                      <a:pPr algn="l" fontAlgn="auto"/>
                      <a:r>
                        <a:rPr lang="en-US" sz="2400">
                          <a:effectLst/>
                        </a:rPr>
                        <a:t>​4.4</a:t>
                      </a:r>
                      <a:endParaRPr lang="en-US" sz="2400" b="0" i="0">
                        <a:solidFill>
                          <a:srgbClr val="000000"/>
                        </a:solidFill>
                        <a:effectLst/>
                        <a:latin typeface="Calibri"/>
                      </a:endParaRPr>
                    </a:p>
                  </a:txBody>
                  <a:tcPr/>
                </a:tc>
                <a:extLst>
                  <a:ext uri="{0D108BD9-81ED-4DB2-BD59-A6C34878D82A}">
                    <a16:rowId xmlns:a16="http://schemas.microsoft.com/office/drawing/2014/main" val="1087444723"/>
                  </a:ext>
                </a:extLst>
              </a:tr>
              <a:tr h="627351">
                <a:tc>
                  <a:txBody>
                    <a:bodyPr/>
                    <a:lstStyle/>
                    <a:p>
                      <a:pPr lvl="0" algn="l">
                        <a:buNone/>
                      </a:pPr>
                      <a:r>
                        <a:rPr lang="en-US" sz="2400" b="1">
                          <a:effectLst/>
                        </a:rPr>
                        <a:t>Tool</a:t>
                      </a:r>
                    </a:p>
                  </a:txBody>
                  <a:tcPr>
                    <a:solidFill>
                      <a:schemeClr val="bg2"/>
                    </a:solidFill>
                  </a:tcPr>
                </a:tc>
                <a:tc gridSpan="2">
                  <a:txBody>
                    <a:bodyPr/>
                    <a:lstStyle/>
                    <a:p>
                      <a:pPr lvl="0" algn="l">
                        <a:buNone/>
                      </a:pPr>
                      <a:r>
                        <a:rPr lang="en-US" sz="2400">
                          <a:effectLst/>
                        </a:rPr>
                        <a:t>Cadence RTL compiler, 8 nm</a:t>
                      </a:r>
                    </a:p>
                  </a:txBody>
                  <a:tcPr>
                    <a:solidFill>
                      <a:schemeClr val="bg2"/>
                    </a:solidFill>
                  </a:tcPr>
                </a:tc>
                <a:tc hMerge="1">
                  <a:txBody>
                    <a:bodyPr/>
                    <a:lstStyle/>
                    <a:p>
                      <a:endParaRPr lang="en-US"/>
                    </a:p>
                  </a:txBody>
                  <a:tcPr/>
                </a:tc>
                <a:extLst>
                  <a:ext uri="{0D108BD9-81ED-4DB2-BD59-A6C34878D82A}">
                    <a16:rowId xmlns:a16="http://schemas.microsoft.com/office/drawing/2014/main" val="2286020323"/>
                  </a:ext>
                </a:extLst>
              </a:tr>
            </a:tbl>
          </a:graphicData>
        </a:graphic>
      </p:graphicFrame>
      <p:sp>
        <p:nvSpPr>
          <p:cNvPr id="6" name="TextBox 5">
            <a:extLst>
              <a:ext uri="{FF2B5EF4-FFF2-40B4-BE49-F238E27FC236}">
                <a16:creationId xmlns:a16="http://schemas.microsoft.com/office/drawing/2014/main" id="{931F8FC5-DA96-10BD-EDCB-2D1F74E1551E}"/>
              </a:ext>
            </a:extLst>
          </p:cNvPr>
          <p:cNvSpPr txBox="1"/>
          <p:nvPr/>
        </p:nvSpPr>
        <p:spPr>
          <a:xfrm>
            <a:off x="804557" y="1720413"/>
            <a:ext cx="499900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err="1">
                <a:ea typeface="+mn-lt"/>
                <a:cs typeface="+mn-lt"/>
              </a:rPr>
              <a:t>Securator</a:t>
            </a:r>
            <a:r>
              <a:rPr lang="en-US" sz="2400" b="1">
                <a:ea typeface="+mn-lt"/>
                <a:cs typeface="+mn-lt"/>
              </a:rPr>
              <a:t> deploys three additional on-chip modules to ensure security. </a:t>
            </a:r>
          </a:p>
          <a:p>
            <a:pPr marL="285750" indent="-285750">
              <a:buFont typeface="Arial" panose="020B0604020202020204" pitchFamily="34" charset="0"/>
              <a:buChar char="•"/>
            </a:pPr>
            <a:r>
              <a:rPr lang="en-US" sz="2400" b="1">
                <a:solidFill>
                  <a:schemeClr val="accent1">
                    <a:lumMod val="75000"/>
                  </a:schemeClr>
                </a:solidFill>
                <a:cs typeface="Calibri"/>
              </a:rPr>
              <a:t>Four parallel AES-128 engines</a:t>
            </a:r>
            <a:endParaRPr lang="en-US" sz="2400">
              <a:solidFill>
                <a:schemeClr val="accent1">
                  <a:lumMod val="75000"/>
                </a:schemeClr>
              </a:solidFill>
              <a:cs typeface="Calibri"/>
            </a:endParaRPr>
          </a:p>
          <a:p>
            <a:pPr marL="285750" indent="-285750">
              <a:buFont typeface="Arial" panose="020B0604020202020204" pitchFamily="34" charset="0"/>
              <a:buChar char="•"/>
            </a:pPr>
            <a:r>
              <a:rPr lang="en-US" sz="2400">
                <a:cs typeface="Calibri"/>
              </a:rPr>
              <a:t>A </a:t>
            </a:r>
            <a:r>
              <a:rPr lang="en-US" sz="2400">
                <a:solidFill>
                  <a:schemeClr val="accent1">
                    <a:lumMod val="75000"/>
                  </a:schemeClr>
                </a:solidFill>
                <a:cs typeface="Calibri"/>
              </a:rPr>
              <a:t>SHA-256 engine</a:t>
            </a:r>
          </a:p>
          <a:p>
            <a:pPr marL="285750" indent="-285750">
              <a:buFont typeface="Arial" panose="020B0604020202020204" pitchFamily="34" charset="0"/>
              <a:buChar char="•"/>
            </a:pPr>
            <a:r>
              <a:rPr lang="en-US" sz="2400">
                <a:cs typeface="Calibri"/>
              </a:rPr>
              <a:t>A fast and reconfigurable </a:t>
            </a:r>
            <a:r>
              <a:rPr lang="en-US" sz="2400">
                <a:solidFill>
                  <a:schemeClr val="accent1">
                    <a:lumMod val="75000"/>
                  </a:schemeClr>
                </a:solidFill>
                <a:cs typeface="Calibri"/>
              </a:rPr>
              <a:t>VN generator circuit</a:t>
            </a:r>
            <a:r>
              <a:rPr lang="en-US" sz="2400">
                <a:cs typeface="Calibri"/>
              </a:rPr>
              <a:t> </a:t>
            </a:r>
          </a:p>
        </p:txBody>
      </p:sp>
      <p:sp>
        <p:nvSpPr>
          <p:cNvPr id="7" name="Rectangle: Rounded Corners 6">
            <a:extLst>
              <a:ext uri="{FF2B5EF4-FFF2-40B4-BE49-F238E27FC236}">
                <a16:creationId xmlns:a16="http://schemas.microsoft.com/office/drawing/2014/main" id="{F2DDEE4E-B2AC-9983-65F2-B2BDE69703C1}"/>
              </a:ext>
            </a:extLst>
          </p:cNvPr>
          <p:cNvSpPr/>
          <p:nvPr/>
        </p:nvSpPr>
        <p:spPr>
          <a:xfrm>
            <a:off x="3226691" y="5043340"/>
            <a:ext cx="5153738" cy="1004631"/>
          </a:xfrm>
          <a:prstGeom prst="roundRect">
            <a:avLst/>
          </a:prstGeom>
          <a:solidFill>
            <a:schemeClr val="accent1">
              <a:lumMod val="50000"/>
            </a:schemeClr>
          </a:solidFill>
          <a:ln w="19050">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cs typeface="Calibri"/>
              </a:rPr>
              <a:t>The incorporated security modules leads to </a:t>
            </a:r>
            <a:r>
              <a:rPr lang="en-US" sz="2400" b="1">
                <a:cs typeface="Calibri"/>
              </a:rPr>
              <a:t>marginal overheads</a:t>
            </a:r>
            <a:r>
              <a:rPr lang="en-US" sz="2400">
                <a:cs typeface="Calibri"/>
              </a:rPr>
              <a:t>.</a:t>
            </a:r>
            <a:endParaRPr lang="en-US" sz="2400"/>
          </a:p>
        </p:txBody>
      </p:sp>
      <p:sp>
        <p:nvSpPr>
          <p:cNvPr id="3" name="Slide Number Placeholder 2">
            <a:extLst>
              <a:ext uri="{FF2B5EF4-FFF2-40B4-BE49-F238E27FC236}">
                <a16:creationId xmlns:a16="http://schemas.microsoft.com/office/drawing/2014/main" id="{BA223636-9E75-3CE3-70DC-AB833889A8D1}"/>
              </a:ext>
            </a:extLst>
          </p:cNvPr>
          <p:cNvSpPr>
            <a:spLocks noGrp="1"/>
          </p:cNvSpPr>
          <p:nvPr>
            <p:ph type="sldNum" sz="quarter" idx="12"/>
          </p:nvPr>
        </p:nvSpPr>
        <p:spPr/>
        <p:txBody>
          <a:bodyPr/>
          <a:lstStyle/>
          <a:p>
            <a:fld id="{48F63A3B-78C7-47BE-AE5E-E10140E04643}" type="slidenum">
              <a:rPr lang="en-US" smtClean="0"/>
              <a:pPr/>
              <a:t>23</a:t>
            </a:fld>
            <a:endParaRPr lang="en-US"/>
          </a:p>
        </p:txBody>
      </p:sp>
      <p:pic>
        <p:nvPicPr>
          <p:cNvPr id="8" name="Graphic 7" descr="Crown with solid fill">
            <a:extLst>
              <a:ext uri="{FF2B5EF4-FFF2-40B4-BE49-F238E27FC236}">
                <a16:creationId xmlns:a16="http://schemas.microsoft.com/office/drawing/2014/main" id="{311384B0-B565-3846-F35C-F2C56790FD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26691" y="5322458"/>
            <a:ext cx="725513" cy="725513"/>
          </a:xfrm>
          <a:prstGeom prst="rect">
            <a:avLst/>
          </a:prstGeom>
        </p:spPr>
      </p:pic>
    </p:spTree>
    <p:extLst>
      <p:ext uri="{BB962C8B-B14F-4D97-AF65-F5344CB8AC3E}">
        <p14:creationId xmlns:p14="http://schemas.microsoft.com/office/powerpoint/2010/main" val="29937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9" dur="500"/>
                                        <p:tgtEl>
                                          <p:spTgt spid="6">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4" dur="5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ircle(in)">
                                      <p:cBhvr>
                                        <p:cTn id="29" dur="2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4380-2360-9616-8BFA-D8C1DE370A03}"/>
              </a:ext>
            </a:extLst>
          </p:cNvPr>
          <p:cNvSpPr>
            <a:spLocks noGrp="1"/>
          </p:cNvSpPr>
          <p:nvPr>
            <p:ph type="title"/>
          </p:nvPr>
        </p:nvSpPr>
        <p:spPr>
          <a:xfrm>
            <a:off x="440638" y="18255"/>
            <a:ext cx="10515600" cy="912796"/>
          </a:xfrm>
        </p:spPr>
        <p:txBody>
          <a:bodyPr/>
          <a:lstStyle/>
          <a:p>
            <a:r>
              <a:rPr lang="en-US">
                <a:cs typeface="Calibri Light"/>
              </a:rPr>
              <a:t>Protection Against Model Extraction Attacks</a:t>
            </a:r>
            <a:endParaRPr lang="en-US"/>
          </a:p>
        </p:txBody>
      </p:sp>
      <p:pic>
        <p:nvPicPr>
          <p:cNvPr id="4" name="Picture 4" descr="Chart, bar chart&#10;&#10;Description automatically generated">
            <a:extLst>
              <a:ext uri="{FF2B5EF4-FFF2-40B4-BE49-F238E27FC236}">
                <a16:creationId xmlns:a16="http://schemas.microsoft.com/office/drawing/2014/main" id="{8151F6CD-CAA0-5F37-E4A7-84FF9179D56F}"/>
              </a:ext>
            </a:extLst>
          </p:cNvPr>
          <p:cNvPicPr>
            <a:picLocks noGrp="1" noChangeAspect="1"/>
          </p:cNvPicPr>
          <p:nvPr>
            <p:ph idx="1"/>
          </p:nvPr>
        </p:nvPicPr>
        <p:blipFill rotWithShape="1">
          <a:blip r:embed="rId3"/>
          <a:srcRect l="17478" t="13969" r="17603" b="1774"/>
          <a:stretch/>
        </p:blipFill>
        <p:spPr>
          <a:xfrm>
            <a:off x="5756378" y="1753253"/>
            <a:ext cx="5953997" cy="4302446"/>
          </a:xfrm>
        </p:spPr>
      </p:pic>
      <p:sp>
        <p:nvSpPr>
          <p:cNvPr id="3" name="Slide Number Placeholder 2">
            <a:extLst>
              <a:ext uri="{FF2B5EF4-FFF2-40B4-BE49-F238E27FC236}">
                <a16:creationId xmlns:a16="http://schemas.microsoft.com/office/drawing/2014/main" id="{3E5FBD20-DBC3-07AD-3B19-6A82C8D45EDC}"/>
              </a:ext>
            </a:extLst>
          </p:cNvPr>
          <p:cNvSpPr>
            <a:spLocks noGrp="1"/>
          </p:cNvSpPr>
          <p:nvPr>
            <p:ph type="sldNum" sz="quarter" idx="12"/>
          </p:nvPr>
        </p:nvSpPr>
        <p:spPr/>
        <p:txBody>
          <a:bodyPr/>
          <a:lstStyle/>
          <a:p>
            <a:fld id="{48F63A3B-78C7-47BE-AE5E-E10140E04643}" type="slidenum">
              <a:rPr lang="en-US" smtClean="0"/>
              <a:pPr/>
              <a:t>24</a:t>
            </a:fld>
            <a:endParaRPr lang="en-US"/>
          </a:p>
        </p:txBody>
      </p:sp>
      <p:sp>
        <p:nvSpPr>
          <p:cNvPr id="5" name="TextBox 4">
            <a:extLst>
              <a:ext uri="{FF2B5EF4-FFF2-40B4-BE49-F238E27FC236}">
                <a16:creationId xmlns:a16="http://schemas.microsoft.com/office/drawing/2014/main" id="{D4BFB883-8698-E5EB-1C82-1D5FD837DBC5}"/>
              </a:ext>
            </a:extLst>
          </p:cNvPr>
          <p:cNvSpPr txBox="1"/>
          <p:nvPr/>
        </p:nvSpPr>
        <p:spPr>
          <a:xfrm>
            <a:off x="904187" y="1457413"/>
            <a:ext cx="4497371" cy="2800767"/>
          </a:xfrm>
          <a:prstGeom prst="rect">
            <a:avLst/>
          </a:prstGeom>
          <a:noFill/>
        </p:spPr>
        <p:txBody>
          <a:bodyPr wrap="square" lIns="91440" tIns="45720" rIns="91440" bIns="45720" rtlCol="0" anchor="t">
            <a:spAutoFit/>
          </a:bodyPr>
          <a:lstStyle/>
          <a:p>
            <a:pPr marL="285750" indent="-285750">
              <a:buFont typeface="Arial"/>
              <a:buChar char="•"/>
            </a:pPr>
            <a:r>
              <a:rPr lang="en-US" sz="2200">
                <a:ea typeface="+mn-lt"/>
                <a:cs typeface="+mn-lt"/>
              </a:rPr>
              <a:t>Model extraction attacks rely on </a:t>
            </a:r>
            <a:r>
              <a:rPr lang="en-US" sz="2200">
                <a:solidFill>
                  <a:schemeClr val="accent6">
                    <a:lumMod val="75000"/>
                  </a:schemeClr>
                </a:solidFill>
                <a:ea typeface="+mn-lt"/>
                <a:cs typeface="+mn-lt"/>
              </a:rPr>
              <a:t>side channels for extracting the dimensions </a:t>
            </a:r>
            <a:r>
              <a:rPr lang="en-US" sz="2200">
                <a:ea typeface="+mn-lt"/>
                <a:cs typeface="+mn-lt"/>
              </a:rPr>
              <a:t>of a model.</a:t>
            </a:r>
          </a:p>
          <a:p>
            <a:pPr marL="285750" indent="-285750">
              <a:buFont typeface="Arial"/>
              <a:buChar char="•"/>
            </a:pPr>
            <a:r>
              <a:rPr lang="en-US" sz="2200">
                <a:ea typeface="+mn-lt"/>
                <a:cs typeface="+mn-lt"/>
              </a:rPr>
              <a:t>A popular countermeasure is </a:t>
            </a:r>
            <a:r>
              <a:rPr lang="en-US" sz="2200" b="1">
                <a:solidFill>
                  <a:schemeClr val="accent6">
                    <a:lumMod val="75000"/>
                  </a:schemeClr>
                </a:solidFill>
                <a:ea typeface="+mn-lt"/>
                <a:cs typeface="+mn-lt"/>
              </a:rPr>
              <a:t>layer-widening.</a:t>
            </a:r>
          </a:p>
          <a:p>
            <a:pPr marL="285750" indent="-285750">
              <a:buFont typeface="Arial"/>
              <a:buChar char="•"/>
            </a:pPr>
            <a:r>
              <a:rPr lang="en-US" sz="2200">
                <a:ea typeface="+mn-lt"/>
                <a:cs typeface="+mn-lt"/>
              </a:rPr>
              <a:t>We scale up the base layer of MobileNet in order to assess the consequences of layer widening. </a:t>
            </a:r>
          </a:p>
        </p:txBody>
      </p:sp>
      <p:sp>
        <p:nvSpPr>
          <p:cNvPr id="6" name="Rectangle: Rounded Corners 5">
            <a:extLst>
              <a:ext uri="{FF2B5EF4-FFF2-40B4-BE49-F238E27FC236}">
                <a16:creationId xmlns:a16="http://schemas.microsoft.com/office/drawing/2014/main" id="{BD4A23FB-70CF-0676-B2F7-1372F214BF70}"/>
              </a:ext>
            </a:extLst>
          </p:cNvPr>
          <p:cNvSpPr/>
          <p:nvPr/>
        </p:nvSpPr>
        <p:spPr>
          <a:xfrm>
            <a:off x="904187" y="4784543"/>
            <a:ext cx="4730446" cy="1166264"/>
          </a:xfrm>
          <a:prstGeom prst="roundRect">
            <a:avLst/>
          </a:prstGeom>
          <a:ln>
            <a:noFill/>
          </a:ln>
          <a:effectLst>
            <a:outerShdw blurRad="76200" dir="13500000" sy="23000" kx="12000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err="1">
                <a:ea typeface="+mn-lt"/>
                <a:cs typeface="+mn-lt"/>
              </a:rPr>
              <a:t>Securator</a:t>
            </a:r>
            <a:r>
              <a:rPr lang="en-US" sz="2200" b="1">
                <a:ea typeface="+mn-lt"/>
                <a:cs typeface="+mn-lt"/>
              </a:rPr>
              <a:t> is the most scalable. Its speed-up over TNPU increases from 3 to 7X.</a:t>
            </a:r>
            <a:endParaRPr lang="en-US" sz="2200" b="1"/>
          </a:p>
        </p:txBody>
      </p:sp>
      <p:pic>
        <p:nvPicPr>
          <p:cNvPr id="9" name="Graphic 8" descr="Race Flag with solid fill">
            <a:extLst>
              <a:ext uri="{FF2B5EF4-FFF2-40B4-BE49-F238E27FC236}">
                <a16:creationId xmlns:a16="http://schemas.microsoft.com/office/drawing/2014/main" id="{E3FCE210-28BF-3EE7-2490-43FB45A6DF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5926" y="4175657"/>
            <a:ext cx="1066086" cy="1066086"/>
          </a:xfrm>
          <a:prstGeom prst="rect">
            <a:avLst/>
          </a:prstGeom>
        </p:spPr>
      </p:pic>
      <p:sp>
        <p:nvSpPr>
          <p:cNvPr id="7" name="Rectangle 6">
            <a:extLst>
              <a:ext uri="{FF2B5EF4-FFF2-40B4-BE49-F238E27FC236}">
                <a16:creationId xmlns:a16="http://schemas.microsoft.com/office/drawing/2014/main" id="{F55EFF13-0312-4078-2705-7D9616064E69}"/>
              </a:ext>
            </a:extLst>
          </p:cNvPr>
          <p:cNvSpPr/>
          <p:nvPr/>
        </p:nvSpPr>
        <p:spPr>
          <a:xfrm>
            <a:off x="5756377" y="1753250"/>
            <a:ext cx="5953997" cy="43024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563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2000"/>
                                        <p:tgtEl>
                                          <p:spTgt spid="7"/>
                                        </p:tgtEl>
                                      </p:cBhvr>
                                    </p:animEffect>
                                  </p:childTnLst>
                                </p:cTn>
                              </p:par>
                              <p:par>
                                <p:cTn id="29" presetID="6" presetClass="entr" presetSubtype="16"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80">
                                          <p:stCondLst>
                                            <p:cond delay="0"/>
                                          </p:stCondLst>
                                        </p:cTn>
                                        <p:tgtEl>
                                          <p:spTgt spid="6"/>
                                        </p:tgtEl>
                                      </p:cBhvr>
                                    </p:animEffect>
                                    <p:anim calcmode="lin" valueType="num">
                                      <p:cBhvr>
                                        <p:cTn id="3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2" dur="26">
                                          <p:stCondLst>
                                            <p:cond delay="650"/>
                                          </p:stCondLst>
                                        </p:cTn>
                                        <p:tgtEl>
                                          <p:spTgt spid="6"/>
                                        </p:tgtEl>
                                      </p:cBhvr>
                                      <p:to x="100000" y="60000"/>
                                    </p:animScale>
                                    <p:animScale>
                                      <p:cBhvr>
                                        <p:cTn id="43" dur="166" decel="50000">
                                          <p:stCondLst>
                                            <p:cond delay="676"/>
                                          </p:stCondLst>
                                        </p:cTn>
                                        <p:tgtEl>
                                          <p:spTgt spid="6"/>
                                        </p:tgtEl>
                                      </p:cBhvr>
                                      <p:to x="100000" y="100000"/>
                                    </p:animScale>
                                    <p:animScale>
                                      <p:cBhvr>
                                        <p:cTn id="44" dur="26">
                                          <p:stCondLst>
                                            <p:cond delay="1312"/>
                                          </p:stCondLst>
                                        </p:cTn>
                                        <p:tgtEl>
                                          <p:spTgt spid="6"/>
                                        </p:tgtEl>
                                      </p:cBhvr>
                                      <p:to x="100000" y="80000"/>
                                    </p:animScale>
                                    <p:animScale>
                                      <p:cBhvr>
                                        <p:cTn id="45" dur="166" decel="50000">
                                          <p:stCondLst>
                                            <p:cond delay="1338"/>
                                          </p:stCondLst>
                                        </p:cTn>
                                        <p:tgtEl>
                                          <p:spTgt spid="6"/>
                                        </p:tgtEl>
                                      </p:cBhvr>
                                      <p:to x="100000" y="100000"/>
                                    </p:animScale>
                                    <p:animScale>
                                      <p:cBhvr>
                                        <p:cTn id="46" dur="26">
                                          <p:stCondLst>
                                            <p:cond delay="1642"/>
                                          </p:stCondLst>
                                        </p:cTn>
                                        <p:tgtEl>
                                          <p:spTgt spid="6"/>
                                        </p:tgtEl>
                                      </p:cBhvr>
                                      <p:to x="100000" y="90000"/>
                                    </p:animScale>
                                    <p:animScale>
                                      <p:cBhvr>
                                        <p:cTn id="47" dur="166" decel="50000">
                                          <p:stCondLst>
                                            <p:cond delay="1668"/>
                                          </p:stCondLst>
                                        </p:cTn>
                                        <p:tgtEl>
                                          <p:spTgt spid="6"/>
                                        </p:tgtEl>
                                      </p:cBhvr>
                                      <p:to x="100000" y="100000"/>
                                    </p:animScale>
                                    <p:animScale>
                                      <p:cBhvr>
                                        <p:cTn id="48" dur="26">
                                          <p:stCondLst>
                                            <p:cond delay="1808"/>
                                          </p:stCondLst>
                                        </p:cTn>
                                        <p:tgtEl>
                                          <p:spTgt spid="6"/>
                                        </p:tgtEl>
                                      </p:cBhvr>
                                      <p:to x="100000" y="95000"/>
                                    </p:animScale>
                                    <p:animScale>
                                      <p:cBhvr>
                                        <p:cTn id="49" dur="166" decel="50000">
                                          <p:stCondLst>
                                            <p:cond delay="1834"/>
                                          </p:stCondLst>
                                        </p:cTn>
                                        <p:tgtEl>
                                          <p:spTgt spid="6"/>
                                        </p:tgtEl>
                                      </p:cBhvr>
                                      <p:to x="100000" y="100000"/>
                                    </p:animScale>
                                  </p:childTnLst>
                                </p:cTn>
                              </p:par>
                              <p:par>
                                <p:cTn id="50" presetID="26" presetClass="entr" presetSubtype="0"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80">
                                          <p:stCondLst>
                                            <p:cond delay="0"/>
                                          </p:stCondLst>
                                        </p:cTn>
                                        <p:tgtEl>
                                          <p:spTgt spid="9"/>
                                        </p:tgtEl>
                                      </p:cBhvr>
                                    </p:animEffect>
                                    <p:anim calcmode="lin" valueType="num">
                                      <p:cBhvr>
                                        <p:cTn id="5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8" dur="26">
                                          <p:stCondLst>
                                            <p:cond delay="650"/>
                                          </p:stCondLst>
                                        </p:cTn>
                                        <p:tgtEl>
                                          <p:spTgt spid="9"/>
                                        </p:tgtEl>
                                      </p:cBhvr>
                                      <p:to x="100000" y="60000"/>
                                    </p:animScale>
                                    <p:animScale>
                                      <p:cBhvr>
                                        <p:cTn id="59" dur="166" decel="50000">
                                          <p:stCondLst>
                                            <p:cond delay="676"/>
                                          </p:stCondLst>
                                        </p:cTn>
                                        <p:tgtEl>
                                          <p:spTgt spid="9"/>
                                        </p:tgtEl>
                                      </p:cBhvr>
                                      <p:to x="100000" y="100000"/>
                                    </p:animScale>
                                    <p:animScale>
                                      <p:cBhvr>
                                        <p:cTn id="60" dur="26">
                                          <p:stCondLst>
                                            <p:cond delay="1312"/>
                                          </p:stCondLst>
                                        </p:cTn>
                                        <p:tgtEl>
                                          <p:spTgt spid="9"/>
                                        </p:tgtEl>
                                      </p:cBhvr>
                                      <p:to x="100000" y="80000"/>
                                    </p:animScale>
                                    <p:animScale>
                                      <p:cBhvr>
                                        <p:cTn id="61" dur="166" decel="50000">
                                          <p:stCondLst>
                                            <p:cond delay="1338"/>
                                          </p:stCondLst>
                                        </p:cTn>
                                        <p:tgtEl>
                                          <p:spTgt spid="9"/>
                                        </p:tgtEl>
                                      </p:cBhvr>
                                      <p:to x="100000" y="100000"/>
                                    </p:animScale>
                                    <p:animScale>
                                      <p:cBhvr>
                                        <p:cTn id="62" dur="26">
                                          <p:stCondLst>
                                            <p:cond delay="1642"/>
                                          </p:stCondLst>
                                        </p:cTn>
                                        <p:tgtEl>
                                          <p:spTgt spid="9"/>
                                        </p:tgtEl>
                                      </p:cBhvr>
                                      <p:to x="100000" y="90000"/>
                                    </p:animScale>
                                    <p:animScale>
                                      <p:cBhvr>
                                        <p:cTn id="63" dur="166" decel="50000">
                                          <p:stCondLst>
                                            <p:cond delay="1668"/>
                                          </p:stCondLst>
                                        </p:cTn>
                                        <p:tgtEl>
                                          <p:spTgt spid="9"/>
                                        </p:tgtEl>
                                      </p:cBhvr>
                                      <p:to x="100000" y="100000"/>
                                    </p:animScale>
                                    <p:animScale>
                                      <p:cBhvr>
                                        <p:cTn id="64" dur="26">
                                          <p:stCondLst>
                                            <p:cond delay="1808"/>
                                          </p:stCondLst>
                                        </p:cTn>
                                        <p:tgtEl>
                                          <p:spTgt spid="9"/>
                                        </p:tgtEl>
                                      </p:cBhvr>
                                      <p:to x="100000" y="95000"/>
                                    </p:animScale>
                                    <p:animScale>
                                      <p:cBhvr>
                                        <p:cTn id="65"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22DD-DA05-EE01-DA4A-3426D421D35C}"/>
              </a:ext>
            </a:extLst>
          </p:cNvPr>
          <p:cNvSpPr>
            <a:spLocks noGrp="1"/>
          </p:cNvSpPr>
          <p:nvPr>
            <p:ph type="title"/>
          </p:nvPr>
        </p:nvSpPr>
        <p:spPr/>
        <p:txBody>
          <a:bodyPr/>
          <a:lstStyle/>
          <a:p>
            <a:r>
              <a:rPr lang="en-US">
                <a:cs typeface="Calibri Light"/>
              </a:rPr>
              <a:t>Conclusion</a:t>
            </a:r>
            <a:endParaRPr lang="en-US"/>
          </a:p>
        </p:txBody>
      </p:sp>
      <p:sp>
        <p:nvSpPr>
          <p:cNvPr id="5" name="Slide Number Placeholder 4">
            <a:extLst>
              <a:ext uri="{FF2B5EF4-FFF2-40B4-BE49-F238E27FC236}">
                <a16:creationId xmlns:a16="http://schemas.microsoft.com/office/drawing/2014/main" id="{F9F07998-1CBE-936E-D4C7-5212EF7341E8}"/>
              </a:ext>
            </a:extLst>
          </p:cNvPr>
          <p:cNvSpPr>
            <a:spLocks noGrp="1"/>
          </p:cNvSpPr>
          <p:nvPr>
            <p:ph type="sldNum" sz="quarter" idx="12"/>
          </p:nvPr>
        </p:nvSpPr>
        <p:spPr>
          <a:xfrm>
            <a:off x="9240915" y="6492874"/>
            <a:ext cx="2743200" cy="365125"/>
          </a:xfrm>
        </p:spPr>
        <p:txBody>
          <a:bodyPr/>
          <a:lstStyle/>
          <a:p>
            <a:fld id="{4CE482DC-2269-4F26-9D2A-7E44B1A4CD85}" type="slidenum">
              <a:rPr lang="en-US" smtClean="0"/>
              <a:pPr/>
              <a:t>25</a:t>
            </a:fld>
            <a:endParaRPr lang="en-US"/>
          </a:p>
        </p:txBody>
      </p:sp>
      <p:graphicFrame>
        <p:nvGraphicFramePr>
          <p:cNvPr id="4" name="Diagram 5">
            <a:extLst>
              <a:ext uri="{FF2B5EF4-FFF2-40B4-BE49-F238E27FC236}">
                <a16:creationId xmlns:a16="http://schemas.microsoft.com/office/drawing/2014/main" id="{DD8FF272-D50B-DCCB-8222-0321667820B7}"/>
              </a:ext>
            </a:extLst>
          </p:cNvPr>
          <p:cNvGraphicFramePr/>
          <p:nvPr>
            <p:extLst>
              <p:ext uri="{D42A27DB-BD31-4B8C-83A1-F6EECF244321}">
                <p14:modId xmlns:p14="http://schemas.microsoft.com/office/powerpoint/2010/main" val="3521276001"/>
              </p:ext>
            </p:extLst>
          </p:nvPr>
        </p:nvGraphicFramePr>
        <p:xfrm>
          <a:off x="1258186" y="563527"/>
          <a:ext cx="9223743" cy="546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1299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6927-E676-4E98-8A05-59A431FA4387}"/>
              </a:ext>
            </a:extLst>
          </p:cNvPr>
          <p:cNvSpPr>
            <a:spLocks noGrp="1"/>
          </p:cNvSpPr>
          <p:nvPr>
            <p:ph type="title"/>
          </p:nvPr>
        </p:nvSpPr>
        <p:spPr>
          <a:xfrm>
            <a:off x="4068329" y="2358708"/>
            <a:ext cx="4055341" cy="1070292"/>
          </a:xfrm>
        </p:spPr>
        <p:txBody>
          <a:bodyPr vert="horz" lIns="91440" tIns="45720" rIns="91440" bIns="45720" rtlCol="0" anchor="b">
            <a:normAutofit fontScale="90000"/>
          </a:bodyPr>
          <a:lstStyle/>
          <a:p>
            <a:r>
              <a:rPr lang="en-US" sz="8000">
                <a:solidFill>
                  <a:schemeClr val="tx1">
                    <a:lumMod val="85000"/>
                    <a:lumOff val="15000"/>
                  </a:schemeClr>
                </a:solidFill>
              </a:rPr>
              <a:t>Thank You</a:t>
            </a:r>
          </a:p>
        </p:txBody>
      </p:sp>
      <p:sp>
        <p:nvSpPr>
          <p:cNvPr id="5" name="TextBox 4">
            <a:extLst>
              <a:ext uri="{FF2B5EF4-FFF2-40B4-BE49-F238E27FC236}">
                <a16:creationId xmlns:a16="http://schemas.microsoft.com/office/drawing/2014/main" id="{5CE90D88-F195-A2C3-B4F2-DDF6A8657080}"/>
              </a:ext>
            </a:extLst>
          </p:cNvPr>
          <p:cNvSpPr txBox="1"/>
          <p:nvPr/>
        </p:nvSpPr>
        <p:spPr>
          <a:xfrm>
            <a:off x="937356" y="79580"/>
            <a:ext cx="10698398"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cs typeface="Calibri"/>
              </a:rPr>
              <a:t>The 29</a:t>
            </a:r>
            <a:r>
              <a:rPr lang="en-US" sz="2100" baseline="30000">
                <a:cs typeface="Calibri"/>
              </a:rPr>
              <a:t>th </a:t>
            </a:r>
            <a:r>
              <a:rPr lang="en-US" sz="2100">
                <a:cs typeface="Calibri"/>
              </a:rPr>
              <a:t>IEEE International Symposium on High-Performance Computer Architecture (HPCA-29)</a:t>
            </a:r>
            <a:endParaRPr lang="en-US" sz="2100"/>
          </a:p>
        </p:txBody>
      </p:sp>
    </p:spTree>
    <p:extLst>
      <p:ext uri="{BB962C8B-B14F-4D97-AF65-F5344CB8AC3E}">
        <p14:creationId xmlns:p14="http://schemas.microsoft.com/office/powerpoint/2010/main" val="1787255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Rounded Corners 72">
            <a:extLst>
              <a:ext uri="{FF2B5EF4-FFF2-40B4-BE49-F238E27FC236}">
                <a16:creationId xmlns:a16="http://schemas.microsoft.com/office/drawing/2014/main" id="{1B813935-632A-6CB5-3A73-D3DF47766F13}"/>
              </a:ext>
            </a:extLst>
          </p:cNvPr>
          <p:cNvSpPr/>
          <p:nvPr/>
        </p:nvSpPr>
        <p:spPr>
          <a:xfrm>
            <a:off x="9302424" y="1603577"/>
            <a:ext cx="2108317" cy="2030345"/>
          </a:xfrm>
          <a:prstGeom prst="roundRect">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906F5-D5DB-41B1-0A0D-12A77722BC3E}"/>
              </a:ext>
            </a:extLst>
          </p:cNvPr>
          <p:cNvSpPr>
            <a:spLocks noGrp="1"/>
          </p:cNvSpPr>
          <p:nvPr>
            <p:ph type="title"/>
          </p:nvPr>
        </p:nvSpPr>
        <p:spPr/>
        <p:txBody>
          <a:bodyPr/>
          <a:lstStyle/>
          <a:p>
            <a:r>
              <a:rPr lang="en-US">
                <a:cs typeface="Calibri Light"/>
              </a:rPr>
              <a:t>Neural Network Models are Expensive</a:t>
            </a:r>
            <a:endParaRPr lang="en-US"/>
          </a:p>
        </p:txBody>
      </p:sp>
      <p:grpSp>
        <p:nvGrpSpPr>
          <p:cNvPr id="59" name="Group 58">
            <a:extLst>
              <a:ext uri="{FF2B5EF4-FFF2-40B4-BE49-F238E27FC236}">
                <a16:creationId xmlns:a16="http://schemas.microsoft.com/office/drawing/2014/main" id="{72C30411-6E9A-6A09-64F1-CA1733E4CA85}"/>
              </a:ext>
            </a:extLst>
          </p:cNvPr>
          <p:cNvGrpSpPr/>
          <p:nvPr/>
        </p:nvGrpSpPr>
        <p:grpSpPr>
          <a:xfrm>
            <a:off x="9482725" y="2079846"/>
            <a:ext cx="1793122" cy="1261921"/>
            <a:chOff x="1551537" y="1799417"/>
            <a:chExt cx="4544453" cy="4002790"/>
          </a:xfrm>
        </p:grpSpPr>
        <p:grpSp>
          <p:nvGrpSpPr>
            <p:cNvPr id="6" name="Group 5">
              <a:extLst>
                <a:ext uri="{FF2B5EF4-FFF2-40B4-BE49-F238E27FC236}">
                  <a16:creationId xmlns:a16="http://schemas.microsoft.com/office/drawing/2014/main" id="{A66668C4-7C98-1873-43AB-A6B6AF074A18}"/>
                </a:ext>
              </a:extLst>
            </p:cNvPr>
            <p:cNvGrpSpPr/>
            <p:nvPr/>
          </p:nvGrpSpPr>
          <p:grpSpPr>
            <a:xfrm>
              <a:off x="1551537" y="1799417"/>
              <a:ext cx="4544453" cy="4002790"/>
              <a:chOff x="1551541" y="1799421"/>
              <a:chExt cx="1955492" cy="1983035"/>
            </a:xfrm>
          </p:grpSpPr>
          <p:sp>
            <p:nvSpPr>
              <p:cNvPr id="45" name="Oval 44">
                <a:extLst>
                  <a:ext uri="{FF2B5EF4-FFF2-40B4-BE49-F238E27FC236}">
                    <a16:creationId xmlns:a16="http://schemas.microsoft.com/office/drawing/2014/main" id="{7AD51F63-2F08-B490-2558-40CF6C203671}"/>
                  </a:ext>
                </a:extLst>
              </p:cNvPr>
              <p:cNvSpPr/>
              <p:nvPr/>
            </p:nvSpPr>
            <p:spPr>
              <a:xfrm>
                <a:off x="1551542" y="1799421"/>
                <a:ext cx="229518" cy="229518"/>
              </a:xfrm>
              <a:prstGeom prst="ellipse">
                <a:avLst/>
              </a:prstGeom>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Oval 45">
                <a:extLst>
                  <a:ext uri="{FF2B5EF4-FFF2-40B4-BE49-F238E27FC236}">
                    <a16:creationId xmlns:a16="http://schemas.microsoft.com/office/drawing/2014/main" id="{B7242322-CA6E-4F5D-C4CB-92D837703D54}"/>
                  </a:ext>
                </a:extLst>
              </p:cNvPr>
              <p:cNvSpPr/>
              <p:nvPr/>
            </p:nvSpPr>
            <p:spPr>
              <a:xfrm>
                <a:off x="1551541" y="2221734"/>
                <a:ext cx="229518" cy="229518"/>
              </a:xfrm>
              <a:prstGeom prst="ellipse">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Oval 46">
                <a:extLst>
                  <a:ext uri="{FF2B5EF4-FFF2-40B4-BE49-F238E27FC236}">
                    <a16:creationId xmlns:a16="http://schemas.microsoft.com/office/drawing/2014/main" id="{21B86AA3-AA15-2B2B-71D6-BD335AE8B302}"/>
                  </a:ext>
                </a:extLst>
              </p:cNvPr>
              <p:cNvSpPr/>
              <p:nvPr/>
            </p:nvSpPr>
            <p:spPr>
              <a:xfrm>
                <a:off x="1560722" y="2671589"/>
                <a:ext cx="229518" cy="229518"/>
              </a:xfrm>
              <a:prstGeom prst="ellipse">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Oval 47">
                <a:extLst>
                  <a:ext uri="{FF2B5EF4-FFF2-40B4-BE49-F238E27FC236}">
                    <a16:creationId xmlns:a16="http://schemas.microsoft.com/office/drawing/2014/main" id="{FA215349-B8BA-AA80-9241-9FEFD8E63D6F}"/>
                  </a:ext>
                </a:extLst>
              </p:cNvPr>
              <p:cNvSpPr/>
              <p:nvPr/>
            </p:nvSpPr>
            <p:spPr>
              <a:xfrm>
                <a:off x="1560721" y="3093902"/>
                <a:ext cx="229518" cy="229518"/>
              </a:xfrm>
              <a:prstGeom prst="ellipse">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Oval 48">
                <a:extLst>
                  <a:ext uri="{FF2B5EF4-FFF2-40B4-BE49-F238E27FC236}">
                    <a16:creationId xmlns:a16="http://schemas.microsoft.com/office/drawing/2014/main" id="{872FDEBE-03F2-401E-AD28-9B3972D2F41E}"/>
                  </a:ext>
                </a:extLst>
              </p:cNvPr>
              <p:cNvSpPr/>
              <p:nvPr/>
            </p:nvSpPr>
            <p:spPr>
              <a:xfrm>
                <a:off x="1560722" y="3552938"/>
                <a:ext cx="229518" cy="229518"/>
              </a:xfrm>
              <a:prstGeom prst="ellipse">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Oval 49">
                <a:extLst>
                  <a:ext uri="{FF2B5EF4-FFF2-40B4-BE49-F238E27FC236}">
                    <a16:creationId xmlns:a16="http://schemas.microsoft.com/office/drawing/2014/main" id="{96300418-4FEE-DF28-A0FB-0A110CF026DD}"/>
                  </a:ext>
                </a:extLst>
              </p:cNvPr>
              <p:cNvSpPr/>
              <p:nvPr/>
            </p:nvSpPr>
            <p:spPr>
              <a:xfrm>
                <a:off x="2185010" y="2047299"/>
                <a:ext cx="229518" cy="229518"/>
              </a:xfrm>
              <a:prstGeom prst="ellipse">
                <a:avLst/>
              </a:prstGeom>
              <a:solidFill>
                <a:schemeClr val="accent2">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Oval 50">
                <a:extLst>
                  <a:ext uri="{FF2B5EF4-FFF2-40B4-BE49-F238E27FC236}">
                    <a16:creationId xmlns:a16="http://schemas.microsoft.com/office/drawing/2014/main" id="{6C5E9663-47CD-176A-54E3-EE95D860A50A}"/>
                  </a:ext>
                </a:extLst>
              </p:cNvPr>
              <p:cNvSpPr/>
              <p:nvPr/>
            </p:nvSpPr>
            <p:spPr>
              <a:xfrm>
                <a:off x="2185009" y="2469612"/>
                <a:ext cx="229518" cy="229518"/>
              </a:xfrm>
              <a:prstGeom prst="ellipse">
                <a:avLst/>
              </a:prstGeom>
              <a:solidFill>
                <a:schemeClr val="accent2">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2" name="Oval 51">
                <a:extLst>
                  <a:ext uri="{FF2B5EF4-FFF2-40B4-BE49-F238E27FC236}">
                    <a16:creationId xmlns:a16="http://schemas.microsoft.com/office/drawing/2014/main" id="{3EF3DB08-3A44-4851-70E3-DDE8C6047602}"/>
                  </a:ext>
                </a:extLst>
              </p:cNvPr>
              <p:cNvSpPr/>
              <p:nvPr/>
            </p:nvSpPr>
            <p:spPr>
              <a:xfrm>
                <a:off x="2185009" y="3323419"/>
                <a:ext cx="229518" cy="229518"/>
              </a:xfrm>
              <a:prstGeom prst="ellipse">
                <a:avLst/>
              </a:prstGeom>
              <a:solidFill>
                <a:schemeClr val="accent2">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Oval 52">
                <a:extLst>
                  <a:ext uri="{FF2B5EF4-FFF2-40B4-BE49-F238E27FC236}">
                    <a16:creationId xmlns:a16="http://schemas.microsoft.com/office/drawing/2014/main" id="{507B3845-814A-4C3C-8198-D5307A331BDC}"/>
                  </a:ext>
                </a:extLst>
              </p:cNvPr>
              <p:cNvSpPr/>
              <p:nvPr/>
            </p:nvSpPr>
            <p:spPr>
              <a:xfrm>
                <a:off x="2185008" y="2901105"/>
                <a:ext cx="229518" cy="229518"/>
              </a:xfrm>
              <a:prstGeom prst="ellipse">
                <a:avLst/>
              </a:prstGeom>
              <a:solidFill>
                <a:schemeClr val="accent2">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Oval 53">
                <a:extLst>
                  <a:ext uri="{FF2B5EF4-FFF2-40B4-BE49-F238E27FC236}">
                    <a16:creationId xmlns:a16="http://schemas.microsoft.com/office/drawing/2014/main" id="{61893A2A-C7D4-FB71-E94F-3F5EF3387516}"/>
                  </a:ext>
                </a:extLst>
              </p:cNvPr>
              <p:cNvSpPr/>
              <p:nvPr/>
            </p:nvSpPr>
            <p:spPr>
              <a:xfrm>
                <a:off x="2763395" y="2267636"/>
                <a:ext cx="229518" cy="229518"/>
              </a:xfrm>
              <a:prstGeom prst="ellipse">
                <a:avLst/>
              </a:prstGeom>
              <a:solidFill>
                <a:schemeClr val="accent6">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Oval 54">
                <a:extLst>
                  <a:ext uri="{FF2B5EF4-FFF2-40B4-BE49-F238E27FC236}">
                    <a16:creationId xmlns:a16="http://schemas.microsoft.com/office/drawing/2014/main" id="{56E271B2-BB96-5DD8-B993-67248DE9D3D2}"/>
                  </a:ext>
                </a:extLst>
              </p:cNvPr>
              <p:cNvSpPr/>
              <p:nvPr/>
            </p:nvSpPr>
            <p:spPr>
              <a:xfrm>
                <a:off x="2763394" y="2689949"/>
                <a:ext cx="229518" cy="229518"/>
              </a:xfrm>
              <a:prstGeom prst="ellipse">
                <a:avLst/>
              </a:prstGeom>
              <a:solidFill>
                <a:schemeClr val="accent6">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Oval 55">
                <a:extLst>
                  <a:ext uri="{FF2B5EF4-FFF2-40B4-BE49-F238E27FC236}">
                    <a16:creationId xmlns:a16="http://schemas.microsoft.com/office/drawing/2014/main" id="{28E893BC-D307-C8C0-3AD4-F83F9E99E8F5}"/>
                  </a:ext>
                </a:extLst>
              </p:cNvPr>
              <p:cNvSpPr/>
              <p:nvPr/>
            </p:nvSpPr>
            <p:spPr>
              <a:xfrm>
                <a:off x="2763393" y="3121442"/>
                <a:ext cx="229518" cy="229518"/>
              </a:xfrm>
              <a:prstGeom prst="ellipse">
                <a:avLst/>
              </a:prstGeom>
              <a:solidFill>
                <a:schemeClr val="accent6">
                  <a:lumMod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Oval 56">
                <a:extLst>
                  <a:ext uri="{FF2B5EF4-FFF2-40B4-BE49-F238E27FC236}">
                    <a16:creationId xmlns:a16="http://schemas.microsoft.com/office/drawing/2014/main" id="{3746A6F3-B7D6-15F8-49D5-9C0ABB9D6113}"/>
                  </a:ext>
                </a:extLst>
              </p:cNvPr>
              <p:cNvSpPr/>
              <p:nvPr/>
            </p:nvSpPr>
            <p:spPr>
              <a:xfrm>
                <a:off x="3277515" y="2478792"/>
                <a:ext cx="229518" cy="229518"/>
              </a:xfrm>
              <a:prstGeom prst="ellipse">
                <a:avLst/>
              </a:prstGeom>
              <a:solidFill>
                <a:schemeClr val="tx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8" name="Oval 57">
                <a:extLst>
                  <a:ext uri="{FF2B5EF4-FFF2-40B4-BE49-F238E27FC236}">
                    <a16:creationId xmlns:a16="http://schemas.microsoft.com/office/drawing/2014/main" id="{45F8B4D7-6810-8D62-D7E6-75ECDAF052A5}"/>
                  </a:ext>
                </a:extLst>
              </p:cNvPr>
              <p:cNvSpPr/>
              <p:nvPr/>
            </p:nvSpPr>
            <p:spPr>
              <a:xfrm>
                <a:off x="3277514" y="2901105"/>
                <a:ext cx="229518" cy="229518"/>
              </a:xfrm>
              <a:prstGeom prst="ellipse">
                <a:avLst/>
              </a:prstGeom>
              <a:solidFill>
                <a:schemeClr val="tx2"/>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cxnSp>
          <p:nvCxnSpPr>
            <p:cNvPr id="7" name="Straight Arrow Connector 6">
              <a:extLst>
                <a:ext uri="{FF2B5EF4-FFF2-40B4-BE49-F238E27FC236}">
                  <a16:creationId xmlns:a16="http://schemas.microsoft.com/office/drawing/2014/main" id="{1A47689E-52F1-A344-5ACF-F329D0394F2E}"/>
                </a:ext>
              </a:extLst>
            </p:cNvPr>
            <p:cNvCxnSpPr/>
            <p:nvPr/>
          </p:nvCxnSpPr>
          <p:spPr>
            <a:xfrm>
              <a:off x="2058318" y="2090450"/>
              <a:ext cx="969483" cy="381918"/>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3CDF29EE-4711-B3F5-CEF0-DCCA9B9BE064}"/>
                </a:ext>
              </a:extLst>
            </p:cNvPr>
            <p:cNvCxnSpPr>
              <a:cxnSpLocks/>
            </p:cNvCxnSpPr>
            <p:nvPr/>
          </p:nvCxnSpPr>
          <p:spPr>
            <a:xfrm>
              <a:off x="2085860" y="2907534"/>
              <a:ext cx="969483" cy="381918"/>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78AEF96D-59BD-DD72-9508-97A4898E68D4}"/>
                </a:ext>
              </a:extLst>
            </p:cNvPr>
            <p:cNvCxnSpPr>
              <a:cxnSpLocks/>
            </p:cNvCxnSpPr>
            <p:nvPr/>
          </p:nvCxnSpPr>
          <p:spPr>
            <a:xfrm>
              <a:off x="2085860" y="3798064"/>
              <a:ext cx="969483" cy="381918"/>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8AFB0D8-A766-982E-9D0C-A04A68562C81}"/>
                </a:ext>
              </a:extLst>
            </p:cNvPr>
            <p:cNvCxnSpPr>
              <a:cxnSpLocks/>
            </p:cNvCxnSpPr>
            <p:nvPr/>
          </p:nvCxnSpPr>
          <p:spPr>
            <a:xfrm>
              <a:off x="3554775" y="2604570"/>
              <a:ext cx="850134" cy="308473"/>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8AE81C-0F6F-CBD9-E54B-A6288C35B2ED}"/>
                </a:ext>
              </a:extLst>
            </p:cNvPr>
            <p:cNvCxnSpPr>
              <a:cxnSpLocks/>
            </p:cNvCxnSpPr>
            <p:nvPr/>
          </p:nvCxnSpPr>
          <p:spPr>
            <a:xfrm>
              <a:off x="3554775" y="3458377"/>
              <a:ext cx="850134" cy="308473"/>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47D1740E-20F7-3AF3-E5B2-5DDB56809358}"/>
                </a:ext>
              </a:extLst>
            </p:cNvPr>
            <p:cNvCxnSpPr>
              <a:cxnSpLocks/>
            </p:cNvCxnSpPr>
            <p:nvPr/>
          </p:nvCxnSpPr>
          <p:spPr>
            <a:xfrm>
              <a:off x="3527232" y="4284641"/>
              <a:ext cx="850134" cy="308473"/>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E70849AA-9BDD-C209-BC42-B6C47AA1EBD6}"/>
                </a:ext>
              </a:extLst>
            </p:cNvPr>
            <p:cNvCxnSpPr>
              <a:cxnSpLocks/>
            </p:cNvCxnSpPr>
            <p:nvPr/>
          </p:nvCxnSpPr>
          <p:spPr>
            <a:xfrm>
              <a:off x="2085859" y="4661052"/>
              <a:ext cx="969483" cy="372738"/>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82AF7A96-F381-8879-7A15-09B0EC2F07E4}"/>
                </a:ext>
              </a:extLst>
            </p:cNvPr>
            <p:cNvCxnSpPr>
              <a:cxnSpLocks/>
            </p:cNvCxnSpPr>
            <p:nvPr/>
          </p:nvCxnSpPr>
          <p:spPr>
            <a:xfrm>
              <a:off x="4885978" y="3081966"/>
              <a:ext cx="694062" cy="262570"/>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B81CC3B-3A10-3476-3D85-9C99088265B1}"/>
                </a:ext>
              </a:extLst>
            </p:cNvPr>
            <p:cNvCxnSpPr>
              <a:cxnSpLocks/>
            </p:cNvCxnSpPr>
            <p:nvPr/>
          </p:nvCxnSpPr>
          <p:spPr>
            <a:xfrm>
              <a:off x="4904339" y="3899050"/>
              <a:ext cx="694062" cy="262570"/>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FDFF69EB-007E-E99C-9467-51699A4DE996}"/>
                </a:ext>
              </a:extLst>
            </p:cNvPr>
            <p:cNvCxnSpPr/>
            <p:nvPr/>
          </p:nvCxnSpPr>
          <p:spPr>
            <a:xfrm flipV="1">
              <a:off x="2091024" y="5002230"/>
              <a:ext cx="969483" cy="591239"/>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8913EB4C-DDA0-B86F-CA52-225A0AFA87BD}"/>
                </a:ext>
              </a:extLst>
            </p:cNvPr>
            <p:cNvCxnSpPr>
              <a:cxnSpLocks/>
            </p:cNvCxnSpPr>
            <p:nvPr/>
          </p:nvCxnSpPr>
          <p:spPr>
            <a:xfrm flipV="1">
              <a:off x="2091023" y="4194326"/>
              <a:ext cx="941941" cy="462709"/>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AC3B6988-D301-5E45-90B3-16A17064CAA3}"/>
                </a:ext>
              </a:extLst>
            </p:cNvPr>
            <p:cNvCxnSpPr>
              <a:cxnSpLocks/>
            </p:cNvCxnSpPr>
            <p:nvPr/>
          </p:nvCxnSpPr>
          <p:spPr>
            <a:xfrm flipV="1">
              <a:off x="2091023" y="3322158"/>
              <a:ext cx="932760" cy="490250"/>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56A4F57-8B4B-EC28-F05B-53038AEEB6CE}"/>
                </a:ext>
              </a:extLst>
            </p:cNvPr>
            <p:cNvCxnSpPr>
              <a:cxnSpLocks/>
            </p:cNvCxnSpPr>
            <p:nvPr/>
          </p:nvCxnSpPr>
          <p:spPr>
            <a:xfrm flipV="1">
              <a:off x="2081843" y="2459169"/>
              <a:ext cx="941941" cy="462709"/>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6937AAC-1F44-964C-C2F9-8D8A1BE37E04}"/>
                </a:ext>
              </a:extLst>
            </p:cNvPr>
            <p:cNvCxnSpPr>
              <a:cxnSpLocks/>
            </p:cNvCxnSpPr>
            <p:nvPr/>
          </p:nvCxnSpPr>
          <p:spPr>
            <a:xfrm flipV="1">
              <a:off x="3559938" y="2927388"/>
              <a:ext cx="850134" cy="471888"/>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12E78124-DBBA-C04C-EC6B-B53A1D7A6DDB}"/>
                </a:ext>
              </a:extLst>
            </p:cNvPr>
            <p:cNvCxnSpPr>
              <a:cxnSpLocks/>
            </p:cNvCxnSpPr>
            <p:nvPr/>
          </p:nvCxnSpPr>
          <p:spPr>
            <a:xfrm flipV="1">
              <a:off x="3559937" y="3762834"/>
              <a:ext cx="804231" cy="526972"/>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2302A940-B6ED-924F-16AF-A6321F621403}"/>
                </a:ext>
              </a:extLst>
            </p:cNvPr>
            <p:cNvCxnSpPr>
              <a:cxnSpLocks/>
            </p:cNvCxnSpPr>
            <p:nvPr/>
          </p:nvCxnSpPr>
          <p:spPr>
            <a:xfrm flipV="1">
              <a:off x="3569117" y="4616641"/>
              <a:ext cx="804231" cy="526972"/>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48D03155-DC3A-2CCE-7E82-8EC081D2BCAB}"/>
                </a:ext>
              </a:extLst>
            </p:cNvPr>
            <p:cNvCxnSpPr>
              <a:cxnSpLocks/>
            </p:cNvCxnSpPr>
            <p:nvPr/>
          </p:nvCxnSpPr>
          <p:spPr>
            <a:xfrm flipV="1">
              <a:off x="4863598" y="4175965"/>
              <a:ext cx="712424" cy="462708"/>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31340723-979B-26EC-46FF-75CEAC6C1CF9}"/>
                </a:ext>
              </a:extLst>
            </p:cNvPr>
            <p:cNvCxnSpPr>
              <a:cxnSpLocks/>
            </p:cNvCxnSpPr>
            <p:nvPr/>
          </p:nvCxnSpPr>
          <p:spPr>
            <a:xfrm flipV="1">
              <a:off x="4891140" y="3358880"/>
              <a:ext cx="712424" cy="462708"/>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AD731FF5-CAA7-2248-884A-5A9359478E60}"/>
                </a:ext>
              </a:extLst>
            </p:cNvPr>
            <p:cNvCxnSpPr>
              <a:cxnSpLocks/>
            </p:cNvCxnSpPr>
            <p:nvPr/>
          </p:nvCxnSpPr>
          <p:spPr>
            <a:xfrm>
              <a:off x="2076678" y="2081269"/>
              <a:ext cx="960303" cy="1180640"/>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381AA142-063E-F591-C234-A1C313C9DE17}"/>
                </a:ext>
              </a:extLst>
            </p:cNvPr>
            <p:cNvCxnSpPr>
              <a:cxnSpLocks/>
            </p:cNvCxnSpPr>
            <p:nvPr/>
          </p:nvCxnSpPr>
          <p:spPr>
            <a:xfrm>
              <a:off x="2104220" y="2916714"/>
              <a:ext cx="960303" cy="1180640"/>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286C841E-5368-177C-04F4-33E57570DB52}"/>
                </a:ext>
              </a:extLst>
            </p:cNvPr>
            <p:cNvCxnSpPr>
              <a:cxnSpLocks/>
            </p:cNvCxnSpPr>
            <p:nvPr/>
          </p:nvCxnSpPr>
          <p:spPr>
            <a:xfrm>
              <a:off x="2104220" y="3816425"/>
              <a:ext cx="960303" cy="1180640"/>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12AE93C-0A6F-A398-1D53-AF5C2E892870}"/>
                </a:ext>
              </a:extLst>
            </p:cNvPr>
            <p:cNvCxnSpPr>
              <a:cxnSpLocks/>
            </p:cNvCxnSpPr>
            <p:nvPr/>
          </p:nvCxnSpPr>
          <p:spPr>
            <a:xfrm>
              <a:off x="3527231" y="2622930"/>
              <a:ext cx="822593" cy="1107195"/>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0F4FE312-C807-BE4C-6CAD-A67483A230EC}"/>
                </a:ext>
              </a:extLst>
            </p:cNvPr>
            <p:cNvCxnSpPr>
              <a:cxnSpLocks/>
            </p:cNvCxnSpPr>
            <p:nvPr/>
          </p:nvCxnSpPr>
          <p:spPr>
            <a:xfrm>
              <a:off x="3573134" y="3485917"/>
              <a:ext cx="822593" cy="1107195"/>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F187E886-1F39-72AB-AB6A-8381C249D638}"/>
                </a:ext>
              </a:extLst>
            </p:cNvPr>
            <p:cNvCxnSpPr>
              <a:cxnSpLocks/>
            </p:cNvCxnSpPr>
            <p:nvPr/>
          </p:nvCxnSpPr>
          <p:spPr>
            <a:xfrm>
              <a:off x="4876796" y="3091145"/>
              <a:ext cx="703244" cy="1088834"/>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9F2B0345-743C-9323-8325-0E6D2AEB51D7}"/>
                </a:ext>
              </a:extLst>
            </p:cNvPr>
            <p:cNvCxnSpPr>
              <a:cxnSpLocks/>
            </p:cNvCxnSpPr>
            <p:nvPr/>
          </p:nvCxnSpPr>
          <p:spPr>
            <a:xfrm flipV="1">
              <a:off x="2109385" y="4194327"/>
              <a:ext cx="932760" cy="1362419"/>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C730183-C56A-538B-6716-D2A333362A59}"/>
                </a:ext>
              </a:extLst>
            </p:cNvPr>
            <p:cNvCxnSpPr>
              <a:cxnSpLocks/>
            </p:cNvCxnSpPr>
            <p:nvPr/>
          </p:nvCxnSpPr>
          <p:spPr>
            <a:xfrm flipV="1">
              <a:off x="2072661" y="3303796"/>
              <a:ext cx="932760" cy="1362419"/>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985035ED-FDA7-C460-82AA-6A8AE1BC6080}"/>
                </a:ext>
              </a:extLst>
            </p:cNvPr>
            <p:cNvCxnSpPr>
              <a:cxnSpLocks/>
            </p:cNvCxnSpPr>
            <p:nvPr/>
          </p:nvCxnSpPr>
          <p:spPr>
            <a:xfrm flipV="1">
              <a:off x="2109384" y="2505072"/>
              <a:ext cx="896037" cy="1261432"/>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DB3A23F3-5CB8-9E38-4B05-39B0DAF47F8F}"/>
                </a:ext>
              </a:extLst>
            </p:cNvPr>
            <p:cNvCxnSpPr>
              <a:cxnSpLocks/>
            </p:cNvCxnSpPr>
            <p:nvPr/>
          </p:nvCxnSpPr>
          <p:spPr>
            <a:xfrm flipV="1">
              <a:off x="3532396" y="2964108"/>
              <a:ext cx="822591" cy="1353238"/>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84C33F38-11D3-378E-5628-A49AA709A948}"/>
                </a:ext>
              </a:extLst>
            </p:cNvPr>
            <p:cNvCxnSpPr>
              <a:cxnSpLocks/>
            </p:cNvCxnSpPr>
            <p:nvPr/>
          </p:nvCxnSpPr>
          <p:spPr>
            <a:xfrm flipV="1">
              <a:off x="3559938" y="3781192"/>
              <a:ext cx="822591" cy="1353238"/>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25E9943-A12F-3654-05B4-04787471AF21}"/>
                </a:ext>
              </a:extLst>
            </p:cNvPr>
            <p:cNvCxnSpPr>
              <a:cxnSpLocks/>
            </p:cNvCxnSpPr>
            <p:nvPr/>
          </p:nvCxnSpPr>
          <p:spPr>
            <a:xfrm flipV="1">
              <a:off x="4881961" y="3358878"/>
              <a:ext cx="703242" cy="1233890"/>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C4624B66-BDE1-F3C9-B242-259DB9D1F83A}"/>
                </a:ext>
              </a:extLst>
            </p:cNvPr>
            <p:cNvCxnSpPr>
              <a:cxnSpLocks/>
            </p:cNvCxnSpPr>
            <p:nvPr/>
          </p:nvCxnSpPr>
          <p:spPr>
            <a:xfrm flipV="1">
              <a:off x="2109383" y="3303795"/>
              <a:ext cx="932759" cy="2252949"/>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051230D0-2620-F2F8-C528-027238A0D3F2}"/>
                </a:ext>
              </a:extLst>
            </p:cNvPr>
            <p:cNvCxnSpPr>
              <a:cxnSpLocks/>
            </p:cNvCxnSpPr>
            <p:nvPr/>
          </p:nvCxnSpPr>
          <p:spPr>
            <a:xfrm flipV="1">
              <a:off x="2072659" y="2495890"/>
              <a:ext cx="941940" cy="2179504"/>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1FB31C4-3F3A-F417-B525-E1931AB3A53C}"/>
                </a:ext>
              </a:extLst>
            </p:cNvPr>
            <p:cNvCxnSpPr>
              <a:cxnSpLocks/>
            </p:cNvCxnSpPr>
            <p:nvPr/>
          </p:nvCxnSpPr>
          <p:spPr>
            <a:xfrm flipV="1">
              <a:off x="3550756" y="2909024"/>
              <a:ext cx="840952" cy="2188685"/>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86A826D4-10AF-A196-FBC1-D15E16236A1A}"/>
                </a:ext>
              </a:extLst>
            </p:cNvPr>
            <p:cNvCxnSpPr>
              <a:cxnSpLocks/>
            </p:cNvCxnSpPr>
            <p:nvPr/>
          </p:nvCxnSpPr>
          <p:spPr>
            <a:xfrm>
              <a:off x="2067847" y="2063834"/>
              <a:ext cx="987845" cy="2071169"/>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A78FF650-B72D-969C-D784-E9BEBC3D5201}"/>
                </a:ext>
              </a:extLst>
            </p:cNvPr>
            <p:cNvCxnSpPr>
              <a:cxnSpLocks/>
            </p:cNvCxnSpPr>
            <p:nvPr/>
          </p:nvCxnSpPr>
          <p:spPr>
            <a:xfrm>
              <a:off x="2077028" y="2063834"/>
              <a:ext cx="978664" cy="2888252"/>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3527964A-E902-6662-01C7-D3BE672B283E}"/>
                </a:ext>
              </a:extLst>
            </p:cNvPr>
            <p:cNvCxnSpPr>
              <a:cxnSpLocks/>
            </p:cNvCxnSpPr>
            <p:nvPr/>
          </p:nvCxnSpPr>
          <p:spPr>
            <a:xfrm flipV="1">
              <a:off x="2081841" y="2505072"/>
              <a:ext cx="914397" cy="3014949"/>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62508E52-BF97-35A6-44E8-6FAF6874BFDF}"/>
                </a:ext>
              </a:extLst>
            </p:cNvPr>
            <p:cNvCxnSpPr>
              <a:cxnSpLocks/>
            </p:cNvCxnSpPr>
            <p:nvPr/>
          </p:nvCxnSpPr>
          <p:spPr>
            <a:xfrm>
              <a:off x="3536412" y="2613749"/>
              <a:ext cx="850135" cy="1951821"/>
            </a:xfrm>
            <a:prstGeom prst="straightConnector1">
              <a:avLst/>
            </a:prstGeom>
            <a:ln w="6350"/>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FA0A2367-E6F3-E290-810E-B52404E2A833}"/>
                </a:ext>
              </a:extLst>
            </p:cNvPr>
            <p:cNvCxnSpPr>
              <a:cxnSpLocks/>
            </p:cNvCxnSpPr>
            <p:nvPr/>
          </p:nvCxnSpPr>
          <p:spPr>
            <a:xfrm>
              <a:off x="2085858" y="2907534"/>
              <a:ext cx="905219" cy="2043626"/>
            </a:xfrm>
            <a:prstGeom prst="straightConnector1">
              <a:avLst/>
            </a:prstGeom>
            <a:ln w="6350"/>
          </p:spPr>
          <p:style>
            <a:lnRef idx="3">
              <a:schemeClr val="dk1"/>
            </a:lnRef>
            <a:fillRef idx="0">
              <a:schemeClr val="dk1"/>
            </a:fillRef>
            <a:effectRef idx="2">
              <a:schemeClr val="dk1"/>
            </a:effectRef>
            <a:fontRef idx="minor">
              <a:schemeClr val="tx1"/>
            </a:fontRef>
          </p:style>
        </p:cxnSp>
      </p:grpSp>
      <p:pic>
        <p:nvPicPr>
          <p:cNvPr id="68" name="Picture 264" descr="Treasure">
            <a:extLst>
              <a:ext uri="{FF2B5EF4-FFF2-40B4-BE49-F238E27FC236}">
                <a16:creationId xmlns:a16="http://schemas.microsoft.com/office/drawing/2014/main" id="{7DA6AF44-6412-A02F-E0F9-242954E95754}"/>
              </a:ext>
            </a:extLst>
          </p:cNvPr>
          <p:cNvPicPr>
            <a:picLocks noChangeAspect="1"/>
          </p:cNvPicPr>
          <p:nvPr/>
        </p:nvPicPr>
        <p:blipFill>
          <a:blip r:embed="rId4"/>
          <a:stretch>
            <a:fillRect/>
          </a:stretch>
        </p:blipFill>
        <p:spPr>
          <a:xfrm>
            <a:off x="8830542" y="3153688"/>
            <a:ext cx="998863" cy="881053"/>
          </a:xfrm>
          <a:prstGeom prst="rect">
            <a:avLst/>
          </a:prstGeom>
        </p:spPr>
      </p:pic>
      <p:grpSp>
        <p:nvGrpSpPr>
          <p:cNvPr id="60" name="Group 59">
            <a:extLst>
              <a:ext uri="{FF2B5EF4-FFF2-40B4-BE49-F238E27FC236}">
                <a16:creationId xmlns:a16="http://schemas.microsoft.com/office/drawing/2014/main" id="{4B700269-DDB4-34B4-A719-15DBF2C154E4}"/>
              </a:ext>
            </a:extLst>
          </p:cNvPr>
          <p:cNvGrpSpPr/>
          <p:nvPr/>
        </p:nvGrpSpPr>
        <p:grpSpPr>
          <a:xfrm>
            <a:off x="792126" y="1598516"/>
            <a:ext cx="2101701" cy="2137055"/>
            <a:chOff x="792126" y="1598516"/>
            <a:chExt cx="2101701" cy="2137055"/>
          </a:xfrm>
        </p:grpSpPr>
        <p:sp>
          <p:nvSpPr>
            <p:cNvPr id="3" name="Rectangle: Rounded Corners 2">
              <a:extLst>
                <a:ext uri="{FF2B5EF4-FFF2-40B4-BE49-F238E27FC236}">
                  <a16:creationId xmlns:a16="http://schemas.microsoft.com/office/drawing/2014/main" id="{4CBF58E9-A36C-7222-5156-980D99FDED54}"/>
                </a:ext>
              </a:extLst>
            </p:cNvPr>
            <p:cNvSpPr/>
            <p:nvPr/>
          </p:nvSpPr>
          <p:spPr>
            <a:xfrm>
              <a:off x="812477" y="1598516"/>
              <a:ext cx="2064488" cy="2073348"/>
            </a:xfrm>
            <a:prstGeom prst="roundRect">
              <a:avLst/>
            </a:prstGeom>
            <a:solidFill>
              <a:schemeClr val="bg1"/>
            </a:solid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9" descr="Microscope with solid fill">
              <a:extLst>
                <a:ext uri="{FF2B5EF4-FFF2-40B4-BE49-F238E27FC236}">
                  <a16:creationId xmlns:a16="http://schemas.microsoft.com/office/drawing/2014/main" id="{D92D762A-702E-D223-9968-EBBF8F718C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28800" y="2537637"/>
              <a:ext cx="1065027" cy="1038446"/>
            </a:xfrm>
            <a:prstGeom prst="rect">
              <a:avLst/>
            </a:prstGeom>
          </p:spPr>
        </p:pic>
        <p:pic>
          <p:nvPicPr>
            <p:cNvPr id="70" name="Graphic 70" descr="Male profile with solid fill">
              <a:extLst>
                <a:ext uri="{FF2B5EF4-FFF2-40B4-BE49-F238E27FC236}">
                  <a16:creationId xmlns:a16="http://schemas.microsoft.com/office/drawing/2014/main" id="{45820B4D-992C-2EC0-ABBD-B3893447FA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2126" y="2192079"/>
              <a:ext cx="1392865" cy="1543492"/>
            </a:xfrm>
            <a:prstGeom prst="rect">
              <a:avLst/>
            </a:prstGeom>
          </p:spPr>
        </p:pic>
      </p:grpSp>
      <p:sp>
        <p:nvSpPr>
          <p:cNvPr id="71" name="TextBox 70">
            <a:extLst>
              <a:ext uri="{FF2B5EF4-FFF2-40B4-BE49-F238E27FC236}">
                <a16:creationId xmlns:a16="http://schemas.microsoft.com/office/drawing/2014/main" id="{64C433C7-95A8-E8C1-66B3-E7D1E77C9AD6}"/>
              </a:ext>
            </a:extLst>
          </p:cNvPr>
          <p:cNvSpPr txBox="1"/>
          <p:nvPr/>
        </p:nvSpPr>
        <p:spPr>
          <a:xfrm>
            <a:off x="810703" y="1710258"/>
            <a:ext cx="27349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Data Acquisition</a:t>
            </a:r>
          </a:p>
          <a:p>
            <a:r>
              <a:rPr lang="en-US" sz="2000">
                <a:cs typeface="Calibri"/>
              </a:rPr>
              <a:t>(Mechanical Turks)</a:t>
            </a:r>
            <a:endParaRPr lang="en-US" sz="2000"/>
          </a:p>
        </p:txBody>
      </p:sp>
      <p:sp>
        <p:nvSpPr>
          <p:cNvPr id="74" name="TextBox 73">
            <a:extLst>
              <a:ext uri="{FF2B5EF4-FFF2-40B4-BE49-F238E27FC236}">
                <a16:creationId xmlns:a16="http://schemas.microsoft.com/office/drawing/2014/main" id="{F76C3693-83EF-122A-98AD-C5F7551AD01A}"/>
              </a:ext>
            </a:extLst>
          </p:cNvPr>
          <p:cNvSpPr txBox="1"/>
          <p:nvPr/>
        </p:nvSpPr>
        <p:spPr>
          <a:xfrm>
            <a:off x="9454115" y="1683487"/>
            <a:ext cx="20343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Trained Network</a:t>
            </a:r>
            <a:endParaRPr lang="en-US" sz="2000"/>
          </a:p>
        </p:txBody>
      </p:sp>
      <p:sp>
        <p:nvSpPr>
          <p:cNvPr id="76" name="Arrow: Right 75">
            <a:extLst>
              <a:ext uri="{FF2B5EF4-FFF2-40B4-BE49-F238E27FC236}">
                <a16:creationId xmlns:a16="http://schemas.microsoft.com/office/drawing/2014/main" id="{AD85514B-05DC-840B-9764-EE5A55C06AEF}"/>
              </a:ext>
            </a:extLst>
          </p:cNvPr>
          <p:cNvSpPr/>
          <p:nvPr/>
        </p:nvSpPr>
        <p:spPr>
          <a:xfrm>
            <a:off x="8638953" y="2445488"/>
            <a:ext cx="513906" cy="310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3D949DFB-5681-898A-5DDC-DBF820F56B5B}"/>
              </a:ext>
            </a:extLst>
          </p:cNvPr>
          <p:cNvSpPr txBox="1"/>
          <p:nvPr/>
        </p:nvSpPr>
        <p:spPr>
          <a:xfrm>
            <a:off x="9237082" y="3881980"/>
            <a:ext cx="262462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ea typeface="+mn-lt"/>
                <a:cs typeface="+mn-lt"/>
              </a:rPr>
              <a:t>Incorporates </a:t>
            </a:r>
            <a:r>
              <a:rPr lang="en-US" sz="2000" err="1">
                <a:ea typeface="+mn-lt"/>
                <a:cs typeface="+mn-lt"/>
              </a:rPr>
              <a:t>intellec-tual</a:t>
            </a:r>
            <a:r>
              <a:rPr lang="en-US" sz="2000">
                <a:ea typeface="+mn-lt"/>
                <a:cs typeface="+mn-lt"/>
              </a:rPr>
              <a:t> property of substantial value. </a:t>
            </a:r>
            <a:endParaRPr lang="en-US" sz="2000">
              <a:cs typeface="Calibri"/>
            </a:endParaRPr>
          </a:p>
        </p:txBody>
      </p:sp>
      <p:sp>
        <p:nvSpPr>
          <p:cNvPr id="79" name="TextBox 78">
            <a:extLst>
              <a:ext uri="{FF2B5EF4-FFF2-40B4-BE49-F238E27FC236}">
                <a16:creationId xmlns:a16="http://schemas.microsoft.com/office/drawing/2014/main" id="{3ADC3EEE-826E-1805-F91D-29F6287F1E5E}"/>
              </a:ext>
            </a:extLst>
          </p:cNvPr>
          <p:cNvSpPr txBox="1"/>
          <p:nvPr/>
        </p:nvSpPr>
        <p:spPr>
          <a:xfrm>
            <a:off x="6159750" y="3881980"/>
            <a:ext cx="307733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a:ea typeface="+mn-lt"/>
                <a:cs typeface="+mn-lt"/>
              </a:rPr>
              <a:t>Multi-million dollar</a:t>
            </a:r>
            <a:r>
              <a:rPr lang="en-US" sz="2000">
                <a:ea typeface="+mn-lt"/>
                <a:cs typeface="+mn-lt"/>
              </a:rPr>
              <a:t> investment with a</a:t>
            </a:r>
            <a:r>
              <a:rPr lang="en-US" sz="2000">
                <a:cs typeface="Calibri" panose="020F0502020204030204"/>
              </a:rPr>
              <a:t> significant amount of </a:t>
            </a:r>
            <a:r>
              <a:rPr lang="en-US" sz="2000" b="1">
                <a:cs typeface="Calibri" panose="020F0502020204030204"/>
              </a:rPr>
              <a:t>compute power</a:t>
            </a:r>
            <a:r>
              <a:rPr lang="en-US" sz="2000">
                <a:cs typeface="Calibri" panose="020F0502020204030204"/>
              </a:rPr>
              <a:t>.</a:t>
            </a:r>
          </a:p>
        </p:txBody>
      </p:sp>
      <p:sp>
        <p:nvSpPr>
          <p:cNvPr id="80" name="TextBox 79">
            <a:extLst>
              <a:ext uri="{FF2B5EF4-FFF2-40B4-BE49-F238E27FC236}">
                <a16:creationId xmlns:a16="http://schemas.microsoft.com/office/drawing/2014/main" id="{B51747FC-968F-3E33-4013-9F2C8CF2593D}"/>
              </a:ext>
            </a:extLst>
          </p:cNvPr>
          <p:cNvSpPr txBox="1"/>
          <p:nvPr/>
        </p:nvSpPr>
        <p:spPr>
          <a:xfrm>
            <a:off x="750484" y="3892552"/>
            <a:ext cx="248092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ea typeface="+mn-lt"/>
                <a:cs typeface="+mn-lt"/>
              </a:rPr>
              <a:t>Data acquisition costs upwards of </a:t>
            </a:r>
            <a:r>
              <a:rPr lang="en-US" sz="2000" b="1">
                <a:ea typeface="+mn-lt"/>
                <a:cs typeface="+mn-lt"/>
              </a:rPr>
              <a:t>100K USD</a:t>
            </a:r>
            <a:r>
              <a:rPr lang="en-US" sz="2000">
                <a:ea typeface="+mn-lt"/>
                <a:cs typeface="+mn-lt"/>
              </a:rPr>
              <a:t>. </a:t>
            </a:r>
            <a:endParaRPr lang="en-US" sz="2000"/>
          </a:p>
        </p:txBody>
      </p:sp>
      <p:grpSp>
        <p:nvGrpSpPr>
          <p:cNvPr id="66" name="Group 65">
            <a:extLst>
              <a:ext uri="{FF2B5EF4-FFF2-40B4-BE49-F238E27FC236}">
                <a16:creationId xmlns:a16="http://schemas.microsoft.com/office/drawing/2014/main" id="{622C781C-35A2-8467-60DD-2FDA63D5624A}"/>
              </a:ext>
            </a:extLst>
          </p:cNvPr>
          <p:cNvGrpSpPr/>
          <p:nvPr/>
        </p:nvGrpSpPr>
        <p:grpSpPr>
          <a:xfrm>
            <a:off x="5777022" y="1594485"/>
            <a:ext cx="2746744" cy="2073348"/>
            <a:chOff x="5777022" y="1594485"/>
            <a:chExt cx="2746744" cy="2073348"/>
          </a:xfrm>
        </p:grpSpPr>
        <p:sp>
          <p:nvSpPr>
            <p:cNvPr id="62" name="Rectangle: Rounded Corners 61">
              <a:extLst>
                <a:ext uri="{FF2B5EF4-FFF2-40B4-BE49-F238E27FC236}">
                  <a16:creationId xmlns:a16="http://schemas.microsoft.com/office/drawing/2014/main" id="{D603AF33-4B29-F179-03AE-ECE21E50FDCB}"/>
                </a:ext>
              </a:extLst>
            </p:cNvPr>
            <p:cNvSpPr/>
            <p:nvPr/>
          </p:nvSpPr>
          <p:spPr>
            <a:xfrm>
              <a:off x="6423837" y="1594485"/>
              <a:ext cx="2099929" cy="2073348"/>
            </a:xfrm>
            <a:prstGeom prst="roundRect">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F371FB35-F80D-A049-9475-8D8304E968AD}"/>
                </a:ext>
              </a:extLst>
            </p:cNvPr>
            <p:cNvSpPr txBox="1"/>
            <p:nvPr/>
          </p:nvSpPr>
          <p:spPr>
            <a:xfrm>
              <a:off x="7038110" y="1699261"/>
              <a:ext cx="105085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Training</a:t>
              </a:r>
              <a:endParaRPr lang="en-US" sz="2000"/>
            </a:p>
          </p:txBody>
        </p:sp>
        <p:sp>
          <p:nvSpPr>
            <p:cNvPr id="81" name="Arrow: Right 80">
              <a:extLst>
                <a:ext uri="{FF2B5EF4-FFF2-40B4-BE49-F238E27FC236}">
                  <a16:creationId xmlns:a16="http://schemas.microsoft.com/office/drawing/2014/main" id="{BBF4FF1D-8334-420B-E45D-0DA96F38C125}"/>
                </a:ext>
              </a:extLst>
            </p:cNvPr>
            <p:cNvSpPr/>
            <p:nvPr/>
          </p:nvSpPr>
          <p:spPr>
            <a:xfrm>
              <a:off x="5777022" y="2445488"/>
              <a:ext cx="513906" cy="310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Graphic 91" descr="High voltage with solid fill">
              <a:extLst>
                <a:ext uri="{FF2B5EF4-FFF2-40B4-BE49-F238E27FC236}">
                  <a16:creationId xmlns:a16="http://schemas.microsoft.com/office/drawing/2014/main" id="{FA2B1EF6-68D1-291D-1A4B-C7E8899357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43267" y="1637536"/>
              <a:ext cx="675168" cy="684028"/>
            </a:xfrm>
            <a:prstGeom prst="rect">
              <a:avLst/>
            </a:prstGeom>
          </p:spPr>
        </p:pic>
      </p:grpSp>
      <p:pic>
        <p:nvPicPr>
          <p:cNvPr id="84" name="Graphic 90" descr="Single gear with solid fill">
            <a:extLst>
              <a:ext uri="{FF2B5EF4-FFF2-40B4-BE49-F238E27FC236}">
                <a16:creationId xmlns:a16="http://schemas.microsoft.com/office/drawing/2014/main" id="{24BD499A-FEB5-0F67-65F8-867CBEA2366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76634" y="2542822"/>
            <a:ext cx="914400" cy="914400"/>
          </a:xfrm>
          <a:prstGeom prst="rect">
            <a:avLst/>
          </a:prstGeom>
        </p:spPr>
      </p:pic>
      <p:pic>
        <p:nvPicPr>
          <p:cNvPr id="86" name="Graphic 90" descr="Single gear with solid fill">
            <a:extLst>
              <a:ext uri="{FF2B5EF4-FFF2-40B4-BE49-F238E27FC236}">
                <a16:creationId xmlns:a16="http://schemas.microsoft.com/office/drawing/2014/main" id="{A85AA600-5A96-0E93-8DC8-4FC04499A9D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77433" y="2027623"/>
            <a:ext cx="914400" cy="914400"/>
          </a:xfrm>
          <a:prstGeom prst="rect">
            <a:avLst/>
          </a:prstGeom>
        </p:spPr>
      </p:pic>
      <p:pic>
        <p:nvPicPr>
          <p:cNvPr id="88" name="Graphic 90" descr="Single gear with solid fill">
            <a:extLst>
              <a:ext uri="{FF2B5EF4-FFF2-40B4-BE49-F238E27FC236}">
                <a16:creationId xmlns:a16="http://schemas.microsoft.com/office/drawing/2014/main" id="{689A4859-9756-57B7-49A2-24929B112A0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74876" y="2849609"/>
            <a:ext cx="914400" cy="914400"/>
          </a:xfrm>
          <a:prstGeom prst="rect">
            <a:avLst/>
          </a:prstGeom>
        </p:spPr>
      </p:pic>
      <p:sp>
        <p:nvSpPr>
          <p:cNvPr id="89" name="Rectangle: Rounded Corners 88">
            <a:extLst>
              <a:ext uri="{FF2B5EF4-FFF2-40B4-BE49-F238E27FC236}">
                <a16:creationId xmlns:a16="http://schemas.microsoft.com/office/drawing/2014/main" id="{00C486AE-FD08-154B-676D-409FD8624096}"/>
              </a:ext>
            </a:extLst>
          </p:cNvPr>
          <p:cNvSpPr/>
          <p:nvPr/>
        </p:nvSpPr>
        <p:spPr>
          <a:xfrm>
            <a:off x="2801978" y="5419566"/>
            <a:ext cx="3488950" cy="93525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ea typeface="+mn-lt"/>
                <a:cs typeface="+mn-lt"/>
              </a:rPr>
              <a:t>Security of neural network models is of vital importance.</a:t>
            </a:r>
            <a:endParaRPr lang="en-US" sz="2000"/>
          </a:p>
        </p:txBody>
      </p:sp>
      <p:pic>
        <p:nvPicPr>
          <p:cNvPr id="93" name="Graphic 92" descr="Lock with solid fill">
            <a:extLst>
              <a:ext uri="{FF2B5EF4-FFF2-40B4-BE49-F238E27FC236}">
                <a16:creationId xmlns:a16="http://schemas.microsoft.com/office/drawing/2014/main" id="{B56A0B4C-5D58-96F2-8A2C-31113F9B35D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361313" y="4908215"/>
            <a:ext cx="914400" cy="9144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Slide Number Placeholder 3">
            <a:extLst>
              <a:ext uri="{FF2B5EF4-FFF2-40B4-BE49-F238E27FC236}">
                <a16:creationId xmlns:a16="http://schemas.microsoft.com/office/drawing/2014/main" id="{07E35ECB-6A2B-6D54-8924-1AC6DACEDE21}"/>
              </a:ext>
            </a:extLst>
          </p:cNvPr>
          <p:cNvSpPr>
            <a:spLocks noGrp="1"/>
          </p:cNvSpPr>
          <p:nvPr>
            <p:ph type="sldNum" sz="quarter" idx="12"/>
          </p:nvPr>
        </p:nvSpPr>
        <p:spPr/>
        <p:txBody>
          <a:bodyPr/>
          <a:lstStyle/>
          <a:p>
            <a:fld id="{48F63A3B-78C7-47BE-AE5E-E10140E04643}" type="slidenum">
              <a:rPr lang="en-US" smtClean="0"/>
              <a:pPr/>
              <a:t>3</a:t>
            </a:fld>
            <a:endParaRPr lang="en-US"/>
          </a:p>
        </p:txBody>
      </p:sp>
      <p:pic>
        <p:nvPicPr>
          <p:cNvPr id="64" name="Picture 264" descr="Treasure">
            <a:extLst>
              <a:ext uri="{FF2B5EF4-FFF2-40B4-BE49-F238E27FC236}">
                <a16:creationId xmlns:a16="http://schemas.microsoft.com/office/drawing/2014/main" id="{C282EA77-7841-99CE-3CA6-33CBD9A317B5}"/>
              </a:ext>
            </a:extLst>
          </p:cNvPr>
          <p:cNvPicPr>
            <a:picLocks noChangeAspect="1"/>
          </p:cNvPicPr>
          <p:nvPr/>
        </p:nvPicPr>
        <p:blipFill>
          <a:blip r:embed="rId4"/>
          <a:stretch>
            <a:fillRect/>
          </a:stretch>
        </p:blipFill>
        <p:spPr>
          <a:xfrm>
            <a:off x="84072" y="3857784"/>
            <a:ext cx="998863" cy="881053"/>
          </a:xfrm>
          <a:prstGeom prst="rect">
            <a:avLst/>
          </a:prstGeom>
        </p:spPr>
      </p:pic>
      <p:grpSp>
        <p:nvGrpSpPr>
          <p:cNvPr id="65" name="Group 64">
            <a:extLst>
              <a:ext uri="{FF2B5EF4-FFF2-40B4-BE49-F238E27FC236}">
                <a16:creationId xmlns:a16="http://schemas.microsoft.com/office/drawing/2014/main" id="{EC4FC02E-4DEA-CC62-14F5-B0D912EA505D}"/>
              </a:ext>
            </a:extLst>
          </p:cNvPr>
          <p:cNvGrpSpPr/>
          <p:nvPr/>
        </p:nvGrpSpPr>
        <p:grpSpPr>
          <a:xfrm>
            <a:off x="2977116" y="1594883"/>
            <a:ext cx="3319130" cy="2073348"/>
            <a:chOff x="2977116" y="1594883"/>
            <a:chExt cx="3319130" cy="2073348"/>
          </a:xfrm>
        </p:grpSpPr>
        <p:sp>
          <p:nvSpPr>
            <p:cNvPr id="83" name="TextBox 82">
              <a:extLst>
                <a:ext uri="{FF2B5EF4-FFF2-40B4-BE49-F238E27FC236}">
                  <a16:creationId xmlns:a16="http://schemas.microsoft.com/office/drawing/2014/main" id="{8F7CAB63-6591-74B0-ACE9-1F4B4FBC5999}"/>
                </a:ext>
              </a:extLst>
            </p:cNvPr>
            <p:cNvSpPr txBox="1"/>
            <p:nvPr/>
          </p:nvSpPr>
          <p:spPr>
            <a:xfrm>
              <a:off x="3553046" y="171892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Data pre-processing</a:t>
              </a:r>
              <a:endParaRPr lang="en-US" sz="2000"/>
            </a:p>
          </p:txBody>
        </p:sp>
        <p:sp>
          <p:nvSpPr>
            <p:cNvPr id="75" name="Arrow: Right 74">
              <a:extLst>
                <a:ext uri="{FF2B5EF4-FFF2-40B4-BE49-F238E27FC236}">
                  <a16:creationId xmlns:a16="http://schemas.microsoft.com/office/drawing/2014/main" id="{F7A0281E-F165-A73F-BB9E-FDAE0635B5EF}"/>
                </a:ext>
              </a:extLst>
            </p:cNvPr>
            <p:cNvSpPr/>
            <p:nvPr/>
          </p:nvSpPr>
          <p:spPr>
            <a:xfrm>
              <a:off x="2977116" y="2445488"/>
              <a:ext cx="513906" cy="310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Rounded Corners 81">
              <a:extLst>
                <a:ext uri="{FF2B5EF4-FFF2-40B4-BE49-F238E27FC236}">
                  <a16:creationId xmlns:a16="http://schemas.microsoft.com/office/drawing/2014/main" id="{3916FB24-3D84-98B8-3448-15053D7F1725}"/>
                </a:ext>
              </a:extLst>
            </p:cNvPr>
            <p:cNvSpPr/>
            <p:nvPr/>
          </p:nvSpPr>
          <p:spPr>
            <a:xfrm>
              <a:off x="3579627" y="1594883"/>
              <a:ext cx="2144231" cy="207334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raphic 85" descr="Paper outline">
              <a:extLst>
                <a:ext uri="{FF2B5EF4-FFF2-40B4-BE49-F238E27FC236}">
                  <a16:creationId xmlns:a16="http://schemas.microsoft.com/office/drawing/2014/main" id="{12AEF0C7-B3A0-C7AD-FF7A-296BD4145AF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81893" y="2254103"/>
              <a:ext cx="914400" cy="914400"/>
            </a:xfrm>
            <a:prstGeom prst="rect">
              <a:avLst/>
            </a:prstGeom>
          </p:spPr>
        </p:pic>
        <p:pic>
          <p:nvPicPr>
            <p:cNvPr id="87" name="Graphic 85" descr="Paper outline">
              <a:extLst>
                <a:ext uri="{FF2B5EF4-FFF2-40B4-BE49-F238E27FC236}">
                  <a16:creationId xmlns:a16="http://schemas.microsoft.com/office/drawing/2014/main" id="{41092054-B8DF-BFF7-8E1E-548A48B4A0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67962" y="2449032"/>
              <a:ext cx="914400" cy="914400"/>
            </a:xfrm>
            <a:prstGeom prst="rect">
              <a:avLst/>
            </a:prstGeom>
          </p:spPr>
        </p:pic>
      </p:grpSp>
      <p:pic>
        <p:nvPicPr>
          <p:cNvPr id="92" name="Graphic 90" descr="Single gear with solid fill">
            <a:extLst>
              <a:ext uri="{FF2B5EF4-FFF2-40B4-BE49-F238E27FC236}">
                <a16:creationId xmlns:a16="http://schemas.microsoft.com/office/drawing/2014/main" id="{8327D8D9-CE55-7D6C-D0CE-6E9B27D36AA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500377" y="2099464"/>
            <a:ext cx="914400" cy="914400"/>
          </a:xfrm>
          <a:prstGeom prst="rect">
            <a:avLst/>
          </a:prstGeom>
        </p:spPr>
      </p:pic>
    </p:spTree>
    <p:custDataLst>
      <p:tags r:id="rId1"/>
    </p:custDataLst>
    <p:extLst>
      <p:ext uri="{BB962C8B-B14F-4D97-AF65-F5344CB8AC3E}">
        <p14:creationId xmlns:p14="http://schemas.microsoft.com/office/powerpoint/2010/main" val="1796296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randombar(horizontal)">
                                      <p:cBhvr>
                                        <p:cTn id="19" dur="500"/>
                                        <p:tgtEl>
                                          <p:spTgt spid="80"/>
                                        </p:tgtEl>
                                      </p:cBhvr>
                                    </p:animEffect>
                                  </p:childTnLst>
                                </p:cTn>
                              </p:par>
                              <p:par>
                                <p:cTn id="20" presetID="14" presetClass="entr" presetSubtype="10" fill="hold"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randombar(horizont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1000"/>
                                        <p:tgtEl>
                                          <p:spTgt spid="65"/>
                                        </p:tgtEl>
                                      </p:cBhvr>
                                    </p:animEffect>
                                    <p:anim calcmode="lin" valueType="num">
                                      <p:cBhvr>
                                        <p:cTn id="28" dur="1000" fill="hold"/>
                                        <p:tgtEl>
                                          <p:spTgt spid="65"/>
                                        </p:tgtEl>
                                        <p:attrNameLst>
                                          <p:attrName>ppt_x</p:attrName>
                                        </p:attrNameLst>
                                      </p:cBhvr>
                                      <p:tavLst>
                                        <p:tav tm="0">
                                          <p:val>
                                            <p:strVal val="#ppt_x"/>
                                          </p:val>
                                        </p:tav>
                                        <p:tav tm="100000">
                                          <p:val>
                                            <p:strVal val="#ppt_x"/>
                                          </p:val>
                                        </p:tav>
                                      </p:tavLst>
                                    </p:anim>
                                    <p:anim calcmode="lin" valueType="num">
                                      <p:cBhvr>
                                        <p:cTn id="29" dur="1000" fill="hold"/>
                                        <p:tgtEl>
                                          <p:spTgt spid="6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1000"/>
                                        <p:tgtEl>
                                          <p:spTgt spid="92"/>
                                        </p:tgtEl>
                                      </p:cBhvr>
                                    </p:animEffect>
                                    <p:anim calcmode="lin" valueType="num">
                                      <p:cBhvr>
                                        <p:cTn id="33" dur="1000" fill="hold"/>
                                        <p:tgtEl>
                                          <p:spTgt spid="92"/>
                                        </p:tgtEl>
                                        <p:attrNameLst>
                                          <p:attrName>ppt_x</p:attrName>
                                        </p:attrNameLst>
                                      </p:cBhvr>
                                      <p:tavLst>
                                        <p:tav tm="0">
                                          <p:val>
                                            <p:strVal val="#ppt_x"/>
                                          </p:val>
                                        </p:tav>
                                        <p:tav tm="100000">
                                          <p:val>
                                            <p:strVal val="#ppt_x"/>
                                          </p:val>
                                        </p:tav>
                                      </p:tavLst>
                                    </p:anim>
                                    <p:anim calcmode="lin" valueType="num">
                                      <p:cBhvr>
                                        <p:cTn id="3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2000" fill="hold"/>
                                        <p:tgtEl>
                                          <p:spTgt spid="9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1000"/>
                                        <p:tgtEl>
                                          <p:spTgt spid="66"/>
                                        </p:tgtEl>
                                      </p:cBhvr>
                                    </p:animEffect>
                                    <p:anim calcmode="lin" valueType="num">
                                      <p:cBhvr>
                                        <p:cTn id="44" dur="1000" fill="hold"/>
                                        <p:tgtEl>
                                          <p:spTgt spid="66"/>
                                        </p:tgtEl>
                                        <p:attrNameLst>
                                          <p:attrName>ppt_x</p:attrName>
                                        </p:attrNameLst>
                                      </p:cBhvr>
                                      <p:tavLst>
                                        <p:tav tm="0">
                                          <p:val>
                                            <p:strVal val="#ppt_x"/>
                                          </p:val>
                                        </p:tav>
                                        <p:tav tm="100000">
                                          <p:val>
                                            <p:strVal val="#ppt_x"/>
                                          </p:val>
                                        </p:tav>
                                      </p:tavLst>
                                    </p:anim>
                                    <p:anim calcmode="lin" valueType="num">
                                      <p:cBhvr>
                                        <p:cTn id="45" dur="1000" fill="hold"/>
                                        <p:tgtEl>
                                          <p:spTgt spid="66"/>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fade">
                                      <p:cBhvr>
                                        <p:cTn id="48" dur="1000"/>
                                        <p:tgtEl>
                                          <p:spTgt spid="86"/>
                                        </p:tgtEl>
                                      </p:cBhvr>
                                    </p:animEffect>
                                    <p:anim calcmode="lin" valueType="num">
                                      <p:cBhvr>
                                        <p:cTn id="49" dur="1000" fill="hold"/>
                                        <p:tgtEl>
                                          <p:spTgt spid="86"/>
                                        </p:tgtEl>
                                        <p:attrNameLst>
                                          <p:attrName>ppt_x</p:attrName>
                                        </p:attrNameLst>
                                      </p:cBhvr>
                                      <p:tavLst>
                                        <p:tav tm="0">
                                          <p:val>
                                            <p:strVal val="#ppt_x"/>
                                          </p:val>
                                        </p:tav>
                                        <p:tav tm="100000">
                                          <p:val>
                                            <p:strVal val="#ppt_x"/>
                                          </p:val>
                                        </p:tav>
                                      </p:tavLst>
                                    </p:anim>
                                    <p:anim calcmode="lin" valueType="num">
                                      <p:cBhvr>
                                        <p:cTn id="50" dur="1000" fill="hold"/>
                                        <p:tgtEl>
                                          <p:spTgt spid="86"/>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fade">
                                      <p:cBhvr>
                                        <p:cTn id="53" dur="1000"/>
                                        <p:tgtEl>
                                          <p:spTgt spid="84"/>
                                        </p:tgtEl>
                                      </p:cBhvr>
                                    </p:animEffect>
                                    <p:anim calcmode="lin" valueType="num">
                                      <p:cBhvr>
                                        <p:cTn id="54" dur="1000" fill="hold"/>
                                        <p:tgtEl>
                                          <p:spTgt spid="84"/>
                                        </p:tgtEl>
                                        <p:attrNameLst>
                                          <p:attrName>ppt_x</p:attrName>
                                        </p:attrNameLst>
                                      </p:cBhvr>
                                      <p:tavLst>
                                        <p:tav tm="0">
                                          <p:val>
                                            <p:strVal val="#ppt_x"/>
                                          </p:val>
                                        </p:tav>
                                        <p:tav tm="100000">
                                          <p:val>
                                            <p:strVal val="#ppt_x"/>
                                          </p:val>
                                        </p:tav>
                                      </p:tavLst>
                                    </p:anim>
                                    <p:anim calcmode="lin" valueType="num">
                                      <p:cBhvr>
                                        <p:cTn id="55" dur="1000" fill="hold"/>
                                        <p:tgtEl>
                                          <p:spTgt spid="84"/>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fade">
                                      <p:cBhvr>
                                        <p:cTn id="58" dur="1000"/>
                                        <p:tgtEl>
                                          <p:spTgt spid="88"/>
                                        </p:tgtEl>
                                      </p:cBhvr>
                                    </p:animEffect>
                                    <p:anim calcmode="lin" valueType="num">
                                      <p:cBhvr>
                                        <p:cTn id="59" dur="1000" fill="hold"/>
                                        <p:tgtEl>
                                          <p:spTgt spid="88"/>
                                        </p:tgtEl>
                                        <p:attrNameLst>
                                          <p:attrName>ppt_x</p:attrName>
                                        </p:attrNameLst>
                                      </p:cBhvr>
                                      <p:tavLst>
                                        <p:tav tm="0">
                                          <p:val>
                                            <p:strVal val="#ppt_x"/>
                                          </p:val>
                                        </p:tav>
                                        <p:tav tm="100000">
                                          <p:val>
                                            <p:strVal val="#ppt_x"/>
                                          </p:val>
                                        </p:tav>
                                      </p:tavLst>
                                    </p:anim>
                                    <p:anim calcmode="lin" valueType="num">
                                      <p:cBhvr>
                                        <p:cTn id="60"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2000" fill="hold"/>
                                        <p:tgtEl>
                                          <p:spTgt spid="86"/>
                                        </p:tgtEl>
                                        <p:attrNameLst>
                                          <p:attrName>r</p:attrName>
                                        </p:attrNameLst>
                                      </p:cBhvr>
                                    </p:animRot>
                                  </p:childTnLst>
                                </p:cTn>
                              </p:par>
                              <p:par>
                                <p:cTn id="65" presetID="8" presetClass="emph" presetSubtype="0" fill="hold" nodeType="withEffect">
                                  <p:stCondLst>
                                    <p:cond delay="0"/>
                                  </p:stCondLst>
                                  <p:childTnLst>
                                    <p:animRot by="21600000">
                                      <p:cBhvr>
                                        <p:cTn id="66" dur="2000" fill="hold"/>
                                        <p:tgtEl>
                                          <p:spTgt spid="84"/>
                                        </p:tgtEl>
                                        <p:attrNameLst>
                                          <p:attrName>r</p:attrName>
                                        </p:attrNameLst>
                                      </p:cBhvr>
                                    </p:animRot>
                                  </p:childTnLst>
                                </p:cTn>
                              </p:par>
                              <p:par>
                                <p:cTn id="67" presetID="8" presetClass="emph" presetSubtype="0" fill="hold" nodeType="withEffect">
                                  <p:stCondLst>
                                    <p:cond delay="0"/>
                                  </p:stCondLst>
                                  <p:childTnLst>
                                    <p:animRot by="21600000">
                                      <p:cBhvr>
                                        <p:cTn id="68" dur="2000" fill="hold"/>
                                        <p:tgtEl>
                                          <p:spTgt spid="88"/>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randombar(horizontal)">
                                      <p:cBhvr>
                                        <p:cTn id="73" dur="500"/>
                                        <p:tgtEl>
                                          <p:spTgt spid="79"/>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randombar(horizontal)">
                                      <p:cBhvr>
                                        <p:cTn id="78" dur="500"/>
                                        <p:tgtEl>
                                          <p:spTgt spid="76"/>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randombar(horizontal)">
                                      <p:cBhvr>
                                        <p:cTn id="81" dur="500"/>
                                        <p:tgtEl>
                                          <p:spTgt spid="73"/>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randombar(horizontal)">
                                      <p:cBhvr>
                                        <p:cTn id="84" dur="500"/>
                                        <p:tgtEl>
                                          <p:spTgt spid="74"/>
                                        </p:tgtEl>
                                      </p:cBhvr>
                                    </p:animEffect>
                                  </p:childTnLst>
                                </p:cTn>
                              </p:par>
                              <p:par>
                                <p:cTn id="85" presetID="14" presetClass="entr" presetSubtype="10" fill="hold" nodeType="with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randombar(horizontal)">
                                      <p:cBhvr>
                                        <p:cTn id="87" dur="500"/>
                                        <p:tgtEl>
                                          <p:spTgt spid="59"/>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randombar(horizontal)">
                                      <p:cBhvr>
                                        <p:cTn id="92" dur="500"/>
                                        <p:tgtEl>
                                          <p:spTgt spid="68"/>
                                        </p:tgtEl>
                                      </p:cBhvr>
                                    </p:animEffect>
                                  </p:childTnLst>
                                </p:cTn>
                              </p:par>
                              <p:par>
                                <p:cTn id="93" presetID="14" presetClass="entr" presetSubtype="10" fill="hold" grpId="0" nodeType="withEffect">
                                  <p:stCondLst>
                                    <p:cond delay="0"/>
                                  </p:stCondLst>
                                  <p:childTnLst>
                                    <p:set>
                                      <p:cBhvr>
                                        <p:cTn id="94" dur="1" fill="hold">
                                          <p:stCondLst>
                                            <p:cond delay="0"/>
                                          </p:stCondLst>
                                        </p:cTn>
                                        <p:tgtEl>
                                          <p:spTgt spid="78"/>
                                        </p:tgtEl>
                                        <p:attrNameLst>
                                          <p:attrName>style.visibility</p:attrName>
                                        </p:attrNameLst>
                                      </p:cBhvr>
                                      <p:to>
                                        <p:strVal val="visible"/>
                                      </p:to>
                                    </p:set>
                                    <p:animEffect transition="in" filter="randombar(horizontal)">
                                      <p:cBhvr>
                                        <p:cTn id="95" dur="500"/>
                                        <p:tgtEl>
                                          <p:spTgt spid="78"/>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nodeType="clickEffect">
                                  <p:stCondLst>
                                    <p:cond delay="0"/>
                                  </p:stCondLst>
                                  <p:childTnLst>
                                    <p:set>
                                      <p:cBhvr>
                                        <p:cTn id="99" dur="1" fill="hold">
                                          <p:stCondLst>
                                            <p:cond delay="0"/>
                                          </p:stCondLst>
                                        </p:cTn>
                                        <p:tgtEl>
                                          <p:spTgt spid="93"/>
                                        </p:tgtEl>
                                        <p:attrNameLst>
                                          <p:attrName>style.visibility</p:attrName>
                                        </p:attrNameLst>
                                      </p:cBhvr>
                                      <p:to>
                                        <p:strVal val="visible"/>
                                      </p:to>
                                    </p:set>
                                    <p:animEffect transition="in" filter="randombar(horizontal)">
                                      <p:cBhvr>
                                        <p:cTn id="100" dur="500"/>
                                        <p:tgtEl>
                                          <p:spTgt spid="93"/>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animEffect transition="in" filter="randombar(horizontal)">
                                      <p:cBhvr>
                                        <p:cTn id="10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1" grpId="0"/>
      <p:bldP spid="74" grpId="0"/>
      <p:bldP spid="76" grpId="0" animBg="1"/>
      <p:bldP spid="78" grpId="0"/>
      <p:bldP spid="79" grpId="0"/>
      <p:bldP spid="80" grpId="0"/>
      <p:bldP spid="8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C3BA-641D-07A0-F51B-C2C977C75240}"/>
              </a:ext>
            </a:extLst>
          </p:cNvPr>
          <p:cNvSpPr>
            <a:spLocks noGrp="1"/>
          </p:cNvSpPr>
          <p:nvPr>
            <p:ph type="title"/>
          </p:nvPr>
        </p:nvSpPr>
        <p:spPr>
          <a:xfrm>
            <a:off x="838200" y="-560"/>
            <a:ext cx="10515600" cy="912796"/>
          </a:xfrm>
        </p:spPr>
        <p:txBody>
          <a:bodyPr/>
          <a:lstStyle/>
          <a:p>
            <a:r>
              <a:rPr lang="en-US">
                <a:cs typeface="Calibri Light"/>
              </a:rPr>
              <a:t>How Powerful is the Adversary?</a:t>
            </a:r>
            <a:endParaRPr lang="en-US"/>
          </a:p>
        </p:txBody>
      </p:sp>
      <p:sp>
        <p:nvSpPr>
          <p:cNvPr id="4" name="Rectangle 3">
            <a:extLst>
              <a:ext uri="{FF2B5EF4-FFF2-40B4-BE49-F238E27FC236}">
                <a16:creationId xmlns:a16="http://schemas.microsoft.com/office/drawing/2014/main" id="{0758F2B7-5E75-3F02-F33E-EF1B73167617}"/>
              </a:ext>
            </a:extLst>
          </p:cNvPr>
          <p:cNvSpPr/>
          <p:nvPr/>
        </p:nvSpPr>
        <p:spPr>
          <a:xfrm>
            <a:off x="840884" y="1362282"/>
            <a:ext cx="2380076" cy="2859851"/>
          </a:xfrm>
          <a:prstGeom prst="rect">
            <a:avLst/>
          </a:prstGeom>
          <a:solidFill>
            <a:schemeClr val="accent3">
              <a:lumMod val="20000"/>
              <a:lumOff val="80000"/>
            </a:schemeClr>
          </a:solidFill>
          <a:ln>
            <a:noFill/>
          </a:ln>
          <a:effectLst>
            <a:outerShdw blurRad="76200" dir="13500000" sy="23000" kx="1200000" algn="br" rotWithShape="0">
              <a:prstClr val="black">
                <a:alpha val="2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5" descr="Video camera with solid fill">
            <a:extLst>
              <a:ext uri="{FF2B5EF4-FFF2-40B4-BE49-F238E27FC236}">
                <a16:creationId xmlns:a16="http://schemas.microsoft.com/office/drawing/2014/main" id="{4BF7556F-2575-8965-F81A-6458AF2DFC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09620" y="3570473"/>
            <a:ext cx="1093140" cy="1093140"/>
          </a:xfrm>
          <a:prstGeom prst="rect">
            <a:avLst/>
          </a:prstGeom>
          <a:effectLst>
            <a:innerShdw blurRad="114300">
              <a:prstClr val="black"/>
            </a:innerShdw>
          </a:effectLst>
        </p:spPr>
      </p:pic>
      <p:sp>
        <p:nvSpPr>
          <p:cNvPr id="9" name="Rectangle 8">
            <a:extLst>
              <a:ext uri="{FF2B5EF4-FFF2-40B4-BE49-F238E27FC236}">
                <a16:creationId xmlns:a16="http://schemas.microsoft.com/office/drawing/2014/main" id="{477D41F6-68DB-5583-7C73-3B4E3A41D508}"/>
              </a:ext>
            </a:extLst>
          </p:cNvPr>
          <p:cNvSpPr/>
          <p:nvPr/>
        </p:nvSpPr>
        <p:spPr>
          <a:xfrm>
            <a:off x="925552" y="1569224"/>
            <a:ext cx="2201334" cy="1025409"/>
          </a:xfrm>
          <a:prstGeom prst="rect">
            <a:avLst/>
          </a:prstGeom>
          <a:solidFill>
            <a:schemeClr val="accent4">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9BE527-C4F5-DF87-85A5-D4D60B3400FB}"/>
              </a:ext>
            </a:extLst>
          </p:cNvPr>
          <p:cNvSpPr/>
          <p:nvPr/>
        </p:nvSpPr>
        <p:spPr>
          <a:xfrm>
            <a:off x="1819255" y="1653891"/>
            <a:ext cx="1260593" cy="310446"/>
          </a:xfrm>
          <a:prstGeom prst="rect">
            <a:avLst/>
          </a:prstGeom>
          <a:solidFill>
            <a:schemeClr val="accent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rgbClr val="000000"/>
                </a:solidFill>
                <a:cs typeface="Calibri"/>
              </a:rPr>
              <a:t>L1 Cache</a:t>
            </a:r>
            <a:endParaRPr lang="en-US" sz="2000">
              <a:solidFill>
                <a:srgbClr val="000000"/>
              </a:solidFill>
            </a:endParaRPr>
          </a:p>
        </p:txBody>
      </p:sp>
      <p:sp>
        <p:nvSpPr>
          <p:cNvPr id="15" name="Rectangle 14">
            <a:extLst>
              <a:ext uri="{FF2B5EF4-FFF2-40B4-BE49-F238E27FC236}">
                <a16:creationId xmlns:a16="http://schemas.microsoft.com/office/drawing/2014/main" id="{8F1D5F7B-E6DD-0199-AC3E-AFC73BE27A15}"/>
              </a:ext>
            </a:extLst>
          </p:cNvPr>
          <p:cNvSpPr/>
          <p:nvPr/>
        </p:nvSpPr>
        <p:spPr>
          <a:xfrm>
            <a:off x="1819255" y="2039595"/>
            <a:ext cx="1260593" cy="310446"/>
          </a:xfrm>
          <a:prstGeom prst="rect">
            <a:avLst/>
          </a:prstGeom>
          <a:solidFill>
            <a:schemeClr val="accent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rgbClr val="000000"/>
                </a:solidFill>
                <a:cs typeface="Calibri"/>
              </a:rPr>
              <a:t>LLC Cache</a:t>
            </a:r>
            <a:endParaRPr lang="en-US" sz="2000">
              <a:solidFill>
                <a:srgbClr val="000000"/>
              </a:solidFill>
            </a:endParaRPr>
          </a:p>
        </p:txBody>
      </p:sp>
      <p:sp>
        <p:nvSpPr>
          <p:cNvPr id="16" name="TextBox 15">
            <a:extLst>
              <a:ext uri="{FF2B5EF4-FFF2-40B4-BE49-F238E27FC236}">
                <a16:creationId xmlns:a16="http://schemas.microsoft.com/office/drawing/2014/main" id="{94937C6C-85D8-C4A0-7EFC-73F526990025}"/>
              </a:ext>
            </a:extLst>
          </p:cNvPr>
          <p:cNvSpPr txBox="1"/>
          <p:nvPr/>
        </p:nvSpPr>
        <p:spPr>
          <a:xfrm>
            <a:off x="1065758" y="2282093"/>
            <a:ext cx="6974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Core</a:t>
            </a:r>
            <a:endParaRPr lang="en-US" sz="2000"/>
          </a:p>
        </p:txBody>
      </p:sp>
      <p:grpSp>
        <p:nvGrpSpPr>
          <p:cNvPr id="69" name="Group 68">
            <a:extLst>
              <a:ext uri="{FF2B5EF4-FFF2-40B4-BE49-F238E27FC236}">
                <a16:creationId xmlns:a16="http://schemas.microsoft.com/office/drawing/2014/main" id="{E8EA8CE7-71BB-8A2F-1CD0-B433459828D6}"/>
              </a:ext>
            </a:extLst>
          </p:cNvPr>
          <p:cNvGrpSpPr/>
          <p:nvPr/>
        </p:nvGrpSpPr>
        <p:grpSpPr>
          <a:xfrm>
            <a:off x="1275376" y="2821002"/>
            <a:ext cx="1420872" cy="1214460"/>
            <a:chOff x="2137234" y="4215663"/>
            <a:chExt cx="1232724" cy="1129795"/>
          </a:xfrm>
        </p:grpSpPr>
        <p:grpSp>
          <p:nvGrpSpPr>
            <p:cNvPr id="19" name="Group 18">
              <a:extLst>
                <a:ext uri="{FF2B5EF4-FFF2-40B4-BE49-F238E27FC236}">
                  <a16:creationId xmlns:a16="http://schemas.microsoft.com/office/drawing/2014/main" id="{C94B0950-AF40-4F19-4487-642AC43B83A0}"/>
                </a:ext>
              </a:extLst>
            </p:cNvPr>
            <p:cNvGrpSpPr/>
            <p:nvPr/>
          </p:nvGrpSpPr>
          <p:grpSpPr>
            <a:xfrm>
              <a:off x="2137234" y="4215663"/>
              <a:ext cx="1232724" cy="1129795"/>
              <a:chOff x="2137234" y="4215668"/>
              <a:chExt cx="9238075" cy="8892517"/>
            </a:xfrm>
          </p:grpSpPr>
          <p:sp>
            <p:nvSpPr>
              <p:cNvPr id="21" name="Rectangle: Rounded Corners 20">
                <a:extLst>
                  <a:ext uri="{FF2B5EF4-FFF2-40B4-BE49-F238E27FC236}">
                    <a16:creationId xmlns:a16="http://schemas.microsoft.com/office/drawing/2014/main" id="{2E823FB4-57B7-19B4-6212-E3734004CFDF}"/>
                  </a:ext>
                </a:extLst>
              </p:cNvPr>
              <p:cNvSpPr/>
              <p:nvPr/>
            </p:nvSpPr>
            <p:spPr>
              <a:xfrm>
                <a:off x="4908536" y="6866342"/>
                <a:ext cx="3443110" cy="3217332"/>
              </a:xfrm>
              <a:prstGeom prst="roundRect">
                <a:avLst/>
              </a:prstGeom>
              <a:solidFill>
                <a:schemeClr val="bg1"/>
              </a:solidFill>
              <a:ln w="12700"/>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2" name="Straight Arrow Connector 21">
                <a:extLst>
                  <a:ext uri="{FF2B5EF4-FFF2-40B4-BE49-F238E27FC236}">
                    <a16:creationId xmlns:a16="http://schemas.microsoft.com/office/drawing/2014/main" id="{1B217665-9B11-7354-7206-A2551887D9EF}"/>
                  </a:ext>
                </a:extLst>
              </p:cNvPr>
              <p:cNvCxnSpPr/>
              <p:nvPr/>
            </p:nvCxnSpPr>
            <p:spPr>
              <a:xfrm flipV="1">
                <a:off x="8355411" y="7506989"/>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C73A0EA-D01C-553F-6FAB-D5323931BAD0}"/>
                  </a:ext>
                </a:extLst>
              </p:cNvPr>
              <p:cNvSpPr/>
              <p:nvPr/>
            </p:nvSpPr>
            <p:spPr>
              <a:xfrm>
                <a:off x="11140124" y="7375435"/>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4" name="Straight Arrow Connector 23">
                <a:extLst>
                  <a:ext uri="{FF2B5EF4-FFF2-40B4-BE49-F238E27FC236}">
                    <a16:creationId xmlns:a16="http://schemas.microsoft.com/office/drawing/2014/main" id="{200D0746-86A2-EFEB-94F4-46FDDA5699DB}"/>
                  </a:ext>
                </a:extLst>
              </p:cNvPr>
              <p:cNvCxnSpPr>
                <a:cxnSpLocks/>
              </p:cNvCxnSpPr>
              <p:nvPr/>
            </p:nvCxnSpPr>
            <p:spPr>
              <a:xfrm flipV="1">
                <a:off x="8355411" y="9379063"/>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7E2A58F1-2277-CB23-ED3E-E8C2B3B83253}"/>
                  </a:ext>
                </a:extLst>
              </p:cNvPr>
              <p:cNvSpPr/>
              <p:nvPr/>
            </p:nvSpPr>
            <p:spPr>
              <a:xfrm>
                <a:off x="11140124" y="9247509"/>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6" name="Straight Arrow Connector 25">
                <a:extLst>
                  <a:ext uri="{FF2B5EF4-FFF2-40B4-BE49-F238E27FC236}">
                    <a16:creationId xmlns:a16="http://schemas.microsoft.com/office/drawing/2014/main" id="{F4175097-8FB5-5F2F-2CCB-A27F79E6CE91}"/>
                  </a:ext>
                </a:extLst>
              </p:cNvPr>
              <p:cNvCxnSpPr>
                <a:cxnSpLocks/>
              </p:cNvCxnSpPr>
              <p:nvPr/>
            </p:nvCxnSpPr>
            <p:spPr>
              <a:xfrm flipV="1">
                <a:off x="8355411" y="7986767"/>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38950B9-5D1C-E08F-691D-6FE6C3E12EEA}"/>
                  </a:ext>
                </a:extLst>
              </p:cNvPr>
              <p:cNvSpPr/>
              <p:nvPr/>
            </p:nvSpPr>
            <p:spPr>
              <a:xfrm>
                <a:off x="11140124" y="7855213"/>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8" name="Group 27">
                <a:extLst>
                  <a:ext uri="{FF2B5EF4-FFF2-40B4-BE49-F238E27FC236}">
                    <a16:creationId xmlns:a16="http://schemas.microsoft.com/office/drawing/2014/main" id="{60F1570B-29F0-83BA-9131-F6A0FA4274C7}"/>
                  </a:ext>
                </a:extLst>
              </p:cNvPr>
              <p:cNvGrpSpPr/>
              <p:nvPr/>
            </p:nvGrpSpPr>
            <p:grpSpPr>
              <a:xfrm flipH="1">
                <a:off x="2137234" y="7394250"/>
                <a:ext cx="2775065" cy="246716"/>
                <a:chOff x="2137234" y="7394250"/>
                <a:chExt cx="3019898" cy="246716"/>
              </a:xfrm>
            </p:grpSpPr>
            <p:cxnSp>
              <p:nvCxnSpPr>
                <p:cNvPr id="67" name="Straight Arrow Connector 66">
                  <a:extLst>
                    <a:ext uri="{FF2B5EF4-FFF2-40B4-BE49-F238E27FC236}">
                      <a16:creationId xmlns:a16="http://schemas.microsoft.com/office/drawing/2014/main" id="{D48E1E1A-0F9C-5752-8261-C56992BDA09B}"/>
                    </a:ext>
                  </a:extLst>
                </p:cNvPr>
                <p:cNvCxnSpPr>
                  <a:cxnSpLocks/>
                </p:cNvCxnSpPr>
                <p:nvPr/>
              </p:nvCxnSpPr>
              <p:spPr>
                <a:xfrm flipV="1">
                  <a:off x="2137234" y="7525804"/>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EDCDAA32-0993-1083-740B-403D6B676E24}"/>
                    </a:ext>
                  </a:extLst>
                </p:cNvPr>
                <p:cNvSpPr/>
                <p:nvPr/>
              </p:nvSpPr>
              <p:spPr>
                <a:xfrm>
                  <a:off x="4921947" y="7394250"/>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9" name="Group 28">
                <a:extLst>
                  <a:ext uri="{FF2B5EF4-FFF2-40B4-BE49-F238E27FC236}">
                    <a16:creationId xmlns:a16="http://schemas.microsoft.com/office/drawing/2014/main" id="{69C4B2D8-70B5-F02A-5E40-320950824715}"/>
                  </a:ext>
                </a:extLst>
              </p:cNvPr>
              <p:cNvGrpSpPr/>
              <p:nvPr/>
            </p:nvGrpSpPr>
            <p:grpSpPr>
              <a:xfrm flipH="1">
                <a:off x="2137234" y="9247509"/>
                <a:ext cx="2775065" cy="246716"/>
                <a:chOff x="2137234" y="9247509"/>
                <a:chExt cx="3019898" cy="246716"/>
              </a:xfrm>
            </p:grpSpPr>
            <p:cxnSp>
              <p:nvCxnSpPr>
                <p:cNvPr id="65" name="Straight Arrow Connector 64">
                  <a:extLst>
                    <a:ext uri="{FF2B5EF4-FFF2-40B4-BE49-F238E27FC236}">
                      <a16:creationId xmlns:a16="http://schemas.microsoft.com/office/drawing/2014/main" id="{0346C38F-3DF3-9C76-A9EB-39519FA38EBD}"/>
                    </a:ext>
                  </a:extLst>
                </p:cNvPr>
                <p:cNvCxnSpPr>
                  <a:cxnSpLocks/>
                </p:cNvCxnSpPr>
                <p:nvPr/>
              </p:nvCxnSpPr>
              <p:spPr>
                <a:xfrm flipV="1">
                  <a:off x="2137234" y="9379063"/>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D7B61A14-64F8-2235-2346-D8A597711892}"/>
                    </a:ext>
                  </a:extLst>
                </p:cNvPr>
                <p:cNvSpPr/>
                <p:nvPr/>
              </p:nvSpPr>
              <p:spPr>
                <a:xfrm>
                  <a:off x="4921947" y="9247509"/>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cxnSp>
            <p:nvCxnSpPr>
              <p:cNvPr id="30" name="Straight Arrow Connector 29">
                <a:extLst>
                  <a:ext uri="{FF2B5EF4-FFF2-40B4-BE49-F238E27FC236}">
                    <a16:creationId xmlns:a16="http://schemas.microsoft.com/office/drawing/2014/main" id="{092575DD-F0D8-CCCC-C9C1-1C36364AF9AA}"/>
                  </a:ext>
                </a:extLst>
              </p:cNvPr>
              <p:cNvCxnSpPr>
                <a:cxnSpLocks/>
              </p:cNvCxnSpPr>
              <p:nvPr/>
            </p:nvCxnSpPr>
            <p:spPr>
              <a:xfrm flipH="1" flipV="1">
                <a:off x="2789913" y="9012174"/>
                <a:ext cx="2122386"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260C912-6460-BED8-4C68-C7EC919DDB93}"/>
                  </a:ext>
                </a:extLst>
              </p:cNvPr>
              <p:cNvSpPr/>
              <p:nvPr/>
            </p:nvSpPr>
            <p:spPr>
              <a:xfrm flipH="1">
                <a:off x="2635827" y="8880620"/>
                <a:ext cx="238011"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2" name="Group 31">
                <a:extLst>
                  <a:ext uri="{FF2B5EF4-FFF2-40B4-BE49-F238E27FC236}">
                    <a16:creationId xmlns:a16="http://schemas.microsoft.com/office/drawing/2014/main" id="{70081874-FF0A-9DEB-B4B3-1B5455781426}"/>
                  </a:ext>
                </a:extLst>
              </p:cNvPr>
              <p:cNvGrpSpPr/>
              <p:nvPr/>
            </p:nvGrpSpPr>
            <p:grpSpPr>
              <a:xfrm flipH="1">
                <a:off x="3027965" y="7855213"/>
                <a:ext cx="1884334" cy="246716"/>
                <a:chOff x="3027965" y="7855213"/>
                <a:chExt cx="3183874" cy="246716"/>
              </a:xfrm>
            </p:grpSpPr>
            <p:cxnSp>
              <p:nvCxnSpPr>
                <p:cNvPr id="63" name="Straight Arrow Connector 62">
                  <a:extLst>
                    <a:ext uri="{FF2B5EF4-FFF2-40B4-BE49-F238E27FC236}">
                      <a16:creationId xmlns:a16="http://schemas.microsoft.com/office/drawing/2014/main" id="{C4B3C338-BB2F-93E6-4654-CEB542E1FA3D}"/>
                    </a:ext>
                  </a:extLst>
                </p:cNvPr>
                <p:cNvCxnSpPr>
                  <a:cxnSpLocks/>
                </p:cNvCxnSpPr>
                <p:nvPr/>
              </p:nvCxnSpPr>
              <p:spPr>
                <a:xfrm flipV="1">
                  <a:off x="3027965" y="7986767"/>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A8E8D809-A2D9-6838-7E47-336B52010426}"/>
                    </a:ext>
                  </a:extLst>
                </p:cNvPr>
                <p:cNvSpPr/>
                <p:nvPr/>
              </p:nvSpPr>
              <p:spPr>
                <a:xfrm>
                  <a:off x="5812678" y="7855213"/>
                  <a:ext cx="399161"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3" name="Group 32">
                <a:extLst>
                  <a:ext uri="{FF2B5EF4-FFF2-40B4-BE49-F238E27FC236}">
                    <a16:creationId xmlns:a16="http://schemas.microsoft.com/office/drawing/2014/main" id="{F3D0F43C-2D71-9FB1-766A-A1807A446888}"/>
                  </a:ext>
                </a:extLst>
              </p:cNvPr>
              <p:cNvGrpSpPr/>
              <p:nvPr/>
            </p:nvGrpSpPr>
            <p:grpSpPr>
              <a:xfrm flipH="1">
                <a:off x="2137234" y="8353805"/>
                <a:ext cx="2775065" cy="246716"/>
                <a:chOff x="2137234" y="8353805"/>
                <a:chExt cx="3019898" cy="246716"/>
              </a:xfrm>
            </p:grpSpPr>
            <p:cxnSp>
              <p:nvCxnSpPr>
                <p:cNvPr id="61" name="Straight Arrow Connector 60">
                  <a:extLst>
                    <a:ext uri="{FF2B5EF4-FFF2-40B4-BE49-F238E27FC236}">
                      <a16:creationId xmlns:a16="http://schemas.microsoft.com/office/drawing/2014/main" id="{617AEF85-AA71-49C7-20BE-E880019CB234}"/>
                    </a:ext>
                  </a:extLst>
                </p:cNvPr>
                <p:cNvCxnSpPr>
                  <a:cxnSpLocks/>
                </p:cNvCxnSpPr>
                <p:nvPr/>
              </p:nvCxnSpPr>
              <p:spPr>
                <a:xfrm flipV="1">
                  <a:off x="2137234" y="8485359"/>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E3EDFE99-74E5-DD79-8165-CC88E8E81EFC}"/>
                    </a:ext>
                  </a:extLst>
                </p:cNvPr>
                <p:cNvSpPr/>
                <p:nvPr/>
              </p:nvSpPr>
              <p:spPr>
                <a:xfrm>
                  <a:off x="4921947" y="8353805"/>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4" name="Group 33">
                <a:extLst>
                  <a:ext uri="{FF2B5EF4-FFF2-40B4-BE49-F238E27FC236}">
                    <a16:creationId xmlns:a16="http://schemas.microsoft.com/office/drawing/2014/main" id="{EC819571-0E32-7269-2009-60B951577428}"/>
                  </a:ext>
                </a:extLst>
              </p:cNvPr>
              <p:cNvGrpSpPr/>
              <p:nvPr/>
            </p:nvGrpSpPr>
            <p:grpSpPr>
              <a:xfrm rot="5400000" flipH="1">
                <a:off x="4395016" y="5428102"/>
                <a:ext cx="2633953" cy="246716"/>
                <a:chOff x="4395012" y="5428102"/>
                <a:chExt cx="3019898" cy="246716"/>
              </a:xfrm>
            </p:grpSpPr>
            <p:cxnSp>
              <p:nvCxnSpPr>
                <p:cNvPr id="59" name="Straight Arrow Connector 58">
                  <a:extLst>
                    <a:ext uri="{FF2B5EF4-FFF2-40B4-BE49-F238E27FC236}">
                      <a16:creationId xmlns:a16="http://schemas.microsoft.com/office/drawing/2014/main" id="{E2BB16C1-35B1-7353-E8FE-1F2F4D6007F9}"/>
                    </a:ext>
                  </a:extLst>
                </p:cNvPr>
                <p:cNvCxnSpPr>
                  <a:cxnSpLocks/>
                </p:cNvCxnSpPr>
                <p:nvPr/>
              </p:nvCxnSpPr>
              <p:spPr>
                <a:xfrm flipV="1">
                  <a:off x="4395012" y="5559656"/>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1774470D-025D-E592-F7D6-D1BF766F98F9}"/>
                    </a:ext>
                  </a:extLst>
                </p:cNvPr>
                <p:cNvSpPr/>
                <p:nvPr/>
              </p:nvSpPr>
              <p:spPr>
                <a:xfrm>
                  <a:off x="7179725" y="5428102"/>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35" name="Group 34">
                <a:extLst>
                  <a:ext uri="{FF2B5EF4-FFF2-40B4-BE49-F238E27FC236}">
                    <a16:creationId xmlns:a16="http://schemas.microsoft.com/office/drawing/2014/main" id="{CA46C476-A814-E665-08BC-EE5CD9DDA95C}"/>
                  </a:ext>
                </a:extLst>
              </p:cNvPr>
              <p:cNvGrpSpPr/>
              <p:nvPr/>
            </p:nvGrpSpPr>
            <p:grpSpPr>
              <a:xfrm rot="5400000" flipH="1">
                <a:off x="6323535" y="5409287"/>
                <a:ext cx="2633953" cy="246716"/>
                <a:chOff x="6323531" y="5409287"/>
                <a:chExt cx="3019898" cy="246716"/>
              </a:xfrm>
            </p:grpSpPr>
            <p:cxnSp>
              <p:nvCxnSpPr>
                <p:cNvPr id="57" name="Straight Arrow Connector 56">
                  <a:extLst>
                    <a:ext uri="{FF2B5EF4-FFF2-40B4-BE49-F238E27FC236}">
                      <a16:creationId xmlns:a16="http://schemas.microsoft.com/office/drawing/2014/main" id="{BF06C640-7242-299A-1446-3CAB867D654D}"/>
                    </a:ext>
                  </a:extLst>
                </p:cNvPr>
                <p:cNvCxnSpPr>
                  <a:cxnSpLocks/>
                </p:cNvCxnSpPr>
                <p:nvPr/>
              </p:nvCxnSpPr>
              <p:spPr>
                <a:xfrm flipV="1">
                  <a:off x="6323531" y="5540841"/>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DF612BE9-0831-5B63-906C-B60BF01D8992}"/>
                    </a:ext>
                  </a:extLst>
                </p:cNvPr>
                <p:cNvSpPr/>
                <p:nvPr/>
              </p:nvSpPr>
              <p:spPr>
                <a:xfrm>
                  <a:off x="9108244" y="5409287"/>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cxnSp>
            <p:nvCxnSpPr>
              <p:cNvPr id="36" name="Straight Arrow Connector 35">
                <a:extLst>
                  <a:ext uri="{FF2B5EF4-FFF2-40B4-BE49-F238E27FC236}">
                    <a16:creationId xmlns:a16="http://schemas.microsoft.com/office/drawing/2014/main" id="{AC29942D-46EE-E056-F6CB-82D472AE7550}"/>
                  </a:ext>
                </a:extLst>
              </p:cNvPr>
              <p:cNvCxnSpPr>
                <a:cxnSpLocks/>
              </p:cNvCxnSpPr>
              <p:nvPr/>
            </p:nvCxnSpPr>
            <p:spPr>
              <a:xfrm rot="5400000" flipH="1" flipV="1">
                <a:off x="5531446" y="6159868"/>
                <a:ext cx="1390799"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87E774AA-42FD-E718-15D2-F63E4A07EB39}"/>
                  </a:ext>
                </a:extLst>
              </p:cNvPr>
              <p:cNvSpPr/>
              <p:nvPr/>
            </p:nvSpPr>
            <p:spPr>
              <a:xfrm rot="5400000" flipH="1">
                <a:off x="6125952" y="5324644"/>
                <a:ext cx="225704" cy="227902"/>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8" name="Straight Arrow Connector 37">
                <a:extLst>
                  <a:ext uri="{FF2B5EF4-FFF2-40B4-BE49-F238E27FC236}">
                    <a16:creationId xmlns:a16="http://schemas.microsoft.com/office/drawing/2014/main" id="{1A74CCD4-D4AE-FA5F-F69B-2F65A177EB3B}"/>
                  </a:ext>
                </a:extLst>
              </p:cNvPr>
              <p:cNvCxnSpPr>
                <a:cxnSpLocks/>
              </p:cNvCxnSpPr>
              <p:nvPr/>
            </p:nvCxnSpPr>
            <p:spPr>
              <a:xfrm rot="5400000" flipH="1" flipV="1">
                <a:off x="5758071" y="5840239"/>
                <a:ext cx="2032066" cy="24330"/>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B90F1AC-B7F9-81A9-A90C-4893E14CF802}"/>
                  </a:ext>
                </a:extLst>
              </p:cNvPr>
              <p:cNvSpPr/>
              <p:nvPr/>
            </p:nvSpPr>
            <p:spPr>
              <a:xfrm rot="5400000" flipH="1">
                <a:off x="6664387" y="4710950"/>
                <a:ext cx="221277" cy="190273"/>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0" name="Straight Arrow Connector 39">
                <a:extLst>
                  <a:ext uri="{FF2B5EF4-FFF2-40B4-BE49-F238E27FC236}">
                    <a16:creationId xmlns:a16="http://schemas.microsoft.com/office/drawing/2014/main" id="{D7901C9A-DCB7-C8F5-289B-B07748DF2A4B}"/>
                  </a:ext>
                </a:extLst>
              </p:cNvPr>
              <p:cNvCxnSpPr>
                <a:cxnSpLocks/>
              </p:cNvCxnSpPr>
              <p:nvPr/>
            </p:nvCxnSpPr>
            <p:spPr>
              <a:xfrm rot="5400000" flipH="1" flipV="1">
                <a:off x="6712649" y="6259218"/>
                <a:ext cx="1192097"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C60D995A-8EFE-B11D-DB3D-9FB78816377C}"/>
                  </a:ext>
                </a:extLst>
              </p:cNvPr>
              <p:cNvSpPr/>
              <p:nvPr/>
            </p:nvSpPr>
            <p:spPr>
              <a:xfrm rot="5400000" flipH="1">
                <a:off x="7220567" y="5537660"/>
                <a:ext cx="200178" cy="209087"/>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2" name="Straight Arrow Connector 41">
                <a:extLst>
                  <a:ext uri="{FF2B5EF4-FFF2-40B4-BE49-F238E27FC236}">
                    <a16:creationId xmlns:a16="http://schemas.microsoft.com/office/drawing/2014/main" id="{A058835A-8925-5CA5-C57C-881E5B4F0FE3}"/>
                  </a:ext>
                </a:extLst>
              </p:cNvPr>
              <p:cNvCxnSpPr>
                <a:cxnSpLocks/>
              </p:cNvCxnSpPr>
              <p:nvPr/>
            </p:nvCxnSpPr>
            <p:spPr>
              <a:xfrm flipV="1">
                <a:off x="8352612" y="8424251"/>
                <a:ext cx="2107158" cy="28632"/>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19105E85-41E3-87D1-C982-3EF6E88EB5CA}"/>
                  </a:ext>
                </a:extLst>
              </p:cNvPr>
              <p:cNvSpPr/>
              <p:nvPr/>
            </p:nvSpPr>
            <p:spPr>
              <a:xfrm rot="10680000" flipH="1">
                <a:off x="10311365" y="8294978"/>
                <a:ext cx="236719" cy="227898"/>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4" name="Straight Arrow Connector 43">
                <a:extLst>
                  <a:ext uri="{FF2B5EF4-FFF2-40B4-BE49-F238E27FC236}">
                    <a16:creationId xmlns:a16="http://schemas.microsoft.com/office/drawing/2014/main" id="{DEB40299-1CD6-7D1E-72AA-45E766ED6B74}"/>
                  </a:ext>
                </a:extLst>
              </p:cNvPr>
              <p:cNvCxnSpPr>
                <a:cxnSpLocks/>
              </p:cNvCxnSpPr>
              <p:nvPr/>
            </p:nvCxnSpPr>
            <p:spPr>
              <a:xfrm flipV="1">
                <a:off x="8350392" y="8959767"/>
                <a:ext cx="1672459" cy="16337"/>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E83C6F46-9716-01DA-CF44-2366C1D1CC02}"/>
                  </a:ext>
                </a:extLst>
              </p:cNvPr>
              <p:cNvSpPr/>
              <p:nvPr/>
            </p:nvSpPr>
            <p:spPr>
              <a:xfrm rot="10680000" flipH="1">
                <a:off x="9963855" y="8834036"/>
                <a:ext cx="211742" cy="227898"/>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6" name="Group 45">
                <a:extLst>
                  <a:ext uri="{FF2B5EF4-FFF2-40B4-BE49-F238E27FC236}">
                    <a16:creationId xmlns:a16="http://schemas.microsoft.com/office/drawing/2014/main" id="{BE1BEA04-FF65-ED22-7010-3DD428EF8500}"/>
                  </a:ext>
                </a:extLst>
              </p:cNvPr>
              <p:cNvGrpSpPr/>
              <p:nvPr/>
            </p:nvGrpSpPr>
            <p:grpSpPr>
              <a:xfrm rot="5400000">
                <a:off x="5020177" y="10536332"/>
                <a:ext cx="3024917" cy="2118790"/>
                <a:chOff x="5020169" y="10536324"/>
                <a:chExt cx="3024917" cy="2118790"/>
              </a:xfrm>
            </p:grpSpPr>
            <p:cxnSp>
              <p:nvCxnSpPr>
                <p:cNvPr id="47" name="Straight Arrow Connector 46">
                  <a:extLst>
                    <a:ext uri="{FF2B5EF4-FFF2-40B4-BE49-F238E27FC236}">
                      <a16:creationId xmlns:a16="http://schemas.microsoft.com/office/drawing/2014/main" id="{07EE3029-FECF-7E0D-2F37-313502A672D9}"/>
                    </a:ext>
                  </a:extLst>
                </p:cNvPr>
                <p:cNvCxnSpPr>
                  <a:cxnSpLocks/>
                </p:cNvCxnSpPr>
                <p:nvPr/>
              </p:nvCxnSpPr>
              <p:spPr>
                <a:xfrm flipV="1">
                  <a:off x="5025188" y="10667878"/>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B1262FA8-DBED-FE87-FD4D-42BEA8B36AE6}"/>
                    </a:ext>
                  </a:extLst>
                </p:cNvPr>
                <p:cNvSpPr/>
                <p:nvPr/>
              </p:nvSpPr>
              <p:spPr>
                <a:xfrm>
                  <a:off x="7809901" y="10536324"/>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9" name="Straight Arrow Connector 48">
                  <a:extLst>
                    <a:ext uri="{FF2B5EF4-FFF2-40B4-BE49-F238E27FC236}">
                      <a16:creationId xmlns:a16="http://schemas.microsoft.com/office/drawing/2014/main" id="{CE60DD69-527A-454D-9B52-28AF08C254E3}"/>
                    </a:ext>
                  </a:extLst>
                </p:cNvPr>
                <p:cNvCxnSpPr>
                  <a:cxnSpLocks/>
                </p:cNvCxnSpPr>
                <p:nvPr/>
              </p:nvCxnSpPr>
              <p:spPr>
                <a:xfrm flipV="1">
                  <a:off x="5025188" y="12539952"/>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11E73AC5-9781-06A0-669B-4B359414E0A8}"/>
                    </a:ext>
                  </a:extLst>
                </p:cNvPr>
                <p:cNvSpPr/>
                <p:nvPr/>
              </p:nvSpPr>
              <p:spPr>
                <a:xfrm>
                  <a:off x="7809901" y="12408398"/>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1" name="Straight Arrow Connector 50">
                  <a:extLst>
                    <a:ext uri="{FF2B5EF4-FFF2-40B4-BE49-F238E27FC236}">
                      <a16:creationId xmlns:a16="http://schemas.microsoft.com/office/drawing/2014/main" id="{33692086-94A4-30AF-A452-632E051B0E68}"/>
                    </a:ext>
                  </a:extLst>
                </p:cNvPr>
                <p:cNvCxnSpPr>
                  <a:cxnSpLocks/>
                </p:cNvCxnSpPr>
                <p:nvPr/>
              </p:nvCxnSpPr>
              <p:spPr>
                <a:xfrm flipV="1">
                  <a:off x="5025188" y="11147656"/>
                  <a:ext cx="2899361" cy="26339"/>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0D06E781-FD10-136B-D493-2DBB820E5E7C}"/>
                    </a:ext>
                  </a:extLst>
                </p:cNvPr>
                <p:cNvSpPr/>
                <p:nvPr/>
              </p:nvSpPr>
              <p:spPr>
                <a:xfrm>
                  <a:off x="7809901" y="11016101"/>
                  <a:ext cx="235185" cy="246716"/>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3" name="Straight Arrow Connector 52">
                  <a:extLst>
                    <a:ext uri="{FF2B5EF4-FFF2-40B4-BE49-F238E27FC236}">
                      <a16:creationId xmlns:a16="http://schemas.microsoft.com/office/drawing/2014/main" id="{D5027C19-9D1F-644F-B2FB-F6DC8C103F09}"/>
                    </a:ext>
                  </a:extLst>
                </p:cNvPr>
                <p:cNvCxnSpPr>
                  <a:cxnSpLocks/>
                </p:cNvCxnSpPr>
                <p:nvPr/>
              </p:nvCxnSpPr>
              <p:spPr>
                <a:xfrm flipV="1">
                  <a:off x="5022389" y="11585139"/>
                  <a:ext cx="2107158" cy="28632"/>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3EE9EF3B-E67F-7827-A7E3-AE549FE61548}"/>
                    </a:ext>
                  </a:extLst>
                </p:cNvPr>
                <p:cNvSpPr/>
                <p:nvPr/>
              </p:nvSpPr>
              <p:spPr>
                <a:xfrm rot="10680000" flipH="1">
                  <a:off x="6981142" y="11455867"/>
                  <a:ext cx="236719" cy="227898"/>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5" name="Straight Arrow Connector 54">
                  <a:extLst>
                    <a:ext uri="{FF2B5EF4-FFF2-40B4-BE49-F238E27FC236}">
                      <a16:creationId xmlns:a16="http://schemas.microsoft.com/office/drawing/2014/main" id="{D442C16D-35A5-903C-C059-29BBC9C0231B}"/>
                    </a:ext>
                  </a:extLst>
                </p:cNvPr>
                <p:cNvCxnSpPr>
                  <a:cxnSpLocks/>
                </p:cNvCxnSpPr>
                <p:nvPr/>
              </p:nvCxnSpPr>
              <p:spPr>
                <a:xfrm flipV="1">
                  <a:off x="5020169" y="12120655"/>
                  <a:ext cx="1672459" cy="16337"/>
                </a:xfrm>
                <a:prstGeom prst="straightConnector1">
                  <a:avLst/>
                </a:prstGeom>
                <a:ln w="6350">
                  <a:solidFill>
                    <a:schemeClr val="tx1"/>
                  </a:solidFill>
                </a:ln>
                <a:scene3d>
                  <a:camera prst="orthographicFront"/>
                  <a:lightRig rig="threePt" dir="t"/>
                </a:scene3d>
                <a:sp3d>
                  <a:bevelT w="139700" h="139700" prst="divot"/>
                </a:sp3d>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CBDFC9F0-FCD2-6B39-9B25-F0F5F2879278}"/>
                    </a:ext>
                  </a:extLst>
                </p:cNvPr>
                <p:cNvSpPr/>
                <p:nvPr/>
              </p:nvSpPr>
              <p:spPr>
                <a:xfrm rot="10680000" flipH="1">
                  <a:off x="6633632" y="11994925"/>
                  <a:ext cx="211742" cy="227898"/>
                </a:xfrm>
                <a:prstGeom prst="ellipse">
                  <a:avLst/>
                </a:prstGeom>
                <a:solidFill>
                  <a:schemeClr val="tx1"/>
                </a:solidFill>
                <a:ln w="127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sp>
          <p:nvSpPr>
            <p:cNvPr id="20" name="TextBox 50">
              <a:extLst>
                <a:ext uri="{FF2B5EF4-FFF2-40B4-BE49-F238E27FC236}">
                  <a16:creationId xmlns:a16="http://schemas.microsoft.com/office/drawing/2014/main" id="{430D4A16-D341-11A8-BEB8-D0401C1A7668}"/>
                </a:ext>
              </a:extLst>
            </p:cNvPr>
            <p:cNvSpPr txBox="1"/>
            <p:nvPr/>
          </p:nvSpPr>
          <p:spPr>
            <a:xfrm>
              <a:off x="2482642" y="4590815"/>
              <a:ext cx="626534" cy="369332"/>
            </a:xfrm>
            <a:prstGeom prst="rect">
              <a:avLst/>
            </a:prstGeom>
            <a:noFill/>
            <a:scene3d>
              <a:camera prst="orthographicFront"/>
              <a:lightRig rig="threePt" dir="t"/>
            </a:scene3d>
            <a:sp3d>
              <a:bevelT w="139700" h="139700" prst="divot"/>
            </a:sp3d>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cs typeface="Calibri"/>
                </a:rPr>
                <a:t>NPU</a:t>
              </a:r>
            </a:p>
          </p:txBody>
        </p:sp>
      </p:grpSp>
      <p:sp>
        <p:nvSpPr>
          <p:cNvPr id="8" name="TextBox 7">
            <a:extLst>
              <a:ext uri="{FF2B5EF4-FFF2-40B4-BE49-F238E27FC236}">
                <a16:creationId xmlns:a16="http://schemas.microsoft.com/office/drawing/2014/main" id="{EC2A7117-1149-B738-113B-4A4FB7831081}"/>
              </a:ext>
            </a:extLst>
          </p:cNvPr>
          <p:cNvSpPr txBox="1"/>
          <p:nvPr/>
        </p:nvSpPr>
        <p:spPr>
          <a:xfrm>
            <a:off x="2546361" y="2277514"/>
            <a:ext cx="6265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CPU</a:t>
            </a:r>
            <a:endParaRPr lang="en-US" sz="2000"/>
          </a:p>
        </p:txBody>
      </p:sp>
      <p:grpSp>
        <p:nvGrpSpPr>
          <p:cNvPr id="124" name="Group 123">
            <a:extLst>
              <a:ext uri="{FF2B5EF4-FFF2-40B4-BE49-F238E27FC236}">
                <a16:creationId xmlns:a16="http://schemas.microsoft.com/office/drawing/2014/main" id="{33A7E5BB-8BC4-0A3C-C080-D677BFB7997F}"/>
              </a:ext>
            </a:extLst>
          </p:cNvPr>
          <p:cNvGrpSpPr/>
          <p:nvPr/>
        </p:nvGrpSpPr>
        <p:grpSpPr>
          <a:xfrm>
            <a:off x="6692703" y="1420433"/>
            <a:ext cx="1241406" cy="1411132"/>
            <a:chOff x="6692703" y="1420433"/>
            <a:chExt cx="1241406" cy="1411132"/>
          </a:xfrm>
        </p:grpSpPr>
        <p:grpSp>
          <p:nvGrpSpPr>
            <p:cNvPr id="70" name="Group 69">
              <a:extLst>
                <a:ext uri="{FF2B5EF4-FFF2-40B4-BE49-F238E27FC236}">
                  <a16:creationId xmlns:a16="http://schemas.microsoft.com/office/drawing/2014/main" id="{A748ED13-7AC6-9CA3-7056-ACB359C34834}"/>
                </a:ext>
              </a:extLst>
            </p:cNvPr>
            <p:cNvGrpSpPr/>
            <p:nvPr/>
          </p:nvGrpSpPr>
          <p:grpSpPr>
            <a:xfrm>
              <a:off x="6697020" y="1420433"/>
              <a:ext cx="1102546" cy="1168401"/>
              <a:chOff x="8810861" y="2832452"/>
              <a:chExt cx="2410177" cy="2391363"/>
            </a:xfrm>
            <a:effectLst>
              <a:outerShdw blurRad="50800" dist="38100" dir="16200000" rotWithShape="0">
                <a:prstClr val="black">
                  <a:alpha val="40000"/>
                </a:prstClr>
              </a:outerShdw>
            </a:effectLst>
          </p:grpSpPr>
          <p:pic>
            <p:nvPicPr>
              <p:cNvPr id="11" name="Graphic 11" descr="Sunglasses with solid fill">
                <a:extLst>
                  <a:ext uri="{FF2B5EF4-FFF2-40B4-BE49-F238E27FC236}">
                    <a16:creationId xmlns:a16="http://schemas.microsoft.com/office/drawing/2014/main" id="{8F1A605C-C41F-8ECF-03E4-CBE2B5F33E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5170" y="3329281"/>
                <a:ext cx="698030" cy="698030"/>
              </a:xfrm>
              <a:prstGeom prst="rect">
                <a:avLst/>
              </a:prstGeom>
            </p:spPr>
          </p:pic>
          <p:pic>
            <p:nvPicPr>
              <p:cNvPr id="12" name="Graphic 12" descr="Detective male with solid fill">
                <a:extLst>
                  <a:ext uri="{FF2B5EF4-FFF2-40B4-BE49-F238E27FC236}">
                    <a16:creationId xmlns:a16="http://schemas.microsoft.com/office/drawing/2014/main" id="{50EDA5A4-B852-004E-1BB1-E3B4606C8C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10861" y="2832452"/>
                <a:ext cx="2410177" cy="2391363"/>
              </a:xfrm>
              <a:prstGeom prst="rect">
                <a:avLst/>
              </a:prstGeom>
            </p:spPr>
          </p:pic>
        </p:grpSp>
        <p:pic>
          <p:nvPicPr>
            <p:cNvPr id="71" name="Graphic 71" descr="Close with solid fill">
              <a:extLst>
                <a:ext uri="{FF2B5EF4-FFF2-40B4-BE49-F238E27FC236}">
                  <a16:creationId xmlns:a16="http://schemas.microsoft.com/office/drawing/2014/main" id="{3C8BA7D5-44D2-79C0-2A5D-10CFFBF07C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32240" y="2105458"/>
              <a:ext cx="539364" cy="53936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2" name="TextBox 71">
              <a:extLst>
                <a:ext uri="{FF2B5EF4-FFF2-40B4-BE49-F238E27FC236}">
                  <a16:creationId xmlns:a16="http://schemas.microsoft.com/office/drawing/2014/main" id="{4F595A31-F2A6-FD72-9527-09A92FCD0EC7}"/>
                </a:ext>
              </a:extLst>
            </p:cNvPr>
            <p:cNvSpPr txBox="1"/>
            <p:nvPr/>
          </p:nvSpPr>
          <p:spPr>
            <a:xfrm>
              <a:off x="6692703" y="2431455"/>
              <a:ext cx="12414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Adversary</a:t>
              </a:r>
              <a:endParaRPr lang="en-US" sz="2000"/>
            </a:p>
          </p:txBody>
        </p:sp>
      </p:grpSp>
      <p:sp>
        <p:nvSpPr>
          <p:cNvPr id="75" name="TextBox 50">
            <a:extLst>
              <a:ext uri="{FF2B5EF4-FFF2-40B4-BE49-F238E27FC236}">
                <a16:creationId xmlns:a16="http://schemas.microsoft.com/office/drawing/2014/main" id="{430D4A16-D341-11A8-BEB8-D0401C1A7668}"/>
              </a:ext>
            </a:extLst>
          </p:cNvPr>
          <p:cNvSpPr txBox="1"/>
          <p:nvPr/>
        </p:nvSpPr>
        <p:spPr>
          <a:xfrm>
            <a:off x="4809667" y="4457627"/>
            <a:ext cx="2090220"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cs typeface="Calibri"/>
              </a:rPr>
              <a:t>Camera (image generation)</a:t>
            </a:r>
          </a:p>
        </p:txBody>
      </p:sp>
      <p:sp>
        <p:nvSpPr>
          <p:cNvPr id="125" name="TextBox 50">
            <a:extLst>
              <a:ext uri="{FF2B5EF4-FFF2-40B4-BE49-F238E27FC236}">
                <a16:creationId xmlns:a16="http://schemas.microsoft.com/office/drawing/2014/main" id="{430D4A16-D341-11A8-BEB8-D0401C1A7668}"/>
              </a:ext>
            </a:extLst>
          </p:cNvPr>
          <p:cNvSpPr txBox="1"/>
          <p:nvPr/>
        </p:nvSpPr>
        <p:spPr>
          <a:xfrm>
            <a:off x="8767703" y="7770518"/>
            <a:ext cx="626534"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cs typeface="Calibri"/>
              </a:rPr>
              <a:t>NPU</a:t>
            </a:r>
          </a:p>
        </p:txBody>
      </p:sp>
      <p:grpSp>
        <p:nvGrpSpPr>
          <p:cNvPr id="204" name="Group 203">
            <a:extLst>
              <a:ext uri="{FF2B5EF4-FFF2-40B4-BE49-F238E27FC236}">
                <a16:creationId xmlns:a16="http://schemas.microsoft.com/office/drawing/2014/main" id="{E967981F-CBA6-5592-2773-6303BBF48518}"/>
              </a:ext>
            </a:extLst>
          </p:cNvPr>
          <p:cNvGrpSpPr/>
          <p:nvPr/>
        </p:nvGrpSpPr>
        <p:grpSpPr>
          <a:xfrm>
            <a:off x="4410112" y="2240209"/>
            <a:ext cx="1777094" cy="775228"/>
            <a:chOff x="6182480" y="3170295"/>
            <a:chExt cx="4412074" cy="1260593"/>
          </a:xfrm>
          <a:effectLst>
            <a:outerShdw blurRad="50800" dist="38100" dir="13500000" algn="br" rotWithShape="0">
              <a:prstClr val="black">
                <a:alpha val="40000"/>
              </a:prstClr>
            </a:outerShdw>
          </a:effectLst>
          <a:scene3d>
            <a:camera prst="orthographicFront">
              <a:rot lat="0" lon="0" rev="0"/>
            </a:camera>
            <a:lightRig rig="soft" dir="t">
              <a:rot lat="0" lon="0" rev="0"/>
            </a:lightRig>
          </a:scene3d>
        </p:grpSpPr>
        <p:sp>
          <p:nvSpPr>
            <p:cNvPr id="205" name="Rectangle 204">
              <a:extLst>
                <a:ext uri="{FF2B5EF4-FFF2-40B4-BE49-F238E27FC236}">
                  <a16:creationId xmlns:a16="http://schemas.microsoft.com/office/drawing/2014/main" id="{F24F5051-F00B-57BC-2C65-AAB1FB357D7C}"/>
                </a:ext>
              </a:extLst>
            </p:cNvPr>
            <p:cNvSpPr/>
            <p:nvPr/>
          </p:nvSpPr>
          <p:spPr>
            <a:xfrm>
              <a:off x="6182480" y="3170295"/>
              <a:ext cx="4412074" cy="959556"/>
            </a:xfrm>
            <a:prstGeom prst="rect">
              <a:avLst/>
            </a:prstGeom>
            <a:solidFill>
              <a:schemeClr val="accent6">
                <a:lumMod val="5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4CCB70A7-34D7-7C1F-1BF9-4010E18B8891}"/>
                </a:ext>
              </a:extLst>
            </p:cNvPr>
            <p:cNvSpPr/>
            <p:nvPr/>
          </p:nvSpPr>
          <p:spPr>
            <a:xfrm>
              <a:off x="6472296" y="3320814"/>
              <a:ext cx="809037" cy="658518"/>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9A7288A5-9A28-3FB0-2DC8-7717900CCA17}"/>
                </a:ext>
              </a:extLst>
            </p:cNvPr>
            <p:cNvSpPr/>
            <p:nvPr/>
          </p:nvSpPr>
          <p:spPr>
            <a:xfrm>
              <a:off x="7480249" y="3320814"/>
              <a:ext cx="809037" cy="658518"/>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C6FE37E5-412E-D94E-96DC-8DB23519E87E}"/>
                </a:ext>
              </a:extLst>
            </p:cNvPr>
            <p:cNvSpPr/>
            <p:nvPr/>
          </p:nvSpPr>
          <p:spPr>
            <a:xfrm>
              <a:off x="8469613" y="3320814"/>
              <a:ext cx="809037" cy="658518"/>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9658B4E5-6744-4877-FD6E-033ABBEB1F98}"/>
                </a:ext>
              </a:extLst>
            </p:cNvPr>
            <p:cNvSpPr/>
            <p:nvPr/>
          </p:nvSpPr>
          <p:spPr>
            <a:xfrm>
              <a:off x="9495700" y="3320814"/>
              <a:ext cx="809037" cy="658518"/>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5310FE9E-C089-C06D-A499-86D48F3D4E84}"/>
                </a:ext>
              </a:extLst>
            </p:cNvPr>
            <p:cNvSpPr/>
            <p:nvPr/>
          </p:nvSpPr>
          <p:spPr>
            <a:xfrm>
              <a:off x="6378221" y="4129851"/>
              <a:ext cx="498593" cy="301037"/>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32003C09-D757-353D-DF45-A69073161A5D}"/>
                </a:ext>
              </a:extLst>
            </p:cNvPr>
            <p:cNvSpPr/>
            <p:nvPr/>
          </p:nvSpPr>
          <p:spPr>
            <a:xfrm>
              <a:off x="6876813" y="4129851"/>
              <a:ext cx="498593" cy="301037"/>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3E91790F-3AF6-9548-7F41-33CB63CA22A8}"/>
                </a:ext>
              </a:extLst>
            </p:cNvPr>
            <p:cNvSpPr/>
            <p:nvPr/>
          </p:nvSpPr>
          <p:spPr>
            <a:xfrm>
              <a:off x="7375632" y="4129851"/>
              <a:ext cx="498593" cy="301037"/>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811B4E87-A8B3-DEEB-E085-D247C18E2D72}"/>
                </a:ext>
              </a:extLst>
            </p:cNvPr>
            <p:cNvSpPr/>
            <p:nvPr/>
          </p:nvSpPr>
          <p:spPr>
            <a:xfrm>
              <a:off x="7845776" y="4129851"/>
              <a:ext cx="498593" cy="301037"/>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BBFF9E2F-153E-85F3-9D73-BDEBB45C280A}"/>
                </a:ext>
              </a:extLst>
            </p:cNvPr>
            <p:cNvSpPr/>
            <p:nvPr/>
          </p:nvSpPr>
          <p:spPr>
            <a:xfrm>
              <a:off x="8344369" y="4129851"/>
              <a:ext cx="498593" cy="301037"/>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B3D45976-6B5B-464C-A7DD-D7A7EA5AE68E}"/>
                </a:ext>
              </a:extLst>
            </p:cNvPr>
            <p:cNvSpPr/>
            <p:nvPr/>
          </p:nvSpPr>
          <p:spPr>
            <a:xfrm>
              <a:off x="8838654" y="4129850"/>
              <a:ext cx="498593" cy="301037"/>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0C3F840-2189-6987-BAE1-D4FBE53C792C}"/>
                </a:ext>
              </a:extLst>
            </p:cNvPr>
            <p:cNvSpPr/>
            <p:nvPr/>
          </p:nvSpPr>
          <p:spPr>
            <a:xfrm>
              <a:off x="9337246" y="4129850"/>
              <a:ext cx="498593" cy="301037"/>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5496214B-EC04-3E3C-A037-38E554D006A6}"/>
                </a:ext>
              </a:extLst>
            </p:cNvPr>
            <p:cNvSpPr/>
            <p:nvPr/>
          </p:nvSpPr>
          <p:spPr>
            <a:xfrm>
              <a:off x="9836065" y="4129850"/>
              <a:ext cx="498593" cy="301037"/>
            </a:xfrm>
            <a:prstGeom prst="rect">
              <a:avLst/>
            </a:prstGeom>
            <a:solidFill>
              <a:schemeClr val="accent6">
                <a:lumMod val="40000"/>
                <a:lumOff val="60000"/>
              </a:schemeClr>
            </a:solidFill>
            <a:ln>
              <a:noFill/>
            </a:ln>
            <a:effectLst>
              <a:outerShdw blurRad="107950" dist="12700" dir="5400000" algn="ctr">
                <a:srgbClr val="000000"/>
              </a:outerShdw>
            </a:effectLst>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8" name="TextBox 50">
            <a:extLst>
              <a:ext uri="{FF2B5EF4-FFF2-40B4-BE49-F238E27FC236}">
                <a16:creationId xmlns:a16="http://schemas.microsoft.com/office/drawing/2014/main" id="{86168CCF-857A-955E-A192-42A2E217A235}"/>
              </a:ext>
            </a:extLst>
          </p:cNvPr>
          <p:cNvSpPr txBox="1"/>
          <p:nvPr/>
        </p:nvSpPr>
        <p:spPr>
          <a:xfrm>
            <a:off x="4544067" y="1850943"/>
            <a:ext cx="117737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cs typeface="Calibri"/>
              </a:rPr>
              <a:t>Memory</a:t>
            </a:r>
          </a:p>
        </p:txBody>
      </p:sp>
      <p:sp>
        <p:nvSpPr>
          <p:cNvPr id="220" name="Rectangle 219">
            <a:extLst>
              <a:ext uri="{FF2B5EF4-FFF2-40B4-BE49-F238E27FC236}">
                <a16:creationId xmlns:a16="http://schemas.microsoft.com/office/drawing/2014/main" id="{547691E9-7ABD-797E-99F5-5AD686FB7B35}"/>
              </a:ext>
            </a:extLst>
          </p:cNvPr>
          <p:cNvSpPr/>
          <p:nvPr/>
        </p:nvSpPr>
        <p:spPr>
          <a:xfrm>
            <a:off x="8049225" y="2142034"/>
            <a:ext cx="2795211" cy="239478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026BDC9E-FD3C-3CD8-9784-380B3614335C}"/>
              </a:ext>
            </a:extLst>
          </p:cNvPr>
          <p:cNvSpPr/>
          <p:nvPr/>
        </p:nvSpPr>
        <p:spPr>
          <a:xfrm>
            <a:off x="8230594" y="2267527"/>
            <a:ext cx="2443143" cy="4496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0000"/>
                </a:solidFill>
                <a:cs typeface="Calibri"/>
              </a:rPr>
              <a:t>Bus Snooping Attack</a:t>
            </a:r>
            <a:endParaRPr lang="en-US" sz="2000">
              <a:solidFill>
                <a:srgbClr val="000000"/>
              </a:solidFill>
            </a:endParaRPr>
          </a:p>
        </p:txBody>
      </p:sp>
      <p:sp>
        <p:nvSpPr>
          <p:cNvPr id="223" name="Rectangle 222">
            <a:extLst>
              <a:ext uri="{FF2B5EF4-FFF2-40B4-BE49-F238E27FC236}">
                <a16:creationId xmlns:a16="http://schemas.microsoft.com/office/drawing/2014/main" id="{1E4DB1EE-51BF-A455-A3E5-8E55BADA8C49}"/>
              </a:ext>
            </a:extLst>
          </p:cNvPr>
          <p:cNvSpPr/>
          <p:nvPr/>
        </p:nvSpPr>
        <p:spPr>
          <a:xfrm>
            <a:off x="8230593" y="2821776"/>
            <a:ext cx="2443143" cy="4392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rgbClr val="000000"/>
                </a:solidFill>
                <a:cs typeface="Calibri"/>
              </a:rPr>
              <a:t>Replay Attack</a:t>
            </a:r>
            <a:endParaRPr lang="en-US" sz="2000">
              <a:solidFill>
                <a:srgbClr val="000000"/>
              </a:solidFill>
            </a:endParaRPr>
          </a:p>
        </p:txBody>
      </p:sp>
      <p:sp>
        <p:nvSpPr>
          <p:cNvPr id="224" name="Rectangle 223">
            <a:extLst>
              <a:ext uri="{FF2B5EF4-FFF2-40B4-BE49-F238E27FC236}">
                <a16:creationId xmlns:a16="http://schemas.microsoft.com/office/drawing/2014/main" id="{DBD907F6-58E0-7BCE-4AB3-9A37802B308B}"/>
              </a:ext>
            </a:extLst>
          </p:cNvPr>
          <p:cNvSpPr/>
          <p:nvPr/>
        </p:nvSpPr>
        <p:spPr>
          <a:xfrm>
            <a:off x="8230593" y="3365568"/>
            <a:ext cx="2443143" cy="439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rgbClr val="000000"/>
                </a:solidFill>
                <a:cs typeface="Calibri"/>
              </a:rPr>
              <a:t>Cold Boot Attack</a:t>
            </a:r>
            <a:endParaRPr lang="en-US" sz="2000">
              <a:solidFill>
                <a:srgbClr val="000000"/>
              </a:solidFill>
            </a:endParaRPr>
          </a:p>
        </p:txBody>
      </p:sp>
      <p:sp>
        <p:nvSpPr>
          <p:cNvPr id="225" name="Rectangle 224">
            <a:extLst>
              <a:ext uri="{FF2B5EF4-FFF2-40B4-BE49-F238E27FC236}">
                <a16:creationId xmlns:a16="http://schemas.microsoft.com/office/drawing/2014/main" id="{8B328E23-C482-1389-D7D5-30D82390403F}"/>
              </a:ext>
            </a:extLst>
          </p:cNvPr>
          <p:cNvSpPr/>
          <p:nvPr/>
        </p:nvSpPr>
        <p:spPr>
          <a:xfrm>
            <a:off x="8230591" y="3919816"/>
            <a:ext cx="2443143" cy="4392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solidFill>
                  <a:srgbClr val="000000"/>
                </a:solidFill>
                <a:cs typeface="Calibri"/>
              </a:rPr>
              <a:t>Tampering Attack</a:t>
            </a:r>
            <a:endParaRPr lang="en-US" sz="2000">
              <a:solidFill>
                <a:srgbClr val="000000"/>
              </a:solidFill>
            </a:endParaRPr>
          </a:p>
        </p:txBody>
      </p:sp>
      <p:sp>
        <p:nvSpPr>
          <p:cNvPr id="226" name="Arrow: Left-Right 225">
            <a:extLst>
              <a:ext uri="{FF2B5EF4-FFF2-40B4-BE49-F238E27FC236}">
                <a16:creationId xmlns:a16="http://schemas.microsoft.com/office/drawing/2014/main" id="{D405B70D-E480-974D-CB0F-E8FFCC4CDE5B}"/>
              </a:ext>
            </a:extLst>
          </p:cNvPr>
          <p:cNvSpPr/>
          <p:nvPr/>
        </p:nvSpPr>
        <p:spPr>
          <a:xfrm>
            <a:off x="3268337" y="2313541"/>
            <a:ext cx="1019060" cy="40395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Up 226">
            <a:extLst>
              <a:ext uri="{FF2B5EF4-FFF2-40B4-BE49-F238E27FC236}">
                <a16:creationId xmlns:a16="http://schemas.microsoft.com/office/drawing/2014/main" id="{23FD2ABC-A020-D9B7-62C1-2C8C61C06A81}"/>
              </a:ext>
            </a:extLst>
          </p:cNvPr>
          <p:cNvSpPr/>
          <p:nvPr/>
        </p:nvSpPr>
        <p:spPr>
          <a:xfrm>
            <a:off x="5031035" y="3047999"/>
            <a:ext cx="422313" cy="5967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TextBox 50">
            <a:extLst>
              <a:ext uri="{FF2B5EF4-FFF2-40B4-BE49-F238E27FC236}">
                <a16:creationId xmlns:a16="http://schemas.microsoft.com/office/drawing/2014/main" id="{CCAE86DA-0618-8BDA-37D3-F9BB175A5378}"/>
              </a:ext>
            </a:extLst>
          </p:cNvPr>
          <p:cNvSpPr txBox="1"/>
          <p:nvPr/>
        </p:nvSpPr>
        <p:spPr>
          <a:xfrm>
            <a:off x="1166242" y="4254819"/>
            <a:ext cx="1878210"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cs typeface="Calibri"/>
              </a:rPr>
              <a:t>System Package</a:t>
            </a:r>
          </a:p>
        </p:txBody>
      </p:sp>
      <p:grpSp>
        <p:nvGrpSpPr>
          <p:cNvPr id="126" name="Group 125">
            <a:extLst>
              <a:ext uri="{FF2B5EF4-FFF2-40B4-BE49-F238E27FC236}">
                <a16:creationId xmlns:a16="http://schemas.microsoft.com/office/drawing/2014/main" id="{CF8265BA-7610-5202-BC7C-3A12924B1DD5}"/>
              </a:ext>
            </a:extLst>
          </p:cNvPr>
          <p:cNvGrpSpPr/>
          <p:nvPr/>
        </p:nvGrpSpPr>
        <p:grpSpPr>
          <a:xfrm>
            <a:off x="3661186" y="1467952"/>
            <a:ext cx="3269299" cy="855730"/>
            <a:chOff x="3661186" y="1467952"/>
            <a:chExt cx="3269299" cy="855730"/>
          </a:xfrm>
        </p:grpSpPr>
        <p:sp>
          <p:nvSpPr>
            <p:cNvPr id="230" name="Arrow: Curved Down 229">
              <a:extLst>
                <a:ext uri="{FF2B5EF4-FFF2-40B4-BE49-F238E27FC236}">
                  <a16:creationId xmlns:a16="http://schemas.microsoft.com/office/drawing/2014/main" id="{534BE5B1-3246-C977-FCE1-B9569CDD63B1}"/>
                </a:ext>
              </a:extLst>
            </p:cNvPr>
            <p:cNvSpPr/>
            <p:nvPr/>
          </p:nvSpPr>
          <p:spPr>
            <a:xfrm flipH="1">
              <a:off x="5453349" y="1781058"/>
              <a:ext cx="1386290" cy="36723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Arrow: Curved Down 230">
              <a:extLst>
                <a:ext uri="{FF2B5EF4-FFF2-40B4-BE49-F238E27FC236}">
                  <a16:creationId xmlns:a16="http://schemas.microsoft.com/office/drawing/2014/main" id="{F952A866-2C3D-B6B6-DD3A-D224A54B32B4}"/>
                </a:ext>
              </a:extLst>
            </p:cNvPr>
            <p:cNvSpPr/>
            <p:nvPr/>
          </p:nvSpPr>
          <p:spPr>
            <a:xfrm flipH="1">
              <a:off x="3661186" y="1467952"/>
              <a:ext cx="3269299" cy="855730"/>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solidFill>
              </a:endParaRPr>
            </a:p>
          </p:txBody>
        </p:sp>
      </p:grpSp>
      <p:pic>
        <p:nvPicPr>
          <p:cNvPr id="232" name="Graphic 232" descr="Processor with solid fill">
            <a:extLst>
              <a:ext uri="{FF2B5EF4-FFF2-40B4-BE49-F238E27FC236}">
                <a16:creationId xmlns:a16="http://schemas.microsoft.com/office/drawing/2014/main" id="{087A1298-4889-8998-DE2A-7CEE3240C8E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6631" y="1567150"/>
            <a:ext cx="831774" cy="840954"/>
          </a:xfrm>
          <a:prstGeom prst="rect">
            <a:avLst/>
          </a:prstGeom>
          <a:effectLst>
            <a:innerShdw blurRad="63500" dist="50800" dir="13500000">
              <a:prstClr val="black">
                <a:alpha val="50000"/>
              </a:prstClr>
            </a:innerShdw>
          </a:effectLst>
        </p:spPr>
      </p:pic>
      <p:sp>
        <p:nvSpPr>
          <p:cNvPr id="6" name="TextBox 5">
            <a:extLst>
              <a:ext uri="{FF2B5EF4-FFF2-40B4-BE49-F238E27FC236}">
                <a16:creationId xmlns:a16="http://schemas.microsoft.com/office/drawing/2014/main" id="{16C0D865-60F3-C9F1-1CBE-D54342B0F4A0}"/>
              </a:ext>
            </a:extLst>
          </p:cNvPr>
          <p:cNvSpPr txBox="1"/>
          <p:nvPr/>
        </p:nvSpPr>
        <p:spPr>
          <a:xfrm>
            <a:off x="2526934" y="5614011"/>
            <a:ext cx="4560894" cy="400110"/>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Access to the off-chip memory and buses </a:t>
            </a:r>
            <a:endParaRPr lang="en-US" sz="2000">
              <a:cs typeface="Calibri"/>
            </a:endParaRPr>
          </a:p>
        </p:txBody>
      </p:sp>
      <p:grpSp>
        <p:nvGrpSpPr>
          <p:cNvPr id="7" name="Group 6">
            <a:extLst>
              <a:ext uri="{FF2B5EF4-FFF2-40B4-BE49-F238E27FC236}">
                <a16:creationId xmlns:a16="http://schemas.microsoft.com/office/drawing/2014/main" id="{A066F346-89CE-EF35-72EC-BDA9791B29F0}"/>
              </a:ext>
            </a:extLst>
          </p:cNvPr>
          <p:cNvGrpSpPr/>
          <p:nvPr/>
        </p:nvGrpSpPr>
        <p:grpSpPr>
          <a:xfrm>
            <a:off x="1430538" y="5220787"/>
            <a:ext cx="1102546" cy="1168401"/>
            <a:chOff x="8810861" y="2832452"/>
            <a:chExt cx="2410177" cy="2391363"/>
          </a:xfrm>
          <a:effectLst>
            <a:outerShdw blurRad="50800" dist="38100" dir="16200000" rotWithShape="0">
              <a:prstClr val="black">
                <a:alpha val="40000"/>
              </a:prstClr>
            </a:outerShdw>
          </a:effectLst>
        </p:grpSpPr>
        <p:pic>
          <p:nvPicPr>
            <p:cNvPr id="13" name="Graphic 11" descr="Sunglasses with solid fill">
              <a:extLst>
                <a:ext uri="{FF2B5EF4-FFF2-40B4-BE49-F238E27FC236}">
                  <a16:creationId xmlns:a16="http://schemas.microsoft.com/office/drawing/2014/main" id="{CE76621C-7975-36FD-2D0F-7FA726FF8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5170" y="3329281"/>
              <a:ext cx="698030" cy="698030"/>
            </a:xfrm>
            <a:prstGeom prst="rect">
              <a:avLst/>
            </a:prstGeom>
          </p:spPr>
        </p:pic>
        <p:pic>
          <p:nvPicPr>
            <p:cNvPr id="14" name="Graphic 12" descr="Detective male with solid fill">
              <a:extLst>
                <a:ext uri="{FF2B5EF4-FFF2-40B4-BE49-F238E27FC236}">
                  <a16:creationId xmlns:a16="http://schemas.microsoft.com/office/drawing/2014/main" id="{B18CB04F-D7B3-67C1-F5BF-909F10A6B8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10861" y="2832452"/>
              <a:ext cx="2410177" cy="2391363"/>
            </a:xfrm>
            <a:prstGeom prst="rect">
              <a:avLst/>
            </a:prstGeom>
          </p:spPr>
        </p:pic>
      </p:grpSp>
      <p:sp>
        <p:nvSpPr>
          <p:cNvPr id="17" name="Slide Number Placeholder 16">
            <a:extLst>
              <a:ext uri="{FF2B5EF4-FFF2-40B4-BE49-F238E27FC236}">
                <a16:creationId xmlns:a16="http://schemas.microsoft.com/office/drawing/2014/main" id="{F5E375E8-D0D2-CC68-042F-E2AE3B2FAE61}"/>
              </a:ext>
            </a:extLst>
          </p:cNvPr>
          <p:cNvSpPr>
            <a:spLocks noGrp="1"/>
          </p:cNvSpPr>
          <p:nvPr>
            <p:ph type="sldNum" sz="quarter" idx="12"/>
          </p:nvPr>
        </p:nvSpPr>
        <p:spPr/>
        <p:txBody>
          <a:bodyPr/>
          <a:lstStyle/>
          <a:p>
            <a:fld id="{48F63A3B-78C7-47BE-AE5E-E10140E04643}" type="slidenum">
              <a:rPr lang="en-US" smtClean="0"/>
              <a:pPr/>
              <a:t>4</a:t>
            </a:fld>
            <a:endParaRPr lang="en-US"/>
          </a:p>
        </p:txBody>
      </p:sp>
    </p:spTree>
    <p:extLst>
      <p:ext uri="{BB962C8B-B14F-4D97-AF65-F5344CB8AC3E}">
        <p14:creationId xmlns:p14="http://schemas.microsoft.com/office/powerpoint/2010/main" val="671022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28"/>
                                        </p:tgtEl>
                                        <p:attrNameLst>
                                          <p:attrName>style.visibility</p:attrName>
                                        </p:attrNameLst>
                                      </p:cBhvr>
                                      <p:to>
                                        <p:strVal val="visible"/>
                                      </p:to>
                                    </p:set>
                                    <p:animEffect transition="in" filter="randombar(horizontal)">
                                      <p:cBhvr>
                                        <p:cTn id="10" dur="500"/>
                                        <p:tgtEl>
                                          <p:spTgt spid="22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32"/>
                                        </p:tgtEl>
                                        <p:attrNameLst>
                                          <p:attrName>style.visibility</p:attrName>
                                        </p:attrNameLst>
                                      </p:cBhvr>
                                      <p:to>
                                        <p:strVal val="visible"/>
                                      </p:to>
                                    </p:set>
                                    <p:animEffect transition="in" filter="fade">
                                      <p:cBhvr>
                                        <p:cTn id="27" dur="1000"/>
                                        <p:tgtEl>
                                          <p:spTgt spid="232"/>
                                        </p:tgtEl>
                                      </p:cBhvr>
                                    </p:animEffect>
                                    <p:anim calcmode="lin" valueType="num">
                                      <p:cBhvr>
                                        <p:cTn id="28" dur="1000" fill="hold"/>
                                        <p:tgtEl>
                                          <p:spTgt spid="232"/>
                                        </p:tgtEl>
                                        <p:attrNameLst>
                                          <p:attrName>ppt_x</p:attrName>
                                        </p:attrNameLst>
                                      </p:cBhvr>
                                      <p:tavLst>
                                        <p:tav tm="0">
                                          <p:val>
                                            <p:strVal val="#ppt_x"/>
                                          </p:val>
                                        </p:tav>
                                        <p:tav tm="100000">
                                          <p:val>
                                            <p:strVal val="#ppt_x"/>
                                          </p:val>
                                        </p:tav>
                                      </p:tavLst>
                                    </p:anim>
                                    <p:anim calcmode="lin" valueType="num">
                                      <p:cBhvr>
                                        <p:cTn id="29" dur="1000" fill="hold"/>
                                        <p:tgtEl>
                                          <p:spTgt spid="2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1000"/>
                                        <p:tgtEl>
                                          <p:spTgt spid="69"/>
                                        </p:tgtEl>
                                      </p:cBhvr>
                                    </p:animEffect>
                                    <p:anim calcmode="lin" valueType="num">
                                      <p:cBhvr>
                                        <p:cTn id="54" dur="1000" fill="hold"/>
                                        <p:tgtEl>
                                          <p:spTgt spid="69"/>
                                        </p:tgtEl>
                                        <p:attrNameLst>
                                          <p:attrName>ppt_x</p:attrName>
                                        </p:attrNameLst>
                                      </p:cBhvr>
                                      <p:tavLst>
                                        <p:tav tm="0">
                                          <p:val>
                                            <p:strVal val="#ppt_x"/>
                                          </p:val>
                                        </p:tav>
                                        <p:tav tm="100000">
                                          <p:val>
                                            <p:strVal val="#ppt_x"/>
                                          </p:val>
                                        </p:tav>
                                      </p:tavLst>
                                    </p:anim>
                                    <p:anim calcmode="lin" valueType="num">
                                      <p:cBhvr>
                                        <p:cTn id="55"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26"/>
                                        </p:tgtEl>
                                        <p:attrNameLst>
                                          <p:attrName>style.visibility</p:attrName>
                                        </p:attrNameLst>
                                      </p:cBhvr>
                                      <p:to>
                                        <p:strVal val="visible"/>
                                      </p:to>
                                    </p:set>
                                    <p:animEffect transition="in" filter="randombar(horizontal)">
                                      <p:cBhvr>
                                        <p:cTn id="60" dur="500"/>
                                        <p:tgtEl>
                                          <p:spTgt spid="226"/>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randombar(horizontal)">
                                      <p:cBhvr>
                                        <p:cTn id="63" dur="500"/>
                                        <p:tgtEl>
                                          <p:spTgt spid="218"/>
                                        </p:tgtEl>
                                      </p:cBhvr>
                                    </p:animEffect>
                                  </p:childTnLst>
                                </p:cTn>
                              </p:par>
                              <p:par>
                                <p:cTn id="64" presetID="14" presetClass="entr" presetSubtype="10" fill="hold" nodeType="withEffect">
                                  <p:stCondLst>
                                    <p:cond delay="0"/>
                                  </p:stCondLst>
                                  <p:childTnLst>
                                    <p:set>
                                      <p:cBhvr>
                                        <p:cTn id="65" dur="1" fill="hold">
                                          <p:stCondLst>
                                            <p:cond delay="0"/>
                                          </p:stCondLst>
                                        </p:cTn>
                                        <p:tgtEl>
                                          <p:spTgt spid="204"/>
                                        </p:tgtEl>
                                        <p:attrNameLst>
                                          <p:attrName>style.visibility</p:attrName>
                                        </p:attrNameLst>
                                      </p:cBhvr>
                                      <p:to>
                                        <p:strVal val="visible"/>
                                      </p:to>
                                    </p:set>
                                    <p:animEffect transition="in" filter="randombar(horizontal)">
                                      <p:cBhvr>
                                        <p:cTn id="66" dur="500"/>
                                        <p:tgtEl>
                                          <p:spTgt spid="204"/>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227"/>
                                        </p:tgtEl>
                                        <p:attrNameLst>
                                          <p:attrName>style.visibility</p:attrName>
                                        </p:attrNameLst>
                                      </p:cBhvr>
                                      <p:to>
                                        <p:strVal val="visible"/>
                                      </p:to>
                                    </p:set>
                                    <p:animEffect transition="in" filter="randombar(horizontal)">
                                      <p:cBhvr>
                                        <p:cTn id="71" dur="500"/>
                                        <p:tgtEl>
                                          <p:spTgt spid="227"/>
                                        </p:tgtEl>
                                      </p:cBhvr>
                                    </p:animEffect>
                                  </p:childTnLst>
                                </p:cTn>
                              </p:par>
                              <p:par>
                                <p:cTn id="72" presetID="14" presetClass="entr" presetSubtype="10" fill="hold"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randombar(horizontal)">
                                      <p:cBhvr>
                                        <p:cTn id="74" dur="500"/>
                                        <p:tgtEl>
                                          <p:spTgt spid="5"/>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randombar(horizontal)">
                                      <p:cBhvr>
                                        <p:cTn id="77" dur="500"/>
                                        <p:tgtEl>
                                          <p:spTgt spid="75"/>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124"/>
                                        </p:tgtEl>
                                        <p:attrNameLst>
                                          <p:attrName>style.visibility</p:attrName>
                                        </p:attrNameLst>
                                      </p:cBhvr>
                                      <p:to>
                                        <p:strVal val="visible"/>
                                      </p:to>
                                    </p:set>
                                    <p:anim calcmode="lin" valueType="num">
                                      <p:cBhvr>
                                        <p:cTn id="82" dur="500" fill="hold"/>
                                        <p:tgtEl>
                                          <p:spTgt spid="124"/>
                                        </p:tgtEl>
                                        <p:attrNameLst>
                                          <p:attrName>ppt_w</p:attrName>
                                        </p:attrNameLst>
                                      </p:cBhvr>
                                      <p:tavLst>
                                        <p:tav tm="0">
                                          <p:val>
                                            <p:fltVal val="0"/>
                                          </p:val>
                                        </p:tav>
                                        <p:tav tm="100000">
                                          <p:val>
                                            <p:strVal val="#ppt_w"/>
                                          </p:val>
                                        </p:tav>
                                      </p:tavLst>
                                    </p:anim>
                                    <p:anim calcmode="lin" valueType="num">
                                      <p:cBhvr>
                                        <p:cTn id="83" dur="500" fill="hold"/>
                                        <p:tgtEl>
                                          <p:spTgt spid="124"/>
                                        </p:tgtEl>
                                        <p:attrNameLst>
                                          <p:attrName>ppt_h</p:attrName>
                                        </p:attrNameLst>
                                      </p:cBhvr>
                                      <p:tavLst>
                                        <p:tav tm="0">
                                          <p:val>
                                            <p:fltVal val="0"/>
                                          </p:val>
                                        </p:tav>
                                        <p:tav tm="100000">
                                          <p:val>
                                            <p:strVal val="#ppt_h"/>
                                          </p:val>
                                        </p:tav>
                                      </p:tavLst>
                                    </p:anim>
                                    <p:animEffect transition="in" filter="fade">
                                      <p:cBhvr>
                                        <p:cTn id="84" dur="500"/>
                                        <p:tgtEl>
                                          <p:spTgt spid="124"/>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126"/>
                                        </p:tgtEl>
                                        <p:attrNameLst>
                                          <p:attrName>style.visibility</p:attrName>
                                        </p:attrNameLst>
                                      </p:cBhvr>
                                      <p:to>
                                        <p:strVal val="visible"/>
                                      </p:to>
                                    </p:set>
                                    <p:animEffect transition="in" filter="fade">
                                      <p:cBhvr>
                                        <p:cTn id="89" dur="1000"/>
                                        <p:tgtEl>
                                          <p:spTgt spid="126"/>
                                        </p:tgtEl>
                                      </p:cBhvr>
                                    </p:animEffect>
                                    <p:anim calcmode="lin" valueType="num">
                                      <p:cBhvr>
                                        <p:cTn id="90" dur="1000" fill="hold"/>
                                        <p:tgtEl>
                                          <p:spTgt spid="126"/>
                                        </p:tgtEl>
                                        <p:attrNameLst>
                                          <p:attrName>ppt_x</p:attrName>
                                        </p:attrNameLst>
                                      </p:cBhvr>
                                      <p:tavLst>
                                        <p:tav tm="0">
                                          <p:val>
                                            <p:strVal val="#ppt_x"/>
                                          </p:val>
                                        </p:tav>
                                        <p:tav tm="100000">
                                          <p:val>
                                            <p:strVal val="#ppt_x"/>
                                          </p:val>
                                        </p:tav>
                                      </p:tavLst>
                                    </p:anim>
                                    <p:anim calcmode="lin" valueType="num">
                                      <p:cBhvr>
                                        <p:cTn id="91"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220"/>
                                        </p:tgtEl>
                                        <p:attrNameLst>
                                          <p:attrName>style.visibility</p:attrName>
                                        </p:attrNameLst>
                                      </p:cBhvr>
                                      <p:to>
                                        <p:strVal val="visible"/>
                                      </p:to>
                                    </p:set>
                                    <p:animEffect transition="in" filter="randombar(horizontal)">
                                      <p:cBhvr>
                                        <p:cTn id="96" dur="500"/>
                                        <p:tgtEl>
                                          <p:spTgt spid="220"/>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222"/>
                                        </p:tgtEl>
                                        <p:attrNameLst>
                                          <p:attrName>style.visibility</p:attrName>
                                        </p:attrNameLst>
                                      </p:cBhvr>
                                      <p:to>
                                        <p:strVal val="visible"/>
                                      </p:to>
                                    </p:set>
                                    <p:animEffect transition="in" filter="randombar(horizontal)">
                                      <p:cBhvr>
                                        <p:cTn id="99" dur="500"/>
                                        <p:tgtEl>
                                          <p:spTgt spid="222"/>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223"/>
                                        </p:tgtEl>
                                        <p:attrNameLst>
                                          <p:attrName>style.visibility</p:attrName>
                                        </p:attrNameLst>
                                      </p:cBhvr>
                                      <p:to>
                                        <p:strVal val="visible"/>
                                      </p:to>
                                    </p:set>
                                    <p:animEffect transition="in" filter="randombar(horizontal)">
                                      <p:cBhvr>
                                        <p:cTn id="104" dur="500"/>
                                        <p:tgtEl>
                                          <p:spTgt spid="223"/>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224"/>
                                        </p:tgtEl>
                                        <p:attrNameLst>
                                          <p:attrName>style.visibility</p:attrName>
                                        </p:attrNameLst>
                                      </p:cBhvr>
                                      <p:to>
                                        <p:strVal val="visible"/>
                                      </p:to>
                                    </p:set>
                                    <p:animEffect transition="in" filter="randombar(horizontal)">
                                      <p:cBhvr>
                                        <p:cTn id="109" dur="500"/>
                                        <p:tgtEl>
                                          <p:spTgt spid="224"/>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225"/>
                                        </p:tgtEl>
                                        <p:attrNameLst>
                                          <p:attrName>style.visibility</p:attrName>
                                        </p:attrNameLst>
                                      </p:cBhvr>
                                      <p:to>
                                        <p:strVal val="visible"/>
                                      </p:to>
                                    </p:set>
                                    <p:animEffect transition="in" filter="randombar(horizontal)">
                                      <p:cBhvr>
                                        <p:cTn id="114" dur="500"/>
                                        <p:tgtEl>
                                          <p:spTgt spid="225"/>
                                        </p:tgtEl>
                                      </p:cBhvr>
                                    </p:animEffect>
                                  </p:childTnLst>
                                </p:cTn>
                              </p:par>
                              <p:par>
                                <p:cTn id="115" presetID="16" presetClass="entr" presetSubtype="21" fill="hold" nodeType="with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barn(inVertical)">
                                      <p:cBhvr>
                                        <p:cTn id="117" dur="500"/>
                                        <p:tgtEl>
                                          <p:spTgt spid="7"/>
                                        </p:tgtEl>
                                      </p:cBhvr>
                                    </p:animEffect>
                                  </p:childTnLst>
                                </p:cTn>
                              </p:par>
                            </p:childTnLst>
                          </p:cTn>
                        </p:par>
                      </p:childTnLst>
                    </p:cTn>
                  </p:par>
                  <p:par>
                    <p:cTn id="118" fill="hold">
                      <p:stCondLst>
                        <p:cond delay="indefinite"/>
                      </p:stCondLst>
                      <p:childTnLst>
                        <p:par>
                          <p:cTn id="119" fill="hold">
                            <p:stCondLst>
                              <p:cond delay="0"/>
                            </p:stCondLst>
                            <p:childTnLst>
                              <p:par>
                                <p:cTn id="120" presetID="6" presetClass="emph" presetSubtype="0" fill="hold" nodeType="clickEffect">
                                  <p:stCondLst>
                                    <p:cond delay="0"/>
                                  </p:stCondLst>
                                  <p:childTnLst>
                                    <p:animScale>
                                      <p:cBhvr>
                                        <p:cTn id="121" dur="2000" fill="hold"/>
                                        <p:tgtEl>
                                          <p:spTgt spid="7"/>
                                        </p:tgtEl>
                                      </p:cBhvr>
                                      <p:by x="150000" y="150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6"/>
                                        </p:tgtEl>
                                        <p:attrNameLst>
                                          <p:attrName>style.visibility</p:attrName>
                                        </p:attrNameLst>
                                      </p:cBhvr>
                                      <p:to>
                                        <p:strVal val="visible"/>
                                      </p:to>
                                    </p:set>
                                    <p:animEffect transition="in" filter="wipe(down)">
                                      <p:cBhvr>
                                        <p:cTn id="1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5" grpId="0" animBg="1"/>
      <p:bldP spid="16" grpId="0"/>
      <p:bldP spid="8" grpId="0"/>
      <p:bldP spid="75" grpId="0"/>
      <p:bldP spid="218" grpId="0"/>
      <p:bldP spid="220" grpId="0" animBg="1"/>
      <p:bldP spid="222" grpId="0" animBg="1"/>
      <p:bldP spid="223" grpId="0" animBg="1"/>
      <p:bldP spid="224" grpId="0" animBg="1"/>
      <p:bldP spid="225" grpId="0" animBg="1"/>
      <p:bldP spid="226" grpId="0" animBg="1"/>
      <p:bldP spid="227" grpId="0" animBg="1"/>
      <p:bldP spid="228"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a:extLst>
              <a:ext uri="{FF2B5EF4-FFF2-40B4-BE49-F238E27FC236}">
                <a16:creationId xmlns:a16="http://schemas.microsoft.com/office/drawing/2014/main" id="{A4B2F7C4-93A3-5388-32DE-5B24ABCCA366}"/>
              </a:ext>
            </a:extLst>
          </p:cNvPr>
          <p:cNvSpPr/>
          <p:nvPr/>
        </p:nvSpPr>
        <p:spPr>
          <a:xfrm>
            <a:off x="7211789" y="2430304"/>
            <a:ext cx="4668228" cy="2040995"/>
          </a:xfrm>
          <a:prstGeom prst="roundRect">
            <a:avLst/>
          </a:prstGeom>
          <a:solidFill>
            <a:schemeClr val="accent5">
              <a:lumMod val="20000"/>
              <a:lumOff val="80000"/>
            </a:schemeClr>
          </a:solidFill>
          <a:ln>
            <a:noFill/>
          </a:ln>
          <a:effectLst>
            <a:outerShdw blurRad="76200" dir="18900000" sy="23000" kx="-1200000" algn="bl"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886D07C8-2344-A0A3-B58D-517825549D4F}"/>
              </a:ext>
            </a:extLst>
          </p:cNvPr>
          <p:cNvSpPr/>
          <p:nvPr/>
        </p:nvSpPr>
        <p:spPr>
          <a:xfrm>
            <a:off x="7432584" y="3036783"/>
            <a:ext cx="1156122" cy="11441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2" name="Title 1">
            <a:extLst>
              <a:ext uri="{FF2B5EF4-FFF2-40B4-BE49-F238E27FC236}">
                <a16:creationId xmlns:a16="http://schemas.microsoft.com/office/drawing/2014/main" id="{F8DCFAE0-ACDC-FDBB-98E4-D1F176AE349D}"/>
              </a:ext>
            </a:extLst>
          </p:cNvPr>
          <p:cNvSpPr>
            <a:spLocks noGrp="1"/>
          </p:cNvSpPr>
          <p:nvPr>
            <p:ph type="title"/>
          </p:nvPr>
        </p:nvSpPr>
        <p:spPr/>
        <p:txBody>
          <a:bodyPr/>
          <a:lstStyle/>
          <a:p>
            <a:r>
              <a:rPr lang="en-US"/>
              <a:t>Securing Neural Network Models</a:t>
            </a:r>
          </a:p>
        </p:txBody>
      </p:sp>
      <p:sp>
        <p:nvSpPr>
          <p:cNvPr id="4" name="Freeform: Shape 3">
            <a:extLst>
              <a:ext uri="{FF2B5EF4-FFF2-40B4-BE49-F238E27FC236}">
                <a16:creationId xmlns:a16="http://schemas.microsoft.com/office/drawing/2014/main" id="{7474B5D6-B671-4808-B109-B3EF8CB52309}"/>
              </a:ext>
            </a:extLst>
          </p:cNvPr>
          <p:cNvSpPr/>
          <p:nvPr/>
        </p:nvSpPr>
        <p:spPr>
          <a:xfrm>
            <a:off x="891415" y="1575544"/>
            <a:ext cx="5805791" cy="486720"/>
          </a:xfrm>
          <a:custGeom>
            <a:avLst/>
            <a:gdLst>
              <a:gd name="connsiteX0" fmla="*/ 0 w 5805791"/>
              <a:gd name="connsiteY0" fmla="*/ 81122 h 486720"/>
              <a:gd name="connsiteX1" fmla="*/ 81122 w 5805791"/>
              <a:gd name="connsiteY1" fmla="*/ 0 h 486720"/>
              <a:gd name="connsiteX2" fmla="*/ 5724669 w 5805791"/>
              <a:gd name="connsiteY2" fmla="*/ 0 h 486720"/>
              <a:gd name="connsiteX3" fmla="*/ 5805791 w 5805791"/>
              <a:gd name="connsiteY3" fmla="*/ 81122 h 486720"/>
              <a:gd name="connsiteX4" fmla="*/ 5805791 w 5805791"/>
              <a:gd name="connsiteY4" fmla="*/ 405598 h 486720"/>
              <a:gd name="connsiteX5" fmla="*/ 5724669 w 5805791"/>
              <a:gd name="connsiteY5" fmla="*/ 486720 h 486720"/>
              <a:gd name="connsiteX6" fmla="*/ 81122 w 5805791"/>
              <a:gd name="connsiteY6" fmla="*/ 486720 h 486720"/>
              <a:gd name="connsiteX7" fmla="*/ 0 w 5805791"/>
              <a:gd name="connsiteY7" fmla="*/ 405598 h 486720"/>
              <a:gd name="connsiteX8" fmla="*/ 0 w 5805791"/>
              <a:gd name="connsiteY8" fmla="*/ 81122 h 48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05791" h="486720">
                <a:moveTo>
                  <a:pt x="0" y="81122"/>
                </a:moveTo>
                <a:cubicBezTo>
                  <a:pt x="0" y="36320"/>
                  <a:pt x="36320" y="0"/>
                  <a:pt x="81122" y="0"/>
                </a:cubicBezTo>
                <a:lnTo>
                  <a:pt x="5724669" y="0"/>
                </a:lnTo>
                <a:cubicBezTo>
                  <a:pt x="5769471" y="0"/>
                  <a:pt x="5805791" y="36320"/>
                  <a:pt x="5805791" y="81122"/>
                </a:cubicBezTo>
                <a:lnTo>
                  <a:pt x="5805791" y="405598"/>
                </a:lnTo>
                <a:cubicBezTo>
                  <a:pt x="5805791" y="450400"/>
                  <a:pt x="5769471" y="486720"/>
                  <a:pt x="5724669" y="486720"/>
                </a:cubicBezTo>
                <a:lnTo>
                  <a:pt x="81122" y="486720"/>
                </a:lnTo>
                <a:cubicBezTo>
                  <a:pt x="36320" y="486720"/>
                  <a:pt x="0" y="450400"/>
                  <a:pt x="0" y="405598"/>
                </a:cubicBezTo>
                <a:lnTo>
                  <a:pt x="0" y="81122"/>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99960" tIns="99960" rIns="99960" bIns="99960" numCol="1" spcCol="1270" anchor="ctr" anchorCtr="0">
            <a:noAutofit/>
          </a:bodyPr>
          <a:lstStyle/>
          <a:p>
            <a:pPr marL="0" lvl="0" indent="0" algn="l" defTabSz="889000">
              <a:lnSpc>
                <a:spcPct val="90000"/>
              </a:lnSpc>
              <a:spcBef>
                <a:spcPct val="0"/>
              </a:spcBef>
              <a:spcAft>
                <a:spcPct val="35000"/>
              </a:spcAft>
              <a:buNone/>
            </a:pPr>
            <a:r>
              <a:rPr lang="en-US" sz="2000" kern="1200"/>
              <a:t>Confidentiality</a:t>
            </a:r>
          </a:p>
        </p:txBody>
      </p:sp>
      <p:sp>
        <p:nvSpPr>
          <p:cNvPr id="5" name="Freeform: Shape 4">
            <a:extLst>
              <a:ext uri="{FF2B5EF4-FFF2-40B4-BE49-F238E27FC236}">
                <a16:creationId xmlns:a16="http://schemas.microsoft.com/office/drawing/2014/main" id="{DECE179B-E18F-2DDC-48BE-71BBA15AED64}"/>
              </a:ext>
            </a:extLst>
          </p:cNvPr>
          <p:cNvSpPr/>
          <p:nvPr/>
        </p:nvSpPr>
        <p:spPr>
          <a:xfrm>
            <a:off x="891415" y="2056908"/>
            <a:ext cx="5805791" cy="477471"/>
          </a:xfrm>
          <a:custGeom>
            <a:avLst/>
            <a:gdLst>
              <a:gd name="connsiteX0" fmla="*/ 0 w 5805791"/>
              <a:gd name="connsiteY0" fmla="*/ 0 h 968760"/>
              <a:gd name="connsiteX1" fmla="*/ 5805791 w 5805791"/>
              <a:gd name="connsiteY1" fmla="*/ 0 h 968760"/>
              <a:gd name="connsiteX2" fmla="*/ 5805791 w 5805791"/>
              <a:gd name="connsiteY2" fmla="*/ 968760 h 968760"/>
              <a:gd name="connsiteX3" fmla="*/ 0 w 5805791"/>
              <a:gd name="connsiteY3" fmla="*/ 968760 h 968760"/>
              <a:gd name="connsiteX4" fmla="*/ 0 w 5805791"/>
              <a:gd name="connsiteY4" fmla="*/ 0 h 968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5791" h="968760">
                <a:moveTo>
                  <a:pt x="0" y="0"/>
                </a:moveTo>
                <a:lnTo>
                  <a:pt x="5805791" y="0"/>
                </a:lnTo>
                <a:lnTo>
                  <a:pt x="5805791" y="968760"/>
                </a:lnTo>
                <a:lnTo>
                  <a:pt x="0" y="9687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4334"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a:t>Encrypt the data</a:t>
            </a:r>
            <a:r>
              <a:rPr lang="en-US" sz="2000" kern="1200">
                <a:latin typeface="Calibri Light" panose="020F0302020204030204"/>
              </a:rPr>
              <a:t>  with</a:t>
            </a:r>
            <a:r>
              <a:rPr lang="en-US" sz="2000" kern="1200"/>
              <a:t> a secret key</a:t>
            </a:r>
            <a:endParaRPr lang="en-US"/>
          </a:p>
        </p:txBody>
      </p:sp>
      <p:sp>
        <p:nvSpPr>
          <p:cNvPr id="6" name="Freeform: Shape 5">
            <a:extLst>
              <a:ext uri="{FF2B5EF4-FFF2-40B4-BE49-F238E27FC236}">
                <a16:creationId xmlns:a16="http://schemas.microsoft.com/office/drawing/2014/main" id="{8F3D7FDD-34FD-56EA-EE55-4B52DB545CCC}"/>
              </a:ext>
            </a:extLst>
          </p:cNvPr>
          <p:cNvSpPr/>
          <p:nvPr/>
        </p:nvSpPr>
        <p:spPr>
          <a:xfrm>
            <a:off x="891415" y="2539173"/>
            <a:ext cx="5805791" cy="486720"/>
          </a:xfrm>
          <a:custGeom>
            <a:avLst/>
            <a:gdLst>
              <a:gd name="connsiteX0" fmla="*/ 0 w 5805791"/>
              <a:gd name="connsiteY0" fmla="*/ 81122 h 486720"/>
              <a:gd name="connsiteX1" fmla="*/ 81122 w 5805791"/>
              <a:gd name="connsiteY1" fmla="*/ 0 h 486720"/>
              <a:gd name="connsiteX2" fmla="*/ 5724669 w 5805791"/>
              <a:gd name="connsiteY2" fmla="*/ 0 h 486720"/>
              <a:gd name="connsiteX3" fmla="*/ 5805791 w 5805791"/>
              <a:gd name="connsiteY3" fmla="*/ 81122 h 486720"/>
              <a:gd name="connsiteX4" fmla="*/ 5805791 w 5805791"/>
              <a:gd name="connsiteY4" fmla="*/ 405598 h 486720"/>
              <a:gd name="connsiteX5" fmla="*/ 5724669 w 5805791"/>
              <a:gd name="connsiteY5" fmla="*/ 486720 h 486720"/>
              <a:gd name="connsiteX6" fmla="*/ 81122 w 5805791"/>
              <a:gd name="connsiteY6" fmla="*/ 486720 h 486720"/>
              <a:gd name="connsiteX7" fmla="*/ 0 w 5805791"/>
              <a:gd name="connsiteY7" fmla="*/ 405598 h 486720"/>
              <a:gd name="connsiteX8" fmla="*/ 0 w 5805791"/>
              <a:gd name="connsiteY8" fmla="*/ 81122 h 48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05791" h="486720">
                <a:moveTo>
                  <a:pt x="0" y="81122"/>
                </a:moveTo>
                <a:cubicBezTo>
                  <a:pt x="0" y="36320"/>
                  <a:pt x="36320" y="0"/>
                  <a:pt x="81122" y="0"/>
                </a:cubicBezTo>
                <a:lnTo>
                  <a:pt x="5724669" y="0"/>
                </a:lnTo>
                <a:cubicBezTo>
                  <a:pt x="5769471" y="0"/>
                  <a:pt x="5805791" y="36320"/>
                  <a:pt x="5805791" y="81122"/>
                </a:cubicBezTo>
                <a:lnTo>
                  <a:pt x="5805791" y="405598"/>
                </a:lnTo>
                <a:cubicBezTo>
                  <a:pt x="5805791" y="450400"/>
                  <a:pt x="5769471" y="486720"/>
                  <a:pt x="5724669" y="486720"/>
                </a:cubicBezTo>
                <a:lnTo>
                  <a:pt x="81122" y="486720"/>
                </a:lnTo>
                <a:cubicBezTo>
                  <a:pt x="36320" y="486720"/>
                  <a:pt x="0" y="450400"/>
                  <a:pt x="0" y="405598"/>
                </a:cubicBezTo>
                <a:lnTo>
                  <a:pt x="0" y="81122"/>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201247"/>
              <a:satOff val="-4901"/>
              <a:lumOff val="21448"/>
              <a:alphaOff val="0"/>
            </a:schemeClr>
          </a:fillRef>
          <a:effectRef idx="2">
            <a:schemeClr val="accent1">
              <a:shade val="50000"/>
              <a:hueOff val="201247"/>
              <a:satOff val="-4901"/>
              <a:lumOff val="21448"/>
              <a:alphaOff val="0"/>
            </a:schemeClr>
          </a:effectRef>
          <a:fontRef idx="minor">
            <a:schemeClr val="lt1"/>
          </a:fontRef>
        </p:style>
        <p:txBody>
          <a:bodyPr spcFirstLastPara="0" vert="horz" wrap="square" lIns="99960" tIns="99960" rIns="99960" bIns="99960" numCol="1" spcCol="1270" anchor="ctr" anchorCtr="0">
            <a:noAutofit/>
          </a:bodyPr>
          <a:lstStyle/>
          <a:p>
            <a:pPr marL="0" lvl="0" indent="0" algn="l" defTabSz="889000">
              <a:lnSpc>
                <a:spcPct val="90000"/>
              </a:lnSpc>
              <a:spcBef>
                <a:spcPct val="0"/>
              </a:spcBef>
              <a:spcAft>
                <a:spcPct val="35000"/>
              </a:spcAft>
              <a:buNone/>
            </a:pPr>
            <a:r>
              <a:rPr lang="en-US" sz="2000" kern="1200"/>
              <a:t>Integrity</a:t>
            </a:r>
          </a:p>
        </p:txBody>
      </p:sp>
      <p:sp>
        <p:nvSpPr>
          <p:cNvPr id="7" name="Freeform: Shape 6">
            <a:extLst>
              <a:ext uri="{FF2B5EF4-FFF2-40B4-BE49-F238E27FC236}">
                <a16:creationId xmlns:a16="http://schemas.microsoft.com/office/drawing/2014/main" id="{2C118A1C-1052-E2D1-9E48-1E5CB7543DF6}"/>
              </a:ext>
            </a:extLst>
          </p:cNvPr>
          <p:cNvSpPr/>
          <p:nvPr/>
        </p:nvSpPr>
        <p:spPr>
          <a:xfrm>
            <a:off x="891415" y="3035320"/>
            <a:ext cx="5805791" cy="482250"/>
          </a:xfrm>
          <a:custGeom>
            <a:avLst/>
            <a:gdLst>
              <a:gd name="connsiteX0" fmla="*/ 0 w 5805791"/>
              <a:gd name="connsiteY0" fmla="*/ 0 h 672750"/>
              <a:gd name="connsiteX1" fmla="*/ 5805791 w 5805791"/>
              <a:gd name="connsiteY1" fmla="*/ 0 h 672750"/>
              <a:gd name="connsiteX2" fmla="*/ 5805791 w 5805791"/>
              <a:gd name="connsiteY2" fmla="*/ 672750 h 672750"/>
              <a:gd name="connsiteX3" fmla="*/ 0 w 5805791"/>
              <a:gd name="connsiteY3" fmla="*/ 672750 h 672750"/>
              <a:gd name="connsiteX4" fmla="*/ 0 w 5805791"/>
              <a:gd name="connsiteY4" fmla="*/ 0 h 67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5791" h="672750">
                <a:moveTo>
                  <a:pt x="0" y="0"/>
                </a:moveTo>
                <a:lnTo>
                  <a:pt x="5805791" y="0"/>
                </a:lnTo>
                <a:lnTo>
                  <a:pt x="5805791" y="672750"/>
                </a:lnTo>
                <a:lnTo>
                  <a:pt x="0" y="6727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433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a:t>Ensured using hashes</a:t>
            </a:r>
            <a:endParaRPr lang="en-US"/>
          </a:p>
        </p:txBody>
      </p:sp>
      <p:sp>
        <p:nvSpPr>
          <p:cNvPr id="8" name="Freeform: Shape 7">
            <a:extLst>
              <a:ext uri="{FF2B5EF4-FFF2-40B4-BE49-F238E27FC236}">
                <a16:creationId xmlns:a16="http://schemas.microsoft.com/office/drawing/2014/main" id="{EC338AAA-0CF3-D3AE-8554-E6315E30257D}"/>
              </a:ext>
            </a:extLst>
          </p:cNvPr>
          <p:cNvSpPr/>
          <p:nvPr/>
        </p:nvSpPr>
        <p:spPr>
          <a:xfrm>
            <a:off x="891415" y="3530593"/>
            <a:ext cx="5805791" cy="486720"/>
          </a:xfrm>
          <a:custGeom>
            <a:avLst/>
            <a:gdLst>
              <a:gd name="connsiteX0" fmla="*/ 0 w 5805791"/>
              <a:gd name="connsiteY0" fmla="*/ 81122 h 486720"/>
              <a:gd name="connsiteX1" fmla="*/ 81122 w 5805791"/>
              <a:gd name="connsiteY1" fmla="*/ 0 h 486720"/>
              <a:gd name="connsiteX2" fmla="*/ 5724669 w 5805791"/>
              <a:gd name="connsiteY2" fmla="*/ 0 h 486720"/>
              <a:gd name="connsiteX3" fmla="*/ 5805791 w 5805791"/>
              <a:gd name="connsiteY3" fmla="*/ 81122 h 486720"/>
              <a:gd name="connsiteX4" fmla="*/ 5805791 w 5805791"/>
              <a:gd name="connsiteY4" fmla="*/ 405598 h 486720"/>
              <a:gd name="connsiteX5" fmla="*/ 5724669 w 5805791"/>
              <a:gd name="connsiteY5" fmla="*/ 486720 h 486720"/>
              <a:gd name="connsiteX6" fmla="*/ 81122 w 5805791"/>
              <a:gd name="connsiteY6" fmla="*/ 486720 h 486720"/>
              <a:gd name="connsiteX7" fmla="*/ 0 w 5805791"/>
              <a:gd name="connsiteY7" fmla="*/ 405598 h 486720"/>
              <a:gd name="connsiteX8" fmla="*/ 0 w 5805791"/>
              <a:gd name="connsiteY8" fmla="*/ 81122 h 48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05791" h="486720">
                <a:moveTo>
                  <a:pt x="0" y="81122"/>
                </a:moveTo>
                <a:cubicBezTo>
                  <a:pt x="0" y="36320"/>
                  <a:pt x="36320" y="0"/>
                  <a:pt x="81122" y="0"/>
                </a:cubicBezTo>
                <a:lnTo>
                  <a:pt x="5724669" y="0"/>
                </a:lnTo>
                <a:cubicBezTo>
                  <a:pt x="5769471" y="0"/>
                  <a:pt x="5805791" y="36320"/>
                  <a:pt x="5805791" y="81122"/>
                </a:cubicBezTo>
                <a:lnTo>
                  <a:pt x="5805791" y="405598"/>
                </a:lnTo>
                <a:cubicBezTo>
                  <a:pt x="5805791" y="450400"/>
                  <a:pt x="5769471" y="486720"/>
                  <a:pt x="5724669" y="486720"/>
                </a:cubicBezTo>
                <a:lnTo>
                  <a:pt x="81122" y="486720"/>
                </a:lnTo>
                <a:cubicBezTo>
                  <a:pt x="36320" y="486720"/>
                  <a:pt x="0" y="450400"/>
                  <a:pt x="0" y="405598"/>
                </a:cubicBezTo>
                <a:lnTo>
                  <a:pt x="0" y="81122"/>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402493"/>
              <a:satOff val="-9802"/>
              <a:lumOff val="42896"/>
              <a:alphaOff val="0"/>
            </a:schemeClr>
          </a:fillRef>
          <a:effectRef idx="2">
            <a:schemeClr val="accent1">
              <a:shade val="50000"/>
              <a:hueOff val="402493"/>
              <a:satOff val="-9802"/>
              <a:lumOff val="42896"/>
              <a:alphaOff val="0"/>
            </a:schemeClr>
          </a:effectRef>
          <a:fontRef idx="minor">
            <a:schemeClr val="lt1"/>
          </a:fontRef>
        </p:style>
        <p:txBody>
          <a:bodyPr spcFirstLastPara="0" vert="horz" wrap="square" lIns="99960" tIns="99960" rIns="99960" bIns="99960" numCol="1" spcCol="1270" anchor="ctr" anchorCtr="0">
            <a:noAutofit/>
          </a:bodyPr>
          <a:lstStyle/>
          <a:p>
            <a:pPr marL="0" lvl="0" indent="0" algn="l" defTabSz="889000">
              <a:lnSpc>
                <a:spcPct val="90000"/>
              </a:lnSpc>
              <a:spcBef>
                <a:spcPct val="0"/>
              </a:spcBef>
              <a:spcAft>
                <a:spcPct val="35000"/>
              </a:spcAft>
              <a:buNone/>
            </a:pPr>
            <a:r>
              <a:rPr lang="en-US" sz="2000" kern="1200"/>
              <a:t>Authenticity</a:t>
            </a:r>
          </a:p>
        </p:txBody>
      </p:sp>
      <p:sp>
        <p:nvSpPr>
          <p:cNvPr id="10" name="Freeform: Shape 9">
            <a:extLst>
              <a:ext uri="{FF2B5EF4-FFF2-40B4-BE49-F238E27FC236}">
                <a16:creationId xmlns:a16="http://schemas.microsoft.com/office/drawing/2014/main" id="{E0745F30-51A3-EFCD-C2AB-8799B02B2569}"/>
              </a:ext>
            </a:extLst>
          </p:cNvPr>
          <p:cNvSpPr/>
          <p:nvPr/>
        </p:nvSpPr>
        <p:spPr>
          <a:xfrm>
            <a:off x="891415" y="4029736"/>
            <a:ext cx="5805791" cy="672750"/>
          </a:xfrm>
          <a:custGeom>
            <a:avLst/>
            <a:gdLst>
              <a:gd name="connsiteX0" fmla="*/ 0 w 5805791"/>
              <a:gd name="connsiteY0" fmla="*/ 0 h 672750"/>
              <a:gd name="connsiteX1" fmla="*/ 5805791 w 5805791"/>
              <a:gd name="connsiteY1" fmla="*/ 0 h 672750"/>
              <a:gd name="connsiteX2" fmla="*/ 5805791 w 5805791"/>
              <a:gd name="connsiteY2" fmla="*/ 672750 h 672750"/>
              <a:gd name="connsiteX3" fmla="*/ 0 w 5805791"/>
              <a:gd name="connsiteY3" fmla="*/ 672750 h 672750"/>
              <a:gd name="connsiteX4" fmla="*/ 0 w 5805791"/>
              <a:gd name="connsiteY4" fmla="*/ 0 h 672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5791" h="672750">
                <a:moveTo>
                  <a:pt x="0" y="0"/>
                </a:moveTo>
                <a:lnTo>
                  <a:pt x="5805791" y="0"/>
                </a:lnTo>
                <a:lnTo>
                  <a:pt x="5805791" y="672750"/>
                </a:lnTo>
                <a:lnTo>
                  <a:pt x="0" y="6727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433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Encrypted hashes</a:t>
            </a:r>
          </a:p>
          <a:p>
            <a:pPr marL="228600" lvl="1" indent="-228600" algn="l" defTabSz="889000">
              <a:lnSpc>
                <a:spcPct val="90000"/>
              </a:lnSpc>
              <a:spcBef>
                <a:spcPct val="0"/>
              </a:spcBef>
              <a:spcAft>
                <a:spcPct val="20000"/>
              </a:spcAft>
              <a:buChar char="•"/>
            </a:pPr>
            <a:r>
              <a:rPr lang="en-US" sz="2000" kern="1200" dirty="0"/>
              <a:t>Message authentication code (MACs)</a:t>
            </a:r>
          </a:p>
        </p:txBody>
      </p:sp>
      <p:sp>
        <p:nvSpPr>
          <p:cNvPr id="11" name="Freeform: Shape 10">
            <a:extLst>
              <a:ext uri="{FF2B5EF4-FFF2-40B4-BE49-F238E27FC236}">
                <a16:creationId xmlns:a16="http://schemas.microsoft.com/office/drawing/2014/main" id="{B17E5E2D-2255-B49F-E703-B868FB6A1D08}"/>
              </a:ext>
            </a:extLst>
          </p:cNvPr>
          <p:cNvSpPr/>
          <p:nvPr/>
        </p:nvSpPr>
        <p:spPr>
          <a:xfrm>
            <a:off x="891415" y="4829835"/>
            <a:ext cx="5805791" cy="486720"/>
          </a:xfrm>
          <a:custGeom>
            <a:avLst/>
            <a:gdLst>
              <a:gd name="connsiteX0" fmla="*/ 0 w 5805791"/>
              <a:gd name="connsiteY0" fmla="*/ 81122 h 486720"/>
              <a:gd name="connsiteX1" fmla="*/ 81122 w 5805791"/>
              <a:gd name="connsiteY1" fmla="*/ 0 h 486720"/>
              <a:gd name="connsiteX2" fmla="*/ 5724669 w 5805791"/>
              <a:gd name="connsiteY2" fmla="*/ 0 h 486720"/>
              <a:gd name="connsiteX3" fmla="*/ 5805791 w 5805791"/>
              <a:gd name="connsiteY3" fmla="*/ 81122 h 486720"/>
              <a:gd name="connsiteX4" fmla="*/ 5805791 w 5805791"/>
              <a:gd name="connsiteY4" fmla="*/ 405598 h 486720"/>
              <a:gd name="connsiteX5" fmla="*/ 5724669 w 5805791"/>
              <a:gd name="connsiteY5" fmla="*/ 486720 h 486720"/>
              <a:gd name="connsiteX6" fmla="*/ 81122 w 5805791"/>
              <a:gd name="connsiteY6" fmla="*/ 486720 h 486720"/>
              <a:gd name="connsiteX7" fmla="*/ 0 w 5805791"/>
              <a:gd name="connsiteY7" fmla="*/ 405598 h 486720"/>
              <a:gd name="connsiteX8" fmla="*/ 0 w 5805791"/>
              <a:gd name="connsiteY8" fmla="*/ 81122 h 48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05791" h="486720">
                <a:moveTo>
                  <a:pt x="0" y="81122"/>
                </a:moveTo>
                <a:cubicBezTo>
                  <a:pt x="0" y="36320"/>
                  <a:pt x="36320" y="0"/>
                  <a:pt x="81122" y="0"/>
                </a:cubicBezTo>
                <a:lnTo>
                  <a:pt x="5724669" y="0"/>
                </a:lnTo>
                <a:cubicBezTo>
                  <a:pt x="5769471" y="0"/>
                  <a:pt x="5805791" y="36320"/>
                  <a:pt x="5805791" y="81122"/>
                </a:cubicBezTo>
                <a:lnTo>
                  <a:pt x="5805791" y="405598"/>
                </a:lnTo>
                <a:cubicBezTo>
                  <a:pt x="5805791" y="450400"/>
                  <a:pt x="5769471" y="486720"/>
                  <a:pt x="5724669" y="486720"/>
                </a:cubicBezTo>
                <a:lnTo>
                  <a:pt x="81122" y="486720"/>
                </a:lnTo>
                <a:cubicBezTo>
                  <a:pt x="36320" y="486720"/>
                  <a:pt x="0" y="450400"/>
                  <a:pt x="0" y="405598"/>
                </a:cubicBezTo>
                <a:lnTo>
                  <a:pt x="0" y="81122"/>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201247"/>
              <a:satOff val="-4901"/>
              <a:lumOff val="21448"/>
              <a:alphaOff val="0"/>
            </a:schemeClr>
          </a:fillRef>
          <a:effectRef idx="2">
            <a:schemeClr val="accent1">
              <a:shade val="50000"/>
              <a:hueOff val="201247"/>
              <a:satOff val="-4901"/>
              <a:lumOff val="21448"/>
              <a:alphaOff val="0"/>
            </a:schemeClr>
          </a:effectRef>
          <a:fontRef idx="minor">
            <a:schemeClr val="lt1"/>
          </a:fontRef>
        </p:style>
        <p:txBody>
          <a:bodyPr spcFirstLastPara="0" vert="horz" wrap="square" lIns="99960" tIns="99960" rIns="99960" bIns="99960" numCol="1" spcCol="1270" anchor="ctr" anchorCtr="0">
            <a:noAutofit/>
          </a:bodyPr>
          <a:lstStyle/>
          <a:p>
            <a:pPr marL="0" lvl="0" indent="0" algn="l" defTabSz="889000">
              <a:lnSpc>
                <a:spcPct val="90000"/>
              </a:lnSpc>
              <a:spcBef>
                <a:spcPct val="0"/>
              </a:spcBef>
              <a:spcAft>
                <a:spcPct val="35000"/>
              </a:spcAft>
              <a:buNone/>
            </a:pPr>
            <a:r>
              <a:rPr lang="en-US" sz="2000" kern="1200"/>
              <a:t>Freshness</a:t>
            </a:r>
          </a:p>
        </p:txBody>
      </p:sp>
      <p:sp>
        <p:nvSpPr>
          <p:cNvPr id="12" name="Freeform: Shape 11">
            <a:extLst>
              <a:ext uri="{FF2B5EF4-FFF2-40B4-BE49-F238E27FC236}">
                <a16:creationId xmlns:a16="http://schemas.microsoft.com/office/drawing/2014/main" id="{F5BF21DF-CD35-8F79-7F3D-E200CE37F31D}"/>
              </a:ext>
            </a:extLst>
          </p:cNvPr>
          <p:cNvSpPr/>
          <p:nvPr/>
        </p:nvSpPr>
        <p:spPr>
          <a:xfrm>
            <a:off x="891415" y="5317151"/>
            <a:ext cx="5805791" cy="430560"/>
          </a:xfrm>
          <a:custGeom>
            <a:avLst/>
            <a:gdLst>
              <a:gd name="connsiteX0" fmla="*/ 0 w 5805791"/>
              <a:gd name="connsiteY0" fmla="*/ 0 h 430560"/>
              <a:gd name="connsiteX1" fmla="*/ 5805791 w 5805791"/>
              <a:gd name="connsiteY1" fmla="*/ 0 h 430560"/>
              <a:gd name="connsiteX2" fmla="*/ 5805791 w 5805791"/>
              <a:gd name="connsiteY2" fmla="*/ 430560 h 430560"/>
              <a:gd name="connsiteX3" fmla="*/ 0 w 5805791"/>
              <a:gd name="connsiteY3" fmla="*/ 430560 h 430560"/>
              <a:gd name="connsiteX4" fmla="*/ 0 w 5805791"/>
              <a:gd name="connsiteY4" fmla="*/ 0 h 43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5791" h="430560">
                <a:moveTo>
                  <a:pt x="0" y="0"/>
                </a:moveTo>
                <a:lnTo>
                  <a:pt x="5805791" y="0"/>
                </a:lnTo>
                <a:lnTo>
                  <a:pt x="5805791" y="430560"/>
                </a:lnTo>
                <a:lnTo>
                  <a:pt x="0" y="430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4334" tIns="25400" rIns="142240" bIns="25400" numCol="1" spcCol="1270" anchor="t" anchorCtr="0">
            <a:noAutofit/>
          </a:bodyPr>
          <a:lstStyle/>
          <a:p>
            <a:pPr marL="228600" lvl="1" indent="-228600" defTabSz="889000">
              <a:lnSpc>
                <a:spcPct val="90000"/>
              </a:lnSpc>
              <a:spcBef>
                <a:spcPct val="0"/>
              </a:spcBef>
              <a:spcAft>
                <a:spcPct val="20000"/>
              </a:spcAft>
              <a:buChar char="•"/>
            </a:pPr>
            <a:r>
              <a:rPr lang="en-US" sz="2000" kern="1200">
                <a:latin typeface="Calibri Light" panose="020F0302020204030204"/>
              </a:rPr>
              <a:t>Obsolete</a:t>
            </a:r>
            <a:r>
              <a:rPr lang="en-US" sz="2000" kern="1200"/>
              <a:t> values are not </a:t>
            </a:r>
            <a:r>
              <a:rPr lang="en-US" sz="2000"/>
              <a:t>re-sent</a:t>
            </a:r>
            <a:r>
              <a:rPr lang="en-US" sz="2000">
                <a:latin typeface="Calibri"/>
                <a:cs typeface="Calibri"/>
              </a:rPr>
              <a:t> </a:t>
            </a:r>
            <a:endParaRPr lang="en-US" sz="2000" kern="1200">
              <a:latin typeface="Calibri Light"/>
              <a:cs typeface="Calibri Light"/>
            </a:endParaRPr>
          </a:p>
        </p:txBody>
      </p:sp>
      <p:pic>
        <p:nvPicPr>
          <p:cNvPr id="67" name="Graphic 67" descr="Processor outline">
            <a:extLst>
              <a:ext uri="{FF2B5EF4-FFF2-40B4-BE49-F238E27FC236}">
                <a16:creationId xmlns:a16="http://schemas.microsoft.com/office/drawing/2014/main" id="{FD6D4F3D-AD04-A05A-4447-46D57BD39C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31823" y="3035252"/>
            <a:ext cx="1165409" cy="1165409"/>
          </a:xfrm>
          <a:prstGeom prst="rect">
            <a:avLst/>
          </a:prstGeom>
        </p:spPr>
      </p:pic>
      <p:sp>
        <p:nvSpPr>
          <p:cNvPr id="68" name="TextBox 67">
            <a:extLst>
              <a:ext uri="{FF2B5EF4-FFF2-40B4-BE49-F238E27FC236}">
                <a16:creationId xmlns:a16="http://schemas.microsoft.com/office/drawing/2014/main" id="{1BD4BBA2-85BB-3428-68D1-1748B59A768F}"/>
              </a:ext>
            </a:extLst>
          </p:cNvPr>
          <p:cNvSpPr txBox="1"/>
          <p:nvPr/>
        </p:nvSpPr>
        <p:spPr>
          <a:xfrm>
            <a:off x="7429350" y="2572985"/>
            <a:ext cx="408077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Trusted Computing Base (TCB)</a:t>
            </a:r>
            <a:endParaRPr lang="en-US" sz="2400" b="1"/>
          </a:p>
        </p:txBody>
      </p:sp>
      <p:sp>
        <p:nvSpPr>
          <p:cNvPr id="50" name="TextBox 49">
            <a:extLst>
              <a:ext uri="{FF2B5EF4-FFF2-40B4-BE49-F238E27FC236}">
                <a16:creationId xmlns:a16="http://schemas.microsoft.com/office/drawing/2014/main" id="{978ED04F-8A13-9F4E-015C-798F70B3B57F}"/>
              </a:ext>
            </a:extLst>
          </p:cNvPr>
          <p:cNvSpPr txBox="1"/>
          <p:nvPr/>
        </p:nvSpPr>
        <p:spPr>
          <a:xfrm>
            <a:off x="8676076" y="2970835"/>
            <a:ext cx="315078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Subset of a system that provides all security guarantees and is believed to be secure. </a:t>
            </a:r>
            <a:endParaRPr lang="en-US" sz="2000"/>
          </a:p>
          <a:p>
            <a:endParaRPr lang="en-US" sz="2000">
              <a:cs typeface="Calibri"/>
            </a:endParaRPr>
          </a:p>
        </p:txBody>
      </p:sp>
      <p:sp>
        <p:nvSpPr>
          <p:cNvPr id="153" name="Slide Number Placeholder 152">
            <a:extLst>
              <a:ext uri="{FF2B5EF4-FFF2-40B4-BE49-F238E27FC236}">
                <a16:creationId xmlns:a16="http://schemas.microsoft.com/office/drawing/2014/main" id="{0F680400-F587-9CB8-89FD-5A3F777A2322}"/>
              </a:ext>
            </a:extLst>
          </p:cNvPr>
          <p:cNvSpPr>
            <a:spLocks noGrp="1"/>
          </p:cNvSpPr>
          <p:nvPr>
            <p:ph type="sldNum" sz="quarter" idx="12"/>
          </p:nvPr>
        </p:nvSpPr>
        <p:spPr/>
        <p:txBody>
          <a:bodyPr/>
          <a:lstStyle/>
          <a:p>
            <a:fld id="{48F63A3B-78C7-47BE-AE5E-E10140E04643}" type="slidenum">
              <a:rPr lang="en-US" smtClean="0"/>
              <a:pPr/>
              <a:t>5</a:t>
            </a:fld>
            <a:endParaRPr lang="en-US"/>
          </a:p>
        </p:txBody>
      </p:sp>
    </p:spTree>
    <p:custDataLst>
      <p:tags r:id="rId1"/>
    </p:custDataLst>
    <p:extLst>
      <p:ext uri="{BB962C8B-B14F-4D97-AF65-F5344CB8AC3E}">
        <p14:creationId xmlns:p14="http://schemas.microsoft.com/office/powerpoint/2010/main" val="410041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80">
                                          <p:stCondLst>
                                            <p:cond delay="0"/>
                                          </p:stCondLst>
                                        </p:cTn>
                                        <p:tgtEl>
                                          <p:spTgt spid="51"/>
                                        </p:tgtEl>
                                      </p:cBhvr>
                                    </p:animEffect>
                                    <p:anim calcmode="lin" valueType="num">
                                      <p:cBhvr>
                                        <p:cTn id="56"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61" dur="26">
                                          <p:stCondLst>
                                            <p:cond delay="650"/>
                                          </p:stCondLst>
                                        </p:cTn>
                                        <p:tgtEl>
                                          <p:spTgt spid="51"/>
                                        </p:tgtEl>
                                      </p:cBhvr>
                                      <p:to x="100000" y="60000"/>
                                    </p:animScale>
                                    <p:animScale>
                                      <p:cBhvr>
                                        <p:cTn id="62" dur="166" decel="50000">
                                          <p:stCondLst>
                                            <p:cond delay="676"/>
                                          </p:stCondLst>
                                        </p:cTn>
                                        <p:tgtEl>
                                          <p:spTgt spid="51"/>
                                        </p:tgtEl>
                                      </p:cBhvr>
                                      <p:to x="100000" y="100000"/>
                                    </p:animScale>
                                    <p:animScale>
                                      <p:cBhvr>
                                        <p:cTn id="63" dur="26">
                                          <p:stCondLst>
                                            <p:cond delay="1312"/>
                                          </p:stCondLst>
                                        </p:cTn>
                                        <p:tgtEl>
                                          <p:spTgt spid="51"/>
                                        </p:tgtEl>
                                      </p:cBhvr>
                                      <p:to x="100000" y="80000"/>
                                    </p:animScale>
                                    <p:animScale>
                                      <p:cBhvr>
                                        <p:cTn id="64" dur="166" decel="50000">
                                          <p:stCondLst>
                                            <p:cond delay="1338"/>
                                          </p:stCondLst>
                                        </p:cTn>
                                        <p:tgtEl>
                                          <p:spTgt spid="51"/>
                                        </p:tgtEl>
                                      </p:cBhvr>
                                      <p:to x="100000" y="100000"/>
                                    </p:animScale>
                                    <p:animScale>
                                      <p:cBhvr>
                                        <p:cTn id="65" dur="26">
                                          <p:stCondLst>
                                            <p:cond delay="1642"/>
                                          </p:stCondLst>
                                        </p:cTn>
                                        <p:tgtEl>
                                          <p:spTgt spid="51"/>
                                        </p:tgtEl>
                                      </p:cBhvr>
                                      <p:to x="100000" y="90000"/>
                                    </p:animScale>
                                    <p:animScale>
                                      <p:cBhvr>
                                        <p:cTn id="66" dur="166" decel="50000">
                                          <p:stCondLst>
                                            <p:cond delay="1668"/>
                                          </p:stCondLst>
                                        </p:cTn>
                                        <p:tgtEl>
                                          <p:spTgt spid="51"/>
                                        </p:tgtEl>
                                      </p:cBhvr>
                                      <p:to x="100000" y="100000"/>
                                    </p:animScale>
                                    <p:animScale>
                                      <p:cBhvr>
                                        <p:cTn id="67" dur="26">
                                          <p:stCondLst>
                                            <p:cond delay="1808"/>
                                          </p:stCondLst>
                                        </p:cTn>
                                        <p:tgtEl>
                                          <p:spTgt spid="51"/>
                                        </p:tgtEl>
                                      </p:cBhvr>
                                      <p:to x="100000" y="95000"/>
                                    </p:animScale>
                                    <p:animScale>
                                      <p:cBhvr>
                                        <p:cTn id="68" dur="166" decel="50000">
                                          <p:stCondLst>
                                            <p:cond delay="1834"/>
                                          </p:stCondLst>
                                        </p:cTn>
                                        <p:tgtEl>
                                          <p:spTgt spid="51"/>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wipe(down)">
                                      <p:cBhvr>
                                        <p:cTn id="71" dur="580">
                                          <p:stCondLst>
                                            <p:cond delay="0"/>
                                          </p:stCondLst>
                                        </p:cTn>
                                        <p:tgtEl>
                                          <p:spTgt spid="40"/>
                                        </p:tgtEl>
                                      </p:cBhvr>
                                    </p:animEffect>
                                    <p:anim calcmode="lin" valueType="num">
                                      <p:cBhvr>
                                        <p:cTn id="72"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77" dur="26">
                                          <p:stCondLst>
                                            <p:cond delay="650"/>
                                          </p:stCondLst>
                                        </p:cTn>
                                        <p:tgtEl>
                                          <p:spTgt spid="40"/>
                                        </p:tgtEl>
                                      </p:cBhvr>
                                      <p:to x="100000" y="60000"/>
                                    </p:animScale>
                                    <p:animScale>
                                      <p:cBhvr>
                                        <p:cTn id="78" dur="166" decel="50000">
                                          <p:stCondLst>
                                            <p:cond delay="676"/>
                                          </p:stCondLst>
                                        </p:cTn>
                                        <p:tgtEl>
                                          <p:spTgt spid="40"/>
                                        </p:tgtEl>
                                      </p:cBhvr>
                                      <p:to x="100000" y="100000"/>
                                    </p:animScale>
                                    <p:animScale>
                                      <p:cBhvr>
                                        <p:cTn id="79" dur="26">
                                          <p:stCondLst>
                                            <p:cond delay="1312"/>
                                          </p:stCondLst>
                                        </p:cTn>
                                        <p:tgtEl>
                                          <p:spTgt spid="40"/>
                                        </p:tgtEl>
                                      </p:cBhvr>
                                      <p:to x="100000" y="80000"/>
                                    </p:animScale>
                                    <p:animScale>
                                      <p:cBhvr>
                                        <p:cTn id="80" dur="166" decel="50000">
                                          <p:stCondLst>
                                            <p:cond delay="1338"/>
                                          </p:stCondLst>
                                        </p:cTn>
                                        <p:tgtEl>
                                          <p:spTgt spid="40"/>
                                        </p:tgtEl>
                                      </p:cBhvr>
                                      <p:to x="100000" y="100000"/>
                                    </p:animScale>
                                    <p:animScale>
                                      <p:cBhvr>
                                        <p:cTn id="81" dur="26">
                                          <p:stCondLst>
                                            <p:cond delay="1642"/>
                                          </p:stCondLst>
                                        </p:cTn>
                                        <p:tgtEl>
                                          <p:spTgt spid="40"/>
                                        </p:tgtEl>
                                      </p:cBhvr>
                                      <p:to x="100000" y="90000"/>
                                    </p:animScale>
                                    <p:animScale>
                                      <p:cBhvr>
                                        <p:cTn id="82" dur="166" decel="50000">
                                          <p:stCondLst>
                                            <p:cond delay="1668"/>
                                          </p:stCondLst>
                                        </p:cTn>
                                        <p:tgtEl>
                                          <p:spTgt spid="40"/>
                                        </p:tgtEl>
                                      </p:cBhvr>
                                      <p:to x="100000" y="100000"/>
                                    </p:animScale>
                                    <p:animScale>
                                      <p:cBhvr>
                                        <p:cTn id="83" dur="26">
                                          <p:stCondLst>
                                            <p:cond delay="1808"/>
                                          </p:stCondLst>
                                        </p:cTn>
                                        <p:tgtEl>
                                          <p:spTgt spid="40"/>
                                        </p:tgtEl>
                                      </p:cBhvr>
                                      <p:to x="100000" y="95000"/>
                                    </p:animScale>
                                    <p:animScale>
                                      <p:cBhvr>
                                        <p:cTn id="84" dur="166" decel="50000">
                                          <p:stCondLst>
                                            <p:cond delay="1834"/>
                                          </p:stCondLst>
                                        </p:cTn>
                                        <p:tgtEl>
                                          <p:spTgt spid="40"/>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wipe(down)">
                                      <p:cBhvr>
                                        <p:cTn id="87" dur="580">
                                          <p:stCondLst>
                                            <p:cond delay="0"/>
                                          </p:stCondLst>
                                        </p:cTn>
                                        <p:tgtEl>
                                          <p:spTgt spid="67"/>
                                        </p:tgtEl>
                                      </p:cBhvr>
                                    </p:animEffect>
                                    <p:anim calcmode="lin" valueType="num">
                                      <p:cBhvr>
                                        <p:cTn id="88" dur="1822" tmFilter="0,0; 0.14,0.36; 0.43,0.73; 0.71,0.91; 1.0,1.0">
                                          <p:stCondLst>
                                            <p:cond delay="0"/>
                                          </p:stCondLst>
                                        </p:cTn>
                                        <p:tgtEl>
                                          <p:spTgt spid="67"/>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67"/>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67"/>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67"/>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67"/>
                                        </p:tgtEl>
                                        <p:attrNameLst>
                                          <p:attrName>ppt_y</p:attrName>
                                        </p:attrNameLst>
                                      </p:cBhvr>
                                      <p:tavLst>
                                        <p:tav tm="0" fmla="#ppt_y-sin(pi*$)/81">
                                          <p:val>
                                            <p:fltVal val="0"/>
                                          </p:val>
                                        </p:tav>
                                        <p:tav tm="100000">
                                          <p:val>
                                            <p:fltVal val="1"/>
                                          </p:val>
                                        </p:tav>
                                      </p:tavLst>
                                    </p:anim>
                                    <p:animScale>
                                      <p:cBhvr>
                                        <p:cTn id="93" dur="26">
                                          <p:stCondLst>
                                            <p:cond delay="650"/>
                                          </p:stCondLst>
                                        </p:cTn>
                                        <p:tgtEl>
                                          <p:spTgt spid="67"/>
                                        </p:tgtEl>
                                      </p:cBhvr>
                                      <p:to x="100000" y="60000"/>
                                    </p:animScale>
                                    <p:animScale>
                                      <p:cBhvr>
                                        <p:cTn id="94" dur="166" decel="50000">
                                          <p:stCondLst>
                                            <p:cond delay="676"/>
                                          </p:stCondLst>
                                        </p:cTn>
                                        <p:tgtEl>
                                          <p:spTgt spid="67"/>
                                        </p:tgtEl>
                                      </p:cBhvr>
                                      <p:to x="100000" y="100000"/>
                                    </p:animScale>
                                    <p:animScale>
                                      <p:cBhvr>
                                        <p:cTn id="95" dur="26">
                                          <p:stCondLst>
                                            <p:cond delay="1312"/>
                                          </p:stCondLst>
                                        </p:cTn>
                                        <p:tgtEl>
                                          <p:spTgt spid="67"/>
                                        </p:tgtEl>
                                      </p:cBhvr>
                                      <p:to x="100000" y="80000"/>
                                    </p:animScale>
                                    <p:animScale>
                                      <p:cBhvr>
                                        <p:cTn id="96" dur="166" decel="50000">
                                          <p:stCondLst>
                                            <p:cond delay="1338"/>
                                          </p:stCondLst>
                                        </p:cTn>
                                        <p:tgtEl>
                                          <p:spTgt spid="67"/>
                                        </p:tgtEl>
                                      </p:cBhvr>
                                      <p:to x="100000" y="100000"/>
                                    </p:animScale>
                                    <p:animScale>
                                      <p:cBhvr>
                                        <p:cTn id="97" dur="26">
                                          <p:stCondLst>
                                            <p:cond delay="1642"/>
                                          </p:stCondLst>
                                        </p:cTn>
                                        <p:tgtEl>
                                          <p:spTgt spid="67"/>
                                        </p:tgtEl>
                                      </p:cBhvr>
                                      <p:to x="100000" y="90000"/>
                                    </p:animScale>
                                    <p:animScale>
                                      <p:cBhvr>
                                        <p:cTn id="98" dur="166" decel="50000">
                                          <p:stCondLst>
                                            <p:cond delay="1668"/>
                                          </p:stCondLst>
                                        </p:cTn>
                                        <p:tgtEl>
                                          <p:spTgt spid="67"/>
                                        </p:tgtEl>
                                      </p:cBhvr>
                                      <p:to x="100000" y="100000"/>
                                    </p:animScale>
                                    <p:animScale>
                                      <p:cBhvr>
                                        <p:cTn id="99" dur="26">
                                          <p:stCondLst>
                                            <p:cond delay="1808"/>
                                          </p:stCondLst>
                                        </p:cTn>
                                        <p:tgtEl>
                                          <p:spTgt spid="67"/>
                                        </p:tgtEl>
                                      </p:cBhvr>
                                      <p:to x="100000" y="95000"/>
                                    </p:animScale>
                                    <p:animScale>
                                      <p:cBhvr>
                                        <p:cTn id="100" dur="166" decel="50000">
                                          <p:stCondLst>
                                            <p:cond delay="1834"/>
                                          </p:stCondLst>
                                        </p:cTn>
                                        <p:tgtEl>
                                          <p:spTgt spid="67"/>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80">
                                          <p:stCondLst>
                                            <p:cond delay="0"/>
                                          </p:stCondLst>
                                        </p:cTn>
                                        <p:tgtEl>
                                          <p:spTgt spid="68"/>
                                        </p:tgtEl>
                                      </p:cBhvr>
                                    </p:animEffect>
                                    <p:anim calcmode="lin" valueType="num">
                                      <p:cBhvr>
                                        <p:cTn id="104" dur="1822"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68"/>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68"/>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68"/>
                                        </p:tgtEl>
                                        <p:attrNameLst>
                                          <p:attrName>ppt_y</p:attrName>
                                        </p:attrNameLst>
                                      </p:cBhvr>
                                      <p:tavLst>
                                        <p:tav tm="0" fmla="#ppt_y-sin(pi*$)/81">
                                          <p:val>
                                            <p:fltVal val="0"/>
                                          </p:val>
                                        </p:tav>
                                        <p:tav tm="100000">
                                          <p:val>
                                            <p:fltVal val="1"/>
                                          </p:val>
                                        </p:tav>
                                      </p:tavLst>
                                    </p:anim>
                                    <p:animScale>
                                      <p:cBhvr>
                                        <p:cTn id="109" dur="26">
                                          <p:stCondLst>
                                            <p:cond delay="650"/>
                                          </p:stCondLst>
                                        </p:cTn>
                                        <p:tgtEl>
                                          <p:spTgt spid="68"/>
                                        </p:tgtEl>
                                      </p:cBhvr>
                                      <p:to x="100000" y="60000"/>
                                    </p:animScale>
                                    <p:animScale>
                                      <p:cBhvr>
                                        <p:cTn id="110" dur="166" decel="50000">
                                          <p:stCondLst>
                                            <p:cond delay="676"/>
                                          </p:stCondLst>
                                        </p:cTn>
                                        <p:tgtEl>
                                          <p:spTgt spid="68"/>
                                        </p:tgtEl>
                                      </p:cBhvr>
                                      <p:to x="100000" y="100000"/>
                                    </p:animScale>
                                    <p:animScale>
                                      <p:cBhvr>
                                        <p:cTn id="111" dur="26">
                                          <p:stCondLst>
                                            <p:cond delay="1312"/>
                                          </p:stCondLst>
                                        </p:cTn>
                                        <p:tgtEl>
                                          <p:spTgt spid="68"/>
                                        </p:tgtEl>
                                      </p:cBhvr>
                                      <p:to x="100000" y="80000"/>
                                    </p:animScale>
                                    <p:animScale>
                                      <p:cBhvr>
                                        <p:cTn id="112" dur="166" decel="50000">
                                          <p:stCondLst>
                                            <p:cond delay="1338"/>
                                          </p:stCondLst>
                                        </p:cTn>
                                        <p:tgtEl>
                                          <p:spTgt spid="68"/>
                                        </p:tgtEl>
                                      </p:cBhvr>
                                      <p:to x="100000" y="100000"/>
                                    </p:animScale>
                                    <p:animScale>
                                      <p:cBhvr>
                                        <p:cTn id="113" dur="26">
                                          <p:stCondLst>
                                            <p:cond delay="1642"/>
                                          </p:stCondLst>
                                        </p:cTn>
                                        <p:tgtEl>
                                          <p:spTgt spid="68"/>
                                        </p:tgtEl>
                                      </p:cBhvr>
                                      <p:to x="100000" y="90000"/>
                                    </p:animScale>
                                    <p:animScale>
                                      <p:cBhvr>
                                        <p:cTn id="114" dur="166" decel="50000">
                                          <p:stCondLst>
                                            <p:cond delay="1668"/>
                                          </p:stCondLst>
                                        </p:cTn>
                                        <p:tgtEl>
                                          <p:spTgt spid="68"/>
                                        </p:tgtEl>
                                      </p:cBhvr>
                                      <p:to x="100000" y="100000"/>
                                    </p:animScale>
                                    <p:animScale>
                                      <p:cBhvr>
                                        <p:cTn id="115" dur="26">
                                          <p:stCondLst>
                                            <p:cond delay="1808"/>
                                          </p:stCondLst>
                                        </p:cTn>
                                        <p:tgtEl>
                                          <p:spTgt spid="68"/>
                                        </p:tgtEl>
                                      </p:cBhvr>
                                      <p:to x="100000" y="95000"/>
                                    </p:animScale>
                                    <p:animScale>
                                      <p:cBhvr>
                                        <p:cTn id="116" dur="166" decel="50000">
                                          <p:stCondLst>
                                            <p:cond delay="1834"/>
                                          </p:stCondLst>
                                        </p:cTn>
                                        <p:tgtEl>
                                          <p:spTgt spid="68"/>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wipe(down)">
                                      <p:cBhvr>
                                        <p:cTn id="119" dur="580">
                                          <p:stCondLst>
                                            <p:cond delay="0"/>
                                          </p:stCondLst>
                                        </p:cTn>
                                        <p:tgtEl>
                                          <p:spTgt spid="50"/>
                                        </p:tgtEl>
                                      </p:cBhvr>
                                    </p:animEffect>
                                    <p:anim calcmode="lin" valueType="num">
                                      <p:cBhvr>
                                        <p:cTn id="120"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25" dur="26">
                                          <p:stCondLst>
                                            <p:cond delay="650"/>
                                          </p:stCondLst>
                                        </p:cTn>
                                        <p:tgtEl>
                                          <p:spTgt spid="50"/>
                                        </p:tgtEl>
                                      </p:cBhvr>
                                      <p:to x="100000" y="60000"/>
                                    </p:animScale>
                                    <p:animScale>
                                      <p:cBhvr>
                                        <p:cTn id="126" dur="166" decel="50000">
                                          <p:stCondLst>
                                            <p:cond delay="676"/>
                                          </p:stCondLst>
                                        </p:cTn>
                                        <p:tgtEl>
                                          <p:spTgt spid="50"/>
                                        </p:tgtEl>
                                      </p:cBhvr>
                                      <p:to x="100000" y="100000"/>
                                    </p:animScale>
                                    <p:animScale>
                                      <p:cBhvr>
                                        <p:cTn id="127" dur="26">
                                          <p:stCondLst>
                                            <p:cond delay="1312"/>
                                          </p:stCondLst>
                                        </p:cTn>
                                        <p:tgtEl>
                                          <p:spTgt spid="50"/>
                                        </p:tgtEl>
                                      </p:cBhvr>
                                      <p:to x="100000" y="80000"/>
                                    </p:animScale>
                                    <p:animScale>
                                      <p:cBhvr>
                                        <p:cTn id="128" dur="166" decel="50000">
                                          <p:stCondLst>
                                            <p:cond delay="1338"/>
                                          </p:stCondLst>
                                        </p:cTn>
                                        <p:tgtEl>
                                          <p:spTgt spid="50"/>
                                        </p:tgtEl>
                                      </p:cBhvr>
                                      <p:to x="100000" y="100000"/>
                                    </p:animScale>
                                    <p:animScale>
                                      <p:cBhvr>
                                        <p:cTn id="129" dur="26">
                                          <p:stCondLst>
                                            <p:cond delay="1642"/>
                                          </p:stCondLst>
                                        </p:cTn>
                                        <p:tgtEl>
                                          <p:spTgt spid="50"/>
                                        </p:tgtEl>
                                      </p:cBhvr>
                                      <p:to x="100000" y="90000"/>
                                    </p:animScale>
                                    <p:animScale>
                                      <p:cBhvr>
                                        <p:cTn id="130" dur="166" decel="50000">
                                          <p:stCondLst>
                                            <p:cond delay="1668"/>
                                          </p:stCondLst>
                                        </p:cTn>
                                        <p:tgtEl>
                                          <p:spTgt spid="50"/>
                                        </p:tgtEl>
                                      </p:cBhvr>
                                      <p:to x="100000" y="100000"/>
                                    </p:animScale>
                                    <p:animScale>
                                      <p:cBhvr>
                                        <p:cTn id="131" dur="26">
                                          <p:stCondLst>
                                            <p:cond delay="1808"/>
                                          </p:stCondLst>
                                        </p:cTn>
                                        <p:tgtEl>
                                          <p:spTgt spid="50"/>
                                        </p:tgtEl>
                                      </p:cBhvr>
                                      <p:to x="100000" y="95000"/>
                                    </p:animScale>
                                    <p:animScale>
                                      <p:cBhvr>
                                        <p:cTn id="132" dur="166" decel="50000">
                                          <p:stCondLst>
                                            <p:cond delay="1834"/>
                                          </p:stCondLst>
                                        </p:cTn>
                                        <p:tgtEl>
                                          <p:spTgt spid="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0" grpId="0" animBg="1"/>
      <p:bldP spid="4" grpId="0" animBg="1"/>
      <p:bldP spid="5" grpId="0"/>
      <p:bldP spid="6" grpId="0" animBg="1"/>
      <p:bldP spid="7" grpId="0"/>
      <p:bldP spid="8" grpId="0" animBg="1"/>
      <p:bldP spid="10" grpId="0"/>
      <p:bldP spid="11" grpId="0" animBg="1"/>
      <p:bldP spid="12" grpId="0"/>
      <p:bldP spid="68"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8A3340A1-0863-5B61-3056-7691DDBBFCF1}"/>
              </a:ext>
            </a:extLst>
          </p:cNvPr>
          <p:cNvSpPr/>
          <p:nvPr/>
        </p:nvSpPr>
        <p:spPr>
          <a:xfrm>
            <a:off x="4138984" y="2410090"/>
            <a:ext cx="2883605" cy="3172282"/>
          </a:xfrm>
          <a:prstGeom prst="rect">
            <a:avLst/>
          </a:prstGeom>
          <a:solidFill>
            <a:schemeClr val="accent5">
              <a:lumMod val="20000"/>
              <a:lumOff val="80000"/>
            </a:schemeClr>
          </a:solidFill>
          <a:ln w="381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0B75878E-9985-6305-BA09-ACD7EBB2A5A1}"/>
              </a:ext>
            </a:extLst>
          </p:cNvPr>
          <p:cNvSpPr/>
          <p:nvPr/>
        </p:nvSpPr>
        <p:spPr>
          <a:xfrm>
            <a:off x="593635" y="2292743"/>
            <a:ext cx="2135387" cy="340636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5DFED1-5DAC-43E5-9AD9-1F15CBB76531}"/>
              </a:ext>
            </a:extLst>
          </p:cNvPr>
          <p:cNvSpPr>
            <a:spLocks noGrp="1"/>
          </p:cNvSpPr>
          <p:nvPr>
            <p:ph type="title"/>
          </p:nvPr>
        </p:nvSpPr>
        <p:spPr/>
        <p:txBody>
          <a:bodyPr>
            <a:normAutofit fontScale="90000"/>
          </a:bodyPr>
          <a:lstStyle/>
          <a:p>
            <a:r>
              <a:rPr lang="en-US">
                <a:cs typeface="Calibri Light"/>
              </a:rPr>
              <a:t>Traditional Solutions: Client-SGX and </a:t>
            </a:r>
            <a:r>
              <a:rPr lang="en-US" dirty="0">
                <a:cs typeface="Calibri Light"/>
              </a:rPr>
              <a:t>Scalable</a:t>
            </a:r>
            <a:br>
              <a:rPr lang="en-US" dirty="0">
                <a:cs typeface="Calibri Light"/>
              </a:rPr>
            </a:br>
            <a:r>
              <a:rPr lang="en-US" dirty="0">
                <a:cs typeface="Calibri Light"/>
              </a:rPr>
              <a:t>-SGX</a:t>
            </a:r>
            <a:endParaRPr lang="en-US"/>
          </a:p>
        </p:txBody>
      </p:sp>
      <p:sp>
        <p:nvSpPr>
          <p:cNvPr id="7" name="Rectangle: Rounded Corners 6">
            <a:extLst>
              <a:ext uri="{FF2B5EF4-FFF2-40B4-BE49-F238E27FC236}">
                <a16:creationId xmlns:a16="http://schemas.microsoft.com/office/drawing/2014/main" id="{3D813986-F101-B7C5-67F8-749C1B917B21}"/>
              </a:ext>
            </a:extLst>
          </p:cNvPr>
          <p:cNvSpPr/>
          <p:nvPr/>
        </p:nvSpPr>
        <p:spPr>
          <a:xfrm>
            <a:off x="2626751" y="1690751"/>
            <a:ext cx="1514593" cy="602074"/>
          </a:xfrm>
          <a:prstGeom prst="roundRect">
            <a:avLst/>
          </a:prstGeom>
          <a:solidFill>
            <a:schemeClr val="tx1">
              <a:lumMod val="50000"/>
              <a:lumOff val="50000"/>
            </a:schemeClr>
          </a:solidFill>
          <a:ln>
            <a:noFill/>
          </a:ln>
          <a:effectLst>
            <a:outerShdw blurRad="149987" dist="250190" dir="8460000" algn="ctr">
              <a:srgbClr val="000000">
                <a:alpha val="28000"/>
              </a:srgbClr>
            </a:outerShdw>
            <a:softEdge rad="31750"/>
          </a:effectLst>
          <a:scene3d>
            <a:camera prst="orthographicFront">
              <a:rot lat="0" lon="0" rev="0"/>
            </a:camera>
            <a:lightRig rig="contrasting" dir="t">
              <a:rot lat="0" lon="0" rev="1500000"/>
            </a:lightRig>
          </a:scene3d>
          <a:sp3d prstMaterial="metal">
            <a:bevelT w="88900" h="889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cs typeface="Calibri"/>
              </a:rPr>
              <a:t>Client-SGX</a:t>
            </a:r>
            <a:endParaRPr lang="en-US" sz="2000"/>
          </a:p>
        </p:txBody>
      </p:sp>
      <p:sp>
        <p:nvSpPr>
          <p:cNvPr id="10" name="Rectangle: Rounded Corners 9">
            <a:extLst>
              <a:ext uri="{FF2B5EF4-FFF2-40B4-BE49-F238E27FC236}">
                <a16:creationId xmlns:a16="http://schemas.microsoft.com/office/drawing/2014/main" id="{68427455-3971-E2BF-BE3F-36666E16BE22}"/>
              </a:ext>
            </a:extLst>
          </p:cNvPr>
          <p:cNvSpPr/>
          <p:nvPr/>
        </p:nvSpPr>
        <p:spPr>
          <a:xfrm>
            <a:off x="6969427" y="1690669"/>
            <a:ext cx="1771546" cy="602074"/>
          </a:xfrm>
          <a:prstGeom prst="roundRect">
            <a:avLst/>
          </a:prstGeom>
          <a:solidFill>
            <a:schemeClr val="tx1"/>
          </a:solidFill>
          <a:ln>
            <a:noFill/>
          </a:ln>
          <a:effectLst>
            <a:outerShdw blurRad="149987" dist="250190" dir="8460000" algn="ctr">
              <a:srgbClr val="000000">
                <a:alpha val="28000"/>
              </a:srgbClr>
            </a:outerShdw>
            <a:softEdge rad="31750"/>
          </a:effectLst>
          <a:scene3d>
            <a:camera prst="orthographicFront">
              <a:rot lat="0" lon="0" rev="0"/>
            </a:camera>
            <a:lightRig rig="contrasting" dir="t">
              <a:rot lat="0" lon="0" rev="1500000"/>
            </a:lightRig>
          </a:scene3d>
          <a:sp3d prstMaterial="metal">
            <a:bevelT w="88900" h="88900" prst="divo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cs typeface="Calibri"/>
              </a:rPr>
              <a:t>Scalable-SGX</a:t>
            </a:r>
            <a:endParaRPr lang="en-US" sz="2000"/>
          </a:p>
        </p:txBody>
      </p:sp>
      <p:sp>
        <p:nvSpPr>
          <p:cNvPr id="11" name="Rectangle: Rounded Corners 10">
            <a:extLst>
              <a:ext uri="{FF2B5EF4-FFF2-40B4-BE49-F238E27FC236}">
                <a16:creationId xmlns:a16="http://schemas.microsoft.com/office/drawing/2014/main" id="{D4355FBF-0537-4DDD-7B1A-49BA3C812BF4}"/>
              </a:ext>
            </a:extLst>
          </p:cNvPr>
          <p:cNvSpPr/>
          <p:nvPr/>
        </p:nvSpPr>
        <p:spPr>
          <a:xfrm>
            <a:off x="800844" y="2575285"/>
            <a:ext cx="1770890" cy="555037"/>
          </a:xfrm>
          <a:prstGeom prst="roundRect">
            <a:avLst/>
          </a:prstGeom>
          <a:ln>
            <a:noFill/>
          </a:ln>
          <a:effectLst>
            <a:outerShdw blurRad="149987" dist="250190" dir="8460000" algn="ctr">
              <a:srgbClr val="000000">
                <a:alpha val="28000"/>
              </a:srgbClr>
            </a:outerShdw>
            <a:softEdge rad="31750"/>
          </a:effectLst>
          <a:scene3d>
            <a:camera prst="orthographicFront">
              <a:rot lat="0" lon="0" rev="0"/>
            </a:camera>
            <a:lightRig rig="contrasting" dir="t">
              <a:rot lat="0" lon="0" rev="1500000"/>
            </a:lightRig>
          </a:scene3d>
          <a:sp3d prstMaterial="metal">
            <a:bevelT w="88900" h="889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cs typeface="Calibri"/>
              </a:rPr>
              <a:t>Confidentiality</a:t>
            </a:r>
            <a:endParaRPr lang="en-US" sz="2000"/>
          </a:p>
        </p:txBody>
      </p:sp>
      <p:sp>
        <p:nvSpPr>
          <p:cNvPr id="12" name="Rectangle: Rounded Corners 11">
            <a:extLst>
              <a:ext uri="{FF2B5EF4-FFF2-40B4-BE49-F238E27FC236}">
                <a16:creationId xmlns:a16="http://schemas.microsoft.com/office/drawing/2014/main" id="{8D2FC9F2-37FB-78E7-F9C9-AF1A374F9210}"/>
              </a:ext>
            </a:extLst>
          </p:cNvPr>
          <p:cNvSpPr/>
          <p:nvPr/>
        </p:nvSpPr>
        <p:spPr>
          <a:xfrm>
            <a:off x="800844" y="3282508"/>
            <a:ext cx="1770890" cy="555037"/>
          </a:xfrm>
          <a:prstGeom prst="roundRect">
            <a:avLst/>
          </a:prstGeom>
          <a:ln>
            <a:noFill/>
          </a:ln>
          <a:effectLst>
            <a:outerShdw blurRad="149987" dist="250190" dir="8460000" algn="ctr">
              <a:srgbClr val="000000">
                <a:alpha val="28000"/>
              </a:srgbClr>
            </a:outerShdw>
            <a:softEdge rad="31750"/>
          </a:effectLst>
          <a:scene3d>
            <a:camera prst="orthographicFront">
              <a:rot lat="0" lon="0" rev="0"/>
            </a:camera>
            <a:lightRig rig="contrasting" dir="t">
              <a:rot lat="0" lon="0" rev="1500000"/>
            </a:lightRig>
          </a:scene3d>
          <a:sp3d prstMaterial="metal">
            <a:bevelT w="88900" h="88900" prst="divo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cs typeface="Calibri"/>
              </a:rPr>
              <a:t>Freshness</a:t>
            </a:r>
            <a:endParaRPr lang="en-US" sz="2000"/>
          </a:p>
        </p:txBody>
      </p:sp>
      <p:sp>
        <p:nvSpPr>
          <p:cNvPr id="13" name="Rectangle: Rounded Corners 12">
            <a:extLst>
              <a:ext uri="{FF2B5EF4-FFF2-40B4-BE49-F238E27FC236}">
                <a16:creationId xmlns:a16="http://schemas.microsoft.com/office/drawing/2014/main" id="{AE75A6C8-F1B2-2368-4AE7-1ECFC49CBCC4}"/>
              </a:ext>
            </a:extLst>
          </p:cNvPr>
          <p:cNvSpPr/>
          <p:nvPr/>
        </p:nvSpPr>
        <p:spPr>
          <a:xfrm>
            <a:off x="800843" y="4018429"/>
            <a:ext cx="1770890" cy="555037"/>
          </a:xfrm>
          <a:prstGeom prst="roundRect">
            <a:avLst/>
          </a:prstGeom>
          <a:ln>
            <a:noFill/>
          </a:ln>
          <a:effectLst>
            <a:outerShdw blurRad="149987" dist="250190" dir="8460000" algn="ctr">
              <a:srgbClr val="000000">
                <a:alpha val="28000"/>
              </a:srgbClr>
            </a:outerShdw>
            <a:softEdge rad="31750"/>
          </a:effectLst>
          <a:scene3d>
            <a:camera prst="orthographicFront">
              <a:rot lat="0" lon="0" rev="0"/>
            </a:camera>
            <a:lightRig rig="contrasting" dir="t">
              <a:rot lat="0" lon="0" rev="1500000"/>
            </a:lightRig>
          </a:scene3d>
          <a:sp3d prstMaterial="metal">
            <a:bevelT w="88900" h="88900" prst="divo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cs typeface="Calibri"/>
              </a:rPr>
              <a:t>Integrity</a:t>
            </a:r>
            <a:endParaRPr lang="en-US" sz="2000"/>
          </a:p>
        </p:txBody>
      </p:sp>
      <p:sp>
        <p:nvSpPr>
          <p:cNvPr id="15" name="TextBox 14">
            <a:extLst>
              <a:ext uri="{FF2B5EF4-FFF2-40B4-BE49-F238E27FC236}">
                <a16:creationId xmlns:a16="http://schemas.microsoft.com/office/drawing/2014/main" id="{1D8F21A8-74CE-0801-400E-D46C96E8430C}"/>
              </a:ext>
            </a:extLst>
          </p:cNvPr>
          <p:cNvSpPr txBox="1"/>
          <p:nvPr/>
        </p:nvSpPr>
        <p:spPr>
          <a:xfrm>
            <a:off x="2818062" y="2643325"/>
            <a:ext cx="10592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AES-CTR</a:t>
            </a:r>
            <a:endParaRPr lang="en-US" sz="2000"/>
          </a:p>
        </p:txBody>
      </p:sp>
      <p:sp>
        <p:nvSpPr>
          <p:cNvPr id="16" name="TextBox 15">
            <a:extLst>
              <a:ext uri="{FF2B5EF4-FFF2-40B4-BE49-F238E27FC236}">
                <a16:creationId xmlns:a16="http://schemas.microsoft.com/office/drawing/2014/main" id="{2CBEDE73-47E7-88A2-6D8E-51A694F79C4C}"/>
              </a:ext>
            </a:extLst>
          </p:cNvPr>
          <p:cNvSpPr txBox="1"/>
          <p:nvPr/>
        </p:nvSpPr>
        <p:spPr>
          <a:xfrm>
            <a:off x="7230929" y="2649987"/>
            <a:ext cx="10592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AES-XTS</a:t>
            </a:r>
            <a:endParaRPr lang="en-US" sz="2000"/>
          </a:p>
        </p:txBody>
      </p:sp>
      <p:sp>
        <p:nvSpPr>
          <p:cNvPr id="17" name="TextBox 16">
            <a:extLst>
              <a:ext uri="{FF2B5EF4-FFF2-40B4-BE49-F238E27FC236}">
                <a16:creationId xmlns:a16="http://schemas.microsoft.com/office/drawing/2014/main" id="{1C414539-D2EB-382B-CEE1-F6E94C4A6C16}"/>
              </a:ext>
            </a:extLst>
          </p:cNvPr>
          <p:cNvSpPr txBox="1"/>
          <p:nvPr/>
        </p:nvSpPr>
        <p:spPr>
          <a:xfrm>
            <a:off x="2821621" y="3339570"/>
            <a:ext cx="11439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Counters</a:t>
            </a:r>
            <a:endParaRPr lang="en-US" sz="2000"/>
          </a:p>
        </p:txBody>
      </p:sp>
      <p:sp>
        <p:nvSpPr>
          <p:cNvPr id="19" name="Multiplication Sign 18">
            <a:extLst>
              <a:ext uri="{FF2B5EF4-FFF2-40B4-BE49-F238E27FC236}">
                <a16:creationId xmlns:a16="http://schemas.microsoft.com/office/drawing/2014/main" id="{87FBCF8A-097F-5D17-49AA-2BD66A0C788D}"/>
              </a:ext>
            </a:extLst>
          </p:cNvPr>
          <p:cNvSpPr/>
          <p:nvPr/>
        </p:nvSpPr>
        <p:spPr>
          <a:xfrm>
            <a:off x="7459565" y="4002867"/>
            <a:ext cx="526814" cy="59266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ication Sign 19">
            <a:extLst>
              <a:ext uri="{FF2B5EF4-FFF2-40B4-BE49-F238E27FC236}">
                <a16:creationId xmlns:a16="http://schemas.microsoft.com/office/drawing/2014/main" id="{15568A8B-2001-5DDF-0DEE-3C9B03998147}"/>
              </a:ext>
            </a:extLst>
          </p:cNvPr>
          <p:cNvSpPr/>
          <p:nvPr/>
        </p:nvSpPr>
        <p:spPr>
          <a:xfrm>
            <a:off x="7459564" y="3149771"/>
            <a:ext cx="526814" cy="59266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E931D6C-1A9C-272E-2F5A-DCCAC714B3A2}"/>
              </a:ext>
            </a:extLst>
          </p:cNvPr>
          <p:cNvSpPr txBox="1"/>
          <p:nvPr/>
        </p:nvSpPr>
        <p:spPr>
          <a:xfrm>
            <a:off x="2825562" y="4035815"/>
            <a:ext cx="134149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MAC-per-block</a:t>
            </a:r>
            <a:endParaRPr lang="en-US" sz="2000"/>
          </a:p>
        </p:txBody>
      </p:sp>
      <p:sp>
        <p:nvSpPr>
          <p:cNvPr id="23" name="Rectangle: Rounded Corners 22">
            <a:extLst>
              <a:ext uri="{FF2B5EF4-FFF2-40B4-BE49-F238E27FC236}">
                <a16:creationId xmlns:a16="http://schemas.microsoft.com/office/drawing/2014/main" id="{D86B548A-07EB-13BC-9573-86F8BF194B13}"/>
              </a:ext>
            </a:extLst>
          </p:cNvPr>
          <p:cNvSpPr/>
          <p:nvPr/>
        </p:nvSpPr>
        <p:spPr>
          <a:xfrm>
            <a:off x="801868" y="4805198"/>
            <a:ext cx="1770890" cy="687984"/>
          </a:xfrm>
          <a:prstGeom prst="roundRect">
            <a:avLst/>
          </a:prstGeom>
          <a:ln>
            <a:noFill/>
          </a:ln>
          <a:effectLst>
            <a:outerShdw blurRad="149987" dist="250190" dir="8460000" algn="ctr">
              <a:srgbClr val="000000">
                <a:alpha val="28000"/>
              </a:srgbClr>
            </a:outerShdw>
            <a:softEdge rad="31750"/>
          </a:effectLst>
          <a:scene3d>
            <a:camera prst="orthographicFront">
              <a:rot lat="0" lon="0" rev="0"/>
            </a:camera>
            <a:lightRig rig="contrasting" dir="t">
              <a:rot lat="0" lon="0" rev="1500000"/>
            </a:lightRig>
          </a:scene3d>
          <a:sp3d prstMaterial="metal">
            <a:bevelT w="88900" h="88900" prst="divot"/>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Secure Memory Size</a:t>
            </a:r>
            <a:endParaRPr lang="en-US"/>
          </a:p>
        </p:txBody>
      </p:sp>
      <p:sp>
        <p:nvSpPr>
          <p:cNvPr id="24" name="TextBox 23">
            <a:extLst>
              <a:ext uri="{FF2B5EF4-FFF2-40B4-BE49-F238E27FC236}">
                <a16:creationId xmlns:a16="http://schemas.microsoft.com/office/drawing/2014/main" id="{AA1CADA3-ACF5-082C-89F4-3103EFD113DF}"/>
              </a:ext>
            </a:extLst>
          </p:cNvPr>
          <p:cNvSpPr txBox="1"/>
          <p:nvPr/>
        </p:nvSpPr>
        <p:spPr>
          <a:xfrm>
            <a:off x="2825562" y="4883384"/>
            <a:ext cx="10592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256 MB</a:t>
            </a:r>
            <a:endParaRPr lang="en-US" sz="2000"/>
          </a:p>
        </p:txBody>
      </p:sp>
      <p:sp>
        <p:nvSpPr>
          <p:cNvPr id="25" name="TextBox 24">
            <a:extLst>
              <a:ext uri="{FF2B5EF4-FFF2-40B4-BE49-F238E27FC236}">
                <a16:creationId xmlns:a16="http://schemas.microsoft.com/office/drawing/2014/main" id="{3574F336-53C4-E41B-E5CD-B63AB37ED814}"/>
              </a:ext>
            </a:extLst>
          </p:cNvPr>
          <p:cNvSpPr txBox="1"/>
          <p:nvPr/>
        </p:nvSpPr>
        <p:spPr>
          <a:xfrm>
            <a:off x="7374897" y="4921274"/>
            <a:ext cx="10592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512 GB</a:t>
            </a:r>
            <a:endParaRPr lang="en-US" sz="2000"/>
          </a:p>
        </p:txBody>
      </p:sp>
      <p:sp>
        <p:nvSpPr>
          <p:cNvPr id="3" name="Rectangle: Rounded Corners 2">
            <a:extLst>
              <a:ext uri="{FF2B5EF4-FFF2-40B4-BE49-F238E27FC236}">
                <a16:creationId xmlns:a16="http://schemas.microsoft.com/office/drawing/2014/main" id="{5E3F2A29-538E-E42C-1443-4FF4C88AEC07}"/>
              </a:ext>
            </a:extLst>
          </p:cNvPr>
          <p:cNvSpPr/>
          <p:nvPr/>
        </p:nvSpPr>
        <p:spPr>
          <a:xfrm>
            <a:off x="8910956" y="4086257"/>
            <a:ext cx="3033837" cy="973405"/>
          </a:xfrm>
          <a:prstGeom prst="roundRect">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ea typeface="+mn-lt"/>
                <a:cs typeface="+mn-lt"/>
              </a:rPr>
              <a:t>Scalable SGX is efficient, but not totally secure. </a:t>
            </a:r>
            <a:endParaRPr lang="en-US" sz="2000"/>
          </a:p>
        </p:txBody>
      </p:sp>
      <p:sp>
        <p:nvSpPr>
          <p:cNvPr id="4" name="Rectangle: Rounded Corners 3">
            <a:extLst>
              <a:ext uri="{FF2B5EF4-FFF2-40B4-BE49-F238E27FC236}">
                <a16:creationId xmlns:a16="http://schemas.microsoft.com/office/drawing/2014/main" id="{B171C75B-E856-DE3E-E3B5-1719738A0E89}"/>
              </a:ext>
            </a:extLst>
          </p:cNvPr>
          <p:cNvSpPr/>
          <p:nvPr/>
        </p:nvSpPr>
        <p:spPr>
          <a:xfrm>
            <a:off x="4529056" y="2817520"/>
            <a:ext cx="2309971" cy="7211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rgbClr val="FF0000"/>
                </a:solidFill>
              </a:rPr>
              <a:t>Managing counters and Merkle trees</a:t>
            </a:r>
          </a:p>
        </p:txBody>
      </p:sp>
      <p:sp>
        <p:nvSpPr>
          <p:cNvPr id="26" name="Rectangle: Rounded Corners 25">
            <a:extLst>
              <a:ext uri="{FF2B5EF4-FFF2-40B4-BE49-F238E27FC236}">
                <a16:creationId xmlns:a16="http://schemas.microsoft.com/office/drawing/2014/main" id="{C3742769-6E27-28CE-4FDC-040BDE0CF5C5}"/>
              </a:ext>
            </a:extLst>
          </p:cNvPr>
          <p:cNvSpPr/>
          <p:nvPr/>
        </p:nvSpPr>
        <p:spPr>
          <a:xfrm>
            <a:off x="4576579" y="3889481"/>
            <a:ext cx="2346761" cy="6913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rgbClr val="FF0000"/>
                </a:solidFill>
              </a:rPr>
              <a:t>Managing MACs for every 64-byte block</a:t>
            </a:r>
            <a:endParaRPr lang="en-US" sz="2000" b="1">
              <a:solidFill>
                <a:srgbClr val="FF0000"/>
              </a:solidFill>
              <a:cs typeface="Calibri"/>
            </a:endParaRPr>
          </a:p>
        </p:txBody>
      </p:sp>
      <p:sp>
        <p:nvSpPr>
          <p:cNvPr id="27" name="Rectangle: Rounded Corners 26">
            <a:extLst>
              <a:ext uri="{FF2B5EF4-FFF2-40B4-BE49-F238E27FC236}">
                <a16:creationId xmlns:a16="http://schemas.microsoft.com/office/drawing/2014/main" id="{5C8151D2-C066-3D18-85A2-3711B5EB9306}"/>
              </a:ext>
            </a:extLst>
          </p:cNvPr>
          <p:cNvSpPr/>
          <p:nvPr/>
        </p:nvSpPr>
        <p:spPr>
          <a:xfrm>
            <a:off x="4443673" y="4775931"/>
            <a:ext cx="2435364" cy="6883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solidFill>
                  <a:srgbClr val="FF0000"/>
                </a:solidFill>
                <a:cs typeface="Calibri"/>
              </a:rPr>
              <a:t>Limited size of the secure memory</a:t>
            </a:r>
          </a:p>
        </p:txBody>
      </p:sp>
      <p:pic>
        <p:nvPicPr>
          <p:cNvPr id="8" name="Graphic 8" descr="Badge Unfollow with solid fill">
            <a:extLst>
              <a:ext uri="{FF2B5EF4-FFF2-40B4-BE49-F238E27FC236}">
                <a16:creationId xmlns:a16="http://schemas.microsoft.com/office/drawing/2014/main" id="{482A343A-D36A-BC44-CE6C-D81A650202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5082" y="2509889"/>
            <a:ext cx="615388" cy="615388"/>
          </a:xfrm>
          <a:prstGeom prst="rect">
            <a:avLst/>
          </a:prstGeom>
        </p:spPr>
      </p:pic>
      <p:pic>
        <p:nvPicPr>
          <p:cNvPr id="5" name="Graphic 8" descr="Badge Unfollow with solid fill">
            <a:extLst>
              <a:ext uri="{FF2B5EF4-FFF2-40B4-BE49-F238E27FC236}">
                <a16:creationId xmlns:a16="http://schemas.microsoft.com/office/drawing/2014/main" id="{0887EA6F-0176-F89A-9094-0B5FB43A4F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5082" y="3706052"/>
            <a:ext cx="615388" cy="615388"/>
          </a:xfrm>
          <a:prstGeom prst="rect">
            <a:avLst/>
          </a:prstGeom>
        </p:spPr>
      </p:pic>
      <p:pic>
        <p:nvPicPr>
          <p:cNvPr id="6" name="Graphic 8" descr="Badge Unfollow with solid fill">
            <a:extLst>
              <a:ext uri="{FF2B5EF4-FFF2-40B4-BE49-F238E27FC236}">
                <a16:creationId xmlns:a16="http://schemas.microsoft.com/office/drawing/2014/main" id="{56656049-8565-18AA-53D5-82016667CC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5082" y="4468051"/>
            <a:ext cx="615388" cy="615388"/>
          </a:xfrm>
          <a:prstGeom prst="rect">
            <a:avLst/>
          </a:prstGeom>
        </p:spPr>
      </p:pic>
      <p:cxnSp>
        <p:nvCxnSpPr>
          <p:cNvPr id="29" name="Connector: Curved 28">
            <a:extLst>
              <a:ext uri="{FF2B5EF4-FFF2-40B4-BE49-F238E27FC236}">
                <a16:creationId xmlns:a16="http://schemas.microsoft.com/office/drawing/2014/main" id="{0E4CF5E1-929D-5FB6-0E0A-F78A07C3CBCD}"/>
              </a:ext>
            </a:extLst>
          </p:cNvPr>
          <p:cNvCxnSpPr>
            <a:cxnSpLocks/>
            <a:stCxn id="7" idx="3"/>
          </p:cNvCxnSpPr>
          <p:nvPr/>
        </p:nvCxnSpPr>
        <p:spPr>
          <a:xfrm>
            <a:off x="4141344" y="1991788"/>
            <a:ext cx="919912" cy="418302"/>
          </a:xfrm>
          <a:prstGeom prst="curvedConnector3">
            <a:avLst>
              <a:gd name="adj1" fmla="val 94413"/>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Connector: Curved 44">
            <a:extLst>
              <a:ext uri="{FF2B5EF4-FFF2-40B4-BE49-F238E27FC236}">
                <a16:creationId xmlns:a16="http://schemas.microsoft.com/office/drawing/2014/main" id="{1B49FE44-4C5A-765D-F2D4-A13CB09085DC}"/>
              </a:ext>
            </a:extLst>
          </p:cNvPr>
          <p:cNvCxnSpPr>
            <a:cxnSpLocks/>
            <a:endCxn id="10" idx="1"/>
          </p:cNvCxnSpPr>
          <p:nvPr/>
        </p:nvCxnSpPr>
        <p:spPr>
          <a:xfrm flipV="1">
            <a:off x="6174460" y="1991706"/>
            <a:ext cx="794967" cy="392624"/>
          </a:xfrm>
          <a:prstGeom prst="curvedConnector3">
            <a:avLst>
              <a:gd name="adj1" fmla="val -13629"/>
            </a:avLst>
          </a:prstGeom>
          <a:ln w="57150">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2EA4A715-2D66-7D30-38CC-D59247B27DD7}"/>
              </a:ext>
            </a:extLst>
          </p:cNvPr>
          <p:cNvSpPr txBox="1"/>
          <p:nvPr/>
        </p:nvSpPr>
        <p:spPr>
          <a:xfrm>
            <a:off x="4250684" y="1640542"/>
            <a:ext cx="930278" cy="400110"/>
          </a:xfrm>
          <a:prstGeom prst="rect">
            <a:avLst/>
          </a:prstGeom>
          <a:noFill/>
        </p:spPr>
        <p:txBody>
          <a:bodyPr wrap="square" rtlCol="0">
            <a:spAutoFit/>
          </a:bodyPr>
          <a:lstStyle/>
          <a:p>
            <a:r>
              <a:rPr lang="en-US" sz="2000" b="1"/>
              <a:t>Issues</a:t>
            </a:r>
          </a:p>
        </p:txBody>
      </p:sp>
      <p:sp>
        <p:nvSpPr>
          <p:cNvPr id="51" name="TextBox 50">
            <a:extLst>
              <a:ext uri="{FF2B5EF4-FFF2-40B4-BE49-F238E27FC236}">
                <a16:creationId xmlns:a16="http://schemas.microsoft.com/office/drawing/2014/main" id="{6242103E-F3FA-EC20-67DF-8ADF356F2B3D}"/>
              </a:ext>
            </a:extLst>
          </p:cNvPr>
          <p:cNvSpPr txBox="1"/>
          <p:nvPr/>
        </p:nvSpPr>
        <p:spPr>
          <a:xfrm>
            <a:off x="5658708" y="1638081"/>
            <a:ext cx="1100597" cy="400110"/>
          </a:xfrm>
          <a:prstGeom prst="rect">
            <a:avLst/>
          </a:prstGeom>
          <a:noFill/>
        </p:spPr>
        <p:txBody>
          <a:bodyPr wrap="square" rtlCol="0">
            <a:spAutoFit/>
          </a:bodyPr>
          <a:lstStyle/>
          <a:p>
            <a:r>
              <a:rPr lang="en-US" sz="2000" b="1"/>
              <a:t>Solution</a:t>
            </a:r>
          </a:p>
        </p:txBody>
      </p:sp>
      <p:sp>
        <p:nvSpPr>
          <p:cNvPr id="53" name="Rectangle: Rounded Corners 52">
            <a:extLst>
              <a:ext uri="{FF2B5EF4-FFF2-40B4-BE49-F238E27FC236}">
                <a16:creationId xmlns:a16="http://schemas.microsoft.com/office/drawing/2014/main" id="{D2483B17-BE85-2281-B6DA-CFB66D795460}"/>
              </a:ext>
            </a:extLst>
          </p:cNvPr>
          <p:cNvSpPr/>
          <p:nvPr/>
        </p:nvSpPr>
        <p:spPr>
          <a:xfrm>
            <a:off x="8908882" y="2657906"/>
            <a:ext cx="3026375" cy="985114"/>
          </a:xfrm>
          <a:prstGeom prst="roundRect">
            <a:avLst/>
          </a:prstGeom>
          <a:solidFill>
            <a:schemeClr val="bg2">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ea typeface="+mn-lt"/>
                <a:cs typeface="+mn-lt"/>
              </a:rPr>
              <a:t>Client SGX is not ideal for neural networks </a:t>
            </a:r>
            <a:endParaRPr lang="en-US" sz="2000">
              <a:cs typeface="Calibri"/>
            </a:endParaRPr>
          </a:p>
        </p:txBody>
      </p:sp>
      <p:sp>
        <p:nvSpPr>
          <p:cNvPr id="22" name="Slide Number Placeholder 21">
            <a:extLst>
              <a:ext uri="{FF2B5EF4-FFF2-40B4-BE49-F238E27FC236}">
                <a16:creationId xmlns:a16="http://schemas.microsoft.com/office/drawing/2014/main" id="{AD8E764E-19EA-F6D3-AAFB-D3330C7F00CD}"/>
              </a:ext>
            </a:extLst>
          </p:cNvPr>
          <p:cNvSpPr>
            <a:spLocks noGrp="1"/>
          </p:cNvSpPr>
          <p:nvPr>
            <p:ph type="sldNum" sz="quarter" idx="12"/>
          </p:nvPr>
        </p:nvSpPr>
        <p:spPr/>
        <p:txBody>
          <a:bodyPr/>
          <a:lstStyle/>
          <a:p>
            <a:fld id="{48F63A3B-78C7-47BE-AE5E-E10140E04643}" type="slidenum">
              <a:rPr lang="en-US" smtClean="0"/>
              <a:pPr/>
              <a:t>6</a:t>
            </a:fld>
            <a:endParaRPr lang="en-US"/>
          </a:p>
        </p:txBody>
      </p:sp>
    </p:spTree>
    <p:custDataLst>
      <p:tags r:id="rId1"/>
    </p:custDataLst>
    <p:extLst>
      <p:ext uri="{BB962C8B-B14F-4D97-AF65-F5344CB8AC3E}">
        <p14:creationId xmlns:p14="http://schemas.microsoft.com/office/powerpoint/2010/main" val="16159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wipe(down)">
                                      <p:cBhvr>
                                        <p:cTn id="71" dur="580">
                                          <p:stCondLst>
                                            <p:cond delay="0"/>
                                          </p:stCondLst>
                                        </p:cTn>
                                        <p:tgtEl>
                                          <p:spTgt spid="13"/>
                                        </p:tgtEl>
                                      </p:cBhvr>
                                    </p:animEffect>
                                    <p:anim calcmode="lin" valueType="num">
                                      <p:cBhvr>
                                        <p:cTn id="7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7" dur="26">
                                          <p:stCondLst>
                                            <p:cond delay="650"/>
                                          </p:stCondLst>
                                        </p:cTn>
                                        <p:tgtEl>
                                          <p:spTgt spid="13"/>
                                        </p:tgtEl>
                                      </p:cBhvr>
                                      <p:to x="100000" y="60000"/>
                                    </p:animScale>
                                    <p:animScale>
                                      <p:cBhvr>
                                        <p:cTn id="78" dur="166" decel="50000">
                                          <p:stCondLst>
                                            <p:cond delay="676"/>
                                          </p:stCondLst>
                                        </p:cTn>
                                        <p:tgtEl>
                                          <p:spTgt spid="13"/>
                                        </p:tgtEl>
                                      </p:cBhvr>
                                      <p:to x="100000" y="100000"/>
                                    </p:animScale>
                                    <p:animScale>
                                      <p:cBhvr>
                                        <p:cTn id="79" dur="26">
                                          <p:stCondLst>
                                            <p:cond delay="1312"/>
                                          </p:stCondLst>
                                        </p:cTn>
                                        <p:tgtEl>
                                          <p:spTgt spid="13"/>
                                        </p:tgtEl>
                                      </p:cBhvr>
                                      <p:to x="100000" y="80000"/>
                                    </p:animScale>
                                    <p:animScale>
                                      <p:cBhvr>
                                        <p:cTn id="80" dur="166" decel="50000">
                                          <p:stCondLst>
                                            <p:cond delay="1338"/>
                                          </p:stCondLst>
                                        </p:cTn>
                                        <p:tgtEl>
                                          <p:spTgt spid="13"/>
                                        </p:tgtEl>
                                      </p:cBhvr>
                                      <p:to x="100000" y="100000"/>
                                    </p:animScale>
                                    <p:animScale>
                                      <p:cBhvr>
                                        <p:cTn id="81" dur="26">
                                          <p:stCondLst>
                                            <p:cond delay="1642"/>
                                          </p:stCondLst>
                                        </p:cTn>
                                        <p:tgtEl>
                                          <p:spTgt spid="13"/>
                                        </p:tgtEl>
                                      </p:cBhvr>
                                      <p:to x="100000" y="90000"/>
                                    </p:animScale>
                                    <p:animScale>
                                      <p:cBhvr>
                                        <p:cTn id="82" dur="166" decel="50000">
                                          <p:stCondLst>
                                            <p:cond delay="1668"/>
                                          </p:stCondLst>
                                        </p:cTn>
                                        <p:tgtEl>
                                          <p:spTgt spid="13"/>
                                        </p:tgtEl>
                                      </p:cBhvr>
                                      <p:to x="100000" y="100000"/>
                                    </p:animScale>
                                    <p:animScale>
                                      <p:cBhvr>
                                        <p:cTn id="83" dur="26">
                                          <p:stCondLst>
                                            <p:cond delay="1808"/>
                                          </p:stCondLst>
                                        </p:cTn>
                                        <p:tgtEl>
                                          <p:spTgt spid="13"/>
                                        </p:tgtEl>
                                      </p:cBhvr>
                                      <p:to x="100000" y="95000"/>
                                    </p:animScale>
                                    <p:animScale>
                                      <p:cBhvr>
                                        <p:cTn id="84" dur="166" decel="50000">
                                          <p:stCondLst>
                                            <p:cond delay="1834"/>
                                          </p:stCondLst>
                                        </p:cTn>
                                        <p:tgtEl>
                                          <p:spTgt spid="13"/>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down)">
                                      <p:cBhvr>
                                        <p:cTn id="87" dur="580">
                                          <p:stCondLst>
                                            <p:cond delay="0"/>
                                          </p:stCondLst>
                                        </p:cTn>
                                        <p:tgtEl>
                                          <p:spTgt spid="15"/>
                                        </p:tgtEl>
                                      </p:cBhvr>
                                    </p:animEffect>
                                    <p:anim calcmode="lin" valueType="num">
                                      <p:cBhvr>
                                        <p:cTn id="8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93" dur="26">
                                          <p:stCondLst>
                                            <p:cond delay="650"/>
                                          </p:stCondLst>
                                        </p:cTn>
                                        <p:tgtEl>
                                          <p:spTgt spid="15"/>
                                        </p:tgtEl>
                                      </p:cBhvr>
                                      <p:to x="100000" y="60000"/>
                                    </p:animScale>
                                    <p:animScale>
                                      <p:cBhvr>
                                        <p:cTn id="94" dur="166" decel="50000">
                                          <p:stCondLst>
                                            <p:cond delay="676"/>
                                          </p:stCondLst>
                                        </p:cTn>
                                        <p:tgtEl>
                                          <p:spTgt spid="15"/>
                                        </p:tgtEl>
                                      </p:cBhvr>
                                      <p:to x="100000" y="100000"/>
                                    </p:animScale>
                                    <p:animScale>
                                      <p:cBhvr>
                                        <p:cTn id="95" dur="26">
                                          <p:stCondLst>
                                            <p:cond delay="1312"/>
                                          </p:stCondLst>
                                        </p:cTn>
                                        <p:tgtEl>
                                          <p:spTgt spid="15"/>
                                        </p:tgtEl>
                                      </p:cBhvr>
                                      <p:to x="100000" y="80000"/>
                                    </p:animScale>
                                    <p:animScale>
                                      <p:cBhvr>
                                        <p:cTn id="96" dur="166" decel="50000">
                                          <p:stCondLst>
                                            <p:cond delay="1338"/>
                                          </p:stCondLst>
                                        </p:cTn>
                                        <p:tgtEl>
                                          <p:spTgt spid="15"/>
                                        </p:tgtEl>
                                      </p:cBhvr>
                                      <p:to x="100000" y="100000"/>
                                    </p:animScale>
                                    <p:animScale>
                                      <p:cBhvr>
                                        <p:cTn id="97" dur="26">
                                          <p:stCondLst>
                                            <p:cond delay="1642"/>
                                          </p:stCondLst>
                                        </p:cTn>
                                        <p:tgtEl>
                                          <p:spTgt spid="15"/>
                                        </p:tgtEl>
                                      </p:cBhvr>
                                      <p:to x="100000" y="90000"/>
                                    </p:animScale>
                                    <p:animScale>
                                      <p:cBhvr>
                                        <p:cTn id="98" dur="166" decel="50000">
                                          <p:stCondLst>
                                            <p:cond delay="1668"/>
                                          </p:stCondLst>
                                        </p:cTn>
                                        <p:tgtEl>
                                          <p:spTgt spid="15"/>
                                        </p:tgtEl>
                                      </p:cBhvr>
                                      <p:to x="100000" y="100000"/>
                                    </p:animScale>
                                    <p:animScale>
                                      <p:cBhvr>
                                        <p:cTn id="99" dur="26">
                                          <p:stCondLst>
                                            <p:cond delay="1808"/>
                                          </p:stCondLst>
                                        </p:cTn>
                                        <p:tgtEl>
                                          <p:spTgt spid="15"/>
                                        </p:tgtEl>
                                      </p:cBhvr>
                                      <p:to x="100000" y="95000"/>
                                    </p:animScale>
                                    <p:animScale>
                                      <p:cBhvr>
                                        <p:cTn id="100" dur="166" decel="50000">
                                          <p:stCondLst>
                                            <p:cond delay="1834"/>
                                          </p:stCondLst>
                                        </p:cTn>
                                        <p:tgtEl>
                                          <p:spTgt spid="15"/>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ipe(down)">
                                      <p:cBhvr>
                                        <p:cTn id="103" dur="580">
                                          <p:stCondLst>
                                            <p:cond delay="0"/>
                                          </p:stCondLst>
                                        </p:cTn>
                                        <p:tgtEl>
                                          <p:spTgt spid="17"/>
                                        </p:tgtEl>
                                      </p:cBhvr>
                                    </p:animEffect>
                                    <p:anim calcmode="lin" valueType="num">
                                      <p:cBhvr>
                                        <p:cTn id="10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09" dur="26">
                                          <p:stCondLst>
                                            <p:cond delay="650"/>
                                          </p:stCondLst>
                                        </p:cTn>
                                        <p:tgtEl>
                                          <p:spTgt spid="17"/>
                                        </p:tgtEl>
                                      </p:cBhvr>
                                      <p:to x="100000" y="60000"/>
                                    </p:animScale>
                                    <p:animScale>
                                      <p:cBhvr>
                                        <p:cTn id="110" dur="166" decel="50000">
                                          <p:stCondLst>
                                            <p:cond delay="676"/>
                                          </p:stCondLst>
                                        </p:cTn>
                                        <p:tgtEl>
                                          <p:spTgt spid="17"/>
                                        </p:tgtEl>
                                      </p:cBhvr>
                                      <p:to x="100000" y="100000"/>
                                    </p:animScale>
                                    <p:animScale>
                                      <p:cBhvr>
                                        <p:cTn id="111" dur="26">
                                          <p:stCondLst>
                                            <p:cond delay="1312"/>
                                          </p:stCondLst>
                                        </p:cTn>
                                        <p:tgtEl>
                                          <p:spTgt spid="17"/>
                                        </p:tgtEl>
                                      </p:cBhvr>
                                      <p:to x="100000" y="80000"/>
                                    </p:animScale>
                                    <p:animScale>
                                      <p:cBhvr>
                                        <p:cTn id="112" dur="166" decel="50000">
                                          <p:stCondLst>
                                            <p:cond delay="1338"/>
                                          </p:stCondLst>
                                        </p:cTn>
                                        <p:tgtEl>
                                          <p:spTgt spid="17"/>
                                        </p:tgtEl>
                                      </p:cBhvr>
                                      <p:to x="100000" y="100000"/>
                                    </p:animScale>
                                    <p:animScale>
                                      <p:cBhvr>
                                        <p:cTn id="113" dur="26">
                                          <p:stCondLst>
                                            <p:cond delay="1642"/>
                                          </p:stCondLst>
                                        </p:cTn>
                                        <p:tgtEl>
                                          <p:spTgt spid="17"/>
                                        </p:tgtEl>
                                      </p:cBhvr>
                                      <p:to x="100000" y="90000"/>
                                    </p:animScale>
                                    <p:animScale>
                                      <p:cBhvr>
                                        <p:cTn id="114" dur="166" decel="50000">
                                          <p:stCondLst>
                                            <p:cond delay="1668"/>
                                          </p:stCondLst>
                                        </p:cTn>
                                        <p:tgtEl>
                                          <p:spTgt spid="17"/>
                                        </p:tgtEl>
                                      </p:cBhvr>
                                      <p:to x="100000" y="100000"/>
                                    </p:animScale>
                                    <p:animScale>
                                      <p:cBhvr>
                                        <p:cTn id="115" dur="26">
                                          <p:stCondLst>
                                            <p:cond delay="1808"/>
                                          </p:stCondLst>
                                        </p:cTn>
                                        <p:tgtEl>
                                          <p:spTgt spid="17"/>
                                        </p:tgtEl>
                                      </p:cBhvr>
                                      <p:to x="100000" y="95000"/>
                                    </p:animScale>
                                    <p:animScale>
                                      <p:cBhvr>
                                        <p:cTn id="116" dur="166" decel="50000">
                                          <p:stCondLst>
                                            <p:cond delay="1834"/>
                                          </p:stCondLst>
                                        </p:cTn>
                                        <p:tgtEl>
                                          <p:spTgt spid="17"/>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down)">
                                      <p:cBhvr>
                                        <p:cTn id="119" dur="580">
                                          <p:stCondLst>
                                            <p:cond delay="0"/>
                                          </p:stCondLst>
                                        </p:cTn>
                                        <p:tgtEl>
                                          <p:spTgt spid="21"/>
                                        </p:tgtEl>
                                      </p:cBhvr>
                                    </p:animEffect>
                                    <p:anim calcmode="lin" valueType="num">
                                      <p:cBhvr>
                                        <p:cTn id="12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25" dur="26">
                                          <p:stCondLst>
                                            <p:cond delay="650"/>
                                          </p:stCondLst>
                                        </p:cTn>
                                        <p:tgtEl>
                                          <p:spTgt spid="21"/>
                                        </p:tgtEl>
                                      </p:cBhvr>
                                      <p:to x="100000" y="60000"/>
                                    </p:animScale>
                                    <p:animScale>
                                      <p:cBhvr>
                                        <p:cTn id="126" dur="166" decel="50000">
                                          <p:stCondLst>
                                            <p:cond delay="676"/>
                                          </p:stCondLst>
                                        </p:cTn>
                                        <p:tgtEl>
                                          <p:spTgt spid="21"/>
                                        </p:tgtEl>
                                      </p:cBhvr>
                                      <p:to x="100000" y="100000"/>
                                    </p:animScale>
                                    <p:animScale>
                                      <p:cBhvr>
                                        <p:cTn id="127" dur="26">
                                          <p:stCondLst>
                                            <p:cond delay="1312"/>
                                          </p:stCondLst>
                                        </p:cTn>
                                        <p:tgtEl>
                                          <p:spTgt spid="21"/>
                                        </p:tgtEl>
                                      </p:cBhvr>
                                      <p:to x="100000" y="80000"/>
                                    </p:animScale>
                                    <p:animScale>
                                      <p:cBhvr>
                                        <p:cTn id="128" dur="166" decel="50000">
                                          <p:stCondLst>
                                            <p:cond delay="1338"/>
                                          </p:stCondLst>
                                        </p:cTn>
                                        <p:tgtEl>
                                          <p:spTgt spid="21"/>
                                        </p:tgtEl>
                                      </p:cBhvr>
                                      <p:to x="100000" y="100000"/>
                                    </p:animScale>
                                    <p:animScale>
                                      <p:cBhvr>
                                        <p:cTn id="129" dur="26">
                                          <p:stCondLst>
                                            <p:cond delay="1642"/>
                                          </p:stCondLst>
                                        </p:cTn>
                                        <p:tgtEl>
                                          <p:spTgt spid="21"/>
                                        </p:tgtEl>
                                      </p:cBhvr>
                                      <p:to x="100000" y="90000"/>
                                    </p:animScale>
                                    <p:animScale>
                                      <p:cBhvr>
                                        <p:cTn id="130" dur="166" decel="50000">
                                          <p:stCondLst>
                                            <p:cond delay="1668"/>
                                          </p:stCondLst>
                                        </p:cTn>
                                        <p:tgtEl>
                                          <p:spTgt spid="21"/>
                                        </p:tgtEl>
                                      </p:cBhvr>
                                      <p:to x="100000" y="100000"/>
                                    </p:animScale>
                                    <p:animScale>
                                      <p:cBhvr>
                                        <p:cTn id="131" dur="26">
                                          <p:stCondLst>
                                            <p:cond delay="1808"/>
                                          </p:stCondLst>
                                        </p:cTn>
                                        <p:tgtEl>
                                          <p:spTgt spid="21"/>
                                        </p:tgtEl>
                                      </p:cBhvr>
                                      <p:to x="100000" y="95000"/>
                                    </p:animScale>
                                    <p:animScale>
                                      <p:cBhvr>
                                        <p:cTn id="132" dur="166" decel="50000">
                                          <p:stCondLst>
                                            <p:cond delay="1834"/>
                                          </p:stCondLst>
                                        </p:cTn>
                                        <p:tgtEl>
                                          <p:spTgt spid="21"/>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23"/>
                                        </p:tgtEl>
                                        <p:attrNameLst>
                                          <p:attrName>style.visibility</p:attrName>
                                        </p:attrNameLst>
                                      </p:cBhvr>
                                      <p:to>
                                        <p:strVal val="visible"/>
                                      </p:to>
                                    </p:set>
                                    <p:animEffect transition="in" filter="wipe(down)">
                                      <p:cBhvr>
                                        <p:cTn id="135" dur="580">
                                          <p:stCondLst>
                                            <p:cond delay="0"/>
                                          </p:stCondLst>
                                        </p:cTn>
                                        <p:tgtEl>
                                          <p:spTgt spid="23"/>
                                        </p:tgtEl>
                                      </p:cBhvr>
                                    </p:animEffect>
                                    <p:anim calcmode="lin" valueType="num">
                                      <p:cBhvr>
                                        <p:cTn id="136"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41" dur="26">
                                          <p:stCondLst>
                                            <p:cond delay="650"/>
                                          </p:stCondLst>
                                        </p:cTn>
                                        <p:tgtEl>
                                          <p:spTgt spid="23"/>
                                        </p:tgtEl>
                                      </p:cBhvr>
                                      <p:to x="100000" y="60000"/>
                                    </p:animScale>
                                    <p:animScale>
                                      <p:cBhvr>
                                        <p:cTn id="142" dur="166" decel="50000">
                                          <p:stCondLst>
                                            <p:cond delay="676"/>
                                          </p:stCondLst>
                                        </p:cTn>
                                        <p:tgtEl>
                                          <p:spTgt spid="23"/>
                                        </p:tgtEl>
                                      </p:cBhvr>
                                      <p:to x="100000" y="100000"/>
                                    </p:animScale>
                                    <p:animScale>
                                      <p:cBhvr>
                                        <p:cTn id="143" dur="26">
                                          <p:stCondLst>
                                            <p:cond delay="1312"/>
                                          </p:stCondLst>
                                        </p:cTn>
                                        <p:tgtEl>
                                          <p:spTgt spid="23"/>
                                        </p:tgtEl>
                                      </p:cBhvr>
                                      <p:to x="100000" y="80000"/>
                                    </p:animScale>
                                    <p:animScale>
                                      <p:cBhvr>
                                        <p:cTn id="144" dur="166" decel="50000">
                                          <p:stCondLst>
                                            <p:cond delay="1338"/>
                                          </p:stCondLst>
                                        </p:cTn>
                                        <p:tgtEl>
                                          <p:spTgt spid="23"/>
                                        </p:tgtEl>
                                      </p:cBhvr>
                                      <p:to x="100000" y="100000"/>
                                    </p:animScale>
                                    <p:animScale>
                                      <p:cBhvr>
                                        <p:cTn id="145" dur="26">
                                          <p:stCondLst>
                                            <p:cond delay="1642"/>
                                          </p:stCondLst>
                                        </p:cTn>
                                        <p:tgtEl>
                                          <p:spTgt spid="23"/>
                                        </p:tgtEl>
                                      </p:cBhvr>
                                      <p:to x="100000" y="90000"/>
                                    </p:animScale>
                                    <p:animScale>
                                      <p:cBhvr>
                                        <p:cTn id="146" dur="166" decel="50000">
                                          <p:stCondLst>
                                            <p:cond delay="1668"/>
                                          </p:stCondLst>
                                        </p:cTn>
                                        <p:tgtEl>
                                          <p:spTgt spid="23"/>
                                        </p:tgtEl>
                                      </p:cBhvr>
                                      <p:to x="100000" y="100000"/>
                                    </p:animScale>
                                    <p:animScale>
                                      <p:cBhvr>
                                        <p:cTn id="147" dur="26">
                                          <p:stCondLst>
                                            <p:cond delay="1808"/>
                                          </p:stCondLst>
                                        </p:cTn>
                                        <p:tgtEl>
                                          <p:spTgt spid="23"/>
                                        </p:tgtEl>
                                      </p:cBhvr>
                                      <p:to x="100000" y="95000"/>
                                    </p:animScale>
                                    <p:animScale>
                                      <p:cBhvr>
                                        <p:cTn id="148" dur="166" decel="50000">
                                          <p:stCondLst>
                                            <p:cond delay="1834"/>
                                          </p:stCondLst>
                                        </p:cTn>
                                        <p:tgtEl>
                                          <p:spTgt spid="23"/>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down)">
                                      <p:cBhvr>
                                        <p:cTn id="151" dur="580">
                                          <p:stCondLst>
                                            <p:cond delay="0"/>
                                          </p:stCondLst>
                                        </p:cTn>
                                        <p:tgtEl>
                                          <p:spTgt spid="24"/>
                                        </p:tgtEl>
                                      </p:cBhvr>
                                    </p:animEffect>
                                    <p:anim calcmode="lin" valueType="num">
                                      <p:cBhvr>
                                        <p:cTn id="152"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57" dur="26">
                                          <p:stCondLst>
                                            <p:cond delay="650"/>
                                          </p:stCondLst>
                                        </p:cTn>
                                        <p:tgtEl>
                                          <p:spTgt spid="24"/>
                                        </p:tgtEl>
                                      </p:cBhvr>
                                      <p:to x="100000" y="60000"/>
                                    </p:animScale>
                                    <p:animScale>
                                      <p:cBhvr>
                                        <p:cTn id="158" dur="166" decel="50000">
                                          <p:stCondLst>
                                            <p:cond delay="676"/>
                                          </p:stCondLst>
                                        </p:cTn>
                                        <p:tgtEl>
                                          <p:spTgt spid="24"/>
                                        </p:tgtEl>
                                      </p:cBhvr>
                                      <p:to x="100000" y="100000"/>
                                    </p:animScale>
                                    <p:animScale>
                                      <p:cBhvr>
                                        <p:cTn id="159" dur="26">
                                          <p:stCondLst>
                                            <p:cond delay="1312"/>
                                          </p:stCondLst>
                                        </p:cTn>
                                        <p:tgtEl>
                                          <p:spTgt spid="24"/>
                                        </p:tgtEl>
                                      </p:cBhvr>
                                      <p:to x="100000" y="80000"/>
                                    </p:animScale>
                                    <p:animScale>
                                      <p:cBhvr>
                                        <p:cTn id="160" dur="166" decel="50000">
                                          <p:stCondLst>
                                            <p:cond delay="1338"/>
                                          </p:stCondLst>
                                        </p:cTn>
                                        <p:tgtEl>
                                          <p:spTgt spid="24"/>
                                        </p:tgtEl>
                                      </p:cBhvr>
                                      <p:to x="100000" y="100000"/>
                                    </p:animScale>
                                    <p:animScale>
                                      <p:cBhvr>
                                        <p:cTn id="161" dur="26">
                                          <p:stCondLst>
                                            <p:cond delay="1642"/>
                                          </p:stCondLst>
                                        </p:cTn>
                                        <p:tgtEl>
                                          <p:spTgt spid="24"/>
                                        </p:tgtEl>
                                      </p:cBhvr>
                                      <p:to x="100000" y="90000"/>
                                    </p:animScale>
                                    <p:animScale>
                                      <p:cBhvr>
                                        <p:cTn id="162" dur="166" decel="50000">
                                          <p:stCondLst>
                                            <p:cond delay="1668"/>
                                          </p:stCondLst>
                                        </p:cTn>
                                        <p:tgtEl>
                                          <p:spTgt spid="24"/>
                                        </p:tgtEl>
                                      </p:cBhvr>
                                      <p:to x="100000" y="100000"/>
                                    </p:animScale>
                                    <p:animScale>
                                      <p:cBhvr>
                                        <p:cTn id="163" dur="26">
                                          <p:stCondLst>
                                            <p:cond delay="1808"/>
                                          </p:stCondLst>
                                        </p:cTn>
                                        <p:tgtEl>
                                          <p:spTgt spid="24"/>
                                        </p:tgtEl>
                                      </p:cBhvr>
                                      <p:to x="100000" y="95000"/>
                                    </p:animScale>
                                    <p:animScale>
                                      <p:cBhvr>
                                        <p:cTn id="164" dur="166" decel="50000">
                                          <p:stCondLst>
                                            <p:cond delay="1834"/>
                                          </p:stCondLst>
                                        </p:cTn>
                                        <p:tgtEl>
                                          <p:spTgt spid="24"/>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wipe(down)">
                                      <p:cBhvr>
                                        <p:cTn id="169" dur="500"/>
                                        <p:tgtEl>
                                          <p:spTgt spid="50"/>
                                        </p:tgtEl>
                                      </p:cBhvr>
                                    </p:animEffect>
                                  </p:childTnLst>
                                </p:cTn>
                              </p:par>
                              <p:par>
                                <p:cTn id="170" presetID="22" presetClass="entr" presetSubtype="4" fill="hold" nodeType="withEffect">
                                  <p:stCondLst>
                                    <p:cond delay="0"/>
                                  </p:stCondLst>
                                  <p:childTnLst>
                                    <p:set>
                                      <p:cBhvr>
                                        <p:cTn id="171" dur="1" fill="hold">
                                          <p:stCondLst>
                                            <p:cond delay="0"/>
                                          </p:stCondLst>
                                        </p:cTn>
                                        <p:tgtEl>
                                          <p:spTgt spid="29"/>
                                        </p:tgtEl>
                                        <p:attrNameLst>
                                          <p:attrName>style.visibility</p:attrName>
                                        </p:attrNameLst>
                                      </p:cBhvr>
                                      <p:to>
                                        <p:strVal val="visible"/>
                                      </p:to>
                                    </p:set>
                                    <p:animEffect transition="in" filter="wipe(down)">
                                      <p:cBhvr>
                                        <p:cTn id="172" dur="500"/>
                                        <p:tgtEl>
                                          <p:spTgt spid="29"/>
                                        </p:tgtEl>
                                      </p:cBhvr>
                                    </p:animEffect>
                                  </p:childTnLst>
                                </p:cTn>
                              </p:par>
                            </p:childTnLst>
                          </p:cTn>
                        </p:par>
                      </p:childTnLst>
                    </p:cTn>
                  </p:par>
                  <p:par>
                    <p:cTn id="173" fill="hold">
                      <p:stCondLst>
                        <p:cond delay="indefinite"/>
                      </p:stCondLst>
                      <p:childTnLst>
                        <p:par>
                          <p:cTn id="174" fill="hold">
                            <p:stCondLst>
                              <p:cond delay="0"/>
                            </p:stCondLst>
                            <p:childTnLst>
                              <p:par>
                                <p:cTn id="175" presetID="42" presetClass="entr" presetSubtype="0" fill="hold" grpId="0" nodeType="click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1000"/>
                                        <p:tgtEl>
                                          <p:spTgt spid="44"/>
                                        </p:tgtEl>
                                      </p:cBhvr>
                                    </p:animEffect>
                                    <p:anim calcmode="lin" valueType="num">
                                      <p:cBhvr>
                                        <p:cTn id="178" dur="1000" fill="hold"/>
                                        <p:tgtEl>
                                          <p:spTgt spid="44"/>
                                        </p:tgtEl>
                                        <p:attrNameLst>
                                          <p:attrName>ppt_x</p:attrName>
                                        </p:attrNameLst>
                                      </p:cBhvr>
                                      <p:tavLst>
                                        <p:tav tm="0">
                                          <p:val>
                                            <p:strVal val="#ppt_x"/>
                                          </p:val>
                                        </p:tav>
                                        <p:tav tm="100000">
                                          <p:val>
                                            <p:strVal val="#ppt_x"/>
                                          </p:val>
                                        </p:tav>
                                      </p:tavLst>
                                    </p:anim>
                                    <p:anim calcmode="lin" valueType="num">
                                      <p:cBhvr>
                                        <p:cTn id="179" dur="1000" fill="hold"/>
                                        <p:tgtEl>
                                          <p:spTgt spid="44"/>
                                        </p:tgtEl>
                                        <p:attrNameLst>
                                          <p:attrName>ppt_y</p:attrName>
                                        </p:attrNameLst>
                                      </p:cBhvr>
                                      <p:tavLst>
                                        <p:tav tm="0">
                                          <p:val>
                                            <p:strVal val="#ppt_y+.1"/>
                                          </p:val>
                                        </p:tav>
                                        <p:tav tm="100000">
                                          <p:val>
                                            <p:strVal val="#ppt_y"/>
                                          </p:val>
                                        </p:tav>
                                      </p:tavLst>
                                    </p:anim>
                                  </p:childTnLst>
                                </p:cTn>
                              </p:par>
                              <p:par>
                                <p:cTn id="180" presetID="42" presetClass="entr" presetSubtype="0" fill="hold" nodeType="withEffect">
                                  <p:stCondLst>
                                    <p:cond delay="0"/>
                                  </p:stCondLst>
                                  <p:childTnLst>
                                    <p:set>
                                      <p:cBhvr>
                                        <p:cTn id="181" dur="1" fill="hold">
                                          <p:stCondLst>
                                            <p:cond delay="0"/>
                                          </p:stCondLst>
                                        </p:cTn>
                                        <p:tgtEl>
                                          <p:spTgt spid="8"/>
                                        </p:tgtEl>
                                        <p:attrNameLst>
                                          <p:attrName>style.visibility</p:attrName>
                                        </p:attrNameLst>
                                      </p:cBhvr>
                                      <p:to>
                                        <p:strVal val="visible"/>
                                      </p:to>
                                    </p:set>
                                    <p:animEffect transition="in" filter="fade">
                                      <p:cBhvr>
                                        <p:cTn id="182" dur="1000"/>
                                        <p:tgtEl>
                                          <p:spTgt spid="8"/>
                                        </p:tgtEl>
                                      </p:cBhvr>
                                    </p:animEffect>
                                    <p:anim calcmode="lin" valueType="num">
                                      <p:cBhvr>
                                        <p:cTn id="183" dur="1000" fill="hold"/>
                                        <p:tgtEl>
                                          <p:spTgt spid="8"/>
                                        </p:tgtEl>
                                        <p:attrNameLst>
                                          <p:attrName>ppt_x</p:attrName>
                                        </p:attrNameLst>
                                      </p:cBhvr>
                                      <p:tavLst>
                                        <p:tav tm="0">
                                          <p:val>
                                            <p:strVal val="#ppt_x"/>
                                          </p:val>
                                        </p:tav>
                                        <p:tav tm="100000">
                                          <p:val>
                                            <p:strVal val="#ppt_x"/>
                                          </p:val>
                                        </p:tav>
                                      </p:tavLst>
                                    </p:anim>
                                    <p:anim calcmode="lin" valueType="num">
                                      <p:cBhvr>
                                        <p:cTn id="184" dur="1000" fill="hold"/>
                                        <p:tgtEl>
                                          <p:spTgt spid="8"/>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4"/>
                                        </p:tgtEl>
                                        <p:attrNameLst>
                                          <p:attrName>style.visibility</p:attrName>
                                        </p:attrNameLst>
                                      </p:cBhvr>
                                      <p:to>
                                        <p:strVal val="visible"/>
                                      </p:to>
                                    </p:set>
                                    <p:animEffect transition="in" filter="fade">
                                      <p:cBhvr>
                                        <p:cTn id="187" dur="1000"/>
                                        <p:tgtEl>
                                          <p:spTgt spid="4"/>
                                        </p:tgtEl>
                                      </p:cBhvr>
                                    </p:animEffect>
                                    <p:anim calcmode="lin" valueType="num">
                                      <p:cBhvr>
                                        <p:cTn id="188" dur="1000" fill="hold"/>
                                        <p:tgtEl>
                                          <p:spTgt spid="4"/>
                                        </p:tgtEl>
                                        <p:attrNameLst>
                                          <p:attrName>ppt_x</p:attrName>
                                        </p:attrNameLst>
                                      </p:cBhvr>
                                      <p:tavLst>
                                        <p:tav tm="0">
                                          <p:val>
                                            <p:strVal val="#ppt_x"/>
                                          </p:val>
                                        </p:tav>
                                        <p:tav tm="100000">
                                          <p:val>
                                            <p:strVal val="#ppt_x"/>
                                          </p:val>
                                        </p:tav>
                                      </p:tavLst>
                                    </p:anim>
                                    <p:anim calcmode="lin" valueType="num">
                                      <p:cBhvr>
                                        <p:cTn id="18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42" presetClass="entr" presetSubtype="0" fill="hold" grpId="0" nodeType="clickEffect">
                                  <p:stCondLst>
                                    <p:cond delay="0"/>
                                  </p:stCondLst>
                                  <p:childTnLst>
                                    <p:set>
                                      <p:cBhvr>
                                        <p:cTn id="193" dur="1" fill="hold">
                                          <p:stCondLst>
                                            <p:cond delay="0"/>
                                          </p:stCondLst>
                                        </p:cTn>
                                        <p:tgtEl>
                                          <p:spTgt spid="26"/>
                                        </p:tgtEl>
                                        <p:attrNameLst>
                                          <p:attrName>style.visibility</p:attrName>
                                        </p:attrNameLst>
                                      </p:cBhvr>
                                      <p:to>
                                        <p:strVal val="visible"/>
                                      </p:to>
                                    </p:set>
                                    <p:animEffect transition="in" filter="fade">
                                      <p:cBhvr>
                                        <p:cTn id="194" dur="1000"/>
                                        <p:tgtEl>
                                          <p:spTgt spid="26"/>
                                        </p:tgtEl>
                                      </p:cBhvr>
                                    </p:animEffect>
                                    <p:anim calcmode="lin" valueType="num">
                                      <p:cBhvr>
                                        <p:cTn id="195" dur="1000" fill="hold"/>
                                        <p:tgtEl>
                                          <p:spTgt spid="26"/>
                                        </p:tgtEl>
                                        <p:attrNameLst>
                                          <p:attrName>ppt_x</p:attrName>
                                        </p:attrNameLst>
                                      </p:cBhvr>
                                      <p:tavLst>
                                        <p:tav tm="0">
                                          <p:val>
                                            <p:strVal val="#ppt_x"/>
                                          </p:val>
                                        </p:tav>
                                        <p:tav tm="100000">
                                          <p:val>
                                            <p:strVal val="#ppt_x"/>
                                          </p:val>
                                        </p:tav>
                                      </p:tavLst>
                                    </p:anim>
                                    <p:anim calcmode="lin" valueType="num">
                                      <p:cBhvr>
                                        <p:cTn id="196" dur="1000" fill="hold"/>
                                        <p:tgtEl>
                                          <p:spTgt spid="26"/>
                                        </p:tgtEl>
                                        <p:attrNameLst>
                                          <p:attrName>ppt_y</p:attrName>
                                        </p:attrNameLst>
                                      </p:cBhvr>
                                      <p:tavLst>
                                        <p:tav tm="0">
                                          <p:val>
                                            <p:strVal val="#ppt_y+.1"/>
                                          </p:val>
                                        </p:tav>
                                        <p:tav tm="100000">
                                          <p:val>
                                            <p:strVal val="#ppt_y"/>
                                          </p:val>
                                        </p:tav>
                                      </p:tavLst>
                                    </p:anim>
                                  </p:childTnLst>
                                </p:cTn>
                              </p:par>
                              <p:par>
                                <p:cTn id="197" presetID="42" presetClass="entr" presetSubtype="0" fill="hold" nodeType="withEffect">
                                  <p:stCondLst>
                                    <p:cond delay="0"/>
                                  </p:stCondLst>
                                  <p:childTnLst>
                                    <p:set>
                                      <p:cBhvr>
                                        <p:cTn id="198" dur="1" fill="hold">
                                          <p:stCondLst>
                                            <p:cond delay="0"/>
                                          </p:stCondLst>
                                        </p:cTn>
                                        <p:tgtEl>
                                          <p:spTgt spid="5"/>
                                        </p:tgtEl>
                                        <p:attrNameLst>
                                          <p:attrName>style.visibility</p:attrName>
                                        </p:attrNameLst>
                                      </p:cBhvr>
                                      <p:to>
                                        <p:strVal val="visible"/>
                                      </p:to>
                                    </p:set>
                                    <p:animEffect transition="in" filter="fade">
                                      <p:cBhvr>
                                        <p:cTn id="199" dur="1000"/>
                                        <p:tgtEl>
                                          <p:spTgt spid="5"/>
                                        </p:tgtEl>
                                      </p:cBhvr>
                                    </p:animEffect>
                                    <p:anim calcmode="lin" valueType="num">
                                      <p:cBhvr>
                                        <p:cTn id="200" dur="1000" fill="hold"/>
                                        <p:tgtEl>
                                          <p:spTgt spid="5"/>
                                        </p:tgtEl>
                                        <p:attrNameLst>
                                          <p:attrName>ppt_x</p:attrName>
                                        </p:attrNameLst>
                                      </p:cBhvr>
                                      <p:tavLst>
                                        <p:tav tm="0">
                                          <p:val>
                                            <p:strVal val="#ppt_x"/>
                                          </p:val>
                                        </p:tav>
                                        <p:tav tm="100000">
                                          <p:val>
                                            <p:strVal val="#ppt_x"/>
                                          </p:val>
                                        </p:tav>
                                      </p:tavLst>
                                    </p:anim>
                                    <p:anim calcmode="lin" valueType="num">
                                      <p:cBhvr>
                                        <p:cTn id="20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42" presetClass="entr" presetSubtype="0" fill="hold" grpId="0" nodeType="clickEffect">
                                  <p:stCondLst>
                                    <p:cond delay="0"/>
                                  </p:stCondLst>
                                  <p:childTnLst>
                                    <p:set>
                                      <p:cBhvr>
                                        <p:cTn id="205" dur="1" fill="hold">
                                          <p:stCondLst>
                                            <p:cond delay="0"/>
                                          </p:stCondLst>
                                        </p:cTn>
                                        <p:tgtEl>
                                          <p:spTgt spid="27"/>
                                        </p:tgtEl>
                                        <p:attrNameLst>
                                          <p:attrName>style.visibility</p:attrName>
                                        </p:attrNameLst>
                                      </p:cBhvr>
                                      <p:to>
                                        <p:strVal val="visible"/>
                                      </p:to>
                                    </p:set>
                                    <p:animEffect transition="in" filter="fade">
                                      <p:cBhvr>
                                        <p:cTn id="206" dur="1000"/>
                                        <p:tgtEl>
                                          <p:spTgt spid="27"/>
                                        </p:tgtEl>
                                      </p:cBhvr>
                                    </p:animEffect>
                                    <p:anim calcmode="lin" valueType="num">
                                      <p:cBhvr>
                                        <p:cTn id="207" dur="1000" fill="hold"/>
                                        <p:tgtEl>
                                          <p:spTgt spid="27"/>
                                        </p:tgtEl>
                                        <p:attrNameLst>
                                          <p:attrName>ppt_x</p:attrName>
                                        </p:attrNameLst>
                                      </p:cBhvr>
                                      <p:tavLst>
                                        <p:tav tm="0">
                                          <p:val>
                                            <p:strVal val="#ppt_x"/>
                                          </p:val>
                                        </p:tav>
                                        <p:tav tm="100000">
                                          <p:val>
                                            <p:strVal val="#ppt_x"/>
                                          </p:val>
                                        </p:tav>
                                      </p:tavLst>
                                    </p:anim>
                                    <p:anim calcmode="lin" valueType="num">
                                      <p:cBhvr>
                                        <p:cTn id="208" dur="1000" fill="hold"/>
                                        <p:tgtEl>
                                          <p:spTgt spid="27"/>
                                        </p:tgtEl>
                                        <p:attrNameLst>
                                          <p:attrName>ppt_y</p:attrName>
                                        </p:attrNameLst>
                                      </p:cBhvr>
                                      <p:tavLst>
                                        <p:tav tm="0">
                                          <p:val>
                                            <p:strVal val="#ppt_y+.1"/>
                                          </p:val>
                                        </p:tav>
                                        <p:tav tm="100000">
                                          <p:val>
                                            <p:strVal val="#ppt_y"/>
                                          </p:val>
                                        </p:tav>
                                      </p:tavLst>
                                    </p:anim>
                                  </p:childTnLst>
                                </p:cTn>
                              </p:par>
                              <p:par>
                                <p:cTn id="209" presetID="42" presetClass="entr" presetSubtype="0" fill="hold" nodeType="withEffect">
                                  <p:stCondLst>
                                    <p:cond delay="0"/>
                                  </p:stCondLst>
                                  <p:childTnLst>
                                    <p:set>
                                      <p:cBhvr>
                                        <p:cTn id="210" dur="1" fill="hold">
                                          <p:stCondLst>
                                            <p:cond delay="0"/>
                                          </p:stCondLst>
                                        </p:cTn>
                                        <p:tgtEl>
                                          <p:spTgt spid="6"/>
                                        </p:tgtEl>
                                        <p:attrNameLst>
                                          <p:attrName>style.visibility</p:attrName>
                                        </p:attrNameLst>
                                      </p:cBhvr>
                                      <p:to>
                                        <p:strVal val="visible"/>
                                      </p:to>
                                    </p:set>
                                    <p:animEffect transition="in" filter="fade">
                                      <p:cBhvr>
                                        <p:cTn id="211" dur="1000"/>
                                        <p:tgtEl>
                                          <p:spTgt spid="6"/>
                                        </p:tgtEl>
                                      </p:cBhvr>
                                    </p:animEffect>
                                    <p:anim calcmode="lin" valueType="num">
                                      <p:cBhvr>
                                        <p:cTn id="212" dur="1000" fill="hold"/>
                                        <p:tgtEl>
                                          <p:spTgt spid="6"/>
                                        </p:tgtEl>
                                        <p:attrNameLst>
                                          <p:attrName>ppt_x</p:attrName>
                                        </p:attrNameLst>
                                      </p:cBhvr>
                                      <p:tavLst>
                                        <p:tav tm="0">
                                          <p:val>
                                            <p:strVal val="#ppt_x"/>
                                          </p:val>
                                        </p:tav>
                                        <p:tav tm="100000">
                                          <p:val>
                                            <p:strVal val="#ppt_x"/>
                                          </p:val>
                                        </p:tav>
                                      </p:tavLst>
                                    </p:anim>
                                    <p:anim calcmode="lin" valueType="num">
                                      <p:cBhvr>
                                        <p:cTn id="2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16" presetClass="entr" presetSubtype="21" fill="hold" grpId="0" nodeType="clickEffect">
                                  <p:stCondLst>
                                    <p:cond delay="0"/>
                                  </p:stCondLst>
                                  <p:childTnLst>
                                    <p:set>
                                      <p:cBhvr>
                                        <p:cTn id="217" dur="1" fill="hold">
                                          <p:stCondLst>
                                            <p:cond delay="0"/>
                                          </p:stCondLst>
                                        </p:cTn>
                                        <p:tgtEl>
                                          <p:spTgt spid="51"/>
                                        </p:tgtEl>
                                        <p:attrNameLst>
                                          <p:attrName>style.visibility</p:attrName>
                                        </p:attrNameLst>
                                      </p:cBhvr>
                                      <p:to>
                                        <p:strVal val="visible"/>
                                      </p:to>
                                    </p:set>
                                    <p:animEffect transition="in" filter="barn(inVertical)">
                                      <p:cBhvr>
                                        <p:cTn id="218" dur="500"/>
                                        <p:tgtEl>
                                          <p:spTgt spid="51"/>
                                        </p:tgtEl>
                                      </p:cBhvr>
                                    </p:animEffect>
                                  </p:childTnLst>
                                </p:cTn>
                              </p:par>
                              <p:par>
                                <p:cTn id="219" presetID="16" presetClass="entr" presetSubtype="21" fill="hold" nodeType="withEffect">
                                  <p:stCondLst>
                                    <p:cond delay="0"/>
                                  </p:stCondLst>
                                  <p:childTnLst>
                                    <p:set>
                                      <p:cBhvr>
                                        <p:cTn id="220" dur="1" fill="hold">
                                          <p:stCondLst>
                                            <p:cond delay="0"/>
                                          </p:stCondLst>
                                        </p:cTn>
                                        <p:tgtEl>
                                          <p:spTgt spid="45"/>
                                        </p:tgtEl>
                                        <p:attrNameLst>
                                          <p:attrName>style.visibility</p:attrName>
                                        </p:attrNameLst>
                                      </p:cBhvr>
                                      <p:to>
                                        <p:strVal val="visible"/>
                                      </p:to>
                                    </p:set>
                                    <p:animEffect transition="in" filter="barn(inVertical)">
                                      <p:cBhvr>
                                        <p:cTn id="221" dur="500"/>
                                        <p:tgtEl>
                                          <p:spTgt spid="45"/>
                                        </p:tgtEl>
                                      </p:cBhvr>
                                    </p:animEffect>
                                  </p:childTnLst>
                                </p:cTn>
                              </p:par>
                            </p:childTnLst>
                          </p:cTn>
                        </p:par>
                      </p:childTnLst>
                    </p:cTn>
                  </p:par>
                  <p:par>
                    <p:cTn id="222" fill="hold">
                      <p:stCondLst>
                        <p:cond delay="indefinite"/>
                      </p:stCondLst>
                      <p:childTnLst>
                        <p:par>
                          <p:cTn id="223" fill="hold">
                            <p:stCondLst>
                              <p:cond delay="0"/>
                            </p:stCondLst>
                            <p:childTnLst>
                              <p:par>
                                <p:cTn id="224" presetID="42" presetClass="entr" presetSubtype="0" fill="hold" grpId="0" nodeType="clickEffect">
                                  <p:stCondLst>
                                    <p:cond delay="0"/>
                                  </p:stCondLst>
                                  <p:childTnLst>
                                    <p:set>
                                      <p:cBhvr>
                                        <p:cTn id="225" dur="1" fill="hold">
                                          <p:stCondLst>
                                            <p:cond delay="0"/>
                                          </p:stCondLst>
                                        </p:cTn>
                                        <p:tgtEl>
                                          <p:spTgt spid="10"/>
                                        </p:tgtEl>
                                        <p:attrNameLst>
                                          <p:attrName>style.visibility</p:attrName>
                                        </p:attrNameLst>
                                      </p:cBhvr>
                                      <p:to>
                                        <p:strVal val="visible"/>
                                      </p:to>
                                    </p:set>
                                    <p:animEffect transition="in" filter="fade">
                                      <p:cBhvr>
                                        <p:cTn id="226" dur="1000"/>
                                        <p:tgtEl>
                                          <p:spTgt spid="10"/>
                                        </p:tgtEl>
                                      </p:cBhvr>
                                    </p:animEffect>
                                    <p:anim calcmode="lin" valueType="num">
                                      <p:cBhvr>
                                        <p:cTn id="227" dur="1000" fill="hold"/>
                                        <p:tgtEl>
                                          <p:spTgt spid="10"/>
                                        </p:tgtEl>
                                        <p:attrNameLst>
                                          <p:attrName>ppt_x</p:attrName>
                                        </p:attrNameLst>
                                      </p:cBhvr>
                                      <p:tavLst>
                                        <p:tav tm="0">
                                          <p:val>
                                            <p:strVal val="#ppt_x"/>
                                          </p:val>
                                        </p:tav>
                                        <p:tav tm="100000">
                                          <p:val>
                                            <p:strVal val="#ppt_x"/>
                                          </p:val>
                                        </p:tav>
                                      </p:tavLst>
                                    </p:anim>
                                    <p:anim calcmode="lin" valueType="num">
                                      <p:cBhvr>
                                        <p:cTn id="228" dur="1000" fill="hold"/>
                                        <p:tgtEl>
                                          <p:spTgt spid="10"/>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16"/>
                                        </p:tgtEl>
                                        <p:attrNameLst>
                                          <p:attrName>style.visibility</p:attrName>
                                        </p:attrNameLst>
                                      </p:cBhvr>
                                      <p:to>
                                        <p:strVal val="visible"/>
                                      </p:to>
                                    </p:set>
                                    <p:animEffect transition="in" filter="fade">
                                      <p:cBhvr>
                                        <p:cTn id="231" dur="1000"/>
                                        <p:tgtEl>
                                          <p:spTgt spid="16"/>
                                        </p:tgtEl>
                                      </p:cBhvr>
                                    </p:animEffect>
                                    <p:anim calcmode="lin" valueType="num">
                                      <p:cBhvr>
                                        <p:cTn id="232" dur="1000" fill="hold"/>
                                        <p:tgtEl>
                                          <p:spTgt spid="16"/>
                                        </p:tgtEl>
                                        <p:attrNameLst>
                                          <p:attrName>ppt_x</p:attrName>
                                        </p:attrNameLst>
                                      </p:cBhvr>
                                      <p:tavLst>
                                        <p:tav tm="0">
                                          <p:val>
                                            <p:strVal val="#ppt_x"/>
                                          </p:val>
                                        </p:tav>
                                        <p:tav tm="100000">
                                          <p:val>
                                            <p:strVal val="#ppt_x"/>
                                          </p:val>
                                        </p:tav>
                                      </p:tavLst>
                                    </p:anim>
                                    <p:anim calcmode="lin" valueType="num">
                                      <p:cBhvr>
                                        <p:cTn id="233" dur="1000" fill="hold"/>
                                        <p:tgtEl>
                                          <p:spTgt spid="16"/>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19"/>
                                        </p:tgtEl>
                                        <p:attrNameLst>
                                          <p:attrName>style.visibility</p:attrName>
                                        </p:attrNameLst>
                                      </p:cBhvr>
                                      <p:to>
                                        <p:strVal val="visible"/>
                                      </p:to>
                                    </p:set>
                                    <p:animEffect transition="in" filter="fade">
                                      <p:cBhvr>
                                        <p:cTn id="236" dur="1000"/>
                                        <p:tgtEl>
                                          <p:spTgt spid="19"/>
                                        </p:tgtEl>
                                      </p:cBhvr>
                                    </p:animEffect>
                                    <p:anim calcmode="lin" valueType="num">
                                      <p:cBhvr>
                                        <p:cTn id="237" dur="1000" fill="hold"/>
                                        <p:tgtEl>
                                          <p:spTgt spid="19"/>
                                        </p:tgtEl>
                                        <p:attrNameLst>
                                          <p:attrName>ppt_x</p:attrName>
                                        </p:attrNameLst>
                                      </p:cBhvr>
                                      <p:tavLst>
                                        <p:tav tm="0">
                                          <p:val>
                                            <p:strVal val="#ppt_x"/>
                                          </p:val>
                                        </p:tav>
                                        <p:tav tm="100000">
                                          <p:val>
                                            <p:strVal val="#ppt_x"/>
                                          </p:val>
                                        </p:tav>
                                      </p:tavLst>
                                    </p:anim>
                                    <p:anim calcmode="lin" valueType="num">
                                      <p:cBhvr>
                                        <p:cTn id="238" dur="1000" fill="hold"/>
                                        <p:tgtEl>
                                          <p:spTgt spid="19"/>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20"/>
                                        </p:tgtEl>
                                        <p:attrNameLst>
                                          <p:attrName>style.visibility</p:attrName>
                                        </p:attrNameLst>
                                      </p:cBhvr>
                                      <p:to>
                                        <p:strVal val="visible"/>
                                      </p:to>
                                    </p:set>
                                    <p:animEffect transition="in" filter="fade">
                                      <p:cBhvr>
                                        <p:cTn id="241" dur="1000"/>
                                        <p:tgtEl>
                                          <p:spTgt spid="20"/>
                                        </p:tgtEl>
                                      </p:cBhvr>
                                    </p:animEffect>
                                    <p:anim calcmode="lin" valueType="num">
                                      <p:cBhvr>
                                        <p:cTn id="242" dur="1000" fill="hold"/>
                                        <p:tgtEl>
                                          <p:spTgt spid="20"/>
                                        </p:tgtEl>
                                        <p:attrNameLst>
                                          <p:attrName>ppt_x</p:attrName>
                                        </p:attrNameLst>
                                      </p:cBhvr>
                                      <p:tavLst>
                                        <p:tav tm="0">
                                          <p:val>
                                            <p:strVal val="#ppt_x"/>
                                          </p:val>
                                        </p:tav>
                                        <p:tav tm="100000">
                                          <p:val>
                                            <p:strVal val="#ppt_x"/>
                                          </p:val>
                                        </p:tav>
                                      </p:tavLst>
                                    </p:anim>
                                    <p:anim calcmode="lin" valueType="num">
                                      <p:cBhvr>
                                        <p:cTn id="243" dur="1000" fill="hold"/>
                                        <p:tgtEl>
                                          <p:spTgt spid="20"/>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25"/>
                                        </p:tgtEl>
                                        <p:attrNameLst>
                                          <p:attrName>style.visibility</p:attrName>
                                        </p:attrNameLst>
                                      </p:cBhvr>
                                      <p:to>
                                        <p:strVal val="visible"/>
                                      </p:to>
                                    </p:set>
                                    <p:animEffect transition="in" filter="fade">
                                      <p:cBhvr>
                                        <p:cTn id="246" dur="1000"/>
                                        <p:tgtEl>
                                          <p:spTgt spid="25"/>
                                        </p:tgtEl>
                                      </p:cBhvr>
                                    </p:animEffect>
                                    <p:anim calcmode="lin" valueType="num">
                                      <p:cBhvr>
                                        <p:cTn id="247" dur="1000" fill="hold"/>
                                        <p:tgtEl>
                                          <p:spTgt spid="25"/>
                                        </p:tgtEl>
                                        <p:attrNameLst>
                                          <p:attrName>ppt_x</p:attrName>
                                        </p:attrNameLst>
                                      </p:cBhvr>
                                      <p:tavLst>
                                        <p:tav tm="0">
                                          <p:val>
                                            <p:strVal val="#ppt_x"/>
                                          </p:val>
                                        </p:tav>
                                        <p:tav tm="100000">
                                          <p:val>
                                            <p:strVal val="#ppt_x"/>
                                          </p:val>
                                        </p:tav>
                                      </p:tavLst>
                                    </p:anim>
                                    <p:anim calcmode="lin" valueType="num">
                                      <p:cBhvr>
                                        <p:cTn id="24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6" presetClass="entr" presetSubtype="16" fill="hold" grpId="0" nodeType="clickEffect">
                                  <p:stCondLst>
                                    <p:cond delay="0"/>
                                  </p:stCondLst>
                                  <p:childTnLst>
                                    <p:set>
                                      <p:cBhvr>
                                        <p:cTn id="252" dur="1" fill="hold">
                                          <p:stCondLst>
                                            <p:cond delay="0"/>
                                          </p:stCondLst>
                                        </p:cTn>
                                        <p:tgtEl>
                                          <p:spTgt spid="53"/>
                                        </p:tgtEl>
                                        <p:attrNameLst>
                                          <p:attrName>style.visibility</p:attrName>
                                        </p:attrNameLst>
                                      </p:cBhvr>
                                      <p:to>
                                        <p:strVal val="visible"/>
                                      </p:to>
                                    </p:set>
                                    <p:animEffect transition="in" filter="circle(in)">
                                      <p:cBhvr>
                                        <p:cTn id="253" dur="2000"/>
                                        <p:tgtEl>
                                          <p:spTgt spid="53"/>
                                        </p:tgtEl>
                                      </p:cBhvr>
                                    </p:animEffect>
                                  </p:childTnLst>
                                </p:cTn>
                              </p:par>
                            </p:childTnLst>
                          </p:cTn>
                        </p:par>
                      </p:childTnLst>
                    </p:cTn>
                  </p:par>
                  <p:par>
                    <p:cTn id="254" fill="hold">
                      <p:stCondLst>
                        <p:cond delay="indefinite"/>
                      </p:stCondLst>
                      <p:childTnLst>
                        <p:par>
                          <p:cTn id="255" fill="hold">
                            <p:stCondLst>
                              <p:cond delay="0"/>
                            </p:stCondLst>
                            <p:childTnLst>
                              <p:par>
                                <p:cTn id="256" presetID="6" presetClass="entr" presetSubtype="16" fill="hold" grpId="0" nodeType="clickEffect">
                                  <p:stCondLst>
                                    <p:cond delay="0"/>
                                  </p:stCondLst>
                                  <p:childTnLst>
                                    <p:set>
                                      <p:cBhvr>
                                        <p:cTn id="257" dur="1" fill="hold">
                                          <p:stCondLst>
                                            <p:cond delay="0"/>
                                          </p:stCondLst>
                                        </p:cTn>
                                        <p:tgtEl>
                                          <p:spTgt spid="3"/>
                                        </p:tgtEl>
                                        <p:attrNameLst>
                                          <p:attrName>style.visibility</p:attrName>
                                        </p:attrNameLst>
                                      </p:cBhvr>
                                      <p:to>
                                        <p:strVal val="visible"/>
                                      </p:to>
                                    </p:set>
                                    <p:animEffect transition="in" filter="circle(in)">
                                      <p:cBhvr>
                                        <p:cTn id="25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4" grpId="0" animBg="1"/>
      <p:bldP spid="7" grpId="0" animBg="1"/>
      <p:bldP spid="10" grpId="0" animBg="1"/>
      <p:bldP spid="11" grpId="0" animBg="1"/>
      <p:bldP spid="12" grpId="0" animBg="1"/>
      <p:bldP spid="13" grpId="0" animBg="1"/>
      <p:bldP spid="15" grpId="0"/>
      <p:bldP spid="16" grpId="0"/>
      <p:bldP spid="17" grpId="0"/>
      <p:bldP spid="19" grpId="0" animBg="1"/>
      <p:bldP spid="20" grpId="0" animBg="1"/>
      <p:bldP spid="21" grpId="0"/>
      <p:bldP spid="23" grpId="0" animBg="1"/>
      <p:bldP spid="24" grpId="0"/>
      <p:bldP spid="25" grpId="0"/>
      <p:bldP spid="3" grpId="0" animBg="1"/>
      <p:bldP spid="4" grpId="0" animBg="1"/>
      <p:bldP spid="26" grpId="0" animBg="1"/>
      <p:bldP spid="27" grpId="0" animBg="1"/>
      <p:bldP spid="50" grpId="0"/>
      <p:bldP spid="51" grpId="0"/>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153C-2A05-C477-AF68-53FE0C58014C}"/>
              </a:ext>
            </a:extLst>
          </p:cNvPr>
          <p:cNvSpPr>
            <a:spLocks noGrp="1"/>
          </p:cNvSpPr>
          <p:nvPr>
            <p:ph type="title"/>
          </p:nvPr>
        </p:nvSpPr>
        <p:spPr/>
        <p:txBody>
          <a:bodyPr>
            <a:normAutofit/>
          </a:bodyPr>
          <a:lstStyle/>
          <a:p>
            <a:r>
              <a:rPr lang="en-US">
                <a:cs typeface="Calibri Light"/>
              </a:rPr>
              <a:t>Convolution Operation</a:t>
            </a:r>
            <a:endParaRPr lang="en-US"/>
          </a:p>
        </p:txBody>
      </p:sp>
      <p:sp>
        <p:nvSpPr>
          <p:cNvPr id="31" name="Rectangle 30">
            <a:extLst>
              <a:ext uri="{FF2B5EF4-FFF2-40B4-BE49-F238E27FC236}">
                <a16:creationId xmlns:a16="http://schemas.microsoft.com/office/drawing/2014/main" id="{2B38C6CC-AE93-BDFD-7421-220F41CB62AF}"/>
              </a:ext>
            </a:extLst>
          </p:cNvPr>
          <p:cNvSpPr/>
          <p:nvPr/>
        </p:nvSpPr>
        <p:spPr>
          <a:xfrm>
            <a:off x="2426249" y="3851939"/>
            <a:ext cx="6122582" cy="478465"/>
          </a:xfrm>
          <a:prstGeom prst="rect">
            <a:avLst/>
          </a:prstGeom>
          <a:solidFill>
            <a:schemeClr val="accent3">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a:solidFill>
                  <a:schemeClr val="tx1"/>
                </a:solidFill>
                <a:ea typeface="+mn-lt"/>
                <a:cs typeface="+mn-lt"/>
              </a:rPr>
              <a:t>  for (c=0; c&lt;C; </a:t>
            </a:r>
            <a:r>
              <a:rPr lang="en-US" sz="2000" err="1">
                <a:solidFill>
                  <a:schemeClr val="tx1"/>
                </a:solidFill>
                <a:ea typeface="+mn-lt"/>
                <a:cs typeface="+mn-lt"/>
              </a:rPr>
              <a:t>c++</a:t>
            </a:r>
            <a:r>
              <a:rPr lang="en-US" sz="2000">
                <a:solidFill>
                  <a:schemeClr val="tx1"/>
                </a:solidFill>
                <a:ea typeface="+mn-lt"/>
                <a:cs typeface="+mn-lt"/>
              </a:rPr>
              <a:t>)                               </a:t>
            </a:r>
            <a:r>
              <a:rPr lang="en-US" sz="2000">
                <a:solidFill>
                  <a:schemeClr val="accent5">
                    <a:lumMod val="50000"/>
                  </a:schemeClr>
                </a:solidFill>
                <a:ea typeface="+mn-lt"/>
                <a:cs typeface="+mn-lt"/>
              </a:rPr>
              <a:t># </a:t>
            </a:r>
            <a:r>
              <a:rPr lang="en-US" sz="2000" i="1" err="1">
                <a:solidFill>
                  <a:schemeClr val="accent5">
                    <a:lumMod val="50000"/>
                  </a:schemeClr>
                </a:solidFill>
                <a:ea typeface="+mn-lt"/>
                <a:cs typeface="+mn-lt"/>
              </a:rPr>
              <a:t>ifmaps</a:t>
            </a:r>
            <a:endParaRPr lang="en-US" sz="2000" i="1">
              <a:solidFill>
                <a:schemeClr val="accent5">
                  <a:lumMod val="50000"/>
                </a:schemeClr>
              </a:solidFill>
              <a:cs typeface="Calibri" panose="020F0502020204030204"/>
            </a:endParaRPr>
          </a:p>
        </p:txBody>
      </p:sp>
      <p:sp>
        <p:nvSpPr>
          <p:cNvPr id="32" name="Rectangle 31">
            <a:extLst>
              <a:ext uri="{FF2B5EF4-FFF2-40B4-BE49-F238E27FC236}">
                <a16:creationId xmlns:a16="http://schemas.microsoft.com/office/drawing/2014/main" id="{F948DA74-AB26-01BF-5C8B-DC746EA5706C}"/>
              </a:ext>
            </a:extLst>
          </p:cNvPr>
          <p:cNvSpPr/>
          <p:nvPr/>
        </p:nvSpPr>
        <p:spPr>
          <a:xfrm>
            <a:off x="2426249" y="3400055"/>
            <a:ext cx="6122582" cy="478465"/>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a:solidFill>
                  <a:schemeClr val="tx1"/>
                </a:solidFill>
                <a:ea typeface="+mn-lt"/>
                <a:cs typeface="+mn-lt"/>
              </a:rPr>
              <a:t>for (k=0; k&lt; K; k++)                                </a:t>
            </a:r>
            <a:r>
              <a:rPr lang="en-US" sz="2000">
                <a:solidFill>
                  <a:schemeClr val="accent5">
                    <a:lumMod val="50000"/>
                  </a:schemeClr>
                </a:solidFill>
                <a:ea typeface="+mn-lt"/>
                <a:cs typeface="+mn-lt"/>
              </a:rPr>
              <a:t># </a:t>
            </a:r>
            <a:r>
              <a:rPr lang="en-US" sz="2000" i="1" err="1">
                <a:solidFill>
                  <a:schemeClr val="accent5">
                    <a:lumMod val="50000"/>
                  </a:schemeClr>
                </a:solidFill>
                <a:ea typeface="+mn-lt"/>
                <a:cs typeface="+mn-lt"/>
              </a:rPr>
              <a:t>ofmaps</a:t>
            </a:r>
            <a:endParaRPr lang="en-US" sz="2000" i="1">
              <a:solidFill>
                <a:schemeClr val="accent5">
                  <a:lumMod val="50000"/>
                </a:schemeClr>
              </a:solidFill>
              <a:cs typeface="Calibri" panose="020F0502020204030204"/>
            </a:endParaRPr>
          </a:p>
        </p:txBody>
      </p:sp>
      <p:sp>
        <p:nvSpPr>
          <p:cNvPr id="30" name="Rectangle 29">
            <a:extLst>
              <a:ext uri="{FF2B5EF4-FFF2-40B4-BE49-F238E27FC236}">
                <a16:creationId xmlns:a16="http://schemas.microsoft.com/office/drawing/2014/main" id="{03096A3B-AA40-D565-6067-3ED5389D8541}"/>
              </a:ext>
            </a:extLst>
          </p:cNvPr>
          <p:cNvSpPr/>
          <p:nvPr/>
        </p:nvSpPr>
        <p:spPr>
          <a:xfrm>
            <a:off x="2426249" y="4330405"/>
            <a:ext cx="6122582" cy="832883"/>
          </a:xfrm>
          <a:prstGeom prst="rect">
            <a:avLst/>
          </a:prstGeom>
          <a:solidFill>
            <a:srgbClr val="C9D9F5"/>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dirty="0">
                <a:ea typeface="+mn-lt"/>
                <a:cs typeface="+mn-lt"/>
              </a:rPr>
              <a:t>  </a:t>
            </a:r>
            <a:r>
              <a:rPr lang="en-US" sz="2000" dirty="0">
                <a:solidFill>
                  <a:schemeClr val="tx1"/>
                </a:solidFill>
                <a:ea typeface="+mn-lt"/>
                <a:cs typeface="+mn-lt"/>
              </a:rPr>
              <a:t>  for (h=0; h&lt;H; h++)                            </a:t>
            </a:r>
            <a:r>
              <a:rPr lang="en-US" sz="2000" dirty="0">
                <a:solidFill>
                  <a:schemeClr val="accent5">
                    <a:lumMod val="50000"/>
                  </a:schemeClr>
                </a:solidFill>
                <a:ea typeface="+mn-lt"/>
                <a:cs typeface="+mn-lt"/>
              </a:rPr>
              <a:t>Height of the </a:t>
            </a:r>
            <a:r>
              <a:rPr lang="en-US" sz="2000" i="1" dirty="0" err="1">
                <a:solidFill>
                  <a:schemeClr val="accent5">
                    <a:lumMod val="50000"/>
                  </a:schemeClr>
                </a:solidFill>
                <a:ea typeface="+mn-lt"/>
                <a:cs typeface="+mn-lt"/>
              </a:rPr>
              <a:t>ofmap</a:t>
            </a:r>
            <a:endParaRPr lang="en-US" sz="2000" i="1" dirty="0">
              <a:solidFill>
                <a:schemeClr val="accent5">
                  <a:lumMod val="50000"/>
                </a:schemeClr>
              </a:solidFill>
              <a:ea typeface="+mn-lt"/>
              <a:cs typeface="+mn-lt"/>
            </a:endParaRPr>
          </a:p>
          <a:p>
            <a:r>
              <a:rPr lang="en-US" sz="2000" dirty="0">
                <a:solidFill>
                  <a:schemeClr val="tx1"/>
                </a:solidFill>
                <a:ea typeface="+mn-lt"/>
                <a:cs typeface="+mn-lt"/>
              </a:rPr>
              <a:t>      for (w=0; w&lt;W; w++)                       </a:t>
            </a:r>
            <a:r>
              <a:rPr lang="en-US" sz="2000" dirty="0">
                <a:solidFill>
                  <a:schemeClr val="accent5">
                    <a:lumMod val="50000"/>
                  </a:schemeClr>
                </a:solidFill>
                <a:ea typeface="+mn-lt"/>
                <a:cs typeface="+mn-lt"/>
              </a:rPr>
              <a:t>Width of the </a:t>
            </a:r>
            <a:r>
              <a:rPr lang="en-US" sz="2000" i="1" dirty="0" err="1">
                <a:solidFill>
                  <a:schemeClr val="accent5">
                    <a:lumMod val="50000"/>
                  </a:schemeClr>
                </a:solidFill>
                <a:ea typeface="+mn-lt"/>
                <a:cs typeface="+mn-lt"/>
              </a:rPr>
              <a:t>ofmap</a:t>
            </a:r>
            <a:endParaRPr lang="en-US" sz="2000" i="1" dirty="0">
              <a:solidFill>
                <a:schemeClr val="accent5">
                  <a:lumMod val="50000"/>
                </a:schemeClr>
              </a:solidFill>
            </a:endParaRPr>
          </a:p>
        </p:txBody>
      </p:sp>
      <p:sp>
        <p:nvSpPr>
          <p:cNvPr id="29" name="Rectangle 28">
            <a:extLst>
              <a:ext uri="{FF2B5EF4-FFF2-40B4-BE49-F238E27FC236}">
                <a16:creationId xmlns:a16="http://schemas.microsoft.com/office/drawing/2014/main" id="{8F6DF277-7F95-0DA1-A354-365B3EA74DB3}"/>
              </a:ext>
            </a:extLst>
          </p:cNvPr>
          <p:cNvSpPr/>
          <p:nvPr/>
        </p:nvSpPr>
        <p:spPr>
          <a:xfrm>
            <a:off x="2426249" y="5163288"/>
            <a:ext cx="6122582" cy="699977"/>
          </a:xfrm>
          <a:prstGeom prst="rect">
            <a:avLst/>
          </a:prstGeom>
          <a:solidFill>
            <a:srgbClr val="F5B0B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2000" dirty="0">
                <a:solidFill>
                  <a:schemeClr val="tx1"/>
                </a:solidFill>
                <a:ea typeface="+mn-lt"/>
                <a:cs typeface="+mn-lt"/>
              </a:rPr>
              <a:t>         for (r=0; r&lt;R; r++)                          </a:t>
            </a:r>
            <a:r>
              <a:rPr lang="en-US" sz="2000" dirty="0">
                <a:solidFill>
                  <a:schemeClr val="accent5">
                    <a:lumMod val="50000"/>
                  </a:schemeClr>
                </a:solidFill>
                <a:ea typeface="+mn-lt"/>
                <a:cs typeface="+mn-lt"/>
              </a:rPr>
              <a:t>Height of the filter</a:t>
            </a:r>
          </a:p>
          <a:p>
            <a:r>
              <a:rPr lang="en-US" sz="2000" dirty="0">
                <a:solidFill>
                  <a:schemeClr val="tx1"/>
                </a:solidFill>
                <a:ea typeface="+mn-lt"/>
                <a:cs typeface="+mn-lt"/>
              </a:rPr>
              <a:t>           for (s=0; s&lt;S; s++)                        </a:t>
            </a:r>
            <a:r>
              <a:rPr lang="en-US" sz="2000" dirty="0">
                <a:solidFill>
                  <a:schemeClr val="accent5">
                    <a:lumMod val="50000"/>
                  </a:schemeClr>
                </a:solidFill>
                <a:ea typeface="+mn-lt"/>
                <a:cs typeface="+mn-lt"/>
              </a:rPr>
              <a:t>Width of the filter</a:t>
            </a:r>
            <a:endParaRPr lang="en-US" sz="2000" dirty="0">
              <a:solidFill>
                <a:schemeClr val="accent5">
                  <a:lumMod val="50000"/>
                </a:schemeClr>
              </a:solidFill>
            </a:endParaRPr>
          </a:p>
        </p:txBody>
      </p:sp>
      <p:grpSp>
        <p:nvGrpSpPr>
          <p:cNvPr id="62" name="Group 61">
            <a:extLst>
              <a:ext uri="{FF2B5EF4-FFF2-40B4-BE49-F238E27FC236}">
                <a16:creationId xmlns:a16="http://schemas.microsoft.com/office/drawing/2014/main" id="{6613076F-3272-40EA-35DC-4FC2605EE9AB}"/>
              </a:ext>
            </a:extLst>
          </p:cNvPr>
          <p:cNvGrpSpPr/>
          <p:nvPr/>
        </p:nvGrpSpPr>
        <p:grpSpPr>
          <a:xfrm>
            <a:off x="1320203" y="1014388"/>
            <a:ext cx="2961830" cy="1911891"/>
            <a:chOff x="409790" y="1267961"/>
            <a:chExt cx="2961830" cy="1911891"/>
          </a:xfrm>
        </p:grpSpPr>
        <p:grpSp>
          <p:nvGrpSpPr>
            <p:cNvPr id="61" name="Group 60">
              <a:extLst>
                <a:ext uri="{FF2B5EF4-FFF2-40B4-BE49-F238E27FC236}">
                  <a16:creationId xmlns:a16="http://schemas.microsoft.com/office/drawing/2014/main" id="{420777EC-90C8-2FDE-CD53-4F76BE347DCD}"/>
                </a:ext>
              </a:extLst>
            </p:cNvPr>
            <p:cNvGrpSpPr/>
            <p:nvPr/>
          </p:nvGrpSpPr>
          <p:grpSpPr>
            <a:xfrm>
              <a:off x="838200" y="1530415"/>
              <a:ext cx="1403298" cy="1649437"/>
              <a:chOff x="838200" y="1530415"/>
              <a:chExt cx="1403298" cy="1649437"/>
            </a:xfrm>
          </p:grpSpPr>
          <p:sp>
            <p:nvSpPr>
              <p:cNvPr id="17" name="Rectangle 16">
                <a:extLst>
                  <a:ext uri="{FF2B5EF4-FFF2-40B4-BE49-F238E27FC236}">
                    <a16:creationId xmlns:a16="http://schemas.microsoft.com/office/drawing/2014/main" id="{02973596-727D-88F8-8A56-3310EF6C11D1}"/>
                  </a:ext>
                </a:extLst>
              </p:cNvPr>
              <p:cNvSpPr/>
              <p:nvPr/>
            </p:nvSpPr>
            <p:spPr>
              <a:xfrm>
                <a:off x="1334386" y="1743064"/>
                <a:ext cx="907112" cy="856125"/>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D7B994-E7AD-A4D3-4A9C-E3528C4A91C6}"/>
                  </a:ext>
                </a:extLst>
              </p:cNvPr>
              <p:cNvSpPr/>
              <p:nvPr/>
            </p:nvSpPr>
            <p:spPr>
              <a:xfrm>
                <a:off x="1196088" y="1833980"/>
                <a:ext cx="907112" cy="856125"/>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A31153D-A059-D7BD-0BB4-85EFFFA566C1}"/>
                  </a:ext>
                </a:extLst>
              </p:cNvPr>
              <p:cNvSpPr/>
              <p:nvPr/>
            </p:nvSpPr>
            <p:spPr>
              <a:xfrm>
                <a:off x="1127248" y="1932472"/>
                <a:ext cx="907112" cy="85612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BFA3B9EE-BA38-C25C-453F-CE02757480EC}"/>
                  </a:ext>
                </a:extLst>
              </p:cNvPr>
              <p:cNvCxnSpPr/>
              <p:nvPr/>
            </p:nvCxnSpPr>
            <p:spPr>
              <a:xfrm>
                <a:off x="1152970" y="2846418"/>
                <a:ext cx="870096" cy="1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21F2167-3D26-4D5B-3972-D94BCA0B6FF9}"/>
                  </a:ext>
                </a:extLst>
              </p:cNvPr>
              <p:cNvCxnSpPr>
                <a:cxnSpLocks/>
              </p:cNvCxnSpPr>
              <p:nvPr/>
            </p:nvCxnSpPr>
            <p:spPr>
              <a:xfrm flipV="1">
                <a:off x="1073224" y="1678609"/>
                <a:ext cx="249864" cy="2463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AB78A3E-0F73-5129-85F4-EE3792DCE5D0}"/>
                  </a:ext>
                </a:extLst>
              </p:cNvPr>
              <p:cNvCxnSpPr>
                <a:cxnSpLocks/>
              </p:cNvCxnSpPr>
              <p:nvPr/>
            </p:nvCxnSpPr>
            <p:spPr>
              <a:xfrm>
                <a:off x="1082086" y="1907208"/>
                <a:ext cx="1770" cy="87895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C103F2D-D568-04CA-2A41-F2C222B598D4}"/>
                  </a:ext>
                </a:extLst>
              </p:cNvPr>
              <p:cNvSpPr txBox="1"/>
              <p:nvPr/>
            </p:nvSpPr>
            <p:spPr>
              <a:xfrm>
                <a:off x="1352107" y="2779742"/>
                <a:ext cx="3597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W</a:t>
                </a:r>
                <a:endParaRPr lang="en-US" sz="2000"/>
              </a:p>
            </p:txBody>
          </p:sp>
          <p:sp>
            <p:nvSpPr>
              <p:cNvPr id="43" name="TextBox 42">
                <a:extLst>
                  <a:ext uri="{FF2B5EF4-FFF2-40B4-BE49-F238E27FC236}">
                    <a16:creationId xmlns:a16="http://schemas.microsoft.com/office/drawing/2014/main" id="{97D6B4D1-B552-7DA9-15AB-F3311814E638}"/>
                  </a:ext>
                </a:extLst>
              </p:cNvPr>
              <p:cNvSpPr txBox="1"/>
              <p:nvPr/>
            </p:nvSpPr>
            <p:spPr>
              <a:xfrm>
                <a:off x="838200" y="2203810"/>
                <a:ext cx="3597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H</a:t>
                </a:r>
                <a:endParaRPr lang="en-US" sz="2000"/>
              </a:p>
            </p:txBody>
          </p:sp>
          <p:sp>
            <p:nvSpPr>
              <p:cNvPr id="44" name="TextBox 43">
                <a:extLst>
                  <a:ext uri="{FF2B5EF4-FFF2-40B4-BE49-F238E27FC236}">
                    <a16:creationId xmlns:a16="http://schemas.microsoft.com/office/drawing/2014/main" id="{D1DE5DFE-1186-9804-4663-E65AAC545D82}"/>
                  </a:ext>
                </a:extLst>
              </p:cNvPr>
              <p:cNvSpPr txBox="1"/>
              <p:nvPr/>
            </p:nvSpPr>
            <p:spPr>
              <a:xfrm>
                <a:off x="997687" y="1530415"/>
                <a:ext cx="3597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C</a:t>
                </a:r>
                <a:endParaRPr lang="en-US" sz="2000"/>
              </a:p>
            </p:txBody>
          </p:sp>
        </p:grpSp>
        <p:sp>
          <p:nvSpPr>
            <p:cNvPr id="55" name="TextBox 54">
              <a:extLst>
                <a:ext uri="{FF2B5EF4-FFF2-40B4-BE49-F238E27FC236}">
                  <a16:creationId xmlns:a16="http://schemas.microsoft.com/office/drawing/2014/main" id="{416A5FB6-C598-F26F-ECE9-88F0BAC3B7F7}"/>
                </a:ext>
              </a:extLst>
            </p:cNvPr>
            <p:cNvSpPr txBox="1"/>
            <p:nvPr/>
          </p:nvSpPr>
          <p:spPr>
            <a:xfrm>
              <a:off x="409790" y="1267961"/>
              <a:ext cx="29618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Input feature map (</a:t>
              </a:r>
              <a:r>
                <a:rPr lang="en-US" sz="2000" i="1" err="1">
                  <a:cs typeface="Calibri"/>
                </a:rPr>
                <a:t>ifmap</a:t>
              </a:r>
              <a:r>
                <a:rPr lang="en-US" sz="2000">
                  <a:cs typeface="Calibri"/>
                </a:rPr>
                <a:t>)</a:t>
              </a:r>
            </a:p>
          </p:txBody>
        </p:sp>
      </p:grpSp>
      <p:grpSp>
        <p:nvGrpSpPr>
          <p:cNvPr id="65" name="Group 64">
            <a:extLst>
              <a:ext uri="{FF2B5EF4-FFF2-40B4-BE49-F238E27FC236}">
                <a16:creationId xmlns:a16="http://schemas.microsoft.com/office/drawing/2014/main" id="{BB763097-DA50-C9D5-7E76-5A35A22FD507}"/>
              </a:ext>
            </a:extLst>
          </p:cNvPr>
          <p:cNvGrpSpPr/>
          <p:nvPr/>
        </p:nvGrpSpPr>
        <p:grpSpPr>
          <a:xfrm>
            <a:off x="3191847" y="1199317"/>
            <a:ext cx="3507317" cy="1764621"/>
            <a:chOff x="2238154" y="1468391"/>
            <a:chExt cx="3507317" cy="1764621"/>
          </a:xfrm>
        </p:grpSpPr>
        <p:sp>
          <p:nvSpPr>
            <p:cNvPr id="46" name="TextBox 45">
              <a:extLst>
                <a:ext uri="{FF2B5EF4-FFF2-40B4-BE49-F238E27FC236}">
                  <a16:creationId xmlns:a16="http://schemas.microsoft.com/office/drawing/2014/main" id="{7C4A191D-76C5-24D2-15F6-71EA4D103193}"/>
                </a:ext>
              </a:extLst>
            </p:cNvPr>
            <p:cNvSpPr txBox="1"/>
            <p:nvPr/>
          </p:nvSpPr>
          <p:spPr>
            <a:xfrm>
              <a:off x="2707756" y="2106345"/>
              <a:ext cx="3597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R</a:t>
              </a:r>
              <a:endParaRPr lang="en-US" sz="2000"/>
            </a:p>
          </p:txBody>
        </p:sp>
        <p:grpSp>
          <p:nvGrpSpPr>
            <p:cNvPr id="63" name="Group 62">
              <a:extLst>
                <a:ext uri="{FF2B5EF4-FFF2-40B4-BE49-F238E27FC236}">
                  <a16:creationId xmlns:a16="http://schemas.microsoft.com/office/drawing/2014/main" id="{CCDD32E9-693D-78EC-F900-E839B67E7751}"/>
                </a:ext>
              </a:extLst>
            </p:cNvPr>
            <p:cNvGrpSpPr/>
            <p:nvPr/>
          </p:nvGrpSpPr>
          <p:grpSpPr>
            <a:xfrm>
              <a:off x="2238154" y="1468391"/>
              <a:ext cx="3507317" cy="1764621"/>
              <a:chOff x="2238154" y="1468391"/>
              <a:chExt cx="3507317" cy="1764621"/>
            </a:xfrm>
          </p:grpSpPr>
          <p:sp>
            <p:nvSpPr>
              <p:cNvPr id="4" name="Rectangle 3">
                <a:extLst>
                  <a:ext uri="{FF2B5EF4-FFF2-40B4-BE49-F238E27FC236}">
                    <a16:creationId xmlns:a16="http://schemas.microsoft.com/office/drawing/2014/main" id="{5DE93598-7333-D6E3-A079-7AB5D11E2E1F}"/>
                  </a:ext>
                </a:extLst>
              </p:cNvPr>
              <p:cNvSpPr/>
              <p:nvPr/>
            </p:nvSpPr>
            <p:spPr>
              <a:xfrm>
                <a:off x="3133061" y="1884835"/>
                <a:ext cx="574504" cy="558658"/>
              </a:xfrm>
              <a:prstGeom prst="rect">
                <a:avLst/>
              </a:prstGeom>
              <a:solidFill>
                <a:schemeClr val="bg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F94F7E8-4A50-4FEB-98ED-E1F431DBFE19}"/>
                  </a:ext>
                </a:extLst>
              </p:cNvPr>
              <p:cNvSpPr/>
              <p:nvPr/>
            </p:nvSpPr>
            <p:spPr>
              <a:xfrm>
                <a:off x="3064965" y="1944161"/>
                <a:ext cx="574504" cy="558658"/>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DD325D3-DA21-E675-99BE-3C1BCD356395}"/>
                  </a:ext>
                </a:extLst>
              </p:cNvPr>
              <p:cNvSpPr/>
              <p:nvPr/>
            </p:nvSpPr>
            <p:spPr>
              <a:xfrm>
                <a:off x="3001578" y="2008432"/>
                <a:ext cx="574504" cy="55865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A68749C-B700-9899-EF7B-3279AFDAAC3D}"/>
                  </a:ext>
                </a:extLst>
              </p:cNvPr>
              <p:cNvGrpSpPr/>
              <p:nvPr/>
            </p:nvGrpSpPr>
            <p:grpSpPr>
              <a:xfrm>
                <a:off x="5012903" y="1893692"/>
                <a:ext cx="732568" cy="682254"/>
                <a:chOff x="5388586" y="2099926"/>
                <a:chExt cx="732568" cy="682254"/>
              </a:xfrm>
            </p:grpSpPr>
            <p:sp>
              <p:nvSpPr>
                <p:cNvPr id="9" name="Rectangle 8">
                  <a:extLst>
                    <a:ext uri="{FF2B5EF4-FFF2-40B4-BE49-F238E27FC236}">
                      <a16:creationId xmlns:a16="http://schemas.microsoft.com/office/drawing/2014/main" id="{11B09549-F5A3-BDF3-1B48-0C0518C3AC7F}"/>
                    </a:ext>
                  </a:extLst>
                </p:cNvPr>
                <p:cNvSpPr/>
                <p:nvPr/>
              </p:nvSpPr>
              <p:spPr>
                <a:xfrm>
                  <a:off x="5546650" y="2099926"/>
                  <a:ext cx="574504" cy="558657"/>
                </a:xfrm>
                <a:prstGeom prst="rect">
                  <a:avLst/>
                </a:prstGeom>
                <a:solidFill>
                  <a:schemeClr val="bg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D8090-1367-59F6-8383-0BA332A50A63}"/>
                    </a:ext>
                  </a:extLst>
                </p:cNvPr>
                <p:cNvSpPr/>
                <p:nvPr/>
              </p:nvSpPr>
              <p:spPr>
                <a:xfrm>
                  <a:off x="5487415" y="2159252"/>
                  <a:ext cx="574504" cy="55865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9F1A30-FB83-CFED-E36A-AB8464314313}"/>
                    </a:ext>
                  </a:extLst>
                </p:cNvPr>
                <p:cNvSpPr/>
                <p:nvPr/>
              </p:nvSpPr>
              <p:spPr>
                <a:xfrm>
                  <a:off x="5388586" y="2223523"/>
                  <a:ext cx="574504" cy="55865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D1789676-1F91-7B2B-EF1B-FBAABD029D83}"/>
                  </a:ext>
                </a:extLst>
              </p:cNvPr>
              <p:cNvGrpSpPr/>
              <p:nvPr/>
            </p:nvGrpSpPr>
            <p:grpSpPr>
              <a:xfrm>
                <a:off x="3799020" y="1893691"/>
                <a:ext cx="732568" cy="682253"/>
                <a:chOff x="3891168" y="2117645"/>
                <a:chExt cx="732568" cy="682253"/>
              </a:xfrm>
            </p:grpSpPr>
            <p:sp>
              <p:nvSpPr>
                <p:cNvPr id="13" name="Rectangle 12">
                  <a:extLst>
                    <a:ext uri="{FF2B5EF4-FFF2-40B4-BE49-F238E27FC236}">
                      <a16:creationId xmlns:a16="http://schemas.microsoft.com/office/drawing/2014/main" id="{64D45B62-DA00-4D26-6DA9-28E88C490337}"/>
                    </a:ext>
                  </a:extLst>
                </p:cNvPr>
                <p:cNvSpPr/>
                <p:nvPr/>
              </p:nvSpPr>
              <p:spPr>
                <a:xfrm>
                  <a:off x="4049232" y="2117645"/>
                  <a:ext cx="574504" cy="558657"/>
                </a:xfrm>
                <a:prstGeom prst="rect">
                  <a:avLst/>
                </a:prstGeom>
                <a:solidFill>
                  <a:schemeClr val="bg1"/>
                </a:solidFill>
                <a:ln w="12700">
                  <a:solidFill>
                    <a:srgbClr val="DE72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646B1A-8A66-8D8D-2BCF-AF05D9213058}"/>
                    </a:ext>
                  </a:extLst>
                </p:cNvPr>
                <p:cNvSpPr/>
                <p:nvPr/>
              </p:nvSpPr>
              <p:spPr>
                <a:xfrm>
                  <a:off x="3981136" y="2176971"/>
                  <a:ext cx="574504" cy="558657"/>
                </a:xfrm>
                <a:prstGeom prst="rect">
                  <a:avLst/>
                </a:prstGeom>
                <a:solidFill>
                  <a:schemeClr val="bg1"/>
                </a:solidFill>
                <a:ln>
                  <a:solidFill>
                    <a:srgbClr val="DE72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7D84227-D478-CF89-C698-B6C6C7B26D30}"/>
                    </a:ext>
                  </a:extLst>
                </p:cNvPr>
                <p:cNvSpPr/>
                <p:nvPr/>
              </p:nvSpPr>
              <p:spPr>
                <a:xfrm>
                  <a:off x="3891168" y="2241241"/>
                  <a:ext cx="574504" cy="558657"/>
                </a:xfrm>
                <a:prstGeom prst="rect">
                  <a:avLst/>
                </a:prstGeom>
                <a:solidFill>
                  <a:srgbClr val="DE724B"/>
                </a:solidFill>
                <a:ln>
                  <a:solidFill>
                    <a:srgbClr val="DE72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68BC76E4-CD73-E6BA-F7DA-E536A49ACD19}"/>
                  </a:ext>
                </a:extLst>
              </p:cNvPr>
              <p:cNvCxnSpPr>
                <a:cxnSpLocks/>
              </p:cNvCxnSpPr>
              <p:nvPr/>
            </p:nvCxnSpPr>
            <p:spPr>
              <a:xfrm>
                <a:off x="2978224" y="2616047"/>
                <a:ext cx="604283" cy="177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3259A1B-6616-D310-6066-C69A2CC69B29}"/>
                  </a:ext>
                </a:extLst>
              </p:cNvPr>
              <p:cNvCxnSpPr>
                <a:cxnSpLocks/>
              </p:cNvCxnSpPr>
              <p:nvPr/>
            </p:nvCxnSpPr>
            <p:spPr>
              <a:xfrm>
                <a:off x="3004806" y="2855280"/>
                <a:ext cx="2651051" cy="177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AE020D9-CFA0-E3B6-898E-275EA8A5FCA2}"/>
                  </a:ext>
                </a:extLst>
              </p:cNvPr>
              <p:cNvCxnSpPr>
                <a:cxnSpLocks/>
              </p:cNvCxnSpPr>
              <p:nvPr/>
            </p:nvCxnSpPr>
            <p:spPr>
              <a:xfrm flipV="1">
                <a:off x="2925060" y="1802654"/>
                <a:ext cx="170122" cy="2286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B250C09-A848-9AE2-9D90-5720683BA0EC}"/>
                  </a:ext>
                </a:extLst>
              </p:cNvPr>
              <p:cNvCxnSpPr>
                <a:cxnSpLocks/>
              </p:cNvCxnSpPr>
              <p:nvPr/>
            </p:nvCxnSpPr>
            <p:spPr>
              <a:xfrm>
                <a:off x="2933924" y="2004673"/>
                <a:ext cx="1770" cy="55998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6499339-7212-B239-4A61-6713DD38FE9F}"/>
                  </a:ext>
                </a:extLst>
              </p:cNvPr>
              <p:cNvSpPr txBox="1"/>
              <p:nvPr/>
            </p:nvSpPr>
            <p:spPr>
              <a:xfrm>
                <a:off x="2238154" y="2000022"/>
                <a:ext cx="3597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a:cs typeface="Calibri"/>
                  </a:rPr>
                  <a:t>*</a:t>
                </a:r>
                <a:endParaRPr lang="en-US" sz="5400"/>
              </a:p>
            </p:txBody>
          </p:sp>
          <p:sp>
            <p:nvSpPr>
              <p:cNvPr id="45" name="TextBox 44">
                <a:extLst>
                  <a:ext uri="{FF2B5EF4-FFF2-40B4-BE49-F238E27FC236}">
                    <a16:creationId xmlns:a16="http://schemas.microsoft.com/office/drawing/2014/main" id="{50A983EC-9802-A5F8-68CD-1DBD4C114CC6}"/>
                  </a:ext>
                </a:extLst>
              </p:cNvPr>
              <p:cNvSpPr txBox="1"/>
              <p:nvPr/>
            </p:nvSpPr>
            <p:spPr>
              <a:xfrm>
                <a:off x="2769781" y="1681043"/>
                <a:ext cx="3597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C</a:t>
                </a:r>
                <a:endParaRPr lang="en-US" sz="2000"/>
              </a:p>
            </p:txBody>
          </p:sp>
          <p:sp>
            <p:nvSpPr>
              <p:cNvPr id="47" name="TextBox 46">
                <a:extLst>
                  <a:ext uri="{FF2B5EF4-FFF2-40B4-BE49-F238E27FC236}">
                    <a16:creationId xmlns:a16="http://schemas.microsoft.com/office/drawing/2014/main" id="{4FECB21A-E0CE-EFA8-2235-E77739F6F8A5}"/>
                  </a:ext>
                </a:extLst>
              </p:cNvPr>
              <p:cNvSpPr txBox="1"/>
              <p:nvPr/>
            </p:nvSpPr>
            <p:spPr>
              <a:xfrm>
                <a:off x="3106477" y="2575950"/>
                <a:ext cx="3597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S</a:t>
                </a:r>
                <a:endParaRPr lang="en-US" sz="2000"/>
              </a:p>
            </p:txBody>
          </p:sp>
          <p:sp>
            <p:nvSpPr>
              <p:cNvPr id="50" name="TextBox 49">
                <a:extLst>
                  <a:ext uri="{FF2B5EF4-FFF2-40B4-BE49-F238E27FC236}">
                    <a16:creationId xmlns:a16="http://schemas.microsoft.com/office/drawing/2014/main" id="{B46D4394-4314-89A3-9C72-F6723F55008D}"/>
                  </a:ext>
                </a:extLst>
              </p:cNvPr>
              <p:cNvSpPr txBox="1"/>
              <p:nvPr/>
            </p:nvSpPr>
            <p:spPr>
              <a:xfrm>
                <a:off x="4586177" y="2194952"/>
                <a:ext cx="4660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a:t>
                </a:r>
                <a:endParaRPr lang="en-US"/>
              </a:p>
            </p:txBody>
          </p:sp>
          <p:sp>
            <p:nvSpPr>
              <p:cNvPr id="51" name="TextBox 50">
                <a:extLst>
                  <a:ext uri="{FF2B5EF4-FFF2-40B4-BE49-F238E27FC236}">
                    <a16:creationId xmlns:a16="http://schemas.microsoft.com/office/drawing/2014/main" id="{BC832606-A195-FAE3-EE5B-BE3D292A1BB6}"/>
                  </a:ext>
                </a:extLst>
              </p:cNvPr>
              <p:cNvSpPr txBox="1"/>
              <p:nvPr/>
            </p:nvSpPr>
            <p:spPr>
              <a:xfrm>
                <a:off x="3363431" y="2832902"/>
                <a:ext cx="20963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K set of weights</a:t>
                </a:r>
                <a:endParaRPr lang="en-US" sz="2000"/>
              </a:p>
            </p:txBody>
          </p:sp>
          <p:sp>
            <p:nvSpPr>
              <p:cNvPr id="56" name="TextBox 55">
                <a:extLst>
                  <a:ext uri="{FF2B5EF4-FFF2-40B4-BE49-F238E27FC236}">
                    <a16:creationId xmlns:a16="http://schemas.microsoft.com/office/drawing/2014/main" id="{7B8F4615-7F36-F36E-FD65-BB72E7F28C5F}"/>
                  </a:ext>
                </a:extLst>
              </p:cNvPr>
              <p:cNvSpPr txBox="1"/>
              <p:nvPr/>
            </p:nvSpPr>
            <p:spPr>
              <a:xfrm>
                <a:off x="4196313" y="1468391"/>
                <a:ext cx="12103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Weights</a:t>
                </a:r>
                <a:endParaRPr lang="en-US" sz="2000"/>
              </a:p>
            </p:txBody>
          </p:sp>
        </p:grpSp>
      </p:grpSp>
      <p:grpSp>
        <p:nvGrpSpPr>
          <p:cNvPr id="64" name="Group 63">
            <a:extLst>
              <a:ext uri="{FF2B5EF4-FFF2-40B4-BE49-F238E27FC236}">
                <a16:creationId xmlns:a16="http://schemas.microsoft.com/office/drawing/2014/main" id="{C9638E63-FD2E-F513-EF34-9CEADBB4BCF2}"/>
              </a:ext>
            </a:extLst>
          </p:cNvPr>
          <p:cNvGrpSpPr/>
          <p:nvPr/>
        </p:nvGrpSpPr>
        <p:grpSpPr>
          <a:xfrm>
            <a:off x="6787072" y="919244"/>
            <a:ext cx="3591327" cy="1925312"/>
            <a:chOff x="5782339" y="1236819"/>
            <a:chExt cx="3591327" cy="1925312"/>
          </a:xfrm>
        </p:grpSpPr>
        <p:sp>
          <p:nvSpPr>
            <p:cNvPr id="21" name="Rectangle 20">
              <a:extLst>
                <a:ext uri="{FF2B5EF4-FFF2-40B4-BE49-F238E27FC236}">
                  <a16:creationId xmlns:a16="http://schemas.microsoft.com/office/drawing/2014/main" id="{C811B953-4DB4-8019-BB0B-DB57CDA2EA34}"/>
                </a:ext>
              </a:extLst>
            </p:cNvPr>
            <p:cNvSpPr/>
            <p:nvPr/>
          </p:nvSpPr>
          <p:spPr>
            <a:xfrm>
              <a:off x="6774712" y="1707620"/>
              <a:ext cx="907112" cy="856124"/>
            </a:xfrm>
            <a:prstGeom prst="rect">
              <a:avLst/>
            </a:prstGeom>
            <a:solidFill>
              <a:schemeClr val="bg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FD00BC-EFB5-5F81-8B63-7DB4A5244AA7}"/>
                </a:ext>
              </a:extLst>
            </p:cNvPr>
            <p:cNvSpPr/>
            <p:nvPr/>
          </p:nvSpPr>
          <p:spPr>
            <a:xfrm>
              <a:off x="6645275" y="1798535"/>
              <a:ext cx="907112" cy="856124"/>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14E143C-EB3D-618D-538D-7592F4E18C8E}"/>
                </a:ext>
              </a:extLst>
            </p:cNvPr>
            <p:cNvSpPr/>
            <p:nvPr/>
          </p:nvSpPr>
          <p:spPr>
            <a:xfrm>
              <a:off x="6549853" y="1879307"/>
              <a:ext cx="907112" cy="85612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057739E-9855-E305-BC72-1CA0FE3161F0}"/>
                </a:ext>
              </a:extLst>
            </p:cNvPr>
            <p:cNvCxnSpPr>
              <a:cxnSpLocks/>
            </p:cNvCxnSpPr>
            <p:nvPr/>
          </p:nvCxnSpPr>
          <p:spPr>
            <a:xfrm flipV="1">
              <a:off x="6513552" y="2812750"/>
              <a:ext cx="940979" cy="708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945DD69-94ED-1F64-5698-3A64D92C3891}"/>
                </a:ext>
              </a:extLst>
            </p:cNvPr>
            <p:cNvCxnSpPr>
              <a:cxnSpLocks/>
            </p:cNvCxnSpPr>
            <p:nvPr/>
          </p:nvCxnSpPr>
          <p:spPr>
            <a:xfrm flipH="1">
              <a:off x="6435577" y="1854045"/>
              <a:ext cx="7090" cy="95870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EF18A84-035A-22BC-E1A2-0E34FFDE3C0B}"/>
                </a:ext>
              </a:extLst>
            </p:cNvPr>
            <p:cNvSpPr txBox="1"/>
            <p:nvPr/>
          </p:nvSpPr>
          <p:spPr>
            <a:xfrm>
              <a:off x="5782339" y="1805092"/>
              <a:ext cx="3597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cs typeface="Calibri"/>
                </a:rPr>
                <a:t>=</a:t>
              </a:r>
              <a:endParaRPr lang="en-US" sz="4800"/>
            </a:p>
          </p:txBody>
        </p:sp>
        <p:sp>
          <p:nvSpPr>
            <p:cNvPr id="48" name="TextBox 47">
              <a:extLst>
                <a:ext uri="{FF2B5EF4-FFF2-40B4-BE49-F238E27FC236}">
                  <a16:creationId xmlns:a16="http://schemas.microsoft.com/office/drawing/2014/main" id="{BC88B14B-548B-4CA4-B203-BE02874457F8}"/>
                </a:ext>
              </a:extLst>
            </p:cNvPr>
            <p:cNvSpPr txBox="1"/>
            <p:nvPr/>
          </p:nvSpPr>
          <p:spPr>
            <a:xfrm>
              <a:off x="6154478" y="2186089"/>
              <a:ext cx="3597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H</a:t>
              </a:r>
              <a:endParaRPr lang="en-US" sz="2000"/>
            </a:p>
          </p:txBody>
        </p:sp>
        <p:sp>
          <p:nvSpPr>
            <p:cNvPr id="49" name="TextBox 48">
              <a:extLst>
                <a:ext uri="{FF2B5EF4-FFF2-40B4-BE49-F238E27FC236}">
                  <a16:creationId xmlns:a16="http://schemas.microsoft.com/office/drawing/2014/main" id="{7BD16792-EE82-3F22-AD4C-5A171ABA9C91}"/>
                </a:ext>
              </a:extLst>
            </p:cNvPr>
            <p:cNvSpPr txBox="1"/>
            <p:nvPr/>
          </p:nvSpPr>
          <p:spPr>
            <a:xfrm>
              <a:off x="6739269" y="2762021"/>
              <a:ext cx="3597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W</a:t>
              </a:r>
              <a:endParaRPr lang="en-US" sz="2000"/>
            </a:p>
          </p:txBody>
        </p:sp>
        <p:sp>
          <p:nvSpPr>
            <p:cNvPr id="52" name="TextBox 51">
              <a:extLst>
                <a:ext uri="{FF2B5EF4-FFF2-40B4-BE49-F238E27FC236}">
                  <a16:creationId xmlns:a16="http://schemas.microsoft.com/office/drawing/2014/main" id="{BA2CC6DE-4FBF-6C91-C578-C2D92B42E2C8}"/>
                </a:ext>
              </a:extLst>
            </p:cNvPr>
            <p:cNvSpPr txBox="1"/>
            <p:nvPr/>
          </p:nvSpPr>
          <p:spPr>
            <a:xfrm>
              <a:off x="6331687" y="1441809"/>
              <a:ext cx="3597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cs typeface="Calibri"/>
                </a:rPr>
                <a:t>K</a:t>
              </a:r>
              <a:endParaRPr lang="en-US" sz="2000"/>
            </a:p>
          </p:txBody>
        </p:sp>
        <p:cxnSp>
          <p:nvCxnSpPr>
            <p:cNvPr id="54" name="Straight Arrow Connector 53">
              <a:extLst>
                <a:ext uri="{FF2B5EF4-FFF2-40B4-BE49-F238E27FC236}">
                  <a16:creationId xmlns:a16="http://schemas.microsoft.com/office/drawing/2014/main" id="{AAAF438F-8ECD-72DE-A029-5A812E0E8659}"/>
                </a:ext>
              </a:extLst>
            </p:cNvPr>
            <p:cNvCxnSpPr>
              <a:cxnSpLocks/>
            </p:cNvCxnSpPr>
            <p:nvPr/>
          </p:nvCxnSpPr>
          <p:spPr>
            <a:xfrm flipV="1">
              <a:off x="6469247" y="1598864"/>
              <a:ext cx="249864" cy="2463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C294E1B-38DC-C812-CD9C-E622258C8457}"/>
                </a:ext>
              </a:extLst>
            </p:cNvPr>
            <p:cNvSpPr txBox="1"/>
            <p:nvPr/>
          </p:nvSpPr>
          <p:spPr>
            <a:xfrm>
              <a:off x="5790054" y="1236819"/>
              <a:ext cx="35836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Output feature maps (</a:t>
              </a:r>
              <a:r>
                <a:rPr lang="en-US" sz="2000" i="1" err="1">
                  <a:cs typeface="Calibri"/>
                </a:rPr>
                <a:t>ofmap</a:t>
              </a:r>
              <a:r>
                <a:rPr lang="en-US" sz="2000">
                  <a:cs typeface="Calibri"/>
                </a:rPr>
                <a:t>)</a:t>
              </a:r>
            </a:p>
          </p:txBody>
        </p:sp>
      </p:grpSp>
      <p:sp>
        <p:nvSpPr>
          <p:cNvPr id="12" name="TextBox 11">
            <a:extLst>
              <a:ext uri="{FF2B5EF4-FFF2-40B4-BE49-F238E27FC236}">
                <a16:creationId xmlns:a16="http://schemas.microsoft.com/office/drawing/2014/main" id="{0DCCD61C-4A91-0C85-63ED-35D57CFF2851}"/>
              </a:ext>
            </a:extLst>
          </p:cNvPr>
          <p:cNvSpPr txBox="1"/>
          <p:nvPr/>
        </p:nvSpPr>
        <p:spPr>
          <a:xfrm>
            <a:off x="2160764" y="5924768"/>
            <a:ext cx="76508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dirty="0" err="1"/>
              <a:t>ofmap</a:t>
            </a:r>
            <a:r>
              <a:rPr lang="en-US" sz="2400" dirty="0"/>
              <a:t> [k][h][w]+= </a:t>
            </a:r>
            <a:r>
              <a:rPr lang="en-US" sz="2400" i="1" dirty="0" err="1"/>
              <a:t>ifmap</a:t>
            </a:r>
            <a:r>
              <a:rPr lang="en-US" sz="2400" dirty="0"/>
              <a:t>[c][</a:t>
            </a:r>
            <a:r>
              <a:rPr lang="en-US" sz="2400" dirty="0" err="1"/>
              <a:t>h+r</a:t>
            </a:r>
            <a:r>
              <a:rPr lang="en-US" sz="2400" dirty="0"/>
              <a:t>][</a:t>
            </a:r>
            <a:r>
              <a:rPr lang="en-US" sz="2400" dirty="0" err="1"/>
              <a:t>w+s</a:t>
            </a:r>
            <a:r>
              <a:rPr lang="en-US" sz="2400" dirty="0"/>
              <a:t>] * weights[k][c][r][s]​</a:t>
            </a:r>
            <a:endParaRPr lang="en-US" sz="2000" dirty="0"/>
          </a:p>
        </p:txBody>
      </p:sp>
      <p:sp>
        <p:nvSpPr>
          <p:cNvPr id="20" name="Slide Number Placeholder 19">
            <a:extLst>
              <a:ext uri="{FF2B5EF4-FFF2-40B4-BE49-F238E27FC236}">
                <a16:creationId xmlns:a16="http://schemas.microsoft.com/office/drawing/2014/main" id="{E401EE94-183A-1209-2A05-F916B4DF74F9}"/>
              </a:ext>
            </a:extLst>
          </p:cNvPr>
          <p:cNvSpPr>
            <a:spLocks noGrp="1"/>
          </p:cNvSpPr>
          <p:nvPr>
            <p:ph type="sldNum" sz="quarter" idx="12"/>
          </p:nvPr>
        </p:nvSpPr>
        <p:spPr/>
        <p:txBody>
          <a:bodyPr/>
          <a:lstStyle/>
          <a:p>
            <a:fld id="{48F63A3B-78C7-47BE-AE5E-E10140E04643}" type="slidenum">
              <a:rPr lang="en-US" smtClean="0"/>
              <a:pPr/>
              <a:t>7</a:t>
            </a:fld>
            <a:endParaRPr lang="en-US"/>
          </a:p>
        </p:txBody>
      </p:sp>
      <p:sp>
        <p:nvSpPr>
          <p:cNvPr id="7" name="TextBox 6">
            <a:extLst>
              <a:ext uri="{FF2B5EF4-FFF2-40B4-BE49-F238E27FC236}">
                <a16:creationId xmlns:a16="http://schemas.microsoft.com/office/drawing/2014/main" id="{D143F9FB-AE65-097E-0CB5-1072E9BE2FD6}"/>
              </a:ext>
            </a:extLst>
          </p:cNvPr>
          <p:cNvSpPr txBox="1"/>
          <p:nvPr/>
        </p:nvSpPr>
        <p:spPr>
          <a:xfrm>
            <a:off x="2647214" y="2966336"/>
            <a:ext cx="5230050" cy="400110"/>
          </a:xfrm>
          <a:prstGeom prst="rect">
            <a:avLst/>
          </a:prstGeom>
          <a:noFill/>
        </p:spPr>
        <p:txBody>
          <a:bodyPr wrap="square" rtlCol="0">
            <a:spAutoFit/>
          </a:bodyPr>
          <a:lstStyle/>
          <a:p>
            <a:r>
              <a:rPr lang="en-US" sz="2000" b="1"/>
              <a:t>Loop Nesting Order:  </a:t>
            </a:r>
            <a:r>
              <a:rPr lang="en-US" sz="2000"/>
              <a:t>k </a:t>
            </a:r>
            <a:r>
              <a:rPr lang="en-US" sz="2000">
                <a:sym typeface="Wingdings 3" panose="05040102010807070707" pitchFamily="18" charset="2"/>
              </a:rPr>
              <a:t>c  h  w  r  s</a:t>
            </a:r>
            <a:endParaRPr lang="en-US" sz="2000"/>
          </a:p>
        </p:txBody>
      </p:sp>
      <p:sp>
        <p:nvSpPr>
          <p:cNvPr id="8" name="Rectangle 7">
            <a:extLst>
              <a:ext uri="{FF2B5EF4-FFF2-40B4-BE49-F238E27FC236}">
                <a16:creationId xmlns:a16="http://schemas.microsoft.com/office/drawing/2014/main" id="{078005E5-10EC-0689-34FE-6B9CD9D202C9}"/>
              </a:ext>
            </a:extLst>
          </p:cNvPr>
          <p:cNvSpPr/>
          <p:nvPr/>
        </p:nvSpPr>
        <p:spPr>
          <a:xfrm>
            <a:off x="8978931" y="3986794"/>
            <a:ext cx="3050309" cy="1245711"/>
          </a:xfrm>
          <a:prstGeom prst="rect">
            <a:avLst/>
          </a:prstGeom>
          <a:ln>
            <a:noFill/>
          </a:ln>
          <a:effectLst>
            <a:outerShdw blurRad="76200" dir="13500000" sy="23000" kx="1200000" algn="br" rotWithShape="0">
              <a:prstClr val="black">
                <a:alpha val="20000"/>
              </a:prst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dirty="0"/>
              <a:t>Due to the limited memory of TCB, the data elements are organized into tiles</a:t>
            </a:r>
          </a:p>
        </p:txBody>
      </p:sp>
      <p:sp>
        <p:nvSpPr>
          <p:cNvPr id="16" name="Rectangle: Rounded Corners 15">
            <a:extLst>
              <a:ext uri="{FF2B5EF4-FFF2-40B4-BE49-F238E27FC236}">
                <a16:creationId xmlns:a16="http://schemas.microsoft.com/office/drawing/2014/main" id="{A6986CDC-A826-0043-5AC9-ED4DFE758FE5}"/>
              </a:ext>
            </a:extLst>
          </p:cNvPr>
          <p:cNvSpPr/>
          <p:nvPr/>
        </p:nvSpPr>
        <p:spPr>
          <a:xfrm>
            <a:off x="1074532" y="3664830"/>
            <a:ext cx="1151860" cy="505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cs typeface="Calibri"/>
              </a:rPr>
              <a:t>Example</a:t>
            </a:r>
          </a:p>
        </p:txBody>
      </p:sp>
      <p:pic>
        <p:nvPicPr>
          <p:cNvPr id="24" name="Picture 23" descr="Icon&#10;&#10;Description automatically generated">
            <a:extLst>
              <a:ext uri="{FF2B5EF4-FFF2-40B4-BE49-F238E27FC236}">
                <a16:creationId xmlns:a16="http://schemas.microsoft.com/office/drawing/2014/main" id="{0C10607F-F26D-62E7-A144-0246A0E0D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463724">
            <a:off x="1575083" y="5953065"/>
            <a:ext cx="609289" cy="609289"/>
          </a:xfrm>
          <a:prstGeom prst="rect">
            <a:avLst/>
          </a:prstGeom>
        </p:spPr>
      </p:pic>
    </p:spTree>
    <p:extLst>
      <p:ext uri="{BB962C8B-B14F-4D97-AF65-F5344CB8AC3E}">
        <p14:creationId xmlns:p14="http://schemas.microsoft.com/office/powerpoint/2010/main" val="385149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down)">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down)">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1000"/>
                                        <p:tgtEl>
                                          <p:spTgt spid="31"/>
                                        </p:tgtEl>
                                      </p:cBhvr>
                                    </p:animEffect>
                                    <p:anim calcmode="lin" valueType="num">
                                      <p:cBhvr>
                                        <p:cTn id="37" dur="1000" fill="hold"/>
                                        <p:tgtEl>
                                          <p:spTgt spid="31"/>
                                        </p:tgtEl>
                                        <p:attrNameLst>
                                          <p:attrName>ppt_x</p:attrName>
                                        </p:attrNameLst>
                                      </p:cBhvr>
                                      <p:tavLst>
                                        <p:tav tm="0">
                                          <p:val>
                                            <p:strVal val="#ppt_x"/>
                                          </p:val>
                                        </p:tav>
                                        <p:tav tm="100000">
                                          <p:val>
                                            <p:strVal val="#ppt_x"/>
                                          </p:val>
                                        </p:tav>
                                      </p:tavLst>
                                    </p:anim>
                                    <p:anim calcmode="lin" valueType="num">
                                      <p:cBhvr>
                                        <p:cTn id="3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1000"/>
                                        <p:tgtEl>
                                          <p:spTgt spid="29"/>
                                        </p:tgtEl>
                                      </p:cBhvr>
                                    </p:animEffect>
                                    <p:anim calcmode="lin" valueType="num">
                                      <p:cBhvr>
                                        <p:cTn id="51" dur="1000" fill="hold"/>
                                        <p:tgtEl>
                                          <p:spTgt spid="29"/>
                                        </p:tgtEl>
                                        <p:attrNameLst>
                                          <p:attrName>ppt_x</p:attrName>
                                        </p:attrNameLst>
                                      </p:cBhvr>
                                      <p:tavLst>
                                        <p:tav tm="0">
                                          <p:val>
                                            <p:strVal val="#ppt_x"/>
                                          </p:val>
                                        </p:tav>
                                        <p:tav tm="100000">
                                          <p:val>
                                            <p:strVal val="#ppt_x"/>
                                          </p:val>
                                        </p:tav>
                                      </p:tavLst>
                                    </p:anim>
                                    <p:anim calcmode="lin" valueType="num">
                                      <p:cBhvr>
                                        <p:cTn id="5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par>
                                <p:cTn id="60" presetID="1" presetClass="entr" presetSubtype="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circle(in)">
                                      <p:cBhvr>
                                        <p:cTn id="6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0" grpId="0" animBg="1"/>
      <p:bldP spid="29" grpId="0" animBg="1"/>
      <p:bldP spid="12" grpId="0"/>
      <p:bldP spid="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39B5-1545-A308-8750-5CB23BE234E9}"/>
              </a:ext>
            </a:extLst>
          </p:cNvPr>
          <p:cNvSpPr>
            <a:spLocks noGrp="1"/>
          </p:cNvSpPr>
          <p:nvPr>
            <p:ph type="title"/>
          </p:nvPr>
        </p:nvSpPr>
        <p:spPr/>
        <p:txBody>
          <a:bodyPr/>
          <a:lstStyle/>
          <a:p>
            <a:r>
              <a:rPr lang="en-US"/>
              <a:t>A Comparison with Related Work </a:t>
            </a:r>
          </a:p>
        </p:txBody>
      </p:sp>
      <p:sp>
        <p:nvSpPr>
          <p:cNvPr id="4" name="Slide Number Placeholder 3">
            <a:extLst>
              <a:ext uri="{FF2B5EF4-FFF2-40B4-BE49-F238E27FC236}">
                <a16:creationId xmlns:a16="http://schemas.microsoft.com/office/drawing/2014/main" id="{22F772B7-EB7D-394B-D29A-2C7259EFDE6A}"/>
              </a:ext>
            </a:extLst>
          </p:cNvPr>
          <p:cNvSpPr>
            <a:spLocks noGrp="1"/>
          </p:cNvSpPr>
          <p:nvPr>
            <p:ph type="sldNum" sz="quarter" idx="12"/>
          </p:nvPr>
        </p:nvSpPr>
        <p:spPr/>
        <p:txBody>
          <a:bodyPr/>
          <a:lstStyle/>
          <a:p>
            <a:fld id="{48F63A3B-78C7-47BE-AE5E-E10140E04643}" type="slidenum">
              <a:rPr lang="en-US" smtClean="0"/>
              <a:pPr/>
              <a:t>8</a:t>
            </a:fld>
            <a:endParaRPr lang="en-US"/>
          </a:p>
        </p:txBody>
      </p:sp>
      <p:graphicFrame>
        <p:nvGraphicFramePr>
          <p:cNvPr id="5" name="Table 4">
            <a:extLst>
              <a:ext uri="{FF2B5EF4-FFF2-40B4-BE49-F238E27FC236}">
                <a16:creationId xmlns:a16="http://schemas.microsoft.com/office/drawing/2014/main" id="{6388FC66-6C07-1F0A-877A-3E5FB842B76D}"/>
              </a:ext>
            </a:extLst>
          </p:cNvPr>
          <p:cNvGraphicFramePr>
            <a:graphicFrameLocks noGrp="1"/>
          </p:cNvGraphicFramePr>
          <p:nvPr>
            <p:extLst>
              <p:ext uri="{D42A27DB-BD31-4B8C-83A1-F6EECF244321}">
                <p14:modId xmlns:p14="http://schemas.microsoft.com/office/powerpoint/2010/main" val="2946132869"/>
              </p:ext>
            </p:extLst>
          </p:nvPr>
        </p:nvGraphicFramePr>
        <p:xfrm>
          <a:off x="623695" y="1076626"/>
          <a:ext cx="10195719" cy="7010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55153">
                  <a:extLst>
                    <a:ext uri="{9D8B030D-6E8A-4147-A177-3AD203B41FA5}">
                      <a16:colId xmlns:a16="http://schemas.microsoft.com/office/drawing/2014/main" val="2016298263"/>
                    </a:ext>
                  </a:extLst>
                </a:gridCol>
                <a:gridCol w="1546296">
                  <a:extLst>
                    <a:ext uri="{9D8B030D-6E8A-4147-A177-3AD203B41FA5}">
                      <a16:colId xmlns:a16="http://schemas.microsoft.com/office/drawing/2014/main" val="1853916901"/>
                    </a:ext>
                  </a:extLst>
                </a:gridCol>
                <a:gridCol w="1515030">
                  <a:extLst>
                    <a:ext uri="{9D8B030D-6E8A-4147-A177-3AD203B41FA5}">
                      <a16:colId xmlns:a16="http://schemas.microsoft.com/office/drawing/2014/main" val="414923821"/>
                    </a:ext>
                  </a:extLst>
                </a:gridCol>
                <a:gridCol w="1392048">
                  <a:extLst>
                    <a:ext uri="{9D8B030D-6E8A-4147-A177-3AD203B41FA5}">
                      <a16:colId xmlns:a16="http://schemas.microsoft.com/office/drawing/2014/main" val="1845322832"/>
                    </a:ext>
                  </a:extLst>
                </a:gridCol>
                <a:gridCol w="1350068">
                  <a:extLst>
                    <a:ext uri="{9D8B030D-6E8A-4147-A177-3AD203B41FA5}">
                      <a16:colId xmlns:a16="http://schemas.microsoft.com/office/drawing/2014/main" val="3120513072"/>
                    </a:ext>
                  </a:extLst>
                </a:gridCol>
                <a:gridCol w="2037124">
                  <a:extLst>
                    <a:ext uri="{9D8B030D-6E8A-4147-A177-3AD203B41FA5}">
                      <a16:colId xmlns:a16="http://schemas.microsoft.com/office/drawing/2014/main" val="3235867076"/>
                    </a:ext>
                  </a:extLst>
                </a:gridCol>
              </a:tblGrid>
              <a:tr h="370840">
                <a:tc>
                  <a:txBody>
                    <a:bodyPr/>
                    <a:lstStyle/>
                    <a:p>
                      <a:r>
                        <a:rPr lang="en-US" sz="2000" b="1" dirty="0">
                          <a:solidFill>
                            <a:schemeClr val="bg1"/>
                          </a:solidFill>
                        </a:rPr>
                        <a:t>Work</a:t>
                      </a:r>
                    </a:p>
                  </a:txBody>
                  <a:tcPr>
                    <a:cell3D prstMaterial="dkEdge">
                      <a:bevel w="25400" h="25400" prst="angle"/>
                      <a:lightRig rig="flood" dir="t"/>
                    </a:cell3D>
                    <a:solidFill>
                      <a:schemeClr val="tx1"/>
                    </a:solidFill>
                  </a:tcPr>
                </a:tc>
                <a:tc>
                  <a:txBody>
                    <a:bodyPr/>
                    <a:lstStyle/>
                    <a:p>
                      <a:r>
                        <a:rPr lang="en-US" sz="2000" dirty="0">
                          <a:solidFill>
                            <a:schemeClr val="bg1"/>
                          </a:solidFill>
                        </a:rPr>
                        <a:t>Venue/Year</a:t>
                      </a:r>
                    </a:p>
                  </a:txBody>
                  <a:tcPr>
                    <a:cell3D prstMaterial="dkEdge">
                      <a:bevel w="25400" h="25400" prst="angle"/>
                      <a:lightRig rig="flood" dir="t"/>
                    </a:cell3D>
                    <a:solidFill>
                      <a:schemeClr val="tx1"/>
                    </a:solidFill>
                  </a:tcPr>
                </a:tc>
                <a:tc>
                  <a:txBody>
                    <a:bodyPr/>
                    <a:lstStyle/>
                    <a:p>
                      <a:r>
                        <a:rPr lang="en-US" sz="2000" dirty="0">
                          <a:solidFill>
                            <a:schemeClr val="bg1"/>
                          </a:solidFill>
                        </a:rPr>
                        <a:t>Security (via encryption)</a:t>
                      </a:r>
                    </a:p>
                  </a:txBody>
                  <a:tcPr>
                    <a:cell3D prstMaterial="dkEdge">
                      <a:bevel w="25400" h="25400" prst="angle"/>
                      <a:lightRig rig="flood" dir="t"/>
                    </a:cell3D>
                    <a:solidFill>
                      <a:schemeClr val="tx1"/>
                    </a:solidFill>
                  </a:tcPr>
                </a:tc>
                <a:tc>
                  <a:txBody>
                    <a:bodyPr/>
                    <a:lstStyle/>
                    <a:p>
                      <a:r>
                        <a:rPr lang="en-US" sz="2000" dirty="0">
                          <a:solidFill>
                            <a:schemeClr val="bg1"/>
                          </a:solidFill>
                        </a:rPr>
                        <a:t>Freshness</a:t>
                      </a:r>
                    </a:p>
                  </a:txBody>
                  <a:tcPr>
                    <a:cell3D prstMaterial="dkEdge">
                      <a:bevel w="25400" h="25400" prst="angle"/>
                      <a:lightRig rig="flood" dir="t"/>
                    </a:cell3D>
                    <a:solidFill>
                      <a:schemeClr val="tx1"/>
                    </a:solidFill>
                  </a:tcPr>
                </a:tc>
                <a:tc>
                  <a:txBody>
                    <a:bodyPr/>
                    <a:lstStyle/>
                    <a:p>
                      <a:pPr lvl="0">
                        <a:buNone/>
                      </a:pPr>
                      <a:r>
                        <a:rPr lang="en-US" sz="2000" b="1" i="0" u="none" strike="noStrike" noProof="0" dirty="0">
                          <a:solidFill>
                            <a:schemeClr val="bg1"/>
                          </a:solidFill>
                          <a:latin typeface="Calibri"/>
                        </a:rPr>
                        <a:t>Integrity (via MACs)</a:t>
                      </a:r>
                      <a:endParaRPr lang="en-US" sz="2000" dirty="0">
                        <a:solidFill>
                          <a:schemeClr val="bg1"/>
                        </a:solidFill>
                      </a:endParaRPr>
                    </a:p>
                  </a:txBody>
                  <a:tcPr>
                    <a:cell3D prstMaterial="dkEdge">
                      <a:bevel w="25400" h="25400" prst="angle"/>
                      <a:lightRig rig="flood" dir="t"/>
                    </a:cell3D>
                    <a:solidFill>
                      <a:schemeClr val="tx1"/>
                    </a:solidFill>
                  </a:tcPr>
                </a:tc>
                <a:tc>
                  <a:txBody>
                    <a:bodyPr/>
                    <a:lstStyle/>
                    <a:p>
                      <a:r>
                        <a:rPr lang="en-US" sz="2000" dirty="0">
                          <a:solidFill>
                            <a:schemeClr val="bg1"/>
                          </a:solidFill>
                        </a:rPr>
                        <a:t>Model extraction attacks</a:t>
                      </a:r>
                    </a:p>
                  </a:txBody>
                  <a:tcPr>
                    <a:cell3D prstMaterial="dkEdge">
                      <a:bevel w="25400" h="25400" prst="angle"/>
                      <a:lightRig rig="flood" dir="t"/>
                    </a:cell3D>
                    <a:solidFill>
                      <a:schemeClr val="tx1"/>
                    </a:solidFill>
                  </a:tcPr>
                </a:tc>
                <a:extLst>
                  <a:ext uri="{0D108BD9-81ED-4DB2-BD59-A6C34878D82A}">
                    <a16:rowId xmlns:a16="http://schemas.microsoft.com/office/drawing/2014/main" val="1232819753"/>
                  </a:ext>
                </a:extLst>
              </a:tr>
            </a:tbl>
          </a:graphicData>
        </a:graphic>
      </p:graphicFrame>
      <p:graphicFrame>
        <p:nvGraphicFramePr>
          <p:cNvPr id="6" name="Table 5">
            <a:extLst>
              <a:ext uri="{FF2B5EF4-FFF2-40B4-BE49-F238E27FC236}">
                <a16:creationId xmlns:a16="http://schemas.microsoft.com/office/drawing/2014/main" id="{14197E48-3A7E-5306-09ED-FB5338E31070}"/>
              </a:ext>
            </a:extLst>
          </p:cNvPr>
          <p:cNvGraphicFramePr>
            <a:graphicFrameLocks noGrp="1"/>
          </p:cNvGraphicFramePr>
          <p:nvPr>
            <p:extLst>
              <p:ext uri="{D42A27DB-BD31-4B8C-83A1-F6EECF244321}">
                <p14:modId xmlns:p14="http://schemas.microsoft.com/office/powerpoint/2010/main" val="2915448173"/>
              </p:ext>
            </p:extLst>
          </p:nvPr>
        </p:nvGraphicFramePr>
        <p:xfrm>
          <a:off x="623699" y="1783637"/>
          <a:ext cx="10195715" cy="7010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68824">
                  <a:extLst>
                    <a:ext uri="{9D8B030D-6E8A-4147-A177-3AD203B41FA5}">
                      <a16:colId xmlns:a16="http://schemas.microsoft.com/office/drawing/2014/main" val="1209871016"/>
                    </a:ext>
                  </a:extLst>
                </a:gridCol>
                <a:gridCol w="1532621">
                  <a:extLst>
                    <a:ext uri="{9D8B030D-6E8A-4147-A177-3AD203B41FA5}">
                      <a16:colId xmlns:a16="http://schemas.microsoft.com/office/drawing/2014/main" val="3623528884"/>
                    </a:ext>
                  </a:extLst>
                </a:gridCol>
                <a:gridCol w="1543389">
                  <a:extLst>
                    <a:ext uri="{9D8B030D-6E8A-4147-A177-3AD203B41FA5}">
                      <a16:colId xmlns:a16="http://schemas.microsoft.com/office/drawing/2014/main" val="1885495346"/>
                    </a:ext>
                  </a:extLst>
                </a:gridCol>
                <a:gridCol w="1380114">
                  <a:extLst>
                    <a:ext uri="{9D8B030D-6E8A-4147-A177-3AD203B41FA5}">
                      <a16:colId xmlns:a16="http://schemas.microsoft.com/office/drawing/2014/main" val="2880419426"/>
                    </a:ext>
                  </a:extLst>
                </a:gridCol>
                <a:gridCol w="1342303">
                  <a:extLst>
                    <a:ext uri="{9D8B030D-6E8A-4147-A177-3AD203B41FA5}">
                      <a16:colId xmlns:a16="http://schemas.microsoft.com/office/drawing/2014/main" val="1658766566"/>
                    </a:ext>
                  </a:extLst>
                </a:gridCol>
                <a:gridCol w="2028464">
                  <a:extLst>
                    <a:ext uri="{9D8B030D-6E8A-4147-A177-3AD203B41FA5}">
                      <a16:colId xmlns:a16="http://schemas.microsoft.com/office/drawing/2014/main" val="353564820"/>
                    </a:ext>
                  </a:extLst>
                </a:gridCol>
              </a:tblGrid>
              <a:tr h="370840">
                <a:tc>
                  <a:txBody>
                    <a:bodyPr/>
                    <a:lstStyle/>
                    <a:p>
                      <a:r>
                        <a:rPr lang="en-US" sz="2000" b="1" dirty="0">
                          <a:solidFill>
                            <a:schemeClr val="tx1"/>
                          </a:solidFill>
                        </a:rPr>
                        <a:t>Outsourcing computations</a:t>
                      </a:r>
                    </a:p>
                  </a:txBody>
                  <a:tcPr>
                    <a:cell3D prstMaterial="dkEdge">
                      <a:bevel w="25400" h="25400" prst="angle"/>
                      <a:lightRig rig="flood" dir="t"/>
                    </a:cell3D>
                    <a:solidFill>
                      <a:schemeClr val="accent5">
                        <a:lumMod val="60000"/>
                        <a:lumOff val="40000"/>
                      </a:schemeClr>
                    </a:solidFill>
                  </a:tcPr>
                </a:tc>
                <a:tc>
                  <a:txBody>
                    <a:bodyPr/>
                    <a:lstStyle/>
                    <a:p>
                      <a:r>
                        <a:rPr lang="en-US" sz="2000" b="0" dirty="0"/>
                        <a:t>SoCC’20</a:t>
                      </a:r>
                    </a:p>
                  </a:txBody>
                  <a:tcPr>
                    <a:cell3D prstMaterial="dkEdge">
                      <a:bevel w="25400" h="25400" prst="angle"/>
                      <a:lightRig rig="flood" dir="t"/>
                    </a:cell3D>
                    <a:solidFill>
                      <a:schemeClr val="accent5">
                        <a:lumMod val="60000"/>
                        <a:lumOff val="40000"/>
                      </a:schemeClr>
                    </a:solidFill>
                  </a:tcPr>
                </a:tc>
                <a:tc>
                  <a:txBody>
                    <a:bodyPr/>
                    <a:lstStyle/>
                    <a:p>
                      <a:r>
                        <a:rPr lang="en-US" sz="2000" b="0" dirty="0"/>
                        <a:t>Partial</a:t>
                      </a:r>
                    </a:p>
                  </a:txBody>
                  <a:tcPr>
                    <a:cell3D prstMaterial="dkEdge">
                      <a:bevel w="25400" h="25400" prst="angle"/>
                      <a:lightRig rig="flood" dir="t"/>
                    </a:cell3D>
                    <a:solidFill>
                      <a:schemeClr val="accent5">
                        <a:lumMod val="60000"/>
                        <a:lumOff val="40000"/>
                      </a:schemeClr>
                    </a:solidFill>
                  </a:tcPr>
                </a:tc>
                <a:tc>
                  <a:txBody>
                    <a:bodyPr/>
                    <a:lstStyle/>
                    <a:p>
                      <a:r>
                        <a:rPr lang="en-US" sz="2000" b="0"/>
                        <a:t>Block</a:t>
                      </a:r>
                    </a:p>
                  </a:txBody>
                  <a:tcPr>
                    <a:cell3D prstMaterial="dkEdge">
                      <a:bevel w="25400" h="25400" prst="angle"/>
                      <a:lightRig rig="flood" dir="t"/>
                    </a:cell3D>
                    <a:solidFill>
                      <a:schemeClr val="accent5">
                        <a:lumMod val="60000"/>
                        <a:lumOff val="40000"/>
                      </a:schemeClr>
                    </a:solidFill>
                  </a:tcPr>
                </a:tc>
                <a:tc>
                  <a:txBody>
                    <a:bodyPr/>
                    <a:lstStyle/>
                    <a:p>
                      <a:r>
                        <a:rPr lang="en-US" sz="2000" b="0"/>
                        <a:t>Block</a:t>
                      </a:r>
                    </a:p>
                  </a:txBody>
                  <a:tcPr>
                    <a:cell3D prstMaterial="dkEdge">
                      <a:bevel w="25400" h="25400" prst="angle"/>
                      <a:lightRig rig="flood" dir="t"/>
                    </a:cell3D>
                    <a:solidFill>
                      <a:schemeClr val="accent5">
                        <a:lumMod val="60000"/>
                        <a:lumOff val="40000"/>
                      </a:schemeClr>
                    </a:solidFill>
                  </a:tcPr>
                </a:tc>
                <a:tc>
                  <a:txBody>
                    <a:bodyPr/>
                    <a:lstStyle/>
                    <a:p>
                      <a:r>
                        <a:rPr lang="en-US" sz="2000" dirty="0"/>
                        <a:t>-</a:t>
                      </a:r>
                    </a:p>
                  </a:txBody>
                  <a:tcPr>
                    <a:cell3D prstMaterial="dkEdge">
                      <a:bevel w="25400" h="25400" prst="angle"/>
                      <a:lightRig rig="flood" dir="t"/>
                    </a:cell3D>
                    <a:solidFill>
                      <a:schemeClr val="accent5">
                        <a:lumMod val="60000"/>
                        <a:lumOff val="40000"/>
                      </a:schemeClr>
                    </a:solidFill>
                  </a:tcPr>
                </a:tc>
                <a:extLst>
                  <a:ext uri="{0D108BD9-81ED-4DB2-BD59-A6C34878D82A}">
                    <a16:rowId xmlns:a16="http://schemas.microsoft.com/office/drawing/2014/main" val="2460790477"/>
                  </a:ext>
                </a:extLst>
              </a:tr>
            </a:tbl>
          </a:graphicData>
        </a:graphic>
      </p:graphicFrame>
      <p:graphicFrame>
        <p:nvGraphicFramePr>
          <p:cNvPr id="7" name="Table 6">
            <a:extLst>
              <a:ext uri="{FF2B5EF4-FFF2-40B4-BE49-F238E27FC236}">
                <a16:creationId xmlns:a16="http://schemas.microsoft.com/office/drawing/2014/main" id="{17725E27-E5CA-6AE1-3527-5F96AA766D10}"/>
              </a:ext>
            </a:extLst>
          </p:cNvPr>
          <p:cNvGraphicFramePr>
            <a:graphicFrameLocks noGrp="1"/>
          </p:cNvGraphicFramePr>
          <p:nvPr>
            <p:extLst>
              <p:ext uri="{D42A27DB-BD31-4B8C-83A1-F6EECF244321}">
                <p14:modId xmlns:p14="http://schemas.microsoft.com/office/powerpoint/2010/main" val="302754040"/>
              </p:ext>
            </p:extLst>
          </p:nvPr>
        </p:nvGraphicFramePr>
        <p:xfrm>
          <a:off x="601631" y="2460672"/>
          <a:ext cx="10217783" cy="3962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90892">
                  <a:extLst>
                    <a:ext uri="{9D8B030D-6E8A-4147-A177-3AD203B41FA5}">
                      <a16:colId xmlns:a16="http://schemas.microsoft.com/office/drawing/2014/main" val="3329698496"/>
                    </a:ext>
                  </a:extLst>
                </a:gridCol>
                <a:gridCol w="1550376">
                  <a:extLst>
                    <a:ext uri="{9D8B030D-6E8A-4147-A177-3AD203B41FA5}">
                      <a16:colId xmlns:a16="http://schemas.microsoft.com/office/drawing/2014/main" val="4162353533"/>
                    </a:ext>
                  </a:extLst>
                </a:gridCol>
                <a:gridCol w="1526959">
                  <a:extLst>
                    <a:ext uri="{9D8B030D-6E8A-4147-A177-3AD203B41FA5}">
                      <a16:colId xmlns:a16="http://schemas.microsoft.com/office/drawing/2014/main" val="2533385678"/>
                    </a:ext>
                  </a:extLst>
                </a:gridCol>
                <a:gridCol w="1384917">
                  <a:extLst>
                    <a:ext uri="{9D8B030D-6E8A-4147-A177-3AD203B41FA5}">
                      <a16:colId xmlns:a16="http://schemas.microsoft.com/office/drawing/2014/main" val="152702435"/>
                    </a:ext>
                  </a:extLst>
                </a:gridCol>
                <a:gridCol w="1331650">
                  <a:extLst>
                    <a:ext uri="{9D8B030D-6E8A-4147-A177-3AD203B41FA5}">
                      <a16:colId xmlns:a16="http://schemas.microsoft.com/office/drawing/2014/main" val="705171299"/>
                    </a:ext>
                  </a:extLst>
                </a:gridCol>
                <a:gridCol w="2032989">
                  <a:extLst>
                    <a:ext uri="{9D8B030D-6E8A-4147-A177-3AD203B41FA5}">
                      <a16:colId xmlns:a16="http://schemas.microsoft.com/office/drawing/2014/main" val="3470892106"/>
                    </a:ext>
                  </a:extLst>
                </a:gridCol>
              </a:tblGrid>
              <a:tr h="370840">
                <a:tc>
                  <a:txBody>
                    <a:bodyPr/>
                    <a:lstStyle/>
                    <a:p>
                      <a:r>
                        <a:rPr lang="en-US" sz="2000" b="1" dirty="0">
                          <a:solidFill>
                            <a:schemeClr val="tx1"/>
                          </a:solidFill>
                        </a:rPr>
                        <a:t>SGX + optimizations</a:t>
                      </a:r>
                    </a:p>
                  </a:txBody>
                  <a:tcPr>
                    <a:cell3D prstMaterial="dkEdge">
                      <a:bevel w="25400" h="25400" prst="angle"/>
                      <a:lightRig rig="flood" dir="t"/>
                    </a:cell3D>
                    <a:solidFill>
                      <a:schemeClr val="accent1">
                        <a:lumMod val="60000"/>
                        <a:lumOff val="40000"/>
                      </a:schemeClr>
                    </a:solidFill>
                  </a:tcPr>
                </a:tc>
                <a:tc>
                  <a:txBody>
                    <a:bodyPr/>
                    <a:lstStyle/>
                    <a:p>
                      <a:r>
                        <a:rPr lang="en-US" sz="2000" b="0" dirty="0"/>
                        <a:t>AsianHost’20</a:t>
                      </a:r>
                    </a:p>
                  </a:txBody>
                  <a:tcPr>
                    <a:cell3D prstMaterial="dkEdge">
                      <a:bevel w="25400" h="25400" prst="angle"/>
                      <a:lightRig rig="flood" dir="t"/>
                    </a:cell3D>
                    <a:solidFill>
                      <a:schemeClr val="accent1">
                        <a:lumMod val="60000"/>
                        <a:lumOff val="40000"/>
                      </a:schemeClr>
                    </a:solidFill>
                  </a:tcPr>
                </a:tc>
                <a:tc>
                  <a:txBody>
                    <a:bodyPr/>
                    <a:lstStyle/>
                    <a:p>
                      <a:r>
                        <a:rPr lang="en-US" sz="2000" dirty="0"/>
                        <a:t>Full</a:t>
                      </a:r>
                    </a:p>
                  </a:txBody>
                  <a:tcPr>
                    <a:cell3D prstMaterial="dkEdge">
                      <a:bevel w="25400" h="25400" prst="angle"/>
                      <a:lightRig rig="flood" dir="t"/>
                    </a:cell3D>
                    <a:solidFill>
                      <a:schemeClr val="accent1">
                        <a:lumMod val="60000"/>
                        <a:lumOff val="40000"/>
                      </a:schemeClr>
                    </a:solidFill>
                  </a:tcPr>
                </a:tc>
                <a:tc>
                  <a:txBody>
                    <a:bodyPr/>
                    <a:lstStyle/>
                    <a:p>
                      <a:r>
                        <a:rPr lang="en-US" sz="2000"/>
                        <a:t>Block</a:t>
                      </a:r>
                    </a:p>
                  </a:txBody>
                  <a:tcPr>
                    <a:cell3D prstMaterial="dkEdge">
                      <a:bevel w="25400" h="25400" prst="angle"/>
                      <a:lightRig rig="flood" dir="t"/>
                    </a:cell3D>
                    <a:solidFill>
                      <a:schemeClr val="accent1">
                        <a:lumMod val="60000"/>
                        <a:lumOff val="40000"/>
                      </a:schemeClr>
                    </a:solidFill>
                  </a:tcPr>
                </a:tc>
                <a:tc>
                  <a:txBody>
                    <a:bodyPr/>
                    <a:lstStyle/>
                    <a:p>
                      <a:pPr lvl="0">
                        <a:buNone/>
                      </a:pPr>
                      <a:r>
                        <a:rPr lang="en-US" sz="2000" b="0" i="0" u="none" strike="noStrike" noProof="0">
                          <a:latin typeface="Calibri"/>
                        </a:rPr>
                        <a:t>Block</a:t>
                      </a:r>
                      <a:endParaRPr lang="en-US" sz="2000"/>
                    </a:p>
                  </a:txBody>
                  <a:tcPr>
                    <a:cell3D prstMaterial="dkEdge">
                      <a:bevel w="25400" h="25400" prst="angle"/>
                      <a:lightRig rig="flood" dir="t"/>
                    </a:cell3D>
                    <a:solidFill>
                      <a:schemeClr val="accent1">
                        <a:lumMod val="60000"/>
                        <a:lumOff val="40000"/>
                      </a:schemeClr>
                    </a:solidFill>
                  </a:tcPr>
                </a:tc>
                <a:tc>
                  <a:txBody>
                    <a:bodyPr/>
                    <a:lstStyle/>
                    <a:p>
                      <a:r>
                        <a:rPr lang="en-US" sz="2000" dirty="0"/>
                        <a:t>-</a:t>
                      </a:r>
                    </a:p>
                  </a:txBody>
                  <a:tcPr>
                    <a:cell3D prstMaterial="dkEdge">
                      <a:bevel w="25400" h="25400" prst="angle"/>
                      <a:lightRig rig="flood" dir="t"/>
                    </a:cell3D>
                    <a:solidFill>
                      <a:schemeClr val="accent1">
                        <a:lumMod val="60000"/>
                        <a:lumOff val="40000"/>
                      </a:schemeClr>
                    </a:solidFill>
                  </a:tcPr>
                </a:tc>
                <a:extLst>
                  <a:ext uri="{0D108BD9-81ED-4DB2-BD59-A6C34878D82A}">
                    <a16:rowId xmlns:a16="http://schemas.microsoft.com/office/drawing/2014/main" val="3272361380"/>
                  </a:ext>
                </a:extLst>
              </a:tr>
            </a:tbl>
          </a:graphicData>
        </a:graphic>
      </p:graphicFrame>
      <p:graphicFrame>
        <p:nvGraphicFramePr>
          <p:cNvPr id="10" name="Table 9">
            <a:extLst>
              <a:ext uri="{FF2B5EF4-FFF2-40B4-BE49-F238E27FC236}">
                <a16:creationId xmlns:a16="http://schemas.microsoft.com/office/drawing/2014/main" id="{4DF52902-E034-E3B5-5EE8-7B39AC54455E}"/>
              </a:ext>
            </a:extLst>
          </p:cNvPr>
          <p:cNvGraphicFramePr>
            <a:graphicFrameLocks noGrp="1"/>
          </p:cNvGraphicFramePr>
          <p:nvPr>
            <p:extLst>
              <p:ext uri="{D42A27DB-BD31-4B8C-83A1-F6EECF244321}">
                <p14:modId xmlns:p14="http://schemas.microsoft.com/office/powerpoint/2010/main" val="2940807716"/>
              </p:ext>
            </p:extLst>
          </p:nvPr>
        </p:nvGraphicFramePr>
        <p:xfrm>
          <a:off x="623698" y="3261074"/>
          <a:ext cx="10240104" cy="7010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75167">
                  <a:extLst>
                    <a:ext uri="{9D8B030D-6E8A-4147-A177-3AD203B41FA5}">
                      <a16:colId xmlns:a16="http://schemas.microsoft.com/office/drawing/2014/main" val="1299830009"/>
                    </a:ext>
                  </a:extLst>
                </a:gridCol>
                <a:gridCol w="1481890">
                  <a:extLst>
                    <a:ext uri="{9D8B030D-6E8A-4147-A177-3AD203B41FA5}">
                      <a16:colId xmlns:a16="http://schemas.microsoft.com/office/drawing/2014/main" val="1611563685"/>
                    </a:ext>
                  </a:extLst>
                </a:gridCol>
                <a:gridCol w="1541917">
                  <a:extLst>
                    <a:ext uri="{9D8B030D-6E8A-4147-A177-3AD203B41FA5}">
                      <a16:colId xmlns:a16="http://schemas.microsoft.com/office/drawing/2014/main" val="681931877"/>
                    </a:ext>
                  </a:extLst>
                </a:gridCol>
                <a:gridCol w="1414347">
                  <a:extLst>
                    <a:ext uri="{9D8B030D-6E8A-4147-A177-3AD203B41FA5}">
                      <a16:colId xmlns:a16="http://schemas.microsoft.com/office/drawing/2014/main" val="1718888514"/>
                    </a:ext>
                  </a:extLst>
                </a:gridCol>
                <a:gridCol w="1323295">
                  <a:extLst>
                    <a:ext uri="{9D8B030D-6E8A-4147-A177-3AD203B41FA5}">
                      <a16:colId xmlns:a16="http://schemas.microsoft.com/office/drawing/2014/main" val="3137161523"/>
                    </a:ext>
                  </a:extLst>
                </a:gridCol>
                <a:gridCol w="2103488">
                  <a:extLst>
                    <a:ext uri="{9D8B030D-6E8A-4147-A177-3AD203B41FA5}">
                      <a16:colId xmlns:a16="http://schemas.microsoft.com/office/drawing/2014/main" val="158177602"/>
                    </a:ext>
                  </a:extLst>
                </a:gridCol>
              </a:tblGrid>
              <a:tr h="370840">
                <a:tc>
                  <a:txBody>
                    <a:bodyPr/>
                    <a:lstStyle/>
                    <a:p>
                      <a:r>
                        <a:rPr lang="en-US" sz="2000" b="0" dirty="0" err="1"/>
                        <a:t>NPUFort</a:t>
                      </a:r>
                      <a:endParaRPr lang="en-US" sz="2000" b="0" dirty="0"/>
                    </a:p>
                  </a:txBody>
                  <a:tcPr>
                    <a:cell3D prstMaterial="dkEdge">
                      <a:bevel w="25400" h="25400" prst="angle"/>
                      <a:lightRig rig="flood" dir="t"/>
                    </a:cell3D>
                    <a:solidFill>
                      <a:schemeClr val="accent5">
                        <a:lumMod val="75000"/>
                      </a:schemeClr>
                    </a:solidFill>
                  </a:tcPr>
                </a:tc>
                <a:tc>
                  <a:txBody>
                    <a:bodyPr/>
                    <a:lstStyle/>
                    <a:p>
                      <a:r>
                        <a:rPr lang="en-US" sz="2000" b="0" dirty="0"/>
                        <a:t>Computing </a:t>
                      </a:r>
                    </a:p>
                    <a:p>
                      <a:r>
                        <a:rPr lang="en-US" sz="2000" b="0" dirty="0"/>
                        <a:t>Frontiers’19</a:t>
                      </a:r>
                    </a:p>
                  </a:txBody>
                  <a:tcPr>
                    <a:cell3D prstMaterial="dkEdge">
                      <a:bevel w="25400" h="25400" prst="angle"/>
                      <a:lightRig rig="flood" dir="t"/>
                    </a:cell3D>
                    <a:solidFill>
                      <a:schemeClr val="accent5">
                        <a:lumMod val="75000"/>
                      </a:schemeClr>
                    </a:solidFill>
                  </a:tcPr>
                </a:tc>
                <a:tc>
                  <a:txBody>
                    <a:bodyPr/>
                    <a:lstStyle/>
                    <a:p>
                      <a:r>
                        <a:rPr lang="en-US" sz="2000" b="0" dirty="0"/>
                        <a:t>Partial</a:t>
                      </a:r>
                    </a:p>
                  </a:txBody>
                  <a:tcPr>
                    <a:cell3D prstMaterial="dkEdge">
                      <a:bevel w="25400" h="25400" prst="angle"/>
                      <a:lightRig rig="flood" dir="t"/>
                    </a:cell3D>
                    <a:solidFill>
                      <a:schemeClr val="accent5">
                        <a:lumMod val="75000"/>
                      </a:schemeClr>
                    </a:solidFill>
                  </a:tcPr>
                </a:tc>
                <a:tc>
                  <a:txBody>
                    <a:bodyPr/>
                    <a:lstStyle/>
                    <a:p>
                      <a:r>
                        <a:rPr lang="en-US" sz="2000" b="0"/>
                        <a:t>Block</a:t>
                      </a:r>
                    </a:p>
                  </a:txBody>
                  <a:tcPr>
                    <a:cell3D prstMaterial="dkEdge">
                      <a:bevel w="25400" h="25400" prst="angle"/>
                      <a:lightRig rig="flood" dir="t"/>
                    </a:cell3D>
                    <a:solidFill>
                      <a:schemeClr val="accent5">
                        <a:lumMod val="75000"/>
                      </a:schemeClr>
                    </a:solidFill>
                  </a:tcPr>
                </a:tc>
                <a:tc>
                  <a:txBody>
                    <a:bodyPr/>
                    <a:lstStyle/>
                    <a:p>
                      <a:pPr lvl="0">
                        <a:buNone/>
                      </a:pPr>
                      <a:r>
                        <a:rPr lang="en-US" sz="2000" b="0" i="0" u="none" strike="noStrike" noProof="0">
                          <a:latin typeface="Calibri"/>
                        </a:rPr>
                        <a:t>-</a:t>
                      </a:r>
                    </a:p>
                  </a:txBody>
                  <a:tcPr>
                    <a:cell3D prstMaterial="dkEdge">
                      <a:bevel w="25400" h="25400" prst="angle"/>
                      <a:lightRig rig="flood" dir="t"/>
                    </a:cell3D>
                    <a:solidFill>
                      <a:schemeClr val="accent5">
                        <a:lumMod val="75000"/>
                      </a:schemeClr>
                    </a:solidFill>
                  </a:tcPr>
                </a:tc>
                <a:tc>
                  <a:txBody>
                    <a:bodyPr/>
                    <a:lstStyle/>
                    <a:p>
                      <a:r>
                        <a:rPr lang="en-US" sz="2000" b="0" dirty="0"/>
                        <a:t>Obscure compute time</a:t>
                      </a:r>
                    </a:p>
                  </a:txBody>
                  <a:tcPr>
                    <a:cell3D prstMaterial="dkEdge">
                      <a:bevel w="25400" h="25400" prst="angle"/>
                      <a:lightRig rig="flood" dir="t"/>
                    </a:cell3D>
                    <a:solidFill>
                      <a:schemeClr val="accent5">
                        <a:lumMod val="75000"/>
                      </a:schemeClr>
                    </a:solidFill>
                  </a:tcPr>
                </a:tc>
                <a:extLst>
                  <a:ext uri="{0D108BD9-81ED-4DB2-BD59-A6C34878D82A}">
                    <a16:rowId xmlns:a16="http://schemas.microsoft.com/office/drawing/2014/main" val="2457898191"/>
                  </a:ext>
                </a:extLst>
              </a:tr>
            </a:tbl>
          </a:graphicData>
        </a:graphic>
      </p:graphicFrame>
      <p:graphicFrame>
        <p:nvGraphicFramePr>
          <p:cNvPr id="11" name="Table 10">
            <a:extLst>
              <a:ext uri="{FF2B5EF4-FFF2-40B4-BE49-F238E27FC236}">
                <a16:creationId xmlns:a16="http://schemas.microsoft.com/office/drawing/2014/main" id="{8CE24EC4-6693-BBF5-6C40-F9BC751CCE65}"/>
              </a:ext>
            </a:extLst>
          </p:cNvPr>
          <p:cNvGraphicFramePr>
            <a:graphicFrameLocks noGrp="1"/>
          </p:cNvGraphicFramePr>
          <p:nvPr>
            <p:extLst>
              <p:ext uri="{D42A27DB-BD31-4B8C-83A1-F6EECF244321}">
                <p14:modId xmlns:p14="http://schemas.microsoft.com/office/powerpoint/2010/main" val="220863820"/>
              </p:ext>
            </p:extLst>
          </p:nvPr>
        </p:nvGraphicFramePr>
        <p:xfrm>
          <a:off x="623698" y="3867841"/>
          <a:ext cx="10240104" cy="3962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82077">
                  <a:extLst>
                    <a:ext uri="{9D8B030D-6E8A-4147-A177-3AD203B41FA5}">
                      <a16:colId xmlns:a16="http://schemas.microsoft.com/office/drawing/2014/main" val="1363333840"/>
                    </a:ext>
                  </a:extLst>
                </a:gridCol>
                <a:gridCol w="1474980">
                  <a:extLst>
                    <a:ext uri="{9D8B030D-6E8A-4147-A177-3AD203B41FA5}">
                      <a16:colId xmlns:a16="http://schemas.microsoft.com/office/drawing/2014/main" val="1388816599"/>
                    </a:ext>
                  </a:extLst>
                </a:gridCol>
                <a:gridCol w="1543063">
                  <a:extLst>
                    <a:ext uri="{9D8B030D-6E8A-4147-A177-3AD203B41FA5}">
                      <a16:colId xmlns:a16="http://schemas.microsoft.com/office/drawing/2014/main" val="1561727628"/>
                    </a:ext>
                  </a:extLst>
                </a:gridCol>
                <a:gridCol w="1422927">
                  <a:extLst>
                    <a:ext uri="{9D8B030D-6E8A-4147-A177-3AD203B41FA5}">
                      <a16:colId xmlns:a16="http://schemas.microsoft.com/office/drawing/2014/main" val="2102802920"/>
                    </a:ext>
                  </a:extLst>
                </a:gridCol>
                <a:gridCol w="1304170">
                  <a:extLst>
                    <a:ext uri="{9D8B030D-6E8A-4147-A177-3AD203B41FA5}">
                      <a16:colId xmlns:a16="http://schemas.microsoft.com/office/drawing/2014/main" val="2480844792"/>
                    </a:ext>
                  </a:extLst>
                </a:gridCol>
                <a:gridCol w="2112887">
                  <a:extLst>
                    <a:ext uri="{9D8B030D-6E8A-4147-A177-3AD203B41FA5}">
                      <a16:colId xmlns:a16="http://schemas.microsoft.com/office/drawing/2014/main" val="511812999"/>
                    </a:ext>
                  </a:extLst>
                </a:gridCol>
              </a:tblGrid>
              <a:tr h="370840">
                <a:tc>
                  <a:txBody>
                    <a:bodyPr/>
                    <a:lstStyle/>
                    <a:p>
                      <a:r>
                        <a:rPr lang="en-US" sz="2000" b="0" dirty="0"/>
                        <a:t>Seal</a:t>
                      </a:r>
                    </a:p>
                  </a:txBody>
                  <a:tcPr>
                    <a:cell3D prstMaterial="dkEdge">
                      <a:bevel w="25400" h="25400" prst="angle"/>
                      <a:lightRig rig="flood" dir="t"/>
                    </a:cell3D>
                    <a:solidFill>
                      <a:schemeClr val="accent5">
                        <a:lumMod val="75000"/>
                      </a:schemeClr>
                    </a:solidFill>
                  </a:tcPr>
                </a:tc>
                <a:tc>
                  <a:txBody>
                    <a:bodyPr/>
                    <a:lstStyle/>
                    <a:p>
                      <a:r>
                        <a:rPr lang="en-US" sz="2000" b="0" dirty="0"/>
                        <a:t>DAC’21</a:t>
                      </a:r>
                    </a:p>
                  </a:txBody>
                  <a:tcPr>
                    <a:cell3D prstMaterial="dkEdge">
                      <a:bevel w="25400" h="25400" prst="angle"/>
                      <a:lightRig rig="flood" dir="t"/>
                    </a:cell3D>
                    <a:solidFill>
                      <a:schemeClr val="accent5">
                        <a:lumMod val="75000"/>
                      </a:schemeClr>
                    </a:solidFill>
                  </a:tcPr>
                </a:tc>
                <a:tc>
                  <a:txBody>
                    <a:bodyPr/>
                    <a:lstStyle/>
                    <a:p>
                      <a:r>
                        <a:rPr lang="en-US" sz="2000" b="0" dirty="0"/>
                        <a:t>Partial</a:t>
                      </a:r>
                    </a:p>
                  </a:txBody>
                  <a:tcPr>
                    <a:cell3D prstMaterial="dkEdge">
                      <a:bevel w="25400" h="25400" prst="angle"/>
                      <a:lightRig rig="flood" dir="t"/>
                    </a:cell3D>
                    <a:solidFill>
                      <a:schemeClr val="accent5">
                        <a:lumMod val="75000"/>
                      </a:schemeClr>
                    </a:solidFill>
                  </a:tcPr>
                </a:tc>
                <a:tc>
                  <a:txBody>
                    <a:bodyPr/>
                    <a:lstStyle/>
                    <a:p>
                      <a:r>
                        <a:rPr lang="en-US" sz="2000" b="0"/>
                        <a:t>Tile</a:t>
                      </a:r>
                    </a:p>
                  </a:txBody>
                  <a:tcPr>
                    <a:cell3D prstMaterial="dkEdge">
                      <a:bevel w="25400" h="25400" prst="angle"/>
                      <a:lightRig rig="flood" dir="t"/>
                    </a:cell3D>
                    <a:solidFill>
                      <a:schemeClr val="accent5">
                        <a:lumMod val="75000"/>
                      </a:schemeClr>
                    </a:solidFill>
                  </a:tcPr>
                </a:tc>
                <a:tc>
                  <a:txBody>
                    <a:bodyPr/>
                    <a:lstStyle/>
                    <a:p>
                      <a:pPr lvl="0">
                        <a:buNone/>
                      </a:pPr>
                      <a:r>
                        <a:rPr lang="en-US" sz="2000" b="0" i="0" u="none" strike="noStrike" noProof="0">
                          <a:latin typeface="Calibri"/>
                        </a:rPr>
                        <a:t>-</a:t>
                      </a:r>
                    </a:p>
                  </a:txBody>
                  <a:tcPr>
                    <a:cell3D prstMaterial="dkEdge">
                      <a:bevel w="25400" h="25400" prst="angle"/>
                      <a:lightRig rig="flood" dir="t"/>
                    </a:cell3D>
                    <a:solidFill>
                      <a:schemeClr val="accent5">
                        <a:lumMod val="75000"/>
                      </a:schemeClr>
                    </a:solidFill>
                  </a:tcPr>
                </a:tc>
                <a:tc>
                  <a:txBody>
                    <a:bodyPr/>
                    <a:lstStyle/>
                    <a:p>
                      <a:r>
                        <a:rPr lang="en-US" sz="2000" b="0" dirty="0"/>
                        <a:t>-</a:t>
                      </a:r>
                    </a:p>
                  </a:txBody>
                  <a:tcPr>
                    <a:cell3D prstMaterial="dkEdge">
                      <a:bevel w="25400" h="25400" prst="angle"/>
                      <a:lightRig rig="flood" dir="t"/>
                    </a:cell3D>
                    <a:solidFill>
                      <a:schemeClr val="accent5">
                        <a:lumMod val="75000"/>
                      </a:schemeClr>
                    </a:solidFill>
                  </a:tcPr>
                </a:tc>
                <a:extLst>
                  <a:ext uri="{0D108BD9-81ED-4DB2-BD59-A6C34878D82A}">
                    <a16:rowId xmlns:a16="http://schemas.microsoft.com/office/drawing/2014/main" val="17874474"/>
                  </a:ext>
                </a:extLst>
              </a:tr>
            </a:tbl>
          </a:graphicData>
        </a:graphic>
      </p:graphicFrame>
      <p:graphicFrame>
        <p:nvGraphicFramePr>
          <p:cNvPr id="12" name="Table 11">
            <a:extLst>
              <a:ext uri="{FF2B5EF4-FFF2-40B4-BE49-F238E27FC236}">
                <a16:creationId xmlns:a16="http://schemas.microsoft.com/office/drawing/2014/main" id="{80DA1012-930E-3655-5789-ED85A9B2156C}"/>
              </a:ext>
            </a:extLst>
          </p:cNvPr>
          <p:cNvGraphicFramePr>
            <a:graphicFrameLocks noGrp="1"/>
          </p:cNvGraphicFramePr>
          <p:nvPr>
            <p:extLst>
              <p:ext uri="{D42A27DB-BD31-4B8C-83A1-F6EECF244321}">
                <p14:modId xmlns:p14="http://schemas.microsoft.com/office/powerpoint/2010/main" val="1896009476"/>
              </p:ext>
            </p:extLst>
          </p:nvPr>
        </p:nvGraphicFramePr>
        <p:xfrm>
          <a:off x="623698" y="4272878"/>
          <a:ext cx="10243940" cy="3962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90476">
                  <a:extLst>
                    <a:ext uri="{9D8B030D-6E8A-4147-A177-3AD203B41FA5}">
                      <a16:colId xmlns:a16="http://schemas.microsoft.com/office/drawing/2014/main" val="2206843051"/>
                    </a:ext>
                  </a:extLst>
                </a:gridCol>
                <a:gridCol w="1486992">
                  <a:extLst>
                    <a:ext uri="{9D8B030D-6E8A-4147-A177-3AD203B41FA5}">
                      <a16:colId xmlns:a16="http://schemas.microsoft.com/office/drawing/2014/main" val="4159473292"/>
                    </a:ext>
                  </a:extLst>
                </a:gridCol>
                <a:gridCol w="1523998">
                  <a:extLst>
                    <a:ext uri="{9D8B030D-6E8A-4147-A177-3AD203B41FA5}">
                      <a16:colId xmlns:a16="http://schemas.microsoft.com/office/drawing/2014/main" val="2761346154"/>
                    </a:ext>
                  </a:extLst>
                </a:gridCol>
                <a:gridCol w="1432560">
                  <a:extLst>
                    <a:ext uri="{9D8B030D-6E8A-4147-A177-3AD203B41FA5}">
                      <a16:colId xmlns:a16="http://schemas.microsoft.com/office/drawing/2014/main" val="261931014"/>
                    </a:ext>
                  </a:extLst>
                </a:gridCol>
                <a:gridCol w="1317435">
                  <a:extLst>
                    <a:ext uri="{9D8B030D-6E8A-4147-A177-3AD203B41FA5}">
                      <a16:colId xmlns:a16="http://schemas.microsoft.com/office/drawing/2014/main" val="1712277063"/>
                    </a:ext>
                  </a:extLst>
                </a:gridCol>
                <a:gridCol w="2092479">
                  <a:extLst>
                    <a:ext uri="{9D8B030D-6E8A-4147-A177-3AD203B41FA5}">
                      <a16:colId xmlns:a16="http://schemas.microsoft.com/office/drawing/2014/main" val="3366140596"/>
                    </a:ext>
                  </a:extLst>
                </a:gridCol>
              </a:tblGrid>
              <a:tr h="370840">
                <a:tc>
                  <a:txBody>
                    <a:bodyPr/>
                    <a:lstStyle/>
                    <a:p>
                      <a:r>
                        <a:rPr lang="en-US" sz="2000" b="0" dirty="0" err="1"/>
                        <a:t>GuardNN</a:t>
                      </a:r>
                      <a:endParaRPr lang="en-US" sz="2000" b="0" dirty="0"/>
                    </a:p>
                  </a:txBody>
                  <a:tcPr>
                    <a:cell3D prstMaterial="dkEdge">
                      <a:bevel w="25400" h="25400" prst="angle"/>
                      <a:lightRig rig="flood" dir="t"/>
                    </a:cell3D>
                    <a:solidFill>
                      <a:schemeClr val="accent5">
                        <a:lumMod val="75000"/>
                      </a:schemeClr>
                    </a:solidFill>
                  </a:tcPr>
                </a:tc>
                <a:tc>
                  <a:txBody>
                    <a:bodyPr/>
                    <a:lstStyle/>
                    <a:p>
                      <a:r>
                        <a:rPr lang="en-US" sz="2000" b="0" dirty="0"/>
                        <a:t>DAC’22</a:t>
                      </a:r>
                    </a:p>
                  </a:txBody>
                  <a:tcPr>
                    <a:cell3D prstMaterial="dkEdge">
                      <a:bevel w="25400" h="25400" prst="angle"/>
                      <a:lightRig rig="flood" dir="t"/>
                    </a:cell3D>
                    <a:solidFill>
                      <a:schemeClr val="accent5">
                        <a:lumMod val="75000"/>
                      </a:schemeClr>
                    </a:solidFill>
                  </a:tcPr>
                </a:tc>
                <a:tc>
                  <a:txBody>
                    <a:bodyPr/>
                    <a:lstStyle/>
                    <a:p>
                      <a:r>
                        <a:rPr lang="en-US" sz="2000" b="0" dirty="0"/>
                        <a:t>Full</a:t>
                      </a:r>
                    </a:p>
                  </a:txBody>
                  <a:tcPr>
                    <a:cell3D prstMaterial="dkEdge">
                      <a:bevel w="25400" h="25400" prst="angle"/>
                      <a:lightRig rig="flood" dir="t"/>
                    </a:cell3D>
                    <a:solidFill>
                      <a:schemeClr val="accent5">
                        <a:lumMod val="75000"/>
                      </a:schemeClr>
                    </a:solidFill>
                  </a:tcPr>
                </a:tc>
                <a:tc>
                  <a:txBody>
                    <a:bodyPr/>
                    <a:lstStyle/>
                    <a:p>
                      <a:r>
                        <a:rPr lang="en-US" sz="2000" b="0" dirty="0"/>
                        <a:t>Tile</a:t>
                      </a:r>
                    </a:p>
                  </a:txBody>
                  <a:tcPr>
                    <a:cell3D prstMaterial="dkEdge">
                      <a:bevel w="25400" h="25400" prst="angle"/>
                      <a:lightRig rig="flood" dir="t"/>
                    </a:cell3D>
                    <a:solidFill>
                      <a:schemeClr val="accent5">
                        <a:lumMod val="75000"/>
                      </a:schemeClr>
                    </a:solidFill>
                  </a:tcPr>
                </a:tc>
                <a:tc>
                  <a:txBody>
                    <a:bodyPr/>
                    <a:lstStyle/>
                    <a:p>
                      <a:pPr lvl="0">
                        <a:buNone/>
                      </a:pPr>
                      <a:r>
                        <a:rPr lang="en-US" sz="2000" b="0" i="0" u="none" strike="noStrike" noProof="0" dirty="0">
                          <a:latin typeface="Calibri"/>
                        </a:rPr>
                        <a:t>Block</a:t>
                      </a:r>
                      <a:endParaRPr lang="en-US" sz="2000" b="0" dirty="0"/>
                    </a:p>
                  </a:txBody>
                  <a:tcPr>
                    <a:cell3D prstMaterial="dkEdge">
                      <a:bevel w="25400" h="25400" prst="angle"/>
                      <a:lightRig rig="flood" dir="t"/>
                    </a:cell3D>
                    <a:solidFill>
                      <a:schemeClr val="accent5">
                        <a:lumMod val="75000"/>
                      </a:schemeClr>
                    </a:solidFill>
                  </a:tcPr>
                </a:tc>
                <a:tc>
                  <a:txBody>
                    <a:bodyPr/>
                    <a:lstStyle/>
                    <a:p>
                      <a:r>
                        <a:rPr lang="en-US" sz="2000" b="0" dirty="0"/>
                        <a:t>-</a:t>
                      </a:r>
                    </a:p>
                  </a:txBody>
                  <a:tcPr>
                    <a:cell3D prstMaterial="dkEdge">
                      <a:bevel w="25400" h="25400" prst="angle"/>
                      <a:lightRig rig="flood" dir="t"/>
                    </a:cell3D>
                    <a:solidFill>
                      <a:schemeClr val="accent5">
                        <a:lumMod val="75000"/>
                      </a:schemeClr>
                    </a:solidFill>
                  </a:tcPr>
                </a:tc>
                <a:extLst>
                  <a:ext uri="{0D108BD9-81ED-4DB2-BD59-A6C34878D82A}">
                    <a16:rowId xmlns:a16="http://schemas.microsoft.com/office/drawing/2014/main" val="2480502486"/>
                  </a:ext>
                </a:extLst>
              </a:tr>
            </a:tbl>
          </a:graphicData>
        </a:graphic>
      </p:graphicFrame>
      <p:graphicFrame>
        <p:nvGraphicFramePr>
          <p:cNvPr id="13" name="Table 12">
            <a:extLst>
              <a:ext uri="{FF2B5EF4-FFF2-40B4-BE49-F238E27FC236}">
                <a16:creationId xmlns:a16="http://schemas.microsoft.com/office/drawing/2014/main" id="{7AD5E25A-4220-B861-46B5-11472E667AD4}"/>
              </a:ext>
            </a:extLst>
          </p:cNvPr>
          <p:cNvGraphicFramePr>
            <a:graphicFrameLocks noGrp="1"/>
          </p:cNvGraphicFramePr>
          <p:nvPr>
            <p:extLst>
              <p:ext uri="{D42A27DB-BD31-4B8C-83A1-F6EECF244321}">
                <p14:modId xmlns:p14="http://schemas.microsoft.com/office/powerpoint/2010/main" val="2646266623"/>
              </p:ext>
            </p:extLst>
          </p:nvPr>
        </p:nvGraphicFramePr>
        <p:xfrm>
          <a:off x="623698" y="4677915"/>
          <a:ext cx="10250637" cy="3962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82794">
                  <a:extLst>
                    <a:ext uri="{9D8B030D-6E8A-4147-A177-3AD203B41FA5}">
                      <a16:colId xmlns:a16="http://schemas.microsoft.com/office/drawing/2014/main" val="1403856520"/>
                    </a:ext>
                  </a:extLst>
                </a:gridCol>
                <a:gridCol w="1469867">
                  <a:extLst>
                    <a:ext uri="{9D8B030D-6E8A-4147-A177-3AD203B41FA5}">
                      <a16:colId xmlns:a16="http://schemas.microsoft.com/office/drawing/2014/main" val="2711192710"/>
                    </a:ext>
                  </a:extLst>
                </a:gridCol>
                <a:gridCol w="1564637">
                  <a:extLst>
                    <a:ext uri="{9D8B030D-6E8A-4147-A177-3AD203B41FA5}">
                      <a16:colId xmlns:a16="http://schemas.microsoft.com/office/drawing/2014/main" val="3161510772"/>
                    </a:ext>
                  </a:extLst>
                </a:gridCol>
                <a:gridCol w="1442719">
                  <a:extLst>
                    <a:ext uri="{9D8B030D-6E8A-4147-A177-3AD203B41FA5}">
                      <a16:colId xmlns:a16="http://schemas.microsoft.com/office/drawing/2014/main" val="3522180657"/>
                    </a:ext>
                  </a:extLst>
                </a:gridCol>
                <a:gridCol w="1277662">
                  <a:extLst>
                    <a:ext uri="{9D8B030D-6E8A-4147-A177-3AD203B41FA5}">
                      <a16:colId xmlns:a16="http://schemas.microsoft.com/office/drawing/2014/main" val="1499635425"/>
                    </a:ext>
                  </a:extLst>
                </a:gridCol>
                <a:gridCol w="2112958">
                  <a:extLst>
                    <a:ext uri="{9D8B030D-6E8A-4147-A177-3AD203B41FA5}">
                      <a16:colId xmlns:a16="http://schemas.microsoft.com/office/drawing/2014/main" val="499202831"/>
                    </a:ext>
                  </a:extLst>
                </a:gridCol>
              </a:tblGrid>
              <a:tr h="370840">
                <a:tc>
                  <a:txBody>
                    <a:bodyPr/>
                    <a:lstStyle/>
                    <a:p>
                      <a:r>
                        <a:rPr lang="en-US" sz="2000" b="0" dirty="0"/>
                        <a:t>TNPU</a:t>
                      </a:r>
                    </a:p>
                  </a:txBody>
                  <a:tcPr>
                    <a:cell3D prstMaterial="dkEdge">
                      <a:bevel w="25400" h="25400" prst="angle"/>
                      <a:lightRig rig="flood" dir="t"/>
                    </a:cell3D>
                    <a:solidFill>
                      <a:schemeClr val="accent5">
                        <a:lumMod val="75000"/>
                      </a:schemeClr>
                    </a:solidFill>
                  </a:tcPr>
                </a:tc>
                <a:tc>
                  <a:txBody>
                    <a:bodyPr/>
                    <a:lstStyle/>
                    <a:p>
                      <a:r>
                        <a:rPr lang="en-US" sz="2000" b="0" dirty="0"/>
                        <a:t>HPCA’22</a:t>
                      </a:r>
                    </a:p>
                  </a:txBody>
                  <a:tcPr>
                    <a:cell3D prstMaterial="dkEdge">
                      <a:bevel w="25400" h="25400" prst="angle"/>
                      <a:lightRig rig="flood" dir="t"/>
                    </a:cell3D>
                    <a:solidFill>
                      <a:schemeClr val="accent5">
                        <a:lumMod val="75000"/>
                      </a:schemeClr>
                    </a:solidFill>
                  </a:tcPr>
                </a:tc>
                <a:tc>
                  <a:txBody>
                    <a:bodyPr/>
                    <a:lstStyle/>
                    <a:p>
                      <a:r>
                        <a:rPr lang="en-US" sz="2000" b="0" dirty="0"/>
                        <a:t>Full</a:t>
                      </a:r>
                    </a:p>
                  </a:txBody>
                  <a:tcPr>
                    <a:cell3D prstMaterial="dkEdge">
                      <a:bevel w="25400" h="25400" prst="angle"/>
                      <a:lightRig rig="flood" dir="t"/>
                    </a:cell3D>
                    <a:solidFill>
                      <a:schemeClr val="accent5">
                        <a:lumMod val="75000"/>
                      </a:schemeClr>
                    </a:solidFill>
                  </a:tcPr>
                </a:tc>
                <a:tc>
                  <a:txBody>
                    <a:bodyPr/>
                    <a:lstStyle/>
                    <a:p>
                      <a:r>
                        <a:rPr lang="en-US" sz="2000" b="0" dirty="0"/>
                        <a:t>Layer</a:t>
                      </a:r>
                    </a:p>
                  </a:txBody>
                  <a:tcPr>
                    <a:cell3D prstMaterial="dkEdge">
                      <a:bevel w="25400" h="25400" prst="angle"/>
                      <a:lightRig rig="flood" dir="t"/>
                    </a:cell3D>
                    <a:solidFill>
                      <a:schemeClr val="accent5">
                        <a:lumMod val="75000"/>
                      </a:schemeClr>
                    </a:solidFill>
                  </a:tcPr>
                </a:tc>
                <a:tc>
                  <a:txBody>
                    <a:bodyPr/>
                    <a:lstStyle/>
                    <a:p>
                      <a:pPr lvl="0">
                        <a:buNone/>
                      </a:pPr>
                      <a:r>
                        <a:rPr lang="en-US" sz="2000" b="0" i="0" u="none" strike="noStrike" noProof="0" dirty="0">
                          <a:latin typeface="Calibri"/>
                        </a:rPr>
                        <a:t>Block</a:t>
                      </a:r>
                      <a:endParaRPr lang="en-US" sz="2000" b="0" dirty="0"/>
                    </a:p>
                  </a:txBody>
                  <a:tcPr>
                    <a:cell3D prstMaterial="dkEdge">
                      <a:bevel w="25400" h="25400" prst="angle"/>
                      <a:lightRig rig="flood" dir="t"/>
                    </a:cell3D>
                    <a:solidFill>
                      <a:schemeClr val="accent5">
                        <a:lumMod val="75000"/>
                      </a:schemeClr>
                    </a:solidFill>
                  </a:tcPr>
                </a:tc>
                <a:tc>
                  <a:txBody>
                    <a:bodyPr/>
                    <a:lstStyle/>
                    <a:p>
                      <a:r>
                        <a:rPr lang="en-US" sz="2000" b="0" dirty="0"/>
                        <a:t>-</a:t>
                      </a:r>
                    </a:p>
                  </a:txBody>
                  <a:tcPr>
                    <a:cell3D prstMaterial="dkEdge">
                      <a:bevel w="25400" h="25400" prst="angle"/>
                      <a:lightRig rig="flood" dir="t"/>
                    </a:cell3D>
                    <a:solidFill>
                      <a:schemeClr val="accent5">
                        <a:lumMod val="75000"/>
                      </a:schemeClr>
                    </a:solidFill>
                  </a:tcPr>
                </a:tc>
                <a:extLst>
                  <a:ext uri="{0D108BD9-81ED-4DB2-BD59-A6C34878D82A}">
                    <a16:rowId xmlns:a16="http://schemas.microsoft.com/office/drawing/2014/main" val="2301201615"/>
                  </a:ext>
                </a:extLst>
              </a:tr>
            </a:tbl>
          </a:graphicData>
        </a:graphic>
      </p:graphicFrame>
      <p:graphicFrame>
        <p:nvGraphicFramePr>
          <p:cNvPr id="14" name="Table 13">
            <a:extLst>
              <a:ext uri="{FF2B5EF4-FFF2-40B4-BE49-F238E27FC236}">
                <a16:creationId xmlns:a16="http://schemas.microsoft.com/office/drawing/2014/main" id="{48C5E5A8-8E2B-2B54-3866-874846CAB565}"/>
              </a:ext>
            </a:extLst>
          </p:cNvPr>
          <p:cNvGraphicFramePr>
            <a:graphicFrameLocks noGrp="1"/>
          </p:cNvGraphicFramePr>
          <p:nvPr>
            <p:extLst>
              <p:ext uri="{D42A27DB-BD31-4B8C-83A1-F6EECF244321}">
                <p14:modId xmlns:p14="http://schemas.microsoft.com/office/powerpoint/2010/main" val="3906275360"/>
              </p:ext>
            </p:extLst>
          </p:nvPr>
        </p:nvGraphicFramePr>
        <p:xfrm>
          <a:off x="623697" y="5082952"/>
          <a:ext cx="10240105" cy="396240"/>
        </p:xfrm>
        <a:graphic>
          <a:graphicData uri="http://schemas.openxmlformats.org/drawingml/2006/table">
            <a:tbl>
              <a:tblPr firstRow="1" bandRow="1">
                <a:effectLst>
                  <a:outerShdw blurRad="76200" dir="13500000" sy="23000" kx="1200000" algn="br" rotWithShape="0">
                    <a:prstClr val="black">
                      <a:alpha val="20000"/>
                    </a:prstClr>
                  </a:outerShdw>
                </a:effectLst>
                <a:tableStyleId>{5C22544A-7EE6-4342-B048-85BDC9FD1C3A}</a:tableStyleId>
              </a:tblPr>
              <a:tblGrid>
                <a:gridCol w="2383365">
                  <a:extLst>
                    <a:ext uri="{9D8B030D-6E8A-4147-A177-3AD203B41FA5}">
                      <a16:colId xmlns:a16="http://schemas.microsoft.com/office/drawing/2014/main" val="3927529394"/>
                    </a:ext>
                  </a:extLst>
                </a:gridCol>
                <a:gridCol w="1484577">
                  <a:extLst>
                    <a:ext uri="{9D8B030D-6E8A-4147-A177-3AD203B41FA5}">
                      <a16:colId xmlns:a16="http://schemas.microsoft.com/office/drawing/2014/main" val="4153457851"/>
                    </a:ext>
                  </a:extLst>
                </a:gridCol>
                <a:gridCol w="1542709">
                  <a:extLst>
                    <a:ext uri="{9D8B030D-6E8A-4147-A177-3AD203B41FA5}">
                      <a16:colId xmlns:a16="http://schemas.microsoft.com/office/drawing/2014/main" val="1793075998"/>
                    </a:ext>
                  </a:extLst>
                </a:gridCol>
                <a:gridCol w="1402671">
                  <a:extLst>
                    <a:ext uri="{9D8B030D-6E8A-4147-A177-3AD203B41FA5}">
                      <a16:colId xmlns:a16="http://schemas.microsoft.com/office/drawing/2014/main" val="3482507681"/>
                    </a:ext>
                  </a:extLst>
                </a:gridCol>
                <a:gridCol w="1313896">
                  <a:extLst>
                    <a:ext uri="{9D8B030D-6E8A-4147-A177-3AD203B41FA5}">
                      <a16:colId xmlns:a16="http://schemas.microsoft.com/office/drawing/2014/main" val="3597472287"/>
                    </a:ext>
                  </a:extLst>
                </a:gridCol>
                <a:gridCol w="2112887">
                  <a:extLst>
                    <a:ext uri="{9D8B030D-6E8A-4147-A177-3AD203B41FA5}">
                      <a16:colId xmlns:a16="http://schemas.microsoft.com/office/drawing/2014/main" val="3987366733"/>
                    </a:ext>
                  </a:extLst>
                </a:gridCol>
              </a:tblGrid>
              <a:tr h="370839">
                <a:tc>
                  <a:txBody>
                    <a:bodyPr/>
                    <a:lstStyle/>
                    <a:p>
                      <a:pPr lvl="0">
                        <a:buNone/>
                      </a:pPr>
                      <a:r>
                        <a:rPr lang="en-US" sz="2000" b="1" dirty="0" err="1">
                          <a:solidFill>
                            <a:schemeClr val="bg1"/>
                          </a:solidFill>
                        </a:rPr>
                        <a:t>Securator</a:t>
                      </a:r>
                      <a:endParaRPr lang="en-US" sz="2000" b="1" dirty="0">
                        <a:solidFill>
                          <a:schemeClr val="bg1"/>
                        </a:solidFill>
                      </a:endParaRPr>
                    </a:p>
                  </a:txBody>
                  <a:tcPr>
                    <a:cell3D prstMaterial="dkEdge">
                      <a:bevel w="25400" h="25400" prst="angle"/>
                      <a:lightRig rig="flood" dir="t"/>
                    </a:cell3D>
                    <a:solidFill>
                      <a:schemeClr val="accent2">
                        <a:lumMod val="50000"/>
                      </a:schemeClr>
                    </a:solidFill>
                  </a:tcPr>
                </a:tc>
                <a:tc>
                  <a:txBody>
                    <a:bodyPr/>
                    <a:lstStyle/>
                    <a:p>
                      <a:pPr lvl="0">
                        <a:buNone/>
                      </a:pPr>
                      <a:r>
                        <a:rPr lang="en-US" sz="2000" b="1" dirty="0">
                          <a:solidFill>
                            <a:schemeClr val="bg1"/>
                          </a:solidFill>
                        </a:rPr>
                        <a:t>This work</a:t>
                      </a:r>
                    </a:p>
                  </a:txBody>
                  <a:tcPr>
                    <a:cell3D prstMaterial="dkEdge">
                      <a:bevel w="25400" h="25400" prst="angle"/>
                      <a:lightRig rig="flood" dir="t"/>
                    </a:cell3D>
                    <a:solidFill>
                      <a:schemeClr val="accent2">
                        <a:lumMod val="50000"/>
                      </a:schemeClr>
                    </a:solidFill>
                  </a:tcPr>
                </a:tc>
                <a:tc>
                  <a:txBody>
                    <a:bodyPr/>
                    <a:lstStyle/>
                    <a:p>
                      <a:pPr lvl="0">
                        <a:buNone/>
                      </a:pPr>
                      <a:r>
                        <a:rPr lang="en-US" sz="2000" b="1" dirty="0">
                          <a:solidFill>
                            <a:schemeClr val="bg1"/>
                          </a:solidFill>
                        </a:rPr>
                        <a:t>Full</a:t>
                      </a:r>
                    </a:p>
                  </a:txBody>
                  <a:tcPr>
                    <a:cell3D prstMaterial="dkEdge">
                      <a:bevel w="25400" h="25400" prst="angle"/>
                      <a:lightRig rig="flood" dir="t"/>
                    </a:cell3D>
                    <a:solidFill>
                      <a:schemeClr val="accent2">
                        <a:lumMod val="50000"/>
                      </a:schemeClr>
                    </a:solidFill>
                  </a:tcPr>
                </a:tc>
                <a:tc>
                  <a:txBody>
                    <a:bodyPr/>
                    <a:lstStyle/>
                    <a:p>
                      <a:pPr lvl="0">
                        <a:buNone/>
                      </a:pPr>
                      <a:r>
                        <a:rPr lang="en-US" sz="2000" b="1">
                          <a:solidFill>
                            <a:schemeClr val="bg1"/>
                          </a:solidFill>
                        </a:rPr>
                        <a:t>Layer</a:t>
                      </a:r>
                    </a:p>
                  </a:txBody>
                  <a:tcPr>
                    <a:cell3D prstMaterial="dkEdge">
                      <a:bevel w="25400" h="25400" prst="angle"/>
                      <a:lightRig rig="flood" dir="t"/>
                    </a:cell3D>
                    <a:solidFill>
                      <a:schemeClr val="accent2">
                        <a:lumMod val="50000"/>
                      </a:schemeClr>
                    </a:solidFill>
                  </a:tcPr>
                </a:tc>
                <a:tc>
                  <a:txBody>
                    <a:bodyPr/>
                    <a:lstStyle/>
                    <a:p>
                      <a:pPr lvl="0">
                        <a:buNone/>
                      </a:pPr>
                      <a:r>
                        <a:rPr lang="en-US" sz="2000" b="1" i="0" u="none" strike="noStrike" noProof="0">
                          <a:solidFill>
                            <a:schemeClr val="bg1"/>
                          </a:solidFill>
                          <a:latin typeface="Calibri"/>
                        </a:rPr>
                        <a:t>Layer</a:t>
                      </a:r>
                    </a:p>
                  </a:txBody>
                  <a:tcPr>
                    <a:cell3D prstMaterial="dkEdge">
                      <a:bevel w="25400" h="25400" prst="angle"/>
                      <a:lightRig rig="flood" dir="t"/>
                    </a:cell3D>
                    <a:solidFill>
                      <a:schemeClr val="accent2">
                        <a:lumMod val="50000"/>
                      </a:schemeClr>
                    </a:solidFill>
                  </a:tcPr>
                </a:tc>
                <a:tc>
                  <a:txBody>
                    <a:bodyPr/>
                    <a:lstStyle/>
                    <a:p>
                      <a:pPr lvl="0">
                        <a:buNone/>
                      </a:pPr>
                      <a:r>
                        <a:rPr lang="en-US" sz="2000" b="1" dirty="0">
                          <a:solidFill>
                            <a:schemeClr val="bg1"/>
                          </a:solidFill>
                        </a:rPr>
                        <a:t>Layer widening</a:t>
                      </a:r>
                    </a:p>
                  </a:txBody>
                  <a:tcPr>
                    <a:cell3D prstMaterial="dkEdge">
                      <a:bevel w="25400" h="25400" prst="angle"/>
                      <a:lightRig rig="flood" dir="t"/>
                    </a:cell3D>
                    <a:solidFill>
                      <a:schemeClr val="accent2">
                        <a:lumMod val="50000"/>
                      </a:schemeClr>
                    </a:solidFill>
                  </a:tcPr>
                </a:tc>
                <a:extLst>
                  <a:ext uri="{0D108BD9-81ED-4DB2-BD59-A6C34878D82A}">
                    <a16:rowId xmlns:a16="http://schemas.microsoft.com/office/drawing/2014/main" val="1246966969"/>
                  </a:ext>
                </a:extLst>
              </a:tr>
            </a:tbl>
          </a:graphicData>
        </a:graphic>
      </p:graphicFrame>
      <p:sp>
        <p:nvSpPr>
          <p:cNvPr id="16" name="TextBox 15">
            <a:extLst>
              <a:ext uri="{FF2B5EF4-FFF2-40B4-BE49-F238E27FC236}">
                <a16:creationId xmlns:a16="http://schemas.microsoft.com/office/drawing/2014/main" id="{AF0E9A85-A7B2-1A75-D8A0-2C81E1252692}"/>
              </a:ext>
            </a:extLst>
          </p:cNvPr>
          <p:cNvSpPr txBox="1"/>
          <p:nvPr/>
        </p:nvSpPr>
        <p:spPr>
          <a:xfrm>
            <a:off x="3018823" y="2832907"/>
            <a:ext cx="6117996" cy="461665"/>
          </a:xfrm>
          <a:prstGeom prst="rect">
            <a:avLst/>
          </a:prstGeom>
          <a:noFill/>
        </p:spPr>
        <p:txBody>
          <a:bodyPr wrap="square">
            <a:spAutoFit/>
          </a:bodyPr>
          <a:lstStyle/>
          <a:p>
            <a:pPr algn="ctr"/>
            <a:r>
              <a:rPr lang="en-US" sz="2400" b="1"/>
              <a:t>Custom Accelerators</a:t>
            </a:r>
          </a:p>
        </p:txBody>
      </p:sp>
      <p:sp>
        <p:nvSpPr>
          <p:cNvPr id="17" name="Rectangle 16">
            <a:extLst>
              <a:ext uri="{FF2B5EF4-FFF2-40B4-BE49-F238E27FC236}">
                <a16:creationId xmlns:a16="http://schemas.microsoft.com/office/drawing/2014/main" id="{8E68B859-CCF8-B2BD-5712-3F19EE010857}"/>
              </a:ext>
            </a:extLst>
          </p:cNvPr>
          <p:cNvSpPr/>
          <p:nvPr/>
        </p:nvSpPr>
        <p:spPr>
          <a:xfrm>
            <a:off x="2522264" y="5626816"/>
            <a:ext cx="7478218" cy="5561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We exploit memory access patterns to establish layer-level security. </a:t>
            </a:r>
          </a:p>
        </p:txBody>
      </p:sp>
      <p:pic>
        <p:nvPicPr>
          <p:cNvPr id="3" name="Picture 2" descr="A picture containing airplane&#10;&#10;Description automatically generated">
            <a:extLst>
              <a:ext uri="{FF2B5EF4-FFF2-40B4-BE49-F238E27FC236}">
                <a16:creationId xmlns:a16="http://schemas.microsoft.com/office/drawing/2014/main" id="{44996795-F642-9E70-D804-51A48E7303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226936">
            <a:off x="-78094" y="4991214"/>
            <a:ext cx="688240" cy="688240"/>
          </a:xfrm>
          <a:prstGeom prst="rect">
            <a:avLst/>
          </a:prstGeom>
        </p:spPr>
      </p:pic>
    </p:spTree>
    <p:extLst>
      <p:ext uri="{BB962C8B-B14F-4D97-AF65-F5344CB8AC3E}">
        <p14:creationId xmlns:p14="http://schemas.microsoft.com/office/powerpoint/2010/main" val="1658739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fltVal val="0"/>
                                          </p:val>
                                        </p:tav>
                                        <p:tav tm="100000">
                                          <p:val>
                                            <p:strVal val="#ppt_w"/>
                                          </p:val>
                                        </p:tav>
                                      </p:tavLst>
                                    </p:anim>
                                    <p:anim calcmode="lin" valueType="num">
                                      <p:cBhvr>
                                        <p:cTn id="29" dur="1000" fill="hold"/>
                                        <p:tgtEl>
                                          <p:spTgt spid="16"/>
                                        </p:tgtEl>
                                        <p:attrNameLst>
                                          <p:attrName>ppt_h</p:attrName>
                                        </p:attrNameLst>
                                      </p:cBhvr>
                                      <p:tavLst>
                                        <p:tav tm="0">
                                          <p:val>
                                            <p:fltVal val="0"/>
                                          </p:val>
                                        </p:tav>
                                        <p:tav tm="100000">
                                          <p:val>
                                            <p:strVal val="#ppt_h"/>
                                          </p:val>
                                        </p:tav>
                                      </p:tavLst>
                                    </p:anim>
                                    <p:anim calcmode="lin" valueType="num">
                                      <p:cBhvr>
                                        <p:cTn id="30" dur="1000" fill="hold"/>
                                        <p:tgtEl>
                                          <p:spTgt spid="16"/>
                                        </p:tgtEl>
                                        <p:attrNameLst>
                                          <p:attrName>style.rotation</p:attrName>
                                        </p:attrNameLst>
                                      </p:cBhvr>
                                      <p:tavLst>
                                        <p:tav tm="0">
                                          <p:val>
                                            <p:fltVal val="90"/>
                                          </p:val>
                                        </p:tav>
                                        <p:tav tm="100000">
                                          <p:val>
                                            <p:fltVal val="0"/>
                                          </p:val>
                                        </p:tav>
                                      </p:tavLst>
                                    </p:anim>
                                    <p:animEffect transition="in" filter="fade">
                                      <p:cBhvr>
                                        <p:cTn id="31" dur="10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1000"/>
                                        <p:tgtEl>
                                          <p:spTgt spid="12"/>
                                        </p:tgtEl>
                                      </p:cBhvr>
                                    </p:animEffect>
                                    <p:anim calcmode="lin" valueType="num">
                                      <p:cBhvr>
                                        <p:cTn id="51" dur="1000" fill="hold"/>
                                        <p:tgtEl>
                                          <p:spTgt spid="12"/>
                                        </p:tgtEl>
                                        <p:attrNameLst>
                                          <p:attrName>ppt_x</p:attrName>
                                        </p:attrNameLst>
                                      </p:cBhvr>
                                      <p:tavLst>
                                        <p:tav tm="0">
                                          <p:val>
                                            <p:strVal val="#ppt_x"/>
                                          </p:val>
                                        </p:tav>
                                        <p:tav tm="100000">
                                          <p:val>
                                            <p:strVal val="#ppt_x"/>
                                          </p:val>
                                        </p:tav>
                                      </p:tavLst>
                                    </p:anim>
                                    <p:anim calcmode="lin" valueType="num">
                                      <p:cBhvr>
                                        <p:cTn id="5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1" presetClass="entr" presetSubtype="0" fill="hold" nodeType="withEffect">
                                  <p:stCondLst>
                                    <p:cond delay="0"/>
                                  </p:stCondLst>
                                  <p:childTnLst>
                                    <p:set>
                                      <p:cBhvr>
                                        <p:cTn id="68" dur="1" fill="hold">
                                          <p:stCondLst>
                                            <p:cond delay="0"/>
                                          </p:stCondLst>
                                        </p:cTn>
                                        <p:tgtEl>
                                          <p:spTgt spid="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randombar(horizontal)">
                                      <p:cBhvr>
                                        <p:cTn id="7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A312-8914-43BD-6A7A-8B51701E8761}"/>
              </a:ext>
            </a:extLst>
          </p:cNvPr>
          <p:cNvSpPr>
            <a:spLocks noGrp="1"/>
          </p:cNvSpPr>
          <p:nvPr>
            <p:ph type="title"/>
          </p:nvPr>
        </p:nvSpPr>
        <p:spPr/>
        <p:txBody>
          <a:bodyPr/>
          <a:lstStyle/>
          <a:p>
            <a:r>
              <a:rPr lang="en-US">
                <a:cs typeface="Calibri Light"/>
              </a:rPr>
              <a:t>Outline</a:t>
            </a:r>
            <a:endParaRPr lang="en-US"/>
          </a:p>
        </p:txBody>
      </p:sp>
      <p:sp>
        <p:nvSpPr>
          <p:cNvPr id="4" name="Slide Number Placeholder 3">
            <a:extLst>
              <a:ext uri="{FF2B5EF4-FFF2-40B4-BE49-F238E27FC236}">
                <a16:creationId xmlns:a16="http://schemas.microsoft.com/office/drawing/2014/main" id="{9555A0E3-8685-E970-AC3F-931B5A79DA5D}"/>
              </a:ext>
            </a:extLst>
          </p:cNvPr>
          <p:cNvSpPr>
            <a:spLocks noGrp="1"/>
          </p:cNvSpPr>
          <p:nvPr>
            <p:ph type="sldNum" sz="quarter" idx="12"/>
          </p:nvPr>
        </p:nvSpPr>
        <p:spPr>
          <a:xfrm>
            <a:off x="9240915" y="6492874"/>
            <a:ext cx="2743200" cy="365125"/>
          </a:xfrm>
        </p:spPr>
        <p:txBody>
          <a:bodyPr/>
          <a:lstStyle/>
          <a:p>
            <a:fld id="{330EA680-D336-4FF7-8B7A-9848BB0A1C32}" type="slidenum">
              <a:rPr lang="en-US" smtClean="0"/>
              <a:t>9</a:t>
            </a:fld>
            <a:endParaRPr lang="en-US"/>
          </a:p>
        </p:txBody>
      </p:sp>
      <p:sp>
        <p:nvSpPr>
          <p:cNvPr id="9" name="Freeform: Shape 8">
            <a:extLst>
              <a:ext uri="{FF2B5EF4-FFF2-40B4-BE49-F238E27FC236}">
                <a16:creationId xmlns:a16="http://schemas.microsoft.com/office/drawing/2014/main" id="{56045831-6C30-181B-0A42-3F6D0D634B60}"/>
              </a:ext>
            </a:extLst>
          </p:cNvPr>
          <p:cNvSpPr/>
          <p:nvPr/>
        </p:nvSpPr>
        <p:spPr>
          <a:xfrm>
            <a:off x="2106129" y="1558331"/>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Background and Related Work </a:t>
            </a:r>
          </a:p>
        </p:txBody>
      </p:sp>
      <p:sp>
        <p:nvSpPr>
          <p:cNvPr id="11" name="Freeform: Shape 10">
            <a:extLst>
              <a:ext uri="{FF2B5EF4-FFF2-40B4-BE49-F238E27FC236}">
                <a16:creationId xmlns:a16="http://schemas.microsoft.com/office/drawing/2014/main" id="{A4B73DE0-CB2D-F45A-D8E0-65E794EB9A25}"/>
              </a:ext>
            </a:extLst>
          </p:cNvPr>
          <p:cNvSpPr/>
          <p:nvPr/>
        </p:nvSpPr>
        <p:spPr>
          <a:xfrm>
            <a:off x="2106128" y="3379386"/>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321995"/>
              <a:satOff val="-7842"/>
              <a:lumOff val="34317"/>
              <a:alphaOff val="0"/>
            </a:schemeClr>
          </a:fillRef>
          <a:effectRef idx="2">
            <a:schemeClr val="accent1">
              <a:shade val="50000"/>
              <a:hueOff val="321995"/>
              <a:satOff val="-7842"/>
              <a:lumOff val="34317"/>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rtl="0">
              <a:lnSpc>
                <a:spcPct val="90000"/>
              </a:lnSpc>
              <a:spcBef>
                <a:spcPct val="0"/>
              </a:spcBef>
              <a:spcAft>
                <a:spcPct val="35000"/>
              </a:spcAft>
              <a:buNone/>
            </a:pPr>
            <a:r>
              <a:rPr lang="en-US" sz="3400" kern="1200">
                <a:latin typeface="Calibri Light" panose="020F0302020204030204"/>
              </a:rPr>
              <a:t>Securator</a:t>
            </a:r>
          </a:p>
        </p:txBody>
      </p:sp>
      <p:sp>
        <p:nvSpPr>
          <p:cNvPr id="12" name="Freeform: Shape 11">
            <a:extLst>
              <a:ext uri="{FF2B5EF4-FFF2-40B4-BE49-F238E27FC236}">
                <a16:creationId xmlns:a16="http://schemas.microsoft.com/office/drawing/2014/main" id="{22CBFE5F-0A9E-B811-132F-A669F49EC73D}"/>
              </a:ext>
            </a:extLst>
          </p:cNvPr>
          <p:cNvSpPr/>
          <p:nvPr/>
        </p:nvSpPr>
        <p:spPr>
          <a:xfrm>
            <a:off x="2106128" y="4292796"/>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321995"/>
              <a:satOff val="-7842"/>
              <a:lumOff val="34317"/>
              <a:alphaOff val="0"/>
            </a:schemeClr>
          </a:fillRef>
          <a:effectRef idx="2">
            <a:schemeClr val="accent1">
              <a:shade val="50000"/>
              <a:hueOff val="321995"/>
              <a:satOff val="-7842"/>
              <a:lumOff val="34317"/>
              <a:alphaOff val="0"/>
            </a:schemeClr>
          </a:effectRef>
          <a:fontRef idx="minor">
            <a:schemeClr val="lt1"/>
          </a:fontRef>
        </p:style>
        <p:txBody>
          <a:bodyPr spcFirstLastPara="0" vert="horz" wrap="square" lIns="169349" tIns="169349" rIns="169349" bIns="169349" numCol="1" spcCol="1270" anchor="ctr" anchorCtr="0">
            <a:noAutofit/>
          </a:bodyPr>
          <a:lstStyle/>
          <a:p>
            <a:pPr marL="0" lvl="0" indent="0" algn="l" defTabSz="1511300">
              <a:lnSpc>
                <a:spcPct val="90000"/>
              </a:lnSpc>
              <a:spcBef>
                <a:spcPct val="0"/>
              </a:spcBef>
              <a:spcAft>
                <a:spcPct val="35000"/>
              </a:spcAft>
              <a:buNone/>
            </a:pPr>
            <a:r>
              <a:rPr lang="en-US" sz="3400" kern="1200">
                <a:latin typeface="Calibri Light" panose="020F0302020204030204"/>
              </a:rPr>
              <a:t>Results and Conclusion</a:t>
            </a:r>
            <a:endParaRPr lang="en-US" sz="3400" kern="1200"/>
          </a:p>
        </p:txBody>
      </p:sp>
      <p:grpSp>
        <p:nvGrpSpPr>
          <p:cNvPr id="25" name="Group 24">
            <a:extLst>
              <a:ext uri="{FF2B5EF4-FFF2-40B4-BE49-F238E27FC236}">
                <a16:creationId xmlns:a16="http://schemas.microsoft.com/office/drawing/2014/main" id="{CF8032B8-A515-389A-81AE-62BFD70B52A7}"/>
              </a:ext>
            </a:extLst>
          </p:cNvPr>
          <p:cNvGrpSpPr/>
          <p:nvPr/>
        </p:nvGrpSpPr>
        <p:grpSpPr>
          <a:xfrm>
            <a:off x="838200" y="4389542"/>
            <a:ext cx="1057042" cy="713045"/>
            <a:chOff x="6476061" y="2850444"/>
            <a:chExt cx="3614325" cy="1647240"/>
          </a:xfrm>
        </p:grpSpPr>
        <p:cxnSp>
          <p:nvCxnSpPr>
            <p:cNvPr id="302" name="Straight Arrow Connector 301">
              <a:extLst>
                <a:ext uri="{FF2B5EF4-FFF2-40B4-BE49-F238E27FC236}">
                  <a16:creationId xmlns:a16="http://schemas.microsoft.com/office/drawing/2014/main" id="{50927772-3449-CEDE-EFF6-FD9E33ADB32D}"/>
                </a:ext>
              </a:extLst>
            </p:cNvPr>
            <p:cNvCxnSpPr/>
            <p:nvPr/>
          </p:nvCxnSpPr>
          <p:spPr>
            <a:xfrm>
              <a:off x="6476061" y="4486392"/>
              <a:ext cx="3614325" cy="11292"/>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371062F3-5F4A-C278-8D65-9A3B962BBA2F}"/>
                </a:ext>
              </a:extLst>
            </p:cNvPr>
            <p:cNvSpPr/>
            <p:nvPr/>
          </p:nvSpPr>
          <p:spPr>
            <a:xfrm>
              <a:off x="6726296" y="2850444"/>
              <a:ext cx="724370" cy="1646296"/>
            </a:xfrm>
            <a:prstGeom prst="rect">
              <a:avLst/>
            </a:prstGeom>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F2FA29-7F72-2364-C4E5-F3A7435B5838}"/>
                </a:ext>
              </a:extLst>
            </p:cNvPr>
            <p:cNvSpPr/>
            <p:nvPr/>
          </p:nvSpPr>
          <p:spPr>
            <a:xfrm>
              <a:off x="7450666" y="3678295"/>
              <a:ext cx="724370" cy="799631"/>
            </a:xfrm>
            <a:prstGeom prst="rect">
              <a:avLst/>
            </a:prstGeom>
            <a:solidFill>
              <a:srgbClr val="FF0000"/>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264160-18E2-6AC0-851D-834866541216}"/>
                </a:ext>
              </a:extLst>
            </p:cNvPr>
            <p:cNvSpPr/>
            <p:nvPr/>
          </p:nvSpPr>
          <p:spPr>
            <a:xfrm>
              <a:off x="8137407" y="2850444"/>
              <a:ext cx="724370" cy="1646296"/>
            </a:xfrm>
            <a:prstGeom prst="rect">
              <a:avLst/>
            </a:prstGeom>
            <a:solidFill>
              <a:schemeClr val="accent6"/>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C39675F-6637-3716-D37A-C5DE77F46E90}"/>
                </a:ext>
              </a:extLst>
            </p:cNvPr>
            <p:cNvSpPr/>
            <p:nvPr/>
          </p:nvSpPr>
          <p:spPr>
            <a:xfrm>
              <a:off x="8861778" y="3292592"/>
              <a:ext cx="743184" cy="1204148"/>
            </a:xfrm>
            <a:prstGeom prst="rect">
              <a:avLst/>
            </a:prstGeom>
            <a:solidFill>
              <a:schemeClr val="accent1"/>
            </a:solidFill>
            <a:effectLst>
              <a:outerShdw blurRad="57150" dist="19050" dir="5400000" algn="ctr" rotWithShape="0">
                <a:srgbClr val="000000">
                  <a:alpha val="63000"/>
                </a:srgbClr>
              </a:outerShdw>
              <a:reflection blurRad="6350" stA="52000" endA="300" endPos="35000" dir="5400000" sy="-100000" algn="bl" rotWithShape="0"/>
            </a:effectLst>
            <a:scene3d>
              <a:camera prst="orthographicFront"/>
              <a:lightRig rig="threePt" dir="t"/>
            </a:scene3d>
            <a:sp3d>
              <a:bevelT w="152400" h="50800" prst="softRound"/>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grpSp>
      <p:pic>
        <p:nvPicPr>
          <p:cNvPr id="26" name="Graphic 26" descr="Processor with solid fill">
            <a:extLst>
              <a:ext uri="{FF2B5EF4-FFF2-40B4-BE49-F238E27FC236}">
                <a16:creationId xmlns:a16="http://schemas.microsoft.com/office/drawing/2014/main" id="{F3565E4D-1F0A-27B9-6DBA-B2A9D029D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823" y="3382152"/>
            <a:ext cx="790354" cy="808075"/>
          </a:xfrm>
          <a:prstGeom prst="rect">
            <a:avLst/>
          </a:prstGeom>
        </p:spPr>
      </p:pic>
      <p:sp>
        <p:nvSpPr>
          <p:cNvPr id="7" name="Graphic 365" descr="Books with solid fill">
            <a:extLst>
              <a:ext uri="{FF2B5EF4-FFF2-40B4-BE49-F238E27FC236}">
                <a16:creationId xmlns:a16="http://schemas.microsoft.com/office/drawing/2014/main" id="{AAC5CC1F-2190-D689-FD2F-D7740BD4305E}"/>
              </a:ext>
            </a:extLst>
          </p:cNvPr>
          <p:cNvSpPr/>
          <p:nvPr/>
        </p:nvSpPr>
        <p:spPr>
          <a:xfrm>
            <a:off x="1004198" y="1688662"/>
            <a:ext cx="837937" cy="774087"/>
          </a:xfrm>
          <a:custGeom>
            <a:avLst/>
            <a:gdLst>
              <a:gd name="connsiteX0" fmla="*/ 837938 w 837937"/>
              <a:gd name="connsiteY0" fmla="*/ 272635 h 774087"/>
              <a:gd name="connsiteX1" fmla="*/ 786796 w 837937"/>
              <a:gd name="connsiteY1" fmla="*/ 254134 h 774087"/>
              <a:gd name="connsiteX2" fmla="*/ 786796 w 837937"/>
              <a:gd name="connsiteY2" fmla="*/ 148002 h 774087"/>
              <a:gd name="connsiteX3" fmla="*/ 837938 w 837937"/>
              <a:gd name="connsiteY3" fmla="*/ 126580 h 774087"/>
              <a:gd name="connsiteX4" fmla="*/ 491747 w 837937"/>
              <a:gd name="connsiteY4" fmla="*/ 0 h 774087"/>
              <a:gd name="connsiteX5" fmla="*/ 70812 w 837937"/>
              <a:gd name="connsiteY5" fmla="*/ 146054 h 774087"/>
              <a:gd name="connsiteX6" fmla="*/ 29505 w 837937"/>
              <a:gd name="connsiteY6" fmla="*/ 262898 h 774087"/>
              <a:gd name="connsiteX7" fmla="*/ 34422 w 837937"/>
              <a:gd name="connsiteY7" fmla="*/ 305740 h 774087"/>
              <a:gd name="connsiteX8" fmla="*/ 0 w 837937"/>
              <a:gd name="connsiteY8" fmla="*/ 418689 h 774087"/>
              <a:gd name="connsiteX9" fmla="*/ 29505 w 837937"/>
              <a:gd name="connsiteY9" fmla="*/ 503400 h 774087"/>
              <a:gd name="connsiteX10" fmla="*/ 27538 w 837937"/>
              <a:gd name="connsiteY10" fmla="*/ 564743 h 774087"/>
              <a:gd name="connsiteX11" fmla="*/ 78680 w 837937"/>
              <a:gd name="connsiteY11" fmla="*/ 662113 h 774087"/>
              <a:gd name="connsiteX12" fmla="*/ 352091 w 837937"/>
              <a:gd name="connsiteY12" fmla="*/ 774087 h 774087"/>
              <a:gd name="connsiteX13" fmla="*/ 835971 w 837937"/>
              <a:gd name="connsiteY13" fmla="*/ 575454 h 774087"/>
              <a:gd name="connsiteX14" fmla="*/ 784829 w 837937"/>
              <a:gd name="connsiteY14" fmla="*/ 556953 h 774087"/>
              <a:gd name="connsiteX15" fmla="*/ 784829 w 837937"/>
              <a:gd name="connsiteY15" fmla="*/ 449847 h 774087"/>
              <a:gd name="connsiteX16" fmla="*/ 835971 w 837937"/>
              <a:gd name="connsiteY16" fmla="*/ 428426 h 774087"/>
              <a:gd name="connsiteX17" fmla="*/ 757291 w 837937"/>
              <a:gd name="connsiteY17" fmla="*/ 399215 h 774087"/>
              <a:gd name="connsiteX18" fmla="*/ 757291 w 837937"/>
              <a:gd name="connsiteY18" fmla="*/ 305740 h 774087"/>
              <a:gd name="connsiteX19" fmla="*/ 837938 w 837937"/>
              <a:gd name="connsiteY19" fmla="*/ 272635 h 774087"/>
              <a:gd name="connsiteX20" fmla="*/ 82614 w 837937"/>
              <a:gd name="connsiteY20" fmla="*/ 214213 h 774087"/>
              <a:gd name="connsiteX21" fmla="*/ 356025 w 837937"/>
              <a:gd name="connsiteY21" fmla="*/ 320346 h 774087"/>
              <a:gd name="connsiteX22" fmla="*/ 748440 w 837937"/>
              <a:gd name="connsiteY22" fmla="*/ 163581 h 774087"/>
              <a:gd name="connsiteX23" fmla="*/ 748440 w 837937"/>
              <a:gd name="connsiteY23" fmla="*/ 247318 h 774087"/>
              <a:gd name="connsiteX24" fmla="*/ 356025 w 837937"/>
              <a:gd name="connsiteY24" fmla="*/ 408952 h 774087"/>
              <a:gd name="connsiteX25" fmla="*/ 82614 w 837937"/>
              <a:gd name="connsiteY25" fmla="*/ 301845 h 774087"/>
              <a:gd name="connsiteX26" fmla="*/ 82614 w 837937"/>
              <a:gd name="connsiteY26" fmla="*/ 214213 h 774087"/>
              <a:gd name="connsiteX27" fmla="*/ 746473 w 837937"/>
              <a:gd name="connsiteY27" fmla="*/ 550138 h 774087"/>
              <a:gd name="connsiteX28" fmla="*/ 354058 w 837937"/>
              <a:gd name="connsiteY28" fmla="*/ 710797 h 774087"/>
              <a:gd name="connsiteX29" fmla="*/ 79663 w 837937"/>
              <a:gd name="connsiteY29" fmla="*/ 603691 h 774087"/>
              <a:gd name="connsiteX30" fmla="*/ 79663 w 837937"/>
              <a:gd name="connsiteY30" fmla="*/ 527743 h 774087"/>
              <a:gd name="connsiteX31" fmla="*/ 324553 w 837937"/>
              <a:gd name="connsiteY31" fmla="*/ 627059 h 774087"/>
              <a:gd name="connsiteX32" fmla="*/ 747456 w 837937"/>
              <a:gd name="connsiteY32" fmla="*/ 461531 h 774087"/>
              <a:gd name="connsiteX33" fmla="*/ 746473 w 837937"/>
              <a:gd name="connsiteY33" fmla="*/ 550138 h 774087"/>
              <a:gd name="connsiteX34" fmla="*/ 718935 w 837937"/>
              <a:gd name="connsiteY34" fmla="*/ 404083 h 774087"/>
              <a:gd name="connsiteX35" fmla="*/ 326520 w 837937"/>
              <a:gd name="connsiteY35" fmla="*/ 564743 h 774087"/>
              <a:gd name="connsiteX36" fmla="*/ 53109 w 837937"/>
              <a:gd name="connsiteY36" fmla="*/ 457637 h 774087"/>
              <a:gd name="connsiteX37" fmla="*/ 53109 w 837937"/>
              <a:gd name="connsiteY37" fmla="*/ 370004 h 774087"/>
              <a:gd name="connsiteX38" fmla="*/ 334388 w 837937"/>
              <a:gd name="connsiteY38" fmla="*/ 481005 h 774087"/>
              <a:gd name="connsiteX39" fmla="*/ 719918 w 837937"/>
              <a:gd name="connsiteY39" fmla="*/ 321319 h 774087"/>
              <a:gd name="connsiteX40" fmla="*/ 719918 w 837937"/>
              <a:gd name="connsiteY40" fmla="*/ 404083 h 774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37937" h="774087">
                <a:moveTo>
                  <a:pt x="837938" y="272635"/>
                </a:moveTo>
                <a:lnTo>
                  <a:pt x="786796" y="254134"/>
                </a:lnTo>
                <a:lnTo>
                  <a:pt x="786796" y="148002"/>
                </a:lnTo>
                <a:lnTo>
                  <a:pt x="837938" y="126580"/>
                </a:lnTo>
                <a:lnTo>
                  <a:pt x="491747" y="0"/>
                </a:lnTo>
                <a:lnTo>
                  <a:pt x="70812" y="146054"/>
                </a:lnTo>
                <a:cubicBezTo>
                  <a:pt x="30488" y="165528"/>
                  <a:pt x="29505" y="219081"/>
                  <a:pt x="29505" y="262898"/>
                </a:cubicBezTo>
                <a:cubicBezTo>
                  <a:pt x="29505" y="277503"/>
                  <a:pt x="31472" y="292108"/>
                  <a:pt x="34422" y="305740"/>
                </a:cubicBezTo>
                <a:cubicBezTo>
                  <a:pt x="983" y="327161"/>
                  <a:pt x="0" y="376820"/>
                  <a:pt x="0" y="418689"/>
                </a:cubicBezTo>
                <a:cubicBezTo>
                  <a:pt x="0" y="452768"/>
                  <a:pt x="7868" y="483926"/>
                  <a:pt x="29505" y="503400"/>
                </a:cubicBezTo>
                <a:cubicBezTo>
                  <a:pt x="24587" y="519953"/>
                  <a:pt x="27538" y="540401"/>
                  <a:pt x="27538" y="564743"/>
                </a:cubicBezTo>
                <a:cubicBezTo>
                  <a:pt x="27538" y="608559"/>
                  <a:pt x="39340" y="648481"/>
                  <a:pt x="78680" y="662113"/>
                </a:cubicBezTo>
                <a:lnTo>
                  <a:pt x="352091" y="774087"/>
                </a:lnTo>
                <a:lnTo>
                  <a:pt x="835971" y="575454"/>
                </a:lnTo>
                <a:lnTo>
                  <a:pt x="784829" y="556953"/>
                </a:lnTo>
                <a:lnTo>
                  <a:pt x="784829" y="449847"/>
                </a:lnTo>
                <a:lnTo>
                  <a:pt x="835971" y="428426"/>
                </a:lnTo>
                <a:lnTo>
                  <a:pt x="757291" y="399215"/>
                </a:lnTo>
                <a:lnTo>
                  <a:pt x="757291" y="305740"/>
                </a:lnTo>
                <a:lnTo>
                  <a:pt x="837938" y="272635"/>
                </a:lnTo>
                <a:close/>
                <a:moveTo>
                  <a:pt x="82614" y="214213"/>
                </a:moveTo>
                <a:lnTo>
                  <a:pt x="356025" y="320346"/>
                </a:lnTo>
                <a:lnTo>
                  <a:pt x="748440" y="163581"/>
                </a:lnTo>
                <a:lnTo>
                  <a:pt x="748440" y="247318"/>
                </a:lnTo>
                <a:lnTo>
                  <a:pt x="356025" y="408952"/>
                </a:lnTo>
                <a:lnTo>
                  <a:pt x="82614" y="301845"/>
                </a:lnTo>
                <a:lnTo>
                  <a:pt x="82614" y="214213"/>
                </a:lnTo>
                <a:close/>
                <a:moveTo>
                  <a:pt x="746473" y="550138"/>
                </a:moveTo>
                <a:lnTo>
                  <a:pt x="354058" y="710797"/>
                </a:lnTo>
                <a:lnTo>
                  <a:pt x="79663" y="603691"/>
                </a:lnTo>
                <a:lnTo>
                  <a:pt x="79663" y="527743"/>
                </a:lnTo>
                <a:lnTo>
                  <a:pt x="324553" y="627059"/>
                </a:lnTo>
                <a:lnTo>
                  <a:pt x="747456" y="461531"/>
                </a:lnTo>
                <a:lnTo>
                  <a:pt x="746473" y="550138"/>
                </a:lnTo>
                <a:close/>
                <a:moveTo>
                  <a:pt x="718935" y="404083"/>
                </a:moveTo>
                <a:lnTo>
                  <a:pt x="326520" y="564743"/>
                </a:lnTo>
                <a:lnTo>
                  <a:pt x="53109" y="457637"/>
                </a:lnTo>
                <a:lnTo>
                  <a:pt x="53109" y="370004"/>
                </a:lnTo>
                <a:lnTo>
                  <a:pt x="334388" y="481005"/>
                </a:lnTo>
                <a:lnTo>
                  <a:pt x="719918" y="321319"/>
                </a:lnTo>
                <a:lnTo>
                  <a:pt x="719918" y="404083"/>
                </a:lnTo>
                <a:close/>
              </a:path>
            </a:pathLst>
          </a:custGeom>
          <a:solidFill>
            <a:srgbClr val="002060"/>
          </a:solidFill>
          <a:ln w="9823" cap="flat">
            <a:noFill/>
            <a:prstDash val="solid"/>
            <a:miter/>
          </a:ln>
        </p:spPr>
        <p:txBody>
          <a:bodyPr rtlCol="0" anchor="ctr"/>
          <a:lstStyle/>
          <a:p>
            <a:endParaRPr lang="en-US"/>
          </a:p>
        </p:txBody>
      </p:sp>
      <p:sp>
        <p:nvSpPr>
          <p:cNvPr id="3" name="Freeform: Shape 2">
            <a:extLst>
              <a:ext uri="{FF2B5EF4-FFF2-40B4-BE49-F238E27FC236}">
                <a16:creationId xmlns:a16="http://schemas.microsoft.com/office/drawing/2014/main" id="{8011E0F9-9B4F-9E4A-1A38-7B4BC0DD7C4A}"/>
              </a:ext>
            </a:extLst>
          </p:cNvPr>
          <p:cNvSpPr/>
          <p:nvPr/>
        </p:nvSpPr>
        <p:spPr>
          <a:xfrm>
            <a:off x="2106128" y="2462749"/>
            <a:ext cx="6012441" cy="815490"/>
          </a:xfrm>
          <a:custGeom>
            <a:avLst/>
            <a:gdLst>
              <a:gd name="connsiteX0" fmla="*/ 0 w 6012441"/>
              <a:gd name="connsiteY0" fmla="*/ 135918 h 815490"/>
              <a:gd name="connsiteX1" fmla="*/ 135918 w 6012441"/>
              <a:gd name="connsiteY1" fmla="*/ 0 h 815490"/>
              <a:gd name="connsiteX2" fmla="*/ 5876523 w 6012441"/>
              <a:gd name="connsiteY2" fmla="*/ 0 h 815490"/>
              <a:gd name="connsiteX3" fmla="*/ 6012441 w 6012441"/>
              <a:gd name="connsiteY3" fmla="*/ 135918 h 815490"/>
              <a:gd name="connsiteX4" fmla="*/ 6012441 w 6012441"/>
              <a:gd name="connsiteY4" fmla="*/ 679572 h 815490"/>
              <a:gd name="connsiteX5" fmla="*/ 5876523 w 6012441"/>
              <a:gd name="connsiteY5" fmla="*/ 815490 h 815490"/>
              <a:gd name="connsiteX6" fmla="*/ 135918 w 6012441"/>
              <a:gd name="connsiteY6" fmla="*/ 815490 h 815490"/>
              <a:gd name="connsiteX7" fmla="*/ 0 w 6012441"/>
              <a:gd name="connsiteY7" fmla="*/ 679572 h 815490"/>
              <a:gd name="connsiteX8" fmla="*/ 0 w 6012441"/>
              <a:gd name="connsiteY8" fmla="*/ 135918 h 8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2441" h="815490">
                <a:moveTo>
                  <a:pt x="0" y="135918"/>
                </a:moveTo>
                <a:cubicBezTo>
                  <a:pt x="0" y="60853"/>
                  <a:pt x="60853" y="0"/>
                  <a:pt x="135918" y="0"/>
                </a:cubicBezTo>
                <a:lnTo>
                  <a:pt x="5876523" y="0"/>
                </a:lnTo>
                <a:cubicBezTo>
                  <a:pt x="5951588" y="0"/>
                  <a:pt x="6012441" y="60853"/>
                  <a:pt x="6012441" y="135918"/>
                </a:cubicBezTo>
                <a:lnTo>
                  <a:pt x="6012441" y="679572"/>
                </a:lnTo>
                <a:cubicBezTo>
                  <a:pt x="6012441" y="754637"/>
                  <a:pt x="5951588" y="815490"/>
                  <a:pt x="5876523" y="815490"/>
                </a:cubicBezTo>
                <a:lnTo>
                  <a:pt x="135918" y="815490"/>
                </a:lnTo>
                <a:cubicBezTo>
                  <a:pt x="60853" y="815490"/>
                  <a:pt x="0" y="754637"/>
                  <a:pt x="0" y="679572"/>
                </a:cubicBezTo>
                <a:lnTo>
                  <a:pt x="0" y="135918"/>
                </a:lnTo>
                <a:close/>
              </a:path>
            </a:pathLst>
          </a:cu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shade val="50000"/>
              <a:hueOff val="0"/>
              <a:satOff val="0"/>
              <a:lumOff val="0"/>
              <a:alphaOff val="0"/>
            </a:schemeClr>
          </a:fillRef>
          <a:effectRef idx="2">
            <a:schemeClr val="accent1">
              <a:shade val="50000"/>
              <a:hueOff val="0"/>
              <a:satOff val="0"/>
              <a:lumOff val="0"/>
              <a:alphaOff val="0"/>
            </a:schemeClr>
          </a:effectRef>
          <a:fontRef idx="minor">
            <a:schemeClr val="lt1"/>
          </a:fontRef>
        </p:style>
        <p:txBody>
          <a:bodyPr spcFirstLastPara="0" vert="horz" wrap="square" lIns="169349" tIns="169349" rIns="169349" bIns="169349" numCol="1" spcCol="1270" anchor="ctr" anchorCtr="0">
            <a:noAutofit/>
          </a:bodyPr>
          <a:lstStyle/>
          <a:p>
            <a:pPr lvl="0" defTabSz="1511300">
              <a:lnSpc>
                <a:spcPct val="90000"/>
              </a:lnSpc>
              <a:spcBef>
                <a:spcPct val="0"/>
              </a:spcBef>
              <a:spcAft>
                <a:spcPct val="35000"/>
              </a:spcAft>
            </a:pPr>
            <a:r>
              <a:rPr lang="en-US" sz="3600">
                <a:latin typeface="+mj-lt"/>
              </a:rPr>
              <a:t>Characterization of Patterns</a:t>
            </a:r>
          </a:p>
        </p:txBody>
      </p:sp>
      <p:pic>
        <p:nvPicPr>
          <p:cNvPr id="6" name="Graphic 5" descr="Mandala with solid fill">
            <a:extLst>
              <a:ext uri="{FF2B5EF4-FFF2-40B4-BE49-F238E27FC236}">
                <a16:creationId xmlns:a16="http://schemas.microsoft.com/office/drawing/2014/main" id="{044DE2F6-46A7-78B5-CEB7-EE24E52F90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972801" y="2407994"/>
            <a:ext cx="914400" cy="914400"/>
          </a:xfrm>
          <a:prstGeom prst="rect">
            <a:avLst/>
          </a:prstGeom>
        </p:spPr>
      </p:pic>
      <p:sp>
        <p:nvSpPr>
          <p:cNvPr id="5" name="Rectangle 4">
            <a:extLst>
              <a:ext uri="{FF2B5EF4-FFF2-40B4-BE49-F238E27FC236}">
                <a16:creationId xmlns:a16="http://schemas.microsoft.com/office/drawing/2014/main" id="{9103F04F-24F8-3133-2A66-1D010E45B75B}"/>
              </a:ext>
            </a:extLst>
          </p:cNvPr>
          <p:cNvSpPr/>
          <p:nvPr/>
        </p:nvSpPr>
        <p:spPr>
          <a:xfrm>
            <a:off x="-13327" y="3379386"/>
            <a:ext cx="12191999" cy="3113487"/>
          </a:xfrm>
          <a:prstGeom prst="rect">
            <a:avLst/>
          </a:prstGeom>
          <a:solidFill>
            <a:schemeClr val="bg2">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671471-87DF-DD04-114E-02CBC898E5D4}"/>
              </a:ext>
            </a:extLst>
          </p:cNvPr>
          <p:cNvSpPr/>
          <p:nvPr/>
        </p:nvSpPr>
        <p:spPr>
          <a:xfrm>
            <a:off x="0" y="-8352"/>
            <a:ext cx="12191999" cy="2382173"/>
          </a:xfrm>
          <a:prstGeom prst="rect">
            <a:avLst/>
          </a:prstGeom>
          <a:solidFill>
            <a:schemeClr val="bg2">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30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6.1|4.1|8.6|0.6|3.8|1.4|11.8|1.4|8.6"/>
</p:tagLst>
</file>

<file path=ppt/tags/tag2.xml><?xml version="1.0" encoding="utf-8"?>
<p:tagLst xmlns:a="http://schemas.openxmlformats.org/drawingml/2006/main" xmlns:r="http://schemas.openxmlformats.org/officeDocument/2006/relationships" xmlns:p="http://schemas.openxmlformats.org/presentationml/2006/main">
  <p:tag name="TIMING" val="|6.7|18.3|3.9|9.2|15.4"/>
</p:tagLst>
</file>

<file path=ppt/tags/tag3.xml><?xml version="1.0" encoding="utf-8"?>
<p:tagLst xmlns:a="http://schemas.openxmlformats.org/drawingml/2006/main" xmlns:r="http://schemas.openxmlformats.org/officeDocument/2006/relationships" xmlns:p="http://schemas.openxmlformats.org/presentationml/2006/main">
  <p:tag name="TIMING" val="|15.6|22.7|13.4|0.7|0.4|0.3|0.5|0.3|0.2"/>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D17E2E50805846BD91FEFF6204F5AC" ma:contentTypeVersion="10" ma:contentTypeDescription="Create a new document." ma:contentTypeScope="" ma:versionID="b681e43d1b4697331a33809709a605c1">
  <xsd:schema xmlns:xsd="http://www.w3.org/2001/XMLSchema" xmlns:xs="http://www.w3.org/2001/XMLSchema" xmlns:p="http://schemas.microsoft.com/office/2006/metadata/properties" xmlns:ns3="b395284a-d1d2-4311-80cf-bedaec13fcc3" xmlns:ns4="22b11bbb-d155-4edf-9fc2-a9ea1a9fdc5e" targetNamespace="http://schemas.microsoft.com/office/2006/metadata/properties" ma:root="true" ma:fieldsID="d97f1560d7008c309f936a0075529778" ns3:_="" ns4:_="">
    <xsd:import namespace="b395284a-d1d2-4311-80cf-bedaec13fcc3"/>
    <xsd:import namespace="22b11bbb-d155-4edf-9fc2-a9ea1a9fdc5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95284a-d1d2-4311-80cf-bedaec13fc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b11bbb-d155-4edf-9fc2-a9ea1a9fdc5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95284a-d1d2-4311-80cf-bedaec13fcc3" xsi:nil="true"/>
  </documentManagement>
</p:properties>
</file>

<file path=customXml/itemProps1.xml><?xml version="1.0" encoding="utf-8"?>
<ds:datastoreItem xmlns:ds="http://schemas.openxmlformats.org/officeDocument/2006/customXml" ds:itemID="{2B89A0D3-4DF4-415F-94B5-9A0F150410C4}">
  <ds:schemaRefs>
    <ds:schemaRef ds:uri="22b11bbb-d155-4edf-9fc2-a9ea1a9fdc5e"/>
    <ds:schemaRef ds:uri="b395284a-d1d2-4311-80cf-bedaec13fc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45408B-EF48-460F-8FCB-A52E280F6FA9}">
  <ds:schemaRefs>
    <ds:schemaRef ds:uri="http://schemas.microsoft.com/sharepoint/v3/contenttype/forms"/>
  </ds:schemaRefs>
</ds:datastoreItem>
</file>

<file path=customXml/itemProps3.xml><?xml version="1.0" encoding="utf-8"?>
<ds:datastoreItem xmlns:ds="http://schemas.openxmlformats.org/officeDocument/2006/customXml" ds:itemID="{DEF700D9-40D1-41AF-BB90-26CA8D15F1EA}">
  <ds:schemaRefs>
    <ds:schemaRef ds:uri="b395284a-d1d2-4311-80cf-bedaec13fcc3"/>
    <ds:schemaRef ds:uri="http://purl.org/dc/dcmitype/"/>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22b11bbb-d155-4edf-9fc2-a9ea1a9fdc5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1998</Words>
  <Application>Microsoft Office PowerPoint</Application>
  <PresentationFormat>Widescreen</PresentationFormat>
  <Paragraphs>497</Paragraphs>
  <Slides>26</Slides>
  <Notes>23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Securator: A Fast and Secure Neural Processing Unit</vt:lpstr>
      <vt:lpstr>Outline</vt:lpstr>
      <vt:lpstr>Neural Network Models are Expensive</vt:lpstr>
      <vt:lpstr>How Powerful is the Adversary?</vt:lpstr>
      <vt:lpstr>Securing Neural Network Models</vt:lpstr>
      <vt:lpstr>Traditional Solutions: Client-SGX and Scalable -SGX</vt:lpstr>
      <vt:lpstr>Convolution Operation</vt:lpstr>
      <vt:lpstr>A Comparison with Related Work </vt:lpstr>
      <vt:lpstr>Outline</vt:lpstr>
      <vt:lpstr>Characterization of  Patterns: An Example</vt:lpstr>
      <vt:lpstr>Characterization of  Patterns: Input Reuse</vt:lpstr>
      <vt:lpstr>Characterization of  Patterns: Weight Reuse</vt:lpstr>
      <vt:lpstr>Characterization of  Patterns: Output Reuse</vt:lpstr>
      <vt:lpstr>The Master Equation</vt:lpstr>
      <vt:lpstr>Outline</vt:lpstr>
      <vt:lpstr>Securator Architecture</vt:lpstr>
      <vt:lpstr>Using VNs in MAC Generation</vt:lpstr>
      <vt:lpstr>Layer-wise MAC Verification</vt:lpstr>
      <vt:lpstr>Outline</vt:lpstr>
      <vt:lpstr>Designs Evaluated</vt:lpstr>
      <vt:lpstr>Results: Normalized memory traffic</vt:lpstr>
      <vt:lpstr> Results: Normalized performance </vt:lpstr>
      <vt:lpstr>Synthesis Results</vt:lpstr>
      <vt:lpstr>Protection Against Model Extraction Attacks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Nivedita Shrivastava</cp:lastModifiedBy>
  <cp:revision>184</cp:revision>
  <dcterms:created xsi:type="dcterms:W3CDTF">2023-02-06T04:12:25Z</dcterms:created>
  <dcterms:modified xsi:type="dcterms:W3CDTF">2023-04-27T08:34:18Z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0x01010066D17E2E50805846BD91FEFF6204F5AC</vt:lpwstr>
  </property>
</Properties>
</file>