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1"/>
  </p:notesMasterIdLst>
  <p:sldIdLst>
    <p:sldId id="256" r:id="rId2"/>
    <p:sldId id="258" r:id="rId3"/>
    <p:sldId id="257" r:id="rId4"/>
    <p:sldId id="4132" r:id="rId5"/>
    <p:sldId id="4091" r:id="rId6"/>
    <p:sldId id="315" r:id="rId7"/>
    <p:sldId id="316" r:id="rId8"/>
    <p:sldId id="317" r:id="rId9"/>
    <p:sldId id="318" r:id="rId10"/>
    <p:sldId id="4133" r:id="rId11"/>
    <p:sldId id="319" r:id="rId12"/>
    <p:sldId id="322" r:id="rId13"/>
    <p:sldId id="323" r:id="rId14"/>
    <p:sldId id="324" r:id="rId15"/>
    <p:sldId id="325" r:id="rId16"/>
    <p:sldId id="4137" r:id="rId17"/>
    <p:sldId id="4097" r:id="rId18"/>
    <p:sldId id="4138" r:id="rId19"/>
    <p:sldId id="328" r:id="rId20"/>
    <p:sldId id="320" r:id="rId21"/>
    <p:sldId id="321" r:id="rId22"/>
    <p:sldId id="329" r:id="rId23"/>
    <p:sldId id="332" r:id="rId24"/>
    <p:sldId id="4142" r:id="rId25"/>
    <p:sldId id="4096" r:id="rId26"/>
    <p:sldId id="4140" r:id="rId27"/>
    <p:sldId id="4141" r:id="rId28"/>
    <p:sldId id="4139" r:id="rId29"/>
    <p:sldId id="333" r:id="rId30"/>
    <p:sldId id="334" r:id="rId31"/>
    <p:sldId id="4095" r:id="rId32"/>
    <p:sldId id="4102" r:id="rId33"/>
    <p:sldId id="4103" r:id="rId34"/>
    <p:sldId id="4104" r:id="rId35"/>
    <p:sldId id="4106" r:id="rId36"/>
    <p:sldId id="4105" r:id="rId37"/>
    <p:sldId id="4107" r:id="rId38"/>
    <p:sldId id="4108" r:id="rId39"/>
    <p:sldId id="4109" r:id="rId40"/>
    <p:sldId id="4099" r:id="rId41"/>
    <p:sldId id="4143" r:id="rId42"/>
    <p:sldId id="335" r:id="rId43"/>
    <p:sldId id="336" r:id="rId44"/>
    <p:sldId id="337" r:id="rId45"/>
    <p:sldId id="4144" r:id="rId46"/>
    <p:sldId id="4134" r:id="rId47"/>
    <p:sldId id="4135" r:id="rId48"/>
    <p:sldId id="4098" r:id="rId49"/>
    <p:sldId id="4100" r:id="rId50"/>
    <p:sldId id="4112" r:id="rId51"/>
    <p:sldId id="4113" r:id="rId52"/>
    <p:sldId id="4114" r:id="rId53"/>
    <p:sldId id="4115" r:id="rId54"/>
    <p:sldId id="4116" r:id="rId55"/>
    <p:sldId id="4117" r:id="rId56"/>
    <p:sldId id="4145" r:id="rId57"/>
    <p:sldId id="4118" r:id="rId58"/>
    <p:sldId id="4119" r:id="rId59"/>
    <p:sldId id="4110" r:id="rId60"/>
    <p:sldId id="4120" r:id="rId61"/>
    <p:sldId id="4121" r:id="rId62"/>
    <p:sldId id="4122" r:id="rId63"/>
    <p:sldId id="4127" r:id="rId64"/>
    <p:sldId id="4123" r:id="rId65"/>
    <p:sldId id="4124" r:id="rId66"/>
    <p:sldId id="4129" r:id="rId67"/>
    <p:sldId id="4125" r:id="rId68"/>
    <p:sldId id="4126" r:id="rId69"/>
    <p:sldId id="4128" r:id="rId70"/>
    <p:sldId id="4111" r:id="rId71"/>
    <p:sldId id="4146" r:id="rId72"/>
    <p:sldId id="4136" r:id="rId73"/>
    <p:sldId id="4149" r:id="rId74"/>
    <p:sldId id="4147" r:id="rId75"/>
    <p:sldId id="4150" r:id="rId76"/>
    <p:sldId id="4151" r:id="rId77"/>
    <p:sldId id="4152" r:id="rId78"/>
    <p:sldId id="4153" r:id="rId79"/>
    <p:sldId id="4154" r:id="rId80"/>
    <p:sldId id="4155" r:id="rId81"/>
    <p:sldId id="4156" r:id="rId82"/>
    <p:sldId id="4157" r:id="rId83"/>
    <p:sldId id="4158" r:id="rId84"/>
    <p:sldId id="4148" r:id="rId85"/>
    <p:sldId id="4159" r:id="rId86"/>
    <p:sldId id="4160" r:id="rId87"/>
    <p:sldId id="4161" r:id="rId88"/>
    <p:sldId id="4101" r:id="rId89"/>
    <p:sldId id="4094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3BF41F-9C7A-4C51-9F05-39A4B1F81605}" v="1184" dt="2024-10-03T09:15:47.036"/>
    <p1510:client id="{CF207909-AA1C-4718-B421-887DFA979C45}" v="30" dt="2024-10-03T19:09:03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0DC33D-D91D-4D2D-BC2C-15F06BFC1225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A2B5B8B-7F94-4AB0-A2D3-E5E4DB6AE124}">
      <dgm:prSet phldrT="[Text]"/>
      <dgm:spPr/>
      <dgm:t>
        <a:bodyPr/>
        <a:lstStyle/>
        <a:p>
          <a:r>
            <a:rPr lang="en-IN">
              <a:solidFill>
                <a:schemeClr val="tx1"/>
              </a:solidFill>
            </a:rPr>
            <a:t>Formed by Intel 2019</a:t>
          </a:r>
          <a:endParaRPr lang="en-IN" dirty="0">
            <a:solidFill>
              <a:schemeClr val="tx1"/>
            </a:solidFill>
          </a:endParaRPr>
        </a:p>
      </dgm:t>
    </dgm:pt>
    <dgm:pt modelId="{748DF029-B374-4940-8015-9418E58DAE39}" type="parTrans" cxnId="{1442340F-CF3B-4524-A275-CA11563A3274}">
      <dgm:prSet/>
      <dgm:spPr/>
      <dgm:t>
        <a:bodyPr/>
        <a:lstStyle/>
        <a:p>
          <a:endParaRPr lang="en-IN"/>
        </a:p>
      </dgm:t>
    </dgm:pt>
    <dgm:pt modelId="{808E47D3-ECEE-43BA-A794-5EDEF6F3E7E1}" type="sibTrans" cxnId="{1442340F-CF3B-4524-A275-CA11563A3274}">
      <dgm:prSet/>
      <dgm:spPr/>
      <dgm:t>
        <a:bodyPr/>
        <a:lstStyle/>
        <a:p>
          <a:endParaRPr lang="en-IN"/>
        </a:p>
      </dgm:t>
    </dgm:pt>
    <dgm:pt modelId="{E426BBB1-365F-4A25-8B26-C7DD5D53BD9F}">
      <dgm:prSet phldrT="[Text]"/>
      <dgm:spPr/>
      <dgm:t>
        <a:bodyPr/>
        <a:lstStyle/>
        <a:p>
          <a:r>
            <a:rPr lang="en-IN"/>
            <a:t>Now managed by a consortium</a:t>
          </a:r>
        </a:p>
      </dgm:t>
    </dgm:pt>
    <dgm:pt modelId="{DCD5D1B1-6966-499C-A88A-EE8411B0AEF2}" type="parTrans" cxnId="{4039286B-C87A-4128-A5C8-10BF4E167F46}">
      <dgm:prSet/>
      <dgm:spPr/>
      <dgm:t>
        <a:bodyPr/>
        <a:lstStyle/>
        <a:p>
          <a:endParaRPr lang="en-IN"/>
        </a:p>
      </dgm:t>
    </dgm:pt>
    <dgm:pt modelId="{E55E0CDB-FD85-4A19-B5F9-4D6176663BB1}" type="sibTrans" cxnId="{4039286B-C87A-4128-A5C8-10BF4E167F46}">
      <dgm:prSet/>
      <dgm:spPr/>
      <dgm:t>
        <a:bodyPr/>
        <a:lstStyle/>
        <a:p>
          <a:endParaRPr lang="en-IN"/>
        </a:p>
      </dgm:t>
    </dgm:pt>
    <dgm:pt modelId="{8050B62F-5516-4EBB-B13F-D99D2D7DCE89}">
      <dgm:prSet phldrT="[Text]"/>
      <dgm:spPr/>
      <dgm:t>
        <a:bodyPr/>
        <a:lstStyle/>
        <a:p>
          <a:r>
            <a:rPr lang="en-IN"/>
            <a:t>Three generations of specifications: 1.0, 2,0, 3.0</a:t>
          </a:r>
        </a:p>
      </dgm:t>
    </dgm:pt>
    <dgm:pt modelId="{CF522FB4-CF53-4148-8904-96112D781BF8}" type="parTrans" cxnId="{B4C01DE4-0EC4-4153-BF83-8CE6C7B3118E}">
      <dgm:prSet/>
      <dgm:spPr/>
      <dgm:t>
        <a:bodyPr/>
        <a:lstStyle/>
        <a:p>
          <a:endParaRPr lang="en-IN"/>
        </a:p>
      </dgm:t>
    </dgm:pt>
    <dgm:pt modelId="{EACBFBB0-E345-4DF3-9034-4492B21F0AA7}" type="sibTrans" cxnId="{B4C01DE4-0EC4-4153-BF83-8CE6C7B3118E}">
      <dgm:prSet/>
      <dgm:spPr/>
      <dgm:t>
        <a:bodyPr/>
        <a:lstStyle/>
        <a:p>
          <a:endParaRPr lang="en-IN"/>
        </a:p>
      </dgm:t>
    </dgm:pt>
    <dgm:pt modelId="{4835946D-F2DC-4BB9-B2B1-7C7B88F3DF86}">
      <dgm:prSet phldrT="[Text]"/>
      <dgm:spPr/>
      <dgm:t>
        <a:bodyPr/>
        <a:lstStyle/>
        <a:p>
          <a:r>
            <a:rPr lang="en-IN"/>
            <a:t>Uses PCIe as the base physical layer</a:t>
          </a:r>
          <a:endParaRPr lang="en-IN" dirty="0"/>
        </a:p>
      </dgm:t>
    </dgm:pt>
    <dgm:pt modelId="{339BCDFF-1853-4452-BD75-0C023FD6C98C}" type="parTrans" cxnId="{C6256B1C-4564-4F78-98D9-A9434754E7CC}">
      <dgm:prSet/>
      <dgm:spPr/>
    </dgm:pt>
    <dgm:pt modelId="{CFC5F7B5-45D0-481F-9BFB-55A11D2C7037}" type="sibTrans" cxnId="{C6256B1C-4564-4F78-98D9-A9434754E7CC}">
      <dgm:prSet/>
      <dgm:spPr/>
    </dgm:pt>
    <dgm:pt modelId="{1D505804-F690-490F-9FC6-EFCEFA70999A}" type="pres">
      <dgm:prSet presAssocID="{1B0DC33D-D91D-4D2D-BC2C-15F06BFC1225}" presName="Name0" presStyleCnt="0">
        <dgm:presLayoutVars>
          <dgm:chMax val="7"/>
          <dgm:chPref val="7"/>
          <dgm:dir/>
        </dgm:presLayoutVars>
      </dgm:prSet>
      <dgm:spPr/>
    </dgm:pt>
    <dgm:pt modelId="{8FA6F866-20B8-4EE2-ACAD-43260DE97B9D}" type="pres">
      <dgm:prSet presAssocID="{1B0DC33D-D91D-4D2D-BC2C-15F06BFC1225}" presName="Name1" presStyleCnt="0"/>
      <dgm:spPr/>
    </dgm:pt>
    <dgm:pt modelId="{75EAB79A-C43A-4A2C-BDCC-39CE7AC01376}" type="pres">
      <dgm:prSet presAssocID="{1B0DC33D-D91D-4D2D-BC2C-15F06BFC1225}" presName="cycle" presStyleCnt="0"/>
      <dgm:spPr/>
    </dgm:pt>
    <dgm:pt modelId="{A441AD3D-C9DA-4DF9-84F3-448A16D7FEF6}" type="pres">
      <dgm:prSet presAssocID="{1B0DC33D-D91D-4D2D-BC2C-15F06BFC1225}" presName="srcNode" presStyleLbl="node1" presStyleIdx="0" presStyleCnt="4"/>
      <dgm:spPr/>
    </dgm:pt>
    <dgm:pt modelId="{07BDA664-059A-4CDA-AD86-4CBB078049A5}" type="pres">
      <dgm:prSet presAssocID="{1B0DC33D-D91D-4D2D-BC2C-15F06BFC1225}" presName="conn" presStyleLbl="parChTrans1D2" presStyleIdx="0" presStyleCnt="1"/>
      <dgm:spPr/>
    </dgm:pt>
    <dgm:pt modelId="{48CA7A54-DCDB-43B9-A265-F2D8D0C32C82}" type="pres">
      <dgm:prSet presAssocID="{1B0DC33D-D91D-4D2D-BC2C-15F06BFC1225}" presName="extraNode" presStyleLbl="node1" presStyleIdx="0" presStyleCnt="4"/>
      <dgm:spPr/>
    </dgm:pt>
    <dgm:pt modelId="{C3D8ECFE-8A0B-4719-B223-C67F8361BF0C}" type="pres">
      <dgm:prSet presAssocID="{1B0DC33D-D91D-4D2D-BC2C-15F06BFC1225}" presName="dstNode" presStyleLbl="node1" presStyleIdx="0" presStyleCnt="4"/>
      <dgm:spPr/>
    </dgm:pt>
    <dgm:pt modelId="{A4333B02-0A43-4EC3-A93D-BE33649B7F9B}" type="pres">
      <dgm:prSet presAssocID="{9A2B5B8B-7F94-4AB0-A2D3-E5E4DB6AE124}" presName="text_1" presStyleLbl="node1" presStyleIdx="0" presStyleCnt="4">
        <dgm:presLayoutVars>
          <dgm:bulletEnabled val="1"/>
        </dgm:presLayoutVars>
      </dgm:prSet>
      <dgm:spPr/>
    </dgm:pt>
    <dgm:pt modelId="{632DE012-DBD4-49D3-884E-4DE765C7FB18}" type="pres">
      <dgm:prSet presAssocID="{9A2B5B8B-7F94-4AB0-A2D3-E5E4DB6AE124}" presName="accent_1" presStyleCnt="0"/>
      <dgm:spPr/>
    </dgm:pt>
    <dgm:pt modelId="{5014DC93-2AB8-4324-8F62-C52169B01283}" type="pres">
      <dgm:prSet presAssocID="{9A2B5B8B-7F94-4AB0-A2D3-E5E4DB6AE124}" presName="accentRepeatNode" presStyleLbl="solidFgAcc1" presStyleIdx="0" presStyleCnt="4"/>
      <dgm:spPr/>
    </dgm:pt>
    <dgm:pt modelId="{AEEBFF35-1A27-4D73-9324-1ECBB1B90E67}" type="pres">
      <dgm:prSet presAssocID="{E426BBB1-365F-4A25-8B26-C7DD5D53BD9F}" presName="text_2" presStyleLbl="node1" presStyleIdx="1" presStyleCnt="4">
        <dgm:presLayoutVars>
          <dgm:bulletEnabled val="1"/>
        </dgm:presLayoutVars>
      </dgm:prSet>
      <dgm:spPr/>
    </dgm:pt>
    <dgm:pt modelId="{EC702076-27AD-47E1-B74A-5B647AB42C1D}" type="pres">
      <dgm:prSet presAssocID="{E426BBB1-365F-4A25-8B26-C7DD5D53BD9F}" presName="accent_2" presStyleCnt="0"/>
      <dgm:spPr/>
    </dgm:pt>
    <dgm:pt modelId="{A10B1CCE-0327-453B-8332-63224E7B458C}" type="pres">
      <dgm:prSet presAssocID="{E426BBB1-365F-4A25-8B26-C7DD5D53BD9F}" presName="accentRepeatNode" presStyleLbl="solidFgAcc1" presStyleIdx="1" presStyleCnt="4"/>
      <dgm:spPr/>
    </dgm:pt>
    <dgm:pt modelId="{339E0904-BD99-4602-90F8-65B2F11B3B3B}" type="pres">
      <dgm:prSet presAssocID="{8050B62F-5516-4EBB-B13F-D99D2D7DCE89}" presName="text_3" presStyleLbl="node1" presStyleIdx="2" presStyleCnt="4">
        <dgm:presLayoutVars>
          <dgm:bulletEnabled val="1"/>
        </dgm:presLayoutVars>
      </dgm:prSet>
      <dgm:spPr/>
    </dgm:pt>
    <dgm:pt modelId="{18C3612D-67B4-4226-8B79-E98263DEFFC7}" type="pres">
      <dgm:prSet presAssocID="{8050B62F-5516-4EBB-B13F-D99D2D7DCE89}" presName="accent_3" presStyleCnt="0"/>
      <dgm:spPr/>
    </dgm:pt>
    <dgm:pt modelId="{AFADF6BB-CE76-4836-9C21-C65772209889}" type="pres">
      <dgm:prSet presAssocID="{8050B62F-5516-4EBB-B13F-D99D2D7DCE89}" presName="accentRepeatNode" presStyleLbl="solidFgAcc1" presStyleIdx="2" presStyleCnt="4"/>
      <dgm:spPr/>
    </dgm:pt>
    <dgm:pt modelId="{1E4F7875-17F2-4D61-AE27-11BE652AACA1}" type="pres">
      <dgm:prSet presAssocID="{4835946D-F2DC-4BB9-B2B1-7C7B88F3DF86}" presName="text_4" presStyleLbl="node1" presStyleIdx="3" presStyleCnt="4">
        <dgm:presLayoutVars>
          <dgm:bulletEnabled val="1"/>
        </dgm:presLayoutVars>
      </dgm:prSet>
      <dgm:spPr/>
    </dgm:pt>
    <dgm:pt modelId="{CCE63662-1413-407E-A3C8-05EB4384DD31}" type="pres">
      <dgm:prSet presAssocID="{4835946D-F2DC-4BB9-B2B1-7C7B88F3DF86}" presName="accent_4" presStyleCnt="0"/>
      <dgm:spPr/>
    </dgm:pt>
    <dgm:pt modelId="{2BFFDA70-6115-4FEA-BDEE-088258191373}" type="pres">
      <dgm:prSet presAssocID="{4835946D-F2DC-4BB9-B2B1-7C7B88F3DF86}" presName="accentRepeatNode" presStyleLbl="solidFgAcc1" presStyleIdx="3" presStyleCnt="4"/>
      <dgm:spPr/>
    </dgm:pt>
  </dgm:ptLst>
  <dgm:cxnLst>
    <dgm:cxn modelId="{1442340F-CF3B-4524-A275-CA11563A3274}" srcId="{1B0DC33D-D91D-4D2D-BC2C-15F06BFC1225}" destId="{9A2B5B8B-7F94-4AB0-A2D3-E5E4DB6AE124}" srcOrd="0" destOrd="0" parTransId="{748DF029-B374-4940-8015-9418E58DAE39}" sibTransId="{808E47D3-ECEE-43BA-A794-5EDEF6F3E7E1}"/>
    <dgm:cxn modelId="{C6256B1C-4564-4F78-98D9-A9434754E7CC}" srcId="{1B0DC33D-D91D-4D2D-BC2C-15F06BFC1225}" destId="{4835946D-F2DC-4BB9-B2B1-7C7B88F3DF86}" srcOrd="3" destOrd="0" parTransId="{339BCDFF-1853-4452-BD75-0C023FD6C98C}" sibTransId="{CFC5F7B5-45D0-481F-9BFB-55A11D2C7037}"/>
    <dgm:cxn modelId="{7CB5F762-2FA3-40A6-B9C5-4D6446DA7894}" type="presOf" srcId="{9A2B5B8B-7F94-4AB0-A2D3-E5E4DB6AE124}" destId="{A4333B02-0A43-4EC3-A93D-BE33649B7F9B}" srcOrd="0" destOrd="0" presId="urn:microsoft.com/office/officeart/2008/layout/VerticalCurvedList"/>
    <dgm:cxn modelId="{3578276A-AA86-4FBA-B179-AC453B5EFC9E}" type="presOf" srcId="{4835946D-F2DC-4BB9-B2B1-7C7B88F3DF86}" destId="{1E4F7875-17F2-4D61-AE27-11BE652AACA1}" srcOrd="0" destOrd="0" presId="urn:microsoft.com/office/officeart/2008/layout/VerticalCurvedList"/>
    <dgm:cxn modelId="{4039286B-C87A-4128-A5C8-10BF4E167F46}" srcId="{1B0DC33D-D91D-4D2D-BC2C-15F06BFC1225}" destId="{E426BBB1-365F-4A25-8B26-C7DD5D53BD9F}" srcOrd="1" destOrd="0" parTransId="{DCD5D1B1-6966-499C-A88A-EE8411B0AEF2}" sibTransId="{E55E0CDB-FD85-4A19-B5F9-4D6176663BB1}"/>
    <dgm:cxn modelId="{05AF2482-ADB6-4D3E-9A9E-E33C9D5C5EAF}" type="presOf" srcId="{808E47D3-ECEE-43BA-A794-5EDEF6F3E7E1}" destId="{07BDA664-059A-4CDA-AD86-4CBB078049A5}" srcOrd="0" destOrd="0" presId="urn:microsoft.com/office/officeart/2008/layout/VerticalCurvedList"/>
    <dgm:cxn modelId="{D3DEA6AD-9DE7-4E2A-BD95-477BD3E73BDD}" type="presOf" srcId="{1B0DC33D-D91D-4D2D-BC2C-15F06BFC1225}" destId="{1D505804-F690-490F-9FC6-EFCEFA70999A}" srcOrd="0" destOrd="0" presId="urn:microsoft.com/office/officeart/2008/layout/VerticalCurvedList"/>
    <dgm:cxn modelId="{B4C01DE4-0EC4-4153-BF83-8CE6C7B3118E}" srcId="{1B0DC33D-D91D-4D2D-BC2C-15F06BFC1225}" destId="{8050B62F-5516-4EBB-B13F-D99D2D7DCE89}" srcOrd="2" destOrd="0" parTransId="{CF522FB4-CF53-4148-8904-96112D781BF8}" sibTransId="{EACBFBB0-E345-4DF3-9034-4492B21F0AA7}"/>
    <dgm:cxn modelId="{AAB2B9F8-3AEC-4DC4-B652-60BB1A05CB5F}" type="presOf" srcId="{E426BBB1-365F-4A25-8B26-C7DD5D53BD9F}" destId="{AEEBFF35-1A27-4D73-9324-1ECBB1B90E67}" srcOrd="0" destOrd="0" presId="urn:microsoft.com/office/officeart/2008/layout/VerticalCurvedList"/>
    <dgm:cxn modelId="{3022D5FD-6980-4BC5-BB0C-2E1BC55B5E78}" type="presOf" srcId="{8050B62F-5516-4EBB-B13F-D99D2D7DCE89}" destId="{339E0904-BD99-4602-90F8-65B2F11B3B3B}" srcOrd="0" destOrd="0" presId="urn:microsoft.com/office/officeart/2008/layout/VerticalCurvedList"/>
    <dgm:cxn modelId="{A1584B7C-8071-4FCA-ADBF-4E0EA9866E12}" type="presParOf" srcId="{1D505804-F690-490F-9FC6-EFCEFA70999A}" destId="{8FA6F866-20B8-4EE2-ACAD-43260DE97B9D}" srcOrd="0" destOrd="0" presId="urn:microsoft.com/office/officeart/2008/layout/VerticalCurvedList"/>
    <dgm:cxn modelId="{F7DAED71-9B8C-4B89-B562-6700168757BB}" type="presParOf" srcId="{8FA6F866-20B8-4EE2-ACAD-43260DE97B9D}" destId="{75EAB79A-C43A-4A2C-BDCC-39CE7AC01376}" srcOrd="0" destOrd="0" presId="urn:microsoft.com/office/officeart/2008/layout/VerticalCurvedList"/>
    <dgm:cxn modelId="{CE697BF1-B6CE-4412-B10E-AD38EB750CA9}" type="presParOf" srcId="{75EAB79A-C43A-4A2C-BDCC-39CE7AC01376}" destId="{A441AD3D-C9DA-4DF9-84F3-448A16D7FEF6}" srcOrd="0" destOrd="0" presId="urn:microsoft.com/office/officeart/2008/layout/VerticalCurvedList"/>
    <dgm:cxn modelId="{A0EF1C02-186E-4F8D-9ECD-3AA4E979E55A}" type="presParOf" srcId="{75EAB79A-C43A-4A2C-BDCC-39CE7AC01376}" destId="{07BDA664-059A-4CDA-AD86-4CBB078049A5}" srcOrd="1" destOrd="0" presId="urn:microsoft.com/office/officeart/2008/layout/VerticalCurvedList"/>
    <dgm:cxn modelId="{1B4F116E-310A-499A-9479-0D532F27AA37}" type="presParOf" srcId="{75EAB79A-C43A-4A2C-BDCC-39CE7AC01376}" destId="{48CA7A54-DCDB-43B9-A265-F2D8D0C32C82}" srcOrd="2" destOrd="0" presId="urn:microsoft.com/office/officeart/2008/layout/VerticalCurvedList"/>
    <dgm:cxn modelId="{68C57568-08CA-4A1C-A637-4D7DD90C878D}" type="presParOf" srcId="{75EAB79A-C43A-4A2C-BDCC-39CE7AC01376}" destId="{C3D8ECFE-8A0B-4719-B223-C67F8361BF0C}" srcOrd="3" destOrd="0" presId="urn:microsoft.com/office/officeart/2008/layout/VerticalCurvedList"/>
    <dgm:cxn modelId="{2D889C76-8C09-4CA1-B7D9-A728957F4AD4}" type="presParOf" srcId="{8FA6F866-20B8-4EE2-ACAD-43260DE97B9D}" destId="{A4333B02-0A43-4EC3-A93D-BE33649B7F9B}" srcOrd="1" destOrd="0" presId="urn:microsoft.com/office/officeart/2008/layout/VerticalCurvedList"/>
    <dgm:cxn modelId="{9E0F2A37-F655-422C-BDA3-345762467105}" type="presParOf" srcId="{8FA6F866-20B8-4EE2-ACAD-43260DE97B9D}" destId="{632DE012-DBD4-49D3-884E-4DE765C7FB18}" srcOrd="2" destOrd="0" presId="urn:microsoft.com/office/officeart/2008/layout/VerticalCurvedList"/>
    <dgm:cxn modelId="{F0E8B5FB-2797-40AD-96CA-61EE1F799D13}" type="presParOf" srcId="{632DE012-DBD4-49D3-884E-4DE765C7FB18}" destId="{5014DC93-2AB8-4324-8F62-C52169B01283}" srcOrd="0" destOrd="0" presId="urn:microsoft.com/office/officeart/2008/layout/VerticalCurvedList"/>
    <dgm:cxn modelId="{0CA9D497-A075-498E-9996-7B002234D617}" type="presParOf" srcId="{8FA6F866-20B8-4EE2-ACAD-43260DE97B9D}" destId="{AEEBFF35-1A27-4D73-9324-1ECBB1B90E67}" srcOrd="3" destOrd="0" presId="urn:microsoft.com/office/officeart/2008/layout/VerticalCurvedList"/>
    <dgm:cxn modelId="{4DA4C1DB-D2AE-44B5-9C02-3F8293723FE3}" type="presParOf" srcId="{8FA6F866-20B8-4EE2-ACAD-43260DE97B9D}" destId="{EC702076-27AD-47E1-B74A-5B647AB42C1D}" srcOrd="4" destOrd="0" presId="urn:microsoft.com/office/officeart/2008/layout/VerticalCurvedList"/>
    <dgm:cxn modelId="{5C450750-7058-4CE2-8F1C-BE7A748096E5}" type="presParOf" srcId="{EC702076-27AD-47E1-B74A-5B647AB42C1D}" destId="{A10B1CCE-0327-453B-8332-63224E7B458C}" srcOrd="0" destOrd="0" presId="urn:microsoft.com/office/officeart/2008/layout/VerticalCurvedList"/>
    <dgm:cxn modelId="{1E43781C-349D-4584-BE09-8BE96A4E94D1}" type="presParOf" srcId="{8FA6F866-20B8-4EE2-ACAD-43260DE97B9D}" destId="{339E0904-BD99-4602-90F8-65B2F11B3B3B}" srcOrd="5" destOrd="0" presId="urn:microsoft.com/office/officeart/2008/layout/VerticalCurvedList"/>
    <dgm:cxn modelId="{B21E9101-8519-427B-BED3-5FFBDCA355F4}" type="presParOf" srcId="{8FA6F866-20B8-4EE2-ACAD-43260DE97B9D}" destId="{18C3612D-67B4-4226-8B79-E98263DEFFC7}" srcOrd="6" destOrd="0" presId="urn:microsoft.com/office/officeart/2008/layout/VerticalCurvedList"/>
    <dgm:cxn modelId="{47241B78-4461-4F54-83E2-99089664C383}" type="presParOf" srcId="{18C3612D-67B4-4226-8B79-E98263DEFFC7}" destId="{AFADF6BB-CE76-4836-9C21-C65772209889}" srcOrd="0" destOrd="0" presId="urn:microsoft.com/office/officeart/2008/layout/VerticalCurvedList"/>
    <dgm:cxn modelId="{7ED5E5BB-BDA2-4A81-9F15-25377D062609}" type="presParOf" srcId="{8FA6F866-20B8-4EE2-ACAD-43260DE97B9D}" destId="{1E4F7875-17F2-4D61-AE27-11BE652AACA1}" srcOrd="7" destOrd="0" presId="urn:microsoft.com/office/officeart/2008/layout/VerticalCurvedList"/>
    <dgm:cxn modelId="{CD1C6E06-C593-46F9-8882-0FF4FDEAFEB6}" type="presParOf" srcId="{8FA6F866-20B8-4EE2-ACAD-43260DE97B9D}" destId="{CCE63662-1413-407E-A3C8-05EB4384DD31}" srcOrd="8" destOrd="0" presId="urn:microsoft.com/office/officeart/2008/layout/VerticalCurvedList"/>
    <dgm:cxn modelId="{44B537A8-603C-424F-9CEF-4B70502B04DC}" type="presParOf" srcId="{CCE63662-1413-407E-A3C8-05EB4384DD31}" destId="{2BFFDA70-6115-4FEA-BDEE-08825819137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F16C24-28DB-488D-80D4-9523EE154E6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233CFD8-26B4-4C93-9C6E-CE92C6D129D4}">
      <dgm:prSet phldrT="[Text]"/>
      <dgm:spPr/>
      <dgm:t>
        <a:bodyPr/>
        <a:lstStyle/>
        <a:p>
          <a:r>
            <a:rPr lang="en-IN" dirty="0"/>
            <a:t>Coherent access to host/device memory</a:t>
          </a:r>
        </a:p>
      </dgm:t>
    </dgm:pt>
    <dgm:pt modelId="{286B4790-9D16-4E4A-ADC9-1E8628EF406A}" type="parTrans" cxnId="{C2835502-FD1D-408E-A3F8-B99075DABFA2}">
      <dgm:prSet/>
      <dgm:spPr/>
      <dgm:t>
        <a:bodyPr/>
        <a:lstStyle/>
        <a:p>
          <a:endParaRPr lang="en-IN"/>
        </a:p>
      </dgm:t>
    </dgm:pt>
    <dgm:pt modelId="{1FD07B04-D3E8-4F86-9D76-5D4D67D94A37}" type="sibTrans" cxnId="{C2835502-FD1D-408E-A3F8-B99075DABFA2}">
      <dgm:prSet/>
      <dgm:spPr/>
      <dgm:t>
        <a:bodyPr/>
        <a:lstStyle/>
        <a:p>
          <a:endParaRPr lang="en-IN"/>
        </a:p>
      </dgm:t>
    </dgm:pt>
    <dgm:pt modelId="{B3B65507-93C6-4E46-BB51-FE85044BA7C9}">
      <dgm:prSet phldrT="[Text]"/>
      <dgm:spPr/>
      <dgm:t>
        <a:bodyPr/>
        <a:lstStyle/>
        <a:p>
          <a:r>
            <a:rPr lang="en-IN"/>
            <a:t>Scalable memory: PCIe is 5X faster than DDR</a:t>
          </a:r>
          <a:endParaRPr lang="en-IN" dirty="0"/>
        </a:p>
      </dgm:t>
    </dgm:pt>
    <dgm:pt modelId="{A6976266-E47F-4A3A-AD0F-B80B34A5D066}" type="parTrans" cxnId="{3542BDA8-CCA8-4CF9-AC71-4857AFCF1D69}">
      <dgm:prSet/>
      <dgm:spPr/>
      <dgm:t>
        <a:bodyPr/>
        <a:lstStyle/>
        <a:p>
          <a:endParaRPr lang="en-IN"/>
        </a:p>
      </dgm:t>
    </dgm:pt>
    <dgm:pt modelId="{F470A3E1-EDBF-4825-851E-1F0AB9DBDACB}" type="sibTrans" cxnId="{3542BDA8-CCA8-4CF9-AC71-4857AFCF1D69}">
      <dgm:prSet/>
      <dgm:spPr/>
      <dgm:t>
        <a:bodyPr/>
        <a:lstStyle/>
        <a:p>
          <a:endParaRPr lang="en-IN"/>
        </a:p>
      </dgm:t>
    </dgm:pt>
    <dgm:pt modelId="{904CB7D2-E4E7-4675-8474-E8CC0B5AA8AC}">
      <dgm:prSet phldrT="[Text]"/>
      <dgm:spPr/>
      <dgm:t>
        <a:bodyPr/>
        <a:lstStyle/>
        <a:p>
          <a:r>
            <a:rPr lang="en-IN" dirty="0"/>
            <a:t>Pool memory by using remote memory</a:t>
          </a:r>
        </a:p>
      </dgm:t>
    </dgm:pt>
    <dgm:pt modelId="{E8F7FADE-7F61-4D03-B34D-3790854A1D2C}" type="parTrans" cxnId="{B0DC99A4-7C06-41AD-8B92-10AE0D1C3CF0}">
      <dgm:prSet/>
      <dgm:spPr/>
      <dgm:t>
        <a:bodyPr/>
        <a:lstStyle/>
        <a:p>
          <a:endParaRPr lang="en-IN"/>
        </a:p>
      </dgm:t>
    </dgm:pt>
    <dgm:pt modelId="{5FFC87D7-54B3-4454-9A50-D166E80F7277}" type="sibTrans" cxnId="{B0DC99A4-7C06-41AD-8B92-10AE0D1C3CF0}">
      <dgm:prSet/>
      <dgm:spPr/>
      <dgm:t>
        <a:bodyPr/>
        <a:lstStyle/>
        <a:p>
          <a:endParaRPr lang="en-IN"/>
        </a:p>
      </dgm:t>
    </dgm:pt>
    <dgm:pt modelId="{FA19AE54-9D9E-4903-8512-7B1E212787C0}">
      <dgm:prSet phldrT="[Text]"/>
      <dgm:spPr/>
      <dgm:t>
        <a:bodyPr/>
        <a:lstStyle/>
        <a:p>
          <a:r>
            <a:rPr lang="en-IN"/>
            <a:t>Fine-grained data sharing: leverage local accesses</a:t>
          </a:r>
          <a:endParaRPr lang="en-IN" dirty="0"/>
        </a:p>
      </dgm:t>
    </dgm:pt>
    <dgm:pt modelId="{9BEA7F72-0770-445E-9217-73C42306E127}" type="parTrans" cxnId="{BF00368A-2393-4955-8E73-0348EE148E12}">
      <dgm:prSet/>
      <dgm:spPr/>
      <dgm:t>
        <a:bodyPr/>
        <a:lstStyle/>
        <a:p>
          <a:endParaRPr lang="en-IN"/>
        </a:p>
      </dgm:t>
    </dgm:pt>
    <dgm:pt modelId="{A1C16C6C-ED9E-40AF-9C6C-29D1F4FF8FCF}" type="sibTrans" cxnId="{BF00368A-2393-4955-8E73-0348EE148E12}">
      <dgm:prSet/>
      <dgm:spPr/>
      <dgm:t>
        <a:bodyPr/>
        <a:lstStyle/>
        <a:p>
          <a:endParaRPr lang="en-IN"/>
        </a:p>
      </dgm:t>
    </dgm:pt>
    <dgm:pt modelId="{37C98BD5-BEBF-465C-8C8F-650A005E5837}" type="pres">
      <dgm:prSet presAssocID="{0FF16C24-28DB-488D-80D4-9523EE154E68}" presName="linear" presStyleCnt="0">
        <dgm:presLayoutVars>
          <dgm:dir/>
          <dgm:animLvl val="lvl"/>
          <dgm:resizeHandles val="exact"/>
        </dgm:presLayoutVars>
      </dgm:prSet>
      <dgm:spPr/>
    </dgm:pt>
    <dgm:pt modelId="{48E3ECDA-02C9-4C75-B0B2-B6E604074C93}" type="pres">
      <dgm:prSet presAssocID="{7233CFD8-26B4-4C93-9C6E-CE92C6D129D4}" presName="parentLin" presStyleCnt="0"/>
      <dgm:spPr/>
    </dgm:pt>
    <dgm:pt modelId="{5E2C8F67-26C8-4CAD-AC58-77F6B194E185}" type="pres">
      <dgm:prSet presAssocID="{7233CFD8-26B4-4C93-9C6E-CE92C6D129D4}" presName="parentLeftMargin" presStyleLbl="node1" presStyleIdx="0" presStyleCnt="4"/>
      <dgm:spPr/>
    </dgm:pt>
    <dgm:pt modelId="{68CAA8D4-51D3-4DA7-9E3D-702F24B77CB2}" type="pres">
      <dgm:prSet presAssocID="{7233CFD8-26B4-4C93-9C6E-CE92C6D129D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5DD7FDC-01E3-4FE3-8353-EBAFC2ABD1FC}" type="pres">
      <dgm:prSet presAssocID="{7233CFD8-26B4-4C93-9C6E-CE92C6D129D4}" presName="negativeSpace" presStyleCnt="0"/>
      <dgm:spPr/>
    </dgm:pt>
    <dgm:pt modelId="{BD991C42-0976-4810-AA1F-85BD6033033D}" type="pres">
      <dgm:prSet presAssocID="{7233CFD8-26B4-4C93-9C6E-CE92C6D129D4}" presName="childText" presStyleLbl="conFgAcc1" presStyleIdx="0" presStyleCnt="4">
        <dgm:presLayoutVars>
          <dgm:bulletEnabled val="1"/>
        </dgm:presLayoutVars>
      </dgm:prSet>
      <dgm:spPr/>
    </dgm:pt>
    <dgm:pt modelId="{729BA0EA-9B0A-48ED-9FEE-B3ABC93738CB}" type="pres">
      <dgm:prSet presAssocID="{1FD07B04-D3E8-4F86-9D76-5D4D67D94A37}" presName="spaceBetweenRectangles" presStyleCnt="0"/>
      <dgm:spPr/>
    </dgm:pt>
    <dgm:pt modelId="{AE645DA6-AD8D-43C2-B8C2-F2C9DFB0AC34}" type="pres">
      <dgm:prSet presAssocID="{B3B65507-93C6-4E46-BB51-FE85044BA7C9}" presName="parentLin" presStyleCnt="0"/>
      <dgm:spPr/>
    </dgm:pt>
    <dgm:pt modelId="{95BB6FE8-7331-4F02-88DE-E9D0FC77C030}" type="pres">
      <dgm:prSet presAssocID="{B3B65507-93C6-4E46-BB51-FE85044BA7C9}" presName="parentLeftMargin" presStyleLbl="node1" presStyleIdx="0" presStyleCnt="4"/>
      <dgm:spPr/>
    </dgm:pt>
    <dgm:pt modelId="{A764FE97-2171-4F81-8D8F-25B1AC3F82A4}" type="pres">
      <dgm:prSet presAssocID="{B3B65507-93C6-4E46-BB51-FE85044BA7C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B63EB89-C918-49A9-B249-6419DC93FCAF}" type="pres">
      <dgm:prSet presAssocID="{B3B65507-93C6-4E46-BB51-FE85044BA7C9}" presName="negativeSpace" presStyleCnt="0"/>
      <dgm:spPr/>
    </dgm:pt>
    <dgm:pt modelId="{F5A54804-899A-45AA-A3ED-1225870EF862}" type="pres">
      <dgm:prSet presAssocID="{B3B65507-93C6-4E46-BB51-FE85044BA7C9}" presName="childText" presStyleLbl="conFgAcc1" presStyleIdx="1" presStyleCnt="4">
        <dgm:presLayoutVars>
          <dgm:bulletEnabled val="1"/>
        </dgm:presLayoutVars>
      </dgm:prSet>
      <dgm:spPr/>
    </dgm:pt>
    <dgm:pt modelId="{2616B194-A184-4263-AC4E-53231752C7A0}" type="pres">
      <dgm:prSet presAssocID="{F470A3E1-EDBF-4825-851E-1F0AB9DBDACB}" presName="spaceBetweenRectangles" presStyleCnt="0"/>
      <dgm:spPr/>
    </dgm:pt>
    <dgm:pt modelId="{005F478F-F6BA-4D52-8342-F44DB26FFE2A}" type="pres">
      <dgm:prSet presAssocID="{904CB7D2-E4E7-4675-8474-E8CC0B5AA8AC}" presName="parentLin" presStyleCnt="0"/>
      <dgm:spPr/>
    </dgm:pt>
    <dgm:pt modelId="{033D7907-59D6-4995-AAE8-C25C269A94C8}" type="pres">
      <dgm:prSet presAssocID="{904CB7D2-E4E7-4675-8474-E8CC0B5AA8AC}" presName="parentLeftMargin" presStyleLbl="node1" presStyleIdx="1" presStyleCnt="4"/>
      <dgm:spPr/>
    </dgm:pt>
    <dgm:pt modelId="{415291B2-A159-471D-A6E6-F12EC45AB3DB}" type="pres">
      <dgm:prSet presAssocID="{904CB7D2-E4E7-4675-8474-E8CC0B5AA8A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1A62FA2-5759-4586-9F64-FC74BA66210C}" type="pres">
      <dgm:prSet presAssocID="{904CB7D2-E4E7-4675-8474-E8CC0B5AA8AC}" presName="negativeSpace" presStyleCnt="0"/>
      <dgm:spPr/>
    </dgm:pt>
    <dgm:pt modelId="{02C8D84D-440E-44EF-804B-B20C628D2C43}" type="pres">
      <dgm:prSet presAssocID="{904CB7D2-E4E7-4675-8474-E8CC0B5AA8AC}" presName="childText" presStyleLbl="conFgAcc1" presStyleIdx="2" presStyleCnt="4">
        <dgm:presLayoutVars>
          <dgm:bulletEnabled val="1"/>
        </dgm:presLayoutVars>
      </dgm:prSet>
      <dgm:spPr/>
    </dgm:pt>
    <dgm:pt modelId="{BAC23A84-A0ED-45E6-902F-63281A5DB626}" type="pres">
      <dgm:prSet presAssocID="{5FFC87D7-54B3-4454-9A50-D166E80F7277}" presName="spaceBetweenRectangles" presStyleCnt="0"/>
      <dgm:spPr/>
    </dgm:pt>
    <dgm:pt modelId="{1B4A53F8-6DEA-4A63-9A7F-E7FFC60623CE}" type="pres">
      <dgm:prSet presAssocID="{FA19AE54-9D9E-4903-8512-7B1E212787C0}" presName="parentLin" presStyleCnt="0"/>
      <dgm:spPr/>
    </dgm:pt>
    <dgm:pt modelId="{795E2B6A-28BC-4D18-8C81-3710EF5814D3}" type="pres">
      <dgm:prSet presAssocID="{FA19AE54-9D9E-4903-8512-7B1E212787C0}" presName="parentLeftMargin" presStyleLbl="node1" presStyleIdx="2" presStyleCnt="4"/>
      <dgm:spPr/>
    </dgm:pt>
    <dgm:pt modelId="{1A726FC8-2D2C-435B-9704-616D007785CD}" type="pres">
      <dgm:prSet presAssocID="{FA19AE54-9D9E-4903-8512-7B1E212787C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03DF2BB-4377-4BC6-A021-643A2FA4477D}" type="pres">
      <dgm:prSet presAssocID="{FA19AE54-9D9E-4903-8512-7B1E212787C0}" presName="negativeSpace" presStyleCnt="0"/>
      <dgm:spPr/>
    </dgm:pt>
    <dgm:pt modelId="{BAE8520C-3DEA-4E34-8326-17947FA26B93}" type="pres">
      <dgm:prSet presAssocID="{FA19AE54-9D9E-4903-8512-7B1E212787C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2835502-FD1D-408E-A3F8-B99075DABFA2}" srcId="{0FF16C24-28DB-488D-80D4-9523EE154E68}" destId="{7233CFD8-26B4-4C93-9C6E-CE92C6D129D4}" srcOrd="0" destOrd="0" parTransId="{286B4790-9D16-4E4A-ADC9-1E8628EF406A}" sibTransId="{1FD07B04-D3E8-4F86-9D76-5D4D67D94A37}"/>
    <dgm:cxn modelId="{83D3DA05-A326-4900-B188-FF44097F3A7A}" type="presOf" srcId="{7233CFD8-26B4-4C93-9C6E-CE92C6D129D4}" destId="{68CAA8D4-51D3-4DA7-9E3D-702F24B77CB2}" srcOrd="1" destOrd="0" presId="urn:microsoft.com/office/officeart/2005/8/layout/list1"/>
    <dgm:cxn modelId="{95CFC76E-FDAE-4953-AF4F-54877F5A392E}" type="presOf" srcId="{904CB7D2-E4E7-4675-8474-E8CC0B5AA8AC}" destId="{033D7907-59D6-4995-AAE8-C25C269A94C8}" srcOrd="0" destOrd="0" presId="urn:microsoft.com/office/officeart/2005/8/layout/list1"/>
    <dgm:cxn modelId="{BF00368A-2393-4955-8E73-0348EE148E12}" srcId="{0FF16C24-28DB-488D-80D4-9523EE154E68}" destId="{FA19AE54-9D9E-4903-8512-7B1E212787C0}" srcOrd="3" destOrd="0" parTransId="{9BEA7F72-0770-445E-9217-73C42306E127}" sibTransId="{A1C16C6C-ED9E-40AF-9C6C-29D1F4FF8FCF}"/>
    <dgm:cxn modelId="{6BCEEC90-7083-4A23-A089-8480ACD2FDA3}" type="presOf" srcId="{B3B65507-93C6-4E46-BB51-FE85044BA7C9}" destId="{95BB6FE8-7331-4F02-88DE-E9D0FC77C030}" srcOrd="0" destOrd="0" presId="urn:microsoft.com/office/officeart/2005/8/layout/list1"/>
    <dgm:cxn modelId="{B0DC99A4-7C06-41AD-8B92-10AE0D1C3CF0}" srcId="{0FF16C24-28DB-488D-80D4-9523EE154E68}" destId="{904CB7D2-E4E7-4675-8474-E8CC0B5AA8AC}" srcOrd="2" destOrd="0" parTransId="{E8F7FADE-7F61-4D03-B34D-3790854A1D2C}" sibTransId="{5FFC87D7-54B3-4454-9A50-D166E80F7277}"/>
    <dgm:cxn modelId="{3542BDA8-CCA8-4CF9-AC71-4857AFCF1D69}" srcId="{0FF16C24-28DB-488D-80D4-9523EE154E68}" destId="{B3B65507-93C6-4E46-BB51-FE85044BA7C9}" srcOrd="1" destOrd="0" parTransId="{A6976266-E47F-4A3A-AD0F-B80B34A5D066}" sibTransId="{F470A3E1-EDBF-4825-851E-1F0AB9DBDACB}"/>
    <dgm:cxn modelId="{9EC7CAB3-3831-4048-B14F-8B299FFA389B}" type="presOf" srcId="{B3B65507-93C6-4E46-BB51-FE85044BA7C9}" destId="{A764FE97-2171-4F81-8D8F-25B1AC3F82A4}" srcOrd="1" destOrd="0" presId="urn:microsoft.com/office/officeart/2005/8/layout/list1"/>
    <dgm:cxn modelId="{9992AFBE-10CE-41B4-B1E7-ED51B3D2D096}" type="presOf" srcId="{904CB7D2-E4E7-4675-8474-E8CC0B5AA8AC}" destId="{415291B2-A159-471D-A6E6-F12EC45AB3DB}" srcOrd="1" destOrd="0" presId="urn:microsoft.com/office/officeart/2005/8/layout/list1"/>
    <dgm:cxn modelId="{DDB849CC-B655-4311-A1B8-0507EEC5EE8B}" type="presOf" srcId="{7233CFD8-26B4-4C93-9C6E-CE92C6D129D4}" destId="{5E2C8F67-26C8-4CAD-AC58-77F6B194E185}" srcOrd="0" destOrd="0" presId="urn:microsoft.com/office/officeart/2005/8/layout/list1"/>
    <dgm:cxn modelId="{C2DFF2D0-2F63-4967-990F-C8699AB88728}" type="presOf" srcId="{0FF16C24-28DB-488D-80D4-9523EE154E68}" destId="{37C98BD5-BEBF-465C-8C8F-650A005E5837}" srcOrd="0" destOrd="0" presId="urn:microsoft.com/office/officeart/2005/8/layout/list1"/>
    <dgm:cxn modelId="{CF4740EE-9EAA-443E-BE61-67674022C662}" type="presOf" srcId="{FA19AE54-9D9E-4903-8512-7B1E212787C0}" destId="{1A726FC8-2D2C-435B-9704-616D007785CD}" srcOrd="1" destOrd="0" presId="urn:microsoft.com/office/officeart/2005/8/layout/list1"/>
    <dgm:cxn modelId="{D7D3CFF2-A940-4C3D-B979-27D5220C23F0}" type="presOf" srcId="{FA19AE54-9D9E-4903-8512-7B1E212787C0}" destId="{795E2B6A-28BC-4D18-8C81-3710EF5814D3}" srcOrd="0" destOrd="0" presId="urn:microsoft.com/office/officeart/2005/8/layout/list1"/>
    <dgm:cxn modelId="{F2B3B013-C3F5-45DE-905D-CC4091439306}" type="presParOf" srcId="{37C98BD5-BEBF-465C-8C8F-650A005E5837}" destId="{48E3ECDA-02C9-4C75-B0B2-B6E604074C93}" srcOrd="0" destOrd="0" presId="urn:microsoft.com/office/officeart/2005/8/layout/list1"/>
    <dgm:cxn modelId="{F660E292-461A-44D8-BF7C-A7C6D25B32EA}" type="presParOf" srcId="{48E3ECDA-02C9-4C75-B0B2-B6E604074C93}" destId="{5E2C8F67-26C8-4CAD-AC58-77F6B194E185}" srcOrd="0" destOrd="0" presId="urn:microsoft.com/office/officeart/2005/8/layout/list1"/>
    <dgm:cxn modelId="{615A41A1-436E-43FB-82A4-F413701F06AE}" type="presParOf" srcId="{48E3ECDA-02C9-4C75-B0B2-B6E604074C93}" destId="{68CAA8D4-51D3-4DA7-9E3D-702F24B77CB2}" srcOrd="1" destOrd="0" presId="urn:microsoft.com/office/officeart/2005/8/layout/list1"/>
    <dgm:cxn modelId="{8BF4C0D0-0ABD-499E-B456-0EC0EDC058A6}" type="presParOf" srcId="{37C98BD5-BEBF-465C-8C8F-650A005E5837}" destId="{45DD7FDC-01E3-4FE3-8353-EBAFC2ABD1FC}" srcOrd="1" destOrd="0" presId="urn:microsoft.com/office/officeart/2005/8/layout/list1"/>
    <dgm:cxn modelId="{35FA2711-D49D-443F-9CB3-765C88C4A7B9}" type="presParOf" srcId="{37C98BD5-BEBF-465C-8C8F-650A005E5837}" destId="{BD991C42-0976-4810-AA1F-85BD6033033D}" srcOrd="2" destOrd="0" presId="urn:microsoft.com/office/officeart/2005/8/layout/list1"/>
    <dgm:cxn modelId="{AE614427-DA4E-47C4-8F62-A8053919F496}" type="presParOf" srcId="{37C98BD5-BEBF-465C-8C8F-650A005E5837}" destId="{729BA0EA-9B0A-48ED-9FEE-B3ABC93738CB}" srcOrd="3" destOrd="0" presId="urn:microsoft.com/office/officeart/2005/8/layout/list1"/>
    <dgm:cxn modelId="{331CC209-5C36-4D26-AB5F-5B6635D1F36A}" type="presParOf" srcId="{37C98BD5-BEBF-465C-8C8F-650A005E5837}" destId="{AE645DA6-AD8D-43C2-B8C2-F2C9DFB0AC34}" srcOrd="4" destOrd="0" presId="urn:microsoft.com/office/officeart/2005/8/layout/list1"/>
    <dgm:cxn modelId="{F9510115-889E-47BF-889C-B7BBCF66907B}" type="presParOf" srcId="{AE645DA6-AD8D-43C2-B8C2-F2C9DFB0AC34}" destId="{95BB6FE8-7331-4F02-88DE-E9D0FC77C030}" srcOrd="0" destOrd="0" presId="urn:microsoft.com/office/officeart/2005/8/layout/list1"/>
    <dgm:cxn modelId="{36566F26-5C7D-4289-B4C4-F79A867238DC}" type="presParOf" srcId="{AE645DA6-AD8D-43C2-B8C2-F2C9DFB0AC34}" destId="{A764FE97-2171-4F81-8D8F-25B1AC3F82A4}" srcOrd="1" destOrd="0" presId="urn:microsoft.com/office/officeart/2005/8/layout/list1"/>
    <dgm:cxn modelId="{4B0D43D6-3754-4E4E-B491-BB060E109D8F}" type="presParOf" srcId="{37C98BD5-BEBF-465C-8C8F-650A005E5837}" destId="{2B63EB89-C918-49A9-B249-6419DC93FCAF}" srcOrd="5" destOrd="0" presId="urn:microsoft.com/office/officeart/2005/8/layout/list1"/>
    <dgm:cxn modelId="{E5DCA875-1A70-453E-8DF9-9D9A68886D3E}" type="presParOf" srcId="{37C98BD5-BEBF-465C-8C8F-650A005E5837}" destId="{F5A54804-899A-45AA-A3ED-1225870EF862}" srcOrd="6" destOrd="0" presId="urn:microsoft.com/office/officeart/2005/8/layout/list1"/>
    <dgm:cxn modelId="{D2C4E2ED-B19B-4110-9F80-8A816A1612A1}" type="presParOf" srcId="{37C98BD5-BEBF-465C-8C8F-650A005E5837}" destId="{2616B194-A184-4263-AC4E-53231752C7A0}" srcOrd="7" destOrd="0" presId="urn:microsoft.com/office/officeart/2005/8/layout/list1"/>
    <dgm:cxn modelId="{073AD4AC-D2B9-410D-96B5-19E8E7593522}" type="presParOf" srcId="{37C98BD5-BEBF-465C-8C8F-650A005E5837}" destId="{005F478F-F6BA-4D52-8342-F44DB26FFE2A}" srcOrd="8" destOrd="0" presId="urn:microsoft.com/office/officeart/2005/8/layout/list1"/>
    <dgm:cxn modelId="{CF6BC1B6-CEF2-4C0F-9158-004E23CE35C7}" type="presParOf" srcId="{005F478F-F6BA-4D52-8342-F44DB26FFE2A}" destId="{033D7907-59D6-4995-AAE8-C25C269A94C8}" srcOrd="0" destOrd="0" presId="urn:microsoft.com/office/officeart/2005/8/layout/list1"/>
    <dgm:cxn modelId="{A2EC8888-B7DF-4AD7-B572-B00DEF43E54F}" type="presParOf" srcId="{005F478F-F6BA-4D52-8342-F44DB26FFE2A}" destId="{415291B2-A159-471D-A6E6-F12EC45AB3DB}" srcOrd="1" destOrd="0" presId="urn:microsoft.com/office/officeart/2005/8/layout/list1"/>
    <dgm:cxn modelId="{4460CFCB-C385-4BDC-9643-E1EB58B2C035}" type="presParOf" srcId="{37C98BD5-BEBF-465C-8C8F-650A005E5837}" destId="{91A62FA2-5759-4586-9F64-FC74BA66210C}" srcOrd="9" destOrd="0" presId="urn:microsoft.com/office/officeart/2005/8/layout/list1"/>
    <dgm:cxn modelId="{8FC1759A-7A07-44B5-9267-2E634DFD436E}" type="presParOf" srcId="{37C98BD5-BEBF-465C-8C8F-650A005E5837}" destId="{02C8D84D-440E-44EF-804B-B20C628D2C43}" srcOrd="10" destOrd="0" presId="urn:microsoft.com/office/officeart/2005/8/layout/list1"/>
    <dgm:cxn modelId="{E321AC60-9B17-44BE-AED7-F8BE0FECEDDC}" type="presParOf" srcId="{37C98BD5-BEBF-465C-8C8F-650A005E5837}" destId="{BAC23A84-A0ED-45E6-902F-63281A5DB626}" srcOrd="11" destOrd="0" presId="urn:microsoft.com/office/officeart/2005/8/layout/list1"/>
    <dgm:cxn modelId="{47FA45E8-C13C-4740-95E7-186C5BC74B8F}" type="presParOf" srcId="{37C98BD5-BEBF-465C-8C8F-650A005E5837}" destId="{1B4A53F8-6DEA-4A63-9A7F-E7FFC60623CE}" srcOrd="12" destOrd="0" presId="urn:microsoft.com/office/officeart/2005/8/layout/list1"/>
    <dgm:cxn modelId="{04301361-1C61-42FF-91C5-41F3E739AC5B}" type="presParOf" srcId="{1B4A53F8-6DEA-4A63-9A7F-E7FFC60623CE}" destId="{795E2B6A-28BC-4D18-8C81-3710EF5814D3}" srcOrd="0" destOrd="0" presId="urn:microsoft.com/office/officeart/2005/8/layout/list1"/>
    <dgm:cxn modelId="{570C6D16-44AB-484B-9B24-1D84C33076B5}" type="presParOf" srcId="{1B4A53F8-6DEA-4A63-9A7F-E7FFC60623CE}" destId="{1A726FC8-2D2C-435B-9704-616D007785CD}" srcOrd="1" destOrd="0" presId="urn:microsoft.com/office/officeart/2005/8/layout/list1"/>
    <dgm:cxn modelId="{767FB63E-F3E7-47FF-B23E-50CC80649BFB}" type="presParOf" srcId="{37C98BD5-BEBF-465C-8C8F-650A005E5837}" destId="{803DF2BB-4377-4BC6-A021-643A2FA4477D}" srcOrd="13" destOrd="0" presId="urn:microsoft.com/office/officeart/2005/8/layout/list1"/>
    <dgm:cxn modelId="{A1173BA0-7304-4570-944E-445F83751973}" type="presParOf" srcId="{37C98BD5-BEBF-465C-8C8F-650A005E5837}" destId="{BAE8520C-3DEA-4E34-8326-17947FA26B9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4366E0-D558-498B-9B31-4317393EF41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BEC067A-8693-4391-BA0D-794AB462DCB8}">
      <dgm:prSet phldrT="[Text]"/>
      <dgm:spPr/>
      <dgm:t>
        <a:bodyPr/>
        <a:lstStyle/>
        <a:p>
          <a:r>
            <a:rPr lang="en-IN"/>
            <a:t>CXL.cache Read (Device wants to read from the host)</a:t>
          </a:r>
          <a:endParaRPr lang="en-IN" dirty="0"/>
        </a:p>
      </dgm:t>
    </dgm:pt>
    <dgm:pt modelId="{0FC0821A-6208-49C9-965F-E9D11447A825}" type="parTrans" cxnId="{6932CF34-A6A3-474C-A816-D064F12ADEFF}">
      <dgm:prSet/>
      <dgm:spPr/>
      <dgm:t>
        <a:bodyPr/>
        <a:lstStyle/>
        <a:p>
          <a:endParaRPr lang="en-IN"/>
        </a:p>
      </dgm:t>
    </dgm:pt>
    <dgm:pt modelId="{EF7A0DED-BAC2-4FB8-9EBF-E20B8A4631D1}" type="sibTrans" cxnId="{6932CF34-A6A3-474C-A816-D064F12ADEFF}">
      <dgm:prSet/>
      <dgm:spPr/>
      <dgm:t>
        <a:bodyPr/>
        <a:lstStyle/>
        <a:p>
          <a:endParaRPr lang="en-IN"/>
        </a:p>
      </dgm:t>
    </dgm:pt>
    <dgm:pt modelId="{9706E85F-A577-415A-95E8-04B37CB52EE4}">
      <dgm:prSet phldrT="[Text]"/>
      <dgm:spPr/>
      <dgm:t>
        <a:bodyPr/>
        <a:lstStyle/>
        <a:p>
          <a:r>
            <a:rPr lang="en-IN" dirty="0"/>
            <a:t>Request </a:t>
          </a:r>
          <a:r>
            <a:rPr lang="en-IN" dirty="0">
              <a:sym typeface="Wingdings" panose="05000000000000000000" pitchFamily="2" charset="2"/>
            </a:rPr>
            <a:t> Response  Data (2 x 32 bytes)</a:t>
          </a:r>
          <a:endParaRPr lang="en-IN" dirty="0"/>
        </a:p>
      </dgm:t>
    </dgm:pt>
    <dgm:pt modelId="{D76EB40D-20D2-446A-8D3C-40A262908854}" type="parTrans" cxnId="{6D76979C-40B5-420B-9A23-0C26E8E33367}">
      <dgm:prSet/>
      <dgm:spPr/>
      <dgm:t>
        <a:bodyPr/>
        <a:lstStyle/>
        <a:p>
          <a:endParaRPr lang="en-IN"/>
        </a:p>
      </dgm:t>
    </dgm:pt>
    <dgm:pt modelId="{5231B204-A601-4495-BC8A-DB39775A1EA7}" type="sibTrans" cxnId="{6D76979C-40B5-420B-9A23-0C26E8E33367}">
      <dgm:prSet/>
      <dgm:spPr/>
      <dgm:t>
        <a:bodyPr/>
        <a:lstStyle/>
        <a:p>
          <a:endParaRPr lang="en-IN"/>
        </a:p>
      </dgm:t>
    </dgm:pt>
    <dgm:pt modelId="{C0672D0D-C220-4F70-B6EE-8ADE2D90251D}">
      <dgm:prSet phldrT="[Text]"/>
      <dgm:spPr/>
      <dgm:t>
        <a:bodyPr/>
        <a:lstStyle/>
        <a:p>
          <a:r>
            <a:rPr lang="en-IN">
              <a:sym typeface="Wingdings" panose="05000000000000000000" pitchFamily="2" charset="2"/>
            </a:rPr>
            <a:t>CXL.cache Read0</a:t>
          </a:r>
          <a:endParaRPr lang="en-IN" dirty="0"/>
        </a:p>
      </dgm:t>
    </dgm:pt>
    <dgm:pt modelId="{17A627B2-75D3-44B4-9C05-44275D94685D}" type="parTrans" cxnId="{4A9E1317-7A0D-4B4C-A183-0915DBA193C4}">
      <dgm:prSet/>
      <dgm:spPr/>
      <dgm:t>
        <a:bodyPr/>
        <a:lstStyle/>
        <a:p>
          <a:endParaRPr lang="en-IN"/>
        </a:p>
      </dgm:t>
    </dgm:pt>
    <dgm:pt modelId="{32F5FC13-6964-4BD4-905D-F9568E025787}" type="sibTrans" cxnId="{4A9E1317-7A0D-4B4C-A183-0915DBA193C4}">
      <dgm:prSet/>
      <dgm:spPr/>
      <dgm:t>
        <a:bodyPr/>
        <a:lstStyle/>
        <a:p>
          <a:endParaRPr lang="en-IN"/>
        </a:p>
      </dgm:t>
    </dgm:pt>
    <dgm:pt modelId="{8C00C720-435F-4167-8839-F3E8CAF8358E}">
      <dgm:prSet phldrT="[Text]"/>
      <dgm:spPr/>
      <dgm:t>
        <a:bodyPr/>
        <a:lstStyle/>
        <a:p>
          <a:r>
            <a:rPr lang="en-IN" dirty="0">
              <a:sym typeface="Wingdings" panose="05000000000000000000" pitchFamily="2" charset="2"/>
            </a:rPr>
            <a:t>Do not receive any data messages after the response</a:t>
          </a:r>
          <a:endParaRPr lang="en-IN" dirty="0"/>
        </a:p>
      </dgm:t>
    </dgm:pt>
    <dgm:pt modelId="{9929F430-955B-402D-9A56-DC1BDF943B5D}" type="parTrans" cxnId="{01C07C73-643A-424E-882E-B9C4EFA3E076}">
      <dgm:prSet/>
      <dgm:spPr/>
      <dgm:t>
        <a:bodyPr/>
        <a:lstStyle/>
        <a:p>
          <a:endParaRPr lang="en-IN"/>
        </a:p>
      </dgm:t>
    </dgm:pt>
    <dgm:pt modelId="{ECA6462F-67D4-4FC4-8B59-619C7A9947D6}" type="sibTrans" cxnId="{01C07C73-643A-424E-882E-B9C4EFA3E076}">
      <dgm:prSet/>
      <dgm:spPr/>
      <dgm:t>
        <a:bodyPr/>
        <a:lstStyle/>
        <a:p>
          <a:endParaRPr lang="en-IN"/>
        </a:p>
      </dgm:t>
    </dgm:pt>
    <dgm:pt modelId="{4B1E24ED-EC9C-4CD8-8466-0DB8AB237DCD}">
      <dgm:prSet phldrT="[Text]"/>
      <dgm:spPr/>
      <dgm:t>
        <a:bodyPr/>
        <a:lstStyle/>
        <a:p>
          <a:r>
            <a:rPr lang="en-IN" u="sng">
              <a:solidFill>
                <a:srgbClr val="C00000"/>
              </a:solidFill>
            </a:rPr>
            <a:t>Examples</a:t>
          </a:r>
          <a:r>
            <a:rPr lang="en-IN"/>
            <a:t>: </a:t>
          </a:r>
          <a:r>
            <a:rPr lang="en-IN">
              <a:solidFill>
                <a:srgbClr val="0070C0"/>
              </a:solidFill>
            </a:rPr>
            <a:t>cache flush (zero the data, relevant in persistent memory and</a:t>
          </a:r>
          <a:br>
            <a:rPr lang="en-IN">
              <a:solidFill>
                <a:srgbClr val="0070C0"/>
              </a:solidFill>
            </a:rPr>
          </a:br>
          <a:r>
            <a:rPr lang="en-IN">
              <a:solidFill>
                <a:srgbClr val="0070C0"/>
              </a:solidFill>
            </a:rPr>
            <a:t>atomics)</a:t>
          </a:r>
          <a:endParaRPr lang="en-IN" dirty="0">
            <a:solidFill>
              <a:srgbClr val="0070C0"/>
            </a:solidFill>
          </a:endParaRPr>
        </a:p>
      </dgm:t>
    </dgm:pt>
    <dgm:pt modelId="{E73A7852-9CD7-48FF-A738-759C87F956D3}" type="parTrans" cxnId="{334E46F6-A1B2-461D-B3BA-096BFF1933C6}">
      <dgm:prSet/>
      <dgm:spPr/>
      <dgm:t>
        <a:bodyPr/>
        <a:lstStyle/>
        <a:p>
          <a:endParaRPr lang="en-IN"/>
        </a:p>
      </dgm:t>
    </dgm:pt>
    <dgm:pt modelId="{7F5E3B16-F87C-435E-BCF5-FB16E99A0804}" type="sibTrans" cxnId="{334E46F6-A1B2-461D-B3BA-096BFF1933C6}">
      <dgm:prSet/>
      <dgm:spPr/>
      <dgm:t>
        <a:bodyPr/>
        <a:lstStyle/>
        <a:p>
          <a:endParaRPr lang="en-IN"/>
        </a:p>
      </dgm:t>
    </dgm:pt>
    <dgm:pt modelId="{090B13B3-A4D2-48CD-B4B1-366ADA73EA4B}">
      <dgm:prSet phldrT="[Text]"/>
      <dgm:spPr/>
      <dgm:t>
        <a:bodyPr/>
        <a:lstStyle/>
        <a:p>
          <a:r>
            <a:rPr lang="en-IN"/>
            <a:t>CXL.cache Write (host asks the device to send the write)</a:t>
          </a:r>
          <a:endParaRPr lang="en-IN" dirty="0"/>
        </a:p>
      </dgm:t>
    </dgm:pt>
    <dgm:pt modelId="{52E87A46-1341-41C8-86FE-344A0B39C994}" type="parTrans" cxnId="{896696A0-2226-4CDA-9565-750AB3713C9C}">
      <dgm:prSet/>
      <dgm:spPr/>
      <dgm:t>
        <a:bodyPr/>
        <a:lstStyle/>
        <a:p>
          <a:endParaRPr lang="en-IN"/>
        </a:p>
      </dgm:t>
    </dgm:pt>
    <dgm:pt modelId="{1C58A660-2036-4F9A-A693-0591F1A8BC44}" type="sibTrans" cxnId="{896696A0-2226-4CDA-9565-750AB3713C9C}">
      <dgm:prSet/>
      <dgm:spPr/>
      <dgm:t>
        <a:bodyPr/>
        <a:lstStyle/>
        <a:p>
          <a:endParaRPr lang="en-IN"/>
        </a:p>
      </dgm:t>
    </dgm:pt>
    <dgm:pt modelId="{FDA4A7C9-B04D-436C-A7C1-7BA18212DB6E}">
      <dgm:prSet phldrT="[Text]"/>
      <dgm:spPr/>
      <dgm:t>
        <a:bodyPr/>
        <a:lstStyle/>
        <a:p>
          <a:r>
            <a:rPr lang="en-IN" dirty="0"/>
            <a:t>Request </a:t>
          </a:r>
          <a:r>
            <a:rPr lang="en-IN" dirty="0">
              <a:sym typeface="Wingdings" panose="05000000000000000000" pitchFamily="2" charset="2"/>
            </a:rPr>
            <a:t> Response (GO and </a:t>
          </a:r>
          <a:r>
            <a:rPr lang="en-IN" dirty="0" err="1">
              <a:sym typeface="Wingdings" panose="05000000000000000000" pitchFamily="2" charset="2"/>
            </a:rPr>
            <a:t>WritePull</a:t>
          </a:r>
          <a:r>
            <a:rPr lang="en-IN" dirty="0">
              <a:sym typeface="Wingdings" panose="05000000000000000000" pitchFamily="2" charset="2"/>
            </a:rPr>
            <a:t>)  Data</a:t>
          </a:r>
          <a:endParaRPr lang="en-IN" dirty="0"/>
        </a:p>
      </dgm:t>
    </dgm:pt>
    <dgm:pt modelId="{7BCE04FA-71CB-449C-963B-DFA246E6CD87}" type="parTrans" cxnId="{E706EDF7-A455-463C-BDDD-AB8844CB6E08}">
      <dgm:prSet/>
      <dgm:spPr/>
      <dgm:t>
        <a:bodyPr/>
        <a:lstStyle/>
        <a:p>
          <a:endParaRPr lang="en-IN"/>
        </a:p>
      </dgm:t>
    </dgm:pt>
    <dgm:pt modelId="{16DC11A3-522B-4B1D-991F-2F7119525E83}" type="sibTrans" cxnId="{E706EDF7-A455-463C-BDDD-AB8844CB6E08}">
      <dgm:prSet/>
      <dgm:spPr/>
      <dgm:t>
        <a:bodyPr/>
        <a:lstStyle/>
        <a:p>
          <a:endParaRPr lang="en-IN"/>
        </a:p>
      </dgm:t>
    </dgm:pt>
    <dgm:pt modelId="{F518BF44-FA59-496A-A591-D8307298320A}">
      <dgm:prSet phldrT="[Text]"/>
      <dgm:spPr/>
      <dgm:t>
        <a:bodyPr/>
        <a:lstStyle/>
        <a:p>
          <a:r>
            <a:rPr lang="en-IN" dirty="0" err="1"/>
            <a:t>CXL.cache</a:t>
          </a:r>
          <a:r>
            <a:rPr lang="en-IN" dirty="0"/>
            <a:t> Read0-Write</a:t>
          </a:r>
        </a:p>
      </dgm:t>
    </dgm:pt>
    <dgm:pt modelId="{765246AB-3A7E-412E-BA9C-153B1DE859F2}" type="parTrans" cxnId="{2E228DFA-EAF2-4DDF-904E-BB7124611B14}">
      <dgm:prSet/>
      <dgm:spPr/>
      <dgm:t>
        <a:bodyPr/>
        <a:lstStyle/>
        <a:p>
          <a:endParaRPr lang="en-IN"/>
        </a:p>
      </dgm:t>
    </dgm:pt>
    <dgm:pt modelId="{DE5142EF-C149-4DDC-B77C-A22C369D00A6}" type="sibTrans" cxnId="{2E228DFA-EAF2-4DDF-904E-BB7124611B14}">
      <dgm:prSet/>
      <dgm:spPr/>
      <dgm:t>
        <a:bodyPr/>
        <a:lstStyle/>
        <a:p>
          <a:endParaRPr lang="en-IN"/>
        </a:p>
      </dgm:t>
    </dgm:pt>
    <dgm:pt modelId="{7314A7BF-24E1-4074-82DC-304D5654CDC7}">
      <dgm:prSet phldrT="[Text]"/>
      <dgm:spPr/>
      <dgm:t>
        <a:bodyPr/>
        <a:lstStyle/>
        <a:p>
          <a:r>
            <a:rPr lang="en-IN" dirty="0"/>
            <a:t>Device let’s go of ownership first and then forwards the data</a:t>
          </a:r>
        </a:p>
      </dgm:t>
    </dgm:pt>
    <dgm:pt modelId="{5031E281-B4B4-4FC4-A362-89EB502450D2}" type="parTrans" cxnId="{2E7D2F9F-123B-4BC6-A83C-83AA1A9DD9FD}">
      <dgm:prSet/>
      <dgm:spPr/>
      <dgm:t>
        <a:bodyPr/>
        <a:lstStyle/>
        <a:p>
          <a:endParaRPr lang="en-IN"/>
        </a:p>
      </dgm:t>
    </dgm:pt>
    <dgm:pt modelId="{E60DC0EA-5270-4CD2-98F7-9884AE577385}" type="sibTrans" cxnId="{2E7D2F9F-123B-4BC6-A83C-83AA1A9DD9FD}">
      <dgm:prSet/>
      <dgm:spPr/>
      <dgm:t>
        <a:bodyPr/>
        <a:lstStyle/>
        <a:p>
          <a:endParaRPr lang="en-IN"/>
        </a:p>
      </dgm:t>
    </dgm:pt>
    <dgm:pt modelId="{C1655967-83C3-459D-AA09-D37BE8052EF4}">
      <dgm:prSet phldrT="[Text]"/>
      <dgm:spPr/>
      <dgm:t>
        <a:bodyPr/>
        <a:lstStyle/>
        <a:p>
          <a:r>
            <a:rPr lang="en-IN"/>
            <a:t>First </a:t>
          </a:r>
          <a:r>
            <a:rPr lang="en-IN">
              <a:solidFill>
                <a:srgbClr val="FF0000"/>
              </a:solidFill>
            </a:rPr>
            <a:t>zero</a:t>
          </a:r>
          <a:r>
            <a:rPr lang="en-IN"/>
            <a:t> the data on the </a:t>
          </a:r>
          <a:r>
            <a:rPr lang="en-IN">
              <a:solidFill>
                <a:srgbClr val="0070C0"/>
              </a:solidFill>
            </a:rPr>
            <a:t>host</a:t>
          </a:r>
          <a:r>
            <a:rPr lang="en-IN"/>
            <a:t>, and then </a:t>
          </a:r>
          <a:r>
            <a:rPr lang="en-IN">
              <a:solidFill>
                <a:srgbClr val="00B050"/>
              </a:solidFill>
            </a:rPr>
            <a:t>write</a:t>
          </a:r>
          <a:r>
            <a:rPr lang="en-IN"/>
            <a:t> to it</a:t>
          </a:r>
          <a:endParaRPr lang="en-IN" dirty="0"/>
        </a:p>
      </dgm:t>
    </dgm:pt>
    <dgm:pt modelId="{14264F42-CA7A-4259-B183-7EE8DEB85B8F}" type="parTrans" cxnId="{76291EA3-7B06-4C74-B1C3-A7897E88391B}">
      <dgm:prSet/>
      <dgm:spPr/>
      <dgm:t>
        <a:bodyPr/>
        <a:lstStyle/>
        <a:p>
          <a:endParaRPr lang="en-IN"/>
        </a:p>
      </dgm:t>
    </dgm:pt>
    <dgm:pt modelId="{68260D39-D914-42AE-A072-4AF27A3E9BAD}" type="sibTrans" cxnId="{76291EA3-7B06-4C74-B1C3-A7897E88391B}">
      <dgm:prSet/>
      <dgm:spPr/>
      <dgm:t>
        <a:bodyPr/>
        <a:lstStyle/>
        <a:p>
          <a:endParaRPr lang="en-IN"/>
        </a:p>
      </dgm:t>
    </dgm:pt>
    <dgm:pt modelId="{15C76926-7FF8-4AD3-81DC-A592EFFF3822}" type="pres">
      <dgm:prSet presAssocID="{8C4366E0-D558-498B-9B31-4317393EF419}" presName="linear" presStyleCnt="0">
        <dgm:presLayoutVars>
          <dgm:animLvl val="lvl"/>
          <dgm:resizeHandles val="exact"/>
        </dgm:presLayoutVars>
      </dgm:prSet>
      <dgm:spPr/>
    </dgm:pt>
    <dgm:pt modelId="{372BB929-4E4D-4997-ABE2-1BFDB4D4C492}" type="pres">
      <dgm:prSet presAssocID="{CBEC067A-8693-4391-BA0D-794AB462DCB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BE05156-A1FB-4594-8BAD-BE73615878B9}" type="pres">
      <dgm:prSet presAssocID="{CBEC067A-8693-4391-BA0D-794AB462DCB8}" presName="childText" presStyleLbl="revTx" presStyleIdx="0" presStyleCnt="4">
        <dgm:presLayoutVars>
          <dgm:bulletEnabled val="1"/>
        </dgm:presLayoutVars>
      </dgm:prSet>
      <dgm:spPr/>
    </dgm:pt>
    <dgm:pt modelId="{475F16CA-33FE-450A-8AA3-1E9BC1462BB0}" type="pres">
      <dgm:prSet presAssocID="{C0672D0D-C220-4F70-B6EE-8ADE2D90251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B3765AA-5C28-4FAF-934C-D4A066E57D9C}" type="pres">
      <dgm:prSet presAssocID="{C0672D0D-C220-4F70-B6EE-8ADE2D90251D}" presName="childText" presStyleLbl="revTx" presStyleIdx="1" presStyleCnt="4">
        <dgm:presLayoutVars>
          <dgm:bulletEnabled val="1"/>
        </dgm:presLayoutVars>
      </dgm:prSet>
      <dgm:spPr/>
    </dgm:pt>
    <dgm:pt modelId="{D70DD4B1-FCC9-4E99-BF0C-A1E6C8213D76}" type="pres">
      <dgm:prSet presAssocID="{090B13B3-A4D2-48CD-B4B1-366ADA73EA4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739385A-33E0-4AFD-A719-5A88941C1D79}" type="pres">
      <dgm:prSet presAssocID="{090B13B3-A4D2-48CD-B4B1-366ADA73EA4B}" presName="childText" presStyleLbl="revTx" presStyleIdx="2" presStyleCnt="4">
        <dgm:presLayoutVars>
          <dgm:bulletEnabled val="1"/>
        </dgm:presLayoutVars>
      </dgm:prSet>
      <dgm:spPr/>
    </dgm:pt>
    <dgm:pt modelId="{AED26B07-A873-4F9F-87B8-54A558B0555E}" type="pres">
      <dgm:prSet presAssocID="{F518BF44-FA59-496A-A591-D8307298320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C7A2D20-9782-4645-B87A-49F0ECBB7266}" type="pres">
      <dgm:prSet presAssocID="{F518BF44-FA59-496A-A591-D8307298320A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16B60D13-201D-4258-B234-5A18B3F2B5AD}" type="presOf" srcId="{090B13B3-A4D2-48CD-B4B1-366ADA73EA4B}" destId="{D70DD4B1-FCC9-4E99-BF0C-A1E6C8213D76}" srcOrd="0" destOrd="0" presId="urn:microsoft.com/office/officeart/2005/8/layout/vList2"/>
    <dgm:cxn modelId="{4A9E1317-7A0D-4B4C-A183-0915DBA193C4}" srcId="{8C4366E0-D558-498B-9B31-4317393EF419}" destId="{C0672D0D-C220-4F70-B6EE-8ADE2D90251D}" srcOrd="1" destOrd="0" parTransId="{17A627B2-75D3-44B4-9C05-44275D94685D}" sibTransId="{32F5FC13-6964-4BD4-905D-F9568E025787}"/>
    <dgm:cxn modelId="{3AAEB51A-BE52-46C6-8605-F9B72F822E18}" type="presOf" srcId="{CBEC067A-8693-4391-BA0D-794AB462DCB8}" destId="{372BB929-4E4D-4997-ABE2-1BFDB4D4C492}" srcOrd="0" destOrd="0" presId="urn:microsoft.com/office/officeart/2005/8/layout/vList2"/>
    <dgm:cxn modelId="{6932CF34-A6A3-474C-A816-D064F12ADEFF}" srcId="{8C4366E0-D558-498B-9B31-4317393EF419}" destId="{CBEC067A-8693-4391-BA0D-794AB462DCB8}" srcOrd="0" destOrd="0" parTransId="{0FC0821A-6208-49C9-965F-E9D11447A825}" sibTransId="{EF7A0DED-BAC2-4FB8-9EBF-E20B8A4631D1}"/>
    <dgm:cxn modelId="{E20FB83E-0CDC-499E-B3EA-DEDED46AD1C2}" type="presOf" srcId="{8C4366E0-D558-498B-9B31-4317393EF419}" destId="{15C76926-7FF8-4AD3-81DC-A592EFFF3822}" srcOrd="0" destOrd="0" presId="urn:microsoft.com/office/officeart/2005/8/layout/vList2"/>
    <dgm:cxn modelId="{EF82DA63-FF7F-4E86-8983-313E03B730A9}" type="presOf" srcId="{4B1E24ED-EC9C-4CD8-8466-0DB8AB237DCD}" destId="{7B3765AA-5C28-4FAF-934C-D4A066E57D9C}" srcOrd="0" destOrd="1" presId="urn:microsoft.com/office/officeart/2005/8/layout/vList2"/>
    <dgm:cxn modelId="{0945A966-1667-4096-9419-CD56812EFDDF}" type="presOf" srcId="{7314A7BF-24E1-4074-82DC-304D5654CDC7}" destId="{7739385A-33E0-4AFD-A719-5A88941C1D79}" srcOrd="0" destOrd="1" presId="urn:microsoft.com/office/officeart/2005/8/layout/vList2"/>
    <dgm:cxn modelId="{225A614E-97F4-4E1D-8324-DD5A8EFCCE4A}" type="presOf" srcId="{F518BF44-FA59-496A-A591-D8307298320A}" destId="{AED26B07-A873-4F9F-87B8-54A558B0555E}" srcOrd="0" destOrd="0" presId="urn:microsoft.com/office/officeart/2005/8/layout/vList2"/>
    <dgm:cxn modelId="{01C07C73-643A-424E-882E-B9C4EFA3E076}" srcId="{C0672D0D-C220-4F70-B6EE-8ADE2D90251D}" destId="{8C00C720-435F-4167-8839-F3E8CAF8358E}" srcOrd="0" destOrd="0" parTransId="{9929F430-955B-402D-9A56-DC1BDF943B5D}" sibTransId="{ECA6462F-67D4-4FC4-8B59-619C7A9947D6}"/>
    <dgm:cxn modelId="{7843DF84-6A6E-488B-A470-C429C27FAD81}" type="presOf" srcId="{8C00C720-435F-4167-8839-F3E8CAF8358E}" destId="{7B3765AA-5C28-4FAF-934C-D4A066E57D9C}" srcOrd="0" destOrd="0" presId="urn:microsoft.com/office/officeart/2005/8/layout/vList2"/>
    <dgm:cxn modelId="{1F814C8A-6336-498C-A643-32ED962A53BD}" type="presOf" srcId="{C0672D0D-C220-4F70-B6EE-8ADE2D90251D}" destId="{475F16CA-33FE-450A-8AA3-1E9BC1462BB0}" srcOrd="0" destOrd="0" presId="urn:microsoft.com/office/officeart/2005/8/layout/vList2"/>
    <dgm:cxn modelId="{6D76979C-40B5-420B-9A23-0C26E8E33367}" srcId="{CBEC067A-8693-4391-BA0D-794AB462DCB8}" destId="{9706E85F-A577-415A-95E8-04B37CB52EE4}" srcOrd="0" destOrd="0" parTransId="{D76EB40D-20D2-446A-8D3C-40A262908854}" sibTransId="{5231B204-A601-4495-BC8A-DB39775A1EA7}"/>
    <dgm:cxn modelId="{2E7D2F9F-123B-4BC6-A83C-83AA1A9DD9FD}" srcId="{090B13B3-A4D2-48CD-B4B1-366ADA73EA4B}" destId="{7314A7BF-24E1-4074-82DC-304D5654CDC7}" srcOrd="1" destOrd="0" parTransId="{5031E281-B4B4-4FC4-A362-89EB502450D2}" sibTransId="{E60DC0EA-5270-4CD2-98F7-9884AE577385}"/>
    <dgm:cxn modelId="{896696A0-2226-4CDA-9565-750AB3713C9C}" srcId="{8C4366E0-D558-498B-9B31-4317393EF419}" destId="{090B13B3-A4D2-48CD-B4B1-366ADA73EA4B}" srcOrd="2" destOrd="0" parTransId="{52E87A46-1341-41C8-86FE-344A0B39C994}" sibTransId="{1C58A660-2036-4F9A-A693-0591F1A8BC44}"/>
    <dgm:cxn modelId="{76291EA3-7B06-4C74-B1C3-A7897E88391B}" srcId="{F518BF44-FA59-496A-A591-D8307298320A}" destId="{C1655967-83C3-459D-AA09-D37BE8052EF4}" srcOrd="0" destOrd="0" parTransId="{14264F42-CA7A-4259-B183-7EE8DEB85B8F}" sibTransId="{68260D39-D914-42AE-A072-4AF27A3E9BAD}"/>
    <dgm:cxn modelId="{FBCA00AE-886B-4AA6-81F1-98F6E7FA2A7D}" type="presOf" srcId="{9706E85F-A577-415A-95E8-04B37CB52EE4}" destId="{0BE05156-A1FB-4594-8BAD-BE73615878B9}" srcOrd="0" destOrd="0" presId="urn:microsoft.com/office/officeart/2005/8/layout/vList2"/>
    <dgm:cxn modelId="{710842B6-3FAF-427F-A4CB-7D21E6716028}" type="presOf" srcId="{C1655967-83C3-459D-AA09-D37BE8052EF4}" destId="{2C7A2D20-9782-4645-B87A-49F0ECBB7266}" srcOrd="0" destOrd="0" presId="urn:microsoft.com/office/officeart/2005/8/layout/vList2"/>
    <dgm:cxn modelId="{334E46F6-A1B2-461D-B3BA-096BFF1933C6}" srcId="{C0672D0D-C220-4F70-B6EE-8ADE2D90251D}" destId="{4B1E24ED-EC9C-4CD8-8466-0DB8AB237DCD}" srcOrd="1" destOrd="0" parTransId="{E73A7852-9CD7-48FF-A738-759C87F956D3}" sibTransId="{7F5E3B16-F87C-435E-BCF5-FB16E99A0804}"/>
    <dgm:cxn modelId="{E706EDF7-A455-463C-BDDD-AB8844CB6E08}" srcId="{090B13B3-A4D2-48CD-B4B1-366ADA73EA4B}" destId="{FDA4A7C9-B04D-436C-A7C1-7BA18212DB6E}" srcOrd="0" destOrd="0" parTransId="{7BCE04FA-71CB-449C-963B-DFA246E6CD87}" sibTransId="{16DC11A3-522B-4B1D-991F-2F7119525E83}"/>
    <dgm:cxn modelId="{2E228DFA-EAF2-4DDF-904E-BB7124611B14}" srcId="{8C4366E0-D558-498B-9B31-4317393EF419}" destId="{F518BF44-FA59-496A-A591-D8307298320A}" srcOrd="3" destOrd="0" parTransId="{765246AB-3A7E-412E-BA9C-153B1DE859F2}" sibTransId="{DE5142EF-C149-4DDC-B77C-A22C369D00A6}"/>
    <dgm:cxn modelId="{279FECFE-75DD-4B85-AE00-9EFA95DC4B22}" type="presOf" srcId="{FDA4A7C9-B04D-436C-A7C1-7BA18212DB6E}" destId="{7739385A-33E0-4AFD-A719-5A88941C1D79}" srcOrd="0" destOrd="0" presId="urn:microsoft.com/office/officeart/2005/8/layout/vList2"/>
    <dgm:cxn modelId="{3DB7E07D-0600-4BAF-B178-B110D4A34CF8}" type="presParOf" srcId="{15C76926-7FF8-4AD3-81DC-A592EFFF3822}" destId="{372BB929-4E4D-4997-ABE2-1BFDB4D4C492}" srcOrd="0" destOrd="0" presId="urn:microsoft.com/office/officeart/2005/8/layout/vList2"/>
    <dgm:cxn modelId="{3E80D9D3-C381-4815-A622-128A594CACAF}" type="presParOf" srcId="{15C76926-7FF8-4AD3-81DC-A592EFFF3822}" destId="{0BE05156-A1FB-4594-8BAD-BE73615878B9}" srcOrd="1" destOrd="0" presId="urn:microsoft.com/office/officeart/2005/8/layout/vList2"/>
    <dgm:cxn modelId="{F6DF51BF-9DDA-459F-9C28-FA39F20656A9}" type="presParOf" srcId="{15C76926-7FF8-4AD3-81DC-A592EFFF3822}" destId="{475F16CA-33FE-450A-8AA3-1E9BC1462BB0}" srcOrd="2" destOrd="0" presId="urn:microsoft.com/office/officeart/2005/8/layout/vList2"/>
    <dgm:cxn modelId="{354B66A8-A85A-4214-9D8A-0C3B228775D7}" type="presParOf" srcId="{15C76926-7FF8-4AD3-81DC-A592EFFF3822}" destId="{7B3765AA-5C28-4FAF-934C-D4A066E57D9C}" srcOrd="3" destOrd="0" presId="urn:microsoft.com/office/officeart/2005/8/layout/vList2"/>
    <dgm:cxn modelId="{78908470-AFCD-4E44-A6D3-40CDE4BBCBB4}" type="presParOf" srcId="{15C76926-7FF8-4AD3-81DC-A592EFFF3822}" destId="{D70DD4B1-FCC9-4E99-BF0C-A1E6C8213D76}" srcOrd="4" destOrd="0" presId="urn:microsoft.com/office/officeart/2005/8/layout/vList2"/>
    <dgm:cxn modelId="{4FD3EDC4-54E6-4DE9-9095-3D61EA2F73DF}" type="presParOf" srcId="{15C76926-7FF8-4AD3-81DC-A592EFFF3822}" destId="{7739385A-33E0-4AFD-A719-5A88941C1D79}" srcOrd="5" destOrd="0" presId="urn:microsoft.com/office/officeart/2005/8/layout/vList2"/>
    <dgm:cxn modelId="{E425493B-F1D6-449A-82E3-8E844706FEB6}" type="presParOf" srcId="{15C76926-7FF8-4AD3-81DC-A592EFFF3822}" destId="{AED26B07-A873-4F9F-87B8-54A558B0555E}" srcOrd="6" destOrd="0" presId="urn:microsoft.com/office/officeart/2005/8/layout/vList2"/>
    <dgm:cxn modelId="{425780A5-C0D7-433D-A3CE-EAF7899EDF1C}" type="presParOf" srcId="{15C76926-7FF8-4AD3-81DC-A592EFFF3822}" destId="{2C7A2D20-9782-4645-B87A-49F0ECBB726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019C1A-8DB3-401A-80CE-0A5DF82B5DC8}" type="doc">
      <dgm:prSet loTypeId="urn:microsoft.com/office/officeart/2008/layout/VerticalCurved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3C96018-ADAF-4BB0-B75D-B5A8FA9902BE}">
      <dgm:prSet phldrT="[Text]"/>
      <dgm:spPr/>
      <dgm:t>
        <a:bodyPr/>
        <a:lstStyle/>
        <a:p>
          <a:r>
            <a:rPr lang="en-IN" dirty="0"/>
            <a:t>HDM-H: Host-only coherent (Type 3 devices)</a:t>
          </a:r>
        </a:p>
      </dgm:t>
    </dgm:pt>
    <dgm:pt modelId="{5166EEC1-9704-4671-8EFF-E327FD7996C6}" type="parTrans" cxnId="{0250B13F-276C-4A87-BD5F-A0493314F614}">
      <dgm:prSet/>
      <dgm:spPr/>
      <dgm:t>
        <a:bodyPr/>
        <a:lstStyle/>
        <a:p>
          <a:endParaRPr lang="en-IN"/>
        </a:p>
      </dgm:t>
    </dgm:pt>
    <dgm:pt modelId="{EED0E11E-3F9A-4FE7-ABA5-B99B95AC7198}" type="sibTrans" cxnId="{0250B13F-276C-4A87-BD5F-A0493314F614}">
      <dgm:prSet/>
      <dgm:spPr/>
      <dgm:t>
        <a:bodyPr/>
        <a:lstStyle/>
        <a:p>
          <a:endParaRPr lang="en-IN"/>
        </a:p>
      </dgm:t>
    </dgm:pt>
    <dgm:pt modelId="{DA645102-078B-43D7-87BC-D2491ECD5656}">
      <dgm:prSet phldrT="[Text]"/>
      <dgm:spPr/>
      <dgm:t>
        <a:bodyPr/>
        <a:lstStyle/>
        <a:p>
          <a:r>
            <a:rPr lang="en-IN" dirty="0"/>
            <a:t>HDM-D: Device coherent (Type 2 devices)  </a:t>
          </a:r>
        </a:p>
      </dgm:t>
    </dgm:pt>
    <dgm:pt modelId="{8D425F5A-760C-4FB9-871B-F43C23B45E5B}" type="parTrans" cxnId="{ACA48736-8F57-4F74-B538-5B090542B917}">
      <dgm:prSet/>
      <dgm:spPr/>
      <dgm:t>
        <a:bodyPr/>
        <a:lstStyle/>
        <a:p>
          <a:endParaRPr lang="en-IN"/>
        </a:p>
      </dgm:t>
    </dgm:pt>
    <dgm:pt modelId="{4B066698-D19E-45D7-AC3E-C925D8644A7D}" type="sibTrans" cxnId="{ACA48736-8F57-4F74-B538-5B090542B917}">
      <dgm:prSet/>
      <dgm:spPr/>
      <dgm:t>
        <a:bodyPr/>
        <a:lstStyle/>
        <a:p>
          <a:endParaRPr lang="en-IN"/>
        </a:p>
      </dgm:t>
    </dgm:pt>
    <dgm:pt modelId="{7B43BFDD-6684-4A37-92A0-9E3A773CFCD3}">
      <dgm:prSet phldrT="[Text]"/>
      <dgm:spPr/>
      <dgm:t>
        <a:bodyPr/>
        <a:lstStyle/>
        <a:p>
          <a:r>
            <a:rPr lang="en-IN" dirty="0"/>
            <a:t>HDM-DB: Device coherent using back-invalidate (Type 2 or 3 devices)</a:t>
          </a:r>
        </a:p>
      </dgm:t>
    </dgm:pt>
    <dgm:pt modelId="{F52CC1AA-4DFC-4452-B27B-DE8D92019132}" type="parTrans" cxnId="{B935E981-279E-42F6-A14C-70BC2C19C01C}">
      <dgm:prSet/>
      <dgm:spPr/>
      <dgm:t>
        <a:bodyPr/>
        <a:lstStyle/>
        <a:p>
          <a:endParaRPr lang="en-IN"/>
        </a:p>
      </dgm:t>
    </dgm:pt>
    <dgm:pt modelId="{B1AD7486-758D-4B23-AC7A-411767749154}" type="sibTrans" cxnId="{B935E981-279E-42F6-A14C-70BC2C19C01C}">
      <dgm:prSet/>
      <dgm:spPr/>
      <dgm:t>
        <a:bodyPr/>
        <a:lstStyle/>
        <a:p>
          <a:endParaRPr lang="en-IN"/>
        </a:p>
      </dgm:t>
    </dgm:pt>
    <dgm:pt modelId="{8F4DBF02-AB7E-4C6D-98B8-E99F0A7BCF8E}" type="pres">
      <dgm:prSet presAssocID="{4A019C1A-8DB3-401A-80CE-0A5DF82B5DC8}" presName="Name0" presStyleCnt="0">
        <dgm:presLayoutVars>
          <dgm:chMax val="7"/>
          <dgm:chPref val="7"/>
          <dgm:dir/>
        </dgm:presLayoutVars>
      </dgm:prSet>
      <dgm:spPr/>
    </dgm:pt>
    <dgm:pt modelId="{DAF11753-EFD6-4A80-B213-1A247C78D04E}" type="pres">
      <dgm:prSet presAssocID="{4A019C1A-8DB3-401A-80CE-0A5DF82B5DC8}" presName="Name1" presStyleCnt="0"/>
      <dgm:spPr/>
    </dgm:pt>
    <dgm:pt modelId="{BED1B0A0-DDD6-4E3F-A224-C9DDF5FD5755}" type="pres">
      <dgm:prSet presAssocID="{4A019C1A-8DB3-401A-80CE-0A5DF82B5DC8}" presName="cycle" presStyleCnt="0"/>
      <dgm:spPr/>
    </dgm:pt>
    <dgm:pt modelId="{F9C4BB55-3B28-4ABE-9602-D33AF2857723}" type="pres">
      <dgm:prSet presAssocID="{4A019C1A-8DB3-401A-80CE-0A5DF82B5DC8}" presName="srcNode" presStyleLbl="node1" presStyleIdx="0" presStyleCnt="3"/>
      <dgm:spPr/>
    </dgm:pt>
    <dgm:pt modelId="{B1C9E643-C91E-4B83-9335-A442F3930E09}" type="pres">
      <dgm:prSet presAssocID="{4A019C1A-8DB3-401A-80CE-0A5DF82B5DC8}" presName="conn" presStyleLbl="parChTrans1D2" presStyleIdx="0" presStyleCnt="1"/>
      <dgm:spPr/>
    </dgm:pt>
    <dgm:pt modelId="{3A5274EC-8518-425D-89C5-82F123C5D0BB}" type="pres">
      <dgm:prSet presAssocID="{4A019C1A-8DB3-401A-80CE-0A5DF82B5DC8}" presName="extraNode" presStyleLbl="node1" presStyleIdx="0" presStyleCnt="3"/>
      <dgm:spPr/>
    </dgm:pt>
    <dgm:pt modelId="{A0F35057-E52F-459B-9DF2-4C3D9EFEC0D1}" type="pres">
      <dgm:prSet presAssocID="{4A019C1A-8DB3-401A-80CE-0A5DF82B5DC8}" presName="dstNode" presStyleLbl="node1" presStyleIdx="0" presStyleCnt="3"/>
      <dgm:spPr/>
    </dgm:pt>
    <dgm:pt modelId="{B9D59797-0EC6-4ECF-8CC4-E3AE9EF0505E}" type="pres">
      <dgm:prSet presAssocID="{83C96018-ADAF-4BB0-B75D-B5A8FA9902BE}" presName="text_1" presStyleLbl="node1" presStyleIdx="0" presStyleCnt="3">
        <dgm:presLayoutVars>
          <dgm:bulletEnabled val="1"/>
        </dgm:presLayoutVars>
      </dgm:prSet>
      <dgm:spPr/>
    </dgm:pt>
    <dgm:pt modelId="{C28731DF-F2E9-4DBE-8F06-F5F9ED22BD87}" type="pres">
      <dgm:prSet presAssocID="{83C96018-ADAF-4BB0-B75D-B5A8FA9902BE}" presName="accent_1" presStyleCnt="0"/>
      <dgm:spPr/>
    </dgm:pt>
    <dgm:pt modelId="{CCF65BB1-0420-488B-BA9F-0D93B08A2312}" type="pres">
      <dgm:prSet presAssocID="{83C96018-ADAF-4BB0-B75D-B5A8FA9902BE}" presName="accentRepeatNode" presStyleLbl="solidFgAcc1" presStyleIdx="0" presStyleCnt="3"/>
      <dgm:spPr/>
    </dgm:pt>
    <dgm:pt modelId="{1BDF1445-D4E0-4288-B139-793C8C785F5A}" type="pres">
      <dgm:prSet presAssocID="{DA645102-078B-43D7-87BC-D2491ECD5656}" presName="text_2" presStyleLbl="node1" presStyleIdx="1" presStyleCnt="3">
        <dgm:presLayoutVars>
          <dgm:bulletEnabled val="1"/>
        </dgm:presLayoutVars>
      </dgm:prSet>
      <dgm:spPr/>
    </dgm:pt>
    <dgm:pt modelId="{0B9CF248-4383-413D-B0D7-E13C9AC2890B}" type="pres">
      <dgm:prSet presAssocID="{DA645102-078B-43D7-87BC-D2491ECD5656}" presName="accent_2" presStyleCnt="0"/>
      <dgm:spPr/>
    </dgm:pt>
    <dgm:pt modelId="{2D61A9AD-F06E-444A-A3E5-0D40B775D92F}" type="pres">
      <dgm:prSet presAssocID="{DA645102-078B-43D7-87BC-D2491ECD5656}" presName="accentRepeatNode" presStyleLbl="solidFgAcc1" presStyleIdx="1" presStyleCnt="3"/>
      <dgm:spPr/>
    </dgm:pt>
    <dgm:pt modelId="{EE55A801-8279-4C35-B5B3-AE0761FBE3E7}" type="pres">
      <dgm:prSet presAssocID="{7B43BFDD-6684-4A37-92A0-9E3A773CFCD3}" presName="text_3" presStyleLbl="node1" presStyleIdx="2" presStyleCnt="3">
        <dgm:presLayoutVars>
          <dgm:bulletEnabled val="1"/>
        </dgm:presLayoutVars>
      </dgm:prSet>
      <dgm:spPr/>
    </dgm:pt>
    <dgm:pt modelId="{833B44CD-F821-44FE-A1D2-0537B37B3B1E}" type="pres">
      <dgm:prSet presAssocID="{7B43BFDD-6684-4A37-92A0-9E3A773CFCD3}" presName="accent_3" presStyleCnt="0"/>
      <dgm:spPr/>
    </dgm:pt>
    <dgm:pt modelId="{A524D336-3EFC-489B-B295-7127BEC84B8D}" type="pres">
      <dgm:prSet presAssocID="{7B43BFDD-6684-4A37-92A0-9E3A773CFCD3}" presName="accentRepeatNode" presStyleLbl="solidFgAcc1" presStyleIdx="2" presStyleCnt="3"/>
      <dgm:spPr/>
    </dgm:pt>
  </dgm:ptLst>
  <dgm:cxnLst>
    <dgm:cxn modelId="{43D70C0D-BE19-4081-815C-95AD26568CBF}" type="presOf" srcId="{EED0E11E-3F9A-4FE7-ABA5-B99B95AC7198}" destId="{B1C9E643-C91E-4B83-9335-A442F3930E09}" srcOrd="0" destOrd="0" presId="urn:microsoft.com/office/officeart/2008/layout/VerticalCurvedList"/>
    <dgm:cxn modelId="{06AC0D1B-B0CF-4553-A584-8A39A6C85443}" type="presOf" srcId="{DA645102-078B-43D7-87BC-D2491ECD5656}" destId="{1BDF1445-D4E0-4288-B139-793C8C785F5A}" srcOrd="0" destOrd="0" presId="urn:microsoft.com/office/officeart/2008/layout/VerticalCurvedList"/>
    <dgm:cxn modelId="{79080733-27DE-456E-A01C-F70AD0E82D83}" type="presOf" srcId="{7B43BFDD-6684-4A37-92A0-9E3A773CFCD3}" destId="{EE55A801-8279-4C35-B5B3-AE0761FBE3E7}" srcOrd="0" destOrd="0" presId="urn:microsoft.com/office/officeart/2008/layout/VerticalCurvedList"/>
    <dgm:cxn modelId="{ACA48736-8F57-4F74-B538-5B090542B917}" srcId="{4A019C1A-8DB3-401A-80CE-0A5DF82B5DC8}" destId="{DA645102-078B-43D7-87BC-D2491ECD5656}" srcOrd="1" destOrd="0" parTransId="{8D425F5A-760C-4FB9-871B-F43C23B45E5B}" sibTransId="{4B066698-D19E-45D7-AC3E-C925D8644A7D}"/>
    <dgm:cxn modelId="{5D0ADE3C-45C7-4796-B6D8-BD617EB67405}" type="presOf" srcId="{83C96018-ADAF-4BB0-B75D-B5A8FA9902BE}" destId="{B9D59797-0EC6-4ECF-8CC4-E3AE9EF0505E}" srcOrd="0" destOrd="0" presId="urn:microsoft.com/office/officeart/2008/layout/VerticalCurvedList"/>
    <dgm:cxn modelId="{0250B13F-276C-4A87-BD5F-A0493314F614}" srcId="{4A019C1A-8DB3-401A-80CE-0A5DF82B5DC8}" destId="{83C96018-ADAF-4BB0-B75D-B5A8FA9902BE}" srcOrd="0" destOrd="0" parTransId="{5166EEC1-9704-4671-8EFF-E327FD7996C6}" sibTransId="{EED0E11E-3F9A-4FE7-ABA5-B99B95AC7198}"/>
    <dgm:cxn modelId="{B935E981-279E-42F6-A14C-70BC2C19C01C}" srcId="{4A019C1A-8DB3-401A-80CE-0A5DF82B5DC8}" destId="{7B43BFDD-6684-4A37-92A0-9E3A773CFCD3}" srcOrd="2" destOrd="0" parTransId="{F52CC1AA-4DFC-4452-B27B-DE8D92019132}" sibTransId="{B1AD7486-758D-4B23-AC7A-411767749154}"/>
    <dgm:cxn modelId="{658119F0-7CDF-4191-9639-D5A78DCD7E18}" type="presOf" srcId="{4A019C1A-8DB3-401A-80CE-0A5DF82B5DC8}" destId="{8F4DBF02-AB7E-4C6D-98B8-E99F0A7BCF8E}" srcOrd="0" destOrd="0" presId="urn:microsoft.com/office/officeart/2008/layout/VerticalCurvedList"/>
    <dgm:cxn modelId="{D144D73D-0ABE-471B-B40A-06CC60E749BD}" type="presParOf" srcId="{8F4DBF02-AB7E-4C6D-98B8-E99F0A7BCF8E}" destId="{DAF11753-EFD6-4A80-B213-1A247C78D04E}" srcOrd="0" destOrd="0" presId="urn:microsoft.com/office/officeart/2008/layout/VerticalCurvedList"/>
    <dgm:cxn modelId="{D49B433B-FED3-4644-B0A7-C1B2970854E5}" type="presParOf" srcId="{DAF11753-EFD6-4A80-B213-1A247C78D04E}" destId="{BED1B0A0-DDD6-4E3F-A224-C9DDF5FD5755}" srcOrd="0" destOrd="0" presId="urn:microsoft.com/office/officeart/2008/layout/VerticalCurvedList"/>
    <dgm:cxn modelId="{D5CBE7D5-B69D-47F0-B6F9-3D74ECB876D3}" type="presParOf" srcId="{BED1B0A0-DDD6-4E3F-A224-C9DDF5FD5755}" destId="{F9C4BB55-3B28-4ABE-9602-D33AF2857723}" srcOrd="0" destOrd="0" presId="urn:microsoft.com/office/officeart/2008/layout/VerticalCurvedList"/>
    <dgm:cxn modelId="{1E46535E-3F86-452E-BACF-AACAD09DB53B}" type="presParOf" srcId="{BED1B0A0-DDD6-4E3F-A224-C9DDF5FD5755}" destId="{B1C9E643-C91E-4B83-9335-A442F3930E09}" srcOrd="1" destOrd="0" presId="urn:microsoft.com/office/officeart/2008/layout/VerticalCurvedList"/>
    <dgm:cxn modelId="{B93F2DCC-4B88-477E-B9BF-D5F924C56753}" type="presParOf" srcId="{BED1B0A0-DDD6-4E3F-A224-C9DDF5FD5755}" destId="{3A5274EC-8518-425D-89C5-82F123C5D0BB}" srcOrd="2" destOrd="0" presId="urn:microsoft.com/office/officeart/2008/layout/VerticalCurvedList"/>
    <dgm:cxn modelId="{CE8EC9B9-3D3E-4ED6-B12B-F4DB8DBFF385}" type="presParOf" srcId="{BED1B0A0-DDD6-4E3F-A224-C9DDF5FD5755}" destId="{A0F35057-E52F-459B-9DF2-4C3D9EFEC0D1}" srcOrd="3" destOrd="0" presId="urn:microsoft.com/office/officeart/2008/layout/VerticalCurvedList"/>
    <dgm:cxn modelId="{7249EF88-D861-4FC2-8CB6-D82515389F7F}" type="presParOf" srcId="{DAF11753-EFD6-4A80-B213-1A247C78D04E}" destId="{B9D59797-0EC6-4ECF-8CC4-E3AE9EF0505E}" srcOrd="1" destOrd="0" presId="urn:microsoft.com/office/officeart/2008/layout/VerticalCurvedList"/>
    <dgm:cxn modelId="{6F19395F-3F68-454D-8BD3-FA35C3872D93}" type="presParOf" srcId="{DAF11753-EFD6-4A80-B213-1A247C78D04E}" destId="{C28731DF-F2E9-4DBE-8F06-F5F9ED22BD87}" srcOrd="2" destOrd="0" presId="urn:microsoft.com/office/officeart/2008/layout/VerticalCurvedList"/>
    <dgm:cxn modelId="{DD3EA4C1-5BA7-4D94-B3AE-525E4B393F30}" type="presParOf" srcId="{C28731DF-F2E9-4DBE-8F06-F5F9ED22BD87}" destId="{CCF65BB1-0420-488B-BA9F-0D93B08A2312}" srcOrd="0" destOrd="0" presId="urn:microsoft.com/office/officeart/2008/layout/VerticalCurvedList"/>
    <dgm:cxn modelId="{B9472D6C-C9EA-4272-821B-64DCE0E3AB1D}" type="presParOf" srcId="{DAF11753-EFD6-4A80-B213-1A247C78D04E}" destId="{1BDF1445-D4E0-4288-B139-793C8C785F5A}" srcOrd="3" destOrd="0" presId="urn:microsoft.com/office/officeart/2008/layout/VerticalCurvedList"/>
    <dgm:cxn modelId="{47531F7E-5291-4267-B4B9-81206DB6A1EB}" type="presParOf" srcId="{DAF11753-EFD6-4A80-B213-1A247C78D04E}" destId="{0B9CF248-4383-413D-B0D7-E13C9AC2890B}" srcOrd="4" destOrd="0" presId="urn:microsoft.com/office/officeart/2008/layout/VerticalCurvedList"/>
    <dgm:cxn modelId="{FEA042D8-AB2E-4413-B4E6-8C5DD4233BA4}" type="presParOf" srcId="{0B9CF248-4383-413D-B0D7-E13C9AC2890B}" destId="{2D61A9AD-F06E-444A-A3E5-0D40B775D92F}" srcOrd="0" destOrd="0" presId="urn:microsoft.com/office/officeart/2008/layout/VerticalCurvedList"/>
    <dgm:cxn modelId="{417A2A1C-D61C-49C2-852A-6A46F8E4594E}" type="presParOf" srcId="{DAF11753-EFD6-4A80-B213-1A247C78D04E}" destId="{EE55A801-8279-4C35-B5B3-AE0761FBE3E7}" srcOrd="5" destOrd="0" presId="urn:microsoft.com/office/officeart/2008/layout/VerticalCurvedList"/>
    <dgm:cxn modelId="{EB381B59-FE87-48C0-98A5-C70CC61F1CC7}" type="presParOf" srcId="{DAF11753-EFD6-4A80-B213-1A247C78D04E}" destId="{833B44CD-F821-44FE-A1D2-0537B37B3B1E}" srcOrd="6" destOrd="0" presId="urn:microsoft.com/office/officeart/2008/layout/VerticalCurvedList"/>
    <dgm:cxn modelId="{444D76AC-40D0-4191-AC02-E409571612B3}" type="presParOf" srcId="{833B44CD-F821-44FE-A1D2-0537B37B3B1E}" destId="{A524D336-3EFC-489B-B295-7127BEC84B8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9BA149-7E88-41FF-A288-2E8DA90AE39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3090B01-0D4D-4301-A8A3-5E8CE735C756}">
      <dgm:prSet phldrT="[Text]"/>
      <dgm:spPr/>
      <dgm:t>
        <a:bodyPr/>
        <a:lstStyle/>
        <a:p>
          <a:r>
            <a:rPr lang="en-IN" dirty="0"/>
            <a:t>Containment mode</a:t>
          </a:r>
        </a:p>
      </dgm:t>
    </dgm:pt>
    <dgm:pt modelId="{FCF908CD-50AC-499C-A405-6E22FCF793B7}" type="parTrans" cxnId="{9E199E0D-3A8A-49CF-8E2C-4A1CB3FEEA3A}">
      <dgm:prSet/>
      <dgm:spPr/>
      <dgm:t>
        <a:bodyPr/>
        <a:lstStyle/>
        <a:p>
          <a:endParaRPr lang="en-IN"/>
        </a:p>
      </dgm:t>
    </dgm:pt>
    <dgm:pt modelId="{BB393F85-454C-4992-8189-41F9F2047EBE}" type="sibTrans" cxnId="{9E199E0D-3A8A-49CF-8E2C-4A1CB3FEEA3A}">
      <dgm:prSet/>
      <dgm:spPr/>
      <dgm:t>
        <a:bodyPr/>
        <a:lstStyle/>
        <a:p>
          <a:endParaRPr lang="en-IN"/>
        </a:p>
      </dgm:t>
    </dgm:pt>
    <dgm:pt modelId="{3A5201E9-1DD4-4FAF-BE4C-88AEFE2DF22C}">
      <dgm:prSet phldrT="[Text]"/>
      <dgm:spPr/>
      <dgm:t>
        <a:bodyPr/>
        <a:lstStyle/>
        <a:p>
          <a:r>
            <a:rPr lang="en-IN" dirty="0"/>
            <a:t>Data is </a:t>
          </a:r>
          <a:r>
            <a:rPr lang="en-IN" dirty="0">
              <a:solidFill>
                <a:srgbClr val="00B050"/>
              </a:solidFill>
            </a:rPr>
            <a:t>released</a:t>
          </a:r>
          <a:r>
            <a:rPr lang="en-IN" dirty="0"/>
            <a:t> only after the </a:t>
          </a:r>
          <a:r>
            <a:rPr lang="en-IN" dirty="0">
              <a:solidFill>
                <a:srgbClr val="002060"/>
              </a:solidFill>
            </a:rPr>
            <a:t>integrity</a:t>
          </a:r>
          <a:r>
            <a:rPr lang="en-IN" dirty="0"/>
            <a:t> check. Non-speculative.</a:t>
          </a:r>
        </a:p>
      </dgm:t>
    </dgm:pt>
    <dgm:pt modelId="{0E5943EF-4C0C-48E3-B4AF-85EE98FB83F6}" type="parTrans" cxnId="{8E6EB467-5600-4A89-B561-0E47380E87A2}">
      <dgm:prSet/>
      <dgm:spPr/>
      <dgm:t>
        <a:bodyPr/>
        <a:lstStyle/>
        <a:p>
          <a:endParaRPr lang="en-IN"/>
        </a:p>
      </dgm:t>
    </dgm:pt>
    <dgm:pt modelId="{79539B45-BE18-4C92-B1CF-487ED1BA6E35}" type="sibTrans" cxnId="{8E6EB467-5600-4A89-B561-0E47380E87A2}">
      <dgm:prSet/>
      <dgm:spPr/>
      <dgm:t>
        <a:bodyPr/>
        <a:lstStyle/>
        <a:p>
          <a:endParaRPr lang="en-IN"/>
        </a:p>
      </dgm:t>
    </dgm:pt>
    <dgm:pt modelId="{BF4EA0D3-E048-4982-B5E2-408CA807485A}">
      <dgm:prSet phldrT="[Text]"/>
      <dgm:spPr/>
      <dgm:t>
        <a:bodyPr/>
        <a:lstStyle/>
        <a:p>
          <a:r>
            <a:rPr lang="en-IN" dirty="0"/>
            <a:t>Skid mode</a:t>
          </a:r>
        </a:p>
      </dgm:t>
    </dgm:pt>
    <dgm:pt modelId="{796D000D-59FA-4BB8-A69F-C5739C98AAD1}" type="parTrans" cxnId="{7A279CA0-70AB-46C7-BA05-A2D1B8DD2869}">
      <dgm:prSet/>
      <dgm:spPr/>
      <dgm:t>
        <a:bodyPr/>
        <a:lstStyle/>
        <a:p>
          <a:endParaRPr lang="en-IN"/>
        </a:p>
      </dgm:t>
    </dgm:pt>
    <dgm:pt modelId="{08B821C1-CEA1-4AA9-9850-70559FFF9A29}" type="sibTrans" cxnId="{7A279CA0-70AB-46C7-BA05-A2D1B8DD2869}">
      <dgm:prSet/>
      <dgm:spPr/>
      <dgm:t>
        <a:bodyPr/>
        <a:lstStyle/>
        <a:p>
          <a:endParaRPr lang="en-IN"/>
        </a:p>
      </dgm:t>
    </dgm:pt>
    <dgm:pt modelId="{41010A93-0B07-4216-9595-EFD6CA2B559E}">
      <dgm:prSet phldrT="[Text]"/>
      <dgm:spPr/>
      <dgm:t>
        <a:bodyPr/>
        <a:lstStyle/>
        <a:p>
          <a:r>
            <a:rPr lang="en-IN" dirty="0"/>
            <a:t>Use the data </a:t>
          </a:r>
          <a:r>
            <a:rPr lang="en-IN" dirty="0">
              <a:solidFill>
                <a:srgbClr val="7030A0"/>
              </a:solidFill>
            </a:rPr>
            <a:t>speculatively</a:t>
          </a:r>
          <a:r>
            <a:rPr lang="en-IN" dirty="0"/>
            <a:t>.</a:t>
          </a:r>
        </a:p>
      </dgm:t>
    </dgm:pt>
    <dgm:pt modelId="{6804A890-FD51-4D4C-9238-933204B67770}" type="parTrans" cxnId="{A7CF3C17-0C79-40AC-B317-01DD36042D6D}">
      <dgm:prSet/>
      <dgm:spPr/>
      <dgm:t>
        <a:bodyPr/>
        <a:lstStyle/>
        <a:p>
          <a:endParaRPr lang="en-IN"/>
        </a:p>
      </dgm:t>
    </dgm:pt>
    <dgm:pt modelId="{AC494838-3DB4-48EA-8B6C-A5EE0064CF05}" type="sibTrans" cxnId="{A7CF3C17-0C79-40AC-B317-01DD36042D6D}">
      <dgm:prSet/>
      <dgm:spPr/>
      <dgm:t>
        <a:bodyPr/>
        <a:lstStyle/>
        <a:p>
          <a:endParaRPr lang="en-IN"/>
        </a:p>
      </dgm:t>
    </dgm:pt>
    <dgm:pt modelId="{470FD6C1-5172-4F9F-AA63-A79F82FAF9AF}">
      <dgm:prSet phldrT="[Text]"/>
      <dgm:spPr/>
      <dgm:t>
        <a:bodyPr/>
        <a:lstStyle/>
        <a:p>
          <a:r>
            <a:rPr lang="en-IN" dirty="0">
              <a:solidFill>
                <a:srgbClr val="0070C0"/>
              </a:solidFill>
            </a:rPr>
            <a:t>Aggregation</a:t>
          </a:r>
          <a:r>
            <a:rPr lang="en-IN" dirty="0"/>
            <a:t> flit count: 68B (5), 256B (2)</a:t>
          </a:r>
        </a:p>
      </dgm:t>
    </dgm:pt>
    <dgm:pt modelId="{0155A061-C090-4ECD-B031-3508EC1EB252}" type="parTrans" cxnId="{57120D87-13AD-4F27-B4B9-2E7765080EB4}">
      <dgm:prSet/>
      <dgm:spPr/>
      <dgm:t>
        <a:bodyPr/>
        <a:lstStyle/>
        <a:p>
          <a:endParaRPr lang="en-IN"/>
        </a:p>
      </dgm:t>
    </dgm:pt>
    <dgm:pt modelId="{C54B1E84-D439-405C-8359-D5F684B5E9A7}" type="sibTrans" cxnId="{57120D87-13AD-4F27-B4B9-2E7765080EB4}">
      <dgm:prSet/>
      <dgm:spPr/>
      <dgm:t>
        <a:bodyPr/>
        <a:lstStyle/>
        <a:p>
          <a:endParaRPr lang="en-IN"/>
        </a:p>
      </dgm:t>
    </dgm:pt>
    <dgm:pt modelId="{2DBFD3BA-6B00-441F-A007-38AF62372C0D}">
      <dgm:prSet phldrT="[Text]"/>
      <dgm:spPr/>
      <dgm:t>
        <a:bodyPr/>
        <a:lstStyle/>
        <a:p>
          <a:r>
            <a:rPr lang="en-IN" dirty="0"/>
            <a:t>Integrity checking can go on in the </a:t>
          </a:r>
          <a:r>
            <a:rPr lang="en-IN" dirty="0">
              <a:solidFill>
                <a:srgbClr val="C00000"/>
              </a:solidFill>
            </a:rPr>
            <a:t>background</a:t>
          </a:r>
          <a:r>
            <a:rPr lang="en-IN" dirty="0"/>
            <a:t>.</a:t>
          </a:r>
        </a:p>
      </dgm:t>
    </dgm:pt>
    <dgm:pt modelId="{300CBC4A-B08B-4037-A00B-218B035A03EA}" type="parTrans" cxnId="{14FA7E15-6307-41E1-A762-9269A371B506}">
      <dgm:prSet/>
      <dgm:spPr/>
      <dgm:t>
        <a:bodyPr/>
        <a:lstStyle/>
        <a:p>
          <a:endParaRPr lang="en-IN"/>
        </a:p>
      </dgm:t>
    </dgm:pt>
    <dgm:pt modelId="{E945173A-A17D-407A-8AE8-8F88FB4220FD}" type="sibTrans" cxnId="{14FA7E15-6307-41E1-A762-9269A371B506}">
      <dgm:prSet/>
      <dgm:spPr/>
      <dgm:t>
        <a:bodyPr/>
        <a:lstStyle/>
        <a:p>
          <a:endParaRPr lang="en-IN"/>
        </a:p>
      </dgm:t>
    </dgm:pt>
    <dgm:pt modelId="{0DAAA6FF-2911-4294-ABF2-39154B6033D3}">
      <dgm:prSet phldrT="[Text]"/>
      <dgm:spPr/>
      <dgm:t>
        <a:bodyPr/>
        <a:lstStyle/>
        <a:p>
          <a:r>
            <a:rPr lang="en-IN" dirty="0">
              <a:solidFill>
                <a:schemeClr val="accent6">
                  <a:lumMod val="75000"/>
                </a:schemeClr>
              </a:solidFill>
            </a:rPr>
            <a:t>Aggregation</a:t>
          </a:r>
          <a:r>
            <a:rPr lang="en-IN" dirty="0"/>
            <a:t> flit count: 68B (128), 256B (32)</a:t>
          </a:r>
        </a:p>
      </dgm:t>
    </dgm:pt>
    <dgm:pt modelId="{2B977825-0F9A-4420-B061-D730AEAB742B}" type="parTrans" cxnId="{41ED84AB-2B80-47A8-BD15-45CFC5B94575}">
      <dgm:prSet/>
      <dgm:spPr/>
      <dgm:t>
        <a:bodyPr/>
        <a:lstStyle/>
        <a:p>
          <a:endParaRPr lang="en-IN"/>
        </a:p>
      </dgm:t>
    </dgm:pt>
    <dgm:pt modelId="{FD4D189B-EF4D-4518-ABE4-CA53F1078979}" type="sibTrans" cxnId="{41ED84AB-2B80-47A8-BD15-45CFC5B94575}">
      <dgm:prSet/>
      <dgm:spPr/>
      <dgm:t>
        <a:bodyPr/>
        <a:lstStyle/>
        <a:p>
          <a:endParaRPr lang="en-IN"/>
        </a:p>
      </dgm:t>
    </dgm:pt>
    <dgm:pt modelId="{5A73127B-F28D-4153-B618-9051367D0309}">
      <dgm:prSet phldrT="[Text]"/>
      <dgm:spPr/>
      <dgm:t>
        <a:bodyPr/>
        <a:lstStyle/>
        <a:p>
          <a:r>
            <a:rPr lang="en-IN" dirty="0"/>
            <a:t>In both cases, epochs can be terminated </a:t>
          </a:r>
          <a:r>
            <a:rPr lang="en-IN" dirty="0">
              <a:solidFill>
                <a:srgbClr val="0070C0"/>
              </a:solidFill>
            </a:rPr>
            <a:t>early</a:t>
          </a:r>
        </a:p>
      </dgm:t>
    </dgm:pt>
    <dgm:pt modelId="{0C10F257-5D33-43FF-AA5D-DB9B882703A8}" type="parTrans" cxnId="{6FC259FF-75AF-47CE-9BE9-DAED38364B91}">
      <dgm:prSet/>
      <dgm:spPr/>
      <dgm:t>
        <a:bodyPr/>
        <a:lstStyle/>
        <a:p>
          <a:endParaRPr lang="en-IN"/>
        </a:p>
      </dgm:t>
    </dgm:pt>
    <dgm:pt modelId="{E635907A-0CC9-4067-9C75-C91D4F882D4E}" type="sibTrans" cxnId="{6FC259FF-75AF-47CE-9BE9-DAED38364B91}">
      <dgm:prSet/>
      <dgm:spPr/>
      <dgm:t>
        <a:bodyPr/>
        <a:lstStyle/>
        <a:p>
          <a:endParaRPr lang="en-IN"/>
        </a:p>
      </dgm:t>
    </dgm:pt>
    <dgm:pt modelId="{ACEEDDCF-8B8E-47BF-AE06-BEA065847ED8}" type="pres">
      <dgm:prSet presAssocID="{619BA149-7E88-41FF-A288-2E8DA90AE39E}" presName="linear" presStyleCnt="0">
        <dgm:presLayoutVars>
          <dgm:animLvl val="lvl"/>
          <dgm:resizeHandles val="exact"/>
        </dgm:presLayoutVars>
      </dgm:prSet>
      <dgm:spPr/>
    </dgm:pt>
    <dgm:pt modelId="{88707B8C-A435-4E75-85F1-E1C0DD40811F}" type="pres">
      <dgm:prSet presAssocID="{73090B01-0D4D-4301-A8A3-5E8CE735C756}" presName="parentText" presStyleLbl="node1" presStyleIdx="0" presStyleCnt="2" custLinFactNeighborX="-2215" custLinFactNeighborY="-20155">
        <dgm:presLayoutVars>
          <dgm:chMax val="0"/>
          <dgm:bulletEnabled val="1"/>
        </dgm:presLayoutVars>
      </dgm:prSet>
      <dgm:spPr/>
    </dgm:pt>
    <dgm:pt modelId="{F9927683-DD21-418A-B7F7-8189E00B41DE}" type="pres">
      <dgm:prSet presAssocID="{73090B01-0D4D-4301-A8A3-5E8CE735C756}" presName="childText" presStyleLbl="revTx" presStyleIdx="0" presStyleCnt="2">
        <dgm:presLayoutVars>
          <dgm:bulletEnabled val="1"/>
        </dgm:presLayoutVars>
      </dgm:prSet>
      <dgm:spPr/>
    </dgm:pt>
    <dgm:pt modelId="{CCA1D280-929D-4468-9407-76CDF8CD0DF8}" type="pres">
      <dgm:prSet presAssocID="{BF4EA0D3-E048-4982-B5E2-408CA807485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F0CA0C7-B6F4-4EE1-B105-49F1E5403C63}" type="pres">
      <dgm:prSet presAssocID="{BF4EA0D3-E048-4982-B5E2-408CA807485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7A72A09-D231-499C-B86E-0B5A66373799}" type="presOf" srcId="{619BA149-7E88-41FF-A288-2E8DA90AE39E}" destId="{ACEEDDCF-8B8E-47BF-AE06-BEA065847ED8}" srcOrd="0" destOrd="0" presId="urn:microsoft.com/office/officeart/2005/8/layout/vList2"/>
    <dgm:cxn modelId="{9E199E0D-3A8A-49CF-8E2C-4A1CB3FEEA3A}" srcId="{619BA149-7E88-41FF-A288-2E8DA90AE39E}" destId="{73090B01-0D4D-4301-A8A3-5E8CE735C756}" srcOrd="0" destOrd="0" parTransId="{FCF908CD-50AC-499C-A405-6E22FCF793B7}" sibTransId="{BB393F85-454C-4992-8189-41F9F2047EBE}"/>
    <dgm:cxn modelId="{79681D11-68CB-4868-BF6F-24E866658DC9}" type="presOf" srcId="{5A73127B-F28D-4153-B618-9051367D0309}" destId="{2F0CA0C7-B6F4-4EE1-B105-49F1E5403C63}" srcOrd="0" destOrd="3" presId="urn:microsoft.com/office/officeart/2005/8/layout/vList2"/>
    <dgm:cxn modelId="{EF13E613-8E8F-4FFA-922F-C64A0C275026}" type="presOf" srcId="{41010A93-0B07-4216-9595-EFD6CA2B559E}" destId="{2F0CA0C7-B6F4-4EE1-B105-49F1E5403C63}" srcOrd="0" destOrd="0" presId="urn:microsoft.com/office/officeart/2005/8/layout/vList2"/>
    <dgm:cxn modelId="{14FA7E15-6307-41E1-A762-9269A371B506}" srcId="{BF4EA0D3-E048-4982-B5E2-408CA807485A}" destId="{2DBFD3BA-6B00-441F-A007-38AF62372C0D}" srcOrd="1" destOrd="0" parTransId="{300CBC4A-B08B-4037-A00B-218B035A03EA}" sibTransId="{E945173A-A17D-407A-8AE8-8F88FB4220FD}"/>
    <dgm:cxn modelId="{A7CF3C17-0C79-40AC-B317-01DD36042D6D}" srcId="{BF4EA0D3-E048-4982-B5E2-408CA807485A}" destId="{41010A93-0B07-4216-9595-EFD6CA2B559E}" srcOrd="0" destOrd="0" parTransId="{6804A890-FD51-4D4C-9238-933204B67770}" sibTransId="{AC494838-3DB4-48EA-8B6C-A5EE0064CF05}"/>
    <dgm:cxn modelId="{C0FE9824-1F84-49FD-BF41-82B6B51D39B8}" type="presOf" srcId="{73090B01-0D4D-4301-A8A3-5E8CE735C756}" destId="{88707B8C-A435-4E75-85F1-E1C0DD40811F}" srcOrd="0" destOrd="0" presId="urn:microsoft.com/office/officeart/2005/8/layout/vList2"/>
    <dgm:cxn modelId="{BF80AC30-7DA7-43FA-A972-DD07EA8A52DC}" type="presOf" srcId="{BF4EA0D3-E048-4982-B5E2-408CA807485A}" destId="{CCA1D280-929D-4468-9407-76CDF8CD0DF8}" srcOrd="0" destOrd="0" presId="urn:microsoft.com/office/officeart/2005/8/layout/vList2"/>
    <dgm:cxn modelId="{8E6EB467-5600-4A89-B561-0E47380E87A2}" srcId="{73090B01-0D4D-4301-A8A3-5E8CE735C756}" destId="{3A5201E9-1DD4-4FAF-BE4C-88AEFE2DF22C}" srcOrd="0" destOrd="0" parTransId="{0E5943EF-4C0C-48E3-B4AF-85EE98FB83F6}" sibTransId="{79539B45-BE18-4C92-B1CF-487ED1BA6E35}"/>
    <dgm:cxn modelId="{4FB3977E-20DA-4112-B6B1-F5C3DBFE94CB}" type="presOf" srcId="{2DBFD3BA-6B00-441F-A007-38AF62372C0D}" destId="{2F0CA0C7-B6F4-4EE1-B105-49F1E5403C63}" srcOrd="0" destOrd="1" presId="urn:microsoft.com/office/officeart/2005/8/layout/vList2"/>
    <dgm:cxn modelId="{57120D87-13AD-4F27-B4B9-2E7765080EB4}" srcId="{73090B01-0D4D-4301-A8A3-5E8CE735C756}" destId="{470FD6C1-5172-4F9F-AA63-A79F82FAF9AF}" srcOrd="1" destOrd="0" parTransId="{0155A061-C090-4ECD-B031-3508EC1EB252}" sibTransId="{C54B1E84-D439-405C-8359-D5F684B5E9A7}"/>
    <dgm:cxn modelId="{5220929B-0A82-4EF6-AAC9-124B133F2681}" type="presOf" srcId="{0DAAA6FF-2911-4294-ABF2-39154B6033D3}" destId="{2F0CA0C7-B6F4-4EE1-B105-49F1E5403C63}" srcOrd="0" destOrd="2" presId="urn:microsoft.com/office/officeart/2005/8/layout/vList2"/>
    <dgm:cxn modelId="{7A279CA0-70AB-46C7-BA05-A2D1B8DD2869}" srcId="{619BA149-7E88-41FF-A288-2E8DA90AE39E}" destId="{BF4EA0D3-E048-4982-B5E2-408CA807485A}" srcOrd="1" destOrd="0" parTransId="{796D000D-59FA-4BB8-A69F-C5739C98AAD1}" sibTransId="{08B821C1-CEA1-4AA9-9850-70559FFF9A29}"/>
    <dgm:cxn modelId="{41ED84AB-2B80-47A8-BD15-45CFC5B94575}" srcId="{BF4EA0D3-E048-4982-B5E2-408CA807485A}" destId="{0DAAA6FF-2911-4294-ABF2-39154B6033D3}" srcOrd="2" destOrd="0" parTransId="{2B977825-0F9A-4420-B061-D730AEAB742B}" sibTransId="{FD4D189B-EF4D-4518-ABE4-CA53F1078979}"/>
    <dgm:cxn modelId="{7ED655C1-9DD2-4647-AAC7-E0D491DEB2A1}" type="presOf" srcId="{3A5201E9-1DD4-4FAF-BE4C-88AEFE2DF22C}" destId="{F9927683-DD21-418A-B7F7-8189E00B41DE}" srcOrd="0" destOrd="0" presId="urn:microsoft.com/office/officeart/2005/8/layout/vList2"/>
    <dgm:cxn modelId="{DDA4A2C1-31A6-4159-97A6-B9317E9913A2}" type="presOf" srcId="{470FD6C1-5172-4F9F-AA63-A79F82FAF9AF}" destId="{F9927683-DD21-418A-B7F7-8189E00B41DE}" srcOrd="0" destOrd="1" presId="urn:microsoft.com/office/officeart/2005/8/layout/vList2"/>
    <dgm:cxn modelId="{6FC259FF-75AF-47CE-9BE9-DAED38364B91}" srcId="{BF4EA0D3-E048-4982-B5E2-408CA807485A}" destId="{5A73127B-F28D-4153-B618-9051367D0309}" srcOrd="3" destOrd="0" parTransId="{0C10F257-5D33-43FF-AA5D-DB9B882703A8}" sibTransId="{E635907A-0CC9-4067-9C75-C91D4F882D4E}"/>
    <dgm:cxn modelId="{6CBEDAC7-A5F9-49A1-9180-0D309A696FD5}" type="presParOf" srcId="{ACEEDDCF-8B8E-47BF-AE06-BEA065847ED8}" destId="{88707B8C-A435-4E75-85F1-E1C0DD40811F}" srcOrd="0" destOrd="0" presId="urn:microsoft.com/office/officeart/2005/8/layout/vList2"/>
    <dgm:cxn modelId="{A2C0F993-F0AD-4FF9-8F58-3F899D77BCF2}" type="presParOf" srcId="{ACEEDDCF-8B8E-47BF-AE06-BEA065847ED8}" destId="{F9927683-DD21-418A-B7F7-8189E00B41DE}" srcOrd="1" destOrd="0" presId="urn:microsoft.com/office/officeart/2005/8/layout/vList2"/>
    <dgm:cxn modelId="{14E37BA1-BBC8-4568-81B0-D2F8AF8B4727}" type="presParOf" srcId="{ACEEDDCF-8B8E-47BF-AE06-BEA065847ED8}" destId="{CCA1D280-929D-4468-9407-76CDF8CD0DF8}" srcOrd="2" destOrd="0" presId="urn:microsoft.com/office/officeart/2005/8/layout/vList2"/>
    <dgm:cxn modelId="{2497144E-E8E4-4E7D-88F7-03C44B3DD774}" type="presParOf" srcId="{ACEEDDCF-8B8E-47BF-AE06-BEA065847ED8}" destId="{2F0CA0C7-B6F4-4EE1-B105-49F1E5403C6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D37995-DD69-41E8-80A5-487640F9E3F4}" type="doc">
      <dgm:prSet loTypeId="urn:microsoft.com/office/officeart/2011/layout/Tab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2113D109-AC43-4B7A-81BB-77F227136803}">
      <dgm:prSet phldrT="[Text]"/>
      <dgm:spPr/>
      <dgm:t>
        <a:bodyPr/>
        <a:lstStyle/>
        <a:p>
          <a:r>
            <a:rPr lang="en-IN" dirty="0"/>
            <a:t>Model A</a:t>
          </a:r>
        </a:p>
      </dgm:t>
    </dgm:pt>
    <dgm:pt modelId="{F035193D-8B1B-4D8E-9D27-280A9DE2FAA3}" type="parTrans" cxnId="{6AF28814-9D7E-48B7-83CE-E535031B36A9}">
      <dgm:prSet/>
      <dgm:spPr/>
      <dgm:t>
        <a:bodyPr/>
        <a:lstStyle/>
        <a:p>
          <a:endParaRPr lang="en-IN"/>
        </a:p>
      </dgm:t>
    </dgm:pt>
    <dgm:pt modelId="{940A7957-383A-4B36-95F8-015B695B7796}" type="sibTrans" cxnId="{6AF28814-9D7E-48B7-83CE-E535031B36A9}">
      <dgm:prSet/>
      <dgm:spPr/>
      <dgm:t>
        <a:bodyPr/>
        <a:lstStyle/>
        <a:p>
          <a:endParaRPr lang="en-IN"/>
        </a:p>
      </dgm:t>
    </dgm:pt>
    <dgm:pt modelId="{BE435993-4016-48D1-A6FF-0C3B9BF47EFD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D8A10BDF-803B-46E8-8671-E4AF55FD7B62}" type="parTrans" cxnId="{2F35A029-B72E-48DD-9F6D-D7BD5B313E92}">
      <dgm:prSet/>
      <dgm:spPr/>
      <dgm:t>
        <a:bodyPr/>
        <a:lstStyle/>
        <a:p>
          <a:endParaRPr lang="en-IN"/>
        </a:p>
      </dgm:t>
    </dgm:pt>
    <dgm:pt modelId="{E6C3FBEF-75E5-436A-9C18-59AD6A20C675}" type="sibTrans" cxnId="{2F35A029-B72E-48DD-9F6D-D7BD5B313E92}">
      <dgm:prSet/>
      <dgm:spPr/>
      <dgm:t>
        <a:bodyPr/>
        <a:lstStyle/>
        <a:p>
          <a:endParaRPr lang="en-IN"/>
        </a:p>
      </dgm:t>
    </dgm:pt>
    <dgm:pt modelId="{AF522318-512D-4CB0-B34C-C284DC2FF050}">
      <dgm:prSet phldrT="[Text]"/>
      <dgm:spPr/>
      <dgm:t>
        <a:bodyPr/>
        <a:lstStyle/>
        <a:p>
          <a:r>
            <a:rPr lang="en-IN" dirty="0"/>
            <a:t>The host </a:t>
          </a:r>
          <a:r>
            <a:rPr lang="en-IN" dirty="0">
              <a:solidFill>
                <a:srgbClr val="00B050"/>
              </a:solidFill>
            </a:rPr>
            <a:t>performs</a:t>
          </a:r>
          <a:r>
            <a:rPr lang="en-IN" dirty="0"/>
            <a:t> key-exchange (KE) with the CXL switch first.</a:t>
          </a:r>
        </a:p>
      </dgm:t>
    </dgm:pt>
    <dgm:pt modelId="{728197FE-EE76-41AE-9FE5-E1A8C8DED681}" type="parTrans" cxnId="{1455FFB0-1EAB-4A92-ACC1-37C2D70EF84F}">
      <dgm:prSet/>
      <dgm:spPr/>
      <dgm:t>
        <a:bodyPr/>
        <a:lstStyle/>
        <a:p>
          <a:endParaRPr lang="en-IN"/>
        </a:p>
      </dgm:t>
    </dgm:pt>
    <dgm:pt modelId="{4A80FBDA-3128-478A-B740-7AE6D9F38F10}" type="sibTrans" cxnId="{1455FFB0-1EAB-4A92-ACC1-37C2D70EF84F}">
      <dgm:prSet/>
      <dgm:spPr/>
      <dgm:t>
        <a:bodyPr/>
        <a:lstStyle/>
        <a:p>
          <a:endParaRPr lang="en-IN"/>
        </a:p>
      </dgm:t>
    </dgm:pt>
    <dgm:pt modelId="{05B6866C-3954-462E-9E64-2C03D929768B}">
      <dgm:prSet phldrT="[Text]"/>
      <dgm:spPr/>
      <dgm:t>
        <a:bodyPr/>
        <a:lstStyle/>
        <a:p>
          <a:r>
            <a:rPr lang="en-IN" dirty="0"/>
            <a:t>Model B</a:t>
          </a:r>
        </a:p>
      </dgm:t>
    </dgm:pt>
    <dgm:pt modelId="{EFF59BB4-DD65-4552-95E5-CE2DD6FEA978}" type="parTrans" cxnId="{E36DE2A1-4DD0-4221-94BA-4445DC93427E}">
      <dgm:prSet/>
      <dgm:spPr/>
      <dgm:t>
        <a:bodyPr/>
        <a:lstStyle/>
        <a:p>
          <a:endParaRPr lang="en-IN"/>
        </a:p>
      </dgm:t>
    </dgm:pt>
    <dgm:pt modelId="{B14B93E2-D225-47B6-B9C9-F75E8371D84F}" type="sibTrans" cxnId="{E36DE2A1-4DD0-4221-94BA-4445DC93427E}">
      <dgm:prSet/>
      <dgm:spPr/>
      <dgm:t>
        <a:bodyPr/>
        <a:lstStyle/>
        <a:p>
          <a:endParaRPr lang="en-IN"/>
        </a:p>
      </dgm:t>
    </dgm:pt>
    <dgm:pt modelId="{6F434573-4055-4351-8770-96FC6B6545E4}">
      <dgm:prSet phldrT="[Text]"/>
      <dgm:spPr/>
      <dgm:t>
        <a:bodyPr/>
        <a:lstStyle/>
        <a:p>
          <a:r>
            <a:rPr lang="en-IN" dirty="0"/>
            <a:t> </a:t>
          </a:r>
        </a:p>
      </dgm:t>
    </dgm:pt>
    <dgm:pt modelId="{2428F543-1901-4579-8F23-B85766980A42}" type="parTrans" cxnId="{C93E001A-9573-4B8F-9763-716450C68A1A}">
      <dgm:prSet/>
      <dgm:spPr/>
      <dgm:t>
        <a:bodyPr/>
        <a:lstStyle/>
        <a:p>
          <a:endParaRPr lang="en-IN"/>
        </a:p>
      </dgm:t>
    </dgm:pt>
    <dgm:pt modelId="{5E35EADF-B668-4F96-9789-26D5B2089A5B}" type="sibTrans" cxnId="{C93E001A-9573-4B8F-9763-716450C68A1A}">
      <dgm:prSet/>
      <dgm:spPr/>
      <dgm:t>
        <a:bodyPr/>
        <a:lstStyle/>
        <a:p>
          <a:endParaRPr lang="en-IN"/>
        </a:p>
      </dgm:t>
    </dgm:pt>
    <dgm:pt modelId="{8063990B-4B49-41F2-BC4A-7DE41C55F583}">
      <dgm:prSet phldrT="[Text]"/>
      <dgm:spPr/>
      <dgm:t>
        <a:bodyPr/>
        <a:lstStyle/>
        <a:p>
          <a:r>
            <a:rPr lang="en-IN" dirty="0"/>
            <a:t>First perform KE with the switch.</a:t>
          </a:r>
        </a:p>
      </dgm:t>
    </dgm:pt>
    <dgm:pt modelId="{F902E591-DF3B-425B-8776-3E779A879602}" type="parTrans" cxnId="{9FA222C7-5E15-47D9-96E9-040F28965EAA}">
      <dgm:prSet/>
      <dgm:spPr/>
      <dgm:t>
        <a:bodyPr/>
        <a:lstStyle/>
        <a:p>
          <a:endParaRPr lang="en-IN"/>
        </a:p>
      </dgm:t>
    </dgm:pt>
    <dgm:pt modelId="{DFAA80AF-FB89-4823-ABC0-7379835C7E2E}" type="sibTrans" cxnId="{9FA222C7-5E15-47D9-96E9-040F28965EAA}">
      <dgm:prSet/>
      <dgm:spPr/>
      <dgm:t>
        <a:bodyPr/>
        <a:lstStyle/>
        <a:p>
          <a:endParaRPr lang="en-IN"/>
        </a:p>
      </dgm:t>
    </dgm:pt>
    <dgm:pt modelId="{F98806DD-12A3-4111-AA96-06A75BF5E1C4}">
      <dgm:prSet phldrT="[Text]"/>
      <dgm:spPr/>
      <dgm:t>
        <a:bodyPr/>
        <a:lstStyle/>
        <a:p>
          <a:r>
            <a:rPr lang="en-IN" dirty="0"/>
            <a:t>Model C</a:t>
          </a:r>
        </a:p>
      </dgm:t>
    </dgm:pt>
    <dgm:pt modelId="{7F09776D-2526-487B-8165-51007B297615}" type="parTrans" cxnId="{CFB3EBD6-0BB1-4AE4-9CBF-E9A3913C24F3}">
      <dgm:prSet/>
      <dgm:spPr/>
      <dgm:t>
        <a:bodyPr/>
        <a:lstStyle/>
        <a:p>
          <a:endParaRPr lang="en-IN"/>
        </a:p>
      </dgm:t>
    </dgm:pt>
    <dgm:pt modelId="{FF2CDD12-9EE3-40CE-9012-E192FEBDE876}" type="sibTrans" cxnId="{CFB3EBD6-0BB1-4AE4-9CBF-E9A3913C24F3}">
      <dgm:prSet/>
      <dgm:spPr/>
      <dgm:t>
        <a:bodyPr/>
        <a:lstStyle/>
        <a:p>
          <a:endParaRPr lang="en-IN"/>
        </a:p>
      </dgm:t>
    </dgm:pt>
    <dgm:pt modelId="{D0BE4022-D75C-461E-BADC-C803203972DF}">
      <dgm:prSet phldrT="[Text]" phldr="1"/>
      <dgm:spPr/>
      <dgm:t>
        <a:bodyPr/>
        <a:lstStyle/>
        <a:p>
          <a:endParaRPr lang="en-IN"/>
        </a:p>
      </dgm:t>
    </dgm:pt>
    <dgm:pt modelId="{AB6129FF-4A77-4709-BB3F-F83970E62BA9}" type="parTrans" cxnId="{90B2A08B-0276-477E-9128-854D62B7A951}">
      <dgm:prSet/>
      <dgm:spPr/>
      <dgm:t>
        <a:bodyPr/>
        <a:lstStyle/>
        <a:p>
          <a:endParaRPr lang="en-IN"/>
        </a:p>
      </dgm:t>
    </dgm:pt>
    <dgm:pt modelId="{6C669076-7BF8-487C-AFCC-C3A0A58936E2}" type="sibTrans" cxnId="{90B2A08B-0276-477E-9128-854D62B7A951}">
      <dgm:prSet/>
      <dgm:spPr/>
      <dgm:t>
        <a:bodyPr/>
        <a:lstStyle/>
        <a:p>
          <a:endParaRPr lang="en-IN"/>
        </a:p>
      </dgm:t>
    </dgm:pt>
    <dgm:pt modelId="{6DACE5E6-352E-4590-86A8-C5B6C5406574}">
      <dgm:prSet phldrT="[Text]"/>
      <dgm:spPr/>
      <dgm:t>
        <a:bodyPr/>
        <a:lstStyle/>
        <a:p>
          <a:r>
            <a:rPr lang="en-IN" dirty="0"/>
            <a:t>Out-of-band management model for setting up and configuring keys. </a:t>
          </a:r>
        </a:p>
      </dgm:t>
    </dgm:pt>
    <dgm:pt modelId="{E8E1A912-A0E2-4074-AE4F-AECF4001DBA3}" type="parTrans" cxnId="{96BB799D-0C08-46FA-9442-B80DC5D509E5}">
      <dgm:prSet/>
      <dgm:spPr/>
      <dgm:t>
        <a:bodyPr/>
        <a:lstStyle/>
        <a:p>
          <a:endParaRPr lang="en-IN"/>
        </a:p>
      </dgm:t>
    </dgm:pt>
    <dgm:pt modelId="{52BF2723-3EF7-4EAC-A8AF-52DF53772B9E}" type="sibTrans" cxnId="{96BB799D-0C08-46FA-9442-B80DC5D509E5}">
      <dgm:prSet/>
      <dgm:spPr/>
      <dgm:t>
        <a:bodyPr/>
        <a:lstStyle/>
        <a:p>
          <a:endParaRPr lang="en-IN"/>
        </a:p>
      </dgm:t>
    </dgm:pt>
    <dgm:pt modelId="{C3D60388-6BBB-48B5-9C31-27FE4F8381B4}">
      <dgm:prSet phldrT="[Text]"/>
      <dgm:spPr/>
      <dgm:t>
        <a:bodyPr/>
        <a:lstStyle/>
        <a:p>
          <a:r>
            <a:rPr lang="en-IN" dirty="0"/>
            <a:t>The host next performs </a:t>
          </a:r>
          <a:r>
            <a:rPr lang="en-IN" dirty="0">
              <a:solidFill>
                <a:srgbClr val="0070C0"/>
              </a:solidFill>
            </a:rPr>
            <a:t>KE</a:t>
          </a:r>
          <a:r>
            <a:rPr lang="en-IN" dirty="0"/>
            <a:t> with all the </a:t>
          </a:r>
          <a:r>
            <a:rPr lang="en-IN" dirty="0">
              <a:solidFill>
                <a:srgbClr val="FF0000"/>
              </a:solidFill>
            </a:rPr>
            <a:t>downstream</a:t>
          </a:r>
          <a:r>
            <a:rPr lang="en-IN" dirty="0"/>
            <a:t> </a:t>
          </a:r>
          <a:r>
            <a:rPr lang="en-IN" dirty="0">
              <a:solidFill>
                <a:srgbClr val="0070C0"/>
              </a:solidFill>
            </a:rPr>
            <a:t>devices</a:t>
          </a:r>
          <a:r>
            <a:rPr lang="en-IN" dirty="0"/>
            <a:t>. </a:t>
          </a:r>
        </a:p>
      </dgm:t>
    </dgm:pt>
    <dgm:pt modelId="{74727911-5F77-478F-9530-7B474371D50E}" type="parTrans" cxnId="{8A1B1188-B9C3-4907-9F88-A5033F80BC11}">
      <dgm:prSet/>
      <dgm:spPr/>
      <dgm:t>
        <a:bodyPr/>
        <a:lstStyle/>
        <a:p>
          <a:endParaRPr lang="en-IN"/>
        </a:p>
      </dgm:t>
    </dgm:pt>
    <dgm:pt modelId="{2EBA4A2F-9C36-429B-B6F5-8034FBA33EE5}" type="sibTrans" cxnId="{8A1B1188-B9C3-4907-9F88-A5033F80BC11}">
      <dgm:prSet/>
      <dgm:spPr/>
      <dgm:t>
        <a:bodyPr/>
        <a:lstStyle/>
        <a:p>
          <a:endParaRPr lang="en-IN"/>
        </a:p>
      </dgm:t>
    </dgm:pt>
    <dgm:pt modelId="{CD14B47C-7223-4AD1-A9A8-88580BF9D5A1}">
      <dgm:prSet phldrT="[Text]"/>
      <dgm:spPr/>
      <dgm:t>
        <a:bodyPr/>
        <a:lstStyle/>
        <a:p>
          <a:r>
            <a:rPr lang="en-IN" dirty="0"/>
            <a:t>The switch performs KE with all downstream devices.</a:t>
          </a:r>
        </a:p>
      </dgm:t>
    </dgm:pt>
    <dgm:pt modelId="{76C5A436-3E26-46EA-8C00-455B01D80CF9}" type="parTrans" cxnId="{F87B24F1-3FF7-4DAA-971B-3DAAD898AA66}">
      <dgm:prSet/>
      <dgm:spPr/>
      <dgm:t>
        <a:bodyPr/>
        <a:lstStyle/>
        <a:p>
          <a:endParaRPr lang="en-IN"/>
        </a:p>
      </dgm:t>
    </dgm:pt>
    <dgm:pt modelId="{702387EE-1E52-42EA-B534-1873B7E70E88}" type="sibTrans" cxnId="{F87B24F1-3FF7-4DAA-971B-3DAAD898AA66}">
      <dgm:prSet/>
      <dgm:spPr/>
      <dgm:t>
        <a:bodyPr/>
        <a:lstStyle/>
        <a:p>
          <a:endParaRPr lang="en-IN"/>
        </a:p>
      </dgm:t>
    </dgm:pt>
    <dgm:pt modelId="{1D3C87C7-9FDB-4DAE-9B40-7AAD5A90A067}">
      <dgm:prSet phldrT="[Text]"/>
      <dgm:spPr/>
      <dgm:t>
        <a:bodyPr/>
        <a:lstStyle/>
        <a:p>
          <a:r>
            <a:rPr lang="en-IN" dirty="0"/>
            <a:t>Performs public-key-based device attestation and reports the status to the host.</a:t>
          </a:r>
        </a:p>
      </dgm:t>
    </dgm:pt>
    <dgm:pt modelId="{DEB46287-12D3-4AC7-AEAD-B4E79DC1C6D8}" type="parTrans" cxnId="{C9E6EB7F-0CC4-46EB-9E17-B2DDE9756067}">
      <dgm:prSet/>
      <dgm:spPr/>
      <dgm:t>
        <a:bodyPr/>
        <a:lstStyle/>
        <a:p>
          <a:endParaRPr lang="en-IN"/>
        </a:p>
      </dgm:t>
    </dgm:pt>
    <dgm:pt modelId="{8410B9CF-355B-45E6-A8D2-90422AA252E4}" type="sibTrans" cxnId="{C9E6EB7F-0CC4-46EB-9E17-B2DDE9756067}">
      <dgm:prSet/>
      <dgm:spPr/>
      <dgm:t>
        <a:bodyPr/>
        <a:lstStyle/>
        <a:p>
          <a:endParaRPr lang="en-IN"/>
        </a:p>
      </dgm:t>
    </dgm:pt>
    <dgm:pt modelId="{35820F16-8139-4BC7-AF89-B6CCB2B1A8CD}" type="pres">
      <dgm:prSet presAssocID="{F9D37995-DD69-41E8-80A5-487640F9E3F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7E30D8F9-1B50-4378-AF02-3F2BB8FA73EE}" type="pres">
      <dgm:prSet presAssocID="{2113D109-AC43-4B7A-81BB-77F227136803}" presName="composite" presStyleCnt="0"/>
      <dgm:spPr/>
    </dgm:pt>
    <dgm:pt modelId="{95ED05BD-649D-426E-A58B-A48E42E217C1}" type="pres">
      <dgm:prSet presAssocID="{2113D109-AC43-4B7A-81BB-77F227136803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4167DF9C-FF3A-4876-8D09-030E0FE3220F}" type="pres">
      <dgm:prSet presAssocID="{2113D109-AC43-4B7A-81BB-77F227136803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D5E61485-0A60-44A1-8353-94836BA96289}" type="pres">
      <dgm:prSet presAssocID="{2113D109-AC43-4B7A-81BB-77F227136803}" presName="Accent" presStyleLbl="parChTrans1D1" presStyleIdx="0" presStyleCnt="3"/>
      <dgm:spPr/>
    </dgm:pt>
    <dgm:pt modelId="{474D0D66-943B-4FA9-8862-634D1E198043}" type="pres">
      <dgm:prSet presAssocID="{2113D109-AC43-4B7A-81BB-77F227136803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92BF8B8F-E774-47D3-B00B-884F744A11E0}" type="pres">
      <dgm:prSet presAssocID="{940A7957-383A-4B36-95F8-015B695B7796}" presName="sibTrans" presStyleCnt="0"/>
      <dgm:spPr/>
    </dgm:pt>
    <dgm:pt modelId="{7AFF2D33-E28B-4F9F-B4AE-91088E0C9E29}" type="pres">
      <dgm:prSet presAssocID="{05B6866C-3954-462E-9E64-2C03D929768B}" presName="composite" presStyleCnt="0"/>
      <dgm:spPr/>
    </dgm:pt>
    <dgm:pt modelId="{34ACFA95-6794-4FAE-A2E6-811B743A9EB2}" type="pres">
      <dgm:prSet presAssocID="{05B6866C-3954-462E-9E64-2C03D929768B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C4709A70-5227-42CD-B825-DB0E05BB3D06}" type="pres">
      <dgm:prSet presAssocID="{05B6866C-3954-462E-9E64-2C03D929768B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E5A427AC-A8EF-41F8-9125-4EB45DBA05B2}" type="pres">
      <dgm:prSet presAssocID="{05B6866C-3954-462E-9E64-2C03D929768B}" presName="Accent" presStyleLbl="parChTrans1D1" presStyleIdx="1" presStyleCnt="3"/>
      <dgm:spPr/>
    </dgm:pt>
    <dgm:pt modelId="{88C06D03-08F0-49AA-9A4E-41A1B3B7121A}" type="pres">
      <dgm:prSet presAssocID="{05B6866C-3954-462E-9E64-2C03D929768B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1C75AF6A-019E-4CF4-B8CD-DE598AED3627}" type="pres">
      <dgm:prSet presAssocID="{B14B93E2-D225-47B6-B9C9-F75E8371D84F}" presName="sibTrans" presStyleCnt="0"/>
      <dgm:spPr/>
    </dgm:pt>
    <dgm:pt modelId="{4E6170A3-3EF5-4AC5-BC4E-F995C70852E9}" type="pres">
      <dgm:prSet presAssocID="{F98806DD-12A3-4111-AA96-06A75BF5E1C4}" presName="composite" presStyleCnt="0"/>
      <dgm:spPr/>
    </dgm:pt>
    <dgm:pt modelId="{BCC5C281-B429-4020-92C3-1C70AE578CFA}" type="pres">
      <dgm:prSet presAssocID="{F98806DD-12A3-4111-AA96-06A75BF5E1C4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6F1E37A0-B963-4D8A-A7FF-BF9B814B8CF0}" type="pres">
      <dgm:prSet presAssocID="{F98806DD-12A3-4111-AA96-06A75BF5E1C4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848B3E74-0D11-4361-83CC-804A77B3EBA5}" type="pres">
      <dgm:prSet presAssocID="{F98806DD-12A3-4111-AA96-06A75BF5E1C4}" presName="Accent" presStyleLbl="parChTrans1D1" presStyleIdx="2" presStyleCnt="3"/>
      <dgm:spPr/>
    </dgm:pt>
    <dgm:pt modelId="{2C9F2153-E0A8-4C8B-A98F-7B2C04330799}" type="pres">
      <dgm:prSet presAssocID="{F98806DD-12A3-4111-AA96-06A75BF5E1C4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B1F800D-AA35-4E9F-A798-3F8E8F375202}" type="presOf" srcId="{F9D37995-DD69-41E8-80A5-487640F9E3F4}" destId="{35820F16-8139-4BC7-AF89-B6CCB2B1A8CD}" srcOrd="0" destOrd="0" presId="urn:microsoft.com/office/officeart/2011/layout/TabList"/>
    <dgm:cxn modelId="{6AF28814-9D7E-48B7-83CE-E535031B36A9}" srcId="{F9D37995-DD69-41E8-80A5-487640F9E3F4}" destId="{2113D109-AC43-4B7A-81BB-77F227136803}" srcOrd="0" destOrd="0" parTransId="{F035193D-8B1B-4D8E-9D27-280A9DE2FAA3}" sibTransId="{940A7957-383A-4B36-95F8-015B695B7796}"/>
    <dgm:cxn modelId="{0E945015-A8AD-4E24-AE0A-3B9D8129909B}" type="presOf" srcId="{05B6866C-3954-462E-9E64-2C03D929768B}" destId="{C4709A70-5227-42CD-B825-DB0E05BB3D06}" srcOrd="0" destOrd="0" presId="urn:microsoft.com/office/officeart/2011/layout/TabList"/>
    <dgm:cxn modelId="{ADBD4E18-08CE-4614-B717-0A8E684DDFAC}" type="presOf" srcId="{2113D109-AC43-4B7A-81BB-77F227136803}" destId="{4167DF9C-FF3A-4876-8D09-030E0FE3220F}" srcOrd="0" destOrd="0" presId="urn:microsoft.com/office/officeart/2011/layout/TabList"/>
    <dgm:cxn modelId="{C93E001A-9573-4B8F-9763-716450C68A1A}" srcId="{05B6866C-3954-462E-9E64-2C03D929768B}" destId="{6F434573-4055-4351-8770-96FC6B6545E4}" srcOrd="0" destOrd="0" parTransId="{2428F543-1901-4579-8F23-B85766980A42}" sibTransId="{5E35EADF-B668-4F96-9789-26D5B2089A5B}"/>
    <dgm:cxn modelId="{69EC6B22-D0B6-4385-BF6F-803D77A37114}" type="presOf" srcId="{BE435993-4016-48D1-A6FF-0C3B9BF47EFD}" destId="{95ED05BD-649D-426E-A58B-A48E42E217C1}" srcOrd="0" destOrd="0" presId="urn:microsoft.com/office/officeart/2011/layout/TabList"/>
    <dgm:cxn modelId="{2F35A029-B72E-48DD-9F6D-D7BD5B313E92}" srcId="{2113D109-AC43-4B7A-81BB-77F227136803}" destId="{BE435993-4016-48D1-A6FF-0C3B9BF47EFD}" srcOrd="0" destOrd="0" parTransId="{D8A10BDF-803B-46E8-8671-E4AF55FD7B62}" sibTransId="{E6C3FBEF-75E5-436A-9C18-59AD6A20C675}"/>
    <dgm:cxn modelId="{E1EA6033-879B-4442-B48E-3CC1E837888D}" type="presOf" srcId="{CD14B47C-7223-4AD1-A9A8-88580BF9D5A1}" destId="{88C06D03-08F0-49AA-9A4E-41A1B3B7121A}" srcOrd="0" destOrd="1" presId="urn:microsoft.com/office/officeart/2011/layout/TabList"/>
    <dgm:cxn modelId="{2238215D-15D9-420E-9DBE-5E88456AF7EE}" type="presOf" srcId="{1D3C87C7-9FDB-4DAE-9B40-7AAD5A90A067}" destId="{88C06D03-08F0-49AA-9A4E-41A1B3B7121A}" srcOrd="0" destOrd="2" presId="urn:microsoft.com/office/officeart/2011/layout/TabList"/>
    <dgm:cxn modelId="{3BB22963-C119-4695-94AA-18F4CB7BF65F}" type="presOf" srcId="{6DACE5E6-352E-4590-86A8-C5B6C5406574}" destId="{2C9F2153-E0A8-4C8B-A98F-7B2C04330799}" srcOrd="0" destOrd="0" presId="urn:microsoft.com/office/officeart/2011/layout/TabList"/>
    <dgm:cxn modelId="{00F72464-28D3-40AE-9C16-0D54C3DE8507}" type="presOf" srcId="{6F434573-4055-4351-8770-96FC6B6545E4}" destId="{34ACFA95-6794-4FAE-A2E6-811B743A9EB2}" srcOrd="0" destOrd="0" presId="urn:microsoft.com/office/officeart/2011/layout/TabList"/>
    <dgm:cxn modelId="{E841E468-6C92-4754-B0BF-6EDE808548B2}" type="presOf" srcId="{D0BE4022-D75C-461E-BADC-C803203972DF}" destId="{BCC5C281-B429-4020-92C3-1C70AE578CFA}" srcOrd="0" destOrd="0" presId="urn:microsoft.com/office/officeart/2011/layout/TabList"/>
    <dgm:cxn modelId="{1DEB5350-4F99-4EF7-905E-1E1B81DDFC2E}" type="presOf" srcId="{8063990B-4B49-41F2-BC4A-7DE41C55F583}" destId="{88C06D03-08F0-49AA-9A4E-41A1B3B7121A}" srcOrd="0" destOrd="0" presId="urn:microsoft.com/office/officeart/2011/layout/TabList"/>
    <dgm:cxn modelId="{C9E6EB7F-0CC4-46EB-9E17-B2DDE9756067}" srcId="{05B6866C-3954-462E-9E64-2C03D929768B}" destId="{1D3C87C7-9FDB-4DAE-9B40-7AAD5A90A067}" srcOrd="3" destOrd="0" parTransId="{DEB46287-12D3-4AC7-AEAD-B4E79DC1C6D8}" sibTransId="{8410B9CF-355B-45E6-A8D2-90422AA252E4}"/>
    <dgm:cxn modelId="{8A1B1188-B9C3-4907-9F88-A5033F80BC11}" srcId="{2113D109-AC43-4B7A-81BB-77F227136803}" destId="{C3D60388-6BBB-48B5-9C31-27FE4F8381B4}" srcOrd="2" destOrd="0" parTransId="{74727911-5F77-478F-9530-7B474371D50E}" sibTransId="{2EBA4A2F-9C36-429B-B6F5-8034FBA33EE5}"/>
    <dgm:cxn modelId="{90B2A08B-0276-477E-9128-854D62B7A951}" srcId="{F98806DD-12A3-4111-AA96-06A75BF5E1C4}" destId="{D0BE4022-D75C-461E-BADC-C803203972DF}" srcOrd="0" destOrd="0" parTransId="{AB6129FF-4A77-4709-BB3F-F83970E62BA9}" sibTransId="{6C669076-7BF8-487C-AFCC-C3A0A58936E2}"/>
    <dgm:cxn modelId="{0780C490-BF38-48E4-B8EA-F8994413E90C}" type="presOf" srcId="{C3D60388-6BBB-48B5-9C31-27FE4F8381B4}" destId="{474D0D66-943B-4FA9-8862-634D1E198043}" srcOrd="0" destOrd="1" presId="urn:microsoft.com/office/officeart/2011/layout/TabList"/>
    <dgm:cxn modelId="{78338397-16FE-4DC6-BE9A-90A97FABF2F4}" type="presOf" srcId="{F98806DD-12A3-4111-AA96-06A75BF5E1C4}" destId="{6F1E37A0-B963-4D8A-A7FF-BF9B814B8CF0}" srcOrd="0" destOrd="0" presId="urn:microsoft.com/office/officeart/2011/layout/TabList"/>
    <dgm:cxn modelId="{96BB799D-0C08-46FA-9442-B80DC5D509E5}" srcId="{F98806DD-12A3-4111-AA96-06A75BF5E1C4}" destId="{6DACE5E6-352E-4590-86A8-C5B6C5406574}" srcOrd="1" destOrd="0" parTransId="{E8E1A912-A0E2-4074-AE4F-AECF4001DBA3}" sibTransId="{52BF2723-3EF7-4EAC-A8AF-52DF53772B9E}"/>
    <dgm:cxn modelId="{E36DE2A1-4DD0-4221-94BA-4445DC93427E}" srcId="{F9D37995-DD69-41E8-80A5-487640F9E3F4}" destId="{05B6866C-3954-462E-9E64-2C03D929768B}" srcOrd="1" destOrd="0" parTransId="{EFF59BB4-DD65-4552-95E5-CE2DD6FEA978}" sibTransId="{B14B93E2-D225-47B6-B9C9-F75E8371D84F}"/>
    <dgm:cxn modelId="{1455FFB0-1EAB-4A92-ACC1-37C2D70EF84F}" srcId="{2113D109-AC43-4B7A-81BB-77F227136803}" destId="{AF522318-512D-4CB0-B34C-C284DC2FF050}" srcOrd="1" destOrd="0" parTransId="{728197FE-EE76-41AE-9FE5-E1A8C8DED681}" sibTransId="{4A80FBDA-3128-478A-B740-7AE6D9F38F10}"/>
    <dgm:cxn modelId="{9FA222C7-5E15-47D9-96E9-040F28965EAA}" srcId="{05B6866C-3954-462E-9E64-2C03D929768B}" destId="{8063990B-4B49-41F2-BC4A-7DE41C55F583}" srcOrd="1" destOrd="0" parTransId="{F902E591-DF3B-425B-8776-3E779A879602}" sibTransId="{DFAA80AF-FB89-4823-ABC0-7379835C7E2E}"/>
    <dgm:cxn modelId="{CFB3EBD6-0BB1-4AE4-9CBF-E9A3913C24F3}" srcId="{F9D37995-DD69-41E8-80A5-487640F9E3F4}" destId="{F98806DD-12A3-4111-AA96-06A75BF5E1C4}" srcOrd="2" destOrd="0" parTransId="{7F09776D-2526-487B-8165-51007B297615}" sibTransId="{FF2CDD12-9EE3-40CE-9012-E192FEBDE876}"/>
    <dgm:cxn modelId="{F87B24F1-3FF7-4DAA-971B-3DAAD898AA66}" srcId="{05B6866C-3954-462E-9E64-2C03D929768B}" destId="{CD14B47C-7223-4AD1-A9A8-88580BF9D5A1}" srcOrd="2" destOrd="0" parTransId="{76C5A436-3E26-46EA-8C00-455B01D80CF9}" sibTransId="{702387EE-1E52-42EA-B534-1873B7E70E88}"/>
    <dgm:cxn modelId="{025CC8F1-1141-4B45-BB5C-ADC2F059464E}" type="presOf" srcId="{AF522318-512D-4CB0-B34C-C284DC2FF050}" destId="{474D0D66-943B-4FA9-8862-634D1E198043}" srcOrd="0" destOrd="0" presId="urn:microsoft.com/office/officeart/2011/layout/TabList"/>
    <dgm:cxn modelId="{1A1DD47A-4932-4586-9CF8-C53372D7D506}" type="presParOf" srcId="{35820F16-8139-4BC7-AF89-B6CCB2B1A8CD}" destId="{7E30D8F9-1B50-4378-AF02-3F2BB8FA73EE}" srcOrd="0" destOrd="0" presId="urn:microsoft.com/office/officeart/2011/layout/TabList"/>
    <dgm:cxn modelId="{642FFA09-B663-4EA4-82FC-46B2F1C8C4FA}" type="presParOf" srcId="{7E30D8F9-1B50-4378-AF02-3F2BB8FA73EE}" destId="{95ED05BD-649D-426E-A58B-A48E42E217C1}" srcOrd="0" destOrd="0" presId="urn:microsoft.com/office/officeart/2011/layout/TabList"/>
    <dgm:cxn modelId="{03DF4C7F-4328-47FE-94B3-57042FE0CA58}" type="presParOf" srcId="{7E30D8F9-1B50-4378-AF02-3F2BB8FA73EE}" destId="{4167DF9C-FF3A-4876-8D09-030E0FE3220F}" srcOrd="1" destOrd="0" presId="urn:microsoft.com/office/officeart/2011/layout/TabList"/>
    <dgm:cxn modelId="{F427D6EF-F869-413C-843C-6865394C72B6}" type="presParOf" srcId="{7E30D8F9-1B50-4378-AF02-3F2BB8FA73EE}" destId="{D5E61485-0A60-44A1-8353-94836BA96289}" srcOrd="2" destOrd="0" presId="urn:microsoft.com/office/officeart/2011/layout/TabList"/>
    <dgm:cxn modelId="{6D6FA61F-2858-48FC-A065-AD7DAA728837}" type="presParOf" srcId="{35820F16-8139-4BC7-AF89-B6CCB2B1A8CD}" destId="{474D0D66-943B-4FA9-8862-634D1E198043}" srcOrd="1" destOrd="0" presId="urn:microsoft.com/office/officeart/2011/layout/TabList"/>
    <dgm:cxn modelId="{86A78E2E-AE7F-4871-A722-16B9878E67A0}" type="presParOf" srcId="{35820F16-8139-4BC7-AF89-B6CCB2B1A8CD}" destId="{92BF8B8F-E774-47D3-B00B-884F744A11E0}" srcOrd="2" destOrd="0" presId="urn:microsoft.com/office/officeart/2011/layout/TabList"/>
    <dgm:cxn modelId="{F690F5D4-13D9-469E-99D0-2D2301A6D42F}" type="presParOf" srcId="{35820F16-8139-4BC7-AF89-B6CCB2B1A8CD}" destId="{7AFF2D33-E28B-4F9F-B4AE-91088E0C9E29}" srcOrd="3" destOrd="0" presId="urn:microsoft.com/office/officeart/2011/layout/TabList"/>
    <dgm:cxn modelId="{8A52E299-0F13-4B97-8BEF-496E438A4182}" type="presParOf" srcId="{7AFF2D33-E28B-4F9F-B4AE-91088E0C9E29}" destId="{34ACFA95-6794-4FAE-A2E6-811B743A9EB2}" srcOrd="0" destOrd="0" presId="urn:microsoft.com/office/officeart/2011/layout/TabList"/>
    <dgm:cxn modelId="{3F66A6E4-9F9A-4651-96F5-D972F279BDB8}" type="presParOf" srcId="{7AFF2D33-E28B-4F9F-B4AE-91088E0C9E29}" destId="{C4709A70-5227-42CD-B825-DB0E05BB3D06}" srcOrd="1" destOrd="0" presId="urn:microsoft.com/office/officeart/2011/layout/TabList"/>
    <dgm:cxn modelId="{3D8E7137-3916-48CA-9C92-E1EF1A7E9BE5}" type="presParOf" srcId="{7AFF2D33-E28B-4F9F-B4AE-91088E0C9E29}" destId="{E5A427AC-A8EF-41F8-9125-4EB45DBA05B2}" srcOrd="2" destOrd="0" presId="urn:microsoft.com/office/officeart/2011/layout/TabList"/>
    <dgm:cxn modelId="{1160C4D0-A242-4439-B5EA-57DCB7D7CB49}" type="presParOf" srcId="{35820F16-8139-4BC7-AF89-B6CCB2B1A8CD}" destId="{88C06D03-08F0-49AA-9A4E-41A1B3B7121A}" srcOrd="4" destOrd="0" presId="urn:microsoft.com/office/officeart/2011/layout/TabList"/>
    <dgm:cxn modelId="{EA09872C-8B0B-4CCD-8DF1-727259614E1C}" type="presParOf" srcId="{35820F16-8139-4BC7-AF89-B6CCB2B1A8CD}" destId="{1C75AF6A-019E-4CF4-B8CD-DE598AED3627}" srcOrd="5" destOrd="0" presId="urn:microsoft.com/office/officeart/2011/layout/TabList"/>
    <dgm:cxn modelId="{9BDE4401-0BF4-4916-BA78-69346292E953}" type="presParOf" srcId="{35820F16-8139-4BC7-AF89-B6CCB2B1A8CD}" destId="{4E6170A3-3EF5-4AC5-BC4E-F995C70852E9}" srcOrd="6" destOrd="0" presId="urn:microsoft.com/office/officeart/2011/layout/TabList"/>
    <dgm:cxn modelId="{C94C76BB-F89E-4947-A67E-1F6A8A6BB9C6}" type="presParOf" srcId="{4E6170A3-3EF5-4AC5-BC4E-F995C70852E9}" destId="{BCC5C281-B429-4020-92C3-1C70AE578CFA}" srcOrd="0" destOrd="0" presId="urn:microsoft.com/office/officeart/2011/layout/TabList"/>
    <dgm:cxn modelId="{82899FFE-B5CB-485F-AF86-EAEB987D0EAF}" type="presParOf" srcId="{4E6170A3-3EF5-4AC5-BC4E-F995C70852E9}" destId="{6F1E37A0-B963-4D8A-A7FF-BF9B814B8CF0}" srcOrd="1" destOrd="0" presId="urn:microsoft.com/office/officeart/2011/layout/TabList"/>
    <dgm:cxn modelId="{E6C0306B-89C4-40F5-BD7F-323A2FC8CBD6}" type="presParOf" srcId="{4E6170A3-3EF5-4AC5-BC4E-F995C70852E9}" destId="{848B3E74-0D11-4361-83CC-804A77B3EBA5}" srcOrd="2" destOrd="0" presId="urn:microsoft.com/office/officeart/2011/layout/TabList"/>
    <dgm:cxn modelId="{DA75BE18-0392-4C69-B3B6-8E57F5D81F8D}" type="presParOf" srcId="{35820F16-8139-4BC7-AF89-B6CCB2B1A8CD}" destId="{2C9F2153-E0A8-4C8B-A98F-7B2C04330799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DA664-059A-4CDA-AD86-4CBB078049A5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33B02-0A43-4EC3-A93D-BE33649B7F9B}">
      <dsp:nvSpPr>
        <dsp:cNvPr id="0" name=""/>
        <dsp:cNvSpPr/>
      </dsp:nvSpPr>
      <dsp:spPr>
        <a:xfrm>
          <a:off x="492024" y="334530"/>
          <a:ext cx="9963850" cy="6694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>
              <a:solidFill>
                <a:schemeClr val="tx1"/>
              </a:solidFill>
            </a:rPr>
            <a:t>Formed by Intel 2019</a:t>
          </a:r>
          <a:endParaRPr lang="en-IN" sz="3500" kern="1200" dirty="0">
            <a:solidFill>
              <a:schemeClr val="tx1"/>
            </a:solidFill>
          </a:endParaRPr>
        </a:p>
      </dsp:txBody>
      <dsp:txXfrm>
        <a:off x="492024" y="334530"/>
        <a:ext cx="9963850" cy="669409"/>
      </dsp:txXfrm>
    </dsp:sp>
    <dsp:sp modelId="{5014DC93-2AB8-4324-8F62-C52169B01283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BFF35-1A27-4D73-9324-1ECBB1B90E67}">
      <dsp:nvSpPr>
        <dsp:cNvPr id="0" name=""/>
        <dsp:cNvSpPr/>
      </dsp:nvSpPr>
      <dsp:spPr>
        <a:xfrm>
          <a:off x="875812" y="1338819"/>
          <a:ext cx="9580062" cy="6694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Now managed by a consortium</a:t>
          </a:r>
        </a:p>
      </dsp:txBody>
      <dsp:txXfrm>
        <a:off x="875812" y="1338819"/>
        <a:ext cx="9580062" cy="669409"/>
      </dsp:txXfrm>
    </dsp:sp>
    <dsp:sp modelId="{A10B1CCE-0327-453B-8332-63224E7B458C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9E0904-BD99-4602-90F8-65B2F11B3B3B}">
      <dsp:nvSpPr>
        <dsp:cNvPr id="0" name=""/>
        <dsp:cNvSpPr/>
      </dsp:nvSpPr>
      <dsp:spPr>
        <a:xfrm>
          <a:off x="875812" y="2343108"/>
          <a:ext cx="9580062" cy="6694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Three generations of specifications: 1.0, 2,0, 3.0</a:t>
          </a:r>
        </a:p>
      </dsp:txBody>
      <dsp:txXfrm>
        <a:off x="875812" y="2343108"/>
        <a:ext cx="9580062" cy="669409"/>
      </dsp:txXfrm>
    </dsp:sp>
    <dsp:sp modelId="{AFADF6BB-CE76-4836-9C21-C65772209889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F7875-17F2-4D61-AE27-11BE652AACA1}">
      <dsp:nvSpPr>
        <dsp:cNvPr id="0" name=""/>
        <dsp:cNvSpPr/>
      </dsp:nvSpPr>
      <dsp:spPr>
        <a:xfrm>
          <a:off x="492024" y="3347397"/>
          <a:ext cx="9963850" cy="6694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Uses PCIe as the base physical layer</a:t>
          </a:r>
          <a:endParaRPr lang="en-IN" sz="3500" kern="1200" dirty="0"/>
        </a:p>
      </dsp:txBody>
      <dsp:txXfrm>
        <a:off x="492024" y="3347397"/>
        <a:ext cx="9963850" cy="669409"/>
      </dsp:txXfrm>
    </dsp:sp>
    <dsp:sp modelId="{2BFFDA70-6115-4FEA-BDEE-088258191373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91C42-0976-4810-AA1F-85BD6033033D}">
      <dsp:nvSpPr>
        <dsp:cNvPr id="0" name=""/>
        <dsp:cNvSpPr/>
      </dsp:nvSpPr>
      <dsp:spPr>
        <a:xfrm>
          <a:off x="0" y="559827"/>
          <a:ext cx="1129343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CAA8D4-51D3-4DA7-9E3D-702F24B77CB2}">
      <dsp:nvSpPr>
        <dsp:cNvPr id="0" name=""/>
        <dsp:cNvSpPr/>
      </dsp:nvSpPr>
      <dsp:spPr>
        <a:xfrm>
          <a:off x="564671" y="146547"/>
          <a:ext cx="7905403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805" tIns="0" rIns="29880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Coherent access to host/device memory</a:t>
          </a:r>
        </a:p>
      </dsp:txBody>
      <dsp:txXfrm>
        <a:off x="605020" y="186896"/>
        <a:ext cx="7824705" cy="745862"/>
      </dsp:txXfrm>
    </dsp:sp>
    <dsp:sp modelId="{F5A54804-899A-45AA-A3ED-1225870EF862}">
      <dsp:nvSpPr>
        <dsp:cNvPr id="0" name=""/>
        <dsp:cNvSpPr/>
      </dsp:nvSpPr>
      <dsp:spPr>
        <a:xfrm>
          <a:off x="0" y="1829907"/>
          <a:ext cx="1129343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4FE97-2171-4F81-8D8F-25B1AC3F82A4}">
      <dsp:nvSpPr>
        <dsp:cNvPr id="0" name=""/>
        <dsp:cNvSpPr/>
      </dsp:nvSpPr>
      <dsp:spPr>
        <a:xfrm>
          <a:off x="564671" y="1416627"/>
          <a:ext cx="7905403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805" tIns="0" rIns="29880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Scalable memory: PCIe is 5X faster than DDR</a:t>
          </a:r>
          <a:endParaRPr lang="en-IN" sz="2800" kern="1200" dirty="0"/>
        </a:p>
      </dsp:txBody>
      <dsp:txXfrm>
        <a:off x="605020" y="1456976"/>
        <a:ext cx="7824705" cy="745862"/>
      </dsp:txXfrm>
    </dsp:sp>
    <dsp:sp modelId="{02C8D84D-440E-44EF-804B-B20C628D2C43}">
      <dsp:nvSpPr>
        <dsp:cNvPr id="0" name=""/>
        <dsp:cNvSpPr/>
      </dsp:nvSpPr>
      <dsp:spPr>
        <a:xfrm>
          <a:off x="0" y="3099987"/>
          <a:ext cx="1129343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291B2-A159-471D-A6E6-F12EC45AB3DB}">
      <dsp:nvSpPr>
        <dsp:cNvPr id="0" name=""/>
        <dsp:cNvSpPr/>
      </dsp:nvSpPr>
      <dsp:spPr>
        <a:xfrm>
          <a:off x="564671" y="2686707"/>
          <a:ext cx="7905403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805" tIns="0" rIns="29880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Pool memory by using remote memory</a:t>
          </a:r>
        </a:p>
      </dsp:txBody>
      <dsp:txXfrm>
        <a:off x="605020" y="2727056"/>
        <a:ext cx="7824705" cy="745862"/>
      </dsp:txXfrm>
    </dsp:sp>
    <dsp:sp modelId="{BAE8520C-3DEA-4E34-8326-17947FA26B93}">
      <dsp:nvSpPr>
        <dsp:cNvPr id="0" name=""/>
        <dsp:cNvSpPr/>
      </dsp:nvSpPr>
      <dsp:spPr>
        <a:xfrm>
          <a:off x="0" y="4370067"/>
          <a:ext cx="11293434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26FC8-2D2C-435B-9704-616D007785CD}">
      <dsp:nvSpPr>
        <dsp:cNvPr id="0" name=""/>
        <dsp:cNvSpPr/>
      </dsp:nvSpPr>
      <dsp:spPr>
        <a:xfrm>
          <a:off x="564671" y="3956787"/>
          <a:ext cx="7905403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805" tIns="0" rIns="29880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Fine-grained data sharing: leverage local accesses</a:t>
          </a:r>
          <a:endParaRPr lang="en-IN" sz="2800" kern="1200" dirty="0"/>
        </a:p>
      </dsp:txBody>
      <dsp:txXfrm>
        <a:off x="605020" y="3997136"/>
        <a:ext cx="7824705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BB929-4E4D-4997-ABE2-1BFDB4D4C492}">
      <dsp:nvSpPr>
        <dsp:cNvPr id="0" name=""/>
        <dsp:cNvSpPr/>
      </dsp:nvSpPr>
      <dsp:spPr>
        <a:xfrm>
          <a:off x="0" y="49550"/>
          <a:ext cx="1028897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CXL.cache Read (Device wants to read from the host)</a:t>
          </a:r>
          <a:endParaRPr lang="en-IN" sz="2400" kern="1200" dirty="0"/>
        </a:p>
      </dsp:txBody>
      <dsp:txXfrm>
        <a:off x="28100" y="77650"/>
        <a:ext cx="10232779" cy="519439"/>
      </dsp:txXfrm>
    </dsp:sp>
    <dsp:sp modelId="{0BE05156-A1FB-4594-8BAD-BE73615878B9}">
      <dsp:nvSpPr>
        <dsp:cNvPr id="0" name=""/>
        <dsp:cNvSpPr/>
      </dsp:nvSpPr>
      <dsp:spPr>
        <a:xfrm>
          <a:off x="0" y="625190"/>
          <a:ext cx="10288979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7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Request </a:t>
          </a:r>
          <a:r>
            <a:rPr lang="en-IN" sz="1900" kern="1200" dirty="0">
              <a:sym typeface="Wingdings" panose="05000000000000000000" pitchFamily="2" charset="2"/>
            </a:rPr>
            <a:t> Response  Data (2 x 32 bytes)</a:t>
          </a:r>
          <a:endParaRPr lang="en-IN" sz="1900" kern="1200" dirty="0"/>
        </a:p>
      </dsp:txBody>
      <dsp:txXfrm>
        <a:off x="0" y="625190"/>
        <a:ext cx="10288979" cy="397440"/>
      </dsp:txXfrm>
    </dsp:sp>
    <dsp:sp modelId="{475F16CA-33FE-450A-8AA3-1E9BC1462BB0}">
      <dsp:nvSpPr>
        <dsp:cNvPr id="0" name=""/>
        <dsp:cNvSpPr/>
      </dsp:nvSpPr>
      <dsp:spPr>
        <a:xfrm>
          <a:off x="0" y="1022630"/>
          <a:ext cx="1028897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>
              <a:sym typeface="Wingdings" panose="05000000000000000000" pitchFamily="2" charset="2"/>
            </a:rPr>
            <a:t>CXL.cache Read0</a:t>
          </a:r>
          <a:endParaRPr lang="en-IN" sz="2400" kern="1200" dirty="0"/>
        </a:p>
      </dsp:txBody>
      <dsp:txXfrm>
        <a:off x="28100" y="1050730"/>
        <a:ext cx="10232779" cy="519439"/>
      </dsp:txXfrm>
    </dsp:sp>
    <dsp:sp modelId="{7B3765AA-5C28-4FAF-934C-D4A066E57D9C}">
      <dsp:nvSpPr>
        <dsp:cNvPr id="0" name=""/>
        <dsp:cNvSpPr/>
      </dsp:nvSpPr>
      <dsp:spPr>
        <a:xfrm>
          <a:off x="0" y="1598269"/>
          <a:ext cx="10288979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7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>
              <a:sym typeface="Wingdings" panose="05000000000000000000" pitchFamily="2" charset="2"/>
            </a:rPr>
            <a:t>Do not receive any data messages after the response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u="sng" kern="1200">
              <a:solidFill>
                <a:srgbClr val="C00000"/>
              </a:solidFill>
            </a:rPr>
            <a:t>Examples</a:t>
          </a:r>
          <a:r>
            <a:rPr lang="en-IN" sz="1900" kern="1200"/>
            <a:t>: </a:t>
          </a:r>
          <a:r>
            <a:rPr lang="en-IN" sz="1900" kern="1200">
              <a:solidFill>
                <a:srgbClr val="0070C0"/>
              </a:solidFill>
            </a:rPr>
            <a:t>cache flush (zero the data, relevant in persistent memory and</a:t>
          </a:r>
          <a:br>
            <a:rPr lang="en-IN" sz="1900" kern="1200">
              <a:solidFill>
                <a:srgbClr val="0070C0"/>
              </a:solidFill>
            </a:rPr>
          </a:br>
          <a:r>
            <a:rPr lang="en-IN" sz="1900" kern="1200">
              <a:solidFill>
                <a:srgbClr val="0070C0"/>
              </a:solidFill>
            </a:rPr>
            <a:t>atomics)</a:t>
          </a:r>
          <a:endParaRPr lang="en-IN" sz="1900" kern="1200" dirty="0">
            <a:solidFill>
              <a:srgbClr val="0070C0"/>
            </a:solidFill>
          </a:endParaRPr>
        </a:p>
      </dsp:txBody>
      <dsp:txXfrm>
        <a:off x="0" y="1598269"/>
        <a:ext cx="10288979" cy="919080"/>
      </dsp:txXfrm>
    </dsp:sp>
    <dsp:sp modelId="{D70DD4B1-FCC9-4E99-BF0C-A1E6C8213D76}">
      <dsp:nvSpPr>
        <dsp:cNvPr id="0" name=""/>
        <dsp:cNvSpPr/>
      </dsp:nvSpPr>
      <dsp:spPr>
        <a:xfrm>
          <a:off x="0" y="2517349"/>
          <a:ext cx="1028897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CXL.cache Write (host asks the device to send the write)</a:t>
          </a:r>
          <a:endParaRPr lang="en-IN" sz="2400" kern="1200" dirty="0"/>
        </a:p>
      </dsp:txBody>
      <dsp:txXfrm>
        <a:off x="28100" y="2545449"/>
        <a:ext cx="10232779" cy="519439"/>
      </dsp:txXfrm>
    </dsp:sp>
    <dsp:sp modelId="{7739385A-33E0-4AFD-A719-5A88941C1D79}">
      <dsp:nvSpPr>
        <dsp:cNvPr id="0" name=""/>
        <dsp:cNvSpPr/>
      </dsp:nvSpPr>
      <dsp:spPr>
        <a:xfrm>
          <a:off x="0" y="3092989"/>
          <a:ext cx="10288979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7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Request </a:t>
          </a:r>
          <a:r>
            <a:rPr lang="en-IN" sz="1900" kern="1200" dirty="0">
              <a:sym typeface="Wingdings" panose="05000000000000000000" pitchFamily="2" charset="2"/>
            </a:rPr>
            <a:t> Response (GO and </a:t>
          </a:r>
          <a:r>
            <a:rPr lang="en-IN" sz="1900" kern="1200" dirty="0" err="1">
              <a:sym typeface="Wingdings" panose="05000000000000000000" pitchFamily="2" charset="2"/>
            </a:rPr>
            <a:t>WritePull</a:t>
          </a:r>
          <a:r>
            <a:rPr lang="en-IN" sz="1900" kern="1200" dirty="0">
              <a:sym typeface="Wingdings" panose="05000000000000000000" pitchFamily="2" charset="2"/>
            </a:rPr>
            <a:t>)  Data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 dirty="0"/>
            <a:t>Device let’s go of ownership first and then forwards the data</a:t>
          </a:r>
        </a:p>
      </dsp:txBody>
      <dsp:txXfrm>
        <a:off x="0" y="3092989"/>
        <a:ext cx="10288979" cy="658260"/>
      </dsp:txXfrm>
    </dsp:sp>
    <dsp:sp modelId="{AED26B07-A873-4F9F-87B8-54A558B0555E}">
      <dsp:nvSpPr>
        <dsp:cNvPr id="0" name=""/>
        <dsp:cNvSpPr/>
      </dsp:nvSpPr>
      <dsp:spPr>
        <a:xfrm>
          <a:off x="0" y="3751250"/>
          <a:ext cx="1028897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 err="1"/>
            <a:t>CXL.cache</a:t>
          </a:r>
          <a:r>
            <a:rPr lang="en-IN" sz="2400" kern="1200" dirty="0"/>
            <a:t> Read0-Write</a:t>
          </a:r>
        </a:p>
      </dsp:txBody>
      <dsp:txXfrm>
        <a:off x="28100" y="3779350"/>
        <a:ext cx="10232779" cy="519439"/>
      </dsp:txXfrm>
    </dsp:sp>
    <dsp:sp modelId="{2C7A2D20-9782-4645-B87A-49F0ECBB7266}">
      <dsp:nvSpPr>
        <dsp:cNvPr id="0" name=""/>
        <dsp:cNvSpPr/>
      </dsp:nvSpPr>
      <dsp:spPr>
        <a:xfrm>
          <a:off x="0" y="4326890"/>
          <a:ext cx="10288979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67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First </a:t>
          </a:r>
          <a:r>
            <a:rPr lang="en-IN" sz="1900" kern="1200">
              <a:solidFill>
                <a:srgbClr val="FF0000"/>
              </a:solidFill>
            </a:rPr>
            <a:t>zero</a:t>
          </a:r>
          <a:r>
            <a:rPr lang="en-IN" sz="1900" kern="1200"/>
            <a:t> the data on the </a:t>
          </a:r>
          <a:r>
            <a:rPr lang="en-IN" sz="1900" kern="1200">
              <a:solidFill>
                <a:srgbClr val="0070C0"/>
              </a:solidFill>
            </a:rPr>
            <a:t>host</a:t>
          </a:r>
          <a:r>
            <a:rPr lang="en-IN" sz="1900" kern="1200"/>
            <a:t>, and then </a:t>
          </a:r>
          <a:r>
            <a:rPr lang="en-IN" sz="1900" kern="1200">
              <a:solidFill>
                <a:srgbClr val="00B050"/>
              </a:solidFill>
            </a:rPr>
            <a:t>write</a:t>
          </a:r>
          <a:r>
            <a:rPr lang="en-IN" sz="1900" kern="1200"/>
            <a:t> to it</a:t>
          </a:r>
          <a:endParaRPr lang="en-IN" sz="1900" kern="1200" dirty="0"/>
        </a:p>
      </dsp:txBody>
      <dsp:txXfrm>
        <a:off x="0" y="4326890"/>
        <a:ext cx="10288979" cy="3974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9E643-C91E-4B83-9335-A442F3930E09}">
      <dsp:nvSpPr>
        <dsp:cNvPr id="0" name=""/>
        <dsp:cNvSpPr/>
      </dsp:nvSpPr>
      <dsp:spPr>
        <a:xfrm>
          <a:off x="-2524180" y="-389689"/>
          <a:ext cx="3013621" cy="3013621"/>
        </a:xfrm>
        <a:prstGeom prst="blockArc">
          <a:avLst>
            <a:gd name="adj1" fmla="val 18900000"/>
            <a:gd name="adj2" fmla="val 2700000"/>
            <a:gd name="adj3" fmla="val 71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D59797-0EC6-4ECF-8CC4-E3AE9EF0505E}">
      <dsp:nvSpPr>
        <dsp:cNvPr id="0" name=""/>
        <dsp:cNvSpPr/>
      </dsp:nvSpPr>
      <dsp:spPr>
        <a:xfrm>
          <a:off x="314657" y="223424"/>
          <a:ext cx="8850020" cy="4468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686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HDM-H: Host-only coherent (Type 3 devices)</a:t>
          </a:r>
        </a:p>
      </dsp:txBody>
      <dsp:txXfrm>
        <a:off x="314657" y="223424"/>
        <a:ext cx="8850020" cy="446848"/>
      </dsp:txXfrm>
    </dsp:sp>
    <dsp:sp modelId="{CCF65BB1-0420-488B-BA9F-0D93B08A2312}">
      <dsp:nvSpPr>
        <dsp:cNvPr id="0" name=""/>
        <dsp:cNvSpPr/>
      </dsp:nvSpPr>
      <dsp:spPr>
        <a:xfrm>
          <a:off x="35377" y="167568"/>
          <a:ext cx="558560" cy="558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DF1445-D4E0-4288-B139-793C8C785F5A}">
      <dsp:nvSpPr>
        <dsp:cNvPr id="0" name=""/>
        <dsp:cNvSpPr/>
      </dsp:nvSpPr>
      <dsp:spPr>
        <a:xfrm>
          <a:off x="477087" y="893696"/>
          <a:ext cx="8687591" cy="4468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686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HDM-D: Device coherent (Type 2 devices)  </a:t>
          </a:r>
        </a:p>
      </dsp:txBody>
      <dsp:txXfrm>
        <a:off x="477087" y="893696"/>
        <a:ext cx="8687591" cy="446848"/>
      </dsp:txXfrm>
    </dsp:sp>
    <dsp:sp modelId="{2D61A9AD-F06E-444A-A3E5-0D40B775D92F}">
      <dsp:nvSpPr>
        <dsp:cNvPr id="0" name=""/>
        <dsp:cNvSpPr/>
      </dsp:nvSpPr>
      <dsp:spPr>
        <a:xfrm>
          <a:off x="197806" y="837840"/>
          <a:ext cx="558560" cy="558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55A801-8279-4C35-B5B3-AE0761FBE3E7}">
      <dsp:nvSpPr>
        <dsp:cNvPr id="0" name=""/>
        <dsp:cNvSpPr/>
      </dsp:nvSpPr>
      <dsp:spPr>
        <a:xfrm>
          <a:off x="314657" y="1563969"/>
          <a:ext cx="8850020" cy="44684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4686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HDM-DB: Device coherent using back-invalidate (Type 2 or 3 devices)</a:t>
          </a:r>
        </a:p>
      </dsp:txBody>
      <dsp:txXfrm>
        <a:off x="314657" y="1563969"/>
        <a:ext cx="8850020" cy="446848"/>
      </dsp:txXfrm>
    </dsp:sp>
    <dsp:sp modelId="{A524D336-3EFC-489B-B295-7127BEC84B8D}">
      <dsp:nvSpPr>
        <dsp:cNvPr id="0" name=""/>
        <dsp:cNvSpPr/>
      </dsp:nvSpPr>
      <dsp:spPr>
        <a:xfrm>
          <a:off x="35377" y="1508113"/>
          <a:ext cx="558560" cy="558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07B8C-A435-4E75-85F1-E1C0DD40811F}">
      <dsp:nvSpPr>
        <dsp:cNvPr id="0" name=""/>
        <dsp:cNvSpPr/>
      </dsp:nvSpPr>
      <dsp:spPr>
        <a:xfrm>
          <a:off x="0" y="0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Containment mode</a:t>
          </a:r>
        </a:p>
      </dsp:txBody>
      <dsp:txXfrm>
        <a:off x="38638" y="38638"/>
        <a:ext cx="10438324" cy="714229"/>
      </dsp:txXfrm>
    </dsp:sp>
    <dsp:sp modelId="{F9927683-DD21-418A-B7F7-8189E00B41DE}">
      <dsp:nvSpPr>
        <dsp:cNvPr id="0" name=""/>
        <dsp:cNvSpPr/>
      </dsp:nvSpPr>
      <dsp:spPr>
        <a:xfrm>
          <a:off x="0" y="818007"/>
          <a:ext cx="10515600" cy="90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kern="1200" dirty="0"/>
            <a:t>Data is </a:t>
          </a:r>
          <a:r>
            <a:rPr lang="en-IN" sz="2600" kern="1200" dirty="0">
              <a:solidFill>
                <a:srgbClr val="00B050"/>
              </a:solidFill>
            </a:rPr>
            <a:t>released</a:t>
          </a:r>
          <a:r>
            <a:rPr lang="en-IN" sz="2600" kern="1200" dirty="0"/>
            <a:t> only after the </a:t>
          </a:r>
          <a:r>
            <a:rPr lang="en-IN" sz="2600" kern="1200" dirty="0">
              <a:solidFill>
                <a:srgbClr val="002060"/>
              </a:solidFill>
            </a:rPr>
            <a:t>integrity</a:t>
          </a:r>
          <a:r>
            <a:rPr lang="en-IN" sz="2600" kern="1200" dirty="0"/>
            <a:t> check. Non-speculative.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kern="1200" dirty="0">
              <a:solidFill>
                <a:srgbClr val="0070C0"/>
              </a:solidFill>
            </a:rPr>
            <a:t>Aggregation</a:t>
          </a:r>
          <a:r>
            <a:rPr lang="en-IN" sz="2600" kern="1200" dirty="0"/>
            <a:t> flit count: 68B (5), 256B (2)</a:t>
          </a:r>
        </a:p>
      </dsp:txBody>
      <dsp:txXfrm>
        <a:off x="0" y="818007"/>
        <a:ext cx="10515600" cy="905107"/>
      </dsp:txXfrm>
    </dsp:sp>
    <dsp:sp modelId="{CCA1D280-929D-4468-9407-76CDF8CD0DF8}">
      <dsp:nvSpPr>
        <dsp:cNvPr id="0" name=""/>
        <dsp:cNvSpPr/>
      </dsp:nvSpPr>
      <dsp:spPr>
        <a:xfrm>
          <a:off x="0" y="1723115"/>
          <a:ext cx="10515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Skid mode</a:t>
          </a:r>
        </a:p>
      </dsp:txBody>
      <dsp:txXfrm>
        <a:off x="38638" y="1761753"/>
        <a:ext cx="10438324" cy="714229"/>
      </dsp:txXfrm>
    </dsp:sp>
    <dsp:sp modelId="{2F0CA0C7-B6F4-4EE1-B105-49F1E5403C63}">
      <dsp:nvSpPr>
        <dsp:cNvPr id="0" name=""/>
        <dsp:cNvSpPr/>
      </dsp:nvSpPr>
      <dsp:spPr>
        <a:xfrm>
          <a:off x="0" y="2514620"/>
          <a:ext cx="10515600" cy="1810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kern="1200" dirty="0"/>
            <a:t>Use the data </a:t>
          </a:r>
          <a:r>
            <a:rPr lang="en-IN" sz="2600" kern="1200" dirty="0">
              <a:solidFill>
                <a:srgbClr val="7030A0"/>
              </a:solidFill>
            </a:rPr>
            <a:t>speculatively</a:t>
          </a:r>
          <a:r>
            <a:rPr lang="en-IN" sz="2600" kern="1200" dirty="0"/>
            <a:t>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kern="1200" dirty="0"/>
            <a:t>Integrity checking can go on in the </a:t>
          </a:r>
          <a:r>
            <a:rPr lang="en-IN" sz="2600" kern="1200" dirty="0">
              <a:solidFill>
                <a:srgbClr val="C00000"/>
              </a:solidFill>
            </a:rPr>
            <a:t>background</a:t>
          </a:r>
          <a:r>
            <a:rPr lang="en-IN" sz="2600" kern="1200" dirty="0"/>
            <a:t>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kern="1200" dirty="0">
              <a:solidFill>
                <a:schemeClr val="accent6">
                  <a:lumMod val="75000"/>
                </a:schemeClr>
              </a:solidFill>
            </a:rPr>
            <a:t>Aggregation</a:t>
          </a:r>
          <a:r>
            <a:rPr lang="en-IN" sz="2600" kern="1200" dirty="0"/>
            <a:t> flit count: 68B (128), 256B (32)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600" kern="1200" dirty="0"/>
            <a:t>In both cases, epochs can be terminated </a:t>
          </a:r>
          <a:r>
            <a:rPr lang="en-IN" sz="2600" kern="1200" dirty="0">
              <a:solidFill>
                <a:srgbClr val="0070C0"/>
              </a:solidFill>
            </a:rPr>
            <a:t>early</a:t>
          </a:r>
        </a:p>
      </dsp:txBody>
      <dsp:txXfrm>
        <a:off x="0" y="2514620"/>
        <a:ext cx="10515600" cy="18102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B3E74-0D11-4361-83CC-804A77B3EBA5}">
      <dsp:nvSpPr>
        <dsp:cNvPr id="0" name=""/>
        <dsp:cNvSpPr/>
      </dsp:nvSpPr>
      <dsp:spPr>
        <a:xfrm>
          <a:off x="0" y="4179281"/>
          <a:ext cx="10515600" cy="0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427AC-A8EF-41F8-9125-4EB45DBA05B2}">
      <dsp:nvSpPr>
        <dsp:cNvPr id="0" name=""/>
        <dsp:cNvSpPr/>
      </dsp:nvSpPr>
      <dsp:spPr>
        <a:xfrm>
          <a:off x="0" y="2384213"/>
          <a:ext cx="10515600" cy="0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61485-0A60-44A1-8353-94836BA96289}">
      <dsp:nvSpPr>
        <dsp:cNvPr id="0" name=""/>
        <dsp:cNvSpPr/>
      </dsp:nvSpPr>
      <dsp:spPr>
        <a:xfrm>
          <a:off x="0" y="589145"/>
          <a:ext cx="10515600" cy="0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D05BD-649D-426E-A58B-A48E42E217C1}">
      <dsp:nvSpPr>
        <dsp:cNvPr id="0" name=""/>
        <dsp:cNvSpPr/>
      </dsp:nvSpPr>
      <dsp:spPr>
        <a:xfrm>
          <a:off x="2734055" y="656"/>
          <a:ext cx="7781544" cy="588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 </a:t>
          </a:r>
        </a:p>
      </dsp:txBody>
      <dsp:txXfrm>
        <a:off x="2734055" y="656"/>
        <a:ext cx="7781544" cy="588488"/>
      </dsp:txXfrm>
    </dsp:sp>
    <dsp:sp modelId="{4167DF9C-FF3A-4876-8D09-030E0FE3220F}">
      <dsp:nvSpPr>
        <dsp:cNvPr id="0" name=""/>
        <dsp:cNvSpPr/>
      </dsp:nvSpPr>
      <dsp:spPr>
        <a:xfrm>
          <a:off x="0" y="656"/>
          <a:ext cx="2734056" cy="58848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Model A</a:t>
          </a:r>
        </a:p>
      </dsp:txBody>
      <dsp:txXfrm>
        <a:off x="28733" y="29389"/>
        <a:ext cx="2676590" cy="559755"/>
      </dsp:txXfrm>
    </dsp:sp>
    <dsp:sp modelId="{474D0D66-943B-4FA9-8862-634D1E198043}">
      <dsp:nvSpPr>
        <dsp:cNvPr id="0" name=""/>
        <dsp:cNvSpPr/>
      </dsp:nvSpPr>
      <dsp:spPr>
        <a:xfrm>
          <a:off x="0" y="589145"/>
          <a:ext cx="10515600" cy="1177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The host </a:t>
          </a:r>
          <a:r>
            <a:rPr lang="en-IN" sz="2200" kern="1200" dirty="0">
              <a:solidFill>
                <a:srgbClr val="00B050"/>
              </a:solidFill>
            </a:rPr>
            <a:t>performs</a:t>
          </a:r>
          <a:r>
            <a:rPr lang="en-IN" sz="2200" kern="1200" dirty="0"/>
            <a:t> key-exchange (KE) with the CXL switch first.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The host next performs </a:t>
          </a:r>
          <a:r>
            <a:rPr lang="en-IN" sz="2200" kern="1200" dirty="0">
              <a:solidFill>
                <a:srgbClr val="0070C0"/>
              </a:solidFill>
            </a:rPr>
            <a:t>KE</a:t>
          </a:r>
          <a:r>
            <a:rPr lang="en-IN" sz="2200" kern="1200" dirty="0"/>
            <a:t> with all the </a:t>
          </a:r>
          <a:r>
            <a:rPr lang="en-IN" sz="2200" kern="1200" dirty="0">
              <a:solidFill>
                <a:srgbClr val="FF0000"/>
              </a:solidFill>
            </a:rPr>
            <a:t>downstream</a:t>
          </a:r>
          <a:r>
            <a:rPr lang="en-IN" sz="2200" kern="1200" dirty="0"/>
            <a:t> </a:t>
          </a:r>
          <a:r>
            <a:rPr lang="en-IN" sz="2200" kern="1200" dirty="0">
              <a:solidFill>
                <a:srgbClr val="0070C0"/>
              </a:solidFill>
            </a:rPr>
            <a:t>devices</a:t>
          </a:r>
          <a:r>
            <a:rPr lang="en-IN" sz="2200" kern="1200" dirty="0"/>
            <a:t>. </a:t>
          </a:r>
        </a:p>
      </dsp:txBody>
      <dsp:txXfrm>
        <a:off x="0" y="589145"/>
        <a:ext cx="10515600" cy="1177154"/>
      </dsp:txXfrm>
    </dsp:sp>
    <dsp:sp modelId="{34ACFA95-6794-4FAE-A2E6-811B743A9EB2}">
      <dsp:nvSpPr>
        <dsp:cNvPr id="0" name=""/>
        <dsp:cNvSpPr/>
      </dsp:nvSpPr>
      <dsp:spPr>
        <a:xfrm>
          <a:off x="2734055" y="1795724"/>
          <a:ext cx="7781544" cy="588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 </a:t>
          </a:r>
        </a:p>
      </dsp:txBody>
      <dsp:txXfrm>
        <a:off x="2734055" y="1795724"/>
        <a:ext cx="7781544" cy="588488"/>
      </dsp:txXfrm>
    </dsp:sp>
    <dsp:sp modelId="{C4709A70-5227-42CD-B825-DB0E05BB3D06}">
      <dsp:nvSpPr>
        <dsp:cNvPr id="0" name=""/>
        <dsp:cNvSpPr/>
      </dsp:nvSpPr>
      <dsp:spPr>
        <a:xfrm>
          <a:off x="0" y="1795724"/>
          <a:ext cx="2734056" cy="58848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337438"/>
            <a:satOff val="17272"/>
            <a:lumOff val="7255"/>
            <a:alphaOff val="0"/>
          </a:schemeClr>
        </a:solidFill>
        <a:ln w="12700" cap="flat" cmpd="sng" algn="ctr">
          <a:solidFill>
            <a:schemeClr val="accent3">
              <a:hueOff val="337438"/>
              <a:satOff val="17272"/>
              <a:lumOff val="7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Model B</a:t>
          </a:r>
        </a:p>
      </dsp:txBody>
      <dsp:txXfrm>
        <a:off x="28733" y="1824457"/>
        <a:ext cx="2676590" cy="559755"/>
      </dsp:txXfrm>
    </dsp:sp>
    <dsp:sp modelId="{88C06D03-08F0-49AA-9A4E-41A1B3B7121A}">
      <dsp:nvSpPr>
        <dsp:cNvPr id="0" name=""/>
        <dsp:cNvSpPr/>
      </dsp:nvSpPr>
      <dsp:spPr>
        <a:xfrm>
          <a:off x="0" y="2384213"/>
          <a:ext cx="10515600" cy="1177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First perform KE with the switch.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The switch performs KE with all downstream devices.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Performs public-key-based device attestation and reports the status to the host.</a:t>
          </a:r>
        </a:p>
      </dsp:txBody>
      <dsp:txXfrm>
        <a:off x="0" y="2384213"/>
        <a:ext cx="10515600" cy="1177154"/>
      </dsp:txXfrm>
    </dsp:sp>
    <dsp:sp modelId="{BCC5C281-B429-4020-92C3-1C70AE578CFA}">
      <dsp:nvSpPr>
        <dsp:cNvPr id="0" name=""/>
        <dsp:cNvSpPr/>
      </dsp:nvSpPr>
      <dsp:spPr>
        <a:xfrm>
          <a:off x="2734055" y="3590792"/>
          <a:ext cx="7781544" cy="588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b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/>
        </a:p>
      </dsp:txBody>
      <dsp:txXfrm>
        <a:off x="2734055" y="3590792"/>
        <a:ext cx="7781544" cy="588488"/>
      </dsp:txXfrm>
    </dsp:sp>
    <dsp:sp modelId="{6F1E37A0-B963-4D8A-A7FF-BF9B814B8CF0}">
      <dsp:nvSpPr>
        <dsp:cNvPr id="0" name=""/>
        <dsp:cNvSpPr/>
      </dsp:nvSpPr>
      <dsp:spPr>
        <a:xfrm>
          <a:off x="0" y="3590792"/>
          <a:ext cx="2734056" cy="588488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674876"/>
            <a:satOff val="34544"/>
            <a:lumOff val="14510"/>
            <a:alphaOff val="0"/>
          </a:schemeClr>
        </a:solidFill>
        <a:ln w="12700" cap="flat" cmpd="sng" algn="ctr">
          <a:solidFill>
            <a:schemeClr val="accent3">
              <a:hueOff val="674876"/>
              <a:satOff val="34544"/>
              <a:lumOff val="14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Model C</a:t>
          </a:r>
        </a:p>
      </dsp:txBody>
      <dsp:txXfrm>
        <a:off x="28733" y="3619525"/>
        <a:ext cx="2676590" cy="559755"/>
      </dsp:txXfrm>
    </dsp:sp>
    <dsp:sp modelId="{2C9F2153-E0A8-4C8B-A98F-7B2C04330799}">
      <dsp:nvSpPr>
        <dsp:cNvPr id="0" name=""/>
        <dsp:cNvSpPr/>
      </dsp:nvSpPr>
      <dsp:spPr>
        <a:xfrm>
          <a:off x="0" y="4179281"/>
          <a:ext cx="10515600" cy="1177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Out-of-band management model for setting up and configuring keys. </a:t>
          </a:r>
        </a:p>
      </dsp:txBody>
      <dsp:txXfrm>
        <a:off x="0" y="4179281"/>
        <a:ext cx="10515600" cy="1177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5BF42-F4C8-42A6-9419-2E2BC08E5BFE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5DB6F-02D8-46F0-B1E9-F375423F6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37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5DB6F-02D8-46F0-B1E9-F375423F6F43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81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3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3A8A-2E82-43C2-BA88-C86769283713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2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E6AB-1DA3-41CC-ADDE-D6FDE982851B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8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3CD7E-8CCE-4C94-966D-B7906CC554D4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6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0148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5488" y="203829"/>
            <a:ext cx="9753600" cy="914400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 – Divider, 26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5488" y="1252729"/>
            <a:ext cx="7924800" cy="517585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– 20 pt., Black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8B9B97F-0EE9-C821-8344-45724215B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6373" y="6506848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(c) Smruti R. Sarangi,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60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E100-3193-4F30-93AD-60BA09B26DBD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44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78AF-8678-4FA3-A10F-4276BB20A197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6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944C-DD05-43C0-B468-6D2E6646914D}" type="datetime1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15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EB49-4807-4809-8652-74571A475E7B}" type="datetime1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1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D663D-F79F-4DC3-923C-9DE7837DDDAC}" type="datetime1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4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3EDD-A126-4CC2-9DC6-64DA375777DA}" type="datetime1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9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605F3-8068-41E6-9DA8-5D63B15A8D2F}" type="datetime1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9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06E84-EEE0-4A45-99AF-6F33CF22801C}" type="datetime1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8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1D6DF-97D4-4CC3-990E-BDAA585A4A57}" type="datetime1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(c) Smruti R. Sarangi, 2024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8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rsarangi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8874/fwd__bubble_hand_drawn-by-rejon-17766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mailbox-png/download/2187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cisig.com/specifications/pciexpres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8874/fwd__bubble_hand_drawn-by-rejon-177666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freepngimg.com/png/14614-presentation-download-png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89858/pci-video-card-ic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Compute Express Link (CXL)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71562"/>
          </a:xfrm>
        </p:spPr>
        <p:txBody>
          <a:bodyPr>
            <a:normAutofit fontScale="92500" lnSpcReduction="10000"/>
          </a:bodyPr>
          <a:lstStyle/>
          <a:p>
            <a:r>
              <a:rPr lang="en-US" sz="3600"/>
              <a:t>Prof. Smruti R. Sarangi</a:t>
            </a:r>
          </a:p>
          <a:p>
            <a:r>
              <a:rPr lang="en-US" sz="36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https://srsarangi.github.io/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82208-B71E-0DE7-BDCE-EDAF116C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9D9A9-A5EF-7482-B9CC-687D3E78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D446-8080-4651-AE46-4394BBA7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192" y="136525"/>
            <a:ext cx="10515600" cy="869909"/>
          </a:xfrm>
        </p:spPr>
        <p:txBody>
          <a:bodyPr/>
          <a:lstStyle/>
          <a:p>
            <a:r>
              <a:rPr lang="en-IN" dirty="0"/>
              <a:t>Example CXL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7FB0D-E70C-F528-A5ED-AFADC461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1E83C8-1240-DAF6-08F7-D441B1152EDD}"/>
              </a:ext>
            </a:extLst>
          </p:cNvPr>
          <p:cNvSpPr/>
          <p:nvPr/>
        </p:nvSpPr>
        <p:spPr>
          <a:xfrm>
            <a:off x="688769" y="1386965"/>
            <a:ext cx="5061581" cy="28933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135468-754B-FF4E-BDA0-A85FB7CDD6F2}"/>
              </a:ext>
            </a:extLst>
          </p:cNvPr>
          <p:cNvSpPr/>
          <p:nvPr/>
        </p:nvSpPr>
        <p:spPr>
          <a:xfrm>
            <a:off x="1947553" y="1092530"/>
            <a:ext cx="1935678" cy="665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Host</a:t>
            </a: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62A5F4-BBA6-6BA8-0607-FF44C5B5E00E}"/>
              </a:ext>
            </a:extLst>
          </p:cNvPr>
          <p:cNvSpPr/>
          <p:nvPr/>
        </p:nvSpPr>
        <p:spPr>
          <a:xfrm>
            <a:off x="688771" y="2042556"/>
            <a:ext cx="997526" cy="7481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I/O Devs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E9A87B-3A6E-559E-1BAE-187468BE360C}"/>
              </a:ext>
            </a:extLst>
          </p:cNvPr>
          <p:cNvSpPr/>
          <p:nvPr/>
        </p:nvSpPr>
        <p:spPr>
          <a:xfrm>
            <a:off x="1947553" y="2006930"/>
            <a:ext cx="1092530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Core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3BDF05-7EF0-A079-9CD6-DF40436A9652}"/>
              </a:ext>
            </a:extLst>
          </p:cNvPr>
          <p:cNvSpPr/>
          <p:nvPr/>
        </p:nvSpPr>
        <p:spPr>
          <a:xfrm>
            <a:off x="4096988" y="2006929"/>
            <a:ext cx="1092530" cy="748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Core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A8D6D7-270E-49A3-D355-4D5F42DA4FF7}"/>
              </a:ext>
            </a:extLst>
          </p:cNvPr>
          <p:cNvSpPr/>
          <p:nvPr/>
        </p:nvSpPr>
        <p:spPr>
          <a:xfrm>
            <a:off x="3206338" y="2256312"/>
            <a:ext cx="154379" cy="1425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D683E6-96C2-B339-DBE4-41762373B5D7}"/>
              </a:ext>
            </a:extLst>
          </p:cNvPr>
          <p:cNvSpPr/>
          <p:nvPr/>
        </p:nvSpPr>
        <p:spPr>
          <a:xfrm>
            <a:off x="3491346" y="2256312"/>
            <a:ext cx="154379" cy="1425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60021B-5BBD-89CA-6261-76270E034616}"/>
              </a:ext>
            </a:extLst>
          </p:cNvPr>
          <p:cNvSpPr/>
          <p:nvPr/>
        </p:nvSpPr>
        <p:spPr>
          <a:xfrm>
            <a:off x="3765666" y="2250028"/>
            <a:ext cx="154379" cy="1425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43F3B4-C858-6ED1-14E3-DBEFD4414F6F}"/>
              </a:ext>
            </a:extLst>
          </p:cNvPr>
          <p:cNvSpPr/>
          <p:nvPr/>
        </p:nvSpPr>
        <p:spPr>
          <a:xfrm>
            <a:off x="2243579" y="3167406"/>
            <a:ext cx="2507530" cy="635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Coherence + Mem logic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F5A66C6D-3BAB-59B9-9E37-BDD4A48A7F06}"/>
              </a:ext>
            </a:extLst>
          </p:cNvPr>
          <p:cNvSpPr/>
          <p:nvPr/>
        </p:nvSpPr>
        <p:spPr>
          <a:xfrm>
            <a:off x="2677211" y="2752995"/>
            <a:ext cx="207390" cy="414412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D82BAE7D-EB0A-F3C5-22D3-D428D72EBCC0}"/>
              </a:ext>
            </a:extLst>
          </p:cNvPr>
          <p:cNvSpPr/>
          <p:nvPr/>
        </p:nvSpPr>
        <p:spPr>
          <a:xfrm>
            <a:off x="4432493" y="2752995"/>
            <a:ext cx="207390" cy="414412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33F100-0ED9-FE2D-C5DB-D89E5E219DD0}"/>
              </a:ext>
            </a:extLst>
          </p:cNvPr>
          <p:cNvSpPr/>
          <p:nvPr/>
        </p:nvSpPr>
        <p:spPr>
          <a:xfrm>
            <a:off x="4751109" y="3054285"/>
            <a:ext cx="989815" cy="748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Mem Ctrl.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A3CEA5-3812-685F-5E08-341CB9CBC64F}"/>
              </a:ext>
            </a:extLst>
          </p:cNvPr>
          <p:cNvSpPr/>
          <p:nvPr/>
        </p:nvSpPr>
        <p:spPr>
          <a:xfrm>
            <a:off x="688769" y="3144881"/>
            <a:ext cx="1140031" cy="657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PCIe and CXL</a:t>
            </a:r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4B050ACE-8ED7-D1E2-DEA8-64097E7DDC4A}"/>
              </a:ext>
            </a:extLst>
          </p:cNvPr>
          <p:cNvSpPr/>
          <p:nvPr/>
        </p:nvSpPr>
        <p:spPr>
          <a:xfrm>
            <a:off x="1129319" y="2790701"/>
            <a:ext cx="207390" cy="354180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D0E393DC-0AEB-23DB-9040-94F332AE8736}"/>
              </a:ext>
            </a:extLst>
          </p:cNvPr>
          <p:cNvSpPr/>
          <p:nvPr/>
        </p:nvSpPr>
        <p:spPr>
          <a:xfrm rot="10800000">
            <a:off x="1117687" y="4280312"/>
            <a:ext cx="4331679" cy="368655"/>
          </a:xfrm>
          <a:prstGeom prst="trapezoi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740409FE-F8C4-3FC2-8CA3-6D936E14CF5F}"/>
              </a:ext>
            </a:extLst>
          </p:cNvPr>
          <p:cNvSpPr/>
          <p:nvPr/>
        </p:nvSpPr>
        <p:spPr>
          <a:xfrm>
            <a:off x="1336709" y="3812238"/>
            <a:ext cx="218714" cy="468073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CF9FF04C-9338-7694-54A3-D9AAEDDC0D79}"/>
              </a:ext>
            </a:extLst>
          </p:cNvPr>
          <p:cNvSpPr/>
          <p:nvPr/>
        </p:nvSpPr>
        <p:spPr>
          <a:xfrm>
            <a:off x="3419420" y="3802429"/>
            <a:ext cx="218714" cy="468073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FCEED347-1860-9EE8-2137-D06377F356B9}"/>
              </a:ext>
            </a:extLst>
          </p:cNvPr>
          <p:cNvSpPr/>
          <p:nvPr/>
        </p:nvSpPr>
        <p:spPr>
          <a:xfrm>
            <a:off x="5165888" y="3802428"/>
            <a:ext cx="218714" cy="468073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3F422A-880F-50BF-724A-A9A46DEC46C0}"/>
              </a:ext>
            </a:extLst>
          </p:cNvPr>
          <p:cNvSpPr/>
          <p:nvPr/>
        </p:nvSpPr>
        <p:spPr>
          <a:xfrm>
            <a:off x="5907464" y="4883084"/>
            <a:ext cx="1115505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9A11C8-CEE7-5FB0-230C-A83644737C63}"/>
              </a:ext>
            </a:extLst>
          </p:cNvPr>
          <p:cNvSpPr/>
          <p:nvPr/>
        </p:nvSpPr>
        <p:spPr>
          <a:xfrm>
            <a:off x="6096000" y="4648968"/>
            <a:ext cx="1115505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B31B2D-98EC-4BB4-3435-7EDB1FE7A6EA}"/>
              </a:ext>
            </a:extLst>
          </p:cNvPr>
          <p:cNvSpPr/>
          <p:nvPr/>
        </p:nvSpPr>
        <p:spPr>
          <a:xfrm>
            <a:off x="6284536" y="4464640"/>
            <a:ext cx="1115505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Host Memory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17B894F-2202-C9C7-6D4C-BC4D5809FFC1}"/>
              </a:ext>
            </a:extLst>
          </p:cNvPr>
          <p:cNvSpPr/>
          <p:nvPr/>
        </p:nvSpPr>
        <p:spPr>
          <a:xfrm rot="5400000">
            <a:off x="6240687" y="3779137"/>
            <a:ext cx="1118632" cy="25237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A732963-8800-56EF-B4B1-F081608CF420}"/>
              </a:ext>
            </a:extLst>
          </p:cNvPr>
          <p:cNvSpPr/>
          <p:nvPr/>
        </p:nvSpPr>
        <p:spPr>
          <a:xfrm rot="10800000">
            <a:off x="5728547" y="3281463"/>
            <a:ext cx="1115505" cy="2672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E1C469-634E-1D9F-E53A-F632A2F7F825}"/>
              </a:ext>
            </a:extLst>
          </p:cNvPr>
          <p:cNvSpPr/>
          <p:nvPr/>
        </p:nvSpPr>
        <p:spPr>
          <a:xfrm>
            <a:off x="7400041" y="1376453"/>
            <a:ext cx="4791959" cy="28933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0CB7511-ADFD-2606-301D-E79DFA08F066}"/>
              </a:ext>
            </a:extLst>
          </p:cNvPr>
          <p:cNvSpPr/>
          <p:nvPr/>
        </p:nvSpPr>
        <p:spPr>
          <a:xfrm>
            <a:off x="8900248" y="1093059"/>
            <a:ext cx="1935678" cy="665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Accelerator</a:t>
            </a:r>
            <a:endParaRPr lang="en-IN" sz="2000" dirty="0"/>
          </a:p>
        </p:txBody>
      </p:sp>
      <p:sp>
        <p:nvSpPr>
          <p:cNvPr id="31" name="Trapezoid 30">
            <a:extLst>
              <a:ext uri="{FF2B5EF4-FFF2-40B4-BE49-F238E27FC236}">
                <a16:creationId xmlns:a16="http://schemas.microsoft.com/office/drawing/2014/main" id="{04810AF5-0BED-DC0A-10C3-60B2A1D297E6}"/>
              </a:ext>
            </a:extLst>
          </p:cNvPr>
          <p:cNvSpPr/>
          <p:nvPr/>
        </p:nvSpPr>
        <p:spPr>
          <a:xfrm rot="10800000">
            <a:off x="7588577" y="4286260"/>
            <a:ext cx="4331679" cy="368655"/>
          </a:xfrm>
          <a:prstGeom prst="trapezoi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2" name="Arrow: Up-Down 31">
            <a:extLst>
              <a:ext uri="{FF2B5EF4-FFF2-40B4-BE49-F238E27FC236}">
                <a16:creationId xmlns:a16="http://schemas.microsoft.com/office/drawing/2014/main" id="{18652964-3136-ACEA-907D-A11039174A0B}"/>
              </a:ext>
            </a:extLst>
          </p:cNvPr>
          <p:cNvSpPr/>
          <p:nvPr/>
        </p:nvSpPr>
        <p:spPr>
          <a:xfrm>
            <a:off x="2987624" y="4648968"/>
            <a:ext cx="218714" cy="1041202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3" name="Arrow: Up-Down 32">
            <a:extLst>
              <a:ext uri="{FF2B5EF4-FFF2-40B4-BE49-F238E27FC236}">
                <a16:creationId xmlns:a16="http://schemas.microsoft.com/office/drawing/2014/main" id="{2BA7437F-388C-3C76-648C-7A3FB187E943}"/>
              </a:ext>
            </a:extLst>
          </p:cNvPr>
          <p:cNvSpPr/>
          <p:nvPr/>
        </p:nvSpPr>
        <p:spPr>
          <a:xfrm>
            <a:off x="9693917" y="4639819"/>
            <a:ext cx="218714" cy="1041202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A70618-0466-1866-7574-6F143D479141}"/>
              </a:ext>
            </a:extLst>
          </p:cNvPr>
          <p:cNvSpPr/>
          <p:nvPr/>
        </p:nvSpPr>
        <p:spPr>
          <a:xfrm>
            <a:off x="2987624" y="5690170"/>
            <a:ext cx="7026388" cy="16056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462FF6-EDAC-6C26-9271-24E9EEFFB930}"/>
              </a:ext>
            </a:extLst>
          </p:cNvPr>
          <p:cNvSpPr txBox="1"/>
          <p:nvPr/>
        </p:nvSpPr>
        <p:spPr>
          <a:xfrm>
            <a:off x="6443976" y="5885012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CXL</a:t>
            </a:r>
            <a:endParaRPr lang="en-IN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07A9BC-3BAB-460B-5442-22B2DD707748}"/>
              </a:ext>
            </a:extLst>
          </p:cNvPr>
          <p:cNvSpPr/>
          <p:nvPr/>
        </p:nvSpPr>
        <p:spPr>
          <a:xfrm>
            <a:off x="7390615" y="2604727"/>
            <a:ext cx="989815" cy="748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Mem Ctrl.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205F94-F3C4-BC9B-2408-2AEFDC6B61A1}"/>
              </a:ext>
            </a:extLst>
          </p:cNvPr>
          <p:cNvSpPr/>
          <p:nvPr/>
        </p:nvSpPr>
        <p:spPr>
          <a:xfrm>
            <a:off x="8361985" y="1774537"/>
            <a:ext cx="2950580" cy="4919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Logic</a:t>
            </a:r>
            <a:endParaRPr lang="en-IN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82F33A-1324-7969-97F6-A8F47CC14FEF}"/>
              </a:ext>
            </a:extLst>
          </p:cNvPr>
          <p:cNvSpPr/>
          <p:nvPr/>
        </p:nvSpPr>
        <p:spPr>
          <a:xfrm>
            <a:off x="6035233" y="1886661"/>
            <a:ext cx="1115505" cy="71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Device Memory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46B79AE1-450D-0F37-1CCF-E2AF4E07AE6E}"/>
              </a:ext>
            </a:extLst>
          </p:cNvPr>
          <p:cNvSpPr/>
          <p:nvPr/>
        </p:nvSpPr>
        <p:spPr>
          <a:xfrm rot="16200000">
            <a:off x="6198985" y="2691381"/>
            <a:ext cx="517027" cy="30768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AE7354C8-020C-2BD4-5DFD-7E7F18DA83FA}"/>
              </a:ext>
            </a:extLst>
          </p:cNvPr>
          <p:cNvSpPr/>
          <p:nvPr/>
        </p:nvSpPr>
        <p:spPr>
          <a:xfrm>
            <a:off x="6531876" y="2867976"/>
            <a:ext cx="868165" cy="27690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41" name="Arrow: Up-Down 40">
            <a:extLst>
              <a:ext uri="{FF2B5EF4-FFF2-40B4-BE49-F238E27FC236}">
                <a16:creationId xmlns:a16="http://schemas.microsoft.com/office/drawing/2014/main" id="{B3917E0D-261F-3EFC-3D37-40F1BD7F25B8}"/>
              </a:ext>
            </a:extLst>
          </p:cNvPr>
          <p:cNvSpPr/>
          <p:nvPr/>
        </p:nvSpPr>
        <p:spPr>
          <a:xfrm>
            <a:off x="7849786" y="3314709"/>
            <a:ext cx="218714" cy="937277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CEDACB-3921-CFA5-F201-F434467671BA}"/>
              </a:ext>
            </a:extLst>
          </p:cNvPr>
          <p:cNvSpPr txBox="1"/>
          <p:nvPr/>
        </p:nvSpPr>
        <p:spPr>
          <a:xfrm>
            <a:off x="7993832" y="3580593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 err="1"/>
              <a:t>CXL.mem</a:t>
            </a:r>
            <a:endParaRPr lang="en-IN" sz="1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4053108-E049-9C6A-BB61-48E3345C32B2}"/>
              </a:ext>
            </a:extLst>
          </p:cNvPr>
          <p:cNvSpPr/>
          <p:nvPr/>
        </p:nvSpPr>
        <p:spPr>
          <a:xfrm>
            <a:off x="9239169" y="2605157"/>
            <a:ext cx="1265435" cy="748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Caching logic</a:t>
            </a:r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BB76DF77-F40E-DAF3-C48D-CCE88766F71B}"/>
              </a:ext>
            </a:extLst>
          </p:cNvPr>
          <p:cNvSpPr/>
          <p:nvPr/>
        </p:nvSpPr>
        <p:spPr>
          <a:xfrm>
            <a:off x="9727918" y="3362451"/>
            <a:ext cx="218714" cy="937277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CAA25E-D2E1-2A96-30A4-72CF84329D98}"/>
              </a:ext>
            </a:extLst>
          </p:cNvPr>
          <p:cNvSpPr txBox="1"/>
          <p:nvPr/>
        </p:nvSpPr>
        <p:spPr>
          <a:xfrm>
            <a:off x="9871964" y="3628335"/>
            <a:ext cx="1227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 err="1"/>
              <a:t>CXL.cache</a:t>
            </a:r>
            <a:endParaRPr lang="en-IN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FF0FCD-5C36-955A-3F8D-4BDF73E49994}"/>
              </a:ext>
            </a:extLst>
          </p:cNvPr>
          <p:cNvSpPr/>
          <p:nvPr/>
        </p:nvSpPr>
        <p:spPr>
          <a:xfrm>
            <a:off x="10921068" y="2620056"/>
            <a:ext cx="1265435" cy="7481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DTLB</a:t>
            </a:r>
          </a:p>
        </p:txBody>
      </p:sp>
      <p:sp>
        <p:nvSpPr>
          <p:cNvPr id="47" name="Arrow: Up-Down 46">
            <a:extLst>
              <a:ext uri="{FF2B5EF4-FFF2-40B4-BE49-F238E27FC236}">
                <a16:creationId xmlns:a16="http://schemas.microsoft.com/office/drawing/2014/main" id="{5C0CE8A0-3B33-DDDC-025E-1CDB198A8294}"/>
              </a:ext>
            </a:extLst>
          </p:cNvPr>
          <p:cNvSpPr/>
          <p:nvPr/>
        </p:nvSpPr>
        <p:spPr>
          <a:xfrm>
            <a:off x="11241927" y="3332523"/>
            <a:ext cx="218714" cy="937277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4EE1D3-B150-22DE-4495-FAB9919F4BDC}"/>
              </a:ext>
            </a:extLst>
          </p:cNvPr>
          <p:cNvSpPr txBox="1"/>
          <p:nvPr/>
        </p:nvSpPr>
        <p:spPr>
          <a:xfrm>
            <a:off x="11404786" y="3550092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/>
              <a:t>CXL.io</a:t>
            </a:r>
            <a:endParaRPr lang="en-IN" sz="1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5D30B-3611-BD3E-CB1E-1C5D9B63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4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D26F-D29C-7281-79FF-F8A4A1FD4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Types of CXL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FE12C-7CED-0546-EBCB-11ED16D07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0656" cy="435133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Type 1 device</a:t>
            </a:r>
            <a:r>
              <a:rPr lang="en-IN" dirty="0"/>
              <a:t>: Rely on the host’s memory</a:t>
            </a:r>
          </a:p>
          <a:p>
            <a:pPr lvl="1"/>
            <a:r>
              <a:rPr lang="en-IN" dirty="0"/>
              <a:t>Need a </a:t>
            </a:r>
            <a:r>
              <a:rPr lang="en-IN" dirty="0">
                <a:solidFill>
                  <a:srgbClr val="C00000"/>
                </a:solidFill>
              </a:rPr>
              <a:t>fully coherent cache </a:t>
            </a:r>
            <a:r>
              <a:rPr lang="en-IN" dirty="0"/>
              <a:t>to access the host’s memory</a:t>
            </a:r>
          </a:p>
          <a:p>
            <a:pPr lvl="1"/>
            <a:r>
              <a:rPr lang="en-IN" dirty="0"/>
              <a:t>Supports devices using the </a:t>
            </a:r>
            <a:r>
              <a:rPr lang="en-IN" dirty="0" err="1"/>
              <a:t>cxl.cache</a:t>
            </a:r>
            <a:r>
              <a:rPr lang="en-IN" dirty="0"/>
              <a:t> link layer: devices can cache host memory</a:t>
            </a:r>
          </a:p>
          <a:p>
            <a:pPr lvl="1"/>
            <a:r>
              <a:rPr lang="en-IN" dirty="0"/>
              <a:t>Any memory consistency model can be implemented on top of it.</a:t>
            </a:r>
          </a:p>
          <a:p>
            <a:pPr lvl="1"/>
            <a:r>
              <a:rPr lang="en-IN" dirty="0">
                <a:solidFill>
                  <a:schemeClr val="accent1"/>
                </a:solidFill>
                <a:latin typeface="Comic Sans MS" panose="030F0702030302020204" pitchFamily="66" charset="0"/>
              </a:rPr>
              <a:t>Special feature</a:t>
            </a:r>
            <a:r>
              <a:rPr lang="en-IN" dirty="0"/>
              <a:t>: Unlimited number of atomic operations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Type 2 device</a:t>
            </a:r>
            <a:r>
              <a:rPr lang="en-IN" dirty="0"/>
              <a:t>: Local memory + host’s memory</a:t>
            </a:r>
          </a:p>
          <a:p>
            <a:pPr lvl="1"/>
            <a:r>
              <a:rPr lang="en-IN" dirty="0"/>
              <a:t>Support all three protocols: io, cache and mem</a:t>
            </a:r>
          </a:p>
          <a:p>
            <a:pPr lvl="1"/>
            <a:r>
              <a:rPr lang="en-IN" dirty="0"/>
              <a:t>They </a:t>
            </a:r>
            <a:r>
              <a:rPr lang="en-IN" u="sng" dirty="0"/>
              <a:t>additionally have </a:t>
            </a:r>
            <a:r>
              <a:rPr lang="en-IN" dirty="0"/>
              <a:t>memory (DDR, HBM, etc.)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B050"/>
                </a:solidFill>
              </a:rPr>
              <a:t>device</a:t>
            </a:r>
            <a:r>
              <a:rPr lang="en-IN" dirty="0"/>
              <a:t> has cache + memory (device-managed coherence)</a:t>
            </a:r>
          </a:p>
          <a:p>
            <a:pPr lvl="1"/>
            <a:r>
              <a:rPr lang="en-IN" dirty="0"/>
              <a:t>The device memory can be private to it, or it can be shared with the host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819B7-A424-5C43-D155-04B9FBB2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E4984-2165-0714-8A5F-E83F6568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4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DB60-2A94-C74D-5D52-24ACAB44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Type 3 CXL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85E4-C34E-4EB9-9B61-FED8518D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Supports the CXL.io and </a:t>
            </a:r>
            <a:r>
              <a:rPr lang="en-IN" dirty="0" err="1"/>
              <a:t>CXL.mem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protocols</a:t>
            </a:r>
          </a:p>
          <a:p>
            <a:r>
              <a:rPr lang="en-IN" dirty="0"/>
              <a:t>Does not operate on host memory</a:t>
            </a:r>
          </a:p>
          <a:p>
            <a:r>
              <a:rPr lang="en-IN" dirty="0"/>
              <a:t>Serve as a </a:t>
            </a:r>
            <a:r>
              <a:rPr lang="en-IN" dirty="0">
                <a:solidFill>
                  <a:srgbClr val="FF0000"/>
                </a:solidFill>
              </a:rPr>
              <a:t>memory expander</a:t>
            </a:r>
          </a:p>
          <a:p>
            <a:r>
              <a:rPr lang="en-IN" dirty="0"/>
              <a:t>No </a:t>
            </a:r>
            <a:r>
              <a:rPr lang="en-IN" dirty="0">
                <a:solidFill>
                  <a:srgbClr val="00B050"/>
                </a:solidFill>
              </a:rPr>
              <a:t>compute</a:t>
            </a:r>
            <a:r>
              <a:rPr lang="en-IN" dirty="0"/>
              <a:t> elements</a:t>
            </a:r>
          </a:p>
          <a:p>
            <a:r>
              <a:rPr lang="en-IN" dirty="0"/>
              <a:t>Instead of participating in cache coherence, it </a:t>
            </a:r>
            <a:r>
              <a:rPr lang="en-IN" dirty="0">
                <a:solidFill>
                  <a:srgbClr val="C00000"/>
                </a:solidFill>
              </a:rPr>
              <a:t>services</a:t>
            </a:r>
            <a:r>
              <a:rPr lang="en-IN" dirty="0"/>
              <a:t> requests sent from the host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55DA0-8A12-3D53-E87C-B24B1B33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2A945-0E30-6B38-D200-45A2D97A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35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0C32-7072-188C-A025-223AC9D5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47" y="81291"/>
            <a:ext cx="10515600" cy="1325563"/>
          </a:xfrm>
        </p:spPr>
        <p:txBody>
          <a:bodyPr/>
          <a:lstStyle/>
          <a:p>
            <a:r>
              <a:rPr lang="en-IN"/>
              <a:t>Comparison of all Three CXL Memory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02351-C271-95FD-F415-259C7810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0281F5-9DE1-51EA-CE9E-B63F558E0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00696"/>
              </p:ext>
            </p:extLst>
          </p:nvPr>
        </p:nvGraphicFramePr>
        <p:xfrm>
          <a:off x="838200" y="1321282"/>
          <a:ext cx="10515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818">
                  <a:extLst>
                    <a:ext uri="{9D8B030D-6E8A-4147-A177-3AD203B41FA5}">
                      <a16:colId xmlns:a16="http://schemas.microsoft.com/office/drawing/2014/main" val="1201226453"/>
                    </a:ext>
                  </a:extLst>
                </a:gridCol>
                <a:gridCol w="2930601">
                  <a:extLst>
                    <a:ext uri="{9D8B030D-6E8A-4147-A177-3AD203B41FA5}">
                      <a16:colId xmlns:a16="http://schemas.microsoft.com/office/drawing/2014/main" val="1316254666"/>
                    </a:ext>
                  </a:extLst>
                </a:gridCol>
                <a:gridCol w="3095280">
                  <a:extLst>
                    <a:ext uri="{9D8B030D-6E8A-4147-A177-3AD203B41FA5}">
                      <a16:colId xmlns:a16="http://schemas.microsoft.com/office/drawing/2014/main" val="603357311"/>
                    </a:ext>
                  </a:extLst>
                </a:gridCol>
                <a:gridCol w="2628901">
                  <a:extLst>
                    <a:ext uri="{9D8B030D-6E8A-4147-A177-3AD203B41FA5}">
                      <a16:colId xmlns:a16="http://schemas.microsoft.com/office/drawing/2014/main" val="294728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Type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26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Accelerator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Accelerator with local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Memory expander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69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Local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No (mostly)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146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Yes (host)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Yes (host + local)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17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Protocols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io and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io, cache and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io and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18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Network adapter, compression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GPUs, AI/ML accelerators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Persistent memory, DRAM modules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18454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498857-C203-2A3C-5398-9C888ED8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6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016A-CB76-9763-599E-147EE55E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IN" dirty="0"/>
              <a:t>Complex Interconnections +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6D936-A3C3-153D-86D0-BA0646777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13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IN" dirty="0"/>
          </a:p>
          <a:p>
            <a:r>
              <a:rPr lang="en-IN" dirty="0"/>
              <a:t>1 Device </a:t>
            </a:r>
            <a:r>
              <a:rPr lang="en-IN" dirty="0">
                <a:sym typeface="Wingdings" panose="05000000000000000000" pitchFamily="2" charset="2"/>
              </a:rPr>
              <a:t> 16 Isolated Logical Devices</a:t>
            </a:r>
          </a:p>
          <a:p>
            <a:r>
              <a:rPr lang="en-IN" dirty="0">
                <a:sym typeface="Wingdings" panose="05000000000000000000" pitchFamily="2" charset="2"/>
              </a:rPr>
              <a:t>Each logical device has a Logical Device Identifier (LD-ID)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18BBC-2E39-80F8-E12C-14DD958D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DDBD60-C42A-8785-E461-2040A97AE494}"/>
              </a:ext>
            </a:extLst>
          </p:cNvPr>
          <p:cNvSpPr/>
          <p:nvPr/>
        </p:nvSpPr>
        <p:spPr>
          <a:xfrm>
            <a:off x="3455719" y="1489374"/>
            <a:ext cx="4239491" cy="67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Multi-Logical Device (MLD)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2F726E-38A8-02C5-A0F8-50D116B339BD}"/>
              </a:ext>
            </a:extLst>
          </p:cNvPr>
          <p:cNvSpPr txBox="1">
            <a:spLocks/>
          </p:cNvSpPr>
          <p:nvPr/>
        </p:nvSpPr>
        <p:spPr>
          <a:xfrm>
            <a:off x="838200" y="4101461"/>
            <a:ext cx="10515600" cy="1634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r>
              <a:rPr lang="en-IN" dirty="0"/>
              <a:t>1 Device Memory </a:t>
            </a:r>
            <a:r>
              <a:rPr lang="en-IN" dirty="0">
                <a:sym typeface="Wingdings" panose="05000000000000000000" pitchFamily="2" charset="2"/>
              </a:rPr>
              <a:t> Exposed to multiple hosts</a:t>
            </a:r>
          </a:p>
          <a:p>
            <a:r>
              <a:rPr lang="en-IN" dirty="0">
                <a:sym typeface="Wingdings" panose="05000000000000000000" pitchFamily="2" charset="2"/>
              </a:rPr>
              <a:t>Can use a single link or multiple links</a:t>
            </a: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564616-7602-554C-5641-5C60BD32DF34}"/>
              </a:ext>
            </a:extLst>
          </p:cNvPr>
          <p:cNvSpPr/>
          <p:nvPr/>
        </p:nvSpPr>
        <p:spPr>
          <a:xfrm>
            <a:off x="3455718" y="3909961"/>
            <a:ext cx="5320147" cy="672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Pooled Memory and Shared Fabric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51D1D1-39D3-B0C6-B15C-F648D5E1BDE1}"/>
              </a:ext>
            </a:extLst>
          </p:cNvPr>
          <p:cNvSpPr/>
          <p:nvPr/>
        </p:nvSpPr>
        <p:spPr>
          <a:xfrm>
            <a:off x="1436914" y="5927282"/>
            <a:ext cx="8930245" cy="65314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Matrix connection between logical devices and memories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AA4802-12F7-F539-8882-8C1B2768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39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29B75-7DC4-C4B3-2E8E-07608018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Topology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459E0-FDFE-E6E1-0769-09C74F92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77AC60-35C3-E798-4793-2AA1C934F08C}"/>
              </a:ext>
            </a:extLst>
          </p:cNvPr>
          <p:cNvSpPr/>
          <p:nvPr/>
        </p:nvSpPr>
        <p:spPr>
          <a:xfrm>
            <a:off x="1436914" y="2125683"/>
            <a:ext cx="1425039" cy="111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Head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CDF5FF-E1BF-219E-12AB-8CDC1D663A83}"/>
              </a:ext>
            </a:extLst>
          </p:cNvPr>
          <p:cNvSpPr/>
          <p:nvPr/>
        </p:nvSpPr>
        <p:spPr>
          <a:xfrm>
            <a:off x="3988130" y="2125683"/>
            <a:ext cx="1425039" cy="111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Head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AC5450-ED52-3B9A-2E05-AB68C7F23018}"/>
              </a:ext>
            </a:extLst>
          </p:cNvPr>
          <p:cNvSpPr/>
          <p:nvPr/>
        </p:nvSpPr>
        <p:spPr>
          <a:xfrm>
            <a:off x="6444343" y="2125682"/>
            <a:ext cx="3578431" cy="1116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Head 2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2EA1F11-6844-3086-47E6-DFBFFBB1A2DF}"/>
              </a:ext>
            </a:extLst>
          </p:cNvPr>
          <p:cNvSpPr/>
          <p:nvPr/>
        </p:nvSpPr>
        <p:spPr>
          <a:xfrm>
            <a:off x="8953995" y="598242"/>
            <a:ext cx="3063834" cy="1325562"/>
          </a:xfrm>
          <a:prstGeom prst="wedgeRoundRectCallout">
            <a:avLst>
              <a:gd name="adj1" fmla="val -84036"/>
              <a:gd name="adj2" fmla="val 7526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A “Head” is a CXL port on a Type 3 device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3042B3-0C56-82FA-6F79-288554697D4E}"/>
              </a:ext>
            </a:extLst>
          </p:cNvPr>
          <p:cNvSpPr/>
          <p:nvPr/>
        </p:nvSpPr>
        <p:spPr>
          <a:xfrm>
            <a:off x="1235035" y="4298867"/>
            <a:ext cx="997527" cy="73627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LD0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C4F4A1-AE73-7B18-F6DA-F199B6C4AFEC}"/>
              </a:ext>
            </a:extLst>
          </p:cNvPr>
          <p:cNvSpPr/>
          <p:nvPr/>
        </p:nvSpPr>
        <p:spPr>
          <a:xfrm>
            <a:off x="2705596" y="4298866"/>
            <a:ext cx="997527" cy="73627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LD1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E51E35-58D9-2B75-2F1A-431B9B60B505}"/>
              </a:ext>
            </a:extLst>
          </p:cNvPr>
          <p:cNvSpPr/>
          <p:nvPr/>
        </p:nvSpPr>
        <p:spPr>
          <a:xfrm>
            <a:off x="4176157" y="4298865"/>
            <a:ext cx="997527" cy="73627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LD2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7C9A08-851F-18A2-D64D-794EC19AB22E}"/>
              </a:ext>
            </a:extLst>
          </p:cNvPr>
          <p:cNvSpPr/>
          <p:nvPr/>
        </p:nvSpPr>
        <p:spPr>
          <a:xfrm>
            <a:off x="8984673" y="4298865"/>
            <a:ext cx="997527" cy="73627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LDn</a:t>
            </a:r>
            <a:endParaRPr lang="en-IN" sz="2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26BE5E-FE27-43B3-B8DE-9718611DE056}"/>
              </a:ext>
            </a:extLst>
          </p:cNvPr>
          <p:cNvSpPr/>
          <p:nvPr/>
        </p:nvSpPr>
        <p:spPr>
          <a:xfrm>
            <a:off x="5878286" y="4667000"/>
            <a:ext cx="217714" cy="1187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491F33-28D3-EF2A-B096-EAB76E7BBD9E}"/>
              </a:ext>
            </a:extLst>
          </p:cNvPr>
          <p:cNvSpPr/>
          <p:nvPr/>
        </p:nvSpPr>
        <p:spPr>
          <a:xfrm>
            <a:off x="6766956" y="4667000"/>
            <a:ext cx="217714" cy="1187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DE5EB2-D452-19A6-7FBB-FFC7B4F25E62}"/>
              </a:ext>
            </a:extLst>
          </p:cNvPr>
          <p:cNvSpPr/>
          <p:nvPr/>
        </p:nvSpPr>
        <p:spPr>
          <a:xfrm>
            <a:off x="7821881" y="4667000"/>
            <a:ext cx="217714" cy="11875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66AAC0-E1D8-FEBF-7F86-38A502FE1B85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1733799" y="3241964"/>
            <a:ext cx="415635" cy="10569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2DBB50-16BF-535A-597E-0B54E6421E9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3204360" y="3241964"/>
            <a:ext cx="1496290" cy="10569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69121F-FF7D-6579-8215-70142B4AF7DC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4674921" y="3241964"/>
            <a:ext cx="25729" cy="10569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2F6DF3-BA6F-46F3-92F1-88A42BD95DA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193974" y="3241964"/>
            <a:ext cx="1289463" cy="10569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CB1885-C3EE-D777-2BB6-A0C4FE328DA7}"/>
              </a:ext>
            </a:extLst>
          </p:cNvPr>
          <p:cNvCxnSpPr>
            <a:cxnSpLocks/>
          </p:cNvCxnSpPr>
          <p:nvPr/>
        </p:nvCxnSpPr>
        <p:spPr>
          <a:xfrm>
            <a:off x="1733798" y="5035138"/>
            <a:ext cx="0" cy="815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4B4C2C-02A2-148E-2914-D54232299D47}"/>
              </a:ext>
            </a:extLst>
          </p:cNvPr>
          <p:cNvCxnSpPr>
            <a:cxnSpLocks/>
          </p:cNvCxnSpPr>
          <p:nvPr/>
        </p:nvCxnSpPr>
        <p:spPr>
          <a:xfrm>
            <a:off x="3204359" y="5035136"/>
            <a:ext cx="0" cy="815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6E389E-2061-DF51-D33E-6AF28530D55D}"/>
              </a:ext>
            </a:extLst>
          </p:cNvPr>
          <p:cNvCxnSpPr>
            <a:cxnSpLocks/>
          </p:cNvCxnSpPr>
          <p:nvPr/>
        </p:nvCxnSpPr>
        <p:spPr>
          <a:xfrm>
            <a:off x="4687785" y="5035135"/>
            <a:ext cx="0" cy="815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A8590A-E71E-5C35-D32F-411EDFD363C4}"/>
              </a:ext>
            </a:extLst>
          </p:cNvPr>
          <p:cNvCxnSpPr>
            <a:cxnSpLocks/>
          </p:cNvCxnSpPr>
          <p:nvPr/>
        </p:nvCxnSpPr>
        <p:spPr>
          <a:xfrm>
            <a:off x="9483436" y="5035134"/>
            <a:ext cx="0" cy="8150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A4314AF-857A-8022-62FB-B4B8B6AF32E8}"/>
              </a:ext>
            </a:extLst>
          </p:cNvPr>
          <p:cNvSpPr/>
          <p:nvPr/>
        </p:nvSpPr>
        <p:spPr>
          <a:xfrm>
            <a:off x="688769" y="5857587"/>
            <a:ext cx="9769429" cy="75249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Pooled Memory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6664B-E484-1C02-F892-59084E83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8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CCFD-355B-ECC7-AA5F-99CBB05F7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40" y="37618"/>
            <a:ext cx="10515600" cy="1325563"/>
          </a:xfrm>
        </p:spPr>
        <p:txBody>
          <a:bodyPr/>
          <a:lstStyle/>
          <a:p>
            <a:r>
              <a:rPr lang="en-IN" dirty="0"/>
              <a:t>CXL Fabric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DD950-BCEA-82DC-B9B5-5802053D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DC2F91-B242-4A90-5EBE-185B68F8FA6E}"/>
              </a:ext>
            </a:extLst>
          </p:cNvPr>
          <p:cNvSpPr/>
          <p:nvPr/>
        </p:nvSpPr>
        <p:spPr>
          <a:xfrm>
            <a:off x="2958860" y="2294626"/>
            <a:ext cx="1259457" cy="724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Switch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DFAF76-A9D6-A40D-3EA8-2235E9A6F957}"/>
              </a:ext>
            </a:extLst>
          </p:cNvPr>
          <p:cNvSpPr/>
          <p:nvPr/>
        </p:nvSpPr>
        <p:spPr>
          <a:xfrm>
            <a:off x="6147759" y="2294626"/>
            <a:ext cx="1259457" cy="724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Switch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90925-10C0-9C23-9E86-B2768B3F21B2}"/>
              </a:ext>
            </a:extLst>
          </p:cNvPr>
          <p:cNvSpPr/>
          <p:nvPr/>
        </p:nvSpPr>
        <p:spPr>
          <a:xfrm>
            <a:off x="2958859" y="4258573"/>
            <a:ext cx="1259457" cy="724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Switch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69A9E1-C88B-A45D-84E9-08F82A0A63B0}"/>
              </a:ext>
            </a:extLst>
          </p:cNvPr>
          <p:cNvSpPr/>
          <p:nvPr/>
        </p:nvSpPr>
        <p:spPr>
          <a:xfrm>
            <a:off x="6147759" y="4258573"/>
            <a:ext cx="1259457" cy="724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Switch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6B6077-E7ED-C361-0416-E7DBD63A8AA0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588588" y="3019245"/>
            <a:ext cx="1" cy="12393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728D1C-A1DD-2959-9FB5-B9AB1D9C3A74}"/>
              </a:ext>
            </a:extLst>
          </p:cNvPr>
          <p:cNvCxnSpPr/>
          <p:nvPr/>
        </p:nvCxnSpPr>
        <p:spPr>
          <a:xfrm flipH="1">
            <a:off x="6777487" y="3003519"/>
            <a:ext cx="1" cy="12393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FEE71A-7D29-4494-E903-0663F79BE08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218316" y="4620883"/>
            <a:ext cx="20703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6C398C-5D4E-5D1F-B0CB-D55C69C0C34D}"/>
              </a:ext>
            </a:extLst>
          </p:cNvPr>
          <p:cNvCxnSpPr>
            <a:cxnSpLocks/>
          </p:cNvCxnSpPr>
          <p:nvPr/>
        </p:nvCxnSpPr>
        <p:spPr>
          <a:xfrm>
            <a:off x="4218315" y="2656935"/>
            <a:ext cx="20703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263E27-39D1-1D2A-47FD-1CDF32388D3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218317" y="2656936"/>
            <a:ext cx="1929442" cy="1963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004932-7C11-7569-166D-4EB77C17E1E7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4218316" y="2656936"/>
            <a:ext cx="1929443" cy="1963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F35913-F932-F4C7-E7E6-C72E2353A07D}"/>
              </a:ext>
            </a:extLst>
          </p:cNvPr>
          <p:cNvCxnSpPr>
            <a:cxnSpLocks/>
          </p:cNvCxnSpPr>
          <p:nvPr/>
        </p:nvCxnSpPr>
        <p:spPr>
          <a:xfrm>
            <a:off x="3249282" y="1795807"/>
            <a:ext cx="0" cy="498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9102F6-96AB-0583-1C00-5C93BF0CE08A}"/>
              </a:ext>
            </a:extLst>
          </p:cNvPr>
          <p:cNvCxnSpPr>
            <a:cxnSpLocks/>
          </p:cNvCxnSpPr>
          <p:nvPr/>
        </p:nvCxnSpPr>
        <p:spPr>
          <a:xfrm>
            <a:off x="3876134" y="1795807"/>
            <a:ext cx="0" cy="498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47713E-704F-7073-5C8F-A6F5A04988E3}"/>
              </a:ext>
            </a:extLst>
          </p:cNvPr>
          <p:cNvCxnSpPr>
            <a:cxnSpLocks/>
          </p:cNvCxnSpPr>
          <p:nvPr/>
        </p:nvCxnSpPr>
        <p:spPr>
          <a:xfrm>
            <a:off x="3249282" y="4983192"/>
            <a:ext cx="0" cy="498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231594-50C6-8576-CD9F-7EDB81D1116C}"/>
              </a:ext>
            </a:extLst>
          </p:cNvPr>
          <p:cNvCxnSpPr>
            <a:cxnSpLocks/>
          </p:cNvCxnSpPr>
          <p:nvPr/>
        </p:nvCxnSpPr>
        <p:spPr>
          <a:xfrm>
            <a:off x="3876134" y="4983192"/>
            <a:ext cx="0" cy="498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619856-0437-E544-8833-FC1D3ECE480E}"/>
              </a:ext>
            </a:extLst>
          </p:cNvPr>
          <p:cNvCxnSpPr>
            <a:cxnSpLocks/>
          </p:cNvCxnSpPr>
          <p:nvPr/>
        </p:nvCxnSpPr>
        <p:spPr>
          <a:xfrm>
            <a:off x="6524445" y="1865573"/>
            <a:ext cx="0" cy="498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389184-CFCB-4E2A-F67C-5D2E17E4C2C1}"/>
              </a:ext>
            </a:extLst>
          </p:cNvPr>
          <p:cNvCxnSpPr>
            <a:cxnSpLocks/>
          </p:cNvCxnSpPr>
          <p:nvPr/>
        </p:nvCxnSpPr>
        <p:spPr>
          <a:xfrm>
            <a:off x="7065032" y="1865574"/>
            <a:ext cx="0" cy="498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3AEE96-2B34-261B-8310-A32F97FC9AA5}"/>
              </a:ext>
            </a:extLst>
          </p:cNvPr>
          <p:cNvCxnSpPr>
            <a:cxnSpLocks/>
          </p:cNvCxnSpPr>
          <p:nvPr/>
        </p:nvCxnSpPr>
        <p:spPr>
          <a:xfrm>
            <a:off x="6811997" y="4875628"/>
            <a:ext cx="0" cy="498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C9EE769-EEB3-6D4C-03CA-87D017F4A5F1}"/>
              </a:ext>
            </a:extLst>
          </p:cNvPr>
          <p:cNvSpPr/>
          <p:nvPr/>
        </p:nvSpPr>
        <p:spPr>
          <a:xfrm>
            <a:off x="2897040" y="1443619"/>
            <a:ext cx="704484" cy="33794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Host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10A4E7-33DF-BB48-3052-B8C2B263E121}"/>
              </a:ext>
            </a:extLst>
          </p:cNvPr>
          <p:cNvSpPr/>
          <p:nvPr/>
        </p:nvSpPr>
        <p:spPr>
          <a:xfrm>
            <a:off x="3696421" y="1457863"/>
            <a:ext cx="704484" cy="33794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Host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87915B-4B62-EBD0-D470-CB0214545250}"/>
              </a:ext>
            </a:extLst>
          </p:cNvPr>
          <p:cNvSpPr/>
          <p:nvPr/>
        </p:nvSpPr>
        <p:spPr>
          <a:xfrm>
            <a:off x="2881225" y="5414381"/>
            <a:ext cx="704484" cy="33794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Acc</a:t>
            </a:r>
            <a:endParaRPr lang="en-IN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ED6619-1500-C282-5B3C-A2ADD4831669}"/>
              </a:ext>
            </a:extLst>
          </p:cNvPr>
          <p:cNvSpPr/>
          <p:nvPr/>
        </p:nvSpPr>
        <p:spPr>
          <a:xfrm>
            <a:off x="6147759" y="1538450"/>
            <a:ext cx="704484" cy="33794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Acc</a:t>
            </a:r>
            <a:endParaRPr lang="en-IN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1AC127-5751-D473-49ED-9F19485B3553}"/>
              </a:ext>
            </a:extLst>
          </p:cNvPr>
          <p:cNvSpPr/>
          <p:nvPr/>
        </p:nvSpPr>
        <p:spPr>
          <a:xfrm>
            <a:off x="6947139" y="1535965"/>
            <a:ext cx="704484" cy="33794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Host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6899D0-6AA5-F6B7-0A35-432DDD1AA77E}"/>
              </a:ext>
            </a:extLst>
          </p:cNvPr>
          <p:cNvSpPr/>
          <p:nvPr/>
        </p:nvSpPr>
        <p:spPr>
          <a:xfrm>
            <a:off x="3706478" y="5414381"/>
            <a:ext cx="704484" cy="33794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MLD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A37FBB-9319-3415-18B6-22CF1EA8469E}"/>
              </a:ext>
            </a:extLst>
          </p:cNvPr>
          <p:cNvSpPr/>
          <p:nvPr/>
        </p:nvSpPr>
        <p:spPr>
          <a:xfrm>
            <a:off x="6029864" y="5319550"/>
            <a:ext cx="1526876" cy="6719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Memory</a:t>
            </a:r>
          </a:p>
          <a:p>
            <a:pPr algn="ctr"/>
            <a:r>
              <a:rPr lang="en-IN" sz="2000" dirty="0"/>
              <a:t>Expander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A5E7C-2D4C-D38B-D9F4-9C4124DB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81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B6A74C0-7E38-E747-AF78-5BFD8700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487" y="2298082"/>
            <a:ext cx="10047112" cy="4176862"/>
          </a:xfrm>
          <a:custGeom>
            <a:avLst/>
            <a:gdLst>
              <a:gd name="T0" fmla="*/ 3670 w 19570"/>
              <a:gd name="T1" fmla="*/ 0 h 8134"/>
              <a:gd name="T2" fmla="*/ 4579 w 19570"/>
              <a:gd name="T3" fmla="*/ 182 h 8134"/>
              <a:gd name="T4" fmla="*/ 5354 w 19570"/>
              <a:gd name="T5" fmla="*/ 700 h 8134"/>
              <a:gd name="T6" fmla="*/ 6054 w 19570"/>
              <a:gd name="T7" fmla="*/ 2390 h 8134"/>
              <a:gd name="T8" fmla="*/ 5872 w 19570"/>
              <a:gd name="T9" fmla="*/ 3305 h 8134"/>
              <a:gd name="T10" fmla="*/ 4579 w 19570"/>
              <a:gd name="T11" fmla="*/ 4598 h 8134"/>
              <a:gd name="T12" fmla="*/ 3674 w 19570"/>
              <a:gd name="T13" fmla="*/ 4780 h 8134"/>
              <a:gd name="T14" fmla="*/ 3306 w 19570"/>
              <a:gd name="T15" fmla="*/ 4853 h 8134"/>
              <a:gd name="T16" fmla="*/ 2785 w 19570"/>
              <a:gd name="T17" fmla="*/ 5375 h 8134"/>
              <a:gd name="T18" fmla="*/ 2712 w 19570"/>
              <a:gd name="T19" fmla="*/ 5743 h 8134"/>
              <a:gd name="T20" fmla="*/ 2994 w 19570"/>
              <a:gd name="T21" fmla="*/ 6424 h 8134"/>
              <a:gd name="T22" fmla="*/ 3306 w 19570"/>
              <a:gd name="T23" fmla="*/ 6633 h 8134"/>
              <a:gd name="T24" fmla="*/ 15895 w 19570"/>
              <a:gd name="T25" fmla="*/ 6706 h 8134"/>
              <a:gd name="T26" fmla="*/ 16263 w 19570"/>
              <a:gd name="T27" fmla="*/ 6633 h 8134"/>
              <a:gd name="T28" fmla="*/ 16576 w 19570"/>
              <a:gd name="T29" fmla="*/ 6424 h 8134"/>
              <a:gd name="T30" fmla="*/ 16857 w 19570"/>
              <a:gd name="T31" fmla="*/ 5743 h 8134"/>
              <a:gd name="T32" fmla="*/ 16784 w 19570"/>
              <a:gd name="T33" fmla="*/ 5375 h 8134"/>
              <a:gd name="T34" fmla="*/ 16263 w 19570"/>
              <a:gd name="T35" fmla="*/ 4853 h 8134"/>
              <a:gd name="T36" fmla="*/ 15895 w 19570"/>
              <a:gd name="T37" fmla="*/ 4779 h 8134"/>
              <a:gd name="T38" fmla="*/ 14990 w 19570"/>
              <a:gd name="T39" fmla="*/ 4598 h 8134"/>
              <a:gd name="T40" fmla="*/ 13696 w 19570"/>
              <a:gd name="T41" fmla="*/ 3305 h 8134"/>
              <a:gd name="T42" fmla="*/ 13515 w 19570"/>
              <a:gd name="T43" fmla="*/ 2390 h 8134"/>
              <a:gd name="T44" fmla="*/ 14215 w 19570"/>
              <a:gd name="T45" fmla="*/ 700 h 8134"/>
              <a:gd name="T46" fmla="*/ 14990 w 19570"/>
              <a:gd name="T47" fmla="*/ 182 h 8134"/>
              <a:gd name="T48" fmla="*/ 15905 w 19570"/>
              <a:gd name="T49" fmla="*/ 0 h 8134"/>
              <a:gd name="T50" fmla="*/ 15905 w 19570"/>
              <a:gd name="T51" fmla="*/ 1427 h 8134"/>
              <a:gd name="T52" fmla="*/ 15537 w 19570"/>
              <a:gd name="T53" fmla="*/ 1501 h 8134"/>
              <a:gd name="T54" fmla="*/ 15224 w 19570"/>
              <a:gd name="T55" fmla="*/ 1710 h 8134"/>
              <a:gd name="T56" fmla="*/ 14942 w 19570"/>
              <a:gd name="T57" fmla="*/ 2390 h 8134"/>
              <a:gd name="T58" fmla="*/ 15015 w 19570"/>
              <a:gd name="T59" fmla="*/ 2759 h 8134"/>
              <a:gd name="T60" fmla="*/ 15537 w 19570"/>
              <a:gd name="T61" fmla="*/ 3280 h 8134"/>
              <a:gd name="T62" fmla="*/ 15905 w 19570"/>
              <a:gd name="T63" fmla="*/ 3354 h 8134"/>
              <a:gd name="T64" fmla="*/ 16809 w 19570"/>
              <a:gd name="T65" fmla="*/ 3536 h 8134"/>
              <a:gd name="T66" fmla="*/ 18103 w 19570"/>
              <a:gd name="T67" fmla="*/ 4829 h 8134"/>
              <a:gd name="T68" fmla="*/ 18285 w 19570"/>
              <a:gd name="T69" fmla="*/ 5743 h 8134"/>
              <a:gd name="T70" fmla="*/ 17585 w 19570"/>
              <a:gd name="T71" fmla="*/ 7433 h 8134"/>
              <a:gd name="T72" fmla="*/ 16809 w 19570"/>
              <a:gd name="T73" fmla="*/ 7951 h 8134"/>
              <a:gd name="T74" fmla="*/ 3670 w 19570"/>
              <a:gd name="T75" fmla="*/ 8133 h 8134"/>
              <a:gd name="T76" fmla="*/ 2760 w 19570"/>
              <a:gd name="T77" fmla="*/ 7951 h 8134"/>
              <a:gd name="T78" fmla="*/ 1984 w 19570"/>
              <a:gd name="T79" fmla="*/ 7433 h 8134"/>
              <a:gd name="T80" fmla="*/ 1284 w 19570"/>
              <a:gd name="T81" fmla="*/ 5743 h 8134"/>
              <a:gd name="T82" fmla="*/ 1466 w 19570"/>
              <a:gd name="T83" fmla="*/ 4829 h 8134"/>
              <a:gd name="T84" fmla="*/ 2760 w 19570"/>
              <a:gd name="T85" fmla="*/ 3536 h 8134"/>
              <a:gd name="T86" fmla="*/ 3665 w 19570"/>
              <a:gd name="T87" fmla="*/ 3353 h 8134"/>
              <a:gd name="T88" fmla="*/ 4033 w 19570"/>
              <a:gd name="T89" fmla="*/ 3280 h 8134"/>
              <a:gd name="T90" fmla="*/ 4554 w 19570"/>
              <a:gd name="T91" fmla="*/ 2759 h 8134"/>
              <a:gd name="T92" fmla="*/ 4627 w 19570"/>
              <a:gd name="T93" fmla="*/ 2390 h 8134"/>
              <a:gd name="T94" fmla="*/ 4345 w 19570"/>
              <a:gd name="T95" fmla="*/ 1710 h 8134"/>
              <a:gd name="T96" fmla="*/ 4033 w 19570"/>
              <a:gd name="T97" fmla="*/ 1501 h 8134"/>
              <a:gd name="T98" fmla="*/ 0 w 19570"/>
              <a:gd name="T99" fmla="*/ 1427 h 8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570" h="8134">
                <a:moveTo>
                  <a:pt x="0" y="0"/>
                </a:moveTo>
                <a:lnTo>
                  <a:pt x="3665" y="0"/>
                </a:lnTo>
                <a:lnTo>
                  <a:pt x="3670" y="0"/>
                </a:lnTo>
                <a:lnTo>
                  <a:pt x="3670" y="0"/>
                </a:lnTo>
                <a:lnTo>
                  <a:pt x="3670" y="0"/>
                </a:lnTo>
                <a:cubicBezTo>
                  <a:pt x="3981" y="1"/>
                  <a:pt x="4291" y="63"/>
                  <a:pt x="4579" y="182"/>
                </a:cubicBezTo>
                <a:lnTo>
                  <a:pt x="4579" y="182"/>
                </a:lnTo>
                <a:cubicBezTo>
                  <a:pt x="4869" y="303"/>
                  <a:pt x="5132" y="478"/>
                  <a:pt x="5354" y="700"/>
                </a:cubicBezTo>
                <a:lnTo>
                  <a:pt x="5354" y="700"/>
                </a:lnTo>
                <a:cubicBezTo>
                  <a:pt x="5576" y="922"/>
                  <a:pt x="5752" y="1186"/>
                  <a:pt x="5872" y="1476"/>
                </a:cubicBezTo>
                <a:lnTo>
                  <a:pt x="5872" y="1476"/>
                </a:lnTo>
                <a:cubicBezTo>
                  <a:pt x="5993" y="1766"/>
                  <a:pt x="6054" y="2077"/>
                  <a:pt x="6054" y="2390"/>
                </a:cubicBezTo>
                <a:lnTo>
                  <a:pt x="6054" y="2390"/>
                </a:lnTo>
                <a:cubicBezTo>
                  <a:pt x="6054" y="2704"/>
                  <a:pt x="5993" y="3015"/>
                  <a:pt x="5872" y="3305"/>
                </a:cubicBezTo>
                <a:lnTo>
                  <a:pt x="5872" y="3305"/>
                </a:lnTo>
                <a:cubicBezTo>
                  <a:pt x="5752" y="3595"/>
                  <a:pt x="5576" y="3858"/>
                  <a:pt x="5354" y="4080"/>
                </a:cubicBezTo>
                <a:lnTo>
                  <a:pt x="5354" y="4080"/>
                </a:lnTo>
                <a:cubicBezTo>
                  <a:pt x="5132" y="4302"/>
                  <a:pt x="4869" y="4477"/>
                  <a:pt x="4579" y="4598"/>
                </a:cubicBezTo>
                <a:lnTo>
                  <a:pt x="4579" y="4598"/>
                </a:lnTo>
                <a:cubicBezTo>
                  <a:pt x="4292" y="4716"/>
                  <a:pt x="3985" y="4778"/>
                  <a:pt x="3674" y="4779"/>
                </a:cubicBezTo>
                <a:lnTo>
                  <a:pt x="3674" y="4780"/>
                </a:lnTo>
                <a:lnTo>
                  <a:pt x="3674" y="4780"/>
                </a:lnTo>
                <a:cubicBezTo>
                  <a:pt x="3548" y="4780"/>
                  <a:pt x="3423" y="4805"/>
                  <a:pt x="3306" y="4853"/>
                </a:cubicBezTo>
                <a:lnTo>
                  <a:pt x="3306" y="4853"/>
                </a:lnTo>
                <a:cubicBezTo>
                  <a:pt x="3189" y="4902"/>
                  <a:pt x="3083" y="4973"/>
                  <a:pt x="2994" y="5062"/>
                </a:cubicBezTo>
                <a:lnTo>
                  <a:pt x="2994" y="5062"/>
                </a:lnTo>
                <a:cubicBezTo>
                  <a:pt x="2904" y="5151"/>
                  <a:pt x="2833" y="5258"/>
                  <a:pt x="2785" y="5375"/>
                </a:cubicBezTo>
                <a:lnTo>
                  <a:pt x="2785" y="5375"/>
                </a:lnTo>
                <a:cubicBezTo>
                  <a:pt x="2737" y="5491"/>
                  <a:pt x="2712" y="5617"/>
                  <a:pt x="2712" y="5743"/>
                </a:cubicBezTo>
                <a:lnTo>
                  <a:pt x="2712" y="5743"/>
                </a:lnTo>
                <a:cubicBezTo>
                  <a:pt x="2712" y="5869"/>
                  <a:pt x="2737" y="5995"/>
                  <a:pt x="2785" y="6111"/>
                </a:cubicBezTo>
                <a:lnTo>
                  <a:pt x="2785" y="6111"/>
                </a:lnTo>
                <a:cubicBezTo>
                  <a:pt x="2833" y="6228"/>
                  <a:pt x="2904" y="6334"/>
                  <a:pt x="2994" y="6424"/>
                </a:cubicBezTo>
                <a:lnTo>
                  <a:pt x="2994" y="6424"/>
                </a:lnTo>
                <a:cubicBezTo>
                  <a:pt x="3083" y="6513"/>
                  <a:pt x="3189" y="6584"/>
                  <a:pt x="3306" y="6633"/>
                </a:cubicBezTo>
                <a:lnTo>
                  <a:pt x="3306" y="6633"/>
                </a:lnTo>
                <a:cubicBezTo>
                  <a:pt x="3423" y="6681"/>
                  <a:pt x="3548" y="6706"/>
                  <a:pt x="3674" y="6706"/>
                </a:cubicBezTo>
                <a:lnTo>
                  <a:pt x="3674" y="6706"/>
                </a:lnTo>
                <a:lnTo>
                  <a:pt x="15895" y="6706"/>
                </a:lnTo>
                <a:lnTo>
                  <a:pt x="15895" y="6706"/>
                </a:lnTo>
                <a:lnTo>
                  <a:pt x="15895" y="6706"/>
                </a:lnTo>
                <a:cubicBezTo>
                  <a:pt x="16021" y="6706"/>
                  <a:pt x="16146" y="6681"/>
                  <a:pt x="16263" y="6633"/>
                </a:cubicBezTo>
                <a:lnTo>
                  <a:pt x="16263" y="6633"/>
                </a:lnTo>
                <a:cubicBezTo>
                  <a:pt x="16380" y="6584"/>
                  <a:pt x="16486" y="6513"/>
                  <a:pt x="16576" y="6424"/>
                </a:cubicBezTo>
                <a:lnTo>
                  <a:pt x="16576" y="6424"/>
                </a:lnTo>
                <a:cubicBezTo>
                  <a:pt x="16665" y="6334"/>
                  <a:pt x="16736" y="6228"/>
                  <a:pt x="16784" y="6111"/>
                </a:cubicBezTo>
                <a:lnTo>
                  <a:pt x="16784" y="6111"/>
                </a:lnTo>
                <a:cubicBezTo>
                  <a:pt x="16833" y="5995"/>
                  <a:pt x="16857" y="5869"/>
                  <a:pt x="16857" y="5743"/>
                </a:cubicBezTo>
                <a:lnTo>
                  <a:pt x="16857" y="5743"/>
                </a:lnTo>
                <a:cubicBezTo>
                  <a:pt x="16857" y="5617"/>
                  <a:pt x="16833" y="5491"/>
                  <a:pt x="16784" y="5375"/>
                </a:cubicBezTo>
                <a:lnTo>
                  <a:pt x="16784" y="5375"/>
                </a:lnTo>
                <a:cubicBezTo>
                  <a:pt x="16736" y="5258"/>
                  <a:pt x="16665" y="5151"/>
                  <a:pt x="16576" y="5062"/>
                </a:cubicBezTo>
                <a:lnTo>
                  <a:pt x="16576" y="5062"/>
                </a:lnTo>
                <a:cubicBezTo>
                  <a:pt x="16486" y="4973"/>
                  <a:pt x="16380" y="4902"/>
                  <a:pt x="16263" y="4853"/>
                </a:cubicBezTo>
                <a:lnTo>
                  <a:pt x="16263" y="4853"/>
                </a:lnTo>
                <a:cubicBezTo>
                  <a:pt x="16146" y="4805"/>
                  <a:pt x="16021" y="4780"/>
                  <a:pt x="15895" y="4780"/>
                </a:cubicBezTo>
                <a:lnTo>
                  <a:pt x="15895" y="4779"/>
                </a:lnTo>
                <a:lnTo>
                  <a:pt x="15895" y="4779"/>
                </a:lnTo>
                <a:cubicBezTo>
                  <a:pt x="15584" y="4778"/>
                  <a:pt x="15277" y="4716"/>
                  <a:pt x="14990" y="4598"/>
                </a:cubicBezTo>
                <a:lnTo>
                  <a:pt x="14990" y="4598"/>
                </a:lnTo>
                <a:cubicBezTo>
                  <a:pt x="14700" y="4477"/>
                  <a:pt x="14437" y="4302"/>
                  <a:pt x="14215" y="4080"/>
                </a:cubicBezTo>
                <a:lnTo>
                  <a:pt x="14215" y="4080"/>
                </a:lnTo>
                <a:cubicBezTo>
                  <a:pt x="13993" y="3858"/>
                  <a:pt x="13817" y="3595"/>
                  <a:pt x="13696" y="3305"/>
                </a:cubicBezTo>
                <a:lnTo>
                  <a:pt x="13696" y="3305"/>
                </a:lnTo>
                <a:cubicBezTo>
                  <a:pt x="13576" y="3015"/>
                  <a:pt x="13515" y="2704"/>
                  <a:pt x="13515" y="2390"/>
                </a:cubicBezTo>
                <a:lnTo>
                  <a:pt x="13515" y="2390"/>
                </a:lnTo>
                <a:cubicBezTo>
                  <a:pt x="13515" y="2077"/>
                  <a:pt x="13576" y="1766"/>
                  <a:pt x="13696" y="1476"/>
                </a:cubicBezTo>
                <a:lnTo>
                  <a:pt x="13696" y="1476"/>
                </a:lnTo>
                <a:cubicBezTo>
                  <a:pt x="13817" y="1186"/>
                  <a:pt x="13993" y="922"/>
                  <a:pt x="14215" y="700"/>
                </a:cubicBezTo>
                <a:lnTo>
                  <a:pt x="14215" y="700"/>
                </a:lnTo>
                <a:cubicBezTo>
                  <a:pt x="14437" y="478"/>
                  <a:pt x="14700" y="303"/>
                  <a:pt x="14990" y="182"/>
                </a:cubicBezTo>
                <a:lnTo>
                  <a:pt x="14990" y="182"/>
                </a:lnTo>
                <a:cubicBezTo>
                  <a:pt x="15278" y="63"/>
                  <a:pt x="15588" y="1"/>
                  <a:pt x="15900" y="0"/>
                </a:cubicBezTo>
                <a:lnTo>
                  <a:pt x="15900" y="0"/>
                </a:lnTo>
                <a:lnTo>
                  <a:pt x="15905" y="0"/>
                </a:lnTo>
                <a:lnTo>
                  <a:pt x="19569" y="0"/>
                </a:lnTo>
                <a:lnTo>
                  <a:pt x="19569" y="1427"/>
                </a:lnTo>
                <a:lnTo>
                  <a:pt x="15905" y="1427"/>
                </a:lnTo>
                <a:lnTo>
                  <a:pt x="15905" y="1428"/>
                </a:lnTo>
                <a:lnTo>
                  <a:pt x="15905" y="1428"/>
                </a:lnTo>
                <a:cubicBezTo>
                  <a:pt x="15778" y="1428"/>
                  <a:pt x="15653" y="1452"/>
                  <a:pt x="15537" y="1501"/>
                </a:cubicBezTo>
                <a:lnTo>
                  <a:pt x="15537" y="1501"/>
                </a:lnTo>
                <a:cubicBezTo>
                  <a:pt x="15420" y="1550"/>
                  <a:pt x="15313" y="1620"/>
                  <a:pt x="15224" y="1710"/>
                </a:cubicBezTo>
                <a:lnTo>
                  <a:pt x="15224" y="1710"/>
                </a:lnTo>
                <a:cubicBezTo>
                  <a:pt x="15135" y="1799"/>
                  <a:pt x="15064" y="1906"/>
                  <a:pt x="15015" y="2022"/>
                </a:cubicBezTo>
                <a:lnTo>
                  <a:pt x="15015" y="2022"/>
                </a:lnTo>
                <a:cubicBezTo>
                  <a:pt x="14967" y="2139"/>
                  <a:pt x="14942" y="2264"/>
                  <a:pt x="14942" y="2390"/>
                </a:cubicBezTo>
                <a:lnTo>
                  <a:pt x="14942" y="2390"/>
                </a:lnTo>
                <a:cubicBezTo>
                  <a:pt x="14942" y="2517"/>
                  <a:pt x="14967" y="2642"/>
                  <a:pt x="15015" y="2759"/>
                </a:cubicBezTo>
                <a:lnTo>
                  <a:pt x="15015" y="2759"/>
                </a:lnTo>
                <a:cubicBezTo>
                  <a:pt x="15064" y="2876"/>
                  <a:pt x="15135" y="2982"/>
                  <a:pt x="15224" y="3071"/>
                </a:cubicBezTo>
                <a:lnTo>
                  <a:pt x="15224" y="3071"/>
                </a:lnTo>
                <a:cubicBezTo>
                  <a:pt x="15313" y="3160"/>
                  <a:pt x="15420" y="3231"/>
                  <a:pt x="15537" y="3280"/>
                </a:cubicBezTo>
                <a:lnTo>
                  <a:pt x="15537" y="3280"/>
                </a:lnTo>
                <a:cubicBezTo>
                  <a:pt x="15653" y="3329"/>
                  <a:pt x="15779" y="3353"/>
                  <a:pt x="15905" y="3353"/>
                </a:cubicBezTo>
                <a:lnTo>
                  <a:pt x="15905" y="3354"/>
                </a:lnTo>
                <a:lnTo>
                  <a:pt x="15905" y="3354"/>
                </a:lnTo>
                <a:cubicBezTo>
                  <a:pt x="16215" y="3355"/>
                  <a:pt x="16523" y="3417"/>
                  <a:pt x="16809" y="3536"/>
                </a:cubicBezTo>
                <a:lnTo>
                  <a:pt x="16809" y="3536"/>
                </a:lnTo>
                <a:cubicBezTo>
                  <a:pt x="17099" y="3656"/>
                  <a:pt x="17363" y="3831"/>
                  <a:pt x="17585" y="4053"/>
                </a:cubicBezTo>
                <a:lnTo>
                  <a:pt x="17585" y="4053"/>
                </a:lnTo>
                <a:cubicBezTo>
                  <a:pt x="17807" y="4275"/>
                  <a:pt x="17983" y="4538"/>
                  <a:pt x="18103" y="4829"/>
                </a:cubicBezTo>
                <a:lnTo>
                  <a:pt x="18103" y="4829"/>
                </a:lnTo>
                <a:cubicBezTo>
                  <a:pt x="18223" y="5118"/>
                  <a:pt x="18285" y="5429"/>
                  <a:pt x="18285" y="5743"/>
                </a:cubicBezTo>
                <a:lnTo>
                  <a:pt x="18285" y="5743"/>
                </a:lnTo>
                <a:cubicBezTo>
                  <a:pt x="18285" y="6057"/>
                  <a:pt x="18223" y="6368"/>
                  <a:pt x="18103" y="6658"/>
                </a:cubicBezTo>
                <a:lnTo>
                  <a:pt x="18103" y="6658"/>
                </a:lnTo>
                <a:cubicBezTo>
                  <a:pt x="17983" y="6947"/>
                  <a:pt x="17807" y="7211"/>
                  <a:pt x="17585" y="7433"/>
                </a:cubicBezTo>
                <a:lnTo>
                  <a:pt x="17585" y="7433"/>
                </a:lnTo>
                <a:cubicBezTo>
                  <a:pt x="17363" y="7655"/>
                  <a:pt x="17099" y="7831"/>
                  <a:pt x="16809" y="7951"/>
                </a:cubicBezTo>
                <a:lnTo>
                  <a:pt x="16809" y="7951"/>
                </a:lnTo>
                <a:cubicBezTo>
                  <a:pt x="16524" y="8069"/>
                  <a:pt x="16219" y="8131"/>
                  <a:pt x="15910" y="8133"/>
                </a:cubicBezTo>
                <a:lnTo>
                  <a:pt x="15910" y="8133"/>
                </a:lnTo>
                <a:lnTo>
                  <a:pt x="3670" y="8133"/>
                </a:lnTo>
                <a:lnTo>
                  <a:pt x="3670" y="8133"/>
                </a:lnTo>
                <a:lnTo>
                  <a:pt x="3670" y="8133"/>
                </a:lnTo>
                <a:cubicBezTo>
                  <a:pt x="3357" y="8133"/>
                  <a:pt x="3048" y="8071"/>
                  <a:pt x="2760" y="7951"/>
                </a:cubicBezTo>
                <a:lnTo>
                  <a:pt x="2760" y="7951"/>
                </a:lnTo>
                <a:cubicBezTo>
                  <a:pt x="2470" y="7831"/>
                  <a:pt x="2207" y="7655"/>
                  <a:pt x="1984" y="7433"/>
                </a:cubicBezTo>
                <a:lnTo>
                  <a:pt x="1984" y="7433"/>
                </a:lnTo>
                <a:cubicBezTo>
                  <a:pt x="1763" y="7211"/>
                  <a:pt x="1586" y="6947"/>
                  <a:pt x="1466" y="6658"/>
                </a:cubicBezTo>
                <a:lnTo>
                  <a:pt x="1466" y="6658"/>
                </a:lnTo>
                <a:cubicBezTo>
                  <a:pt x="1346" y="6368"/>
                  <a:pt x="1284" y="6057"/>
                  <a:pt x="1284" y="5743"/>
                </a:cubicBezTo>
                <a:lnTo>
                  <a:pt x="1284" y="5743"/>
                </a:lnTo>
                <a:cubicBezTo>
                  <a:pt x="1284" y="5429"/>
                  <a:pt x="1346" y="5118"/>
                  <a:pt x="1466" y="4829"/>
                </a:cubicBezTo>
                <a:lnTo>
                  <a:pt x="1466" y="4829"/>
                </a:lnTo>
                <a:cubicBezTo>
                  <a:pt x="1586" y="4538"/>
                  <a:pt x="1763" y="4275"/>
                  <a:pt x="1984" y="4053"/>
                </a:cubicBezTo>
                <a:lnTo>
                  <a:pt x="1984" y="4053"/>
                </a:lnTo>
                <a:cubicBezTo>
                  <a:pt x="2207" y="3831"/>
                  <a:pt x="2470" y="3656"/>
                  <a:pt x="2760" y="3536"/>
                </a:cubicBezTo>
                <a:lnTo>
                  <a:pt x="2760" y="3536"/>
                </a:lnTo>
                <a:cubicBezTo>
                  <a:pt x="3047" y="3417"/>
                  <a:pt x="3354" y="3355"/>
                  <a:pt x="3665" y="3354"/>
                </a:cubicBezTo>
                <a:lnTo>
                  <a:pt x="3665" y="3353"/>
                </a:lnTo>
                <a:lnTo>
                  <a:pt x="3665" y="3353"/>
                </a:lnTo>
                <a:cubicBezTo>
                  <a:pt x="3791" y="3353"/>
                  <a:pt x="3916" y="3329"/>
                  <a:pt x="4033" y="3280"/>
                </a:cubicBezTo>
                <a:lnTo>
                  <a:pt x="4033" y="3280"/>
                </a:lnTo>
                <a:cubicBezTo>
                  <a:pt x="4149" y="3231"/>
                  <a:pt x="4256" y="3160"/>
                  <a:pt x="4345" y="3071"/>
                </a:cubicBezTo>
                <a:lnTo>
                  <a:pt x="4345" y="3071"/>
                </a:lnTo>
                <a:cubicBezTo>
                  <a:pt x="4435" y="2982"/>
                  <a:pt x="4505" y="2876"/>
                  <a:pt x="4554" y="2759"/>
                </a:cubicBezTo>
                <a:lnTo>
                  <a:pt x="4554" y="2759"/>
                </a:lnTo>
                <a:cubicBezTo>
                  <a:pt x="4602" y="2642"/>
                  <a:pt x="4627" y="2517"/>
                  <a:pt x="4627" y="2390"/>
                </a:cubicBezTo>
                <a:lnTo>
                  <a:pt x="4627" y="2390"/>
                </a:lnTo>
                <a:cubicBezTo>
                  <a:pt x="4627" y="2264"/>
                  <a:pt x="4602" y="2139"/>
                  <a:pt x="4554" y="2022"/>
                </a:cubicBezTo>
                <a:lnTo>
                  <a:pt x="4554" y="2022"/>
                </a:lnTo>
                <a:cubicBezTo>
                  <a:pt x="4505" y="1906"/>
                  <a:pt x="4435" y="1799"/>
                  <a:pt x="4345" y="1710"/>
                </a:cubicBezTo>
                <a:lnTo>
                  <a:pt x="4345" y="1710"/>
                </a:lnTo>
                <a:cubicBezTo>
                  <a:pt x="4256" y="1620"/>
                  <a:pt x="4149" y="1550"/>
                  <a:pt x="4033" y="1501"/>
                </a:cubicBezTo>
                <a:lnTo>
                  <a:pt x="4033" y="1501"/>
                </a:lnTo>
                <a:cubicBezTo>
                  <a:pt x="3916" y="1452"/>
                  <a:pt x="3791" y="1428"/>
                  <a:pt x="3665" y="1428"/>
                </a:cubicBezTo>
                <a:lnTo>
                  <a:pt x="3665" y="1427"/>
                </a:lnTo>
                <a:lnTo>
                  <a:pt x="0" y="1427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3B71C3A8-608A-324C-8FE6-50E3752CC9CD}"/>
              </a:ext>
            </a:extLst>
          </p:cNvPr>
          <p:cNvSpPr/>
          <p:nvPr/>
        </p:nvSpPr>
        <p:spPr>
          <a:xfrm>
            <a:off x="1072231" y="2628334"/>
            <a:ext cx="10048282" cy="3490703"/>
          </a:xfrm>
          <a:custGeom>
            <a:avLst/>
            <a:gdLst>
              <a:gd name="connsiteX0" fmla="*/ 0 w 24410505"/>
              <a:gd name="connsiteY0" fmla="*/ 100693 h 8951552"/>
              <a:gd name="connsiteX1" fmla="*/ 4532244 w 24410505"/>
              <a:gd name="connsiteY1" fmla="*/ 219963 h 8951552"/>
              <a:gd name="connsiteX2" fmla="*/ 6758609 w 24410505"/>
              <a:gd name="connsiteY2" fmla="*/ 2048763 h 8951552"/>
              <a:gd name="connsiteX3" fmla="*/ 4770783 w 24410505"/>
              <a:gd name="connsiteY3" fmla="*/ 4394398 h 8951552"/>
              <a:gd name="connsiteX4" fmla="*/ 2385392 w 24410505"/>
              <a:gd name="connsiteY4" fmla="*/ 6541250 h 8951552"/>
              <a:gd name="connsiteX5" fmla="*/ 3975653 w 24410505"/>
              <a:gd name="connsiteY5" fmla="*/ 8608589 h 8951552"/>
              <a:gd name="connsiteX6" fmla="*/ 20395096 w 24410505"/>
              <a:gd name="connsiteY6" fmla="*/ 8727858 h 8951552"/>
              <a:gd name="connsiteX7" fmla="*/ 21826331 w 24410505"/>
              <a:gd name="connsiteY7" fmla="*/ 6382224 h 8951552"/>
              <a:gd name="connsiteX8" fmla="*/ 19599966 w 24410505"/>
              <a:gd name="connsiteY8" fmla="*/ 4235371 h 8951552"/>
              <a:gd name="connsiteX9" fmla="*/ 17771166 w 24410505"/>
              <a:gd name="connsiteY9" fmla="*/ 1770467 h 8951552"/>
              <a:gd name="connsiteX10" fmla="*/ 19838505 w 24410505"/>
              <a:gd name="connsiteY10" fmla="*/ 180206 h 8951552"/>
              <a:gd name="connsiteX11" fmla="*/ 24410505 w 24410505"/>
              <a:gd name="connsiteY11" fmla="*/ 140450 h 8951552"/>
              <a:gd name="connsiteX0" fmla="*/ 0 w 24410505"/>
              <a:gd name="connsiteY0" fmla="*/ 87087 h 8937946"/>
              <a:gd name="connsiteX1" fmla="*/ 4532244 w 24410505"/>
              <a:gd name="connsiteY1" fmla="*/ 2063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937946"/>
              <a:gd name="connsiteX1" fmla="*/ 4532244 w 24410505"/>
              <a:gd name="connsiteY1" fmla="*/ 2063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937946"/>
              <a:gd name="connsiteX1" fmla="*/ 4566111 w 24410505"/>
              <a:gd name="connsiteY1" fmla="*/ 1555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937946"/>
              <a:gd name="connsiteX1" fmla="*/ 4566111 w 24410505"/>
              <a:gd name="connsiteY1" fmla="*/ 1555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937946"/>
              <a:gd name="connsiteX1" fmla="*/ 4566111 w 24410505"/>
              <a:gd name="connsiteY1" fmla="*/ 1555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850141"/>
              <a:gd name="connsiteX1" fmla="*/ 4566111 w 24410505"/>
              <a:gd name="connsiteY1" fmla="*/ 155557 h 8850141"/>
              <a:gd name="connsiteX2" fmla="*/ 6758609 w 24410505"/>
              <a:gd name="connsiteY2" fmla="*/ 2035157 h 8850141"/>
              <a:gd name="connsiteX3" fmla="*/ 4770783 w 24410505"/>
              <a:gd name="connsiteY3" fmla="*/ 4380792 h 8850141"/>
              <a:gd name="connsiteX4" fmla="*/ 2385392 w 24410505"/>
              <a:gd name="connsiteY4" fmla="*/ 6527644 h 8850141"/>
              <a:gd name="connsiteX5" fmla="*/ 3975653 w 24410505"/>
              <a:gd name="connsiteY5" fmla="*/ 8594983 h 8850141"/>
              <a:gd name="connsiteX6" fmla="*/ 20395096 w 24410505"/>
              <a:gd name="connsiteY6" fmla="*/ 8714252 h 8850141"/>
              <a:gd name="connsiteX7" fmla="*/ 21826331 w 24410505"/>
              <a:gd name="connsiteY7" fmla="*/ 6368618 h 8850141"/>
              <a:gd name="connsiteX8" fmla="*/ 19599966 w 24410505"/>
              <a:gd name="connsiteY8" fmla="*/ 4221765 h 8850141"/>
              <a:gd name="connsiteX9" fmla="*/ 17771166 w 24410505"/>
              <a:gd name="connsiteY9" fmla="*/ 1756861 h 8850141"/>
              <a:gd name="connsiteX10" fmla="*/ 19838505 w 24410505"/>
              <a:gd name="connsiteY10" fmla="*/ 166600 h 8850141"/>
              <a:gd name="connsiteX11" fmla="*/ 24410505 w 24410505"/>
              <a:gd name="connsiteY11" fmla="*/ 126844 h 8850141"/>
              <a:gd name="connsiteX0" fmla="*/ 0 w 24410505"/>
              <a:gd name="connsiteY0" fmla="*/ 87087 h 8850141"/>
              <a:gd name="connsiteX1" fmla="*/ 4566111 w 24410505"/>
              <a:gd name="connsiteY1" fmla="*/ 155557 h 8850141"/>
              <a:gd name="connsiteX2" fmla="*/ 6758609 w 24410505"/>
              <a:gd name="connsiteY2" fmla="*/ 2035157 h 8850141"/>
              <a:gd name="connsiteX3" fmla="*/ 4770783 w 24410505"/>
              <a:gd name="connsiteY3" fmla="*/ 4380792 h 8850141"/>
              <a:gd name="connsiteX4" fmla="*/ 2385392 w 24410505"/>
              <a:gd name="connsiteY4" fmla="*/ 6527644 h 8850141"/>
              <a:gd name="connsiteX5" fmla="*/ 3975653 w 24410505"/>
              <a:gd name="connsiteY5" fmla="*/ 8594983 h 8850141"/>
              <a:gd name="connsiteX6" fmla="*/ 20395096 w 24410505"/>
              <a:gd name="connsiteY6" fmla="*/ 8714252 h 8850141"/>
              <a:gd name="connsiteX7" fmla="*/ 21826331 w 24410505"/>
              <a:gd name="connsiteY7" fmla="*/ 6368618 h 8850141"/>
              <a:gd name="connsiteX8" fmla="*/ 19599966 w 24410505"/>
              <a:gd name="connsiteY8" fmla="*/ 4221765 h 8850141"/>
              <a:gd name="connsiteX9" fmla="*/ 17771166 w 24410505"/>
              <a:gd name="connsiteY9" fmla="*/ 1756861 h 8850141"/>
              <a:gd name="connsiteX10" fmla="*/ 19838505 w 24410505"/>
              <a:gd name="connsiteY10" fmla="*/ 166600 h 8850141"/>
              <a:gd name="connsiteX11" fmla="*/ 24410505 w 24410505"/>
              <a:gd name="connsiteY11" fmla="*/ 126844 h 8850141"/>
              <a:gd name="connsiteX0" fmla="*/ 0 w 24410505"/>
              <a:gd name="connsiteY0" fmla="*/ 87087 h 8850141"/>
              <a:gd name="connsiteX1" fmla="*/ 4566111 w 24410505"/>
              <a:gd name="connsiteY1" fmla="*/ 155557 h 8850141"/>
              <a:gd name="connsiteX2" fmla="*/ 6758609 w 24410505"/>
              <a:gd name="connsiteY2" fmla="*/ 2035157 h 8850141"/>
              <a:gd name="connsiteX3" fmla="*/ 4770783 w 24410505"/>
              <a:gd name="connsiteY3" fmla="*/ 4380792 h 8850141"/>
              <a:gd name="connsiteX4" fmla="*/ 2385392 w 24410505"/>
              <a:gd name="connsiteY4" fmla="*/ 6527644 h 8850141"/>
              <a:gd name="connsiteX5" fmla="*/ 3975653 w 24410505"/>
              <a:gd name="connsiteY5" fmla="*/ 8594983 h 8850141"/>
              <a:gd name="connsiteX6" fmla="*/ 20395096 w 24410505"/>
              <a:gd name="connsiteY6" fmla="*/ 8714252 h 8850141"/>
              <a:gd name="connsiteX7" fmla="*/ 21826331 w 24410505"/>
              <a:gd name="connsiteY7" fmla="*/ 6368618 h 8850141"/>
              <a:gd name="connsiteX8" fmla="*/ 19599966 w 24410505"/>
              <a:gd name="connsiteY8" fmla="*/ 4221765 h 8850141"/>
              <a:gd name="connsiteX9" fmla="*/ 17771166 w 24410505"/>
              <a:gd name="connsiteY9" fmla="*/ 1756861 h 8850141"/>
              <a:gd name="connsiteX10" fmla="*/ 19838505 w 24410505"/>
              <a:gd name="connsiteY10" fmla="*/ 166600 h 8850141"/>
              <a:gd name="connsiteX11" fmla="*/ 24410505 w 24410505"/>
              <a:gd name="connsiteY11" fmla="*/ 126844 h 8850141"/>
              <a:gd name="connsiteX0" fmla="*/ 0 w 24410505"/>
              <a:gd name="connsiteY0" fmla="*/ 87087 h 8937946"/>
              <a:gd name="connsiteX1" fmla="*/ 4566111 w 24410505"/>
              <a:gd name="connsiteY1" fmla="*/ 1555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5758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93101 h 8943960"/>
              <a:gd name="connsiteX1" fmla="*/ 4566111 w 24410505"/>
              <a:gd name="connsiteY1" fmla="*/ 161571 h 8943960"/>
              <a:gd name="connsiteX2" fmla="*/ 6701459 w 24410505"/>
              <a:gd name="connsiteY2" fmla="*/ 2060221 h 8943960"/>
              <a:gd name="connsiteX3" fmla="*/ 4770783 w 24410505"/>
              <a:gd name="connsiteY3" fmla="*/ 4386806 h 8943960"/>
              <a:gd name="connsiteX4" fmla="*/ 2575892 w 24410505"/>
              <a:gd name="connsiteY4" fmla="*/ 6533658 h 8943960"/>
              <a:gd name="connsiteX5" fmla="*/ 3975653 w 24410505"/>
              <a:gd name="connsiteY5" fmla="*/ 8600997 h 8943960"/>
              <a:gd name="connsiteX6" fmla="*/ 20395096 w 24410505"/>
              <a:gd name="connsiteY6" fmla="*/ 8720266 h 8943960"/>
              <a:gd name="connsiteX7" fmla="*/ 21826331 w 24410505"/>
              <a:gd name="connsiteY7" fmla="*/ 6374632 h 8943960"/>
              <a:gd name="connsiteX8" fmla="*/ 19599966 w 24410505"/>
              <a:gd name="connsiteY8" fmla="*/ 4227779 h 8943960"/>
              <a:gd name="connsiteX9" fmla="*/ 17771166 w 24410505"/>
              <a:gd name="connsiteY9" fmla="*/ 1762875 h 8943960"/>
              <a:gd name="connsiteX10" fmla="*/ 19838505 w 24410505"/>
              <a:gd name="connsiteY10" fmla="*/ 172614 h 8943960"/>
              <a:gd name="connsiteX11" fmla="*/ 24410505 w 24410505"/>
              <a:gd name="connsiteY11" fmla="*/ 132858 h 8943960"/>
              <a:gd name="connsiteX0" fmla="*/ 0 w 24410505"/>
              <a:gd name="connsiteY0" fmla="*/ 93101 h 8943960"/>
              <a:gd name="connsiteX1" fmla="*/ 4566111 w 24410505"/>
              <a:gd name="connsiteY1" fmla="*/ 161571 h 8943960"/>
              <a:gd name="connsiteX2" fmla="*/ 6701459 w 24410505"/>
              <a:gd name="connsiteY2" fmla="*/ 2060221 h 8943960"/>
              <a:gd name="connsiteX3" fmla="*/ 4808883 w 24410505"/>
              <a:gd name="connsiteY3" fmla="*/ 4272506 h 8943960"/>
              <a:gd name="connsiteX4" fmla="*/ 2575892 w 24410505"/>
              <a:gd name="connsiteY4" fmla="*/ 6533658 h 8943960"/>
              <a:gd name="connsiteX5" fmla="*/ 3975653 w 24410505"/>
              <a:gd name="connsiteY5" fmla="*/ 8600997 h 8943960"/>
              <a:gd name="connsiteX6" fmla="*/ 20395096 w 24410505"/>
              <a:gd name="connsiteY6" fmla="*/ 8720266 h 8943960"/>
              <a:gd name="connsiteX7" fmla="*/ 21826331 w 24410505"/>
              <a:gd name="connsiteY7" fmla="*/ 6374632 h 8943960"/>
              <a:gd name="connsiteX8" fmla="*/ 19599966 w 24410505"/>
              <a:gd name="connsiteY8" fmla="*/ 4227779 h 8943960"/>
              <a:gd name="connsiteX9" fmla="*/ 17771166 w 24410505"/>
              <a:gd name="connsiteY9" fmla="*/ 1762875 h 8943960"/>
              <a:gd name="connsiteX10" fmla="*/ 19838505 w 24410505"/>
              <a:gd name="connsiteY10" fmla="*/ 172614 h 8943960"/>
              <a:gd name="connsiteX11" fmla="*/ 24410505 w 24410505"/>
              <a:gd name="connsiteY11" fmla="*/ 132858 h 8943960"/>
              <a:gd name="connsiteX0" fmla="*/ 0 w 24410505"/>
              <a:gd name="connsiteY0" fmla="*/ 93101 h 8927398"/>
              <a:gd name="connsiteX1" fmla="*/ 4566111 w 24410505"/>
              <a:gd name="connsiteY1" fmla="*/ 161571 h 8927398"/>
              <a:gd name="connsiteX2" fmla="*/ 6701459 w 24410505"/>
              <a:gd name="connsiteY2" fmla="*/ 2060221 h 8927398"/>
              <a:gd name="connsiteX3" fmla="*/ 4808883 w 24410505"/>
              <a:gd name="connsiteY3" fmla="*/ 4272506 h 8927398"/>
              <a:gd name="connsiteX4" fmla="*/ 2575892 w 24410505"/>
              <a:gd name="connsiteY4" fmla="*/ 6533658 h 8927398"/>
              <a:gd name="connsiteX5" fmla="*/ 4413803 w 24410505"/>
              <a:gd name="connsiteY5" fmla="*/ 8562897 h 8927398"/>
              <a:gd name="connsiteX6" fmla="*/ 20395096 w 24410505"/>
              <a:gd name="connsiteY6" fmla="*/ 8720266 h 8927398"/>
              <a:gd name="connsiteX7" fmla="*/ 21826331 w 24410505"/>
              <a:gd name="connsiteY7" fmla="*/ 6374632 h 8927398"/>
              <a:gd name="connsiteX8" fmla="*/ 19599966 w 24410505"/>
              <a:gd name="connsiteY8" fmla="*/ 4227779 h 8927398"/>
              <a:gd name="connsiteX9" fmla="*/ 17771166 w 24410505"/>
              <a:gd name="connsiteY9" fmla="*/ 1762875 h 8927398"/>
              <a:gd name="connsiteX10" fmla="*/ 19838505 w 24410505"/>
              <a:gd name="connsiteY10" fmla="*/ 172614 h 8927398"/>
              <a:gd name="connsiteX11" fmla="*/ 24410505 w 24410505"/>
              <a:gd name="connsiteY11" fmla="*/ 132858 h 8927398"/>
              <a:gd name="connsiteX0" fmla="*/ 0 w 24410505"/>
              <a:gd name="connsiteY0" fmla="*/ 93101 h 8850034"/>
              <a:gd name="connsiteX1" fmla="*/ 4566111 w 24410505"/>
              <a:gd name="connsiteY1" fmla="*/ 161571 h 8850034"/>
              <a:gd name="connsiteX2" fmla="*/ 6701459 w 24410505"/>
              <a:gd name="connsiteY2" fmla="*/ 2060221 h 8850034"/>
              <a:gd name="connsiteX3" fmla="*/ 4808883 w 24410505"/>
              <a:gd name="connsiteY3" fmla="*/ 4272506 h 8850034"/>
              <a:gd name="connsiteX4" fmla="*/ 2575892 w 24410505"/>
              <a:gd name="connsiteY4" fmla="*/ 6533658 h 8850034"/>
              <a:gd name="connsiteX5" fmla="*/ 4413803 w 24410505"/>
              <a:gd name="connsiteY5" fmla="*/ 8562897 h 8850034"/>
              <a:gd name="connsiteX6" fmla="*/ 20395096 w 24410505"/>
              <a:gd name="connsiteY6" fmla="*/ 8720266 h 8850034"/>
              <a:gd name="connsiteX7" fmla="*/ 21826331 w 24410505"/>
              <a:gd name="connsiteY7" fmla="*/ 6374632 h 8850034"/>
              <a:gd name="connsiteX8" fmla="*/ 19599966 w 24410505"/>
              <a:gd name="connsiteY8" fmla="*/ 4227779 h 8850034"/>
              <a:gd name="connsiteX9" fmla="*/ 17771166 w 24410505"/>
              <a:gd name="connsiteY9" fmla="*/ 1762875 h 8850034"/>
              <a:gd name="connsiteX10" fmla="*/ 19838505 w 24410505"/>
              <a:gd name="connsiteY10" fmla="*/ 172614 h 8850034"/>
              <a:gd name="connsiteX11" fmla="*/ 24410505 w 24410505"/>
              <a:gd name="connsiteY11" fmla="*/ 132858 h 8850034"/>
              <a:gd name="connsiteX0" fmla="*/ 0 w 24410505"/>
              <a:gd name="connsiteY0" fmla="*/ 93101 h 8850034"/>
              <a:gd name="connsiteX1" fmla="*/ 4566111 w 24410505"/>
              <a:gd name="connsiteY1" fmla="*/ 161571 h 8850034"/>
              <a:gd name="connsiteX2" fmla="*/ 6701459 w 24410505"/>
              <a:gd name="connsiteY2" fmla="*/ 2060221 h 8850034"/>
              <a:gd name="connsiteX3" fmla="*/ 4808883 w 24410505"/>
              <a:gd name="connsiteY3" fmla="*/ 4272506 h 8850034"/>
              <a:gd name="connsiteX4" fmla="*/ 2575892 w 24410505"/>
              <a:gd name="connsiteY4" fmla="*/ 6533658 h 8850034"/>
              <a:gd name="connsiteX5" fmla="*/ 4413803 w 24410505"/>
              <a:gd name="connsiteY5" fmla="*/ 8562897 h 8850034"/>
              <a:gd name="connsiteX6" fmla="*/ 20395096 w 24410505"/>
              <a:gd name="connsiteY6" fmla="*/ 8720266 h 8850034"/>
              <a:gd name="connsiteX7" fmla="*/ 21826331 w 24410505"/>
              <a:gd name="connsiteY7" fmla="*/ 6374632 h 8850034"/>
              <a:gd name="connsiteX8" fmla="*/ 19599966 w 24410505"/>
              <a:gd name="connsiteY8" fmla="*/ 4227779 h 8850034"/>
              <a:gd name="connsiteX9" fmla="*/ 17771166 w 24410505"/>
              <a:gd name="connsiteY9" fmla="*/ 1762875 h 8850034"/>
              <a:gd name="connsiteX10" fmla="*/ 19838505 w 24410505"/>
              <a:gd name="connsiteY10" fmla="*/ 172614 h 8850034"/>
              <a:gd name="connsiteX11" fmla="*/ 24410505 w 24410505"/>
              <a:gd name="connsiteY11" fmla="*/ 132858 h 8850034"/>
              <a:gd name="connsiteX0" fmla="*/ 0 w 24410505"/>
              <a:gd name="connsiteY0" fmla="*/ 93101 h 8850034"/>
              <a:gd name="connsiteX1" fmla="*/ 4566111 w 24410505"/>
              <a:gd name="connsiteY1" fmla="*/ 161571 h 8850034"/>
              <a:gd name="connsiteX2" fmla="*/ 6701459 w 24410505"/>
              <a:gd name="connsiteY2" fmla="*/ 2060221 h 8850034"/>
              <a:gd name="connsiteX3" fmla="*/ 4808883 w 24410505"/>
              <a:gd name="connsiteY3" fmla="*/ 4272506 h 8850034"/>
              <a:gd name="connsiteX4" fmla="*/ 2575892 w 24410505"/>
              <a:gd name="connsiteY4" fmla="*/ 6533658 h 8850034"/>
              <a:gd name="connsiteX5" fmla="*/ 4413803 w 24410505"/>
              <a:gd name="connsiteY5" fmla="*/ 8562897 h 8850034"/>
              <a:gd name="connsiteX6" fmla="*/ 20395096 w 24410505"/>
              <a:gd name="connsiteY6" fmla="*/ 8720266 h 8850034"/>
              <a:gd name="connsiteX7" fmla="*/ 21826331 w 24410505"/>
              <a:gd name="connsiteY7" fmla="*/ 6374632 h 8850034"/>
              <a:gd name="connsiteX8" fmla="*/ 19599966 w 24410505"/>
              <a:gd name="connsiteY8" fmla="*/ 4227779 h 8850034"/>
              <a:gd name="connsiteX9" fmla="*/ 17771166 w 24410505"/>
              <a:gd name="connsiteY9" fmla="*/ 1762875 h 8850034"/>
              <a:gd name="connsiteX10" fmla="*/ 19838505 w 24410505"/>
              <a:gd name="connsiteY10" fmla="*/ 172614 h 8850034"/>
              <a:gd name="connsiteX11" fmla="*/ 24410505 w 24410505"/>
              <a:gd name="connsiteY11" fmla="*/ 132858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599966 w 24436629"/>
              <a:gd name="connsiteY8" fmla="*/ 4227779 h 8850034"/>
              <a:gd name="connsiteX9" fmla="*/ 17771166 w 24436629"/>
              <a:gd name="connsiteY9" fmla="*/ 1762875 h 8850034"/>
              <a:gd name="connsiteX10" fmla="*/ 19838505 w 24436629"/>
              <a:gd name="connsiteY10" fmla="*/ 172614 h 8850034"/>
              <a:gd name="connsiteX11" fmla="*/ 24436629 w 24436629"/>
              <a:gd name="connsiteY11" fmla="*/ 237361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599966 w 24436629"/>
              <a:gd name="connsiteY8" fmla="*/ 4227779 h 8850034"/>
              <a:gd name="connsiteX9" fmla="*/ 17771166 w 24436629"/>
              <a:gd name="connsiteY9" fmla="*/ 1762875 h 8850034"/>
              <a:gd name="connsiteX10" fmla="*/ 19825441 w 24436629"/>
              <a:gd name="connsiteY10" fmla="*/ 211802 h 8850034"/>
              <a:gd name="connsiteX11" fmla="*/ 24436629 w 24436629"/>
              <a:gd name="connsiteY11" fmla="*/ 237361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599966 w 24436629"/>
              <a:gd name="connsiteY8" fmla="*/ 4227779 h 8850034"/>
              <a:gd name="connsiteX9" fmla="*/ 17731978 w 24436629"/>
              <a:gd name="connsiteY9" fmla="*/ 2128635 h 8850034"/>
              <a:gd name="connsiteX10" fmla="*/ 19825441 w 24436629"/>
              <a:gd name="connsiteY10" fmla="*/ 211802 h 8850034"/>
              <a:gd name="connsiteX11" fmla="*/ 24436629 w 24436629"/>
              <a:gd name="connsiteY11" fmla="*/ 237361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599966 w 24436629"/>
              <a:gd name="connsiteY8" fmla="*/ 4227779 h 8850034"/>
              <a:gd name="connsiteX9" fmla="*/ 17745040 w 24436629"/>
              <a:gd name="connsiteY9" fmla="*/ 2259264 h 8850034"/>
              <a:gd name="connsiteX10" fmla="*/ 19825441 w 24436629"/>
              <a:gd name="connsiteY10" fmla="*/ 211802 h 8850034"/>
              <a:gd name="connsiteX11" fmla="*/ 24436629 w 24436629"/>
              <a:gd name="connsiteY11" fmla="*/ 237361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613029 w 24436629"/>
              <a:gd name="connsiteY8" fmla="*/ 4410659 h 8850034"/>
              <a:gd name="connsiteX9" fmla="*/ 17745040 w 24436629"/>
              <a:gd name="connsiteY9" fmla="*/ 2259264 h 8850034"/>
              <a:gd name="connsiteX10" fmla="*/ 19825441 w 24436629"/>
              <a:gd name="connsiteY10" fmla="*/ 211802 h 8850034"/>
              <a:gd name="connsiteX11" fmla="*/ 24436629 w 24436629"/>
              <a:gd name="connsiteY11" fmla="*/ 237361 h 8850034"/>
              <a:gd name="connsiteX0" fmla="*/ 0 w 24436629"/>
              <a:gd name="connsiteY0" fmla="*/ 93101 h 8847247"/>
              <a:gd name="connsiteX1" fmla="*/ 4566111 w 24436629"/>
              <a:gd name="connsiteY1" fmla="*/ 161571 h 8847247"/>
              <a:gd name="connsiteX2" fmla="*/ 6701459 w 24436629"/>
              <a:gd name="connsiteY2" fmla="*/ 2060221 h 8847247"/>
              <a:gd name="connsiteX3" fmla="*/ 4808883 w 24436629"/>
              <a:gd name="connsiteY3" fmla="*/ 4272506 h 8847247"/>
              <a:gd name="connsiteX4" fmla="*/ 2575892 w 24436629"/>
              <a:gd name="connsiteY4" fmla="*/ 6533658 h 8847247"/>
              <a:gd name="connsiteX5" fmla="*/ 4413803 w 24436629"/>
              <a:gd name="connsiteY5" fmla="*/ 8562897 h 8847247"/>
              <a:gd name="connsiteX6" fmla="*/ 20395096 w 24436629"/>
              <a:gd name="connsiteY6" fmla="*/ 8720266 h 8847247"/>
              <a:gd name="connsiteX7" fmla="*/ 21930835 w 24436629"/>
              <a:gd name="connsiteY7" fmla="*/ 6413821 h 8847247"/>
              <a:gd name="connsiteX8" fmla="*/ 19613029 w 24436629"/>
              <a:gd name="connsiteY8" fmla="*/ 4410659 h 8847247"/>
              <a:gd name="connsiteX9" fmla="*/ 17745040 w 24436629"/>
              <a:gd name="connsiteY9" fmla="*/ 2259264 h 8847247"/>
              <a:gd name="connsiteX10" fmla="*/ 19825441 w 24436629"/>
              <a:gd name="connsiteY10" fmla="*/ 211802 h 8847247"/>
              <a:gd name="connsiteX11" fmla="*/ 24436629 w 24436629"/>
              <a:gd name="connsiteY11" fmla="*/ 237361 h 8847247"/>
              <a:gd name="connsiteX0" fmla="*/ 0 w 24436629"/>
              <a:gd name="connsiteY0" fmla="*/ 93101 h 8824447"/>
              <a:gd name="connsiteX1" fmla="*/ 4566111 w 24436629"/>
              <a:gd name="connsiteY1" fmla="*/ 161571 h 8824447"/>
              <a:gd name="connsiteX2" fmla="*/ 6701459 w 24436629"/>
              <a:gd name="connsiteY2" fmla="*/ 2060221 h 8824447"/>
              <a:gd name="connsiteX3" fmla="*/ 4808883 w 24436629"/>
              <a:gd name="connsiteY3" fmla="*/ 4272506 h 8824447"/>
              <a:gd name="connsiteX4" fmla="*/ 2575892 w 24436629"/>
              <a:gd name="connsiteY4" fmla="*/ 6533658 h 8824447"/>
              <a:gd name="connsiteX5" fmla="*/ 4413803 w 24436629"/>
              <a:gd name="connsiteY5" fmla="*/ 8562897 h 8824447"/>
              <a:gd name="connsiteX6" fmla="*/ 20003211 w 24436629"/>
              <a:gd name="connsiteY6" fmla="*/ 8563512 h 8824447"/>
              <a:gd name="connsiteX7" fmla="*/ 21930835 w 24436629"/>
              <a:gd name="connsiteY7" fmla="*/ 6413821 h 8824447"/>
              <a:gd name="connsiteX8" fmla="*/ 19613029 w 24436629"/>
              <a:gd name="connsiteY8" fmla="*/ 4410659 h 8824447"/>
              <a:gd name="connsiteX9" fmla="*/ 17745040 w 24436629"/>
              <a:gd name="connsiteY9" fmla="*/ 2259264 h 8824447"/>
              <a:gd name="connsiteX10" fmla="*/ 19825441 w 24436629"/>
              <a:gd name="connsiteY10" fmla="*/ 211802 h 8824447"/>
              <a:gd name="connsiteX11" fmla="*/ 24436629 w 24436629"/>
              <a:gd name="connsiteY11" fmla="*/ 237361 h 8824447"/>
              <a:gd name="connsiteX0" fmla="*/ 0 w 24436629"/>
              <a:gd name="connsiteY0" fmla="*/ 93101 h 8722249"/>
              <a:gd name="connsiteX1" fmla="*/ 4566111 w 24436629"/>
              <a:gd name="connsiteY1" fmla="*/ 161571 h 8722249"/>
              <a:gd name="connsiteX2" fmla="*/ 6701459 w 24436629"/>
              <a:gd name="connsiteY2" fmla="*/ 2060221 h 8722249"/>
              <a:gd name="connsiteX3" fmla="*/ 4808883 w 24436629"/>
              <a:gd name="connsiteY3" fmla="*/ 4272506 h 8722249"/>
              <a:gd name="connsiteX4" fmla="*/ 2575892 w 24436629"/>
              <a:gd name="connsiteY4" fmla="*/ 6533658 h 8722249"/>
              <a:gd name="connsiteX5" fmla="*/ 4413803 w 24436629"/>
              <a:gd name="connsiteY5" fmla="*/ 8562897 h 8722249"/>
              <a:gd name="connsiteX6" fmla="*/ 20003211 w 24436629"/>
              <a:gd name="connsiteY6" fmla="*/ 8563512 h 8722249"/>
              <a:gd name="connsiteX7" fmla="*/ 21930835 w 24436629"/>
              <a:gd name="connsiteY7" fmla="*/ 6413821 h 8722249"/>
              <a:gd name="connsiteX8" fmla="*/ 19613029 w 24436629"/>
              <a:gd name="connsiteY8" fmla="*/ 4410659 h 8722249"/>
              <a:gd name="connsiteX9" fmla="*/ 17745040 w 24436629"/>
              <a:gd name="connsiteY9" fmla="*/ 2259264 h 8722249"/>
              <a:gd name="connsiteX10" fmla="*/ 19825441 w 24436629"/>
              <a:gd name="connsiteY10" fmla="*/ 211802 h 8722249"/>
              <a:gd name="connsiteX11" fmla="*/ 24436629 w 24436629"/>
              <a:gd name="connsiteY11" fmla="*/ 237361 h 8722249"/>
              <a:gd name="connsiteX0" fmla="*/ 0 w 24436629"/>
              <a:gd name="connsiteY0" fmla="*/ 93101 h 8571320"/>
              <a:gd name="connsiteX1" fmla="*/ 4566111 w 24436629"/>
              <a:gd name="connsiteY1" fmla="*/ 161571 h 8571320"/>
              <a:gd name="connsiteX2" fmla="*/ 6701459 w 24436629"/>
              <a:gd name="connsiteY2" fmla="*/ 2060221 h 8571320"/>
              <a:gd name="connsiteX3" fmla="*/ 4808883 w 24436629"/>
              <a:gd name="connsiteY3" fmla="*/ 4272506 h 8571320"/>
              <a:gd name="connsiteX4" fmla="*/ 2575892 w 24436629"/>
              <a:gd name="connsiteY4" fmla="*/ 6533658 h 8571320"/>
              <a:gd name="connsiteX5" fmla="*/ 4413803 w 24436629"/>
              <a:gd name="connsiteY5" fmla="*/ 8562897 h 8571320"/>
              <a:gd name="connsiteX6" fmla="*/ 20003211 w 24436629"/>
              <a:gd name="connsiteY6" fmla="*/ 8563512 h 8571320"/>
              <a:gd name="connsiteX7" fmla="*/ 21930835 w 24436629"/>
              <a:gd name="connsiteY7" fmla="*/ 6413821 h 8571320"/>
              <a:gd name="connsiteX8" fmla="*/ 19613029 w 24436629"/>
              <a:gd name="connsiteY8" fmla="*/ 4410659 h 8571320"/>
              <a:gd name="connsiteX9" fmla="*/ 17745040 w 24436629"/>
              <a:gd name="connsiteY9" fmla="*/ 2259264 h 8571320"/>
              <a:gd name="connsiteX10" fmla="*/ 19825441 w 24436629"/>
              <a:gd name="connsiteY10" fmla="*/ 211802 h 8571320"/>
              <a:gd name="connsiteX11" fmla="*/ 24436629 w 24436629"/>
              <a:gd name="connsiteY11" fmla="*/ 237361 h 8571320"/>
              <a:gd name="connsiteX0" fmla="*/ 0 w 24436629"/>
              <a:gd name="connsiteY0" fmla="*/ 93101 h 8571320"/>
              <a:gd name="connsiteX1" fmla="*/ 4566111 w 24436629"/>
              <a:gd name="connsiteY1" fmla="*/ 161571 h 8571320"/>
              <a:gd name="connsiteX2" fmla="*/ 6701459 w 24436629"/>
              <a:gd name="connsiteY2" fmla="*/ 2060221 h 8571320"/>
              <a:gd name="connsiteX3" fmla="*/ 4808883 w 24436629"/>
              <a:gd name="connsiteY3" fmla="*/ 4272506 h 8571320"/>
              <a:gd name="connsiteX4" fmla="*/ 2575892 w 24436629"/>
              <a:gd name="connsiteY4" fmla="*/ 6533658 h 8571320"/>
              <a:gd name="connsiteX5" fmla="*/ 4413803 w 24436629"/>
              <a:gd name="connsiteY5" fmla="*/ 8562897 h 8571320"/>
              <a:gd name="connsiteX6" fmla="*/ 20003211 w 24436629"/>
              <a:gd name="connsiteY6" fmla="*/ 8563512 h 8571320"/>
              <a:gd name="connsiteX7" fmla="*/ 21930835 w 24436629"/>
              <a:gd name="connsiteY7" fmla="*/ 6413821 h 8571320"/>
              <a:gd name="connsiteX8" fmla="*/ 19613029 w 24436629"/>
              <a:gd name="connsiteY8" fmla="*/ 4410659 h 8571320"/>
              <a:gd name="connsiteX9" fmla="*/ 17745040 w 24436629"/>
              <a:gd name="connsiteY9" fmla="*/ 2259264 h 8571320"/>
              <a:gd name="connsiteX10" fmla="*/ 19825441 w 24436629"/>
              <a:gd name="connsiteY10" fmla="*/ 211802 h 8571320"/>
              <a:gd name="connsiteX11" fmla="*/ 24436629 w 24436629"/>
              <a:gd name="connsiteY11" fmla="*/ 237361 h 8571320"/>
              <a:gd name="connsiteX0" fmla="*/ 0 w 24436629"/>
              <a:gd name="connsiteY0" fmla="*/ 93101 h 8571320"/>
              <a:gd name="connsiteX1" fmla="*/ 4566111 w 24436629"/>
              <a:gd name="connsiteY1" fmla="*/ 161571 h 8571320"/>
              <a:gd name="connsiteX2" fmla="*/ 6701459 w 24436629"/>
              <a:gd name="connsiteY2" fmla="*/ 2060221 h 8571320"/>
              <a:gd name="connsiteX3" fmla="*/ 4808883 w 24436629"/>
              <a:gd name="connsiteY3" fmla="*/ 4272506 h 8571320"/>
              <a:gd name="connsiteX4" fmla="*/ 2575892 w 24436629"/>
              <a:gd name="connsiteY4" fmla="*/ 6533658 h 8571320"/>
              <a:gd name="connsiteX5" fmla="*/ 4413803 w 24436629"/>
              <a:gd name="connsiteY5" fmla="*/ 8562897 h 8571320"/>
              <a:gd name="connsiteX6" fmla="*/ 20003211 w 24436629"/>
              <a:gd name="connsiteY6" fmla="*/ 8563512 h 8571320"/>
              <a:gd name="connsiteX7" fmla="*/ 21930835 w 24436629"/>
              <a:gd name="connsiteY7" fmla="*/ 6413821 h 8571320"/>
              <a:gd name="connsiteX8" fmla="*/ 19613029 w 24436629"/>
              <a:gd name="connsiteY8" fmla="*/ 4410659 h 8571320"/>
              <a:gd name="connsiteX9" fmla="*/ 17745040 w 24436629"/>
              <a:gd name="connsiteY9" fmla="*/ 2259264 h 8571320"/>
              <a:gd name="connsiteX10" fmla="*/ 19825441 w 24436629"/>
              <a:gd name="connsiteY10" fmla="*/ 211802 h 8571320"/>
              <a:gd name="connsiteX11" fmla="*/ 24436629 w 24436629"/>
              <a:gd name="connsiteY11" fmla="*/ 237361 h 8571320"/>
              <a:gd name="connsiteX0" fmla="*/ 0 w 24436632"/>
              <a:gd name="connsiteY0" fmla="*/ 93101 h 8571320"/>
              <a:gd name="connsiteX1" fmla="*/ 4566111 w 24436632"/>
              <a:gd name="connsiteY1" fmla="*/ 161571 h 8571320"/>
              <a:gd name="connsiteX2" fmla="*/ 6701459 w 24436632"/>
              <a:gd name="connsiteY2" fmla="*/ 2060221 h 8571320"/>
              <a:gd name="connsiteX3" fmla="*/ 4808883 w 24436632"/>
              <a:gd name="connsiteY3" fmla="*/ 4272506 h 8571320"/>
              <a:gd name="connsiteX4" fmla="*/ 2575892 w 24436632"/>
              <a:gd name="connsiteY4" fmla="*/ 6533658 h 8571320"/>
              <a:gd name="connsiteX5" fmla="*/ 4413803 w 24436632"/>
              <a:gd name="connsiteY5" fmla="*/ 8562897 h 8571320"/>
              <a:gd name="connsiteX6" fmla="*/ 20003211 w 24436632"/>
              <a:gd name="connsiteY6" fmla="*/ 8563512 h 8571320"/>
              <a:gd name="connsiteX7" fmla="*/ 21930835 w 24436632"/>
              <a:gd name="connsiteY7" fmla="*/ 6413821 h 8571320"/>
              <a:gd name="connsiteX8" fmla="*/ 19613029 w 24436632"/>
              <a:gd name="connsiteY8" fmla="*/ 4410659 h 8571320"/>
              <a:gd name="connsiteX9" fmla="*/ 17745040 w 24436632"/>
              <a:gd name="connsiteY9" fmla="*/ 2259264 h 8571320"/>
              <a:gd name="connsiteX10" fmla="*/ 19825441 w 24436632"/>
              <a:gd name="connsiteY10" fmla="*/ 211802 h 8571320"/>
              <a:gd name="connsiteX11" fmla="*/ 24436629 w 24436632"/>
              <a:gd name="connsiteY11" fmla="*/ 237361 h 8571320"/>
              <a:gd name="connsiteX0" fmla="*/ 0 w 24436632"/>
              <a:gd name="connsiteY0" fmla="*/ 93101 h 8571320"/>
              <a:gd name="connsiteX1" fmla="*/ 4566111 w 24436632"/>
              <a:gd name="connsiteY1" fmla="*/ 161571 h 8571320"/>
              <a:gd name="connsiteX2" fmla="*/ 6701459 w 24436632"/>
              <a:gd name="connsiteY2" fmla="*/ 2060221 h 8571320"/>
              <a:gd name="connsiteX3" fmla="*/ 4808883 w 24436632"/>
              <a:gd name="connsiteY3" fmla="*/ 4272506 h 8571320"/>
              <a:gd name="connsiteX4" fmla="*/ 2575892 w 24436632"/>
              <a:gd name="connsiteY4" fmla="*/ 6533658 h 8571320"/>
              <a:gd name="connsiteX5" fmla="*/ 4413803 w 24436632"/>
              <a:gd name="connsiteY5" fmla="*/ 8562897 h 8571320"/>
              <a:gd name="connsiteX6" fmla="*/ 20003211 w 24436632"/>
              <a:gd name="connsiteY6" fmla="*/ 8563512 h 8571320"/>
              <a:gd name="connsiteX7" fmla="*/ 21930835 w 24436632"/>
              <a:gd name="connsiteY7" fmla="*/ 6413821 h 8571320"/>
              <a:gd name="connsiteX8" fmla="*/ 19613029 w 24436632"/>
              <a:gd name="connsiteY8" fmla="*/ 4410659 h 8571320"/>
              <a:gd name="connsiteX9" fmla="*/ 17745040 w 24436632"/>
              <a:gd name="connsiteY9" fmla="*/ 2259264 h 8571320"/>
              <a:gd name="connsiteX10" fmla="*/ 19825441 w 24436632"/>
              <a:gd name="connsiteY10" fmla="*/ 211802 h 8571320"/>
              <a:gd name="connsiteX11" fmla="*/ 24436628 w 24436632"/>
              <a:gd name="connsiteY11" fmla="*/ 224299 h 8571320"/>
              <a:gd name="connsiteX0" fmla="*/ 0 w 24423569"/>
              <a:gd name="connsiteY0" fmla="*/ 93101 h 8571320"/>
              <a:gd name="connsiteX1" fmla="*/ 4566111 w 24423569"/>
              <a:gd name="connsiteY1" fmla="*/ 161571 h 8571320"/>
              <a:gd name="connsiteX2" fmla="*/ 6701459 w 24423569"/>
              <a:gd name="connsiteY2" fmla="*/ 2060221 h 8571320"/>
              <a:gd name="connsiteX3" fmla="*/ 4808883 w 24423569"/>
              <a:gd name="connsiteY3" fmla="*/ 4272506 h 8571320"/>
              <a:gd name="connsiteX4" fmla="*/ 2575892 w 24423569"/>
              <a:gd name="connsiteY4" fmla="*/ 6533658 h 8571320"/>
              <a:gd name="connsiteX5" fmla="*/ 4413803 w 24423569"/>
              <a:gd name="connsiteY5" fmla="*/ 8562897 h 8571320"/>
              <a:gd name="connsiteX6" fmla="*/ 20003211 w 24423569"/>
              <a:gd name="connsiteY6" fmla="*/ 8563512 h 8571320"/>
              <a:gd name="connsiteX7" fmla="*/ 21930835 w 24423569"/>
              <a:gd name="connsiteY7" fmla="*/ 6413821 h 8571320"/>
              <a:gd name="connsiteX8" fmla="*/ 19613029 w 24423569"/>
              <a:gd name="connsiteY8" fmla="*/ 4410659 h 8571320"/>
              <a:gd name="connsiteX9" fmla="*/ 17745040 w 24423569"/>
              <a:gd name="connsiteY9" fmla="*/ 2259264 h 8571320"/>
              <a:gd name="connsiteX10" fmla="*/ 19825441 w 24423569"/>
              <a:gd name="connsiteY10" fmla="*/ 211802 h 8571320"/>
              <a:gd name="connsiteX11" fmla="*/ 24423565 w 24423569"/>
              <a:gd name="connsiteY11" fmla="*/ 158985 h 8571320"/>
              <a:gd name="connsiteX0" fmla="*/ 0 w 24423568"/>
              <a:gd name="connsiteY0" fmla="*/ 93101 h 8571320"/>
              <a:gd name="connsiteX1" fmla="*/ 4566111 w 24423568"/>
              <a:gd name="connsiteY1" fmla="*/ 161571 h 8571320"/>
              <a:gd name="connsiteX2" fmla="*/ 6701459 w 24423568"/>
              <a:gd name="connsiteY2" fmla="*/ 2060221 h 8571320"/>
              <a:gd name="connsiteX3" fmla="*/ 4808883 w 24423568"/>
              <a:gd name="connsiteY3" fmla="*/ 4272506 h 8571320"/>
              <a:gd name="connsiteX4" fmla="*/ 2575892 w 24423568"/>
              <a:gd name="connsiteY4" fmla="*/ 6533658 h 8571320"/>
              <a:gd name="connsiteX5" fmla="*/ 4413803 w 24423568"/>
              <a:gd name="connsiteY5" fmla="*/ 8562897 h 8571320"/>
              <a:gd name="connsiteX6" fmla="*/ 20003211 w 24423568"/>
              <a:gd name="connsiteY6" fmla="*/ 8563512 h 8571320"/>
              <a:gd name="connsiteX7" fmla="*/ 21930835 w 24423568"/>
              <a:gd name="connsiteY7" fmla="*/ 6413821 h 8571320"/>
              <a:gd name="connsiteX8" fmla="*/ 19613029 w 24423568"/>
              <a:gd name="connsiteY8" fmla="*/ 4410659 h 8571320"/>
              <a:gd name="connsiteX9" fmla="*/ 17745040 w 24423568"/>
              <a:gd name="connsiteY9" fmla="*/ 2259264 h 8571320"/>
              <a:gd name="connsiteX10" fmla="*/ 19825441 w 24423568"/>
              <a:gd name="connsiteY10" fmla="*/ 211802 h 8571320"/>
              <a:gd name="connsiteX11" fmla="*/ 24423565 w 24423568"/>
              <a:gd name="connsiteY11" fmla="*/ 158985 h 8571320"/>
              <a:gd name="connsiteX0" fmla="*/ 0 w 24423568"/>
              <a:gd name="connsiteY0" fmla="*/ 93101 h 8571320"/>
              <a:gd name="connsiteX1" fmla="*/ 4566111 w 24423568"/>
              <a:gd name="connsiteY1" fmla="*/ 161571 h 8571320"/>
              <a:gd name="connsiteX2" fmla="*/ 6701459 w 24423568"/>
              <a:gd name="connsiteY2" fmla="*/ 2060221 h 8571320"/>
              <a:gd name="connsiteX3" fmla="*/ 4808883 w 24423568"/>
              <a:gd name="connsiteY3" fmla="*/ 4272506 h 8571320"/>
              <a:gd name="connsiteX4" fmla="*/ 2575892 w 24423568"/>
              <a:gd name="connsiteY4" fmla="*/ 6533658 h 8571320"/>
              <a:gd name="connsiteX5" fmla="*/ 4413803 w 24423568"/>
              <a:gd name="connsiteY5" fmla="*/ 8562897 h 8571320"/>
              <a:gd name="connsiteX6" fmla="*/ 20003211 w 24423568"/>
              <a:gd name="connsiteY6" fmla="*/ 8563512 h 8571320"/>
              <a:gd name="connsiteX7" fmla="*/ 21930835 w 24423568"/>
              <a:gd name="connsiteY7" fmla="*/ 6413821 h 8571320"/>
              <a:gd name="connsiteX8" fmla="*/ 19613029 w 24423568"/>
              <a:gd name="connsiteY8" fmla="*/ 4410659 h 8571320"/>
              <a:gd name="connsiteX9" fmla="*/ 17745040 w 24423568"/>
              <a:gd name="connsiteY9" fmla="*/ 2259264 h 8571320"/>
              <a:gd name="connsiteX10" fmla="*/ 19825441 w 24423568"/>
              <a:gd name="connsiteY10" fmla="*/ 211802 h 8571320"/>
              <a:gd name="connsiteX11" fmla="*/ 24423565 w 24423568"/>
              <a:gd name="connsiteY11" fmla="*/ 158985 h 8571320"/>
              <a:gd name="connsiteX0" fmla="*/ 0 w 24423568"/>
              <a:gd name="connsiteY0" fmla="*/ 93101 h 8571320"/>
              <a:gd name="connsiteX1" fmla="*/ 4566111 w 24423568"/>
              <a:gd name="connsiteY1" fmla="*/ 161571 h 8571320"/>
              <a:gd name="connsiteX2" fmla="*/ 6701459 w 24423568"/>
              <a:gd name="connsiteY2" fmla="*/ 2060221 h 8571320"/>
              <a:gd name="connsiteX3" fmla="*/ 4808883 w 24423568"/>
              <a:gd name="connsiteY3" fmla="*/ 4272506 h 8571320"/>
              <a:gd name="connsiteX4" fmla="*/ 2575892 w 24423568"/>
              <a:gd name="connsiteY4" fmla="*/ 6533658 h 8571320"/>
              <a:gd name="connsiteX5" fmla="*/ 4413803 w 24423568"/>
              <a:gd name="connsiteY5" fmla="*/ 8562897 h 8571320"/>
              <a:gd name="connsiteX6" fmla="*/ 20003211 w 24423568"/>
              <a:gd name="connsiteY6" fmla="*/ 8563512 h 8571320"/>
              <a:gd name="connsiteX7" fmla="*/ 21930835 w 24423568"/>
              <a:gd name="connsiteY7" fmla="*/ 6413821 h 8571320"/>
              <a:gd name="connsiteX8" fmla="*/ 19613029 w 24423568"/>
              <a:gd name="connsiteY8" fmla="*/ 4410659 h 8571320"/>
              <a:gd name="connsiteX9" fmla="*/ 17745040 w 24423568"/>
              <a:gd name="connsiteY9" fmla="*/ 2259264 h 8571320"/>
              <a:gd name="connsiteX10" fmla="*/ 19825441 w 24423568"/>
              <a:gd name="connsiteY10" fmla="*/ 211802 h 8571320"/>
              <a:gd name="connsiteX11" fmla="*/ 24423565 w 24423568"/>
              <a:gd name="connsiteY11" fmla="*/ 158985 h 8571320"/>
              <a:gd name="connsiteX0" fmla="*/ 0 w 24423568"/>
              <a:gd name="connsiteY0" fmla="*/ 0 h 8478219"/>
              <a:gd name="connsiteX1" fmla="*/ 4566111 w 24423568"/>
              <a:gd name="connsiteY1" fmla="*/ 68470 h 8478219"/>
              <a:gd name="connsiteX2" fmla="*/ 6701459 w 24423568"/>
              <a:gd name="connsiteY2" fmla="*/ 1967120 h 8478219"/>
              <a:gd name="connsiteX3" fmla="*/ 4808883 w 24423568"/>
              <a:gd name="connsiteY3" fmla="*/ 4179405 h 8478219"/>
              <a:gd name="connsiteX4" fmla="*/ 2575892 w 24423568"/>
              <a:gd name="connsiteY4" fmla="*/ 6440557 h 8478219"/>
              <a:gd name="connsiteX5" fmla="*/ 4413803 w 24423568"/>
              <a:gd name="connsiteY5" fmla="*/ 8469796 h 8478219"/>
              <a:gd name="connsiteX6" fmla="*/ 20003211 w 24423568"/>
              <a:gd name="connsiteY6" fmla="*/ 8470411 h 8478219"/>
              <a:gd name="connsiteX7" fmla="*/ 21930835 w 24423568"/>
              <a:gd name="connsiteY7" fmla="*/ 6320720 h 8478219"/>
              <a:gd name="connsiteX8" fmla="*/ 19613029 w 24423568"/>
              <a:gd name="connsiteY8" fmla="*/ 4317558 h 8478219"/>
              <a:gd name="connsiteX9" fmla="*/ 17745040 w 24423568"/>
              <a:gd name="connsiteY9" fmla="*/ 2166163 h 8478219"/>
              <a:gd name="connsiteX10" fmla="*/ 19825441 w 24423568"/>
              <a:gd name="connsiteY10" fmla="*/ 118701 h 8478219"/>
              <a:gd name="connsiteX11" fmla="*/ 24423565 w 24423568"/>
              <a:gd name="connsiteY11" fmla="*/ 65884 h 8478219"/>
              <a:gd name="connsiteX0" fmla="*/ 0 w 24383521"/>
              <a:gd name="connsiteY0" fmla="*/ 93101 h 8571320"/>
              <a:gd name="connsiteX1" fmla="*/ 4526064 w 24383521"/>
              <a:gd name="connsiteY1" fmla="*/ 161571 h 8571320"/>
              <a:gd name="connsiteX2" fmla="*/ 6661412 w 24383521"/>
              <a:gd name="connsiteY2" fmla="*/ 2060221 h 8571320"/>
              <a:gd name="connsiteX3" fmla="*/ 4768836 w 24383521"/>
              <a:gd name="connsiteY3" fmla="*/ 4272506 h 8571320"/>
              <a:gd name="connsiteX4" fmla="*/ 2535845 w 24383521"/>
              <a:gd name="connsiteY4" fmla="*/ 6533658 h 8571320"/>
              <a:gd name="connsiteX5" fmla="*/ 4373756 w 24383521"/>
              <a:gd name="connsiteY5" fmla="*/ 8562897 h 8571320"/>
              <a:gd name="connsiteX6" fmla="*/ 19963164 w 24383521"/>
              <a:gd name="connsiteY6" fmla="*/ 8563512 h 8571320"/>
              <a:gd name="connsiteX7" fmla="*/ 21890788 w 24383521"/>
              <a:gd name="connsiteY7" fmla="*/ 6413821 h 8571320"/>
              <a:gd name="connsiteX8" fmla="*/ 19572982 w 24383521"/>
              <a:gd name="connsiteY8" fmla="*/ 4410659 h 8571320"/>
              <a:gd name="connsiteX9" fmla="*/ 17704993 w 24383521"/>
              <a:gd name="connsiteY9" fmla="*/ 2259264 h 8571320"/>
              <a:gd name="connsiteX10" fmla="*/ 19785394 w 24383521"/>
              <a:gd name="connsiteY10" fmla="*/ 211802 h 8571320"/>
              <a:gd name="connsiteX11" fmla="*/ 24383518 w 24383521"/>
              <a:gd name="connsiteY11" fmla="*/ 158985 h 8571320"/>
              <a:gd name="connsiteX0" fmla="*/ 0 w 24383521"/>
              <a:gd name="connsiteY0" fmla="*/ 96706 h 8574925"/>
              <a:gd name="connsiteX1" fmla="*/ 4526064 w 24383521"/>
              <a:gd name="connsiteY1" fmla="*/ 165176 h 8574925"/>
              <a:gd name="connsiteX2" fmla="*/ 6661412 w 24383521"/>
              <a:gd name="connsiteY2" fmla="*/ 2063826 h 8574925"/>
              <a:gd name="connsiteX3" fmla="*/ 4768836 w 24383521"/>
              <a:gd name="connsiteY3" fmla="*/ 4276111 h 8574925"/>
              <a:gd name="connsiteX4" fmla="*/ 2535845 w 24383521"/>
              <a:gd name="connsiteY4" fmla="*/ 6537263 h 8574925"/>
              <a:gd name="connsiteX5" fmla="*/ 4373756 w 24383521"/>
              <a:gd name="connsiteY5" fmla="*/ 8566502 h 8574925"/>
              <a:gd name="connsiteX6" fmla="*/ 19963164 w 24383521"/>
              <a:gd name="connsiteY6" fmla="*/ 8567117 h 8574925"/>
              <a:gd name="connsiteX7" fmla="*/ 21890788 w 24383521"/>
              <a:gd name="connsiteY7" fmla="*/ 6417426 h 8574925"/>
              <a:gd name="connsiteX8" fmla="*/ 19572982 w 24383521"/>
              <a:gd name="connsiteY8" fmla="*/ 4414264 h 8574925"/>
              <a:gd name="connsiteX9" fmla="*/ 17704993 w 24383521"/>
              <a:gd name="connsiteY9" fmla="*/ 2262869 h 8574925"/>
              <a:gd name="connsiteX10" fmla="*/ 19785394 w 24383521"/>
              <a:gd name="connsiteY10" fmla="*/ 215407 h 8574925"/>
              <a:gd name="connsiteX11" fmla="*/ 24383518 w 24383521"/>
              <a:gd name="connsiteY11" fmla="*/ 162590 h 8574925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83521" h="8470665">
                <a:moveTo>
                  <a:pt x="0" y="0"/>
                </a:moveTo>
                <a:cubicBezTo>
                  <a:pt x="6480" y="2480"/>
                  <a:pt x="4517113" y="60990"/>
                  <a:pt x="4526064" y="68470"/>
                </a:cubicBezTo>
                <a:cubicBezTo>
                  <a:pt x="4535015" y="75950"/>
                  <a:pt x="6659932" y="145220"/>
                  <a:pt x="6661412" y="1967120"/>
                </a:cubicBezTo>
                <a:cubicBezTo>
                  <a:pt x="6662892" y="3789020"/>
                  <a:pt x="4772025" y="4183287"/>
                  <a:pt x="4768836" y="4179405"/>
                </a:cubicBezTo>
                <a:cubicBezTo>
                  <a:pt x="4765647" y="4175523"/>
                  <a:pt x="2504476" y="4351005"/>
                  <a:pt x="2535845" y="6440557"/>
                </a:cubicBezTo>
                <a:cubicBezTo>
                  <a:pt x="2567214" y="8530109"/>
                  <a:pt x="4343031" y="8471121"/>
                  <a:pt x="4373756" y="8469796"/>
                </a:cubicBezTo>
                <a:cubicBezTo>
                  <a:pt x="4404481" y="8468471"/>
                  <a:pt x="19908780" y="8471539"/>
                  <a:pt x="19963164" y="8470411"/>
                </a:cubicBezTo>
                <a:cubicBezTo>
                  <a:pt x="20017548" y="8469283"/>
                  <a:pt x="21867266" y="8416706"/>
                  <a:pt x="21890788" y="6320720"/>
                </a:cubicBezTo>
                <a:cubicBezTo>
                  <a:pt x="21914310" y="4224734"/>
                  <a:pt x="19590487" y="4324041"/>
                  <a:pt x="19572982" y="4317558"/>
                </a:cubicBezTo>
                <a:cubicBezTo>
                  <a:pt x="19555477" y="4311075"/>
                  <a:pt x="17697024" y="4274149"/>
                  <a:pt x="17704993" y="2166163"/>
                </a:cubicBezTo>
                <a:cubicBezTo>
                  <a:pt x="17712962" y="58177"/>
                  <a:pt x="19770730" y="122439"/>
                  <a:pt x="19785394" y="118701"/>
                </a:cubicBezTo>
                <a:cubicBezTo>
                  <a:pt x="19800058" y="114963"/>
                  <a:pt x="24388157" y="67492"/>
                  <a:pt x="24383518" y="65884"/>
                </a:cubicBezTo>
              </a:path>
            </a:pathLst>
          </a:custGeom>
          <a:noFill/>
          <a:ln w="889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" name="Freeform 114">
            <a:extLst>
              <a:ext uri="{FF2B5EF4-FFF2-40B4-BE49-F238E27FC236}">
                <a16:creationId xmlns:a16="http://schemas.microsoft.com/office/drawing/2014/main" id="{DA538812-3D52-7A48-82B7-C90DC3BE2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883" y="1378802"/>
            <a:ext cx="915239" cy="1182316"/>
          </a:xfrm>
          <a:custGeom>
            <a:avLst/>
            <a:gdLst>
              <a:gd name="T0" fmla="*/ 271 w 1240"/>
              <a:gd name="T1" fmla="*/ 0 h 1602"/>
              <a:gd name="T2" fmla="*/ 966 w 1240"/>
              <a:gd name="T3" fmla="*/ 0 h 1602"/>
              <a:gd name="T4" fmla="*/ 966 w 1240"/>
              <a:gd name="T5" fmla="*/ 0 h 1602"/>
              <a:gd name="T6" fmla="*/ 1017 w 1240"/>
              <a:gd name="T7" fmla="*/ 51 h 1602"/>
              <a:gd name="T8" fmla="*/ 1017 w 1240"/>
              <a:gd name="T9" fmla="*/ 660 h 1602"/>
              <a:gd name="T10" fmla="*/ 1017 w 1240"/>
              <a:gd name="T11" fmla="*/ 660 h 1602"/>
              <a:gd name="T12" fmla="*/ 1068 w 1240"/>
              <a:gd name="T13" fmla="*/ 711 h 1602"/>
              <a:gd name="T14" fmla="*/ 1173 w 1240"/>
              <a:gd name="T15" fmla="*/ 711 h 1602"/>
              <a:gd name="T16" fmla="*/ 1173 w 1240"/>
              <a:gd name="T17" fmla="*/ 711 h 1602"/>
              <a:gd name="T18" fmla="*/ 1215 w 1240"/>
              <a:gd name="T19" fmla="*/ 791 h 1602"/>
              <a:gd name="T20" fmla="*/ 661 w 1240"/>
              <a:gd name="T21" fmla="*/ 1572 h 1602"/>
              <a:gd name="T22" fmla="*/ 661 w 1240"/>
              <a:gd name="T23" fmla="*/ 1572 h 1602"/>
              <a:gd name="T24" fmla="*/ 578 w 1240"/>
              <a:gd name="T25" fmla="*/ 1572 h 1602"/>
              <a:gd name="T26" fmla="*/ 24 w 1240"/>
              <a:gd name="T27" fmla="*/ 791 h 1602"/>
              <a:gd name="T28" fmla="*/ 24 w 1240"/>
              <a:gd name="T29" fmla="*/ 791 h 1602"/>
              <a:gd name="T30" fmla="*/ 66 w 1240"/>
              <a:gd name="T31" fmla="*/ 711 h 1602"/>
              <a:gd name="T32" fmla="*/ 168 w 1240"/>
              <a:gd name="T33" fmla="*/ 711 h 1602"/>
              <a:gd name="T34" fmla="*/ 168 w 1240"/>
              <a:gd name="T35" fmla="*/ 711 h 1602"/>
              <a:gd name="T36" fmla="*/ 219 w 1240"/>
              <a:gd name="T37" fmla="*/ 660 h 1602"/>
              <a:gd name="T38" fmla="*/ 219 w 1240"/>
              <a:gd name="T39" fmla="*/ 51 h 1602"/>
              <a:gd name="T40" fmla="*/ 219 w 1240"/>
              <a:gd name="T41" fmla="*/ 51 h 1602"/>
              <a:gd name="T42" fmla="*/ 271 w 1240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40" h="1602">
                <a:moveTo>
                  <a:pt x="271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5" y="0"/>
                  <a:pt x="1017" y="23"/>
                  <a:pt x="1017" y="51"/>
                </a:cubicBezTo>
                <a:lnTo>
                  <a:pt x="1017" y="660"/>
                </a:lnTo>
                <a:lnTo>
                  <a:pt x="1017" y="660"/>
                </a:lnTo>
                <a:cubicBezTo>
                  <a:pt x="1017" y="688"/>
                  <a:pt x="1040" y="711"/>
                  <a:pt x="1068" y="711"/>
                </a:cubicBezTo>
                <a:lnTo>
                  <a:pt x="1173" y="711"/>
                </a:lnTo>
                <a:lnTo>
                  <a:pt x="1173" y="711"/>
                </a:lnTo>
                <a:cubicBezTo>
                  <a:pt x="1215" y="711"/>
                  <a:pt x="1239" y="758"/>
                  <a:pt x="1215" y="791"/>
                </a:cubicBezTo>
                <a:lnTo>
                  <a:pt x="661" y="1572"/>
                </a:lnTo>
                <a:lnTo>
                  <a:pt x="661" y="1572"/>
                </a:lnTo>
                <a:cubicBezTo>
                  <a:pt x="641" y="1601"/>
                  <a:pt x="598" y="1601"/>
                  <a:pt x="578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5" y="711"/>
                  <a:pt x="66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7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6" name="Freeform 116">
            <a:extLst>
              <a:ext uri="{FF2B5EF4-FFF2-40B4-BE49-F238E27FC236}">
                <a16:creationId xmlns:a16="http://schemas.microsoft.com/office/drawing/2014/main" id="{55FFA72A-0889-0947-B4ED-800A62F3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652" y="4427964"/>
            <a:ext cx="915237" cy="1182317"/>
          </a:xfrm>
          <a:custGeom>
            <a:avLst/>
            <a:gdLst>
              <a:gd name="T0" fmla="*/ 270 w 1240"/>
              <a:gd name="T1" fmla="*/ 0 h 1602"/>
              <a:gd name="T2" fmla="*/ 966 w 1240"/>
              <a:gd name="T3" fmla="*/ 0 h 1602"/>
              <a:gd name="T4" fmla="*/ 966 w 1240"/>
              <a:gd name="T5" fmla="*/ 0 h 1602"/>
              <a:gd name="T6" fmla="*/ 1016 w 1240"/>
              <a:gd name="T7" fmla="*/ 51 h 1602"/>
              <a:gd name="T8" fmla="*/ 1016 w 1240"/>
              <a:gd name="T9" fmla="*/ 660 h 1602"/>
              <a:gd name="T10" fmla="*/ 1016 w 1240"/>
              <a:gd name="T11" fmla="*/ 660 h 1602"/>
              <a:gd name="T12" fmla="*/ 1068 w 1240"/>
              <a:gd name="T13" fmla="*/ 711 h 1602"/>
              <a:gd name="T14" fmla="*/ 1173 w 1240"/>
              <a:gd name="T15" fmla="*/ 711 h 1602"/>
              <a:gd name="T16" fmla="*/ 1173 w 1240"/>
              <a:gd name="T17" fmla="*/ 711 h 1602"/>
              <a:gd name="T18" fmla="*/ 1215 w 1240"/>
              <a:gd name="T19" fmla="*/ 791 h 1602"/>
              <a:gd name="T20" fmla="*/ 661 w 1240"/>
              <a:gd name="T21" fmla="*/ 1572 h 1602"/>
              <a:gd name="T22" fmla="*/ 661 w 1240"/>
              <a:gd name="T23" fmla="*/ 1572 h 1602"/>
              <a:gd name="T24" fmla="*/ 577 w 1240"/>
              <a:gd name="T25" fmla="*/ 1572 h 1602"/>
              <a:gd name="T26" fmla="*/ 24 w 1240"/>
              <a:gd name="T27" fmla="*/ 791 h 1602"/>
              <a:gd name="T28" fmla="*/ 24 w 1240"/>
              <a:gd name="T29" fmla="*/ 791 h 1602"/>
              <a:gd name="T30" fmla="*/ 65 w 1240"/>
              <a:gd name="T31" fmla="*/ 711 h 1602"/>
              <a:gd name="T32" fmla="*/ 168 w 1240"/>
              <a:gd name="T33" fmla="*/ 711 h 1602"/>
              <a:gd name="T34" fmla="*/ 168 w 1240"/>
              <a:gd name="T35" fmla="*/ 711 h 1602"/>
              <a:gd name="T36" fmla="*/ 219 w 1240"/>
              <a:gd name="T37" fmla="*/ 660 h 1602"/>
              <a:gd name="T38" fmla="*/ 219 w 1240"/>
              <a:gd name="T39" fmla="*/ 51 h 1602"/>
              <a:gd name="T40" fmla="*/ 219 w 1240"/>
              <a:gd name="T41" fmla="*/ 51 h 1602"/>
              <a:gd name="T42" fmla="*/ 270 w 1240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40" h="1602">
                <a:moveTo>
                  <a:pt x="270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4" y="0"/>
                  <a:pt x="1016" y="23"/>
                  <a:pt x="1016" y="51"/>
                </a:cubicBezTo>
                <a:lnTo>
                  <a:pt x="1016" y="660"/>
                </a:lnTo>
                <a:lnTo>
                  <a:pt x="1016" y="660"/>
                </a:lnTo>
                <a:cubicBezTo>
                  <a:pt x="1016" y="688"/>
                  <a:pt x="1040" y="711"/>
                  <a:pt x="1068" y="711"/>
                </a:cubicBezTo>
                <a:lnTo>
                  <a:pt x="1173" y="711"/>
                </a:lnTo>
                <a:lnTo>
                  <a:pt x="1173" y="711"/>
                </a:lnTo>
                <a:cubicBezTo>
                  <a:pt x="1214" y="711"/>
                  <a:pt x="1239" y="758"/>
                  <a:pt x="1215" y="791"/>
                </a:cubicBezTo>
                <a:lnTo>
                  <a:pt x="661" y="1572"/>
                </a:lnTo>
                <a:lnTo>
                  <a:pt x="661" y="1572"/>
                </a:lnTo>
                <a:cubicBezTo>
                  <a:pt x="640" y="1601"/>
                  <a:pt x="598" y="1601"/>
                  <a:pt x="577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4" y="711"/>
                  <a:pt x="65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6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8" name="Freeform 118">
            <a:extLst>
              <a:ext uri="{FF2B5EF4-FFF2-40B4-BE49-F238E27FC236}">
                <a16:creationId xmlns:a16="http://schemas.microsoft.com/office/drawing/2014/main" id="{11CA21E4-E69C-B641-99F2-3EBB98429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618" y="4746644"/>
            <a:ext cx="915239" cy="1182316"/>
          </a:xfrm>
          <a:custGeom>
            <a:avLst/>
            <a:gdLst>
              <a:gd name="T0" fmla="*/ 270 w 1240"/>
              <a:gd name="T1" fmla="*/ 0 h 1602"/>
              <a:gd name="T2" fmla="*/ 966 w 1240"/>
              <a:gd name="T3" fmla="*/ 0 h 1602"/>
              <a:gd name="T4" fmla="*/ 966 w 1240"/>
              <a:gd name="T5" fmla="*/ 0 h 1602"/>
              <a:gd name="T6" fmla="*/ 1016 w 1240"/>
              <a:gd name="T7" fmla="*/ 51 h 1602"/>
              <a:gd name="T8" fmla="*/ 1016 w 1240"/>
              <a:gd name="T9" fmla="*/ 660 h 1602"/>
              <a:gd name="T10" fmla="*/ 1016 w 1240"/>
              <a:gd name="T11" fmla="*/ 660 h 1602"/>
              <a:gd name="T12" fmla="*/ 1068 w 1240"/>
              <a:gd name="T13" fmla="*/ 711 h 1602"/>
              <a:gd name="T14" fmla="*/ 1172 w 1240"/>
              <a:gd name="T15" fmla="*/ 711 h 1602"/>
              <a:gd name="T16" fmla="*/ 1172 w 1240"/>
              <a:gd name="T17" fmla="*/ 711 h 1602"/>
              <a:gd name="T18" fmla="*/ 1214 w 1240"/>
              <a:gd name="T19" fmla="*/ 791 h 1602"/>
              <a:gd name="T20" fmla="*/ 660 w 1240"/>
              <a:gd name="T21" fmla="*/ 1572 h 1602"/>
              <a:gd name="T22" fmla="*/ 660 w 1240"/>
              <a:gd name="T23" fmla="*/ 1572 h 1602"/>
              <a:gd name="T24" fmla="*/ 578 w 1240"/>
              <a:gd name="T25" fmla="*/ 1572 h 1602"/>
              <a:gd name="T26" fmla="*/ 24 w 1240"/>
              <a:gd name="T27" fmla="*/ 791 h 1602"/>
              <a:gd name="T28" fmla="*/ 24 w 1240"/>
              <a:gd name="T29" fmla="*/ 791 h 1602"/>
              <a:gd name="T30" fmla="*/ 66 w 1240"/>
              <a:gd name="T31" fmla="*/ 711 h 1602"/>
              <a:gd name="T32" fmla="*/ 168 w 1240"/>
              <a:gd name="T33" fmla="*/ 711 h 1602"/>
              <a:gd name="T34" fmla="*/ 168 w 1240"/>
              <a:gd name="T35" fmla="*/ 711 h 1602"/>
              <a:gd name="T36" fmla="*/ 219 w 1240"/>
              <a:gd name="T37" fmla="*/ 660 h 1602"/>
              <a:gd name="T38" fmla="*/ 219 w 1240"/>
              <a:gd name="T39" fmla="*/ 51 h 1602"/>
              <a:gd name="T40" fmla="*/ 219 w 1240"/>
              <a:gd name="T41" fmla="*/ 51 h 1602"/>
              <a:gd name="T42" fmla="*/ 270 w 1240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40" h="1602">
                <a:moveTo>
                  <a:pt x="270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4" y="0"/>
                  <a:pt x="1016" y="23"/>
                  <a:pt x="1016" y="51"/>
                </a:cubicBezTo>
                <a:lnTo>
                  <a:pt x="1016" y="660"/>
                </a:lnTo>
                <a:lnTo>
                  <a:pt x="1016" y="660"/>
                </a:lnTo>
                <a:cubicBezTo>
                  <a:pt x="1016" y="688"/>
                  <a:pt x="1039" y="711"/>
                  <a:pt x="1068" y="711"/>
                </a:cubicBezTo>
                <a:lnTo>
                  <a:pt x="1172" y="711"/>
                </a:lnTo>
                <a:lnTo>
                  <a:pt x="1172" y="711"/>
                </a:lnTo>
                <a:cubicBezTo>
                  <a:pt x="1214" y="711"/>
                  <a:pt x="1239" y="758"/>
                  <a:pt x="1214" y="791"/>
                </a:cubicBezTo>
                <a:lnTo>
                  <a:pt x="660" y="1572"/>
                </a:lnTo>
                <a:lnTo>
                  <a:pt x="660" y="1572"/>
                </a:lnTo>
                <a:cubicBezTo>
                  <a:pt x="641" y="1601"/>
                  <a:pt x="597" y="1601"/>
                  <a:pt x="578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4" y="711"/>
                  <a:pt x="66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6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0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0" name="Freeform 120">
            <a:extLst>
              <a:ext uri="{FF2B5EF4-FFF2-40B4-BE49-F238E27FC236}">
                <a16:creationId xmlns:a16="http://schemas.microsoft.com/office/drawing/2014/main" id="{E788C1E6-2479-EB4B-873E-F1A237BCC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960" y="3564328"/>
            <a:ext cx="915239" cy="1182316"/>
          </a:xfrm>
          <a:custGeom>
            <a:avLst/>
            <a:gdLst>
              <a:gd name="T0" fmla="*/ 270 w 1239"/>
              <a:gd name="T1" fmla="*/ 0 h 1602"/>
              <a:gd name="T2" fmla="*/ 966 w 1239"/>
              <a:gd name="T3" fmla="*/ 0 h 1602"/>
              <a:gd name="T4" fmla="*/ 966 w 1239"/>
              <a:gd name="T5" fmla="*/ 0 h 1602"/>
              <a:gd name="T6" fmla="*/ 1017 w 1239"/>
              <a:gd name="T7" fmla="*/ 51 h 1602"/>
              <a:gd name="T8" fmla="*/ 1017 w 1239"/>
              <a:gd name="T9" fmla="*/ 660 h 1602"/>
              <a:gd name="T10" fmla="*/ 1017 w 1239"/>
              <a:gd name="T11" fmla="*/ 660 h 1602"/>
              <a:gd name="T12" fmla="*/ 1068 w 1239"/>
              <a:gd name="T13" fmla="*/ 711 h 1602"/>
              <a:gd name="T14" fmla="*/ 1173 w 1239"/>
              <a:gd name="T15" fmla="*/ 711 h 1602"/>
              <a:gd name="T16" fmla="*/ 1173 w 1239"/>
              <a:gd name="T17" fmla="*/ 711 h 1602"/>
              <a:gd name="T18" fmla="*/ 1215 w 1239"/>
              <a:gd name="T19" fmla="*/ 791 h 1602"/>
              <a:gd name="T20" fmla="*/ 661 w 1239"/>
              <a:gd name="T21" fmla="*/ 1572 h 1602"/>
              <a:gd name="T22" fmla="*/ 661 w 1239"/>
              <a:gd name="T23" fmla="*/ 1572 h 1602"/>
              <a:gd name="T24" fmla="*/ 577 w 1239"/>
              <a:gd name="T25" fmla="*/ 1572 h 1602"/>
              <a:gd name="T26" fmla="*/ 24 w 1239"/>
              <a:gd name="T27" fmla="*/ 791 h 1602"/>
              <a:gd name="T28" fmla="*/ 24 w 1239"/>
              <a:gd name="T29" fmla="*/ 791 h 1602"/>
              <a:gd name="T30" fmla="*/ 65 w 1239"/>
              <a:gd name="T31" fmla="*/ 711 h 1602"/>
              <a:gd name="T32" fmla="*/ 168 w 1239"/>
              <a:gd name="T33" fmla="*/ 711 h 1602"/>
              <a:gd name="T34" fmla="*/ 168 w 1239"/>
              <a:gd name="T35" fmla="*/ 711 h 1602"/>
              <a:gd name="T36" fmla="*/ 219 w 1239"/>
              <a:gd name="T37" fmla="*/ 660 h 1602"/>
              <a:gd name="T38" fmla="*/ 219 w 1239"/>
              <a:gd name="T39" fmla="*/ 51 h 1602"/>
              <a:gd name="T40" fmla="*/ 219 w 1239"/>
              <a:gd name="T41" fmla="*/ 51 h 1602"/>
              <a:gd name="T42" fmla="*/ 270 w 1239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39" h="1602">
                <a:moveTo>
                  <a:pt x="270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5" y="0"/>
                  <a:pt x="1017" y="23"/>
                  <a:pt x="1017" y="51"/>
                </a:cubicBezTo>
                <a:lnTo>
                  <a:pt x="1017" y="660"/>
                </a:lnTo>
                <a:lnTo>
                  <a:pt x="1017" y="660"/>
                </a:lnTo>
                <a:cubicBezTo>
                  <a:pt x="1017" y="688"/>
                  <a:pt x="1040" y="711"/>
                  <a:pt x="1068" y="711"/>
                </a:cubicBezTo>
                <a:lnTo>
                  <a:pt x="1173" y="711"/>
                </a:lnTo>
                <a:lnTo>
                  <a:pt x="1173" y="711"/>
                </a:lnTo>
                <a:cubicBezTo>
                  <a:pt x="1214" y="711"/>
                  <a:pt x="1238" y="758"/>
                  <a:pt x="1215" y="791"/>
                </a:cubicBezTo>
                <a:lnTo>
                  <a:pt x="661" y="1572"/>
                </a:lnTo>
                <a:lnTo>
                  <a:pt x="661" y="1572"/>
                </a:lnTo>
                <a:cubicBezTo>
                  <a:pt x="640" y="1601"/>
                  <a:pt x="598" y="1601"/>
                  <a:pt x="577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4" y="711"/>
                  <a:pt x="65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6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3A6CDF-DD57-5348-AE59-33CA82C66ACA}"/>
              </a:ext>
            </a:extLst>
          </p:cNvPr>
          <p:cNvSpPr txBox="1"/>
          <p:nvPr/>
        </p:nvSpPr>
        <p:spPr>
          <a:xfrm>
            <a:off x="5282333" y="306186"/>
            <a:ext cx="16273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Outline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81CED7-C4D4-F84C-8B4D-74953A6FD0A0}"/>
              </a:ext>
            </a:extLst>
          </p:cNvPr>
          <p:cNvSpPr/>
          <p:nvPr/>
        </p:nvSpPr>
        <p:spPr>
          <a:xfrm>
            <a:off x="11060885" y="2298082"/>
            <a:ext cx="1129528" cy="732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6EA8FB-76CA-7C46-81D7-620F3B50FF64}"/>
              </a:ext>
            </a:extLst>
          </p:cNvPr>
          <p:cNvSpPr/>
          <p:nvPr/>
        </p:nvSpPr>
        <p:spPr>
          <a:xfrm>
            <a:off x="1588" y="2298082"/>
            <a:ext cx="1129528" cy="732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CAB952-A172-0740-85EE-67998D425C0B}"/>
              </a:ext>
            </a:extLst>
          </p:cNvPr>
          <p:cNvCxnSpPr>
            <a:cxnSpLocks/>
          </p:cNvCxnSpPr>
          <p:nvPr/>
        </p:nvCxnSpPr>
        <p:spPr>
          <a:xfrm flipH="1">
            <a:off x="1588" y="2640477"/>
            <a:ext cx="1033462" cy="0"/>
          </a:xfrm>
          <a:prstGeom prst="line">
            <a:avLst/>
          </a:prstGeom>
          <a:noFill/>
          <a:ln w="889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224FFC-0AD5-D84D-8CA7-38C5277126E1}"/>
              </a:ext>
            </a:extLst>
          </p:cNvPr>
          <p:cNvCxnSpPr>
            <a:cxnSpLocks/>
          </p:cNvCxnSpPr>
          <p:nvPr/>
        </p:nvCxnSpPr>
        <p:spPr>
          <a:xfrm flipH="1">
            <a:off x="11156951" y="2651907"/>
            <a:ext cx="1033462" cy="0"/>
          </a:xfrm>
          <a:prstGeom prst="line">
            <a:avLst/>
          </a:prstGeom>
          <a:noFill/>
          <a:ln w="889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AD0FB7-0EF3-3C49-B35E-58B8C4307AEB}"/>
              </a:ext>
            </a:extLst>
          </p:cNvPr>
          <p:cNvSpPr txBox="1"/>
          <p:nvPr/>
        </p:nvSpPr>
        <p:spPr>
          <a:xfrm>
            <a:off x="9669344" y="3194996"/>
            <a:ext cx="1104470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Switching</a:t>
            </a:r>
            <a:endParaRPr lang="en-US" sz="16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A112DC-BDF8-9341-AE37-9F16B983EECD}"/>
              </a:ext>
            </a:extLst>
          </p:cNvPr>
          <p:cNvSpPr txBox="1"/>
          <p:nvPr/>
        </p:nvSpPr>
        <p:spPr>
          <a:xfrm>
            <a:off x="2731122" y="1634043"/>
            <a:ext cx="269573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Background and Overview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C3CA8F-1332-4A45-8F32-D85F8AC146D1}"/>
              </a:ext>
            </a:extLst>
          </p:cNvPr>
          <p:cNvSpPr txBox="1"/>
          <p:nvPr/>
        </p:nvSpPr>
        <p:spPr>
          <a:xfrm>
            <a:off x="6041871" y="4341014"/>
            <a:ext cx="1136530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Link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84B619-7B39-4941-B05D-4F337E2A3242}"/>
              </a:ext>
            </a:extLst>
          </p:cNvPr>
          <p:cNvSpPr txBox="1"/>
          <p:nvPr/>
        </p:nvSpPr>
        <p:spPr>
          <a:xfrm>
            <a:off x="2686590" y="4814582"/>
            <a:ext cx="2784801" cy="52322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Transaction Layer</a:t>
            </a:r>
          </a:p>
        </p:txBody>
      </p:sp>
      <p:sp>
        <p:nvSpPr>
          <p:cNvPr id="7" name="Freeform 120">
            <a:extLst>
              <a:ext uri="{FF2B5EF4-FFF2-40B4-BE49-F238E27FC236}">
                <a16:creationId xmlns:a16="http://schemas.microsoft.com/office/drawing/2014/main" id="{6D04FA44-E95B-6EDB-D01C-A6FAFF051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6698" y="1331214"/>
            <a:ext cx="915239" cy="1182316"/>
          </a:xfrm>
          <a:custGeom>
            <a:avLst/>
            <a:gdLst>
              <a:gd name="T0" fmla="*/ 270 w 1239"/>
              <a:gd name="T1" fmla="*/ 0 h 1602"/>
              <a:gd name="T2" fmla="*/ 966 w 1239"/>
              <a:gd name="T3" fmla="*/ 0 h 1602"/>
              <a:gd name="T4" fmla="*/ 966 w 1239"/>
              <a:gd name="T5" fmla="*/ 0 h 1602"/>
              <a:gd name="T6" fmla="*/ 1017 w 1239"/>
              <a:gd name="T7" fmla="*/ 51 h 1602"/>
              <a:gd name="T8" fmla="*/ 1017 w 1239"/>
              <a:gd name="T9" fmla="*/ 660 h 1602"/>
              <a:gd name="T10" fmla="*/ 1017 w 1239"/>
              <a:gd name="T11" fmla="*/ 660 h 1602"/>
              <a:gd name="T12" fmla="*/ 1068 w 1239"/>
              <a:gd name="T13" fmla="*/ 711 h 1602"/>
              <a:gd name="T14" fmla="*/ 1173 w 1239"/>
              <a:gd name="T15" fmla="*/ 711 h 1602"/>
              <a:gd name="T16" fmla="*/ 1173 w 1239"/>
              <a:gd name="T17" fmla="*/ 711 h 1602"/>
              <a:gd name="T18" fmla="*/ 1215 w 1239"/>
              <a:gd name="T19" fmla="*/ 791 h 1602"/>
              <a:gd name="T20" fmla="*/ 661 w 1239"/>
              <a:gd name="T21" fmla="*/ 1572 h 1602"/>
              <a:gd name="T22" fmla="*/ 661 w 1239"/>
              <a:gd name="T23" fmla="*/ 1572 h 1602"/>
              <a:gd name="T24" fmla="*/ 577 w 1239"/>
              <a:gd name="T25" fmla="*/ 1572 h 1602"/>
              <a:gd name="T26" fmla="*/ 24 w 1239"/>
              <a:gd name="T27" fmla="*/ 791 h 1602"/>
              <a:gd name="T28" fmla="*/ 24 w 1239"/>
              <a:gd name="T29" fmla="*/ 791 h 1602"/>
              <a:gd name="T30" fmla="*/ 65 w 1239"/>
              <a:gd name="T31" fmla="*/ 711 h 1602"/>
              <a:gd name="T32" fmla="*/ 168 w 1239"/>
              <a:gd name="T33" fmla="*/ 711 h 1602"/>
              <a:gd name="T34" fmla="*/ 168 w 1239"/>
              <a:gd name="T35" fmla="*/ 711 h 1602"/>
              <a:gd name="T36" fmla="*/ 219 w 1239"/>
              <a:gd name="T37" fmla="*/ 660 h 1602"/>
              <a:gd name="T38" fmla="*/ 219 w 1239"/>
              <a:gd name="T39" fmla="*/ 51 h 1602"/>
              <a:gd name="T40" fmla="*/ 219 w 1239"/>
              <a:gd name="T41" fmla="*/ 51 h 1602"/>
              <a:gd name="T42" fmla="*/ 270 w 1239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39" h="1602">
                <a:moveTo>
                  <a:pt x="270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5" y="0"/>
                  <a:pt x="1017" y="23"/>
                  <a:pt x="1017" y="51"/>
                </a:cubicBezTo>
                <a:lnTo>
                  <a:pt x="1017" y="660"/>
                </a:lnTo>
                <a:lnTo>
                  <a:pt x="1017" y="660"/>
                </a:lnTo>
                <a:cubicBezTo>
                  <a:pt x="1017" y="688"/>
                  <a:pt x="1040" y="711"/>
                  <a:pt x="1068" y="711"/>
                </a:cubicBezTo>
                <a:lnTo>
                  <a:pt x="1173" y="711"/>
                </a:lnTo>
                <a:lnTo>
                  <a:pt x="1173" y="711"/>
                </a:lnTo>
                <a:cubicBezTo>
                  <a:pt x="1214" y="711"/>
                  <a:pt x="1238" y="758"/>
                  <a:pt x="1215" y="791"/>
                </a:cubicBezTo>
                <a:lnTo>
                  <a:pt x="661" y="1572"/>
                </a:lnTo>
                <a:lnTo>
                  <a:pt x="661" y="1572"/>
                </a:lnTo>
                <a:cubicBezTo>
                  <a:pt x="640" y="1601"/>
                  <a:pt x="598" y="1601"/>
                  <a:pt x="577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4" y="711"/>
                  <a:pt x="65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6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0" y="0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677BD-82F5-6E96-C985-0428BC15CCA3}"/>
              </a:ext>
            </a:extLst>
          </p:cNvPr>
          <p:cNvSpPr txBox="1"/>
          <p:nvPr/>
        </p:nvSpPr>
        <p:spPr>
          <a:xfrm>
            <a:off x="8748755" y="982394"/>
            <a:ext cx="2707601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Power, Security, Reliability</a:t>
            </a:r>
            <a:endParaRPr lang="en-US" sz="16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91109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square with black border&#10;&#10;Description automatically generated">
            <a:extLst>
              <a:ext uri="{FF2B5EF4-FFF2-40B4-BE49-F238E27FC236}">
                <a16:creationId xmlns:a16="http://schemas.microsoft.com/office/drawing/2014/main" id="{EFA27724-E5BF-F0BA-6EAD-CBE8F6EAF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422" y="994933"/>
            <a:ext cx="4557155" cy="44885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D3304B-EACD-02A5-96B9-6C9B7BEFAC9B}"/>
              </a:ext>
            </a:extLst>
          </p:cNvPr>
          <p:cNvSpPr txBox="1"/>
          <p:nvPr/>
        </p:nvSpPr>
        <p:spPr>
          <a:xfrm>
            <a:off x="4774964" y="2613803"/>
            <a:ext cx="2642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4000" dirty="0" err="1">
                <a:latin typeface="Comic Sans MS" panose="030F0702030302020204" pitchFamily="66" charset="0"/>
              </a:rPr>
              <a:t>CXL.cache</a:t>
            </a:r>
            <a:endParaRPr lang="en-IN" sz="4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039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7318-F50A-3EF9-1952-BD703A89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048"/>
          </a:xfrm>
        </p:spPr>
        <p:txBody>
          <a:bodyPr/>
          <a:lstStyle/>
          <a:p>
            <a:r>
              <a:rPr lang="en-IN" dirty="0" err="1"/>
              <a:t>CXL.cache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5BA33-1F22-DCA5-3605-FEFC288D4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1339"/>
            <a:ext cx="10515600" cy="287562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granularity</a:t>
            </a:r>
            <a:r>
              <a:rPr lang="en-IN" dirty="0"/>
              <a:t> of data transfer is always 64 bytes</a:t>
            </a:r>
          </a:p>
          <a:p>
            <a:r>
              <a:rPr lang="en-IN" dirty="0">
                <a:solidFill>
                  <a:srgbClr val="0070C0"/>
                </a:solidFill>
              </a:rPr>
              <a:t>Snoops</a:t>
            </a:r>
            <a:r>
              <a:rPr lang="en-IN" dirty="0"/>
              <a:t> to maintain coherence (H2D or D2H)</a:t>
            </a:r>
          </a:p>
          <a:p>
            <a:r>
              <a:rPr lang="en-IN" dirty="0"/>
              <a:t>The channels </a:t>
            </a:r>
            <a:r>
              <a:rPr lang="en-IN" dirty="0">
                <a:solidFill>
                  <a:srgbClr val="00B050"/>
                </a:solidFill>
              </a:rPr>
              <a:t>operate</a:t>
            </a:r>
            <a:r>
              <a:rPr lang="en-IN" dirty="0"/>
              <a:t> independently (deadlock potential)</a:t>
            </a:r>
          </a:p>
          <a:p>
            <a:r>
              <a:rPr lang="en-IN" dirty="0"/>
              <a:t>There can be no </a:t>
            </a:r>
            <a:r>
              <a:rPr lang="en-IN" dirty="0">
                <a:solidFill>
                  <a:srgbClr val="FF0000"/>
                </a:solidFill>
              </a:rPr>
              <a:t>assumption</a:t>
            </a:r>
            <a:r>
              <a:rPr lang="en-IN" dirty="0"/>
              <a:t> made on the delivery times of messages</a:t>
            </a:r>
          </a:p>
          <a:p>
            <a:pPr lvl="1"/>
            <a:r>
              <a:rPr lang="en-IN" dirty="0"/>
              <a:t>The sender may </a:t>
            </a:r>
            <a:r>
              <a:rPr lang="en-IN" u="sng" dirty="0">
                <a:solidFill>
                  <a:srgbClr val="7030A0"/>
                </a:solidFill>
              </a:rPr>
              <a:t>run out of</a:t>
            </a:r>
            <a:r>
              <a:rPr lang="en-IN" dirty="0"/>
              <a:t> link-layer credits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8E6AC-8377-F5C6-817F-23B56B32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B2F5CD-A71C-4548-BB12-64A042C9BB80}"/>
              </a:ext>
            </a:extLst>
          </p:cNvPr>
          <p:cNvSpPr/>
          <p:nvPr/>
        </p:nvSpPr>
        <p:spPr>
          <a:xfrm>
            <a:off x="2728303" y="1470994"/>
            <a:ext cx="3681350" cy="4393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Request</a:t>
            </a:r>
            <a:endParaRPr lang="en-IN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FEC680-9612-0808-F5A2-05ECE3E77C4C}"/>
              </a:ext>
            </a:extLst>
          </p:cNvPr>
          <p:cNvSpPr/>
          <p:nvPr/>
        </p:nvSpPr>
        <p:spPr>
          <a:xfrm>
            <a:off x="2728303" y="2035844"/>
            <a:ext cx="3681350" cy="4393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Response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63EED9-663D-8B59-FC60-3B29B84D0B9A}"/>
              </a:ext>
            </a:extLst>
          </p:cNvPr>
          <p:cNvSpPr/>
          <p:nvPr/>
        </p:nvSpPr>
        <p:spPr>
          <a:xfrm>
            <a:off x="2728303" y="2594611"/>
            <a:ext cx="3681350" cy="43938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Data</a:t>
            </a:r>
            <a:endParaRPr lang="en-IN" sz="20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46D49BE-6FE1-FD3E-CE4D-15465D0160D5}"/>
              </a:ext>
            </a:extLst>
          </p:cNvPr>
          <p:cNvSpPr/>
          <p:nvPr/>
        </p:nvSpPr>
        <p:spPr>
          <a:xfrm>
            <a:off x="8497289" y="1727818"/>
            <a:ext cx="186442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D51F053-80DD-01D5-AD1D-C26C2D995C3C}"/>
              </a:ext>
            </a:extLst>
          </p:cNvPr>
          <p:cNvSpPr/>
          <p:nvPr/>
        </p:nvSpPr>
        <p:spPr>
          <a:xfrm flipH="1">
            <a:off x="8456715" y="2583034"/>
            <a:ext cx="186442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0B3CB7-4B1B-7473-1379-8A2968A50E6C}"/>
              </a:ext>
            </a:extLst>
          </p:cNvPr>
          <p:cNvSpPr txBox="1"/>
          <p:nvPr/>
        </p:nvSpPr>
        <p:spPr>
          <a:xfrm>
            <a:off x="9006157" y="1376514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D2H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A4B982-FE46-565A-5EF7-CF8343A01D92}"/>
              </a:ext>
            </a:extLst>
          </p:cNvPr>
          <p:cNvSpPr txBox="1"/>
          <p:nvPr/>
        </p:nvSpPr>
        <p:spPr>
          <a:xfrm>
            <a:off x="8987953" y="2261768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H2D</a:t>
            </a:r>
            <a:endParaRPr lang="en-IN" sz="2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B988FA-E0F3-FA74-DD6F-D86936988672}"/>
              </a:ext>
            </a:extLst>
          </p:cNvPr>
          <p:cNvSpPr/>
          <p:nvPr/>
        </p:nvSpPr>
        <p:spPr>
          <a:xfrm>
            <a:off x="8124645" y="794565"/>
            <a:ext cx="2760453" cy="520199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Bidirectional caching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A8076A-B042-0D61-DBC6-C20F9512CB77}"/>
              </a:ext>
            </a:extLst>
          </p:cNvPr>
          <p:cNvCxnSpPr/>
          <p:nvPr/>
        </p:nvCxnSpPr>
        <p:spPr>
          <a:xfrm>
            <a:off x="7893170" y="940279"/>
            <a:ext cx="0" cy="2181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7BA0D68-77E4-12F7-90D4-926123DA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2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888E-8272-FD90-3D70-463CC3E5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History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E2B367-7FD3-1D00-FBA6-5E9BBB2F2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5114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B85EC-4B96-5AE5-AB59-0B922FE1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35947-A2C3-BC88-7A27-2C376CC9BEE1}"/>
              </a:ext>
            </a:extLst>
          </p:cNvPr>
          <p:cNvSpPr txBox="1"/>
          <p:nvPr/>
        </p:nvSpPr>
        <p:spPr>
          <a:xfrm>
            <a:off x="7899095" y="511661"/>
            <a:ext cx="2390398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>
                <a:solidFill>
                  <a:srgbClr val="002060"/>
                </a:solidFill>
                <a:latin typeface="Comic Sans MS" panose="030F0702030302020204" pitchFamily="66" charset="0"/>
              </a:rPr>
              <a:t>CPU </a:t>
            </a:r>
            <a:r>
              <a:rPr lang="en-IN" sz="2400">
                <a:solidFill>
                  <a:srgbClr val="00206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Device</a:t>
            </a:r>
          </a:p>
          <a:p>
            <a:r>
              <a:rPr lang="en-IN" sz="2400">
                <a:solidFill>
                  <a:srgbClr val="00206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CPU  Memory</a:t>
            </a:r>
            <a:endParaRPr lang="en-IN" sz="240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C5E68-7816-BE6D-87DD-279C36AA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6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ED86-D213-BE4F-2C8F-A78217AA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Host and Device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3D4BA-ED29-94F5-5E2B-0B45FF88D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83" y="2246551"/>
            <a:ext cx="10917120" cy="4351338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Host bias </a:t>
            </a:r>
            <a:r>
              <a:rPr lang="en-IN" dirty="0">
                <a:sym typeface="Wingdings" panose="05000000000000000000" pitchFamily="2" charset="2"/>
              </a:rPr>
              <a:t> The host manages the coherence.</a:t>
            </a:r>
          </a:p>
          <a:p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Device bias </a:t>
            </a:r>
            <a:r>
              <a:rPr lang="en-IN" dirty="0">
                <a:sym typeface="Wingdings" panose="05000000000000000000" pitchFamily="2" charset="2"/>
              </a:rPr>
              <a:t> The device manages the coherence. The host needs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permission</a:t>
            </a:r>
            <a:r>
              <a:rPr lang="en-IN" dirty="0">
                <a:sym typeface="Wingdings" panose="05000000000000000000" pitchFamily="2" charset="2"/>
              </a:rPr>
              <a:t> from the device to </a:t>
            </a:r>
            <a:r>
              <a:rPr lang="en-IN" u="sng" dirty="0">
                <a:sym typeface="Wingdings" panose="05000000000000000000" pitchFamily="2" charset="2"/>
              </a:rPr>
              <a:t>access</a:t>
            </a:r>
            <a:r>
              <a:rPr lang="en-IN" dirty="0">
                <a:sym typeface="Wingdings" panose="05000000000000000000" pitchFamily="2" charset="2"/>
              </a:rPr>
              <a:t> the block.</a:t>
            </a:r>
          </a:p>
          <a:p>
            <a:r>
              <a:rPr lang="en-IN" dirty="0">
                <a:sym typeface="Wingdings" panose="05000000000000000000" pitchFamily="2" charset="2"/>
              </a:rPr>
              <a:t>Bias Table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Tracks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bias</a:t>
            </a: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data</a:t>
            </a:r>
            <a:r>
              <a:rPr lang="en-IN" dirty="0">
                <a:sym typeface="Wingdings" panose="05000000000000000000" pitchFamily="2" charset="2"/>
              </a:rPr>
              <a:t> at the </a:t>
            </a:r>
            <a:r>
              <a:rPr lang="en-IN" dirty="0">
                <a:solidFill>
                  <a:srgbClr val="7030A0"/>
                </a:solidFill>
                <a:sym typeface="Wingdings" panose="05000000000000000000" pitchFamily="2" charset="2"/>
              </a:rPr>
              <a:t>granularity</a:t>
            </a:r>
            <a:r>
              <a:rPr lang="en-IN" dirty="0">
                <a:sym typeface="Wingdings" panose="05000000000000000000" pitchFamily="2" charset="2"/>
              </a:rPr>
              <a:t> of pages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Allows </a:t>
            </a:r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bias</a:t>
            </a:r>
            <a:r>
              <a:rPr lang="en-IN" dirty="0">
                <a:sym typeface="Wingdings" panose="05000000000000000000" pitchFamily="2" charset="2"/>
              </a:rPr>
              <a:t> transitions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19D4F-CC72-8CAB-41E4-4CB306A9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97E11-506A-53C8-C8A3-B38F4B04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18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CB59-4E54-053C-BC2A-5D49EAA5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Ex: Host Bias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2CCB9-EC61-2757-B8F6-D81E3165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1372A8-5BD3-0A69-EBCF-6B32AD3D67CA}"/>
              </a:ext>
            </a:extLst>
          </p:cNvPr>
          <p:cNvSpPr/>
          <p:nvPr/>
        </p:nvSpPr>
        <p:spPr>
          <a:xfrm>
            <a:off x="6444867" y="1806766"/>
            <a:ext cx="3481331" cy="16222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97BE6-449A-FCF9-DA7D-A82E3C9381B2}"/>
              </a:ext>
            </a:extLst>
          </p:cNvPr>
          <p:cNvSpPr txBox="1"/>
          <p:nvPr/>
        </p:nvSpPr>
        <p:spPr>
          <a:xfrm>
            <a:off x="7728332" y="1532401"/>
            <a:ext cx="914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2800" dirty="0"/>
              <a:t>Host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D8EB9B-656F-5390-CF27-E06A80CAACC4}"/>
              </a:ext>
            </a:extLst>
          </p:cNvPr>
          <p:cNvSpPr/>
          <p:nvPr/>
        </p:nvSpPr>
        <p:spPr>
          <a:xfrm>
            <a:off x="6643171" y="2467778"/>
            <a:ext cx="1619480" cy="8002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Coherence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632522-E978-4EE3-2E25-F0768E6FCF86}"/>
              </a:ext>
            </a:extLst>
          </p:cNvPr>
          <p:cNvSpPr/>
          <p:nvPr/>
        </p:nvSpPr>
        <p:spPr>
          <a:xfrm>
            <a:off x="6555035" y="4274545"/>
            <a:ext cx="3481331" cy="985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Host attached memory</a:t>
            </a:r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94E3A2AF-55CB-D367-B006-FD76E9EF215D}"/>
              </a:ext>
            </a:extLst>
          </p:cNvPr>
          <p:cNvSpPr/>
          <p:nvPr/>
        </p:nvSpPr>
        <p:spPr>
          <a:xfrm>
            <a:off x="8251634" y="3323474"/>
            <a:ext cx="358966" cy="985425"/>
          </a:xfrm>
          <a:prstGeom prst="up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1E8419-3216-30B7-2D8D-25D9C2710DB8}"/>
              </a:ext>
            </a:extLst>
          </p:cNvPr>
          <p:cNvSpPr/>
          <p:nvPr/>
        </p:nvSpPr>
        <p:spPr>
          <a:xfrm>
            <a:off x="1322023" y="1806766"/>
            <a:ext cx="3481331" cy="16222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554A32-1428-BBB0-567D-5244EBDDBE52}"/>
              </a:ext>
            </a:extLst>
          </p:cNvPr>
          <p:cNvSpPr txBox="1"/>
          <p:nvPr/>
        </p:nvSpPr>
        <p:spPr>
          <a:xfrm>
            <a:off x="2605487" y="1532401"/>
            <a:ext cx="132661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2800" dirty="0"/>
              <a:t>Device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6BD2BC-4510-F487-C7EB-10AA0628B772}"/>
              </a:ext>
            </a:extLst>
          </p:cNvPr>
          <p:cNvSpPr/>
          <p:nvPr/>
        </p:nvSpPr>
        <p:spPr>
          <a:xfrm>
            <a:off x="1408322" y="4415927"/>
            <a:ext cx="3481331" cy="9854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Host-managed device memory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0EAFD945-9960-A19F-3DB5-50812AE355C7}"/>
              </a:ext>
            </a:extLst>
          </p:cNvPr>
          <p:cNvSpPr/>
          <p:nvPr/>
        </p:nvSpPr>
        <p:spPr>
          <a:xfrm>
            <a:off x="2790021" y="3429000"/>
            <a:ext cx="358966" cy="985425"/>
          </a:xfrm>
          <a:prstGeom prst="up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337D8DA-7856-9513-68B1-8237E965B1B6}"/>
              </a:ext>
            </a:extLst>
          </p:cNvPr>
          <p:cNvSpPr/>
          <p:nvPr/>
        </p:nvSpPr>
        <p:spPr>
          <a:xfrm>
            <a:off x="3062688" y="2519328"/>
            <a:ext cx="1619480" cy="80021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Coherence logic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DF10B89D-A173-A107-2351-8C2D8447DDD4}"/>
              </a:ext>
            </a:extLst>
          </p:cNvPr>
          <p:cNvSpPr/>
          <p:nvPr/>
        </p:nvSpPr>
        <p:spPr>
          <a:xfrm rot="5400000">
            <a:off x="5475960" y="2037546"/>
            <a:ext cx="373418" cy="1961002"/>
          </a:xfrm>
          <a:prstGeom prst="up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91CBA-E939-CAE5-48F4-AA8594DD2A60}"/>
              </a:ext>
            </a:extLst>
          </p:cNvPr>
          <p:cNvSpPr txBox="1"/>
          <p:nvPr/>
        </p:nvSpPr>
        <p:spPr>
          <a:xfrm>
            <a:off x="5157914" y="2435756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CXL</a:t>
            </a:r>
            <a:endParaRPr lang="en-IN" sz="2000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D9AA666A-F8DA-511F-8E83-DF24FF882D8C}"/>
              </a:ext>
            </a:extLst>
          </p:cNvPr>
          <p:cNvSpPr/>
          <p:nvPr/>
        </p:nvSpPr>
        <p:spPr>
          <a:xfrm>
            <a:off x="4164375" y="365125"/>
            <a:ext cx="2390659" cy="1316443"/>
          </a:xfrm>
          <a:prstGeom prst="wedgeRoundRectCallout">
            <a:avLst>
              <a:gd name="adj1" fmla="val -54724"/>
              <a:gd name="adj2" fmla="val 117728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Always ask the host for coherence info.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AA340-76B9-6983-EE32-D4E6A0E1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07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CC948-B1DA-14C0-F3C2-3D117D97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Device to Host Requests (Upstream)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ECCFB-FC31-CEDB-C520-6C5EAA8B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AAF20F7-99E6-20C8-3D4F-410004D628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2745626"/>
              </p:ext>
            </p:extLst>
          </p:nvPr>
        </p:nvGraphicFramePr>
        <p:xfrm>
          <a:off x="588817" y="1582470"/>
          <a:ext cx="10288979" cy="477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3E65B5-B49A-3750-DCBB-1FF79B9011AE}"/>
              </a:ext>
            </a:extLst>
          </p:cNvPr>
          <p:cNvSpPr/>
          <p:nvPr/>
        </p:nvSpPr>
        <p:spPr>
          <a:xfrm>
            <a:off x="8918669" y="1582470"/>
            <a:ext cx="3017024" cy="40229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Device Coherence Engine (DCOH)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B3BE5-C3F6-01DE-576D-B8540DBF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65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B0C0-5323-6737-E03E-A2BDD4BC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Host to Device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BCC8F-38BB-D6F3-60A3-5C1A01556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>
                <a:solidFill>
                  <a:srgbClr val="C00000"/>
                </a:solidFill>
              </a:rPr>
              <a:t>WritePull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Host needs to get the data from the device</a:t>
            </a:r>
          </a:p>
          <a:p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GO</a:t>
            </a:r>
            <a:r>
              <a:rPr lang="en-IN" dirty="0">
                <a:sym typeface="Wingdings" panose="05000000000000000000" pitchFamily="2" charset="2"/>
              </a:rPr>
              <a:t> messages  Global Observation message. </a:t>
            </a:r>
            <a:r>
              <a:rPr lang="en-IN" u="sng" dirty="0">
                <a:sym typeface="Wingdings" panose="05000000000000000000" pitchFamily="2" charset="2"/>
              </a:rPr>
              <a:t>Coherence message</a:t>
            </a:r>
            <a:r>
              <a:rPr lang="en-IN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Locks the host until the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transaction</a:t>
            </a:r>
            <a:r>
              <a:rPr lang="en-IN" dirty="0">
                <a:sym typeface="Wingdings" panose="05000000000000000000" pitchFamily="2" charset="2"/>
              </a:rPr>
              <a:t> is over (avoid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race</a:t>
            </a:r>
            <a:r>
              <a:rPr lang="en-IN" dirty="0">
                <a:sym typeface="Wingdings" panose="05000000000000000000" pitchFamily="2" charset="2"/>
              </a:rPr>
              <a:t> conditions)</a:t>
            </a:r>
          </a:p>
          <a:p>
            <a:r>
              <a:rPr lang="en-IN" dirty="0">
                <a:sym typeface="Wingdings" panose="05000000000000000000" pitchFamily="2" charset="2"/>
              </a:rPr>
              <a:t>An orderly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transfer</a:t>
            </a:r>
            <a:r>
              <a:rPr lang="en-IN" dirty="0">
                <a:sym typeface="Wingdings" panose="05000000000000000000" pitchFamily="2" charset="2"/>
              </a:rPr>
              <a:t> of ownership is ensured. Otherwise race conditions will lead to errors.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Only one </a:t>
            </a:r>
            <a:r>
              <a:rPr lang="en-IN" dirty="0">
                <a:solidFill>
                  <a:srgbClr val="7030A0"/>
                </a:solidFill>
                <a:sym typeface="Wingdings" panose="05000000000000000000" pitchFamily="2" charset="2"/>
              </a:rPr>
              <a:t>snoop</a:t>
            </a:r>
            <a:r>
              <a:rPr lang="en-IN" dirty="0">
                <a:sym typeface="Wingdings" panose="05000000000000000000" pitchFamily="2" charset="2"/>
              </a:rPr>
              <a:t> pending per cache line 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Multiple reads, evicts and writes to the same cache line are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strictly regulated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Only one outstanding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evict</a:t>
            </a:r>
            <a:r>
              <a:rPr lang="en-IN" dirty="0">
                <a:sym typeface="Wingdings" panose="05000000000000000000" pitchFamily="2" charset="2"/>
              </a:rPr>
              <a:t> per cache line.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Multiple reads </a:t>
            </a:r>
            <a:r>
              <a:rPr lang="en-IN" dirty="0">
                <a:sym typeface="Wingdings" panose="05000000000000000000" pitchFamily="2" charset="2"/>
              </a:rPr>
              <a:t>are fine. Preferably, single write.</a:t>
            </a:r>
          </a:p>
          <a:p>
            <a:r>
              <a:rPr lang="en-IN" dirty="0">
                <a:sym typeface="Wingdings" panose="05000000000000000000" pitchFamily="2" charset="2"/>
              </a:rPr>
              <a:t>The GO message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establishes</a:t>
            </a:r>
            <a:r>
              <a:rPr lang="en-IN" dirty="0">
                <a:sym typeface="Wingdings" panose="05000000000000000000" pitchFamily="2" charset="2"/>
              </a:rPr>
              <a:t> the ordering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EFEF8-5BAC-79C4-822B-8D0AEFCB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E5F63F-E80B-8DBD-A3C1-5E56B61267FD}"/>
              </a:ext>
            </a:extLst>
          </p:cNvPr>
          <p:cNvSpPr/>
          <p:nvPr/>
        </p:nvSpPr>
        <p:spPr>
          <a:xfrm>
            <a:off x="7517080" y="629391"/>
            <a:ext cx="2814452" cy="6531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Downstream</a:t>
            </a:r>
            <a:endParaRPr lang="en-IN" sz="20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654D3-9517-118D-FFC8-659A8912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1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BEAF-BFDF-13FE-E3D2-C37BC30F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34" y="0"/>
            <a:ext cx="10515600" cy="1325563"/>
          </a:xfrm>
        </p:spPr>
        <p:txBody>
          <a:bodyPr/>
          <a:lstStyle/>
          <a:p>
            <a:r>
              <a:rPr lang="en-IN" dirty="0"/>
              <a:t>Example Device to Host 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1A774-7F57-8D32-2B9C-E60F1C2E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2D5B9D-90F4-96BF-3B20-5465A5392FE8}"/>
              </a:ext>
            </a:extLst>
          </p:cNvPr>
          <p:cNvSpPr/>
          <p:nvPr/>
        </p:nvSpPr>
        <p:spPr>
          <a:xfrm>
            <a:off x="1561381" y="1690688"/>
            <a:ext cx="2553419" cy="431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Device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9EE009-FE6B-BAAA-3675-ECBDD946BF4E}"/>
              </a:ext>
            </a:extLst>
          </p:cNvPr>
          <p:cNvSpPr/>
          <p:nvPr/>
        </p:nvSpPr>
        <p:spPr>
          <a:xfrm>
            <a:off x="7135483" y="1690688"/>
            <a:ext cx="2553419" cy="431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Host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C0DFF8-EB55-192A-9466-9B3D79FFD778}"/>
              </a:ext>
            </a:extLst>
          </p:cNvPr>
          <p:cNvCxnSpPr/>
          <p:nvPr/>
        </p:nvCxnSpPr>
        <p:spPr>
          <a:xfrm>
            <a:off x="5633049" y="1690688"/>
            <a:ext cx="0" cy="43707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DAC0B3-99BA-D3AE-6479-B5ACAE5673F0}"/>
              </a:ext>
            </a:extLst>
          </p:cNvPr>
          <p:cNvCxnSpPr/>
          <p:nvPr/>
        </p:nvCxnSpPr>
        <p:spPr>
          <a:xfrm>
            <a:off x="2838090" y="2441275"/>
            <a:ext cx="5883216" cy="8367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864749-2DE7-6AD5-42BD-01E163BDC07A}"/>
              </a:ext>
            </a:extLst>
          </p:cNvPr>
          <p:cNvSpPr txBox="1"/>
          <p:nvPr/>
        </p:nvSpPr>
        <p:spPr>
          <a:xfrm rot="461315">
            <a:off x="6297283" y="2570672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 err="1">
                <a:latin typeface="Comic Sans MS" panose="030F0702030302020204" pitchFamily="66" charset="0"/>
              </a:rPr>
              <a:t>Wr</a:t>
            </a:r>
            <a:r>
              <a:rPr lang="en-IN" sz="2000" dirty="0">
                <a:latin typeface="Comic Sans MS" panose="030F0702030302020204" pitchFamily="66" charset="0"/>
              </a:rPr>
              <a:t> Request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721631-581E-B22D-C99B-D7E0D51F3092}"/>
              </a:ext>
            </a:extLst>
          </p:cNvPr>
          <p:cNvCxnSpPr>
            <a:cxnSpLocks/>
          </p:cNvCxnSpPr>
          <p:nvPr/>
        </p:nvCxnSpPr>
        <p:spPr>
          <a:xfrm flipH="1">
            <a:off x="2838090" y="3579963"/>
            <a:ext cx="5772510" cy="8239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5582E6-1F4A-C170-28B0-75DB7B8C536E}"/>
              </a:ext>
            </a:extLst>
          </p:cNvPr>
          <p:cNvSpPr txBox="1"/>
          <p:nvPr/>
        </p:nvSpPr>
        <p:spPr>
          <a:xfrm rot="20986450">
            <a:off x="5936018" y="3828571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latin typeface="Comic Sans MS" panose="030F0702030302020204" pitchFamily="66" charset="0"/>
              </a:rPr>
              <a:t>GO + </a:t>
            </a:r>
            <a:r>
              <a:rPr lang="en-IN" sz="2000" dirty="0" err="1">
                <a:latin typeface="Comic Sans MS" panose="030F0702030302020204" pitchFamily="66" charset="0"/>
              </a:rPr>
              <a:t>WritePull</a:t>
            </a:r>
            <a:endParaRPr lang="en-IN" sz="2000" dirty="0">
              <a:latin typeface="Comic Sans MS" panose="030F0702030302020204" pitchFamily="66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E39D6B-3F3C-2C49-D9F1-882353001315}"/>
              </a:ext>
            </a:extLst>
          </p:cNvPr>
          <p:cNvCxnSpPr/>
          <p:nvPr/>
        </p:nvCxnSpPr>
        <p:spPr>
          <a:xfrm>
            <a:off x="2904226" y="4705800"/>
            <a:ext cx="5883216" cy="8367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6CFCBD-FF84-F6A8-D2FF-CA2191974FC3}"/>
              </a:ext>
            </a:extLst>
          </p:cNvPr>
          <p:cNvSpPr txBox="1"/>
          <p:nvPr/>
        </p:nvSpPr>
        <p:spPr>
          <a:xfrm rot="461315">
            <a:off x="6182887" y="5229850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latin typeface="Comic Sans MS" panose="030F0702030302020204" pitchFamily="66" charset="0"/>
              </a:rPr>
              <a:t>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93F66-E92B-F003-4DFD-97F0E7D4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1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CDA8-49AD-F168-4602-2EF1C2EB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Host to Device: Snoop Requests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6516A-5825-F4DD-F334-8A937879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B03974-428B-A4AF-000F-7C31BABA759D}"/>
              </a:ext>
            </a:extLst>
          </p:cNvPr>
          <p:cNvSpPr txBox="1"/>
          <p:nvPr/>
        </p:nvSpPr>
        <p:spPr>
          <a:xfrm>
            <a:off x="196935" y="1690688"/>
            <a:ext cx="5781583" cy="2062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32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SnpData</a:t>
            </a:r>
            <a:endParaRPr lang="en-IN" sz="3200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 algn="l"/>
            <a:endParaRPr lang="en-I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B050"/>
                </a:solidFill>
              </a:rPr>
              <a:t>Read</a:t>
            </a:r>
            <a:r>
              <a:rPr lang="en-IN" sz="3200" dirty="0"/>
              <a:t> requests (no ownership)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Transition to shared, send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C95F66-353D-547F-3832-04386027B142}"/>
              </a:ext>
            </a:extLst>
          </p:cNvPr>
          <p:cNvSpPr txBox="1"/>
          <p:nvPr/>
        </p:nvSpPr>
        <p:spPr>
          <a:xfrm>
            <a:off x="6311024" y="1690687"/>
            <a:ext cx="4801764" cy="25545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32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SnpInv</a:t>
            </a:r>
            <a:endParaRPr lang="en-IN" sz="3200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 algn="l"/>
            <a:endParaRPr lang="en-I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B050"/>
                </a:solidFill>
              </a:rPr>
              <a:t>Require ownership</a:t>
            </a:r>
            <a:endParaRPr lang="en-I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Meant for </a:t>
            </a:r>
            <a:r>
              <a:rPr lang="en-IN" sz="3200" dirty="0">
                <a:solidFill>
                  <a:srgbClr val="0070C0"/>
                </a:solidFill>
              </a:rPr>
              <a:t>write</a:t>
            </a:r>
            <a:r>
              <a:rPr lang="en-IN" sz="3200" dirty="0"/>
              <a:t> requests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Leads to invalidations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FAA577-12E6-29A2-CAD1-E97459288F55}"/>
              </a:ext>
            </a:extLst>
          </p:cNvPr>
          <p:cNvSpPr txBox="1"/>
          <p:nvPr/>
        </p:nvSpPr>
        <p:spPr>
          <a:xfrm>
            <a:off x="3581401" y="4293522"/>
            <a:ext cx="5650971" cy="20621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32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SnpCur</a:t>
            </a:r>
            <a:endParaRPr lang="en-IN" sz="3200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pPr algn="l"/>
            <a:endParaRPr lang="en-IN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</a:rPr>
              <a:t>Get current </a:t>
            </a:r>
            <a:r>
              <a:rPr lang="en-IN" sz="3200" dirty="0">
                <a:solidFill>
                  <a:srgbClr val="0070C0"/>
                </a:solidFill>
              </a:rPr>
              <a:t>version</a:t>
            </a:r>
            <a:r>
              <a:rPr lang="en-IN" sz="3200" dirty="0">
                <a:solidFill>
                  <a:schemeClr val="tx1"/>
                </a:solidFill>
              </a:rPr>
              <a:t> of the line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No </a:t>
            </a:r>
            <a:r>
              <a:rPr lang="en-IN" sz="3200" dirty="0">
                <a:solidFill>
                  <a:srgbClr val="00B050"/>
                </a:solidFill>
              </a:rPr>
              <a:t>change</a:t>
            </a:r>
            <a:r>
              <a:rPr lang="en-IN" sz="3200" dirty="0"/>
              <a:t> in the cache state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3EC7D-8A22-E94A-C01C-719425BC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46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FF19-1875-199A-9258-92FBD98A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Interaction: Host to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4A591-409E-8EBD-3972-9486217E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A6D3C1-E973-8341-5FD1-5AC96477C620}"/>
              </a:ext>
            </a:extLst>
          </p:cNvPr>
          <p:cNvSpPr/>
          <p:nvPr/>
        </p:nvSpPr>
        <p:spPr>
          <a:xfrm>
            <a:off x="1828800" y="2122098"/>
            <a:ext cx="2553419" cy="431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Device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C75B8C-A39F-B61E-98C4-D029E12100A6}"/>
              </a:ext>
            </a:extLst>
          </p:cNvPr>
          <p:cNvSpPr/>
          <p:nvPr/>
        </p:nvSpPr>
        <p:spPr>
          <a:xfrm>
            <a:off x="7402902" y="2122098"/>
            <a:ext cx="2553419" cy="4314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Host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9B3BF6-DF7B-7217-884E-D1CB64BF3BD2}"/>
              </a:ext>
            </a:extLst>
          </p:cNvPr>
          <p:cNvCxnSpPr/>
          <p:nvPr/>
        </p:nvCxnSpPr>
        <p:spPr>
          <a:xfrm>
            <a:off x="5900468" y="2122098"/>
            <a:ext cx="0" cy="43707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C2EC7C-35B9-3AEA-E448-DBD07C49BD38}"/>
              </a:ext>
            </a:extLst>
          </p:cNvPr>
          <p:cNvCxnSpPr/>
          <p:nvPr/>
        </p:nvCxnSpPr>
        <p:spPr>
          <a:xfrm flipH="1">
            <a:off x="2613804" y="3045125"/>
            <a:ext cx="5874588" cy="101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02A303-6269-8B69-AE13-24E79E4D2C62}"/>
              </a:ext>
            </a:extLst>
          </p:cNvPr>
          <p:cNvSpPr txBox="1"/>
          <p:nvPr/>
        </p:nvSpPr>
        <p:spPr>
          <a:xfrm rot="21159118">
            <a:off x="3918123" y="3354028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 err="1">
                <a:latin typeface="Comic Sans MS" panose="030F0702030302020204" pitchFamily="66" charset="0"/>
              </a:rPr>
              <a:t>SnpData</a:t>
            </a:r>
            <a:endParaRPr lang="en-IN" sz="2000" dirty="0">
              <a:latin typeface="Comic Sans MS" panose="030F0702030302020204" pitchFamily="66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0AD5F7-04FD-E67A-61E7-AD1AA87CB062}"/>
              </a:ext>
            </a:extLst>
          </p:cNvPr>
          <p:cNvCxnSpPr>
            <a:cxnSpLocks/>
          </p:cNvCxnSpPr>
          <p:nvPr/>
        </p:nvCxnSpPr>
        <p:spPr>
          <a:xfrm>
            <a:off x="2613804" y="4215442"/>
            <a:ext cx="5996796" cy="8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2EB2D0-6D6A-B7D5-E653-EC4DBBD6D5EA}"/>
              </a:ext>
            </a:extLst>
          </p:cNvPr>
          <p:cNvSpPr txBox="1"/>
          <p:nvPr/>
        </p:nvSpPr>
        <p:spPr>
          <a:xfrm rot="555239">
            <a:off x="6188480" y="4425034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 err="1">
                <a:latin typeface="Comic Sans MS" panose="030F0702030302020204" pitchFamily="66" charset="0"/>
              </a:rPr>
              <a:t>RspSFwdM</a:t>
            </a:r>
            <a:endParaRPr lang="en-IN" sz="2000" dirty="0">
              <a:latin typeface="Comic Sans MS" panose="030F0702030302020204" pitchFamily="66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CB0729B-80CC-65CF-B257-E955B26EBCAD}"/>
              </a:ext>
            </a:extLst>
          </p:cNvPr>
          <p:cNvSpPr/>
          <p:nvPr/>
        </p:nvSpPr>
        <p:spPr>
          <a:xfrm>
            <a:off x="8791754" y="4749728"/>
            <a:ext cx="2225614" cy="67136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Wait for the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376D66-BC71-ADC0-AEEE-3C3A1C7A33D9}"/>
              </a:ext>
            </a:extLst>
          </p:cNvPr>
          <p:cNvCxnSpPr>
            <a:cxnSpLocks/>
          </p:cNvCxnSpPr>
          <p:nvPr/>
        </p:nvCxnSpPr>
        <p:spPr>
          <a:xfrm>
            <a:off x="2508850" y="4985517"/>
            <a:ext cx="5996796" cy="8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1D9F71-D73F-C939-C188-7E0C1717B3F3}"/>
              </a:ext>
            </a:extLst>
          </p:cNvPr>
          <p:cNvSpPr txBox="1"/>
          <p:nvPr/>
        </p:nvSpPr>
        <p:spPr>
          <a:xfrm rot="555239">
            <a:off x="6391778" y="5166445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latin typeface="Comic Sans MS" panose="030F0702030302020204" pitchFamily="66" charset="0"/>
              </a:rPr>
              <a:t>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1FF99-9ADD-E02E-9A34-77B60161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18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C259-9442-573A-8D08-059F3C6B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Device to Host Response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FB42BEE-FB10-FADE-64FA-B300DCB99F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632867"/>
              </p:ext>
            </p:extLst>
          </p:nvPr>
        </p:nvGraphicFramePr>
        <p:xfrm>
          <a:off x="838200" y="1825625"/>
          <a:ext cx="10515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7370">
                  <a:extLst>
                    <a:ext uri="{9D8B030D-6E8A-4147-A177-3AD203B41FA5}">
                      <a16:colId xmlns:a16="http://schemas.microsoft.com/office/drawing/2014/main" val="2309739518"/>
                    </a:ext>
                  </a:extLst>
                </a:gridCol>
                <a:gridCol w="7118230">
                  <a:extLst>
                    <a:ext uri="{9D8B030D-6E8A-4147-A177-3AD203B41FA5}">
                      <a16:colId xmlns:a16="http://schemas.microsoft.com/office/drawing/2014/main" val="1562616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01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RspIHITI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Line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4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RspVHITV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Hit and no state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5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RspIHITSE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Hit (not modified), now cleared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106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RspSFWDM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Downgraded to shared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02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RspIFWDM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Modified </a:t>
                      </a:r>
                      <a:r>
                        <a:rPr lang="en-IN" sz="2400" dirty="0">
                          <a:sym typeface="Wingdings" panose="05000000000000000000" pitchFamily="2" charset="2"/>
                        </a:rPr>
                        <a:t> Invalid transition at the device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215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err="1"/>
                        <a:t>RspVFWDV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Returning the current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86151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0EF6B-AE59-6AFA-6059-7BB32459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22D8C-C848-5A68-605D-236204AB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90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square with black border&#10;&#10;Description automatically generated">
            <a:extLst>
              <a:ext uri="{FF2B5EF4-FFF2-40B4-BE49-F238E27FC236}">
                <a16:creationId xmlns:a16="http://schemas.microsoft.com/office/drawing/2014/main" id="{EFA27724-E5BF-F0BA-6EAD-CBE8F6EAF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422" y="994933"/>
            <a:ext cx="4557155" cy="44885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D3304B-EACD-02A5-96B9-6C9B7BEFAC9B}"/>
              </a:ext>
            </a:extLst>
          </p:cNvPr>
          <p:cNvSpPr txBox="1"/>
          <p:nvPr/>
        </p:nvSpPr>
        <p:spPr>
          <a:xfrm>
            <a:off x="4774964" y="2613803"/>
            <a:ext cx="2355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4000" dirty="0" err="1">
                <a:latin typeface="Comic Sans MS" panose="030F0702030302020204" pitchFamily="66" charset="0"/>
              </a:rPr>
              <a:t>CXL.mem</a:t>
            </a:r>
            <a:endParaRPr lang="en-IN" sz="4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31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D40E-154D-9EC6-9EE6-E207C948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759" y="192598"/>
            <a:ext cx="10515600" cy="828136"/>
          </a:xfrm>
        </p:spPr>
        <p:txBody>
          <a:bodyPr/>
          <a:lstStyle/>
          <a:p>
            <a:r>
              <a:rPr lang="en-IN" dirty="0" err="1"/>
              <a:t>CXL.mem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C5DF-3853-7200-A4D0-F74A941F1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25947"/>
            <a:ext cx="10933253" cy="1164567"/>
          </a:xfrm>
        </p:spPr>
        <p:txBody>
          <a:bodyPr>
            <a:normAutofit fontScale="92500"/>
          </a:bodyPr>
          <a:lstStyle/>
          <a:p>
            <a:r>
              <a:rPr lang="en-IN" dirty="0"/>
              <a:t>The memory controller can be on the host CPU, device or on a separate chip</a:t>
            </a:r>
          </a:p>
          <a:p>
            <a:r>
              <a:rPr lang="en-IN" dirty="0"/>
              <a:t>CPUs and other CXL devices can </a:t>
            </a:r>
            <a:r>
              <a:rPr lang="en-IN" dirty="0">
                <a:solidFill>
                  <a:srgbClr val="0070C0"/>
                </a:solidFill>
              </a:rPr>
              <a:t>access</a:t>
            </a:r>
            <a:r>
              <a:rPr lang="en-IN" dirty="0"/>
              <a:t> device </a:t>
            </a:r>
            <a:r>
              <a:rPr lang="en-IN" dirty="0">
                <a:solidFill>
                  <a:srgbClr val="FF0000"/>
                </a:solidFill>
              </a:rPr>
              <a:t>memory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D522F-0AE2-B262-A14D-C2F2041A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9054C7-5DEF-EAC3-3279-B38573E51AB0}"/>
              </a:ext>
            </a:extLst>
          </p:cNvPr>
          <p:cNvSpPr/>
          <p:nvPr/>
        </p:nvSpPr>
        <p:spPr>
          <a:xfrm>
            <a:off x="3864635" y="1414732"/>
            <a:ext cx="2815806" cy="58659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CXL.mem</a:t>
            </a:r>
            <a:endParaRPr lang="en-IN" sz="2000" dirty="0"/>
          </a:p>
          <a:p>
            <a:pPr algn="ctr"/>
            <a:r>
              <a:rPr lang="en-IN" sz="2000" dirty="0"/>
              <a:t>(transactional interface)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BCC09A-7FA5-CDA6-ADDE-18BDFCEE3701}"/>
              </a:ext>
            </a:extLst>
          </p:cNvPr>
          <p:cNvSpPr/>
          <p:nvPr/>
        </p:nvSpPr>
        <p:spPr>
          <a:xfrm>
            <a:off x="1966823" y="1414732"/>
            <a:ext cx="1699403" cy="8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A66C43-7EDE-B587-4468-DDEC53BABE57}"/>
              </a:ext>
            </a:extLst>
          </p:cNvPr>
          <p:cNvSpPr/>
          <p:nvPr/>
        </p:nvSpPr>
        <p:spPr>
          <a:xfrm>
            <a:off x="6911197" y="1406106"/>
            <a:ext cx="1699403" cy="8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Memory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9F3F480-8664-CFAB-9564-BF5BDE570D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409062"/>
              </p:ext>
            </p:extLst>
          </p:nvPr>
        </p:nvGraphicFramePr>
        <p:xfrm>
          <a:off x="988204" y="3948081"/>
          <a:ext cx="9190966" cy="2234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370998-F92D-E2FD-0A1E-E569B6C8E1C9}"/>
              </a:ext>
            </a:extLst>
          </p:cNvPr>
          <p:cNvSpPr txBox="1"/>
          <p:nvPr/>
        </p:nvSpPr>
        <p:spPr>
          <a:xfrm>
            <a:off x="2390166" y="1049128"/>
            <a:ext cx="927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/>
              <a:t>Master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372BF-C23E-4234-D2C8-1B6EE5583481}"/>
              </a:ext>
            </a:extLst>
          </p:cNvPr>
          <p:cNvSpPr txBox="1"/>
          <p:nvPr/>
        </p:nvSpPr>
        <p:spPr>
          <a:xfrm>
            <a:off x="7033294" y="1039514"/>
            <a:ext cx="145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/>
              <a:t>Subordinate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39B864-91C7-F056-72E7-A67AB8949E00}"/>
              </a:ext>
            </a:extLst>
          </p:cNvPr>
          <p:cNvSpPr/>
          <p:nvPr/>
        </p:nvSpPr>
        <p:spPr>
          <a:xfrm>
            <a:off x="3240154" y="5968161"/>
            <a:ext cx="5964231" cy="3651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Back-invalidate: other cached copies are invalidated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AB76BD3-F143-C4CE-A69E-91AB3389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4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C0F101A-327F-405B-62FD-385B6FD553D3}"/>
              </a:ext>
            </a:extLst>
          </p:cNvPr>
          <p:cNvSpPr/>
          <p:nvPr/>
        </p:nvSpPr>
        <p:spPr>
          <a:xfrm>
            <a:off x="1449238" y="4685182"/>
            <a:ext cx="7289320" cy="2103807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851451-6B9D-21CD-960A-7AA62B4B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 to CXL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9F82-23DF-D0F7-F60B-949A4A89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15" y="4147019"/>
            <a:ext cx="10515600" cy="538163"/>
          </a:xfrm>
        </p:spPr>
        <p:txBody>
          <a:bodyPr/>
          <a:lstStyle/>
          <a:p>
            <a:r>
              <a:rPr lang="en-IN" dirty="0"/>
              <a:t>CXL is a protocol that is </a:t>
            </a:r>
            <a:r>
              <a:rPr lang="en-IN" dirty="0">
                <a:solidFill>
                  <a:srgbClr val="00B0F0"/>
                </a:solidFill>
              </a:rPr>
              <a:t>built on top of </a:t>
            </a:r>
            <a:r>
              <a:rPr lang="en-IN" dirty="0"/>
              <a:t>PCIe (PCI Express)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763299C-604A-1289-4670-895CCC6C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F4A194-BB51-9A50-A5D5-3800FD2CFE25}"/>
              </a:ext>
            </a:extLst>
          </p:cNvPr>
          <p:cNvSpPr/>
          <p:nvPr/>
        </p:nvSpPr>
        <p:spPr>
          <a:xfrm>
            <a:off x="838200" y="1690688"/>
            <a:ext cx="3965154" cy="9974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Dynamic multi-protocol technology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474787-B0CC-C2C2-3FF6-95A0E5975E3D}"/>
              </a:ext>
            </a:extLst>
          </p:cNvPr>
          <p:cNvSpPr/>
          <p:nvPr/>
        </p:nvSpPr>
        <p:spPr>
          <a:xfrm>
            <a:off x="6720289" y="1084760"/>
            <a:ext cx="3128791" cy="63897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I/O semantics: CXL.io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05C254-B80B-B721-05AF-1F4E67901D4C}"/>
              </a:ext>
            </a:extLst>
          </p:cNvPr>
          <p:cNvSpPr/>
          <p:nvPr/>
        </p:nvSpPr>
        <p:spPr>
          <a:xfrm>
            <a:off x="6720289" y="2024149"/>
            <a:ext cx="3128791" cy="7631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Caching protocol: </a:t>
            </a:r>
            <a:r>
              <a:rPr lang="en-IN" sz="2400" dirty="0" err="1"/>
              <a:t>CXL.cache</a:t>
            </a:r>
            <a:endParaRPr lang="en-IN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A984B8-874F-03A4-D65D-FA2AFDCE6620}"/>
              </a:ext>
            </a:extLst>
          </p:cNvPr>
          <p:cNvSpPr/>
          <p:nvPr/>
        </p:nvSpPr>
        <p:spPr>
          <a:xfrm>
            <a:off x="6720289" y="3087677"/>
            <a:ext cx="3128791" cy="76311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Device memory access: </a:t>
            </a:r>
            <a:r>
              <a:rPr lang="en-IN" sz="2400" dirty="0" err="1"/>
              <a:t>CXL.mem</a:t>
            </a:r>
            <a:endParaRPr lang="en-IN" sz="24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7E751E4-06A6-DB90-E6C5-EBF495457D96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803354" y="1404249"/>
            <a:ext cx="1916935" cy="78515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3889043-C213-EE21-EE75-16C60DB93DEF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803354" y="2189402"/>
            <a:ext cx="1916935" cy="2163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0CF0ADF-B05C-78DE-3D00-F5A6DAF9BDB6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803354" y="2189402"/>
            <a:ext cx="1916935" cy="127983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B8221E2-3BCA-B431-03F1-B85808CC442C}"/>
              </a:ext>
            </a:extLst>
          </p:cNvPr>
          <p:cNvSpPr/>
          <p:nvPr/>
        </p:nvSpPr>
        <p:spPr>
          <a:xfrm>
            <a:off x="1664898" y="4856672"/>
            <a:ext cx="2122098" cy="802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Accelerators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663CDF-4E6E-EE9E-CE19-FFF6A444CF18}"/>
              </a:ext>
            </a:extLst>
          </p:cNvPr>
          <p:cNvSpPr/>
          <p:nvPr/>
        </p:nvSpPr>
        <p:spPr>
          <a:xfrm>
            <a:off x="3973902" y="4900254"/>
            <a:ext cx="2122098" cy="802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Memories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750A92-F439-389C-09ED-EA2288A0011A}"/>
              </a:ext>
            </a:extLst>
          </p:cNvPr>
          <p:cNvSpPr/>
          <p:nvPr/>
        </p:nvSpPr>
        <p:spPr>
          <a:xfrm>
            <a:off x="6402237" y="4915338"/>
            <a:ext cx="2122098" cy="802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Network interfaces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F27722-603E-35EB-6365-CF9E03E327D4}"/>
              </a:ext>
            </a:extLst>
          </p:cNvPr>
          <p:cNvSpPr/>
          <p:nvPr/>
        </p:nvSpPr>
        <p:spPr>
          <a:xfrm>
            <a:off x="5458234" y="5872947"/>
            <a:ext cx="2122098" cy="802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Cores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1E4D60-2526-60F9-204B-91938C404F55}"/>
              </a:ext>
            </a:extLst>
          </p:cNvPr>
          <p:cNvSpPr/>
          <p:nvPr/>
        </p:nvSpPr>
        <p:spPr>
          <a:xfrm>
            <a:off x="3085382" y="5874000"/>
            <a:ext cx="2122098" cy="802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Persistent Memory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FA98681-4AFA-64F3-D179-6FFB0DEA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98FD-7D53-9544-CD65-6A139FA4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M2S and S2M Transactions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100DD-F6FB-6604-665B-72FD6304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7D592D-71F2-3F6F-EAE3-FD3BF648A7D7}"/>
              </a:ext>
            </a:extLst>
          </p:cNvPr>
          <p:cNvSpPr/>
          <p:nvPr/>
        </p:nvSpPr>
        <p:spPr>
          <a:xfrm>
            <a:off x="983411" y="2191110"/>
            <a:ext cx="2587925" cy="448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Request without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ACFF9-DF8C-D093-CE0E-959F4C7E447C}"/>
              </a:ext>
            </a:extLst>
          </p:cNvPr>
          <p:cNvSpPr/>
          <p:nvPr/>
        </p:nvSpPr>
        <p:spPr>
          <a:xfrm>
            <a:off x="983410" y="2783457"/>
            <a:ext cx="2587925" cy="4485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Request with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758AE6-AEB4-8745-E863-ADA998A6B7F1}"/>
              </a:ext>
            </a:extLst>
          </p:cNvPr>
          <p:cNvSpPr/>
          <p:nvPr/>
        </p:nvSpPr>
        <p:spPr>
          <a:xfrm>
            <a:off x="983410" y="3375804"/>
            <a:ext cx="2587925" cy="6066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Back-invalidate response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E32A2-0173-32A7-0C2E-D31E41F05F46}"/>
              </a:ext>
            </a:extLst>
          </p:cNvPr>
          <p:cNvSpPr txBox="1"/>
          <p:nvPr/>
        </p:nvSpPr>
        <p:spPr>
          <a:xfrm>
            <a:off x="1846053" y="1690688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M2S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4160C9-B658-E23D-0C59-07CA6D92032F}"/>
              </a:ext>
            </a:extLst>
          </p:cNvPr>
          <p:cNvSpPr txBox="1"/>
          <p:nvPr/>
        </p:nvSpPr>
        <p:spPr>
          <a:xfrm>
            <a:off x="8461558" y="1740844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S2M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7D3B24-3105-5648-C68D-11394B40A908}"/>
              </a:ext>
            </a:extLst>
          </p:cNvPr>
          <p:cNvSpPr/>
          <p:nvPr/>
        </p:nvSpPr>
        <p:spPr>
          <a:xfrm>
            <a:off x="7540456" y="2191110"/>
            <a:ext cx="2587925" cy="448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Response without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B78468-91C6-F14C-7A79-2B16D44228C7}"/>
              </a:ext>
            </a:extLst>
          </p:cNvPr>
          <p:cNvSpPr/>
          <p:nvPr/>
        </p:nvSpPr>
        <p:spPr>
          <a:xfrm>
            <a:off x="7540455" y="2783457"/>
            <a:ext cx="2587925" cy="4485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Response with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3AC248-467E-2265-625C-0744276DBF73}"/>
              </a:ext>
            </a:extLst>
          </p:cNvPr>
          <p:cNvSpPr/>
          <p:nvPr/>
        </p:nvSpPr>
        <p:spPr>
          <a:xfrm>
            <a:off x="7540455" y="3375804"/>
            <a:ext cx="2587925" cy="6066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Back-invalidate snoop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62F0E1-A65B-603C-7ECF-5A8CD7C9FBBE}"/>
              </a:ext>
            </a:extLst>
          </p:cNvPr>
          <p:cNvSpPr/>
          <p:nvPr/>
        </p:nvSpPr>
        <p:spPr>
          <a:xfrm>
            <a:off x="1615044" y="4940135"/>
            <a:ext cx="4480956" cy="1650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Device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C09A22-9109-70EF-8495-54CAACDA512B}"/>
              </a:ext>
            </a:extLst>
          </p:cNvPr>
          <p:cNvSpPr/>
          <p:nvPr/>
        </p:nvSpPr>
        <p:spPr>
          <a:xfrm>
            <a:off x="4899804" y="4940135"/>
            <a:ext cx="1196196" cy="9430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Snoop filter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59FF3C3A-FA15-36BB-F3D6-F2B01205DA4A}"/>
              </a:ext>
            </a:extLst>
          </p:cNvPr>
          <p:cNvSpPr/>
          <p:nvPr/>
        </p:nvSpPr>
        <p:spPr>
          <a:xfrm>
            <a:off x="6668219" y="5374257"/>
            <a:ext cx="2320506" cy="854015"/>
          </a:xfrm>
          <a:prstGeom prst="wedgeRoundRectCallout">
            <a:avLst>
              <a:gd name="adj1" fmla="val -82246"/>
              <a:gd name="adj2" fmla="val -34470"/>
              <a:gd name="adj3" fmla="val 16667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Which address is cached where?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A55275C-52E9-1EF6-E3A7-FD9ED6E4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35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7BAE4-326A-8C3E-ABF7-55BD8314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FC48A-227A-CE93-0917-CB867FB7B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1957"/>
            <a:ext cx="10515600" cy="3125005"/>
          </a:xfrm>
        </p:spPr>
        <p:txBody>
          <a:bodyPr/>
          <a:lstStyle/>
          <a:p>
            <a:r>
              <a:rPr lang="en-IN" dirty="0"/>
              <a:t>Snoops cannot </a:t>
            </a:r>
            <a:r>
              <a:rPr lang="en-IN" dirty="0">
                <a:solidFill>
                  <a:srgbClr val="00B050"/>
                </a:solidFill>
              </a:rPr>
              <a:t>overtake</a:t>
            </a:r>
            <a:r>
              <a:rPr lang="en-IN" dirty="0"/>
              <a:t> earlier GO messages</a:t>
            </a:r>
          </a:p>
          <a:p>
            <a:r>
              <a:rPr lang="en-IN" dirty="0"/>
              <a:t>Back-invalidate snoop: The device </a:t>
            </a:r>
            <a:r>
              <a:rPr lang="en-IN" dirty="0">
                <a:solidFill>
                  <a:srgbClr val="00B050"/>
                </a:solidFill>
              </a:rPr>
              <a:t>snoops</a:t>
            </a:r>
            <a:r>
              <a:rPr lang="en-IN" dirty="0"/>
              <a:t> the host (and possibly </a:t>
            </a:r>
            <a:r>
              <a:rPr lang="en-IN" dirty="0">
                <a:solidFill>
                  <a:srgbClr val="0070C0"/>
                </a:solidFill>
              </a:rPr>
              <a:t>invalidates</a:t>
            </a:r>
            <a:r>
              <a:rPr lang="en-IN" dirty="0"/>
              <a:t> it)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C525B-D26E-106A-3866-866084D8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2E4EB41-B162-A48E-7DD4-B6AD38FA89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49" y="1540708"/>
            <a:ext cx="703425" cy="703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228654-059D-92F1-0C08-CDE07AE4140F}"/>
              </a:ext>
            </a:extLst>
          </p:cNvPr>
          <p:cNvSpPr txBox="1"/>
          <p:nvPr/>
        </p:nvSpPr>
        <p:spPr>
          <a:xfrm>
            <a:off x="1541625" y="1544405"/>
            <a:ext cx="8591070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800" dirty="0"/>
              <a:t>There are strict rules for </a:t>
            </a:r>
            <a:r>
              <a:rPr lang="en-IN" sz="2800" dirty="0">
                <a:solidFill>
                  <a:srgbClr val="0070C0"/>
                </a:solidFill>
              </a:rPr>
              <a:t>ordering</a:t>
            </a:r>
            <a:r>
              <a:rPr lang="en-IN" sz="2800" dirty="0"/>
              <a:t> </a:t>
            </a:r>
            <a:r>
              <a:rPr lang="en-IN" sz="2800" dirty="0">
                <a:solidFill>
                  <a:srgbClr val="FF0000"/>
                </a:solidFill>
              </a:rPr>
              <a:t>transactions</a:t>
            </a:r>
            <a:r>
              <a:rPr lang="en-IN" sz="2800" dirty="0"/>
              <a:t> in the D2H </a:t>
            </a:r>
            <a:br>
              <a:rPr lang="en-IN" sz="2800" dirty="0"/>
            </a:br>
            <a:r>
              <a:rPr lang="en-IN" sz="2800" dirty="0"/>
              <a:t>and H2D links.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5D742A-4128-A796-1433-0575C409A3EA}"/>
              </a:ext>
            </a:extLst>
          </p:cNvPr>
          <p:cNvSpPr/>
          <p:nvPr/>
        </p:nvSpPr>
        <p:spPr>
          <a:xfrm>
            <a:off x="7083265" y="4935775"/>
            <a:ext cx="28989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Examples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7FB0EB3-C055-9DA9-C067-CC00E590505D}"/>
              </a:ext>
            </a:extLst>
          </p:cNvPr>
          <p:cNvSpPr/>
          <p:nvPr/>
        </p:nvSpPr>
        <p:spPr>
          <a:xfrm>
            <a:off x="10209835" y="5177991"/>
            <a:ext cx="798653" cy="450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CF1E1-7327-330F-7E07-4BE606ED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79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FBCB8-AF5D-264B-6180-FA9963E2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6C133-6334-7A02-771B-B74F876E6D79}"/>
              </a:ext>
            </a:extLst>
          </p:cNvPr>
          <p:cNvSpPr txBox="1"/>
          <p:nvPr/>
        </p:nvSpPr>
        <p:spPr>
          <a:xfrm>
            <a:off x="343956" y="39769"/>
            <a:ext cx="10493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Scenario 1: Simple snoop request (Type 1 and Type 2 devices)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EDFD41-721E-9DFA-5E40-DE07BC0EDDB7}"/>
              </a:ext>
            </a:extLst>
          </p:cNvPr>
          <p:cNvCxnSpPr/>
          <p:nvPr/>
        </p:nvCxnSpPr>
        <p:spPr>
          <a:xfrm flipH="1">
            <a:off x="8921234" y="1192150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10FB388-DE74-83B2-E244-D20CA1C2E94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E77071-4142-5D54-1F9B-5DD6F9F6885B}"/>
              </a:ext>
            </a:extLst>
          </p:cNvPr>
          <p:cNvSpPr/>
          <p:nvPr/>
        </p:nvSpPr>
        <p:spPr>
          <a:xfrm>
            <a:off x="1364310" y="663802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Host</a:t>
            </a:r>
            <a:endParaRPr lang="en-IN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961DC4-EAB2-034F-BB51-70518F043369}"/>
              </a:ext>
            </a:extLst>
          </p:cNvPr>
          <p:cNvSpPr/>
          <p:nvPr/>
        </p:nvSpPr>
        <p:spPr>
          <a:xfrm>
            <a:off x="4903157" y="663802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DCOH</a:t>
            </a:r>
            <a:endParaRPr lang="en-IN" sz="2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B6A2B9-4782-AEFE-271D-32CFE486C365}"/>
              </a:ext>
            </a:extLst>
          </p:cNvPr>
          <p:cNvSpPr/>
          <p:nvPr/>
        </p:nvSpPr>
        <p:spPr>
          <a:xfrm>
            <a:off x="7893760" y="663802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Device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8FC935-7E8A-E656-1C28-8F78B5A2F310}"/>
              </a:ext>
            </a:extLst>
          </p:cNvPr>
          <p:cNvCxnSpPr/>
          <p:nvPr/>
        </p:nvCxnSpPr>
        <p:spPr>
          <a:xfrm flipH="1">
            <a:off x="2231208" y="1284207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64898E-D7A0-A169-5AAD-D78F8A3E3AD1}"/>
              </a:ext>
            </a:extLst>
          </p:cNvPr>
          <p:cNvCxnSpPr/>
          <p:nvPr/>
        </p:nvCxnSpPr>
        <p:spPr>
          <a:xfrm flipH="1">
            <a:off x="5929381" y="1192151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F2C406-4386-23E8-FAFE-8C80B17D1FFD}"/>
              </a:ext>
            </a:extLst>
          </p:cNvPr>
          <p:cNvCxnSpPr>
            <a:cxnSpLocks/>
          </p:cNvCxnSpPr>
          <p:nvPr/>
        </p:nvCxnSpPr>
        <p:spPr>
          <a:xfrm>
            <a:off x="2231208" y="1669920"/>
            <a:ext cx="3655517" cy="61361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09C0F52-AFDC-AC42-8468-186B57AF56C8}"/>
              </a:ext>
            </a:extLst>
          </p:cNvPr>
          <p:cNvSpPr txBox="1"/>
          <p:nvPr/>
        </p:nvSpPr>
        <p:spPr>
          <a:xfrm>
            <a:off x="3965003" y="1515060"/>
            <a:ext cx="14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Rd </a:t>
            </a:r>
            <a:r>
              <a:rPr lang="en-IN" sz="2400" dirty="0" err="1"/>
              <a:t>addr</a:t>
            </a:r>
            <a:r>
              <a:rPr lang="en-IN" sz="2400" dirty="0"/>
              <a:t>. X</a:t>
            </a:r>
            <a:endParaRPr lang="en-IN" sz="2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0BD793-0C98-C826-FF73-A740A5042625}"/>
              </a:ext>
            </a:extLst>
          </p:cNvPr>
          <p:cNvCxnSpPr>
            <a:cxnSpLocks/>
          </p:cNvCxnSpPr>
          <p:nvPr/>
        </p:nvCxnSpPr>
        <p:spPr>
          <a:xfrm>
            <a:off x="5922294" y="2316972"/>
            <a:ext cx="2998940" cy="53763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4FD8AA5-EDBB-5D52-11A0-67213A8A7779}"/>
              </a:ext>
            </a:extLst>
          </p:cNvPr>
          <p:cNvSpPr txBox="1"/>
          <p:nvPr/>
        </p:nvSpPr>
        <p:spPr>
          <a:xfrm>
            <a:off x="6885908" y="2032359"/>
            <a:ext cx="1229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 err="1"/>
              <a:t>SnpData</a:t>
            </a:r>
            <a:endParaRPr lang="en-IN" sz="2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1B6E0C-5C7B-8534-953F-25A479BAEEE7}"/>
              </a:ext>
            </a:extLst>
          </p:cNvPr>
          <p:cNvCxnSpPr>
            <a:cxnSpLocks/>
          </p:cNvCxnSpPr>
          <p:nvPr/>
        </p:nvCxnSpPr>
        <p:spPr>
          <a:xfrm flipH="1">
            <a:off x="5922294" y="3106210"/>
            <a:ext cx="2998940" cy="51569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9D7FAD-BC9A-796C-22D5-0191BEAC731D}"/>
              </a:ext>
            </a:extLst>
          </p:cNvPr>
          <p:cNvSpPr txBox="1"/>
          <p:nvPr/>
        </p:nvSpPr>
        <p:spPr>
          <a:xfrm>
            <a:off x="6542136" y="3429000"/>
            <a:ext cx="225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Data + Response</a:t>
            </a:r>
            <a:endParaRPr lang="en-IN" sz="2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4F30A6-0344-A853-B3E8-E1E53A39891F}"/>
              </a:ext>
            </a:extLst>
          </p:cNvPr>
          <p:cNvCxnSpPr>
            <a:cxnSpLocks/>
          </p:cNvCxnSpPr>
          <p:nvPr/>
        </p:nvCxnSpPr>
        <p:spPr>
          <a:xfrm flipH="1">
            <a:off x="2209184" y="3751497"/>
            <a:ext cx="3673022" cy="41038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3190879-5DBF-E28A-49CD-28EAE0EA90F6}"/>
              </a:ext>
            </a:extLst>
          </p:cNvPr>
          <p:cNvSpPr txBox="1"/>
          <p:nvPr/>
        </p:nvSpPr>
        <p:spPr>
          <a:xfrm>
            <a:off x="4062545" y="3992467"/>
            <a:ext cx="1866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 err="1"/>
              <a:t>Cmp</a:t>
            </a:r>
            <a:r>
              <a:rPr lang="en-IN" sz="2400" dirty="0"/>
              <a:t> (</a:t>
            </a:r>
            <a:r>
              <a:rPr lang="en-IN" sz="2400" dirty="0">
                <a:solidFill>
                  <a:srgbClr val="0070C0"/>
                </a:solidFill>
              </a:rPr>
              <a:t>complete</a:t>
            </a:r>
            <a:r>
              <a:rPr lang="en-IN" sz="2400" dirty="0"/>
              <a:t>)</a:t>
            </a:r>
            <a:endParaRPr lang="en-IN" sz="20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B97E2A-5820-4324-D161-9DDA409FDE21}"/>
              </a:ext>
            </a:extLst>
          </p:cNvPr>
          <p:cNvCxnSpPr>
            <a:cxnSpLocks/>
          </p:cNvCxnSpPr>
          <p:nvPr/>
        </p:nvCxnSpPr>
        <p:spPr>
          <a:xfrm flipH="1">
            <a:off x="2192368" y="4727956"/>
            <a:ext cx="3737012" cy="52143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F5E873-B18D-8322-34FD-270DB0FB585A}"/>
              </a:ext>
            </a:extLst>
          </p:cNvPr>
          <p:cNvSpPr txBox="1"/>
          <p:nvPr/>
        </p:nvSpPr>
        <p:spPr>
          <a:xfrm>
            <a:off x="4085332" y="4957247"/>
            <a:ext cx="99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Data X</a:t>
            </a:r>
            <a:endParaRPr lang="en-IN" sz="20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33FE76B-51FF-82E8-02F8-65BFC76E526A}"/>
              </a:ext>
            </a:extLst>
          </p:cNvPr>
          <p:cNvSpPr/>
          <p:nvPr/>
        </p:nvSpPr>
        <p:spPr>
          <a:xfrm>
            <a:off x="4903157" y="2424023"/>
            <a:ext cx="885167" cy="426437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Hit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D49602D-79E8-35B6-FF07-3C033195442B}"/>
              </a:ext>
            </a:extLst>
          </p:cNvPr>
          <p:cNvSpPr/>
          <p:nvPr/>
        </p:nvSpPr>
        <p:spPr>
          <a:xfrm>
            <a:off x="9048677" y="2679773"/>
            <a:ext cx="1423791" cy="426437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shared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C48062-AE78-948A-971C-6D06820F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79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FBCB8-AF5D-264B-6180-FA9963E2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6C133-6334-7A02-771B-B74F876E6D79}"/>
              </a:ext>
            </a:extLst>
          </p:cNvPr>
          <p:cNvSpPr txBox="1"/>
          <p:nvPr/>
        </p:nvSpPr>
        <p:spPr>
          <a:xfrm>
            <a:off x="343956" y="39769"/>
            <a:ext cx="9935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Scenario 2: </a:t>
            </a:r>
            <a:r>
              <a:rPr lang="en-IN" sz="2800" dirty="0" err="1">
                <a:solidFill>
                  <a:srgbClr val="0070C0"/>
                </a:solidFill>
                <a:latin typeface="Comic Sans MS" panose="030F0702030302020204" pitchFamily="66" charset="0"/>
              </a:rPr>
              <a:t>Inv</a:t>
            </a:r>
            <a:r>
              <a:rPr lang="en-IN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 snoop request (Type 1 and Type 2 devices)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EDFD41-721E-9DFA-5E40-DE07BC0EDDB7}"/>
              </a:ext>
            </a:extLst>
          </p:cNvPr>
          <p:cNvCxnSpPr/>
          <p:nvPr/>
        </p:nvCxnSpPr>
        <p:spPr>
          <a:xfrm flipH="1">
            <a:off x="8921234" y="1192150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10FB388-DE74-83B2-E244-D20CA1C2E94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E77071-4142-5D54-1F9B-5DD6F9F6885B}"/>
              </a:ext>
            </a:extLst>
          </p:cNvPr>
          <p:cNvSpPr/>
          <p:nvPr/>
        </p:nvSpPr>
        <p:spPr>
          <a:xfrm>
            <a:off x="1364310" y="663802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Host</a:t>
            </a:r>
            <a:endParaRPr lang="en-IN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961DC4-EAB2-034F-BB51-70518F043369}"/>
              </a:ext>
            </a:extLst>
          </p:cNvPr>
          <p:cNvSpPr/>
          <p:nvPr/>
        </p:nvSpPr>
        <p:spPr>
          <a:xfrm>
            <a:off x="4903157" y="663802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DCOH</a:t>
            </a:r>
            <a:endParaRPr lang="en-IN" sz="2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B6A2B9-4782-AEFE-271D-32CFE486C365}"/>
              </a:ext>
            </a:extLst>
          </p:cNvPr>
          <p:cNvSpPr/>
          <p:nvPr/>
        </p:nvSpPr>
        <p:spPr>
          <a:xfrm>
            <a:off x="7893760" y="663802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Device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8FC935-7E8A-E656-1C28-8F78B5A2F310}"/>
              </a:ext>
            </a:extLst>
          </p:cNvPr>
          <p:cNvCxnSpPr/>
          <p:nvPr/>
        </p:nvCxnSpPr>
        <p:spPr>
          <a:xfrm flipH="1">
            <a:off x="2231208" y="1284207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64898E-D7A0-A169-5AAD-D78F8A3E3AD1}"/>
              </a:ext>
            </a:extLst>
          </p:cNvPr>
          <p:cNvCxnSpPr/>
          <p:nvPr/>
        </p:nvCxnSpPr>
        <p:spPr>
          <a:xfrm flipH="1">
            <a:off x="5929381" y="1192151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F2C406-4386-23E8-FAFE-8C80B17D1FFD}"/>
              </a:ext>
            </a:extLst>
          </p:cNvPr>
          <p:cNvCxnSpPr>
            <a:cxnSpLocks/>
          </p:cNvCxnSpPr>
          <p:nvPr/>
        </p:nvCxnSpPr>
        <p:spPr>
          <a:xfrm>
            <a:off x="2231208" y="1669920"/>
            <a:ext cx="3655517" cy="61361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09C0F52-AFDC-AC42-8468-186B57AF56C8}"/>
              </a:ext>
            </a:extLst>
          </p:cNvPr>
          <p:cNvSpPr txBox="1"/>
          <p:nvPr/>
        </p:nvSpPr>
        <p:spPr>
          <a:xfrm>
            <a:off x="3965003" y="1515060"/>
            <a:ext cx="1872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Rd X + </a:t>
            </a:r>
            <a:r>
              <a:rPr lang="en-IN" sz="2400" dirty="0" err="1"/>
              <a:t>SnpInv</a:t>
            </a:r>
            <a:endParaRPr lang="en-IN" sz="2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0BD793-0C98-C826-FF73-A740A5042625}"/>
              </a:ext>
            </a:extLst>
          </p:cNvPr>
          <p:cNvCxnSpPr>
            <a:cxnSpLocks/>
          </p:cNvCxnSpPr>
          <p:nvPr/>
        </p:nvCxnSpPr>
        <p:spPr>
          <a:xfrm>
            <a:off x="5922294" y="2316972"/>
            <a:ext cx="2998940" cy="53763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4FD8AA5-EDBB-5D52-11A0-67213A8A7779}"/>
              </a:ext>
            </a:extLst>
          </p:cNvPr>
          <p:cNvSpPr txBox="1"/>
          <p:nvPr/>
        </p:nvSpPr>
        <p:spPr>
          <a:xfrm>
            <a:off x="6885908" y="2032359"/>
            <a:ext cx="102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 err="1"/>
              <a:t>SnpInv</a:t>
            </a:r>
            <a:endParaRPr lang="en-IN" sz="2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1B6E0C-5C7B-8534-953F-25A479BAEEE7}"/>
              </a:ext>
            </a:extLst>
          </p:cNvPr>
          <p:cNvCxnSpPr>
            <a:cxnSpLocks/>
          </p:cNvCxnSpPr>
          <p:nvPr/>
        </p:nvCxnSpPr>
        <p:spPr>
          <a:xfrm flipH="1">
            <a:off x="5922294" y="3106210"/>
            <a:ext cx="2998940" cy="51569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9D7FAD-BC9A-796C-22D5-0191BEAC731D}"/>
              </a:ext>
            </a:extLst>
          </p:cNvPr>
          <p:cNvSpPr txBox="1"/>
          <p:nvPr/>
        </p:nvSpPr>
        <p:spPr>
          <a:xfrm>
            <a:off x="6542136" y="3429000"/>
            <a:ext cx="225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Data + Response</a:t>
            </a:r>
            <a:endParaRPr lang="en-IN" sz="2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4F30A6-0344-A853-B3E8-E1E53A39891F}"/>
              </a:ext>
            </a:extLst>
          </p:cNvPr>
          <p:cNvCxnSpPr>
            <a:cxnSpLocks/>
          </p:cNvCxnSpPr>
          <p:nvPr/>
        </p:nvCxnSpPr>
        <p:spPr>
          <a:xfrm flipH="1">
            <a:off x="2209184" y="3751497"/>
            <a:ext cx="3673022" cy="41038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3190879-5DBF-E28A-49CD-28EAE0EA90F6}"/>
              </a:ext>
            </a:extLst>
          </p:cNvPr>
          <p:cNvSpPr txBox="1"/>
          <p:nvPr/>
        </p:nvSpPr>
        <p:spPr>
          <a:xfrm>
            <a:off x="4062545" y="3992467"/>
            <a:ext cx="1866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 err="1"/>
              <a:t>Cmp</a:t>
            </a:r>
            <a:r>
              <a:rPr lang="en-IN" sz="2400" dirty="0"/>
              <a:t> (</a:t>
            </a:r>
            <a:r>
              <a:rPr lang="en-IN" sz="2400" dirty="0">
                <a:solidFill>
                  <a:srgbClr val="0070C0"/>
                </a:solidFill>
              </a:rPr>
              <a:t>complete</a:t>
            </a:r>
            <a:r>
              <a:rPr lang="en-IN" sz="2400" dirty="0"/>
              <a:t>)</a:t>
            </a:r>
            <a:endParaRPr lang="en-IN" sz="20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B97E2A-5820-4324-D161-9DDA409FDE21}"/>
              </a:ext>
            </a:extLst>
          </p:cNvPr>
          <p:cNvCxnSpPr>
            <a:cxnSpLocks/>
          </p:cNvCxnSpPr>
          <p:nvPr/>
        </p:nvCxnSpPr>
        <p:spPr>
          <a:xfrm flipH="1">
            <a:off x="2192368" y="4727956"/>
            <a:ext cx="3737012" cy="52143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F5E873-B18D-8322-34FD-270DB0FB585A}"/>
              </a:ext>
            </a:extLst>
          </p:cNvPr>
          <p:cNvSpPr txBox="1"/>
          <p:nvPr/>
        </p:nvSpPr>
        <p:spPr>
          <a:xfrm>
            <a:off x="4085332" y="4957247"/>
            <a:ext cx="99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Data X</a:t>
            </a:r>
            <a:endParaRPr lang="en-IN" sz="20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33FE76B-51FF-82E8-02F8-65BFC76E526A}"/>
              </a:ext>
            </a:extLst>
          </p:cNvPr>
          <p:cNvSpPr/>
          <p:nvPr/>
        </p:nvSpPr>
        <p:spPr>
          <a:xfrm>
            <a:off x="4903157" y="2424023"/>
            <a:ext cx="885167" cy="426437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Hit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E8A767-85ED-976F-0F91-4422BB54D90A}"/>
              </a:ext>
            </a:extLst>
          </p:cNvPr>
          <p:cNvSpPr/>
          <p:nvPr/>
        </p:nvSpPr>
        <p:spPr>
          <a:xfrm>
            <a:off x="9048677" y="2679773"/>
            <a:ext cx="1423791" cy="426437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Invalidate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77136-7982-9ED7-EB2E-B3C1C0C5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72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FBCB8-AF5D-264B-6180-FA9963E2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6C133-6334-7A02-771B-B74F876E6D79}"/>
              </a:ext>
            </a:extLst>
          </p:cNvPr>
          <p:cNvSpPr txBox="1"/>
          <p:nvPr/>
        </p:nvSpPr>
        <p:spPr>
          <a:xfrm>
            <a:off x="343956" y="39769"/>
            <a:ext cx="10334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Scenario 3: Non-cacheable Read (Type 1 and Type 2 devices)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EDFD41-721E-9DFA-5E40-DE07BC0EDDB7}"/>
              </a:ext>
            </a:extLst>
          </p:cNvPr>
          <p:cNvCxnSpPr/>
          <p:nvPr/>
        </p:nvCxnSpPr>
        <p:spPr>
          <a:xfrm flipH="1">
            <a:off x="8921234" y="1192150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10FB388-DE74-83B2-E244-D20CA1C2E94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E77071-4142-5D54-1F9B-5DD6F9F6885B}"/>
              </a:ext>
            </a:extLst>
          </p:cNvPr>
          <p:cNvSpPr/>
          <p:nvPr/>
        </p:nvSpPr>
        <p:spPr>
          <a:xfrm>
            <a:off x="1364310" y="663802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Host</a:t>
            </a:r>
            <a:endParaRPr lang="en-IN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961DC4-EAB2-034F-BB51-70518F043369}"/>
              </a:ext>
            </a:extLst>
          </p:cNvPr>
          <p:cNvSpPr/>
          <p:nvPr/>
        </p:nvSpPr>
        <p:spPr>
          <a:xfrm>
            <a:off x="4903157" y="663802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DCOH</a:t>
            </a:r>
            <a:endParaRPr lang="en-IN" sz="2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B6A2B9-4782-AEFE-271D-32CFE486C365}"/>
              </a:ext>
            </a:extLst>
          </p:cNvPr>
          <p:cNvSpPr/>
          <p:nvPr/>
        </p:nvSpPr>
        <p:spPr>
          <a:xfrm>
            <a:off x="7893760" y="663802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Device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8FC935-7E8A-E656-1C28-8F78B5A2F310}"/>
              </a:ext>
            </a:extLst>
          </p:cNvPr>
          <p:cNvCxnSpPr/>
          <p:nvPr/>
        </p:nvCxnSpPr>
        <p:spPr>
          <a:xfrm flipH="1">
            <a:off x="2231208" y="1284207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64898E-D7A0-A169-5AAD-D78F8A3E3AD1}"/>
              </a:ext>
            </a:extLst>
          </p:cNvPr>
          <p:cNvCxnSpPr/>
          <p:nvPr/>
        </p:nvCxnSpPr>
        <p:spPr>
          <a:xfrm flipH="1">
            <a:off x="5929381" y="1192151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F2C406-4386-23E8-FAFE-8C80B17D1FFD}"/>
              </a:ext>
            </a:extLst>
          </p:cNvPr>
          <p:cNvCxnSpPr>
            <a:cxnSpLocks/>
          </p:cNvCxnSpPr>
          <p:nvPr/>
        </p:nvCxnSpPr>
        <p:spPr>
          <a:xfrm>
            <a:off x="2231208" y="1669920"/>
            <a:ext cx="3655517" cy="61361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09C0F52-AFDC-AC42-8468-186B57AF56C8}"/>
              </a:ext>
            </a:extLst>
          </p:cNvPr>
          <p:cNvSpPr txBox="1"/>
          <p:nvPr/>
        </p:nvSpPr>
        <p:spPr>
          <a:xfrm>
            <a:off x="3965003" y="1515060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Rd X + </a:t>
            </a:r>
            <a:r>
              <a:rPr lang="en-IN" sz="2400" dirty="0" err="1"/>
              <a:t>SnpCur</a:t>
            </a:r>
            <a:endParaRPr lang="en-IN" sz="2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0BD793-0C98-C826-FF73-A740A5042625}"/>
              </a:ext>
            </a:extLst>
          </p:cNvPr>
          <p:cNvCxnSpPr>
            <a:cxnSpLocks/>
          </p:cNvCxnSpPr>
          <p:nvPr/>
        </p:nvCxnSpPr>
        <p:spPr>
          <a:xfrm>
            <a:off x="5922294" y="2316972"/>
            <a:ext cx="2998940" cy="53763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4FD8AA5-EDBB-5D52-11A0-67213A8A7779}"/>
              </a:ext>
            </a:extLst>
          </p:cNvPr>
          <p:cNvSpPr txBox="1"/>
          <p:nvPr/>
        </p:nvSpPr>
        <p:spPr>
          <a:xfrm>
            <a:off x="6885908" y="2032359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 err="1"/>
              <a:t>SnpCur</a:t>
            </a:r>
            <a:endParaRPr lang="en-IN" sz="2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1B6E0C-5C7B-8534-953F-25A479BAEEE7}"/>
              </a:ext>
            </a:extLst>
          </p:cNvPr>
          <p:cNvCxnSpPr>
            <a:cxnSpLocks/>
          </p:cNvCxnSpPr>
          <p:nvPr/>
        </p:nvCxnSpPr>
        <p:spPr>
          <a:xfrm flipH="1">
            <a:off x="5922294" y="3106210"/>
            <a:ext cx="2998940" cy="51569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9D7FAD-BC9A-796C-22D5-0191BEAC731D}"/>
              </a:ext>
            </a:extLst>
          </p:cNvPr>
          <p:cNvSpPr txBox="1"/>
          <p:nvPr/>
        </p:nvSpPr>
        <p:spPr>
          <a:xfrm>
            <a:off x="6542136" y="3429000"/>
            <a:ext cx="225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Data + Response</a:t>
            </a:r>
            <a:endParaRPr lang="en-IN" sz="2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4F30A6-0344-A853-B3E8-E1E53A39891F}"/>
              </a:ext>
            </a:extLst>
          </p:cNvPr>
          <p:cNvCxnSpPr>
            <a:cxnSpLocks/>
          </p:cNvCxnSpPr>
          <p:nvPr/>
        </p:nvCxnSpPr>
        <p:spPr>
          <a:xfrm flipH="1">
            <a:off x="2209184" y="3751497"/>
            <a:ext cx="3673022" cy="41038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3190879-5DBF-E28A-49CD-28EAE0EA90F6}"/>
              </a:ext>
            </a:extLst>
          </p:cNvPr>
          <p:cNvSpPr txBox="1"/>
          <p:nvPr/>
        </p:nvSpPr>
        <p:spPr>
          <a:xfrm>
            <a:off x="4062545" y="3992467"/>
            <a:ext cx="1866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 err="1"/>
              <a:t>Cmp</a:t>
            </a:r>
            <a:r>
              <a:rPr lang="en-IN" sz="2400" dirty="0"/>
              <a:t> (</a:t>
            </a:r>
            <a:r>
              <a:rPr lang="en-IN" sz="2400" dirty="0">
                <a:solidFill>
                  <a:srgbClr val="0070C0"/>
                </a:solidFill>
              </a:rPr>
              <a:t>complete</a:t>
            </a:r>
            <a:r>
              <a:rPr lang="en-IN" sz="2400" dirty="0"/>
              <a:t>)</a:t>
            </a:r>
            <a:endParaRPr lang="en-IN" sz="20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B97E2A-5820-4324-D161-9DDA409FDE21}"/>
              </a:ext>
            </a:extLst>
          </p:cNvPr>
          <p:cNvCxnSpPr>
            <a:cxnSpLocks/>
          </p:cNvCxnSpPr>
          <p:nvPr/>
        </p:nvCxnSpPr>
        <p:spPr>
          <a:xfrm flipH="1">
            <a:off x="2192368" y="4727956"/>
            <a:ext cx="3737012" cy="52143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F5E873-B18D-8322-34FD-270DB0FB585A}"/>
              </a:ext>
            </a:extLst>
          </p:cNvPr>
          <p:cNvSpPr txBox="1"/>
          <p:nvPr/>
        </p:nvSpPr>
        <p:spPr>
          <a:xfrm>
            <a:off x="4085332" y="4957247"/>
            <a:ext cx="99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Data X</a:t>
            </a:r>
            <a:endParaRPr lang="en-IN" sz="20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33FE76B-51FF-82E8-02F8-65BFC76E526A}"/>
              </a:ext>
            </a:extLst>
          </p:cNvPr>
          <p:cNvSpPr/>
          <p:nvPr/>
        </p:nvSpPr>
        <p:spPr>
          <a:xfrm>
            <a:off x="4903157" y="2424023"/>
            <a:ext cx="885167" cy="426437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Hit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C4F4D8-E014-CE46-FCCD-3DC2F7A4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5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FBCB8-AF5D-264B-6180-FA9963E2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6C133-6334-7A02-771B-B74F876E6D79}"/>
              </a:ext>
            </a:extLst>
          </p:cNvPr>
          <p:cNvSpPr txBox="1"/>
          <p:nvPr/>
        </p:nvSpPr>
        <p:spPr>
          <a:xfrm>
            <a:off x="2986865" y="-60953"/>
            <a:ext cx="6247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Scenario 4: Direct Write from Host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EDFD41-721E-9DFA-5E40-DE07BC0EDDB7}"/>
              </a:ext>
            </a:extLst>
          </p:cNvPr>
          <p:cNvCxnSpPr/>
          <p:nvPr/>
        </p:nvCxnSpPr>
        <p:spPr>
          <a:xfrm flipH="1">
            <a:off x="7904277" y="1166728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10FB388-DE74-83B2-E244-D20CA1C2E94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E77071-4142-5D54-1F9B-5DD6F9F6885B}"/>
              </a:ext>
            </a:extLst>
          </p:cNvPr>
          <p:cNvSpPr/>
          <p:nvPr/>
        </p:nvSpPr>
        <p:spPr>
          <a:xfrm>
            <a:off x="347353" y="638380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Host</a:t>
            </a:r>
            <a:endParaRPr lang="en-IN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961DC4-EAB2-034F-BB51-70518F043369}"/>
              </a:ext>
            </a:extLst>
          </p:cNvPr>
          <p:cNvSpPr/>
          <p:nvPr/>
        </p:nvSpPr>
        <p:spPr>
          <a:xfrm>
            <a:off x="3886200" y="638380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DCOH</a:t>
            </a:r>
            <a:endParaRPr lang="en-IN" sz="2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B6A2B9-4782-AEFE-271D-32CFE486C365}"/>
              </a:ext>
            </a:extLst>
          </p:cNvPr>
          <p:cNvSpPr/>
          <p:nvPr/>
        </p:nvSpPr>
        <p:spPr>
          <a:xfrm>
            <a:off x="6876803" y="638380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Device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8FC935-7E8A-E656-1C28-8F78B5A2F310}"/>
              </a:ext>
            </a:extLst>
          </p:cNvPr>
          <p:cNvCxnSpPr/>
          <p:nvPr/>
        </p:nvCxnSpPr>
        <p:spPr>
          <a:xfrm flipH="1">
            <a:off x="1214251" y="1258785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64898E-D7A0-A169-5AAD-D78F8A3E3AD1}"/>
              </a:ext>
            </a:extLst>
          </p:cNvPr>
          <p:cNvCxnSpPr/>
          <p:nvPr/>
        </p:nvCxnSpPr>
        <p:spPr>
          <a:xfrm flipH="1">
            <a:off x="4912424" y="1166729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F2C406-4386-23E8-FAFE-8C80B17D1FFD}"/>
              </a:ext>
            </a:extLst>
          </p:cNvPr>
          <p:cNvCxnSpPr>
            <a:cxnSpLocks/>
          </p:cNvCxnSpPr>
          <p:nvPr/>
        </p:nvCxnSpPr>
        <p:spPr>
          <a:xfrm>
            <a:off x="1214251" y="1644498"/>
            <a:ext cx="3655517" cy="61361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09C0F52-AFDC-AC42-8468-186B57AF56C8}"/>
              </a:ext>
            </a:extLst>
          </p:cNvPr>
          <p:cNvSpPr txBox="1"/>
          <p:nvPr/>
        </p:nvSpPr>
        <p:spPr>
          <a:xfrm>
            <a:off x="2948046" y="1489638"/>
            <a:ext cx="1514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 err="1"/>
              <a:t>Wr</a:t>
            </a:r>
            <a:r>
              <a:rPr lang="en-IN" sz="2400" dirty="0"/>
              <a:t>, </a:t>
            </a:r>
            <a:r>
              <a:rPr lang="en-IN" sz="2400" dirty="0" err="1"/>
              <a:t>SnpInv</a:t>
            </a:r>
            <a:endParaRPr lang="en-IN" sz="2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4F30A6-0344-A853-B3E8-E1E53A39891F}"/>
              </a:ext>
            </a:extLst>
          </p:cNvPr>
          <p:cNvCxnSpPr>
            <a:cxnSpLocks/>
          </p:cNvCxnSpPr>
          <p:nvPr/>
        </p:nvCxnSpPr>
        <p:spPr>
          <a:xfrm flipH="1">
            <a:off x="1214251" y="5147653"/>
            <a:ext cx="3673022" cy="41038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3190879-5DBF-E28A-49CD-28EAE0EA90F6}"/>
              </a:ext>
            </a:extLst>
          </p:cNvPr>
          <p:cNvSpPr txBox="1"/>
          <p:nvPr/>
        </p:nvSpPr>
        <p:spPr>
          <a:xfrm>
            <a:off x="3067612" y="5388623"/>
            <a:ext cx="186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 err="1"/>
              <a:t>Cmp</a:t>
            </a:r>
            <a:endParaRPr lang="en-IN" sz="24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33FE76B-51FF-82E8-02F8-65BFC76E526A}"/>
              </a:ext>
            </a:extLst>
          </p:cNvPr>
          <p:cNvSpPr/>
          <p:nvPr/>
        </p:nvSpPr>
        <p:spPr>
          <a:xfrm>
            <a:off x="3886200" y="2398601"/>
            <a:ext cx="885167" cy="426437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Miss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B2B062-0E8D-A9A3-8C8F-2C8F5E1C0D73}"/>
              </a:ext>
            </a:extLst>
          </p:cNvPr>
          <p:cNvSpPr/>
          <p:nvPr/>
        </p:nvSpPr>
        <p:spPr>
          <a:xfrm>
            <a:off x="10027981" y="638379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Dev Mem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6B6AAB-2BB1-2F78-B854-AC37AAD52815}"/>
              </a:ext>
            </a:extLst>
          </p:cNvPr>
          <p:cNvCxnSpPr/>
          <p:nvPr/>
        </p:nvCxnSpPr>
        <p:spPr>
          <a:xfrm flipH="1">
            <a:off x="10976176" y="1166727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9E075B-C6D6-BBF3-6FA3-F64457E3BBB7}"/>
              </a:ext>
            </a:extLst>
          </p:cNvPr>
          <p:cNvCxnSpPr>
            <a:cxnSpLocks/>
          </p:cNvCxnSpPr>
          <p:nvPr/>
        </p:nvCxnSpPr>
        <p:spPr>
          <a:xfrm>
            <a:off x="4955081" y="2306832"/>
            <a:ext cx="6095357" cy="91944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91BEC9-8DB7-8651-6510-408719C8D313}"/>
              </a:ext>
            </a:extLst>
          </p:cNvPr>
          <p:cNvSpPr txBox="1"/>
          <p:nvPr/>
        </p:nvSpPr>
        <p:spPr>
          <a:xfrm>
            <a:off x="8469539" y="2398601"/>
            <a:ext cx="880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Write</a:t>
            </a:r>
            <a:endParaRPr lang="en-IN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A288A1-C180-20F5-F466-4950880AA113}"/>
              </a:ext>
            </a:extLst>
          </p:cNvPr>
          <p:cNvCxnSpPr>
            <a:cxnSpLocks/>
          </p:cNvCxnSpPr>
          <p:nvPr/>
        </p:nvCxnSpPr>
        <p:spPr>
          <a:xfrm flipH="1">
            <a:off x="4894360" y="4255496"/>
            <a:ext cx="6081816" cy="89215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0425D2-3CBE-7B73-D995-EC61734561AC}"/>
              </a:ext>
            </a:extLst>
          </p:cNvPr>
          <p:cNvSpPr txBox="1"/>
          <p:nvPr/>
        </p:nvSpPr>
        <p:spPr>
          <a:xfrm>
            <a:off x="8529083" y="4560482"/>
            <a:ext cx="186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 err="1"/>
              <a:t>Cmp</a:t>
            </a:r>
            <a:endParaRPr lang="en-IN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645A9-5736-76E8-67A6-E24DF2D7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9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FBCB8-AF5D-264B-6180-FA9963E2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6C133-6334-7A02-771B-B74F876E6D79}"/>
              </a:ext>
            </a:extLst>
          </p:cNvPr>
          <p:cNvSpPr txBox="1"/>
          <p:nvPr/>
        </p:nvSpPr>
        <p:spPr>
          <a:xfrm>
            <a:off x="343956" y="39769"/>
            <a:ext cx="6106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Scenario 5: Weakly Ordered Write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EDFD41-721E-9DFA-5E40-DE07BC0EDDB7}"/>
              </a:ext>
            </a:extLst>
          </p:cNvPr>
          <p:cNvCxnSpPr/>
          <p:nvPr/>
        </p:nvCxnSpPr>
        <p:spPr>
          <a:xfrm flipH="1">
            <a:off x="7904277" y="1166728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10FB388-DE74-83B2-E244-D20CA1C2E94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E77071-4142-5D54-1F9B-5DD6F9F6885B}"/>
              </a:ext>
            </a:extLst>
          </p:cNvPr>
          <p:cNvSpPr/>
          <p:nvPr/>
        </p:nvSpPr>
        <p:spPr>
          <a:xfrm>
            <a:off x="347353" y="638380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Host</a:t>
            </a:r>
            <a:endParaRPr lang="en-IN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961DC4-EAB2-034F-BB51-70518F043369}"/>
              </a:ext>
            </a:extLst>
          </p:cNvPr>
          <p:cNvSpPr/>
          <p:nvPr/>
        </p:nvSpPr>
        <p:spPr>
          <a:xfrm>
            <a:off x="3886200" y="638380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DCOH</a:t>
            </a:r>
            <a:endParaRPr lang="en-IN" sz="2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B6A2B9-4782-AEFE-271D-32CFE486C365}"/>
              </a:ext>
            </a:extLst>
          </p:cNvPr>
          <p:cNvSpPr/>
          <p:nvPr/>
        </p:nvSpPr>
        <p:spPr>
          <a:xfrm>
            <a:off x="6876803" y="638380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Device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8FC935-7E8A-E656-1C28-8F78B5A2F310}"/>
              </a:ext>
            </a:extLst>
          </p:cNvPr>
          <p:cNvCxnSpPr/>
          <p:nvPr/>
        </p:nvCxnSpPr>
        <p:spPr>
          <a:xfrm flipH="1">
            <a:off x="1214251" y="1258785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64898E-D7A0-A169-5AAD-D78F8A3E3AD1}"/>
              </a:ext>
            </a:extLst>
          </p:cNvPr>
          <p:cNvCxnSpPr/>
          <p:nvPr/>
        </p:nvCxnSpPr>
        <p:spPr>
          <a:xfrm flipH="1">
            <a:off x="4912424" y="1166729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F2C406-4386-23E8-FAFE-8C80B17D1FFD}"/>
              </a:ext>
            </a:extLst>
          </p:cNvPr>
          <p:cNvCxnSpPr>
            <a:cxnSpLocks/>
          </p:cNvCxnSpPr>
          <p:nvPr/>
        </p:nvCxnSpPr>
        <p:spPr>
          <a:xfrm>
            <a:off x="1214251" y="1644498"/>
            <a:ext cx="3655517" cy="61361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09C0F52-AFDC-AC42-8468-186B57AF56C8}"/>
              </a:ext>
            </a:extLst>
          </p:cNvPr>
          <p:cNvSpPr txBox="1"/>
          <p:nvPr/>
        </p:nvSpPr>
        <p:spPr>
          <a:xfrm>
            <a:off x="2948046" y="1489638"/>
            <a:ext cx="1514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 err="1"/>
              <a:t>Wr</a:t>
            </a:r>
            <a:r>
              <a:rPr lang="en-IN" sz="2400" dirty="0"/>
              <a:t>, </a:t>
            </a:r>
            <a:r>
              <a:rPr lang="en-IN" sz="2400" dirty="0" err="1"/>
              <a:t>SnpInv</a:t>
            </a:r>
            <a:endParaRPr lang="en-IN" sz="2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0BD793-0C98-C826-FF73-A740A5042625}"/>
              </a:ext>
            </a:extLst>
          </p:cNvPr>
          <p:cNvCxnSpPr>
            <a:cxnSpLocks/>
          </p:cNvCxnSpPr>
          <p:nvPr/>
        </p:nvCxnSpPr>
        <p:spPr>
          <a:xfrm>
            <a:off x="4905337" y="2291550"/>
            <a:ext cx="2998940" cy="53763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4FD8AA5-EDBB-5D52-11A0-67213A8A7779}"/>
              </a:ext>
            </a:extLst>
          </p:cNvPr>
          <p:cNvSpPr txBox="1"/>
          <p:nvPr/>
        </p:nvSpPr>
        <p:spPr>
          <a:xfrm>
            <a:off x="5868951" y="2006937"/>
            <a:ext cx="102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 err="1"/>
              <a:t>SnpInv</a:t>
            </a:r>
            <a:endParaRPr lang="en-IN" sz="2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1B6E0C-5C7B-8534-953F-25A479BAEEE7}"/>
              </a:ext>
            </a:extLst>
          </p:cNvPr>
          <p:cNvCxnSpPr>
            <a:cxnSpLocks/>
          </p:cNvCxnSpPr>
          <p:nvPr/>
        </p:nvCxnSpPr>
        <p:spPr>
          <a:xfrm flipH="1">
            <a:off x="4905337" y="3080788"/>
            <a:ext cx="2998940" cy="51569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9D7FAD-BC9A-796C-22D5-0191BEAC731D}"/>
              </a:ext>
            </a:extLst>
          </p:cNvPr>
          <p:cNvSpPr txBox="1"/>
          <p:nvPr/>
        </p:nvSpPr>
        <p:spPr>
          <a:xfrm>
            <a:off x="5525179" y="3403578"/>
            <a:ext cx="225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Data + Response</a:t>
            </a:r>
            <a:endParaRPr lang="en-IN" sz="2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4F30A6-0344-A853-B3E8-E1E53A39891F}"/>
              </a:ext>
            </a:extLst>
          </p:cNvPr>
          <p:cNvCxnSpPr>
            <a:cxnSpLocks/>
          </p:cNvCxnSpPr>
          <p:nvPr/>
        </p:nvCxnSpPr>
        <p:spPr>
          <a:xfrm flipH="1">
            <a:off x="1214251" y="5147653"/>
            <a:ext cx="3673022" cy="41038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3190879-5DBF-E28A-49CD-28EAE0EA90F6}"/>
              </a:ext>
            </a:extLst>
          </p:cNvPr>
          <p:cNvSpPr txBox="1"/>
          <p:nvPr/>
        </p:nvSpPr>
        <p:spPr>
          <a:xfrm>
            <a:off x="3067612" y="5388623"/>
            <a:ext cx="186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 err="1"/>
              <a:t>Cmp</a:t>
            </a:r>
            <a:endParaRPr lang="en-IN" sz="24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33FE76B-51FF-82E8-02F8-65BFC76E526A}"/>
              </a:ext>
            </a:extLst>
          </p:cNvPr>
          <p:cNvSpPr/>
          <p:nvPr/>
        </p:nvSpPr>
        <p:spPr>
          <a:xfrm>
            <a:off x="3886200" y="2398601"/>
            <a:ext cx="885167" cy="426437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Hit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B2B062-0E8D-A9A3-8C8F-2C8F5E1C0D73}"/>
              </a:ext>
            </a:extLst>
          </p:cNvPr>
          <p:cNvSpPr/>
          <p:nvPr/>
        </p:nvSpPr>
        <p:spPr>
          <a:xfrm>
            <a:off x="10027981" y="638379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Dev Mem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6B6AAB-2BB1-2F78-B854-AC37AAD52815}"/>
              </a:ext>
            </a:extLst>
          </p:cNvPr>
          <p:cNvCxnSpPr/>
          <p:nvPr/>
        </p:nvCxnSpPr>
        <p:spPr>
          <a:xfrm flipH="1">
            <a:off x="10976176" y="1166727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25A3BA-4E81-B549-69DB-A1794615C464}"/>
              </a:ext>
            </a:extLst>
          </p:cNvPr>
          <p:cNvSpPr/>
          <p:nvPr/>
        </p:nvSpPr>
        <p:spPr>
          <a:xfrm>
            <a:off x="8063975" y="2654351"/>
            <a:ext cx="1425082" cy="426437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Invalidate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9E075B-C6D6-BBF3-6FA3-F64457E3BBB7}"/>
              </a:ext>
            </a:extLst>
          </p:cNvPr>
          <p:cNvCxnSpPr>
            <a:cxnSpLocks/>
          </p:cNvCxnSpPr>
          <p:nvPr/>
        </p:nvCxnSpPr>
        <p:spPr>
          <a:xfrm>
            <a:off x="4924676" y="4028555"/>
            <a:ext cx="6051500" cy="529194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91BEC9-8DB7-8651-6510-408719C8D313}"/>
              </a:ext>
            </a:extLst>
          </p:cNvPr>
          <p:cNvSpPr txBox="1"/>
          <p:nvPr/>
        </p:nvSpPr>
        <p:spPr>
          <a:xfrm>
            <a:off x="8259314" y="3865243"/>
            <a:ext cx="880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Write</a:t>
            </a:r>
            <a:endParaRPr lang="en-IN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A288A1-C180-20F5-F466-4950880AA113}"/>
              </a:ext>
            </a:extLst>
          </p:cNvPr>
          <p:cNvCxnSpPr>
            <a:cxnSpLocks/>
          </p:cNvCxnSpPr>
          <p:nvPr/>
        </p:nvCxnSpPr>
        <p:spPr>
          <a:xfrm flipH="1">
            <a:off x="4894360" y="4721061"/>
            <a:ext cx="6081816" cy="42659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0425D2-3CBE-7B73-D995-EC61734561AC}"/>
              </a:ext>
            </a:extLst>
          </p:cNvPr>
          <p:cNvSpPr txBox="1"/>
          <p:nvPr/>
        </p:nvSpPr>
        <p:spPr>
          <a:xfrm>
            <a:off x="8259314" y="4865468"/>
            <a:ext cx="1866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 err="1"/>
              <a:t>Cmp</a:t>
            </a:r>
            <a:endParaRPr lang="en-IN" sz="2400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995F583-1B20-9FC5-6EF3-99406530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10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5FE0BB2C-ACD4-DC45-FFBC-B5B08C76D425}"/>
              </a:ext>
            </a:extLst>
          </p:cNvPr>
          <p:cNvSpPr/>
          <p:nvPr/>
        </p:nvSpPr>
        <p:spPr>
          <a:xfrm>
            <a:off x="4706058" y="4773603"/>
            <a:ext cx="6290130" cy="183706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6A633-3858-6ED0-7DA7-D3512EA9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4A5CF-1B9C-86B7-7976-6968F1E2793D}"/>
              </a:ext>
            </a:extLst>
          </p:cNvPr>
          <p:cNvCxnSpPr/>
          <p:nvPr/>
        </p:nvCxnSpPr>
        <p:spPr>
          <a:xfrm flipH="1">
            <a:off x="7904277" y="1166728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B7D030-ADFD-6BA7-63B4-78DEE1EA3D45}"/>
              </a:ext>
            </a:extLst>
          </p:cNvPr>
          <p:cNvSpPr/>
          <p:nvPr/>
        </p:nvSpPr>
        <p:spPr>
          <a:xfrm>
            <a:off x="347353" y="638380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Host</a:t>
            </a:r>
            <a:endParaRPr lang="en-IN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08BD0B-DAE5-E193-DE97-3D62D1791D14}"/>
              </a:ext>
            </a:extLst>
          </p:cNvPr>
          <p:cNvSpPr/>
          <p:nvPr/>
        </p:nvSpPr>
        <p:spPr>
          <a:xfrm>
            <a:off x="3886200" y="638380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DCOH</a:t>
            </a:r>
            <a:endParaRPr lang="en-IN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59E124-714A-0996-AA13-29F050D8EAA9}"/>
              </a:ext>
            </a:extLst>
          </p:cNvPr>
          <p:cNvSpPr/>
          <p:nvPr/>
        </p:nvSpPr>
        <p:spPr>
          <a:xfrm>
            <a:off x="6876803" y="638380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Device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2E3B38-62EB-44E1-AF25-5B7FAF6E73E7}"/>
              </a:ext>
            </a:extLst>
          </p:cNvPr>
          <p:cNvCxnSpPr/>
          <p:nvPr/>
        </p:nvCxnSpPr>
        <p:spPr>
          <a:xfrm flipH="1">
            <a:off x="1214251" y="1258785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63A0D7-7DB0-96D6-DD95-DCEB85FF8CE6}"/>
              </a:ext>
            </a:extLst>
          </p:cNvPr>
          <p:cNvCxnSpPr/>
          <p:nvPr/>
        </p:nvCxnSpPr>
        <p:spPr>
          <a:xfrm flipH="1">
            <a:off x="4912424" y="1166729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DC65D43-20D2-E675-D520-49AC9BE03AB1}"/>
              </a:ext>
            </a:extLst>
          </p:cNvPr>
          <p:cNvSpPr/>
          <p:nvPr/>
        </p:nvSpPr>
        <p:spPr>
          <a:xfrm>
            <a:off x="10027981" y="638379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Dev Mem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A9C7AC-36B2-4C6B-CC3E-7ABDAAC6BFB7}"/>
              </a:ext>
            </a:extLst>
          </p:cNvPr>
          <p:cNvCxnSpPr/>
          <p:nvPr/>
        </p:nvCxnSpPr>
        <p:spPr>
          <a:xfrm flipH="1">
            <a:off x="10976176" y="1166727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AB59F7-90AA-9377-6641-DBC5D5587813}"/>
              </a:ext>
            </a:extLst>
          </p:cNvPr>
          <p:cNvSpPr/>
          <p:nvPr/>
        </p:nvSpPr>
        <p:spPr>
          <a:xfrm>
            <a:off x="4286150" y="2037024"/>
            <a:ext cx="1425082" cy="426437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Host bias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2728F0-1866-4E26-C813-9B2B21381902}"/>
              </a:ext>
            </a:extLst>
          </p:cNvPr>
          <p:cNvSpPr txBox="1"/>
          <p:nvPr/>
        </p:nvSpPr>
        <p:spPr>
          <a:xfrm>
            <a:off x="1814422" y="-2507"/>
            <a:ext cx="9106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Scenario 6: Device Read to Device-Attached Memory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B037B0-F15A-F0ED-50C5-7FD4F45FD3D6}"/>
              </a:ext>
            </a:extLst>
          </p:cNvPr>
          <p:cNvCxnSpPr>
            <a:cxnSpLocks/>
          </p:cNvCxnSpPr>
          <p:nvPr/>
        </p:nvCxnSpPr>
        <p:spPr>
          <a:xfrm flipH="1">
            <a:off x="4912424" y="1673525"/>
            <a:ext cx="2991853" cy="27604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CC2DC64-0493-125B-14FB-7E601CD04407}"/>
              </a:ext>
            </a:extLst>
          </p:cNvPr>
          <p:cNvCxnSpPr>
            <a:cxnSpLocks/>
          </p:cNvCxnSpPr>
          <p:nvPr/>
        </p:nvCxnSpPr>
        <p:spPr>
          <a:xfrm flipH="1">
            <a:off x="1214250" y="1949570"/>
            <a:ext cx="3658152" cy="40544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C3EBF1-4A87-9003-0257-01A2A6A3A66F}"/>
              </a:ext>
            </a:extLst>
          </p:cNvPr>
          <p:cNvSpPr txBox="1"/>
          <p:nvPr/>
        </p:nvSpPr>
        <p:spPr>
          <a:xfrm>
            <a:off x="2731480" y="1673525"/>
            <a:ext cx="85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 err="1"/>
              <a:t>RdAny</a:t>
            </a:r>
            <a:endParaRPr lang="en-IN" sz="2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FE331F-884E-2900-5C3E-4ACA20E119D6}"/>
              </a:ext>
            </a:extLst>
          </p:cNvPr>
          <p:cNvCxnSpPr>
            <a:cxnSpLocks/>
          </p:cNvCxnSpPr>
          <p:nvPr/>
        </p:nvCxnSpPr>
        <p:spPr>
          <a:xfrm>
            <a:off x="1234262" y="2631056"/>
            <a:ext cx="3718185" cy="34436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2C2DF3A-1AE4-EEE2-1197-FFB32BAA6089}"/>
              </a:ext>
            </a:extLst>
          </p:cNvPr>
          <p:cNvSpPr txBox="1"/>
          <p:nvPr/>
        </p:nvSpPr>
        <p:spPr>
          <a:xfrm>
            <a:off x="2635339" y="2803236"/>
            <a:ext cx="1323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 err="1"/>
              <a:t>RdForward</a:t>
            </a:r>
            <a:endParaRPr lang="en-IN" sz="20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A56255C-A254-D837-355E-2E2FD2C81CCE}"/>
              </a:ext>
            </a:extLst>
          </p:cNvPr>
          <p:cNvSpPr/>
          <p:nvPr/>
        </p:nvSpPr>
        <p:spPr>
          <a:xfrm>
            <a:off x="4159861" y="3165825"/>
            <a:ext cx="1425082" cy="318685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Device bias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D1C02D-4D87-24FD-C02A-1A78D1187096}"/>
              </a:ext>
            </a:extLst>
          </p:cNvPr>
          <p:cNvCxnSpPr>
            <a:cxnSpLocks/>
          </p:cNvCxnSpPr>
          <p:nvPr/>
        </p:nvCxnSpPr>
        <p:spPr>
          <a:xfrm>
            <a:off x="4931995" y="2991809"/>
            <a:ext cx="6044181" cy="68597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AE0097-82C1-9F03-7FFE-9A1E91C17AC3}"/>
              </a:ext>
            </a:extLst>
          </p:cNvPr>
          <p:cNvCxnSpPr>
            <a:cxnSpLocks/>
          </p:cNvCxnSpPr>
          <p:nvPr/>
        </p:nvCxnSpPr>
        <p:spPr>
          <a:xfrm flipH="1">
            <a:off x="4872402" y="3769838"/>
            <a:ext cx="6103774" cy="31045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F1C82A4-ABB5-B9A4-592F-FD87CDA1BFF8}"/>
              </a:ext>
            </a:extLst>
          </p:cNvPr>
          <p:cNvSpPr txBox="1"/>
          <p:nvPr/>
        </p:nvSpPr>
        <p:spPr>
          <a:xfrm>
            <a:off x="6575965" y="3959479"/>
            <a:ext cx="66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/>
              <a:t>Data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4B2E8A-AA63-984C-74F1-8DB03A65241F}"/>
              </a:ext>
            </a:extLst>
          </p:cNvPr>
          <p:cNvCxnSpPr>
            <a:cxnSpLocks/>
          </p:cNvCxnSpPr>
          <p:nvPr/>
        </p:nvCxnSpPr>
        <p:spPr>
          <a:xfrm>
            <a:off x="4924801" y="4298701"/>
            <a:ext cx="2979476" cy="34137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896C649-91A6-9DDA-128B-5131536B9C31}"/>
              </a:ext>
            </a:extLst>
          </p:cNvPr>
          <p:cNvSpPr txBox="1"/>
          <p:nvPr/>
        </p:nvSpPr>
        <p:spPr>
          <a:xfrm>
            <a:off x="6608330" y="4458373"/>
            <a:ext cx="66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/>
              <a:t>Data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56BA8BB-01D4-CE88-D4CF-74D32143E496}"/>
              </a:ext>
            </a:extLst>
          </p:cNvPr>
          <p:cNvCxnSpPr>
            <a:cxnSpLocks/>
          </p:cNvCxnSpPr>
          <p:nvPr/>
        </p:nvCxnSpPr>
        <p:spPr>
          <a:xfrm flipH="1">
            <a:off x="4905308" y="5088832"/>
            <a:ext cx="2991853" cy="27604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BF85A9B-B4E1-55DE-5AA0-E35D3BA4D11D}"/>
              </a:ext>
            </a:extLst>
          </p:cNvPr>
          <p:cNvCxnSpPr>
            <a:cxnSpLocks/>
          </p:cNvCxnSpPr>
          <p:nvPr/>
        </p:nvCxnSpPr>
        <p:spPr>
          <a:xfrm>
            <a:off x="4904867" y="5451853"/>
            <a:ext cx="6016535" cy="166604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6F733C-2BC9-AC2A-2CC4-CEE9EF03B803}"/>
              </a:ext>
            </a:extLst>
          </p:cNvPr>
          <p:cNvCxnSpPr>
            <a:cxnSpLocks/>
          </p:cNvCxnSpPr>
          <p:nvPr/>
        </p:nvCxnSpPr>
        <p:spPr>
          <a:xfrm flipH="1">
            <a:off x="4897673" y="5721055"/>
            <a:ext cx="6058491" cy="11112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5B74AE5-62B2-163F-A159-8234F3A9A19E}"/>
              </a:ext>
            </a:extLst>
          </p:cNvPr>
          <p:cNvSpPr txBox="1"/>
          <p:nvPr/>
        </p:nvSpPr>
        <p:spPr>
          <a:xfrm>
            <a:off x="6527034" y="5772180"/>
            <a:ext cx="669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/>
              <a:t>Data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9160495-F4F8-DCB0-A6AA-15A6B85A77E0}"/>
              </a:ext>
            </a:extLst>
          </p:cNvPr>
          <p:cNvCxnSpPr>
            <a:cxnSpLocks/>
          </p:cNvCxnSpPr>
          <p:nvPr/>
        </p:nvCxnSpPr>
        <p:spPr>
          <a:xfrm>
            <a:off x="4940387" y="6172290"/>
            <a:ext cx="2983902" cy="137374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FE94724-52F9-3F79-3173-3D0184A1BFF9}"/>
              </a:ext>
            </a:extLst>
          </p:cNvPr>
          <p:cNvSpPr txBox="1"/>
          <p:nvPr/>
        </p:nvSpPr>
        <p:spPr>
          <a:xfrm>
            <a:off x="8404689" y="3027009"/>
            <a:ext cx="705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/>
              <a:t>Read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CEDF3B-0583-52BA-C0ED-202BE459E5F3}"/>
              </a:ext>
            </a:extLst>
          </p:cNvPr>
          <p:cNvSpPr txBox="1"/>
          <p:nvPr/>
        </p:nvSpPr>
        <p:spPr>
          <a:xfrm>
            <a:off x="8492375" y="5164822"/>
            <a:ext cx="705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/>
              <a:t>Read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605E94-D7BF-3AF8-310D-62E1668347BE}"/>
              </a:ext>
            </a:extLst>
          </p:cNvPr>
          <p:cNvSpPr txBox="1"/>
          <p:nvPr/>
        </p:nvSpPr>
        <p:spPr>
          <a:xfrm>
            <a:off x="6023621" y="4837286"/>
            <a:ext cx="85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 err="1"/>
              <a:t>RdAny</a:t>
            </a:r>
            <a:endParaRPr lang="en-IN" sz="2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22C217B-571B-DB18-20C2-E65B5ACFC388}"/>
              </a:ext>
            </a:extLst>
          </p:cNvPr>
          <p:cNvSpPr txBox="1"/>
          <p:nvPr/>
        </p:nvSpPr>
        <p:spPr>
          <a:xfrm>
            <a:off x="6545359" y="6172290"/>
            <a:ext cx="669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dirty="0"/>
              <a:t>Data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2D37E27-CB2D-2990-1851-378D010FA08D}"/>
              </a:ext>
            </a:extLst>
          </p:cNvPr>
          <p:cNvSpPr/>
          <p:nvPr/>
        </p:nvSpPr>
        <p:spPr>
          <a:xfrm>
            <a:off x="8171398" y="4655388"/>
            <a:ext cx="1425082" cy="318685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Device bias</a:t>
            </a:r>
          </a:p>
        </p:txBody>
      </p:sp>
      <p:sp>
        <p:nvSpPr>
          <p:cNvPr id="64" name="Speech Bubble: Rectangle with Corners Rounded 63">
            <a:extLst>
              <a:ext uri="{FF2B5EF4-FFF2-40B4-BE49-F238E27FC236}">
                <a16:creationId xmlns:a16="http://schemas.microsoft.com/office/drawing/2014/main" id="{25100066-52AD-22BD-86CB-A6AEB9D720D8}"/>
              </a:ext>
            </a:extLst>
          </p:cNvPr>
          <p:cNvSpPr/>
          <p:nvPr/>
        </p:nvSpPr>
        <p:spPr>
          <a:xfrm>
            <a:off x="2355011" y="5772180"/>
            <a:ext cx="1661799" cy="584170"/>
          </a:xfrm>
          <a:prstGeom prst="wedgeRoundRectCallout">
            <a:avLst>
              <a:gd name="adj1" fmla="val 105303"/>
              <a:gd name="adj2" fmla="val -526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Subsequent reads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3D3082-2766-D2A7-068E-B5877A4A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67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7E1FD-9036-8B10-FAF2-F9782159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B4E9A49-43C8-F301-181E-44E8EE34334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38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2CE0A2-5A16-F5D7-D30B-50A741CA4758}"/>
              </a:ext>
            </a:extLst>
          </p:cNvPr>
          <p:cNvCxnSpPr/>
          <p:nvPr/>
        </p:nvCxnSpPr>
        <p:spPr>
          <a:xfrm flipH="1">
            <a:off x="7904277" y="1166728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FB5AC3-FA7E-3C2C-5423-409EA91D8B1B}"/>
              </a:ext>
            </a:extLst>
          </p:cNvPr>
          <p:cNvSpPr/>
          <p:nvPr/>
        </p:nvSpPr>
        <p:spPr>
          <a:xfrm>
            <a:off x="347353" y="638380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Host</a:t>
            </a:r>
            <a:endParaRPr lang="en-IN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21126C-11D2-AAD0-13D0-D4C0E7C488B3}"/>
              </a:ext>
            </a:extLst>
          </p:cNvPr>
          <p:cNvSpPr/>
          <p:nvPr/>
        </p:nvSpPr>
        <p:spPr>
          <a:xfrm>
            <a:off x="3886200" y="638380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DCOH</a:t>
            </a:r>
            <a:endParaRPr lang="en-IN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EED952-96D0-F3A5-1C98-44FDD6E393FB}"/>
              </a:ext>
            </a:extLst>
          </p:cNvPr>
          <p:cNvSpPr/>
          <p:nvPr/>
        </p:nvSpPr>
        <p:spPr>
          <a:xfrm>
            <a:off x="6876803" y="638380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Device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08A557-96CD-4D10-778A-7B4176845BC9}"/>
              </a:ext>
            </a:extLst>
          </p:cNvPr>
          <p:cNvCxnSpPr/>
          <p:nvPr/>
        </p:nvCxnSpPr>
        <p:spPr>
          <a:xfrm flipH="1">
            <a:off x="1214251" y="1258785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30ACDF-E421-E424-75B4-5BE7A34D85DD}"/>
              </a:ext>
            </a:extLst>
          </p:cNvPr>
          <p:cNvCxnSpPr/>
          <p:nvPr/>
        </p:nvCxnSpPr>
        <p:spPr>
          <a:xfrm flipH="1">
            <a:off x="4912424" y="1166729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956AD00-5EA9-799A-9B02-F1B631D1E0E5}"/>
              </a:ext>
            </a:extLst>
          </p:cNvPr>
          <p:cNvSpPr/>
          <p:nvPr/>
        </p:nvSpPr>
        <p:spPr>
          <a:xfrm>
            <a:off x="10027981" y="638379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Dev Mem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935E3C-0B6C-F70A-86E7-0A76D19E9235}"/>
              </a:ext>
            </a:extLst>
          </p:cNvPr>
          <p:cNvCxnSpPr/>
          <p:nvPr/>
        </p:nvCxnSpPr>
        <p:spPr>
          <a:xfrm flipH="1">
            <a:off x="10976176" y="1166727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948AC2-6459-846F-2873-74C70DE35D26}"/>
              </a:ext>
            </a:extLst>
          </p:cNvPr>
          <p:cNvSpPr/>
          <p:nvPr/>
        </p:nvSpPr>
        <p:spPr>
          <a:xfrm>
            <a:off x="7996802" y="1541853"/>
            <a:ext cx="1443423" cy="351242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Device bias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EA157-8D32-CE0C-676C-D25A451840CE}"/>
              </a:ext>
            </a:extLst>
          </p:cNvPr>
          <p:cNvSpPr txBox="1"/>
          <p:nvPr/>
        </p:nvSpPr>
        <p:spPr>
          <a:xfrm>
            <a:off x="1246546" y="-10026"/>
            <a:ext cx="1010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Scenario 7A: Device Write to Device Memory (Device Bias)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82ECFD-532E-D000-C2A6-99DD7F4431A1}"/>
              </a:ext>
            </a:extLst>
          </p:cNvPr>
          <p:cNvCxnSpPr>
            <a:cxnSpLocks/>
          </p:cNvCxnSpPr>
          <p:nvPr/>
        </p:nvCxnSpPr>
        <p:spPr>
          <a:xfrm flipH="1">
            <a:off x="4912424" y="1717474"/>
            <a:ext cx="2991853" cy="27604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21E3938-1276-279C-8D8B-6492443FD765}"/>
              </a:ext>
            </a:extLst>
          </p:cNvPr>
          <p:cNvSpPr txBox="1"/>
          <p:nvPr/>
        </p:nvSpPr>
        <p:spPr>
          <a:xfrm>
            <a:off x="6242932" y="1793464"/>
            <a:ext cx="765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/>
              <a:t>Write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32777DF-F406-9B54-B1BE-3FF0F1FDD40A}"/>
              </a:ext>
            </a:extLst>
          </p:cNvPr>
          <p:cNvCxnSpPr>
            <a:cxnSpLocks/>
          </p:cNvCxnSpPr>
          <p:nvPr/>
        </p:nvCxnSpPr>
        <p:spPr>
          <a:xfrm>
            <a:off x="4912424" y="2193574"/>
            <a:ext cx="3044618" cy="34792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FDA412F-DE0A-9ACB-9876-72F6CC855237}"/>
              </a:ext>
            </a:extLst>
          </p:cNvPr>
          <p:cNvSpPr txBox="1"/>
          <p:nvPr/>
        </p:nvSpPr>
        <p:spPr>
          <a:xfrm>
            <a:off x="6242932" y="2393629"/>
            <a:ext cx="8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 err="1"/>
              <a:t>WrPull</a:t>
            </a:r>
            <a:endParaRPr lang="en-IN" sz="2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36F807-A406-1780-B063-32141873C39D}"/>
              </a:ext>
            </a:extLst>
          </p:cNvPr>
          <p:cNvCxnSpPr>
            <a:cxnSpLocks/>
          </p:cNvCxnSpPr>
          <p:nvPr/>
        </p:nvCxnSpPr>
        <p:spPr>
          <a:xfrm flipH="1">
            <a:off x="4939706" y="2855771"/>
            <a:ext cx="2991853" cy="27604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74FE256-FE78-6517-2BEF-038CA382D4D0}"/>
              </a:ext>
            </a:extLst>
          </p:cNvPr>
          <p:cNvSpPr txBox="1"/>
          <p:nvPr/>
        </p:nvSpPr>
        <p:spPr>
          <a:xfrm>
            <a:off x="6270214" y="2931761"/>
            <a:ext cx="66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/>
              <a:t>Data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E97F62-6DC9-9A6D-E6D7-F18E02208764}"/>
              </a:ext>
            </a:extLst>
          </p:cNvPr>
          <p:cNvCxnSpPr>
            <a:cxnSpLocks/>
          </p:cNvCxnSpPr>
          <p:nvPr/>
        </p:nvCxnSpPr>
        <p:spPr>
          <a:xfrm>
            <a:off x="4939706" y="3291716"/>
            <a:ext cx="6036470" cy="69368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B0B3BE-49E6-3A1A-70DE-CFD770C3F1A6}"/>
              </a:ext>
            </a:extLst>
          </p:cNvPr>
          <p:cNvSpPr txBox="1"/>
          <p:nvPr/>
        </p:nvSpPr>
        <p:spPr>
          <a:xfrm>
            <a:off x="8931752" y="3407457"/>
            <a:ext cx="765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/>
              <a:t>Write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96A2E30-FB0C-2D1F-B5ED-DA9DC43C4CE1}"/>
              </a:ext>
            </a:extLst>
          </p:cNvPr>
          <p:cNvCxnSpPr>
            <a:cxnSpLocks/>
          </p:cNvCxnSpPr>
          <p:nvPr/>
        </p:nvCxnSpPr>
        <p:spPr>
          <a:xfrm flipH="1">
            <a:off x="4819900" y="4104256"/>
            <a:ext cx="6142636" cy="31246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A9AF596-0D40-39CE-EF80-3BFFC0EF6C7D}"/>
              </a:ext>
            </a:extLst>
          </p:cNvPr>
          <p:cNvSpPr txBox="1"/>
          <p:nvPr/>
        </p:nvSpPr>
        <p:spPr>
          <a:xfrm>
            <a:off x="6114172" y="3956389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 err="1"/>
              <a:t>Cmp</a:t>
            </a:r>
            <a:endParaRPr lang="en-IN" sz="20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556349-ADDB-9C7D-2062-2F467F440433}"/>
              </a:ext>
            </a:extLst>
          </p:cNvPr>
          <p:cNvCxnSpPr>
            <a:cxnSpLocks/>
          </p:cNvCxnSpPr>
          <p:nvPr/>
        </p:nvCxnSpPr>
        <p:spPr>
          <a:xfrm>
            <a:off x="4922242" y="4584345"/>
            <a:ext cx="3044618" cy="34792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F9E63C6-1925-03D7-EC32-86311AA0E405}"/>
              </a:ext>
            </a:extLst>
          </p:cNvPr>
          <p:cNvSpPr txBox="1"/>
          <p:nvPr/>
        </p:nvSpPr>
        <p:spPr>
          <a:xfrm>
            <a:off x="6145165" y="4373590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 err="1"/>
              <a:t>Cmp</a:t>
            </a:r>
            <a:endParaRPr lang="en-IN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048A6C-06FD-D838-3EC4-D15BF177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0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7E1FD-9036-8B10-FAF2-F9782159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B4E9A49-43C8-F301-181E-44E8EE34334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39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2CE0A2-5A16-F5D7-D30B-50A741CA4758}"/>
              </a:ext>
            </a:extLst>
          </p:cNvPr>
          <p:cNvCxnSpPr/>
          <p:nvPr/>
        </p:nvCxnSpPr>
        <p:spPr>
          <a:xfrm flipH="1">
            <a:off x="7904277" y="1166728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FB5AC3-FA7E-3C2C-5423-409EA91D8B1B}"/>
              </a:ext>
            </a:extLst>
          </p:cNvPr>
          <p:cNvSpPr/>
          <p:nvPr/>
        </p:nvSpPr>
        <p:spPr>
          <a:xfrm>
            <a:off x="347353" y="638380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Host</a:t>
            </a:r>
            <a:endParaRPr lang="en-IN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21126C-11D2-AAD0-13D0-D4C0E7C488B3}"/>
              </a:ext>
            </a:extLst>
          </p:cNvPr>
          <p:cNvSpPr/>
          <p:nvPr/>
        </p:nvSpPr>
        <p:spPr>
          <a:xfrm>
            <a:off x="3886200" y="638380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DCOH</a:t>
            </a:r>
            <a:endParaRPr lang="en-IN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EED952-96D0-F3A5-1C98-44FDD6E393FB}"/>
              </a:ext>
            </a:extLst>
          </p:cNvPr>
          <p:cNvSpPr/>
          <p:nvPr/>
        </p:nvSpPr>
        <p:spPr>
          <a:xfrm>
            <a:off x="6876803" y="638380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Device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08A557-96CD-4D10-778A-7B4176845BC9}"/>
              </a:ext>
            </a:extLst>
          </p:cNvPr>
          <p:cNvCxnSpPr/>
          <p:nvPr/>
        </p:nvCxnSpPr>
        <p:spPr>
          <a:xfrm flipH="1">
            <a:off x="1214251" y="1258785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30ACDF-E421-E424-75B4-5BE7A34D85DD}"/>
              </a:ext>
            </a:extLst>
          </p:cNvPr>
          <p:cNvCxnSpPr/>
          <p:nvPr/>
        </p:nvCxnSpPr>
        <p:spPr>
          <a:xfrm flipH="1">
            <a:off x="4912424" y="1166729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956AD00-5EA9-799A-9B02-F1B631D1E0E5}"/>
              </a:ext>
            </a:extLst>
          </p:cNvPr>
          <p:cNvSpPr/>
          <p:nvPr/>
        </p:nvSpPr>
        <p:spPr>
          <a:xfrm>
            <a:off x="10027981" y="638379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Dev Mem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935E3C-0B6C-F70A-86E7-0A76D19E9235}"/>
              </a:ext>
            </a:extLst>
          </p:cNvPr>
          <p:cNvCxnSpPr/>
          <p:nvPr/>
        </p:nvCxnSpPr>
        <p:spPr>
          <a:xfrm flipH="1">
            <a:off x="10976176" y="1166727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948AC2-6459-846F-2873-74C70DE35D26}"/>
              </a:ext>
            </a:extLst>
          </p:cNvPr>
          <p:cNvSpPr/>
          <p:nvPr/>
        </p:nvSpPr>
        <p:spPr>
          <a:xfrm>
            <a:off x="7069108" y="1506406"/>
            <a:ext cx="1443423" cy="351242"/>
          </a:xfrm>
          <a:prstGeom prst="round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Host bias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EA157-8D32-CE0C-676C-D25A451840CE}"/>
              </a:ext>
            </a:extLst>
          </p:cNvPr>
          <p:cNvSpPr txBox="1"/>
          <p:nvPr/>
        </p:nvSpPr>
        <p:spPr>
          <a:xfrm>
            <a:off x="1246546" y="-10026"/>
            <a:ext cx="9765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Scenario 7B: Device Write to Device Memory (Host Bias)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36F807-A406-1780-B063-32141873C39D}"/>
              </a:ext>
            </a:extLst>
          </p:cNvPr>
          <p:cNvCxnSpPr>
            <a:cxnSpLocks/>
          </p:cNvCxnSpPr>
          <p:nvPr/>
        </p:nvCxnSpPr>
        <p:spPr>
          <a:xfrm flipH="1">
            <a:off x="4912424" y="2108820"/>
            <a:ext cx="2991853" cy="276045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74FE256-FE78-6517-2BEF-038CA382D4D0}"/>
              </a:ext>
            </a:extLst>
          </p:cNvPr>
          <p:cNvSpPr txBox="1"/>
          <p:nvPr/>
        </p:nvSpPr>
        <p:spPr>
          <a:xfrm>
            <a:off x="6041772" y="2248225"/>
            <a:ext cx="983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 err="1"/>
              <a:t>WrBack</a:t>
            </a:r>
            <a:endParaRPr lang="en-IN" sz="20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4E97F62-6DC9-9A6D-E6D7-F18E02208764}"/>
              </a:ext>
            </a:extLst>
          </p:cNvPr>
          <p:cNvCxnSpPr>
            <a:cxnSpLocks/>
          </p:cNvCxnSpPr>
          <p:nvPr/>
        </p:nvCxnSpPr>
        <p:spPr>
          <a:xfrm>
            <a:off x="4930787" y="2701575"/>
            <a:ext cx="3027154" cy="33102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B0B3BE-49E6-3A1A-70DE-CFD770C3F1A6}"/>
              </a:ext>
            </a:extLst>
          </p:cNvPr>
          <p:cNvSpPr txBox="1"/>
          <p:nvPr/>
        </p:nvSpPr>
        <p:spPr>
          <a:xfrm>
            <a:off x="6096000" y="3747280"/>
            <a:ext cx="66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/>
              <a:t>Data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6556349-ADDB-9C7D-2062-2F467F440433}"/>
              </a:ext>
            </a:extLst>
          </p:cNvPr>
          <p:cNvCxnSpPr>
            <a:cxnSpLocks/>
          </p:cNvCxnSpPr>
          <p:nvPr/>
        </p:nvCxnSpPr>
        <p:spPr>
          <a:xfrm flipH="1">
            <a:off x="4859023" y="3562834"/>
            <a:ext cx="3031876" cy="368893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B31B807-7F5F-46A7-0E6C-54A956A68DA5}"/>
              </a:ext>
            </a:extLst>
          </p:cNvPr>
          <p:cNvSpPr txBox="1"/>
          <p:nvPr/>
        </p:nvSpPr>
        <p:spPr>
          <a:xfrm>
            <a:off x="6100983" y="2908527"/>
            <a:ext cx="8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 err="1"/>
              <a:t>WrPull</a:t>
            </a:r>
            <a:endParaRPr lang="en-IN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A6FFE3-A356-6163-0409-C91D89BCB068}"/>
              </a:ext>
            </a:extLst>
          </p:cNvPr>
          <p:cNvCxnSpPr>
            <a:cxnSpLocks/>
          </p:cNvCxnSpPr>
          <p:nvPr/>
        </p:nvCxnSpPr>
        <p:spPr>
          <a:xfrm>
            <a:off x="4930787" y="4210573"/>
            <a:ext cx="6045389" cy="512347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B5184E-1D93-272E-06B7-B99E0FA8E6F1}"/>
              </a:ext>
            </a:extLst>
          </p:cNvPr>
          <p:cNvSpPr txBox="1"/>
          <p:nvPr/>
        </p:nvSpPr>
        <p:spPr>
          <a:xfrm>
            <a:off x="9035177" y="4210573"/>
            <a:ext cx="1308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/>
              <a:t>Data Write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A8444D-888C-2072-8A47-D1B45936928E}"/>
              </a:ext>
            </a:extLst>
          </p:cNvPr>
          <p:cNvCxnSpPr>
            <a:cxnSpLocks/>
          </p:cNvCxnSpPr>
          <p:nvPr/>
        </p:nvCxnSpPr>
        <p:spPr>
          <a:xfrm flipH="1">
            <a:off x="4885724" y="4931889"/>
            <a:ext cx="6090452" cy="418193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6F4039-07F5-2CD8-7115-3CDA5750A3FF}"/>
              </a:ext>
            </a:extLst>
          </p:cNvPr>
          <p:cNvCxnSpPr>
            <a:cxnSpLocks/>
          </p:cNvCxnSpPr>
          <p:nvPr/>
        </p:nvCxnSpPr>
        <p:spPr>
          <a:xfrm>
            <a:off x="4926327" y="5569860"/>
            <a:ext cx="3027154" cy="33102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EDBDEC6-52C6-E8CB-09E0-A8194B246DAA}"/>
              </a:ext>
            </a:extLst>
          </p:cNvPr>
          <p:cNvSpPr txBox="1"/>
          <p:nvPr/>
        </p:nvSpPr>
        <p:spPr>
          <a:xfrm>
            <a:off x="6408350" y="4824473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 err="1"/>
              <a:t>Cmp</a:t>
            </a:r>
            <a:endParaRPr lang="en-IN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004AE-3B88-BED7-D769-362864BB8C1C}"/>
              </a:ext>
            </a:extLst>
          </p:cNvPr>
          <p:cNvSpPr txBox="1"/>
          <p:nvPr/>
        </p:nvSpPr>
        <p:spPr>
          <a:xfrm>
            <a:off x="6408350" y="5767302"/>
            <a:ext cx="66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 err="1"/>
              <a:t>Cmp</a:t>
            </a:r>
            <a:endParaRPr lang="en-IN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532A63-7454-0CE1-BF45-B0CDC98F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7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034B-B573-17D6-AC17-72563697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14" y="22883"/>
            <a:ext cx="2700067" cy="1033195"/>
          </a:xfrm>
        </p:spPr>
        <p:txBody>
          <a:bodyPr/>
          <a:lstStyle/>
          <a:p>
            <a:r>
              <a:rPr lang="en-IN" dirty="0"/>
              <a:t>Why CXL?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3BB6E-5A35-753F-316C-615523BA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89303DC-42E3-61F6-2B01-22535F6EF3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8426841"/>
              </p:ext>
            </p:extLst>
          </p:nvPr>
        </p:nvGraphicFramePr>
        <p:xfrm>
          <a:off x="558140" y="1270660"/>
          <a:ext cx="11293434" cy="5222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7684F44-523D-1CA2-1648-81FA79D217F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1768"/>
            <a:ext cx="629728" cy="62972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DE182-E66D-4B00-3F61-FDE8C23F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C5FE15-22C0-EC89-3AFF-2DB1B624560E}"/>
              </a:ext>
            </a:extLst>
          </p:cNvPr>
          <p:cNvCxnSpPr/>
          <p:nvPr/>
        </p:nvCxnSpPr>
        <p:spPr>
          <a:xfrm flipH="1">
            <a:off x="11096264" y="1280926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4F901-0FE2-3AD2-5085-72C2003F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3A1E9E-8ABF-E71A-B2A6-0B7DECCD1990}"/>
              </a:ext>
            </a:extLst>
          </p:cNvPr>
          <p:cNvSpPr/>
          <p:nvPr/>
        </p:nvSpPr>
        <p:spPr>
          <a:xfrm>
            <a:off x="750618" y="752579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Peer cache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7F2A6F-273E-11A8-1746-A8F3601C58EB}"/>
              </a:ext>
            </a:extLst>
          </p:cNvPr>
          <p:cNvSpPr/>
          <p:nvPr/>
        </p:nvSpPr>
        <p:spPr>
          <a:xfrm>
            <a:off x="3539340" y="752578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Host</a:t>
            </a:r>
            <a:endParaRPr lang="en-IN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3F420B-E35E-2A10-7362-AE1B9F10AB82}"/>
              </a:ext>
            </a:extLst>
          </p:cNvPr>
          <p:cNvSpPr/>
          <p:nvPr/>
        </p:nvSpPr>
        <p:spPr>
          <a:xfrm>
            <a:off x="7078187" y="752578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DCOH</a:t>
            </a:r>
            <a:endParaRPr lang="en-IN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AF8A98-C9E4-2900-F306-E0B63388B62D}"/>
              </a:ext>
            </a:extLst>
          </p:cNvPr>
          <p:cNvSpPr/>
          <p:nvPr/>
        </p:nvSpPr>
        <p:spPr>
          <a:xfrm>
            <a:off x="10068790" y="752578"/>
            <a:ext cx="1733797" cy="6887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Device Mem.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CAE7C5-AC10-72E3-3A01-823A03643DB8}"/>
              </a:ext>
            </a:extLst>
          </p:cNvPr>
          <p:cNvCxnSpPr>
            <a:stCxn id="5" idx="2"/>
          </p:cNvCxnSpPr>
          <p:nvPr/>
        </p:nvCxnSpPr>
        <p:spPr>
          <a:xfrm flipH="1">
            <a:off x="1617516" y="1441348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F50209-106E-F13F-A68B-D1B6188B8911}"/>
              </a:ext>
            </a:extLst>
          </p:cNvPr>
          <p:cNvCxnSpPr/>
          <p:nvPr/>
        </p:nvCxnSpPr>
        <p:spPr>
          <a:xfrm flipH="1">
            <a:off x="4406238" y="1372983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4BF9B0-B5B7-D10B-F2F5-728A7DBCBFA0}"/>
              </a:ext>
            </a:extLst>
          </p:cNvPr>
          <p:cNvCxnSpPr/>
          <p:nvPr/>
        </p:nvCxnSpPr>
        <p:spPr>
          <a:xfrm flipH="1">
            <a:off x="8104411" y="1280927"/>
            <a:ext cx="1" cy="509756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2AB9B7-7265-7C6D-2E71-B69B1DB69EA0}"/>
              </a:ext>
            </a:extLst>
          </p:cNvPr>
          <p:cNvCxnSpPr>
            <a:cxnSpLocks/>
          </p:cNvCxnSpPr>
          <p:nvPr/>
        </p:nvCxnSpPr>
        <p:spPr>
          <a:xfrm>
            <a:off x="4406238" y="1758696"/>
            <a:ext cx="3655517" cy="613611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5BE926B-FD4C-B2D9-F1A0-0E81D521465B}"/>
              </a:ext>
            </a:extLst>
          </p:cNvPr>
          <p:cNvSpPr txBox="1"/>
          <p:nvPr/>
        </p:nvSpPr>
        <p:spPr>
          <a:xfrm>
            <a:off x="6140033" y="160383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Rd X</a:t>
            </a:r>
            <a:endParaRPr lang="en-IN" sz="2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A1422A-C235-FB6E-3DD3-580C2E45DFA7}"/>
              </a:ext>
            </a:extLst>
          </p:cNvPr>
          <p:cNvCxnSpPr>
            <a:cxnSpLocks/>
          </p:cNvCxnSpPr>
          <p:nvPr/>
        </p:nvCxnSpPr>
        <p:spPr>
          <a:xfrm flipH="1">
            <a:off x="4298214" y="2432396"/>
            <a:ext cx="3763541" cy="56031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BDD955-E5AA-3D33-BEB4-E9F12B0D9BD7}"/>
              </a:ext>
            </a:extLst>
          </p:cNvPr>
          <p:cNvSpPr txBox="1"/>
          <p:nvPr/>
        </p:nvSpPr>
        <p:spPr>
          <a:xfrm>
            <a:off x="6179984" y="2657347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 err="1"/>
              <a:t>BISnp</a:t>
            </a:r>
            <a:r>
              <a:rPr lang="en-IN" sz="2400" dirty="0"/>
              <a:t> Y</a:t>
            </a:r>
            <a:endParaRPr lang="en-IN" sz="20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FA8278-08BC-80EE-1046-804C6070E22D}"/>
              </a:ext>
            </a:extLst>
          </p:cNvPr>
          <p:cNvCxnSpPr>
            <a:cxnSpLocks/>
          </p:cNvCxnSpPr>
          <p:nvPr/>
        </p:nvCxnSpPr>
        <p:spPr>
          <a:xfrm flipH="1">
            <a:off x="1612530" y="3061076"/>
            <a:ext cx="2761025" cy="35535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5AF6B00-BB24-A997-702A-0CCE72F404F7}"/>
              </a:ext>
            </a:extLst>
          </p:cNvPr>
          <p:cNvSpPr txBox="1"/>
          <p:nvPr/>
        </p:nvSpPr>
        <p:spPr>
          <a:xfrm>
            <a:off x="2153109" y="2712554"/>
            <a:ext cx="124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 err="1"/>
              <a:t>SnpInv</a:t>
            </a:r>
            <a:r>
              <a:rPr lang="en-IN" sz="2400" dirty="0"/>
              <a:t> Y</a:t>
            </a:r>
            <a:endParaRPr lang="en-IN" sz="20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132DAE-A0C3-0C7A-31A7-74318984E766}"/>
              </a:ext>
            </a:extLst>
          </p:cNvPr>
          <p:cNvCxnSpPr>
            <a:cxnSpLocks/>
          </p:cNvCxnSpPr>
          <p:nvPr/>
        </p:nvCxnSpPr>
        <p:spPr>
          <a:xfrm>
            <a:off x="1612530" y="3522741"/>
            <a:ext cx="2826392" cy="24221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AE983E-3405-8F9D-0B2F-F129F852780B}"/>
              </a:ext>
            </a:extLst>
          </p:cNvPr>
          <p:cNvSpPr txBox="1"/>
          <p:nvPr/>
        </p:nvSpPr>
        <p:spPr>
          <a:xfrm>
            <a:off x="2274946" y="3581852"/>
            <a:ext cx="1321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Data +</a:t>
            </a:r>
          </a:p>
          <a:p>
            <a:pPr algn="l"/>
            <a:r>
              <a:rPr lang="en-IN" sz="2400" dirty="0"/>
              <a:t>response</a:t>
            </a:r>
            <a:endParaRPr lang="en-IN" sz="20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7F35AA-4821-753D-CDE2-B7ABE3F050ED}"/>
              </a:ext>
            </a:extLst>
          </p:cNvPr>
          <p:cNvCxnSpPr>
            <a:cxnSpLocks/>
          </p:cNvCxnSpPr>
          <p:nvPr/>
        </p:nvCxnSpPr>
        <p:spPr>
          <a:xfrm>
            <a:off x="8097324" y="2405748"/>
            <a:ext cx="2998940" cy="53763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6C3D67E-9F1E-3F68-36E3-947CDC3118BF}"/>
              </a:ext>
            </a:extLst>
          </p:cNvPr>
          <p:cNvSpPr txBox="1"/>
          <p:nvPr/>
        </p:nvSpPr>
        <p:spPr>
          <a:xfrm>
            <a:off x="9060938" y="2121135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Rd X</a:t>
            </a:r>
            <a:endParaRPr lang="en-IN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0EB58F-2DF9-84F8-0616-53D63FF76183}"/>
              </a:ext>
            </a:extLst>
          </p:cNvPr>
          <p:cNvCxnSpPr>
            <a:cxnSpLocks/>
          </p:cNvCxnSpPr>
          <p:nvPr/>
        </p:nvCxnSpPr>
        <p:spPr>
          <a:xfrm flipH="1">
            <a:off x="8097324" y="3194986"/>
            <a:ext cx="2998940" cy="515696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57C7961-BE11-9324-F8A0-0A7821481675}"/>
              </a:ext>
            </a:extLst>
          </p:cNvPr>
          <p:cNvSpPr txBox="1"/>
          <p:nvPr/>
        </p:nvSpPr>
        <p:spPr>
          <a:xfrm>
            <a:off x="9122360" y="3513418"/>
            <a:ext cx="993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Data X</a:t>
            </a:r>
            <a:endParaRPr lang="en-IN" sz="2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52DB546-AD3B-CE1C-4FBB-90121BEC71E4}"/>
              </a:ext>
            </a:extLst>
          </p:cNvPr>
          <p:cNvCxnSpPr>
            <a:cxnSpLocks/>
          </p:cNvCxnSpPr>
          <p:nvPr/>
        </p:nvCxnSpPr>
        <p:spPr>
          <a:xfrm>
            <a:off x="4411121" y="3849086"/>
            <a:ext cx="3686203" cy="44590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1AB726D-62DF-1D3E-E547-E8A45BACBB65}"/>
              </a:ext>
            </a:extLst>
          </p:cNvPr>
          <p:cNvSpPr txBox="1"/>
          <p:nvPr/>
        </p:nvSpPr>
        <p:spPr>
          <a:xfrm>
            <a:off x="6131414" y="3667579"/>
            <a:ext cx="776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 err="1"/>
              <a:t>Wr</a:t>
            </a:r>
            <a:r>
              <a:rPr lang="en-IN" sz="2400" dirty="0"/>
              <a:t> Y</a:t>
            </a:r>
            <a:endParaRPr lang="en-IN" sz="2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ED46A6-7A11-B0FC-CF89-97EF2DE7C761}"/>
              </a:ext>
            </a:extLst>
          </p:cNvPr>
          <p:cNvCxnSpPr>
            <a:cxnSpLocks/>
          </p:cNvCxnSpPr>
          <p:nvPr/>
        </p:nvCxnSpPr>
        <p:spPr>
          <a:xfrm>
            <a:off x="8097324" y="4374602"/>
            <a:ext cx="2998940" cy="53763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403394-EE3A-0D69-4E08-BBC02CCC07F4}"/>
              </a:ext>
            </a:extLst>
          </p:cNvPr>
          <p:cNvSpPr txBox="1"/>
          <p:nvPr/>
        </p:nvSpPr>
        <p:spPr>
          <a:xfrm>
            <a:off x="9320109" y="4119357"/>
            <a:ext cx="776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 err="1"/>
              <a:t>Wr</a:t>
            </a:r>
            <a:r>
              <a:rPr lang="en-IN" sz="2400" dirty="0"/>
              <a:t> Y</a:t>
            </a:r>
            <a:endParaRPr lang="en-IN" sz="2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D65840E-97C6-5672-5779-9F635847B7E8}"/>
              </a:ext>
            </a:extLst>
          </p:cNvPr>
          <p:cNvCxnSpPr>
            <a:cxnSpLocks/>
          </p:cNvCxnSpPr>
          <p:nvPr/>
        </p:nvCxnSpPr>
        <p:spPr>
          <a:xfrm flipH="1">
            <a:off x="8097324" y="5123881"/>
            <a:ext cx="2998940" cy="18787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C3AE481-E4C7-B3BC-F4A5-CEE8508CA584}"/>
              </a:ext>
            </a:extLst>
          </p:cNvPr>
          <p:cNvSpPr txBox="1"/>
          <p:nvPr/>
        </p:nvSpPr>
        <p:spPr>
          <a:xfrm>
            <a:off x="9345097" y="5259674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 err="1"/>
              <a:t>Cmp</a:t>
            </a:r>
            <a:endParaRPr lang="en-IN" sz="20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494A12-05DC-7C07-57BA-B689377567FF}"/>
              </a:ext>
            </a:extLst>
          </p:cNvPr>
          <p:cNvCxnSpPr>
            <a:cxnSpLocks/>
          </p:cNvCxnSpPr>
          <p:nvPr/>
        </p:nvCxnSpPr>
        <p:spPr>
          <a:xfrm flipH="1">
            <a:off x="4373555" y="4501852"/>
            <a:ext cx="3673022" cy="41038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3C4D09A-7BFB-AC53-DF56-4F81D3224D23}"/>
              </a:ext>
            </a:extLst>
          </p:cNvPr>
          <p:cNvSpPr txBox="1"/>
          <p:nvPr/>
        </p:nvSpPr>
        <p:spPr>
          <a:xfrm>
            <a:off x="6295410" y="4637645"/>
            <a:ext cx="1866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 err="1"/>
              <a:t>Cmp</a:t>
            </a:r>
            <a:r>
              <a:rPr lang="en-IN" sz="2400" dirty="0"/>
              <a:t> (</a:t>
            </a:r>
            <a:r>
              <a:rPr lang="en-IN" sz="2400" dirty="0">
                <a:solidFill>
                  <a:srgbClr val="0070C0"/>
                </a:solidFill>
              </a:rPr>
              <a:t>complete</a:t>
            </a:r>
            <a:r>
              <a:rPr lang="en-IN" sz="2400" dirty="0"/>
              <a:t>)</a:t>
            </a:r>
            <a:endParaRPr lang="en-IN" sz="20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1EC0A88-F75E-28E7-F4DE-8FB0DF53865B}"/>
              </a:ext>
            </a:extLst>
          </p:cNvPr>
          <p:cNvCxnSpPr>
            <a:cxnSpLocks/>
          </p:cNvCxnSpPr>
          <p:nvPr/>
        </p:nvCxnSpPr>
        <p:spPr>
          <a:xfrm flipH="1">
            <a:off x="4448791" y="5516385"/>
            <a:ext cx="3612964" cy="669932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E1645A8-D9C0-1019-6234-FEED06C15DFB}"/>
              </a:ext>
            </a:extLst>
          </p:cNvPr>
          <p:cNvSpPr txBox="1"/>
          <p:nvPr/>
        </p:nvSpPr>
        <p:spPr>
          <a:xfrm>
            <a:off x="6087851" y="5834817"/>
            <a:ext cx="993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Data X</a:t>
            </a:r>
            <a:endParaRPr lang="en-IN" sz="2000" dirty="0"/>
          </a:p>
        </p:txBody>
      </p:sp>
      <p:sp>
        <p:nvSpPr>
          <p:cNvPr id="54" name="Callout: Line with Border and Accent Bar 53">
            <a:extLst>
              <a:ext uri="{FF2B5EF4-FFF2-40B4-BE49-F238E27FC236}">
                <a16:creationId xmlns:a16="http://schemas.microsoft.com/office/drawing/2014/main" id="{5CDC743E-5B75-4A19-8369-649F1B063D09}"/>
              </a:ext>
            </a:extLst>
          </p:cNvPr>
          <p:cNvSpPr/>
          <p:nvPr/>
        </p:nvSpPr>
        <p:spPr>
          <a:xfrm>
            <a:off x="8682393" y="6108827"/>
            <a:ext cx="1778263" cy="612648"/>
          </a:xfrm>
          <a:prstGeom prst="accentBorderCallout1">
            <a:avLst>
              <a:gd name="adj1" fmla="val 18750"/>
              <a:gd name="adj2" fmla="val -8333"/>
              <a:gd name="adj3" fmla="val -600383"/>
              <a:gd name="adj4" fmla="val -32284"/>
            </a:avLst>
          </a:prstGeom>
          <a:solidFill>
            <a:srgbClr val="92D050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X displaces 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4582C60-6B7D-4EA9-D23F-90C94A6F57DC}"/>
              </a:ext>
            </a:extLst>
          </p:cNvPr>
          <p:cNvSpPr/>
          <p:nvPr/>
        </p:nvSpPr>
        <p:spPr>
          <a:xfrm>
            <a:off x="27317" y="3194986"/>
            <a:ext cx="1540053" cy="5156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Invalidate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22E87B-588E-2A9B-A9E3-28D3DE470120}"/>
              </a:ext>
            </a:extLst>
          </p:cNvPr>
          <p:cNvSpPr txBox="1"/>
          <p:nvPr/>
        </p:nvSpPr>
        <p:spPr>
          <a:xfrm>
            <a:off x="2885572" y="38118"/>
            <a:ext cx="6215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>
                <a:solidFill>
                  <a:srgbClr val="0070C0"/>
                </a:solidFill>
                <a:latin typeface="Comic Sans MS" panose="030F0702030302020204" pitchFamily="66" charset="0"/>
              </a:rPr>
              <a:t>Scenario 8: Miss in the Snoop Filter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0A351-8DD0-C0F8-4DA3-D8D9AD95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6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square with black border&#10;&#10;Description automatically generated">
            <a:extLst>
              <a:ext uri="{FF2B5EF4-FFF2-40B4-BE49-F238E27FC236}">
                <a16:creationId xmlns:a16="http://schemas.microsoft.com/office/drawing/2014/main" id="{EFA27724-E5BF-F0BA-6EAD-CBE8F6EAF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422" y="994933"/>
            <a:ext cx="4557155" cy="44885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D3304B-EACD-02A5-96B9-6C9B7BEFAC9B}"/>
              </a:ext>
            </a:extLst>
          </p:cNvPr>
          <p:cNvSpPr txBox="1"/>
          <p:nvPr/>
        </p:nvSpPr>
        <p:spPr>
          <a:xfrm>
            <a:off x="4774964" y="2613803"/>
            <a:ext cx="26725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4000" dirty="0">
                <a:latin typeface="Comic Sans MS" panose="030F0702030302020204" pitchFamily="66" charset="0"/>
              </a:rPr>
              <a:t>Telemetry</a:t>
            </a:r>
          </a:p>
        </p:txBody>
      </p:sp>
    </p:spTree>
    <p:extLst>
      <p:ext uri="{BB962C8B-B14F-4D97-AF65-F5344CB8AC3E}">
        <p14:creationId xmlns:p14="http://schemas.microsoft.com/office/powerpoint/2010/main" val="3242969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912B-7074-B7EB-1A6A-B7103FB9A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1" y="114726"/>
            <a:ext cx="10515600" cy="1325563"/>
          </a:xfrm>
        </p:spPr>
        <p:txBody>
          <a:bodyPr/>
          <a:lstStyle/>
          <a:p>
            <a:r>
              <a:rPr lang="en-IN" dirty="0"/>
              <a:t>QoS Telemetry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52B65-5CC0-67BA-DE9D-6D6FAE191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234" y="3224382"/>
            <a:ext cx="10515600" cy="2829914"/>
          </a:xfrm>
        </p:spPr>
        <p:txBody>
          <a:bodyPr/>
          <a:lstStyle/>
          <a:p>
            <a:r>
              <a:rPr lang="en-IN" dirty="0"/>
              <a:t>Each memory device indicates its current load level (</a:t>
            </a:r>
            <a:r>
              <a:rPr lang="en-IN" dirty="0" err="1"/>
              <a:t>DevLoad</a:t>
            </a:r>
            <a:r>
              <a:rPr lang="en-IN" dirty="0"/>
              <a:t>) along with every response</a:t>
            </a:r>
          </a:p>
          <a:p>
            <a:pPr lvl="1"/>
            <a:r>
              <a:rPr lang="en-IN" dirty="0"/>
              <a:t>Load balancing, power management, request rate throttling</a:t>
            </a:r>
          </a:p>
          <a:p>
            <a:r>
              <a:rPr lang="en-IN" dirty="0"/>
              <a:t>QoS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E050E-A0A7-09A8-8732-5418C9D2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BAD47-8D06-DB11-DF6A-2A65C80E09F3}"/>
              </a:ext>
            </a:extLst>
          </p:cNvPr>
          <p:cNvSpPr/>
          <p:nvPr/>
        </p:nvSpPr>
        <p:spPr>
          <a:xfrm>
            <a:off x="2838090" y="1596672"/>
            <a:ext cx="2009955" cy="67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Memory device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EBEF923-F338-CD5D-1363-970DFDF27E73}"/>
              </a:ext>
            </a:extLst>
          </p:cNvPr>
          <p:cNvSpPr/>
          <p:nvPr/>
        </p:nvSpPr>
        <p:spPr>
          <a:xfrm flipH="1">
            <a:off x="4855233" y="1596672"/>
            <a:ext cx="2501660" cy="25030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4D4E916-AC5D-A169-4776-1279A991162D}"/>
              </a:ext>
            </a:extLst>
          </p:cNvPr>
          <p:cNvSpPr/>
          <p:nvPr/>
        </p:nvSpPr>
        <p:spPr>
          <a:xfrm rot="10800000" flipH="1">
            <a:off x="4855233" y="2006315"/>
            <a:ext cx="2501660" cy="250300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EEE5BE-F74E-B716-74E9-D36905F8D0C8}"/>
              </a:ext>
            </a:extLst>
          </p:cNvPr>
          <p:cNvSpPr/>
          <p:nvPr/>
        </p:nvSpPr>
        <p:spPr>
          <a:xfrm>
            <a:off x="5772510" y="1264801"/>
            <a:ext cx="731807" cy="34505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Req.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A42EB0-5A4D-066E-E38C-AC2C131655A7}"/>
              </a:ext>
            </a:extLst>
          </p:cNvPr>
          <p:cNvSpPr/>
          <p:nvPr/>
        </p:nvSpPr>
        <p:spPr>
          <a:xfrm>
            <a:off x="5681931" y="2511432"/>
            <a:ext cx="1391728" cy="34505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Response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47E3AD-0CF1-7D72-BFCC-C17A9F713E22}"/>
              </a:ext>
            </a:extLst>
          </p:cNvPr>
          <p:cNvSpPr/>
          <p:nvPr/>
        </p:nvSpPr>
        <p:spPr>
          <a:xfrm>
            <a:off x="6028426" y="2256615"/>
            <a:ext cx="698739" cy="250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QoS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932C25-6476-B505-9660-2BBD53F04721}"/>
              </a:ext>
            </a:extLst>
          </p:cNvPr>
          <p:cNvSpPr/>
          <p:nvPr/>
        </p:nvSpPr>
        <p:spPr>
          <a:xfrm>
            <a:off x="2838090" y="4555622"/>
            <a:ext cx="1086929" cy="414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Light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99720F-3EFB-CF01-EAE2-B8C68357F6AF}"/>
              </a:ext>
            </a:extLst>
          </p:cNvPr>
          <p:cNvSpPr/>
          <p:nvPr/>
        </p:nvSpPr>
        <p:spPr>
          <a:xfrm>
            <a:off x="4111925" y="4555622"/>
            <a:ext cx="1086929" cy="414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Optimal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F04D58-0291-8E14-B30C-5C07ABEAEA58}"/>
              </a:ext>
            </a:extLst>
          </p:cNvPr>
          <p:cNvSpPr/>
          <p:nvPr/>
        </p:nvSpPr>
        <p:spPr>
          <a:xfrm>
            <a:off x="5417388" y="4555622"/>
            <a:ext cx="1466491" cy="414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Moderate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0A15B0-B92B-781C-9353-501C481EBF78}"/>
              </a:ext>
            </a:extLst>
          </p:cNvPr>
          <p:cNvSpPr/>
          <p:nvPr/>
        </p:nvSpPr>
        <p:spPr>
          <a:xfrm>
            <a:off x="7022620" y="4555622"/>
            <a:ext cx="1466491" cy="4140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Severe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1E8E64-A006-6155-EB2F-EB232B8663C8}"/>
              </a:ext>
            </a:extLst>
          </p:cNvPr>
          <p:cNvSpPr/>
          <p:nvPr/>
        </p:nvSpPr>
        <p:spPr>
          <a:xfrm>
            <a:off x="2576422" y="5627980"/>
            <a:ext cx="2009955" cy="672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Memory device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EDE22D-97A5-EA47-B22F-6D4AB2B3D11C}"/>
              </a:ext>
            </a:extLst>
          </p:cNvPr>
          <p:cNvSpPr/>
          <p:nvPr/>
        </p:nvSpPr>
        <p:spPr>
          <a:xfrm>
            <a:off x="5494628" y="5446134"/>
            <a:ext cx="2380891" cy="4140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Multiple QoS classes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FF910-5E34-8B4C-8D4B-E5ED32A25D0D}"/>
              </a:ext>
            </a:extLst>
          </p:cNvPr>
          <p:cNvSpPr/>
          <p:nvPr/>
        </p:nvSpPr>
        <p:spPr>
          <a:xfrm>
            <a:off x="5529132" y="6078807"/>
            <a:ext cx="2553819" cy="41406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Performance isolation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4C65C7A-43B6-7732-E379-57319075F8D1}"/>
              </a:ext>
            </a:extLst>
          </p:cNvPr>
          <p:cNvSpPr/>
          <p:nvPr/>
        </p:nvSpPr>
        <p:spPr>
          <a:xfrm rot="20280396">
            <a:off x="4531611" y="5668448"/>
            <a:ext cx="997788" cy="192464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A1F4EE5-2C8E-E2AC-1AE8-FDB100F85099}"/>
              </a:ext>
            </a:extLst>
          </p:cNvPr>
          <p:cNvSpPr/>
          <p:nvPr/>
        </p:nvSpPr>
        <p:spPr>
          <a:xfrm rot="814161">
            <a:off x="4558860" y="6055111"/>
            <a:ext cx="997788" cy="192464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46CD3FB0-EAB2-F349-126F-3203034C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17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332A-3C6D-DBB9-F34F-C7C12732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is Telemetry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59C74-AA2C-A4C0-D888-512D7936C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2903"/>
          </a:xfrm>
        </p:spPr>
        <p:txBody>
          <a:bodyPr/>
          <a:lstStyle/>
          <a:p>
            <a:r>
              <a:rPr lang="en-IN" dirty="0"/>
              <a:t>Dynamic feedback-based control.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7A534-B4D5-32B1-824B-E1B6A487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78DE53-8A5B-4D21-0EF1-3132834119DF}"/>
              </a:ext>
            </a:extLst>
          </p:cNvPr>
          <p:cNvGraphicFramePr>
            <a:graphicFrameLocks noGrp="1"/>
          </p:cNvGraphicFramePr>
          <p:nvPr/>
        </p:nvGraphicFramePr>
        <p:xfrm>
          <a:off x="1548921" y="2359804"/>
          <a:ext cx="77072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763">
                  <a:extLst>
                    <a:ext uri="{9D8B030D-6E8A-4147-A177-3AD203B41FA5}">
                      <a16:colId xmlns:a16="http://schemas.microsoft.com/office/drawing/2014/main" val="3479341699"/>
                    </a:ext>
                  </a:extLst>
                </a:gridCol>
                <a:gridCol w="4104459">
                  <a:extLst>
                    <a:ext uri="{9D8B030D-6E8A-4147-A177-3AD203B41FA5}">
                      <a16:colId xmlns:a16="http://schemas.microsoft.com/office/drawing/2014/main" val="11569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LoadMax</a:t>
                      </a:r>
                      <a:r>
                        <a:rPr lang="en-IN" dirty="0"/>
                        <a:t> (sent by memory device)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Level of Request Throttling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52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22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25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48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Severe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85044"/>
                  </a:ext>
                </a:extLst>
              </a:tr>
            </a:tbl>
          </a:graphicData>
        </a:graphic>
      </p:graphicFrame>
      <p:sp>
        <p:nvSpPr>
          <p:cNvPr id="6" name="Equals 5">
            <a:extLst>
              <a:ext uri="{FF2B5EF4-FFF2-40B4-BE49-F238E27FC236}">
                <a16:creationId xmlns:a16="http://schemas.microsoft.com/office/drawing/2014/main" id="{98429258-9225-38CD-068A-76BEE0B5732C}"/>
              </a:ext>
            </a:extLst>
          </p:cNvPr>
          <p:cNvSpPr/>
          <p:nvPr/>
        </p:nvSpPr>
        <p:spPr>
          <a:xfrm>
            <a:off x="5382883" y="3051834"/>
            <a:ext cx="603849" cy="47014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A913CEC-0E9D-7A60-D766-F6232FA654A3}"/>
              </a:ext>
            </a:extLst>
          </p:cNvPr>
          <p:cNvSpPr/>
          <p:nvPr/>
        </p:nvSpPr>
        <p:spPr>
          <a:xfrm rot="5400000">
            <a:off x="5564995" y="2785372"/>
            <a:ext cx="248249" cy="284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1BCF534-24CD-DB86-5E9C-2A5333118E38}"/>
              </a:ext>
            </a:extLst>
          </p:cNvPr>
          <p:cNvSpPr/>
          <p:nvPr/>
        </p:nvSpPr>
        <p:spPr>
          <a:xfrm rot="16200000">
            <a:off x="5564995" y="3477403"/>
            <a:ext cx="248249" cy="284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FF92FF3-36EF-43A4-9ADA-1D9CB2174941}"/>
              </a:ext>
            </a:extLst>
          </p:cNvPr>
          <p:cNvSpPr/>
          <p:nvPr/>
        </p:nvSpPr>
        <p:spPr>
          <a:xfrm rot="16200000">
            <a:off x="5488796" y="3859601"/>
            <a:ext cx="248249" cy="284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AC56F62-AA4C-73D6-59B2-DC5FC0CA44E4}"/>
              </a:ext>
            </a:extLst>
          </p:cNvPr>
          <p:cNvSpPr/>
          <p:nvPr/>
        </p:nvSpPr>
        <p:spPr>
          <a:xfrm rot="16200000">
            <a:off x="5825227" y="3859600"/>
            <a:ext cx="248249" cy="284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D0087D-9E9D-5EBE-48D7-7C127F5C9517}"/>
              </a:ext>
            </a:extLst>
          </p:cNvPr>
          <p:cNvSpPr txBox="1"/>
          <p:nvPr/>
        </p:nvSpPr>
        <p:spPr>
          <a:xfrm>
            <a:off x="838200" y="4345645"/>
            <a:ext cx="9992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Adjust ever </a:t>
            </a:r>
            <a:r>
              <a:rPr lang="en-IN" sz="2400" i="1" dirty="0"/>
              <a:t>T</a:t>
            </a:r>
            <a:r>
              <a:rPr lang="en-IN" sz="2400" dirty="0"/>
              <a:t> ns. </a:t>
            </a:r>
            <a:r>
              <a:rPr lang="en-IN" sz="2400" i="1" dirty="0"/>
              <a:t>T</a:t>
            </a:r>
            <a:r>
              <a:rPr lang="en-IN" sz="2400" dirty="0"/>
              <a:t> is slightly more than the host-&gt;device-&gt;host round-trip 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55AC2-1039-0873-2C3E-E272C1A48D94}"/>
              </a:ext>
            </a:extLst>
          </p:cNvPr>
          <p:cNvSpPr/>
          <p:nvPr/>
        </p:nvSpPr>
        <p:spPr>
          <a:xfrm>
            <a:off x="1657709" y="5763044"/>
            <a:ext cx="7910422" cy="447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Flow control at the “egress” port also exerts some back-pressure.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12F7A3-5465-C277-1EF7-DAEBA46D45E2}"/>
              </a:ext>
            </a:extLst>
          </p:cNvPr>
          <p:cNvSpPr/>
          <p:nvPr/>
        </p:nvSpPr>
        <p:spPr>
          <a:xfrm>
            <a:off x="4564322" y="4693541"/>
            <a:ext cx="23818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Conflict</a:t>
            </a: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6E5381AB-04D9-E89C-3951-C3B79E3238A2}"/>
              </a:ext>
            </a:extLst>
          </p:cNvPr>
          <p:cNvSpPr/>
          <p:nvPr/>
        </p:nvSpPr>
        <p:spPr>
          <a:xfrm>
            <a:off x="7640320" y="810765"/>
            <a:ext cx="4257040" cy="1054458"/>
          </a:xfrm>
          <a:prstGeom prst="snip1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Devices can themselves take “breaks” and perform maintenance tasks: refresh, wear levelling, etc.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7E8831A1-966B-196E-BACA-3D07FB060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657" y="1087618"/>
            <a:ext cx="632903" cy="632903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916729F-5011-8862-6A11-4D58C06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41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6D12-9EAB-5DA2-CAB3-42E9C3B6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Control vs Device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92E54-3F0C-E72F-9CE6-99F6656AD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4295"/>
          </a:xfrm>
        </p:spPr>
        <p:txBody>
          <a:bodyPr/>
          <a:lstStyle/>
          <a:p>
            <a:r>
              <a:rPr lang="en-IN" dirty="0"/>
              <a:t>When the device’s request queue length is </a:t>
            </a:r>
            <a:r>
              <a:rPr lang="en-IN" dirty="0">
                <a:solidFill>
                  <a:srgbClr val="00B050"/>
                </a:solidFill>
              </a:rPr>
              <a:t>increasing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Responses</a:t>
            </a:r>
            <a:r>
              <a:rPr lang="en-IN" dirty="0"/>
              <a:t> take more time</a:t>
            </a:r>
          </a:p>
          <a:p>
            <a:pPr lvl="1"/>
            <a:r>
              <a:rPr lang="en-IN" dirty="0"/>
              <a:t>The device’s </a:t>
            </a:r>
            <a:r>
              <a:rPr lang="en-IN" dirty="0">
                <a:solidFill>
                  <a:srgbClr val="FF0000"/>
                </a:solidFill>
              </a:rPr>
              <a:t>load</a:t>
            </a:r>
            <a:r>
              <a:rPr lang="en-IN" dirty="0"/>
              <a:t> is high</a:t>
            </a:r>
          </a:p>
          <a:p>
            <a:pPr lvl="1"/>
            <a:r>
              <a:rPr lang="en-IN" dirty="0">
                <a:solidFill>
                  <a:srgbClr val="7030A0"/>
                </a:solidFill>
              </a:rPr>
              <a:t>Severe</a:t>
            </a:r>
            <a:r>
              <a:rPr lang="en-IN" dirty="0"/>
              <a:t> or </a:t>
            </a:r>
            <a:r>
              <a:rPr lang="en-IN" dirty="0">
                <a:solidFill>
                  <a:srgbClr val="00B050"/>
                </a:solidFill>
              </a:rPr>
              <a:t>Moderate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Load</a:t>
            </a:r>
            <a:r>
              <a:rPr lang="en-IN" dirty="0"/>
              <a:t> messages take longer to send</a:t>
            </a:r>
          </a:p>
          <a:p>
            <a:pPr lvl="1"/>
            <a:r>
              <a:rPr lang="en-IN" dirty="0"/>
              <a:t>The host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does not throttle </a:t>
            </a:r>
            <a:r>
              <a:rPr lang="en-IN" dirty="0"/>
              <a:t>the traffic on time</a:t>
            </a:r>
          </a:p>
          <a:p>
            <a:pPr lvl="1"/>
            <a:r>
              <a:rPr lang="en-IN" dirty="0"/>
              <a:t>This leads to more messages and the queue </a:t>
            </a:r>
            <a:r>
              <a:rPr lang="en-IN" dirty="0">
                <a:solidFill>
                  <a:srgbClr val="0070C0"/>
                </a:solidFill>
              </a:rPr>
              <a:t>filling</a:t>
            </a:r>
            <a:r>
              <a:rPr lang="en-IN" dirty="0"/>
              <a:t> up even faster</a:t>
            </a:r>
          </a:p>
          <a:p>
            <a:r>
              <a:rPr lang="en-IN" dirty="0"/>
              <a:t>A reverse effect happens when the queue length decreases</a:t>
            </a:r>
          </a:p>
          <a:p>
            <a:pPr lvl="1"/>
            <a:r>
              <a:rPr lang="en-IN" dirty="0"/>
              <a:t>“Light Load” messages take a </a:t>
            </a:r>
            <a:r>
              <a:rPr lang="en-IN" dirty="0">
                <a:solidFill>
                  <a:schemeClr val="accent1"/>
                </a:solidFill>
              </a:rPr>
              <a:t>long time </a:t>
            </a:r>
            <a:r>
              <a:rPr lang="en-IN" dirty="0"/>
              <a:t>to reach the host</a:t>
            </a:r>
          </a:p>
          <a:p>
            <a:pPr lvl="1"/>
            <a:r>
              <a:rPr lang="en-IN" dirty="0"/>
              <a:t>The queue </a:t>
            </a:r>
            <a:r>
              <a:rPr lang="en-IN" dirty="0">
                <a:solidFill>
                  <a:srgbClr val="0070C0"/>
                </a:solidFill>
              </a:rPr>
              <a:t>drains</a:t>
            </a:r>
            <a:r>
              <a:rPr lang="en-IN" dirty="0"/>
              <a:t> even </a:t>
            </a:r>
            <a:r>
              <a:rPr lang="en-IN" dirty="0">
                <a:solidFill>
                  <a:srgbClr val="00B050"/>
                </a:solidFill>
              </a:rPr>
              <a:t>faster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4765A-DF26-77F9-1139-F3DD3FB7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C410A8-6873-54D8-6D96-8B607CF9A32F}"/>
              </a:ext>
            </a:extLst>
          </p:cNvPr>
          <p:cNvSpPr/>
          <p:nvPr/>
        </p:nvSpPr>
        <p:spPr>
          <a:xfrm>
            <a:off x="8195094" y="854015"/>
            <a:ext cx="3545457" cy="439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Consider a clogged egress 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701D6-E318-E7F9-5D6C-915EC625BF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64032">
            <a:off x="9383305" y="14087"/>
            <a:ext cx="1169035" cy="116903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5B9A36-4764-41B8-259A-E0C079AC17DA}"/>
              </a:ext>
            </a:extLst>
          </p:cNvPr>
          <p:cNvSpPr/>
          <p:nvPr/>
        </p:nvSpPr>
        <p:spPr>
          <a:xfrm>
            <a:off x="3693160" y="5815965"/>
            <a:ext cx="4541520" cy="575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Include egress port information in the QoS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FBE50D-5CF3-5399-B30C-E574A408EE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80" y="5464175"/>
            <a:ext cx="1137920" cy="113792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43B9948-0B09-8FEB-C701-3D85008A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09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square with black border&#10;&#10;Description automatically generated">
            <a:extLst>
              <a:ext uri="{FF2B5EF4-FFF2-40B4-BE49-F238E27FC236}">
                <a16:creationId xmlns:a16="http://schemas.microsoft.com/office/drawing/2014/main" id="{EFA27724-E5BF-F0BA-6EAD-CBE8F6EAF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422" y="994933"/>
            <a:ext cx="4557155" cy="44885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D3304B-EACD-02A5-96B9-6C9B7BEFAC9B}"/>
              </a:ext>
            </a:extLst>
          </p:cNvPr>
          <p:cNvSpPr txBox="1"/>
          <p:nvPr/>
        </p:nvSpPr>
        <p:spPr>
          <a:xfrm>
            <a:off x="5251056" y="2639682"/>
            <a:ext cx="1689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4000" dirty="0">
                <a:latin typeface="Comic Sans MS" panose="030F0702030302020204" pitchFamily="66" charset="0"/>
              </a:rPr>
              <a:t>CXL.io</a:t>
            </a:r>
          </a:p>
        </p:txBody>
      </p:sp>
    </p:spTree>
    <p:extLst>
      <p:ext uri="{BB962C8B-B14F-4D97-AF65-F5344CB8AC3E}">
        <p14:creationId xmlns:p14="http://schemas.microsoft.com/office/powerpoint/2010/main" val="1831342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2914-7BBF-3D36-57B6-A071CCAA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CXL.io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C727-D41D-C3FB-71DE-9B7CE2BB1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7843"/>
            <a:ext cx="10515600" cy="317912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Uses</a:t>
            </a:r>
            <a:r>
              <a:rPr lang="en-IN" dirty="0">
                <a:solidFill>
                  <a:srgbClr val="C00000"/>
                </a:solidFill>
              </a:rPr>
              <a:t> non-coherent </a:t>
            </a:r>
            <a:r>
              <a:rPr lang="en-IN" dirty="0"/>
              <a:t>I/O load semantics</a:t>
            </a:r>
          </a:p>
          <a:p>
            <a:r>
              <a:rPr lang="en-IN" dirty="0"/>
              <a:t>For all </a:t>
            </a:r>
            <a:r>
              <a:rPr lang="en-IN" dirty="0">
                <a:solidFill>
                  <a:srgbClr val="00B050"/>
                </a:solidFill>
              </a:rPr>
              <a:t>devices</a:t>
            </a:r>
            <a:r>
              <a:rPr lang="en-IN" dirty="0"/>
              <a:t>, CXL.io is mandatory</a:t>
            </a:r>
          </a:p>
          <a:p>
            <a:r>
              <a:rPr lang="en-IN" dirty="0"/>
              <a:t>Supports strict ordering like sequential consistency (relaxed in CXL 3) </a:t>
            </a:r>
          </a:p>
          <a:p>
            <a:r>
              <a:rPr lang="en-IN" dirty="0"/>
              <a:t>Three </a:t>
            </a:r>
            <a:r>
              <a:rPr lang="en-IN" dirty="0">
                <a:solidFill>
                  <a:srgbClr val="0070C0"/>
                </a:solidFill>
              </a:rPr>
              <a:t>flow-control</a:t>
            </a:r>
            <a:r>
              <a:rPr lang="en-IN" dirty="0"/>
              <a:t> classes: writes (P), reads and config messages (NP) and completions (C)</a:t>
            </a:r>
          </a:p>
          <a:p>
            <a:pPr lvl="1"/>
            <a:r>
              <a:rPr lang="en-IN" sz="2800" dirty="0">
                <a:solidFill>
                  <a:srgbClr val="0070C0"/>
                </a:solidFill>
              </a:rPr>
              <a:t>Writes</a:t>
            </a:r>
            <a:r>
              <a:rPr lang="en-IN" sz="2800" dirty="0"/>
              <a:t> and </a:t>
            </a:r>
            <a:r>
              <a:rPr lang="en-IN" sz="2800" dirty="0">
                <a:solidFill>
                  <a:srgbClr val="FF0000"/>
                </a:solidFill>
              </a:rPr>
              <a:t>reads</a:t>
            </a:r>
            <a:r>
              <a:rPr lang="en-IN" sz="2800" dirty="0"/>
              <a:t> may bypass reads</a:t>
            </a:r>
          </a:p>
          <a:p>
            <a:r>
              <a:rPr lang="en-IN" dirty="0"/>
              <a:t>Need two </a:t>
            </a:r>
            <a:r>
              <a:rPr lang="en-IN" dirty="0">
                <a:solidFill>
                  <a:srgbClr val="00B050"/>
                </a:solidFill>
              </a:rPr>
              <a:t>virtual channels </a:t>
            </a:r>
            <a:r>
              <a:rPr lang="en-IN" dirty="0"/>
              <a:t>for ensuring QoS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57121-BA91-D211-F7BD-3BEEC180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F8AE78-2C1C-30AF-5774-81F6335AB98A}"/>
              </a:ext>
            </a:extLst>
          </p:cNvPr>
          <p:cNvSpPr/>
          <p:nvPr/>
        </p:nvSpPr>
        <p:spPr>
          <a:xfrm>
            <a:off x="578734" y="1690688"/>
            <a:ext cx="2858947" cy="9020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Device discovery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1D943D-A005-4DE9-0E85-CAB9342D3527}"/>
              </a:ext>
            </a:extLst>
          </p:cNvPr>
          <p:cNvSpPr/>
          <p:nvPr/>
        </p:nvSpPr>
        <p:spPr>
          <a:xfrm>
            <a:off x="3742481" y="1690688"/>
            <a:ext cx="2858947" cy="9020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Status reporting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B7A858-8CC9-38E7-AEEA-5013058749D2}"/>
              </a:ext>
            </a:extLst>
          </p:cNvPr>
          <p:cNvSpPr/>
          <p:nvPr/>
        </p:nvSpPr>
        <p:spPr>
          <a:xfrm>
            <a:off x="6906228" y="1644781"/>
            <a:ext cx="2858947" cy="9020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Address translation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631971-4D47-23FE-5AAF-26E0CEF82947}"/>
              </a:ext>
            </a:extLst>
          </p:cNvPr>
          <p:cNvSpPr/>
          <p:nvPr/>
        </p:nvSpPr>
        <p:spPr>
          <a:xfrm>
            <a:off x="9922397" y="1688568"/>
            <a:ext cx="1571262" cy="90204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DMA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CC0AEA0-2267-AAF1-CB71-4E4F3771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758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E77E-C72E-1D4D-B476-32853DC9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49B9-2AD5-0BF6-EB87-9A0EC415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00B050"/>
                </a:solidFill>
              </a:rPr>
              <a:t>firmware</a:t>
            </a:r>
            <a:r>
              <a:rPr lang="en-IN" dirty="0"/>
              <a:t> lists and configures CXL resources at boot time</a:t>
            </a:r>
          </a:p>
          <a:p>
            <a:r>
              <a:rPr lang="en-IN" dirty="0"/>
              <a:t>Many such </a:t>
            </a:r>
            <a:r>
              <a:rPr lang="en-IN" dirty="0">
                <a:solidFill>
                  <a:srgbClr val="0070C0"/>
                </a:solidFill>
              </a:rPr>
              <a:t>devices</a:t>
            </a:r>
            <a:r>
              <a:rPr lang="en-IN" dirty="0"/>
              <a:t> are assigned host physical address ranges</a:t>
            </a:r>
          </a:p>
          <a:p>
            <a:r>
              <a:rPr lang="en-IN" dirty="0"/>
              <a:t>These are often memory devices, and cannot be </a:t>
            </a:r>
            <a:r>
              <a:rPr lang="en-IN" dirty="0">
                <a:solidFill>
                  <a:srgbClr val="FF0000"/>
                </a:solidFill>
              </a:rPr>
              <a:t>removed</a:t>
            </a:r>
            <a:r>
              <a:rPr lang="en-IN" dirty="0"/>
              <a:t> seamlessly </a:t>
            </a:r>
          </a:p>
          <a:p>
            <a:r>
              <a:rPr lang="en-IN" dirty="0">
                <a:solidFill>
                  <a:srgbClr val="C00000"/>
                </a:solidFill>
              </a:rPr>
              <a:t>Coherent Device Address Table</a:t>
            </a:r>
          </a:p>
          <a:p>
            <a:pPr lvl="1"/>
            <a:r>
              <a:rPr lang="en-IN" dirty="0"/>
              <a:t>Internal NUMA domains</a:t>
            </a:r>
          </a:p>
          <a:p>
            <a:pPr lvl="1"/>
            <a:r>
              <a:rPr lang="en-IN" dirty="0"/>
              <a:t>Memory ranges</a:t>
            </a:r>
          </a:p>
          <a:p>
            <a:pPr lvl="1"/>
            <a:r>
              <a:rPr lang="en-IN" dirty="0"/>
              <a:t>Bandwidth</a:t>
            </a:r>
          </a:p>
          <a:p>
            <a:pPr lvl="1"/>
            <a:r>
              <a:rPr lang="en-IN" dirty="0"/>
              <a:t>Latency</a:t>
            </a:r>
          </a:p>
          <a:p>
            <a:r>
              <a:rPr lang="en-IN" dirty="0"/>
              <a:t>Support </a:t>
            </a:r>
            <a:r>
              <a:rPr lang="en-IN" dirty="0">
                <a:solidFill>
                  <a:srgbClr val="FF0000"/>
                </a:solidFill>
              </a:rPr>
              <a:t>hot</a:t>
            </a:r>
            <a:r>
              <a:rPr lang="en-IN" dirty="0"/>
              <a:t> addition and removal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51943-3818-979D-3AD6-AC6054C7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97D01-D380-8070-76EE-7E187DFA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57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B6A74C0-7E38-E747-AF78-5BFD8700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487" y="2298082"/>
            <a:ext cx="10047112" cy="4176862"/>
          </a:xfrm>
          <a:custGeom>
            <a:avLst/>
            <a:gdLst>
              <a:gd name="T0" fmla="*/ 3670 w 19570"/>
              <a:gd name="T1" fmla="*/ 0 h 8134"/>
              <a:gd name="T2" fmla="*/ 4579 w 19570"/>
              <a:gd name="T3" fmla="*/ 182 h 8134"/>
              <a:gd name="T4" fmla="*/ 5354 w 19570"/>
              <a:gd name="T5" fmla="*/ 700 h 8134"/>
              <a:gd name="T6" fmla="*/ 6054 w 19570"/>
              <a:gd name="T7" fmla="*/ 2390 h 8134"/>
              <a:gd name="T8" fmla="*/ 5872 w 19570"/>
              <a:gd name="T9" fmla="*/ 3305 h 8134"/>
              <a:gd name="T10" fmla="*/ 4579 w 19570"/>
              <a:gd name="T11" fmla="*/ 4598 h 8134"/>
              <a:gd name="T12" fmla="*/ 3674 w 19570"/>
              <a:gd name="T13" fmla="*/ 4780 h 8134"/>
              <a:gd name="T14" fmla="*/ 3306 w 19570"/>
              <a:gd name="T15" fmla="*/ 4853 h 8134"/>
              <a:gd name="T16" fmla="*/ 2785 w 19570"/>
              <a:gd name="T17" fmla="*/ 5375 h 8134"/>
              <a:gd name="T18" fmla="*/ 2712 w 19570"/>
              <a:gd name="T19" fmla="*/ 5743 h 8134"/>
              <a:gd name="T20" fmla="*/ 2994 w 19570"/>
              <a:gd name="T21" fmla="*/ 6424 h 8134"/>
              <a:gd name="T22" fmla="*/ 3306 w 19570"/>
              <a:gd name="T23" fmla="*/ 6633 h 8134"/>
              <a:gd name="T24" fmla="*/ 15895 w 19570"/>
              <a:gd name="T25" fmla="*/ 6706 h 8134"/>
              <a:gd name="T26" fmla="*/ 16263 w 19570"/>
              <a:gd name="T27" fmla="*/ 6633 h 8134"/>
              <a:gd name="T28" fmla="*/ 16576 w 19570"/>
              <a:gd name="T29" fmla="*/ 6424 h 8134"/>
              <a:gd name="T30" fmla="*/ 16857 w 19570"/>
              <a:gd name="T31" fmla="*/ 5743 h 8134"/>
              <a:gd name="T32" fmla="*/ 16784 w 19570"/>
              <a:gd name="T33" fmla="*/ 5375 h 8134"/>
              <a:gd name="T34" fmla="*/ 16263 w 19570"/>
              <a:gd name="T35" fmla="*/ 4853 h 8134"/>
              <a:gd name="T36" fmla="*/ 15895 w 19570"/>
              <a:gd name="T37" fmla="*/ 4779 h 8134"/>
              <a:gd name="T38" fmla="*/ 14990 w 19570"/>
              <a:gd name="T39" fmla="*/ 4598 h 8134"/>
              <a:gd name="T40" fmla="*/ 13696 w 19570"/>
              <a:gd name="T41" fmla="*/ 3305 h 8134"/>
              <a:gd name="T42" fmla="*/ 13515 w 19570"/>
              <a:gd name="T43" fmla="*/ 2390 h 8134"/>
              <a:gd name="T44" fmla="*/ 14215 w 19570"/>
              <a:gd name="T45" fmla="*/ 700 h 8134"/>
              <a:gd name="T46" fmla="*/ 14990 w 19570"/>
              <a:gd name="T47" fmla="*/ 182 h 8134"/>
              <a:gd name="T48" fmla="*/ 15905 w 19570"/>
              <a:gd name="T49" fmla="*/ 0 h 8134"/>
              <a:gd name="T50" fmla="*/ 15905 w 19570"/>
              <a:gd name="T51" fmla="*/ 1427 h 8134"/>
              <a:gd name="T52" fmla="*/ 15537 w 19570"/>
              <a:gd name="T53" fmla="*/ 1501 h 8134"/>
              <a:gd name="T54" fmla="*/ 15224 w 19570"/>
              <a:gd name="T55" fmla="*/ 1710 h 8134"/>
              <a:gd name="T56" fmla="*/ 14942 w 19570"/>
              <a:gd name="T57" fmla="*/ 2390 h 8134"/>
              <a:gd name="T58" fmla="*/ 15015 w 19570"/>
              <a:gd name="T59" fmla="*/ 2759 h 8134"/>
              <a:gd name="T60" fmla="*/ 15537 w 19570"/>
              <a:gd name="T61" fmla="*/ 3280 h 8134"/>
              <a:gd name="T62" fmla="*/ 15905 w 19570"/>
              <a:gd name="T63" fmla="*/ 3354 h 8134"/>
              <a:gd name="T64" fmla="*/ 16809 w 19570"/>
              <a:gd name="T65" fmla="*/ 3536 h 8134"/>
              <a:gd name="T66" fmla="*/ 18103 w 19570"/>
              <a:gd name="T67" fmla="*/ 4829 h 8134"/>
              <a:gd name="T68" fmla="*/ 18285 w 19570"/>
              <a:gd name="T69" fmla="*/ 5743 h 8134"/>
              <a:gd name="T70" fmla="*/ 17585 w 19570"/>
              <a:gd name="T71" fmla="*/ 7433 h 8134"/>
              <a:gd name="T72" fmla="*/ 16809 w 19570"/>
              <a:gd name="T73" fmla="*/ 7951 h 8134"/>
              <a:gd name="T74" fmla="*/ 3670 w 19570"/>
              <a:gd name="T75" fmla="*/ 8133 h 8134"/>
              <a:gd name="T76" fmla="*/ 2760 w 19570"/>
              <a:gd name="T77" fmla="*/ 7951 h 8134"/>
              <a:gd name="T78" fmla="*/ 1984 w 19570"/>
              <a:gd name="T79" fmla="*/ 7433 h 8134"/>
              <a:gd name="T80" fmla="*/ 1284 w 19570"/>
              <a:gd name="T81" fmla="*/ 5743 h 8134"/>
              <a:gd name="T82" fmla="*/ 1466 w 19570"/>
              <a:gd name="T83" fmla="*/ 4829 h 8134"/>
              <a:gd name="T84" fmla="*/ 2760 w 19570"/>
              <a:gd name="T85" fmla="*/ 3536 h 8134"/>
              <a:gd name="T86" fmla="*/ 3665 w 19570"/>
              <a:gd name="T87" fmla="*/ 3353 h 8134"/>
              <a:gd name="T88" fmla="*/ 4033 w 19570"/>
              <a:gd name="T89" fmla="*/ 3280 h 8134"/>
              <a:gd name="T90" fmla="*/ 4554 w 19570"/>
              <a:gd name="T91" fmla="*/ 2759 h 8134"/>
              <a:gd name="T92" fmla="*/ 4627 w 19570"/>
              <a:gd name="T93" fmla="*/ 2390 h 8134"/>
              <a:gd name="T94" fmla="*/ 4345 w 19570"/>
              <a:gd name="T95" fmla="*/ 1710 h 8134"/>
              <a:gd name="T96" fmla="*/ 4033 w 19570"/>
              <a:gd name="T97" fmla="*/ 1501 h 8134"/>
              <a:gd name="T98" fmla="*/ 0 w 19570"/>
              <a:gd name="T99" fmla="*/ 1427 h 8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570" h="8134">
                <a:moveTo>
                  <a:pt x="0" y="0"/>
                </a:moveTo>
                <a:lnTo>
                  <a:pt x="3665" y="0"/>
                </a:lnTo>
                <a:lnTo>
                  <a:pt x="3670" y="0"/>
                </a:lnTo>
                <a:lnTo>
                  <a:pt x="3670" y="0"/>
                </a:lnTo>
                <a:lnTo>
                  <a:pt x="3670" y="0"/>
                </a:lnTo>
                <a:cubicBezTo>
                  <a:pt x="3981" y="1"/>
                  <a:pt x="4291" y="63"/>
                  <a:pt x="4579" y="182"/>
                </a:cubicBezTo>
                <a:lnTo>
                  <a:pt x="4579" y="182"/>
                </a:lnTo>
                <a:cubicBezTo>
                  <a:pt x="4869" y="303"/>
                  <a:pt x="5132" y="478"/>
                  <a:pt x="5354" y="700"/>
                </a:cubicBezTo>
                <a:lnTo>
                  <a:pt x="5354" y="700"/>
                </a:lnTo>
                <a:cubicBezTo>
                  <a:pt x="5576" y="922"/>
                  <a:pt x="5752" y="1186"/>
                  <a:pt x="5872" y="1476"/>
                </a:cubicBezTo>
                <a:lnTo>
                  <a:pt x="5872" y="1476"/>
                </a:lnTo>
                <a:cubicBezTo>
                  <a:pt x="5993" y="1766"/>
                  <a:pt x="6054" y="2077"/>
                  <a:pt x="6054" y="2390"/>
                </a:cubicBezTo>
                <a:lnTo>
                  <a:pt x="6054" y="2390"/>
                </a:lnTo>
                <a:cubicBezTo>
                  <a:pt x="6054" y="2704"/>
                  <a:pt x="5993" y="3015"/>
                  <a:pt x="5872" y="3305"/>
                </a:cubicBezTo>
                <a:lnTo>
                  <a:pt x="5872" y="3305"/>
                </a:lnTo>
                <a:cubicBezTo>
                  <a:pt x="5752" y="3595"/>
                  <a:pt x="5576" y="3858"/>
                  <a:pt x="5354" y="4080"/>
                </a:cubicBezTo>
                <a:lnTo>
                  <a:pt x="5354" y="4080"/>
                </a:lnTo>
                <a:cubicBezTo>
                  <a:pt x="5132" y="4302"/>
                  <a:pt x="4869" y="4477"/>
                  <a:pt x="4579" y="4598"/>
                </a:cubicBezTo>
                <a:lnTo>
                  <a:pt x="4579" y="4598"/>
                </a:lnTo>
                <a:cubicBezTo>
                  <a:pt x="4292" y="4716"/>
                  <a:pt x="3985" y="4778"/>
                  <a:pt x="3674" y="4779"/>
                </a:cubicBezTo>
                <a:lnTo>
                  <a:pt x="3674" y="4780"/>
                </a:lnTo>
                <a:lnTo>
                  <a:pt x="3674" y="4780"/>
                </a:lnTo>
                <a:cubicBezTo>
                  <a:pt x="3548" y="4780"/>
                  <a:pt x="3423" y="4805"/>
                  <a:pt x="3306" y="4853"/>
                </a:cubicBezTo>
                <a:lnTo>
                  <a:pt x="3306" y="4853"/>
                </a:lnTo>
                <a:cubicBezTo>
                  <a:pt x="3189" y="4902"/>
                  <a:pt x="3083" y="4973"/>
                  <a:pt x="2994" y="5062"/>
                </a:cubicBezTo>
                <a:lnTo>
                  <a:pt x="2994" y="5062"/>
                </a:lnTo>
                <a:cubicBezTo>
                  <a:pt x="2904" y="5151"/>
                  <a:pt x="2833" y="5258"/>
                  <a:pt x="2785" y="5375"/>
                </a:cubicBezTo>
                <a:lnTo>
                  <a:pt x="2785" y="5375"/>
                </a:lnTo>
                <a:cubicBezTo>
                  <a:pt x="2737" y="5491"/>
                  <a:pt x="2712" y="5617"/>
                  <a:pt x="2712" y="5743"/>
                </a:cubicBezTo>
                <a:lnTo>
                  <a:pt x="2712" y="5743"/>
                </a:lnTo>
                <a:cubicBezTo>
                  <a:pt x="2712" y="5869"/>
                  <a:pt x="2737" y="5995"/>
                  <a:pt x="2785" y="6111"/>
                </a:cubicBezTo>
                <a:lnTo>
                  <a:pt x="2785" y="6111"/>
                </a:lnTo>
                <a:cubicBezTo>
                  <a:pt x="2833" y="6228"/>
                  <a:pt x="2904" y="6334"/>
                  <a:pt x="2994" y="6424"/>
                </a:cubicBezTo>
                <a:lnTo>
                  <a:pt x="2994" y="6424"/>
                </a:lnTo>
                <a:cubicBezTo>
                  <a:pt x="3083" y="6513"/>
                  <a:pt x="3189" y="6584"/>
                  <a:pt x="3306" y="6633"/>
                </a:cubicBezTo>
                <a:lnTo>
                  <a:pt x="3306" y="6633"/>
                </a:lnTo>
                <a:cubicBezTo>
                  <a:pt x="3423" y="6681"/>
                  <a:pt x="3548" y="6706"/>
                  <a:pt x="3674" y="6706"/>
                </a:cubicBezTo>
                <a:lnTo>
                  <a:pt x="3674" y="6706"/>
                </a:lnTo>
                <a:lnTo>
                  <a:pt x="15895" y="6706"/>
                </a:lnTo>
                <a:lnTo>
                  <a:pt x="15895" y="6706"/>
                </a:lnTo>
                <a:lnTo>
                  <a:pt x="15895" y="6706"/>
                </a:lnTo>
                <a:cubicBezTo>
                  <a:pt x="16021" y="6706"/>
                  <a:pt x="16146" y="6681"/>
                  <a:pt x="16263" y="6633"/>
                </a:cubicBezTo>
                <a:lnTo>
                  <a:pt x="16263" y="6633"/>
                </a:lnTo>
                <a:cubicBezTo>
                  <a:pt x="16380" y="6584"/>
                  <a:pt x="16486" y="6513"/>
                  <a:pt x="16576" y="6424"/>
                </a:cubicBezTo>
                <a:lnTo>
                  <a:pt x="16576" y="6424"/>
                </a:lnTo>
                <a:cubicBezTo>
                  <a:pt x="16665" y="6334"/>
                  <a:pt x="16736" y="6228"/>
                  <a:pt x="16784" y="6111"/>
                </a:cubicBezTo>
                <a:lnTo>
                  <a:pt x="16784" y="6111"/>
                </a:lnTo>
                <a:cubicBezTo>
                  <a:pt x="16833" y="5995"/>
                  <a:pt x="16857" y="5869"/>
                  <a:pt x="16857" y="5743"/>
                </a:cubicBezTo>
                <a:lnTo>
                  <a:pt x="16857" y="5743"/>
                </a:lnTo>
                <a:cubicBezTo>
                  <a:pt x="16857" y="5617"/>
                  <a:pt x="16833" y="5491"/>
                  <a:pt x="16784" y="5375"/>
                </a:cubicBezTo>
                <a:lnTo>
                  <a:pt x="16784" y="5375"/>
                </a:lnTo>
                <a:cubicBezTo>
                  <a:pt x="16736" y="5258"/>
                  <a:pt x="16665" y="5151"/>
                  <a:pt x="16576" y="5062"/>
                </a:cubicBezTo>
                <a:lnTo>
                  <a:pt x="16576" y="5062"/>
                </a:lnTo>
                <a:cubicBezTo>
                  <a:pt x="16486" y="4973"/>
                  <a:pt x="16380" y="4902"/>
                  <a:pt x="16263" y="4853"/>
                </a:cubicBezTo>
                <a:lnTo>
                  <a:pt x="16263" y="4853"/>
                </a:lnTo>
                <a:cubicBezTo>
                  <a:pt x="16146" y="4805"/>
                  <a:pt x="16021" y="4780"/>
                  <a:pt x="15895" y="4780"/>
                </a:cubicBezTo>
                <a:lnTo>
                  <a:pt x="15895" y="4779"/>
                </a:lnTo>
                <a:lnTo>
                  <a:pt x="15895" y="4779"/>
                </a:lnTo>
                <a:cubicBezTo>
                  <a:pt x="15584" y="4778"/>
                  <a:pt x="15277" y="4716"/>
                  <a:pt x="14990" y="4598"/>
                </a:cubicBezTo>
                <a:lnTo>
                  <a:pt x="14990" y="4598"/>
                </a:lnTo>
                <a:cubicBezTo>
                  <a:pt x="14700" y="4477"/>
                  <a:pt x="14437" y="4302"/>
                  <a:pt x="14215" y="4080"/>
                </a:cubicBezTo>
                <a:lnTo>
                  <a:pt x="14215" y="4080"/>
                </a:lnTo>
                <a:cubicBezTo>
                  <a:pt x="13993" y="3858"/>
                  <a:pt x="13817" y="3595"/>
                  <a:pt x="13696" y="3305"/>
                </a:cubicBezTo>
                <a:lnTo>
                  <a:pt x="13696" y="3305"/>
                </a:lnTo>
                <a:cubicBezTo>
                  <a:pt x="13576" y="3015"/>
                  <a:pt x="13515" y="2704"/>
                  <a:pt x="13515" y="2390"/>
                </a:cubicBezTo>
                <a:lnTo>
                  <a:pt x="13515" y="2390"/>
                </a:lnTo>
                <a:cubicBezTo>
                  <a:pt x="13515" y="2077"/>
                  <a:pt x="13576" y="1766"/>
                  <a:pt x="13696" y="1476"/>
                </a:cubicBezTo>
                <a:lnTo>
                  <a:pt x="13696" y="1476"/>
                </a:lnTo>
                <a:cubicBezTo>
                  <a:pt x="13817" y="1186"/>
                  <a:pt x="13993" y="922"/>
                  <a:pt x="14215" y="700"/>
                </a:cubicBezTo>
                <a:lnTo>
                  <a:pt x="14215" y="700"/>
                </a:lnTo>
                <a:cubicBezTo>
                  <a:pt x="14437" y="478"/>
                  <a:pt x="14700" y="303"/>
                  <a:pt x="14990" y="182"/>
                </a:cubicBezTo>
                <a:lnTo>
                  <a:pt x="14990" y="182"/>
                </a:lnTo>
                <a:cubicBezTo>
                  <a:pt x="15278" y="63"/>
                  <a:pt x="15588" y="1"/>
                  <a:pt x="15900" y="0"/>
                </a:cubicBezTo>
                <a:lnTo>
                  <a:pt x="15900" y="0"/>
                </a:lnTo>
                <a:lnTo>
                  <a:pt x="15905" y="0"/>
                </a:lnTo>
                <a:lnTo>
                  <a:pt x="19569" y="0"/>
                </a:lnTo>
                <a:lnTo>
                  <a:pt x="19569" y="1427"/>
                </a:lnTo>
                <a:lnTo>
                  <a:pt x="15905" y="1427"/>
                </a:lnTo>
                <a:lnTo>
                  <a:pt x="15905" y="1428"/>
                </a:lnTo>
                <a:lnTo>
                  <a:pt x="15905" y="1428"/>
                </a:lnTo>
                <a:cubicBezTo>
                  <a:pt x="15778" y="1428"/>
                  <a:pt x="15653" y="1452"/>
                  <a:pt x="15537" y="1501"/>
                </a:cubicBezTo>
                <a:lnTo>
                  <a:pt x="15537" y="1501"/>
                </a:lnTo>
                <a:cubicBezTo>
                  <a:pt x="15420" y="1550"/>
                  <a:pt x="15313" y="1620"/>
                  <a:pt x="15224" y="1710"/>
                </a:cubicBezTo>
                <a:lnTo>
                  <a:pt x="15224" y="1710"/>
                </a:lnTo>
                <a:cubicBezTo>
                  <a:pt x="15135" y="1799"/>
                  <a:pt x="15064" y="1906"/>
                  <a:pt x="15015" y="2022"/>
                </a:cubicBezTo>
                <a:lnTo>
                  <a:pt x="15015" y="2022"/>
                </a:lnTo>
                <a:cubicBezTo>
                  <a:pt x="14967" y="2139"/>
                  <a:pt x="14942" y="2264"/>
                  <a:pt x="14942" y="2390"/>
                </a:cubicBezTo>
                <a:lnTo>
                  <a:pt x="14942" y="2390"/>
                </a:lnTo>
                <a:cubicBezTo>
                  <a:pt x="14942" y="2517"/>
                  <a:pt x="14967" y="2642"/>
                  <a:pt x="15015" y="2759"/>
                </a:cubicBezTo>
                <a:lnTo>
                  <a:pt x="15015" y="2759"/>
                </a:lnTo>
                <a:cubicBezTo>
                  <a:pt x="15064" y="2876"/>
                  <a:pt x="15135" y="2982"/>
                  <a:pt x="15224" y="3071"/>
                </a:cubicBezTo>
                <a:lnTo>
                  <a:pt x="15224" y="3071"/>
                </a:lnTo>
                <a:cubicBezTo>
                  <a:pt x="15313" y="3160"/>
                  <a:pt x="15420" y="3231"/>
                  <a:pt x="15537" y="3280"/>
                </a:cubicBezTo>
                <a:lnTo>
                  <a:pt x="15537" y="3280"/>
                </a:lnTo>
                <a:cubicBezTo>
                  <a:pt x="15653" y="3329"/>
                  <a:pt x="15779" y="3353"/>
                  <a:pt x="15905" y="3353"/>
                </a:cubicBezTo>
                <a:lnTo>
                  <a:pt x="15905" y="3354"/>
                </a:lnTo>
                <a:lnTo>
                  <a:pt x="15905" y="3354"/>
                </a:lnTo>
                <a:cubicBezTo>
                  <a:pt x="16215" y="3355"/>
                  <a:pt x="16523" y="3417"/>
                  <a:pt x="16809" y="3536"/>
                </a:cubicBezTo>
                <a:lnTo>
                  <a:pt x="16809" y="3536"/>
                </a:lnTo>
                <a:cubicBezTo>
                  <a:pt x="17099" y="3656"/>
                  <a:pt x="17363" y="3831"/>
                  <a:pt x="17585" y="4053"/>
                </a:cubicBezTo>
                <a:lnTo>
                  <a:pt x="17585" y="4053"/>
                </a:lnTo>
                <a:cubicBezTo>
                  <a:pt x="17807" y="4275"/>
                  <a:pt x="17983" y="4538"/>
                  <a:pt x="18103" y="4829"/>
                </a:cubicBezTo>
                <a:lnTo>
                  <a:pt x="18103" y="4829"/>
                </a:lnTo>
                <a:cubicBezTo>
                  <a:pt x="18223" y="5118"/>
                  <a:pt x="18285" y="5429"/>
                  <a:pt x="18285" y="5743"/>
                </a:cubicBezTo>
                <a:lnTo>
                  <a:pt x="18285" y="5743"/>
                </a:lnTo>
                <a:cubicBezTo>
                  <a:pt x="18285" y="6057"/>
                  <a:pt x="18223" y="6368"/>
                  <a:pt x="18103" y="6658"/>
                </a:cubicBezTo>
                <a:lnTo>
                  <a:pt x="18103" y="6658"/>
                </a:lnTo>
                <a:cubicBezTo>
                  <a:pt x="17983" y="6947"/>
                  <a:pt x="17807" y="7211"/>
                  <a:pt x="17585" y="7433"/>
                </a:cubicBezTo>
                <a:lnTo>
                  <a:pt x="17585" y="7433"/>
                </a:lnTo>
                <a:cubicBezTo>
                  <a:pt x="17363" y="7655"/>
                  <a:pt x="17099" y="7831"/>
                  <a:pt x="16809" y="7951"/>
                </a:cubicBezTo>
                <a:lnTo>
                  <a:pt x="16809" y="7951"/>
                </a:lnTo>
                <a:cubicBezTo>
                  <a:pt x="16524" y="8069"/>
                  <a:pt x="16219" y="8131"/>
                  <a:pt x="15910" y="8133"/>
                </a:cubicBezTo>
                <a:lnTo>
                  <a:pt x="15910" y="8133"/>
                </a:lnTo>
                <a:lnTo>
                  <a:pt x="3670" y="8133"/>
                </a:lnTo>
                <a:lnTo>
                  <a:pt x="3670" y="8133"/>
                </a:lnTo>
                <a:lnTo>
                  <a:pt x="3670" y="8133"/>
                </a:lnTo>
                <a:cubicBezTo>
                  <a:pt x="3357" y="8133"/>
                  <a:pt x="3048" y="8071"/>
                  <a:pt x="2760" y="7951"/>
                </a:cubicBezTo>
                <a:lnTo>
                  <a:pt x="2760" y="7951"/>
                </a:lnTo>
                <a:cubicBezTo>
                  <a:pt x="2470" y="7831"/>
                  <a:pt x="2207" y="7655"/>
                  <a:pt x="1984" y="7433"/>
                </a:cubicBezTo>
                <a:lnTo>
                  <a:pt x="1984" y="7433"/>
                </a:lnTo>
                <a:cubicBezTo>
                  <a:pt x="1763" y="7211"/>
                  <a:pt x="1586" y="6947"/>
                  <a:pt x="1466" y="6658"/>
                </a:cubicBezTo>
                <a:lnTo>
                  <a:pt x="1466" y="6658"/>
                </a:lnTo>
                <a:cubicBezTo>
                  <a:pt x="1346" y="6368"/>
                  <a:pt x="1284" y="6057"/>
                  <a:pt x="1284" y="5743"/>
                </a:cubicBezTo>
                <a:lnTo>
                  <a:pt x="1284" y="5743"/>
                </a:lnTo>
                <a:cubicBezTo>
                  <a:pt x="1284" y="5429"/>
                  <a:pt x="1346" y="5118"/>
                  <a:pt x="1466" y="4829"/>
                </a:cubicBezTo>
                <a:lnTo>
                  <a:pt x="1466" y="4829"/>
                </a:lnTo>
                <a:cubicBezTo>
                  <a:pt x="1586" y="4538"/>
                  <a:pt x="1763" y="4275"/>
                  <a:pt x="1984" y="4053"/>
                </a:cubicBezTo>
                <a:lnTo>
                  <a:pt x="1984" y="4053"/>
                </a:lnTo>
                <a:cubicBezTo>
                  <a:pt x="2207" y="3831"/>
                  <a:pt x="2470" y="3656"/>
                  <a:pt x="2760" y="3536"/>
                </a:cubicBezTo>
                <a:lnTo>
                  <a:pt x="2760" y="3536"/>
                </a:lnTo>
                <a:cubicBezTo>
                  <a:pt x="3047" y="3417"/>
                  <a:pt x="3354" y="3355"/>
                  <a:pt x="3665" y="3354"/>
                </a:cubicBezTo>
                <a:lnTo>
                  <a:pt x="3665" y="3353"/>
                </a:lnTo>
                <a:lnTo>
                  <a:pt x="3665" y="3353"/>
                </a:lnTo>
                <a:cubicBezTo>
                  <a:pt x="3791" y="3353"/>
                  <a:pt x="3916" y="3329"/>
                  <a:pt x="4033" y="3280"/>
                </a:cubicBezTo>
                <a:lnTo>
                  <a:pt x="4033" y="3280"/>
                </a:lnTo>
                <a:cubicBezTo>
                  <a:pt x="4149" y="3231"/>
                  <a:pt x="4256" y="3160"/>
                  <a:pt x="4345" y="3071"/>
                </a:cubicBezTo>
                <a:lnTo>
                  <a:pt x="4345" y="3071"/>
                </a:lnTo>
                <a:cubicBezTo>
                  <a:pt x="4435" y="2982"/>
                  <a:pt x="4505" y="2876"/>
                  <a:pt x="4554" y="2759"/>
                </a:cubicBezTo>
                <a:lnTo>
                  <a:pt x="4554" y="2759"/>
                </a:lnTo>
                <a:cubicBezTo>
                  <a:pt x="4602" y="2642"/>
                  <a:pt x="4627" y="2517"/>
                  <a:pt x="4627" y="2390"/>
                </a:cubicBezTo>
                <a:lnTo>
                  <a:pt x="4627" y="2390"/>
                </a:lnTo>
                <a:cubicBezTo>
                  <a:pt x="4627" y="2264"/>
                  <a:pt x="4602" y="2139"/>
                  <a:pt x="4554" y="2022"/>
                </a:cubicBezTo>
                <a:lnTo>
                  <a:pt x="4554" y="2022"/>
                </a:lnTo>
                <a:cubicBezTo>
                  <a:pt x="4505" y="1906"/>
                  <a:pt x="4435" y="1799"/>
                  <a:pt x="4345" y="1710"/>
                </a:cubicBezTo>
                <a:lnTo>
                  <a:pt x="4345" y="1710"/>
                </a:lnTo>
                <a:cubicBezTo>
                  <a:pt x="4256" y="1620"/>
                  <a:pt x="4149" y="1550"/>
                  <a:pt x="4033" y="1501"/>
                </a:cubicBezTo>
                <a:lnTo>
                  <a:pt x="4033" y="1501"/>
                </a:lnTo>
                <a:cubicBezTo>
                  <a:pt x="3916" y="1452"/>
                  <a:pt x="3791" y="1428"/>
                  <a:pt x="3665" y="1428"/>
                </a:cubicBezTo>
                <a:lnTo>
                  <a:pt x="3665" y="1427"/>
                </a:lnTo>
                <a:lnTo>
                  <a:pt x="0" y="1427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3B71C3A8-608A-324C-8FE6-50E3752CC9CD}"/>
              </a:ext>
            </a:extLst>
          </p:cNvPr>
          <p:cNvSpPr/>
          <p:nvPr/>
        </p:nvSpPr>
        <p:spPr>
          <a:xfrm>
            <a:off x="1072231" y="2628334"/>
            <a:ext cx="10048282" cy="3490703"/>
          </a:xfrm>
          <a:custGeom>
            <a:avLst/>
            <a:gdLst>
              <a:gd name="connsiteX0" fmla="*/ 0 w 24410505"/>
              <a:gd name="connsiteY0" fmla="*/ 100693 h 8951552"/>
              <a:gd name="connsiteX1" fmla="*/ 4532244 w 24410505"/>
              <a:gd name="connsiteY1" fmla="*/ 219963 h 8951552"/>
              <a:gd name="connsiteX2" fmla="*/ 6758609 w 24410505"/>
              <a:gd name="connsiteY2" fmla="*/ 2048763 h 8951552"/>
              <a:gd name="connsiteX3" fmla="*/ 4770783 w 24410505"/>
              <a:gd name="connsiteY3" fmla="*/ 4394398 h 8951552"/>
              <a:gd name="connsiteX4" fmla="*/ 2385392 w 24410505"/>
              <a:gd name="connsiteY4" fmla="*/ 6541250 h 8951552"/>
              <a:gd name="connsiteX5" fmla="*/ 3975653 w 24410505"/>
              <a:gd name="connsiteY5" fmla="*/ 8608589 h 8951552"/>
              <a:gd name="connsiteX6" fmla="*/ 20395096 w 24410505"/>
              <a:gd name="connsiteY6" fmla="*/ 8727858 h 8951552"/>
              <a:gd name="connsiteX7" fmla="*/ 21826331 w 24410505"/>
              <a:gd name="connsiteY7" fmla="*/ 6382224 h 8951552"/>
              <a:gd name="connsiteX8" fmla="*/ 19599966 w 24410505"/>
              <a:gd name="connsiteY8" fmla="*/ 4235371 h 8951552"/>
              <a:gd name="connsiteX9" fmla="*/ 17771166 w 24410505"/>
              <a:gd name="connsiteY9" fmla="*/ 1770467 h 8951552"/>
              <a:gd name="connsiteX10" fmla="*/ 19838505 w 24410505"/>
              <a:gd name="connsiteY10" fmla="*/ 180206 h 8951552"/>
              <a:gd name="connsiteX11" fmla="*/ 24410505 w 24410505"/>
              <a:gd name="connsiteY11" fmla="*/ 140450 h 8951552"/>
              <a:gd name="connsiteX0" fmla="*/ 0 w 24410505"/>
              <a:gd name="connsiteY0" fmla="*/ 87087 h 8937946"/>
              <a:gd name="connsiteX1" fmla="*/ 4532244 w 24410505"/>
              <a:gd name="connsiteY1" fmla="*/ 2063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937946"/>
              <a:gd name="connsiteX1" fmla="*/ 4532244 w 24410505"/>
              <a:gd name="connsiteY1" fmla="*/ 2063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937946"/>
              <a:gd name="connsiteX1" fmla="*/ 4566111 w 24410505"/>
              <a:gd name="connsiteY1" fmla="*/ 1555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937946"/>
              <a:gd name="connsiteX1" fmla="*/ 4566111 w 24410505"/>
              <a:gd name="connsiteY1" fmla="*/ 1555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937946"/>
              <a:gd name="connsiteX1" fmla="*/ 4566111 w 24410505"/>
              <a:gd name="connsiteY1" fmla="*/ 1555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850141"/>
              <a:gd name="connsiteX1" fmla="*/ 4566111 w 24410505"/>
              <a:gd name="connsiteY1" fmla="*/ 155557 h 8850141"/>
              <a:gd name="connsiteX2" fmla="*/ 6758609 w 24410505"/>
              <a:gd name="connsiteY2" fmla="*/ 2035157 h 8850141"/>
              <a:gd name="connsiteX3" fmla="*/ 4770783 w 24410505"/>
              <a:gd name="connsiteY3" fmla="*/ 4380792 h 8850141"/>
              <a:gd name="connsiteX4" fmla="*/ 2385392 w 24410505"/>
              <a:gd name="connsiteY4" fmla="*/ 6527644 h 8850141"/>
              <a:gd name="connsiteX5" fmla="*/ 3975653 w 24410505"/>
              <a:gd name="connsiteY5" fmla="*/ 8594983 h 8850141"/>
              <a:gd name="connsiteX6" fmla="*/ 20395096 w 24410505"/>
              <a:gd name="connsiteY6" fmla="*/ 8714252 h 8850141"/>
              <a:gd name="connsiteX7" fmla="*/ 21826331 w 24410505"/>
              <a:gd name="connsiteY7" fmla="*/ 6368618 h 8850141"/>
              <a:gd name="connsiteX8" fmla="*/ 19599966 w 24410505"/>
              <a:gd name="connsiteY8" fmla="*/ 4221765 h 8850141"/>
              <a:gd name="connsiteX9" fmla="*/ 17771166 w 24410505"/>
              <a:gd name="connsiteY9" fmla="*/ 1756861 h 8850141"/>
              <a:gd name="connsiteX10" fmla="*/ 19838505 w 24410505"/>
              <a:gd name="connsiteY10" fmla="*/ 166600 h 8850141"/>
              <a:gd name="connsiteX11" fmla="*/ 24410505 w 24410505"/>
              <a:gd name="connsiteY11" fmla="*/ 126844 h 8850141"/>
              <a:gd name="connsiteX0" fmla="*/ 0 w 24410505"/>
              <a:gd name="connsiteY0" fmla="*/ 87087 h 8850141"/>
              <a:gd name="connsiteX1" fmla="*/ 4566111 w 24410505"/>
              <a:gd name="connsiteY1" fmla="*/ 155557 h 8850141"/>
              <a:gd name="connsiteX2" fmla="*/ 6758609 w 24410505"/>
              <a:gd name="connsiteY2" fmla="*/ 2035157 h 8850141"/>
              <a:gd name="connsiteX3" fmla="*/ 4770783 w 24410505"/>
              <a:gd name="connsiteY3" fmla="*/ 4380792 h 8850141"/>
              <a:gd name="connsiteX4" fmla="*/ 2385392 w 24410505"/>
              <a:gd name="connsiteY4" fmla="*/ 6527644 h 8850141"/>
              <a:gd name="connsiteX5" fmla="*/ 3975653 w 24410505"/>
              <a:gd name="connsiteY5" fmla="*/ 8594983 h 8850141"/>
              <a:gd name="connsiteX6" fmla="*/ 20395096 w 24410505"/>
              <a:gd name="connsiteY6" fmla="*/ 8714252 h 8850141"/>
              <a:gd name="connsiteX7" fmla="*/ 21826331 w 24410505"/>
              <a:gd name="connsiteY7" fmla="*/ 6368618 h 8850141"/>
              <a:gd name="connsiteX8" fmla="*/ 19599966 w 24410505"/>
              <a:gd name="connsiteY8" fmla="*/ 4221765 h 8850141"/>
              <a:gd name="connsiteX9" fmla="*/ 17771166 w 24410505"/>
              <a:gd name="connsiteY9" fmla="*/ 1756861 h 8850141"/>
              <a:gd name="connsiteX10" fmla="*/ 19838505 w 24410505"/>
              <a:gd name="connsiteY10" fmla="*/ 166600 h 8850141"/>
              <a:gd name="connsiteX11" fmla="*/ 24410505 w 24410505"/>
              <a:gd name="connsiteY11" fmla="*/ 126844 h 8850141"/>
              <a:gd name="connsiteX0" fmla="*/ 0 w 24410505"/>
              <a:gd name="connsiteY0" fmla="*/ 87087 h 8850141"/>
              <a:gd name="connsiteX1" fmla="*/ 4566111 w 24410505"/>
              <a:gd name="connsiteY1" fmla="*/ 155557 h 8850141"/>
              <a:gd name="connsiteX2" fmla="*/ 6758609 w 24410505"/>
              <a:gd name="connsiteY2" fmla="*/ 2035157 h 8850141"/>
              <a:gd name="connsiteX3" fmla="*/ 4770783 w 24410505"/>
              <a:gd name="connsiteY3" fmla="*/ 4380792 h 8850141"/>
              <a:gd name="connsiteX4" fmla="*/ 2385392 w 24410505"/>
              <a:gd name="connsiteY4" fmla="*/ 6527644 h 8850141"/>
              <a:gd name="connsiteX5" fmla="*/ 3975653 w 24410505"/>
              <a:gd name="connsiteY5" fmla="*/ 8594983 h 8850141"/>
              <a:gd name="connsiteX6" fmla="*/ 20395096 w 24410505"/>
              <a:gd name="connsiteY6" fmla="*/ 8714252 h 8850141"/>
              <a:gd name="connsiteX7" fmla="*/ 21826331 w 24410505"/>
              <a:gd name="connsiteY7" fmla="*/ 6368618 h 8850141"/>
              <a:gd name="connsiteX8" fmla="*/ 19599966 w 24410505"/>
              <a:gd name="connsiteY8" fmla="*/ 4221765 h 8850141"/>
              <a:gd name="connsiteX9" fmla="*/ 17771166 w 24410505"/>
              <a:gd name="connsiteY9" fmla="*/ 1756861 h 8850141"/>
              <a:gd name="connsiteX10" fmla="*/ 19838505 w 24410505"/>
              <a:gd name="connsiteY10" fmla="*/ 166600 h 8850141"/>
              <a:gd name="connsiteX11" fmla="*/ 24410505 w 24410505"/>
              <a:gd name="connsiteY11" fmla="*/ 126844 h 8850141"/>
              <a:gd name="connsiteX0" fmla="*/ 0 w 24410505"/>
              <a:gd name="connsiteY0" fmla="*/ 87087 h 8937946"/>
              <a:gd name="connsiteX1" fmla="*/ 4566111 w 24410505"/>
              <a:gd name="connsiteY1" fmla="*/ 1555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5758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93101 h 8943960"/>
              <a:gd name="connsiteX1" fmla="*/ 4566111 w 24410505"/>
              <a:gd name="connsiteY1" fmla="*/ 161571 h 8943960"/>
              <a:gd name="connsiteX2" fmla="*/ 6701459 w 24410505"/>
              <a:gd name="connsiteY2" fmla="*/ 2060221 h 8943960"/>
              <a:gd name="connsiteX3" fmla="*/ 4770783 w 24410505"/>
              <a:gd name="connsiteY3" fmla="*/ 4386806 h 8943960"/>
              <a:gd name="connsiteX4" fmla="*/ 2575892 w 24410505"/>
              <a:gd name="connsiteY4" fmla="*/ 6533658 h 8943960"/>
              <a:gd name="connsiteX5" fmla="*/ 3975653 w 24410505"/>
              <a:gd name="connsiteY5" fmla="*/ 8600997 h 8943960"/>
              <a:gd name="connsiteX6" fmla="*/ 20395096 w 24410505"/>
              <a:gd name="connsiteY6" fmla="*/ 8720266 h 8943960"/>
              <a:gd name="connsiteX7" fmla="*/ 21826331 w 24410505"/>
              <a:gd name="connsiteY7" fmla="*/ 6374632 h 8943960"/>
              <a:gd name="connsiteX8" fmla="*/ 19599966 w 24410505"/>
              <a:gd name="connsiteY8" fmla="*/ 4227779 h 8943960"/>
              <a:gd name="connsiteX9" fmla="*/ 17771166 w 24410505"/>
              <a:gd name="connsiteY9" fmla="*/ 1762875 h 8943960"/>
              <a:gd name="connsiteX10" fmla="*/ 19838505 w 24410505"/>
              <a:gd name="connsiteY10" fmla="*/ 172614 h 8943960"/>
              <a:gd name="connsiteX11" fmla="*/ 24410505 w 24410505"/>
              <a:gd name="connsiteY11" fmla="*/ 132858 h 8943960"/>
              <a:gd name="connsiteX0" fmla="*/ 0 w 24410505"/>
              <a:gd name="connsiteY0" fmla="*/ 93101 h 8943960"/>
              <a:gd name="connsiteX1" fmla="*/ 4566111 w 24410505"/>
              <a:gd name="connsiteY1" fmla="*/ 161571 h 8943960"/>
              <a:gd name="connsiteX2" fmla="*/ 6701459 w 24410505"/>
              <a:gd name="connsiteY2" fmla="*/ 2060221 h 8943960"/>
              <a:gd name="connsiteX3" fmla="*/ 4808883 w 24410505"/>
              <a:gd name="connsiteY3" fmla="*/ 4272506 h 8943960"/>
              <a:gd name="connsiteX4" fmla="*/ 2575892 w 24410505"/>
              <a:gd name="connsiteY4" fmla="*/ 6533658 h 8943960"/>
              <a:gd name="connsiteX5" fmla="*/ 3975653 w 24410505"/>
              <a:gd name="connsiteY5" fmla="*/ 8600997 h 8943960"/>
              <a:gd name="connsiteX6" fmla="*/ 20395096 w 24410505"/>
              <a:gd name="connsiteY6" fmla="*/ 8720266 h 8943960"/>
              <a:gd name="connsiteX7" fmla="*/ 21826331 w 24410505"/>
              <a:gd name="connsiteY7" fmla="*/ 6374632 h 8943960"/>
              <a:gd name="connsiteX8" fmla="*/ 19599966 w 24410505"/>
              <a:gd name="connsiteY8" fmla="*/ 4227779 h 8943960"/>
              <a:gd name="connsiteX9" fmla="*/ 17771166 w 24410505"/>
              <a:gd name="connsiteY9" fmla="*/ 1762875 h 8943960"/>
              <a:gd name="connsiteX10" fmla="*/ 19838505 w 24410505"/>
              <a:gd name="connsiteY10" fmla="*/ 172614 h 8943960"/>
              <a:gd name="connsiteX11" fmla="*/ 24410505 w 24410505"/>
              <a:gd name="connsiteY11" fmla="*/ 132858 h 8943960"/>
              <a:gd name="connsiteX0" fmla="*/ 0 w 24410505"/>
              <a:gd name="connsiteY0" fmla="*/ 93101 h 8927398"/>
              <a:gd name="connsiteX1" fmla="*/ 4566111 w 24410505"/>
              <a:gd name="connsiteY1" fmla="*/ 161571 h 8927398"/>
              <a:gd name="connsiteX2" fmla="*/ 6701459 w 24410505"/>
              <a:gd name="connsiteY2" fmla="*/ 2060221 h 8927398"/>
              <a:gd name="connsiteX3" fmla="*/ 4808883 w 24410505"/>
              <a:gd name="connsiteY3" fmla="*/ 4272506 h 8927398"/>
              <a:gd name="connsiteX4" fmla="*/ 2575892 w 24410505"/>
              <a:gd name="connsiteY4" fmla="*/ 6533658 h 8927398"/>
              <a:gd name="connsiteX5" fmla="*/ 4413803 w 24410505"/>
              <a:gd name="connsiteY5" fmla="*/ 8562897 h 8927398"/>
              <a:gd name="connsiteX6" fmla="*/ 20395096 w 24410505"/>
              <a:gd name="connsiteY6" fmla="*/ 8720266 h 8927398"/>
              <a:gd name="connsiteX7" fmla="*/ 21826331 w 24410505"/>
              <a:gd name="connsiteY7" fmla="*/ 6374632 h 8927398"/>
              <a:gd name="connsiteX8" fmla="*/ 19599966 w 24410505"/>
              <a:gd name="connsiteY8" fmla="*/ 4227779 h 8927398"/>
              <a:gd name="connsiteX9" fmla="*/ 17771166 w 24410505"/>
              <a:gd name="connsiteY9" fmla="*/ 1762875 h 8927398"/>
              <a:gd name="connsiteX10" fmla="*/ 19838505 w 24410505"/>
              <a:gd name="connsiteY10" fmla="*/ 172614 h 8927398"/>
              <a:gd name="connsiteX11" fmla="*/ 24410505 w 24410505"/>
              <a:gd name="connsiteY11" fmla="*/ 132858 h 8927398"/>
              <a:gd name="connsiteX0" fmla="*/ 0 w 24410505"/>
              <a:gd name="connsiteY0" fmla="*/ 93101 h 8850034"/>
              <a:gd name="connsiteX1" fmla="*/ 4566111 w 24410505"/>
              <a:gd name="connsiteY1" fmla="*/ 161571 h 8850034"/>
              <a:gd name="connsiteX2" fmla="*/ 6701459 w 24410505"/>
              <a:gd name="connsiteY2" fmla="*/ 2060221 h 8850034"/>
              <a:gd name="connsiteX3" fmla="*/ 4808883 w 24410505"/>
              <a:gd name="connsiteY3" fmla="*/ 4272506 h 8850034"/>
              <a:gd name="connsiteX4" fmla="*/ 2575892 w 24410505"/>
              <a:gd name="connsiteY4" fmla="*/ 6533658 h 8850034"/>
              <a:gd name="connsiteX5" fmla="*/ 4413803 w 24410505"/>
              <a:gd name="connsiteY5" fmla="*/ 8562897 h 8850034"/>
              <a:gd name="connsiteX6" fmla="*/ 20395096 w 24410505"/>
              <a:gd name="connsiteY6" fmla="*/ 8720266 h 8850034"/>
              <a:gd name="connsiteX7" fmla="*/ 21826331 w 24410505"/>
              <a:gd name="connsiteY7" fmla="*/ 6374632 h 8850034"/>
              <a:gd name="connsiteX8" fmla="*/ 19599966 w 24410505"/>
              <a:gd name="connsiteY8" fmla="*/ 4227779 h 8850034"/>
              <a:gd name="connsiteX9" fmla="*/ 17771166 w 24410505"/>
              <a:gd name="connsiteY9" fmla="*/ 1762875 h 8850034"/>
              <a:gd name="connsiteX10" fmla="*/ 19838505 w 24410505"/>
              <a:gd name="connsiteY10" fmla="*/ 172614 h 8850034"/>
              <a:gd name="connsiteX11" fmla="*/ 24410505 w 24410505"/>
              <a:gd name="connsiteY11" fmla="*/ 132858 h 8850034"/>
              <a:gd name="connsiteX0" fmla="*/ 0 w 24410505"/>
              <a:gd name="connsiteY0" fmla="*/ 93101 h 8850034"/>
              <a:gd name="connsiteX1" fmla="*/ 4566111 w 24410505"/>
              <a:gd name="connsiteY1" fmla="*/ 161571 h 8850034"/>
              <a:gd name="connsiteX2" fmla="*/ 6701459 w 24410505"/>
              <a:gd name="connsiteY2" fmla="*/ 2060221 h 8850034"/>
              <a:gd name="connsiteX3" fmla="*/ 4808883 w 24410505"/>
              <a:gd name="connsiteY3" fmla="*/ 4272506 h 8850034"/>
              <a:gd name="connsiteX4" fmla="*/ 2575892 w 24410505"/>
              <a:gd name="connsiteY4" fmla="*/ 6533658 h 8850034"/>
              <a:gd name="connsiteX5" fmla="*/ 4413803 w 24410505"/>
              <a:gd name="connsiteY5" fmla="*/ 8562897 h 8850034"/>
              <a:gd name="connsiteX6" fmla="*/ 20395096 w 24410505"/>
              <a:gd name="connsiteY6" fmla="*/ 8720266 h 8850034"/>
              <a:gd name="connsiteX7" fmla="*/ 21826331 w 24410505"/>
              <a:gd name="connsiteY7" fmla="*/ 6374632 h 8850034"/>
              <a:gd name="connsiteX8" fmla="*/ 19599966 w 24410505"/>
              <a:gd name="connsiteY8" fmla="*/ 4227779 h 8850034"/>
              <a:gd name="connsiteX9" fmla="*/ 17771166 w 24410505"/>
              <a:gd name="connsiteY9" fmla="*/ 1762875 h 8850034"/>
              <a:gd name="connsiteX10" fmla="*/ 19838505 w 24410505"/>
              <a:gd name="connsiteY10" fmla="*/ 172614 h 8850034"/>
              <a:gd name="connsiteX11" fmla="*/ 24410505 w 24410505"/>
              <a:gd name="connsiteY11" fmla="*/ 132858 h 8850034"/>
              <a:gd name="connsiteX0" fmla="*/ 0 w 24410505"/>
              <a:gd name="connsiteY0" fmla="*/ 93101 h 8850034"/>
              <a:gd name="connsiteX1" fmla="*/ 4566111 w 24410505"/>
              <a:gd name="connsiteY1" fmla="*/ 161571 h 8850034"/>
              <a:gd name="connsiteX2" fmla="*/ 6701459 w 24410505"/>
              <a:gd name="connsiteY2" fmla="*/ 2060221 h 8850034"/>
              <a:gd name="connsiteX3" fmla="*/ 4808883 w 24410505"/>
              <a:gd name="connsiteY3" fmla="*/ 4272506 h 8850034"/>
              <a:gd name="connsiteX4" fmla="*/ 2575892 w 24410505"/>
              <a:gd name="connsiteY4" fmla="*/ 6533658 h 8850034"/>
              <a:gd name="connsiteX5" fmla="*/ 4413803 w 24410505"/>
              <a:gd name="connsiteY5" fmla="*/ 8562897 h 8850034"/>
              <a:gd name="connsiteX6" fmla="*/ 20395096 w 24410505"/>
              <a:gd name="connsiteY6" fmla="*/ 8720266 h 8850034"/>
              <a:gd name="connsiteX7" fmla="*/ 21826331 w 24410505"/>
              <a:gd name="connsiteY7" fmla="*/ 6374632 h 8850034"/>
              <a:gd name="connsiteX8" fmla="*/ 19599966 w 24410505"/>
              <a:gd name="connsiteY8" fmla="*/ 4227779 h 8850034"/>
              <a:gd name="connsiteX9" fmla="*/ 17771166 w 24410505"/>
              <a:gd name="connsiteY9" fmla="*/ 1762875 h 8850034"/>
              <a:gd name="connsiteX10" fmla="*/ 19838505 w 24410505"/>
              <a:gd name="connsiteY10" fmla="*/ 172614 h 8850034"/>
              <a:gd name="connsiteX11" fmla="*/ 24410505 w 24410505"/>
              <a:gd name="connsiteY11" fmla="*/ 132858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599966 w 24436629"/>
              <a:gd name="connsiteY8" fmla="*/ 4227779 h 8850034"/>
              <a:gd name="connsiteX9" fmla="*/ 17771166 w 24436629"/>
              <a:gd name="connsiteY9" fmla="*/ 1762875 h 8850034"/>
              <a:gd name="connsiteX10" fmla="*/ 19838505 w 24436629"/>
              <a:gd name="connsiteY10" fmla="*/ 172614 h 8850034"/>
              <a:gd name="connsiteX11" fmla="*/ 24436629 w 24436629"/>
              <a:gd name="connsiteY11" fmla="*/ 237361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599966 w 24436629"/>
              <a:gd name="connsiteY8" fmla="*/ 4227779 h 8850034"/>
              <a:gd name="connsiteX9" fmla="*/ 17771166 w 24436629"/>
              <a:gd name="connsiteY9" fmla="*/ 1762875 h 8850034"/>
              <a:gd name="connsiteX10" fmla="*/ 19825441 w 24436629"/>
              <a:gd name="connsiteY10" fmla="*/ 211802 h 8850034"/>
              <a:gd name="connsiteX11" fmla="*/ 24436629 w 24436629"/>
              <a:gd name="connsiteY11" fmla="*/ 237361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599966 w 24436629"/>
              <a:gd name="connsiteY8" fmla="*/ 4227779 h 8850034"/>
              <a:gd name="connsiteX9" fmla="*/ 17731978 w 24436629"/>
              <a:gd name="connsiteY9" fmla="*/ 2128635 h 8850034"/>
              <a:gd name="connsiteX10" fmla="*/ 19825441 w 24436629"/>
              <a:gd name="connsiteY10" fmla="*/ 211802 h 8850034"/>
              <a:gd name="connsiteX11" fmla="*/ 24436629 w 24436629"/>
              <a:gd name="connsiteY11" fmla="*/ 237361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599966 w 24436629"/>
              <a:gd name="connsiteY8" fmla="*/ 4227779 h 8850034"/>
              <a:gd name="connsiteX9" fmla="*/ 17745040 w 24436629"/>
              <a:gd name="connsiteY9" fmla="*/ 2259264 h 8850034"/>
              <a:gd name="connsiteX10" fmla="*/ 19825441 w 24436629"/>
              <a:gd name="connsiteY10" fmla="*/ 211802 h 8850034"/>
              <a:gd name="connsiteX11" fmla="*/ 24436629 w 24436629"/>
              <a:gd name="connsiteY11" fmla="*/ 237361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613029 w 24436629"/>
              <a:gd name="connsiteY8" fmla="*/ 4410659 h 8850034"/>
              <a:gd name="connsiteX9" fmla="*/ 17745040 w 24436629"/>
              <a:gd name="connsiteY9" fmla="*/ 2259264 h 8850034"/>
              <a:gd name="connsiteX10" fmla="*/ 19825441 w 24436629"/>
              <a:gd name="connsiteY10" fmla="*/ 211802 h 8850034"/>
              <a:gd name="connsiteX11" fmla="*/ 24436629 w 24436629"/>
              <a:gd name="connsiteY11" fmla="*/ 237361 h 8850034"/>
              <a:gd name="connsiteX0" fmla="*/ 0 w 24436629"/>
              <a:gd name="connsiteY0" fmla="*/ 93101 h 8847247"/>
              <a:gd name="connsiteX1" fmla="*/ 4566111 w 24436629"/>
              <a:gd name="connsiteY1" fmla="*/ 161571 h 8847247"/>
              <a:gd name="connsiteX2" fmla="*/ 6701459 w 24436629"/>
              <a:gd name="connsiteY2" fmla="*/ 2060221 h 8847247"/>
              <a:gd name="connsiteX3" fmla="*/ 4808883 w 24436629"/>
              <a:gd name="connsiteY3" fmla="*/ 4272506 h 8847247"/>
              <a:gd name="connsiteX4" fmla="*/ 2575892 w 24436629"/>
              <a:gd name="connsiteY4" fmla="*/ 6533658 h 8847247"/>
              <a:gd name="connsiteX5" fmla="*/ 4413803 w 24436629"/>
              <a:gd name="connsiteY5" fmla="*/ 8562897 h 8847247"/>
              <a:gd name="connsiteX6" fmla="*/ 20395096 w 24436629"/>
              <a:gd name="connsiteY6" fmla="*/ 8720266 h 8847247"/>
              <a:gd name="connsiteX7" fmla="*/ 21930835 w 24436629"/>
              <a:gd name="connsiteY7" fmla="*/ 6413821 h 8847247"/>
              <a:gd name="connsiteX8" fmla="*/ 19613029 w 24436629"/>
              <a:gd name="connsiteY8" fmla="*/ 4410659 h 8847247"/>
              <a:gd name="connsiteX9" fmla="*/ 17745040 w 24436629"/>
              <a:gd name="connsiteY9" fmla="*/ 2259264 h 8847247"/>
              <a:gd name="connsiteX10" fmla="*/ 19825441 w 24436629"/>
              <a:gd name="connsiteY10" fmla="*/ 211802 h 8847247"/>
              <a:gd name="connsiteX11" fmla="*/ 24436629 w 24436629"/>
              <a:gd name="connsiteY11" fmla="*/ 237361 h 8847247"/>
              <a:gd name="connsiteX0" fmla="*/ 0 w 24436629"/>
              <a:gd name="connsiteY0" fmla="*/ 93101 h 8824447"/>
              <a:gd name="connsiteX1" fmla="*/ 4566111 w 24436629"/>
              <a:gd name="connsiteY1" fmla="*/ 161571 h 8824447"/>
              <a:gd name="connsiteX2" fmla="*/ 6701459 w 24436629"/>
              <a:gd name="connsiteY2" fmla="*/ 2060221 h 8824447"/>
              <a:gd name="connsiteX3" fmla="*/ 4808883 w 24436629"/>
              <a:gd name="connsiteY3" fmla="*/ 4272506 h 8824447"/>
              <a:gd name="connsiteX4" fmla="*/ 2575892 w 24436629"/>
              <a:gd name="connsiteY4" fmla="*/ 6533658 h 8824447"/>
              <a:gd name="connsiteX5" fmla="*/ 4413803 w 24436629"/>
              <a:gd name="connsiteY5" fmla="*/ 8562897 h 8824447"/>
              <a:gd name="connsiteX6" fmla="*/ 20003211 w 24436629"/>
              <a:gd name="connsiteY6" fmla="*/ 8563512 h 8824447"/>
              <a:gd name="connsiteX7" fmla="*/ 21930835 w 24436629"/>
              <a:gd name="connsiteY7" fmla="*/ 6413821 h 8824447"/>
              <a:gd name="connsiteX8" fmla="*/ 19613029 w 24436629"/>
              <a:gd name="connsiteY8" fmla="*/ 4410659 h 8824447"/>
              <a:gd name="connsiteX9" fmla="*/ 17745040 w 24436629"/>
              <a:gd name="connsiteY9" fmla="*/ 2259264 h 8824447"/>
              <a:gd name="connsiteX10" fmla="*/ 19825441 w 24436629"/>
              <a:gd name="connsiteY10" fmla="*/ 211802 h 8824447"/>
              <a:gd name="connsiteX11" fmla="*/ 24436629 w 24436629"/>
              <a:gd name="connsiteY11" fmla="*/ 237361 h 8824447"/>
              <a:gd name="connsiteX0" fmla="*/ 0 w 24436629"/>
              <a:gd name="connsiteY0" fmla="*/ 93101 h 8722249"/>
              <a:gd name="connsiteX1" fmla="*/ 4566111 w 24436629"/>
              <a:gd name="connsiteY1" fmla="*/ 161571 h 8722249"/>
              <a:gd name="connsiteX2" fmla="*/ 6701459 w 24436629"/>
              <a:gd name="connsiteY2" fmla="*/ 2060221 h 8722249"/>
              <a:gd name="connsiteX3" fmla="*/ 4808883 w 24436629"/>
              <a:gd name="connsiteY3" fmla="*/ 4272506 h 8722249"/>
              <a:gd name="connsiteX4" fmla="*/ 2575892 w 24436629"/>
              <a:gd name="connsiteY4" fmla="*/ 6533658 h 8722249"/>
              <a:gd name="connsiteX5" fmla="*/ 4413803 w 24436629"/>
              <a:gd name="connsiteY5" fmla="*/ 8562897 h 8722249"/>
              <a:gd name="connsiteX6" fmla="*/ 20003211 w 24436629"/>
              <a:gd name="connsiteY6" fmla="*/ 8563512 h 8722249"/>
              <a:gd name="connsiteX7" fmla="*/ 21930835 w 24436629"/>
              <a:gd name="connsiteY7" fmla="*/ 6413821 h 8722249"/>
              <a:gd name="connsiteX8" fmla="*/ 19613029 w 24436629"/>
              <a:gd name="connsiteY8" fmla="*/ 4410659 h 8722249"/>
              <a:gd name="connsiteX9" fmla="*/ 17745040 w 24436629"/>
              <a:gd name="connsiteY9" fmla="*/ 2259264 h 8722249"/>
              <a:gd name="connsiteX10" fmla="*/ 19825441 w 24436629"/>
              <a:gd name="connsiteY10" fmla="*/ 211802 h 8722249"/>
              <a:gd name="connsiteX11" fmla="*/ 24436629 w 24436629"/>
              <a:gd name="connsiteY11" fmla="*/ 237361 h 8722249"/>
              <a:gd name="connsiteX0" fmla="*/ 0 w 24436629"/>
              <a:gd name="connsiteY0" fmla="*/ 93101 h 8571320"/>
              <a:gd name="connsiteX1" fmla="*/ 4566111 w 24436629"/>
              <a:gd name="connsiteY1" fmla="*/ 161571 h 8571320"/>
              <a:gd name="connsiteX2" fmla="*/ 6701459 w 24436629"/>
              <a:gd name="connsiteY2" fmla="*/ 2060221 h 8571320"/>
              <a:gd name="connsiteX3" fmla="*/ 4808883 w 24436629"/>
              <a:gd name="connsiteY3" fmla="*/ 4272506 h 8571320"/>
              <a:gd name="connsiteX4" fmla="*/ 2575892 w 24436629"/>
              <a:gd name="connsiteY4" fmla="*/ 6533658 h 8571320"/>
              <a:gd name="connsiteX5" fmla="*/ 4413803 w 24436629"/>
              <a:gd name="connsiteY5" fmla="*/ 8562897 h 8571320"/>
              <a:gd name="connsiteX6" fmla="*/ 20003211 w 24436629"/>
              <a:gd name="connsiteY6" fmla="*/ 8563512 h 8571320"/>
              <a:gd name="connsiteX7" fmla="*/ 21930835 w 24436629"/>
              <a:gd name="connsiteY7" fmla="*/ 6413821 h 8571320"/>
              <a:gd name="connsiteX8" fmla="*/ 19613029 w 24436629"/>
              <a:gd name="connsiteY8" fmla="*/ 4410659 h 8571320"/>
              <a:gd name="connsiteX9" fmla="*/ 17745040 w 24436629"/>
              <a:gd name="connsiteY9" fmla="*/ 2259264 h 8571320"/>
              <a:gd name="connsiteX10" fmla="*/ 19825441 w 24436629"/>
              <a:gd name="connsiteY10" fmla="*/ 211802 h 8571320"/>
              <a:gd name="connsiteX11" fmla="*/ 24436629 w 24436629"/>
              <a:gd name="connsiteY11" fmla="*/ 237361 h 8571320"/>
              <a:gd name="connsiteX0" fmla="*/ 0 w 24436629"/>
              <a:gd name="connsiteY0" fmla="*/ 93101 h 8571320"/>
              <a:gd name="connsiteX1" fmla="*/ 4566111 w 24436629"/>
              <a:gd name="connsiteY1" fmla="*/ 161571 h 8571320"/>
              <a:gd name="connsiteX2" fmla="*/ 6701459 w 24436629"/>
              <a:gd name="connsiteY2" fmla="*/ 2060221 h 8571320"/>
              <a:gd name="connsiteX3" fmla="*/ 4808883 w 24436629"/>
              <a:gd name="connsiteY3" fmla="*/ 4272506 h 8571320"/>
              <a:gd name="connsiteX4" fmla="*/ 2575892 w 24436629"/>
              <a:gd name="connsiteY4" fmla="*/ 6533658 h 8571320"/>
              <a:gd name="connsiteX5" fmla="*/ 4413803 w 24436629"/>
              <a:gd name="connsiteY5" fmla="*/ 8562897 h 8571320"/>
              <a:gd name="connsiteX6" fmla="*/ 20003211 w 24436629"/>
              <a:gd name="connsiteY6" fmla="*/ 8563512 h 8571320"/>
              <a:gd name="connsiteX7" fmla="*/ 21930835 w 24436629"/>
              <a:gd name="connsiteY7" fmla="*/ 6413821 h 8571320"/>
              <a:gd name="connsiteX8" fmla="*/ 19613029 w 24436629"/>
              <a:gd name="connsiteY8" fmla="*/ 4410659 h 8571320"/>
              <a:gd name="connsiteX9" fmla="*/ 17745040 w 24436629"/>
              <a:gd name="connsiteY9" fmla="*/ 2259264 h 8571320"/>
              <a:gd name="connsiteX10" fmla="*/ 19825441 w 24436629"/>
              <a:gd name="connsiteY10" fmla="*/ 211802 h 8571320"/>
              <a:gd name="connsiteX11" fmla="*/ 24436629 w 24436629"/>
              <a:gd name="connsiteY11" fmla="*/ 237361 h 8571320"/>
              <a:gd name="connsiteX0" fmla="*/ 0 w 24436629"/>
              <a:gd name="connsiteY0" fmla="*/ 93101 h 8571320"/>
              <a:gd name="connsiteX1" fmla="*/ 4566111 w 24436629"/>
              <a:gd name="connsiteY1" fmla="*/ 161571 h 8571320"/>
              <a:gd name="connsiteX2" fmla="*/ 6701459 w 24436629"/>
              <a:gd name="connsiteY2" fmla="*/ 2060221 h 8571320"/>
              <a:gd name="connsiteX3" fmla="*/ 4808883 w 24436629"/>
              <a:gd name="connsiteY3" fmla="*/ 4272506 h 8571320"/>
              <a:gd name="connsiteX4" fmla="*/ 2575892 w 24436629"/>
              <a:gd name="connsiteY4" fmla="*/ 6533658 h 8571320"/>
              <a:gd name="connsiteX5" fmla="*/ 4413803 w 24436629"/>
              <a:gd name="connsiteY5" fmla="*/ 8562897 h 8571320"/>
              <a:gd name="connsiteX6" fmla="*/ 20003211 w 24436629"/>
              <a:gd name="connsiteY6" fmla="*/ 8563512 h 8571320"/>
              <a:gd name="connsiteX7" fmla="*/ 21930835 w 24436629"/>
              <a:gd name="connsiteY7" fmla="*/ 6413821 h 8571320"/>
              <a:gd name="connsiteX8" fmla="*/ 19613029 w 24436629"/>
              <a:gd name="connsiteY8" fmla="*/ 4410659 h 8571320"/>
              <a:gd name="connsiteX9" fmla="*/ 17745040 w 24436629"/>
              <a:gd name="connsiteY9" fmla="*/ 2259264 h 8571320"/>
              <a:gd name="connsiteX10" fmla="*/ 19825441 w 24436629"/>
              <a:gd name="connsiteY10" fmla="*/ 211802 h 8571320"/>
              <a:gd name="connsiteX11" fmla="*/ 24436629 w 24436629"/>
              <a:gd name="connsiteY11" fmla="*/ 237361 h 8571320"/>
              <a:gd name="connsiteX0" fmla="*/ 0 w 24436632"/>
              <a:gd name="connsiteY0" fmla="*/ 93101 h 8571320"/>
              <a:gd name="connsiteX1" fmla="*/ 4566111 w 24436632"/>
              <a:gd name="connsiteY1" fmla="*/ 161571 h 8571320"/>
              <a:gd name="connsiteX2" fmla="*/ 6701459 w 24436632"/>
              <a:gd name="connsiteY2" fmla="*/ 2060221 h 8571320"/>
              <a:gd name="connsiteX3" fmla="*/ 4808883 w 24436632"/>
              <a:gd name="connsiteY3" fmla="*/ 4272506 h 8571320"/>
              <a:gd name="connsiteX4" fmla="*/ 2575892 w 24436632"/>
              <a:gd name="connsiteY4" fmla="*/ 6533658 h 8571320"/>
              <a:gd name="connsiteX5" fmla="*/ 4413803 w 24436632"/>
              <a:gd name="connsiteY5" fmla="*/ 8562897 h 8571320"/>
              <a:gd name="connsiteX6" fmla="*/ 20003211 w 24436632"/>
              <a:gd name="connsiteY6" fmla="*/ 8563512 h 8571320"/>
              <a:gd name="connsiteX7" fmla="*/ 21930835 w 24436632"/>
              <a:gd name="connsiteY7" fmla="*/ 6413821 h 8571320"/>
              <a:gd name="connsiteX8" fmla="*/ 19613029 w 24436632"/>
              <a:gd name="connsiteY8" fmla="*/ 4410659 h 8571320"/>
              <a:gd name="connsiteX9" fmla="*/ 17745040 w 24436632"/>
              <a:gd name="connsiteY9" fmla="*/ 2259264 h 8571320"/>
              <a:gd name="connsiteX10" fmla="*/ 19825441 w 24436632"/>
              <a:gd name="connsiteY10" fmla="*/ 211802 h 8571320"/>
              <a:gd name="connsiteX11" fmla="*/ 24436629 w 24436632"/>
              <a:gd name="connsiteY11" fmla="*/ 237361 h 8571320"/>
              <a:gd name="connsiteX0" fmla="*/ 0 w 24436632"/>
              <a:gd name="connsiteY0" fmla="*/ 93101 h 8571320"/>
              <a:gd name="connsiteX1" fmla="*/ 4566111 w 24436632"/>
              <a:gd name="connsiteY1" fmla="*/ 161571 h 8571320"/>
              <a:gd name="connsiteX2" fmla="*/ 6701459 w 24436632"/>
              <a:gd name="connsiteY2" fmla="*/ 2060221 h 8571320"/>
              <a:gd name="connsiteX3" fmla="*/ 4808883 w 24436632"/>
              <a:gd name="connsiteY3" fmla="*/ 4272506 h 8571320"/>
              <a:gd name="connsiteX4" fmla="*/ 2575892 w 24436632"/>
              <a:gd name="connsiteY4" fmla="*/ 6533658 h 8571320"/>
              <a:gd name="connsiteX5" fmla="*/ 4413803 w 24436632"/>
              <a:gd name="connsiteY5" fmla="*/ 8562897 h 8571320"/>
              <a:gd name="connsiteX6" fmla="*/ 20003211 w 24436632"/>
              <a:gd name="connsiteY6" fmla="*/ 8563512 h 8571320"/>
              <a:gd name="connsiteX7" fmla="*/ 21930835 w 24436632"/>
              <a:gd name="connsiteY7" fmla="*/ 6413821 h 8571320"/>
              <a:gd name="connsiteX8" fmla="*/ 19613029 w 24436632"/>
              <a:gd name="connsiteY8" fmla="*/ 4410659 h 8571320"/>
              <a:gd name="connsiteX9" fmla="*/ 17745040 w 24436632"/>
              <a:gd name="connsiteY9" fmla="*/ 2259264 h 8571320"/>
              <a:gd name="connsiteX10" fmla="*/ 19825441 w 24436632"/>
              <a:gd name="connsiteY10" fmla="*/ 211802 h 8571320"/>
              <a:gd name="connsiteX11" fmla="*/ 24436628 w 24436632"/>
              <a:gd name="connsiteY11" fmla="*/ 224299 h 8571320"/>
              <a:gd name="connsiteX0" fmla="*/ 0 w 24423569"/>
              <a:gd name="connsiteY0" fmla="*/ 93101 h 8571320"/>
              <a:gd name="connsiteX1" fmla="*/ 4566111 w 24423569"/>
              <a:gd name="connsiteY1" fmla="*/ 161571 h 8571320"/>
              <a:gd name="connsiteX2" fmla="*/ 6701459 w 24423569"/>
              <a:gd name="connsiteY2" fmla="*/ 2060221 h 8571320"/>
              <a:gd name="connsiteX3" fmla="*/ 4808883 w 24423569"/>
              <a:gd name="connsiteY3" fmla="*/ 4272506 h 8571320"/>
              <a:gd name="connsiteX4" fmla="*/ 2575892 w 24423569"/>
              <a:gd name="connsiteY4" fmla="*/ 6533658 h 8571320"/>
              <a:gd name="connsiteX5" fmla="*/ 4413803 w 24423569"/>
              <a:gd name="connsiteY5" fmla="*/ 8562897 h 8571320"/>
              <a:gd name="connsiteX6" fmla="*/ 20003211 w 24423569"/>
              <a:gd name="connsiteY6" fmla="*/ 8563512 h 8571320"/>
              <a:gd name="connsiteX7" fmla="*/ 21930835 w 24423569"/>
              <a:gd name="connsiteY7" fmla="*/ 6413821 h 8571320"/>
              <a:gd name="connsiteX8" fmla="*/ 19613029 w 24423569"/>
              <a:gd name="connsiteY8" fmla="*/ 4410659 h 8571320"/>
              <a:gd name="connsiteX9" fmla="*/ 17745040 w 24423569"/>
              <a:gd name="connsiteY9" fmla="*/ 2259264 h 8571320"/>
              <a:gd name="connsiteX10" fmla="*/ 19825441 w 24423569"/>
              <a:gd name="connsiteY10" fmla="*/ 211802 h 8571320"/>
              <a:gd name="connsiteX11" fmla="*/ 24423565 w 24423569"/>
              <a:gd name="connsiteY11" fmla="*/ 158985 h 8571320"/>
              <a:gd name="connsiteX0" fmla="*/ 0 w 24423568"/>
              <a:gd name="connsiteY0" fmla="*/ 93101 h 8571320"/>
              <a:gd name="connsiteX1" fmla="*/ 4566111 w 24423568"/>
              <a:gd name="connsiteY1" fmla="*/ 161571 h 8571320"/>
              <a:gd name="connsiteX2" fmla="*/ 6701459 w 24423568"/>
              <a:gd name="connsiteY2" fmla="*/ 2060221 h 8571320"/>
              <a:gd name="connsiteX3" fmla="*/ 4808883 w 24423568"/>
              <a:gd name="connsiteY3" fmla="*/ 4272506 h 8571320"/>
              <a:gd name="connsiteX4" fmla="*/ 2575892 w 24423568"/>
              <a:gd name="connsiteY4" fmla="*/ 6533658 h 8571320"/>
              <a:gd name="connsiteX5" fmla="*/ 4413803 w 24423568"/>
              <a:gd name="connsiteY5" fmla="*/ 8562897 h 8571320"/>
              <a:gd name="connsiteX6" fmla="*/ 20003211 w 24423568"/>
              <a:gd name="connsiteY6" fmla="*/ 8563512 h 8571320"/>
              <a:gd name="connsiteX7" fmla="*/ 21930835 w 24423568"/>
              <a:gd name="connsiteY7" fmla="*/ 6413821 h 8571320"/>
              <a:gd name="connsiteX8" fmla="*/ 19613029 w 24423568"/>
              <a:gd name="connsiteY8" fmla="*/ 4410659 h 8571320"/>
              <a:gd name="connsiteX9" fmla="*/ 17745040 w 24423568"/>
              <a:gd name="connsiteY9" fmla="*/ 2259264 h 8571320"/>
              <a:gd name="connsiteX10" fmla="*/ 19825441 w 24423568"/>
              <a:gd name="connsiteY10" fmla="*/ 211802 h 8571320"/>
              <a:gd name="connsiteX11" fmla="*/ 24423565 w 24423568"/>
              <a:gd name="connsiteY11" fmla="*/ 158985 h 8571320"/>
              <a:gd name="connsiteX0" fmla="*/ 0 w 24423568"/>
              <a:gd name="connsiteY0" fmla="*/ 93101 h 8571320"/>
              <a:gd name="connsiteX1" fmla="*/ 4566111 w 24423568"/>
              <a:gd name="connsiteY1" fmla="*/ 161571 h 8571320"/>
              <a:gd name="connsiteX2" fmla="*/ 6701459 w 24423568"/>
              <a:gd name="connsiteY2" fmla="*/ 2060221 h 8571320"/>
              <a:gd name="connsiteX3" fmla="*/ 4808883 w 24423568"/>
              <a:gd name="connsiteY3" fmla="*/ 4272506 h 8571320"/>
              <a:gd name="connsiteX4" fmla="*/ 2575892 w 24423568"/>
              <a:gd name="connsiteY4" fmla="*/ 6533658 h 8571320"/>
              <a:gd name="connsiteX5" fmla="*/ 4413803 w 24423568"/>
              <a:gd name="connsiteY5" fmla="*/ 8562897 h 8571320"/>
              <a:gd name="connsiteX6" fmla="*/ 20003211 w 24423568"/>
              <a:gd name="connsiteY6" fmla="*/ 8563512 h 8571320"/>
              <a:gd name="connsiteX7" fmla="*/ 21930835 w 24423568"/>
              <a:gd name="connsiteY7" fmla="*/ 6413821 h 8571320"/>
              <a:gd name="connsiteX8" fmla="*/ 19613029 w 24423568"/>
              <a:gd name="connsiteY8" fmla="*/ 4410659 h 8571320"/>
              <a:gd name="connsiteX9" fmla="*/ 17745040 w 24423568"/>
              <a:gd name="connsiteY9" fmla="*/ 2259264 h 8571320"/>
              <a:gd name="connsiteX10" fmla="*/ 19825441 w 24423568"/>
              <a:gd name="connsiteY10" fmla="*/ 211802 h 8571320"/>
              <a:gd name="connsiteX11" fmla="*/ 24423565 w 24423568"/>
              <a:gd name="connsiteY11" fmla="*/ 158985 h 8571320"/>
              <a:gd name="connsiteX0" fmla="*/ 0 w 24423568"/>
              <a:gd name="connsiteY0" fmla="*/ 93101 h 8571320"/>
              <a:gd name="connsiteX1" fmla="*/ 4566111 w 24423568"/>
              <a:gd name="connsiteY1" fmla="*/ 161571 h 8571320"/>
              <a:gd name="connsiteX2" fmla="*/ 6701459 w 24423568"/>
              <a:gd name="connsiteY2" fmla="*/ 2060221 h 8571320"/>
              <a:gd name="connsiteX3" fmla="*/ 4808883 w 24423568"/>
              <a:gd name="connsiteY3" fmla="*/ 4272506 h 8571320"/>
              <a:gd name="connsiteX4" fmla="*/ 2575892 w 24423568"/>
              <a:gd name="connsiteY4" fmla="*/ 6533658 h 8571320"/>
              <a:gd name="connsiteX5" fmla="*/ 4413803 w 24423568"/>
              <a:gd name="connsiteY5" fmla="*/ 8562897 h 8571320"/>
              <a:gd name="connsiteX6" fmla="*/ 20003211 w 24423568"/>
              <a:gd name="connsiteY6" fmla="*/ 8563512 h 8571320"/>
              <a:gd name="connsiteX7" fmla="*/ 21930835 w 24423568"/>
              <a:gd name="connsiteY7" fmla="*/ 6413821 h 8571320"/>
              <a:gd name="connsiteX8" fmla="*/ 19613029 w 24423568"/>
              <a:gd name="connsiteY8" fmla="*/ 4410659 h 8571320"/>
              <a:gd name="connsiteX9" fmla="*/ 17745040 w 24423568"/>
              <a:gd name="connsiteY9" fmla="*/ 2259264 h 8571320"/>
              <a:gd name="connsiteX10" fmla="*/ 19825441 w 24423568"/>
              <a:gd name="connsiteY10" fmla="*/ 211802 h 8571320"/>
              <a:gd name="connsiteX11" fmla="*/ 24423565 w 24423568"/>
              <a:gd name="connsiteY11" fmla="*/ 158985 h 8571320"/>
              <a:gd name="connsiteX0" fmla="*/ 0 w 24423568"/>
              <a:gd name="connsiteY0" fmla="*/ 0 h 8478219"/>
              <a:gd name="connsiteX1" fmla="*/ 4566111 w 24423568"/>
              <a:gd name="connsiteY1" fmla="*/ 68470 h 8478219"/>
              <a:gd name="connsiteX2" fmla="*/ 6701459 w 24423568"/>
              <a:gd name="connsiteY2" fmla="*/ 1967120 h 8478219"/>
              <a:gd name="connsiteX3" fmla="*/ 4808883 w 24423568"/>
              <a:gd name="connsiteY3" fmla="*/ 4179405 h 8478219"/>
              <a:gd name="connsiteX4" fmla="*/ 2575892 w 24423568"/>
              <a:gd name="connsiteY4" fmla="*/ 6440557 h 8478219"/>
              <a:gd name="connsiteX5" fmla="*/ 4413803 w 24423568"/>
              <a:gd name="connsiteY5" fmla="*/ 8469796 h 8478219"/>
              <a:gd name="connsiteX6" fmla="*/ 20003211 w 24423568"/>
              <a:gd name="connsiteY6" fmla="*/ 8470411 h 8478219"/>
              <a:gd name="connsiteX7" fmla="*/ 21930835 w 24423568"/>
              <a:gd name="connsiteY7" fmla="*/ 6320720 h 8478219"/>
              <a:gd name="connsiteX8" fmla="*/ 19613029 w 24423568"/>
              <a:gd name="connsiteY8" fmla="*/ 4317558 h 8478219"/>
              <a:gd name="connsiteX9" fmla="*/ 17745040 w 24423568"/>
              <a:gd name="connsiteY9" fmla="*/ 2166163 h 8478219"/>
              <a:gd name="connsiteX10" fmla="*/ 19825441 w 24423568"/>
              <a:gd name="connsiteY10" fmla="*/ 118701 h 8478219"/>
              <a:gd name="connsiteX11" fmla="*/ 24423565 w 24423568"/>
              <a:gd name="connsiteY11" fmla="*/ 65884 h 8478219"/>
              <a:gd name="connsiteX0" fmla="*/ 0 w 24383521"/>
              <a:gd name="connsiteY0" fmla="*/ 93101 h 8571320"/>
              <a:gd name="connsiteX1" fmla="*/ 4526064 w 24383521"/>
              <a:gd name="connsiteY1" fmla="*/ 161571 h 8571320"/>
              <a:gd name="connsiteX2" fmla="*/ 6661412 w 24383521"/>
              <a:gd name="connsiteY2" fmla="*/ 2060221 h 8571320"/>
              <a:gd name="connsiteX3" fmla="*/ 4768836 w 24383521"/>
              <a:gd name="connsiteY3" fmla="*/ 4272506 h 8571320"/>
              <a:gd name="connsiteX4" fmla="*/ 2535845 w 24383521"/>
              <a:gd name="connsiteY4" fmla="*/ 6533658 h 8571320"/>
              <a:gd name="connsiteX5" fmla="*/ 4373756 w 24383521"/>
              <a:gd name="connsiteY5" fmla="*/ 8562897 h 8571320"/>
              <a:gd name="connsiteX6" fmla="*/ 19963164 w 24383521"/>
              <a:gd name="connsiteY6" fmla="*/ 8563512 h 8571320"/>
              <a:gd name="connsiteX7" fmla="*/ 21890788 w 24383521"/>
              <a:gd name="connsiteY7" fmla="*/ 6413821 h 8571320"/>
              <a:gd name="connsiteX8" fmla="*/ 19572982 w 24383521"/>
              <a:gd name="connsiteY8" fmla="*/ 4410659 h 8571320"/>
              <a:gd name="connsiteX9" fmla="*/ 17704993 w 24383521"/>
              <a:gd name="connsiteY9" fmla="*/ 2259264 h 8571320"/>
              <a:gd name="connsiteX10" fmla="*/ 19785394 w 24383521"/>
              <a:gd name="connsiteY10" fmla="*/ 211802 h 8571320"/>
              <a:gd name="connsiteX11" fmla="*/ 24383518 w 24383521"/>
              <a:gd name="connsiteY11" fmla="*/ 158985 h 8571320"/>
              <a:gd name="connsiteX0" fmla="*/ 0 w 24383521"/>
              <a:gd name="connsiteY0" fmla="*/ 96706 h 8574925"/>
              <a:gd name="connsiteX1" fmla="*/ 4526064 w 24383521"/>
              <a:gd name="connsiteY1" fmla="*/ 165176 h 8574925"/>
              <a:gd name="connsiteX2" fmla="*/ 6661412 w 24383521"/>
              <a:gd name="connsiteY2" fmla="*/ 2063826 h 8574925"/>
              <a:gd name="connsiteX3" fmla="*/ 4768836 w 24383521"/>
              <a:gd name="connsiteY3" fmla="*/ 4276111 h 8574925"/>
              <a:gd name="connsiteX4" fmla="*/ 2535845 w 24383521"/>
              <a:gd name="connsiteY4" fmla="*/ 6537263 h 8574925"/>
              <a:gd name="connsiteX5" fmla="*/ 4373756 w 24383521"/>
              <a:gd name="connsiteY5" fmla="*/ 8566502 h 8574925"/>
              <a:gd name="connsiteX6" fmla="*/ 19963164 w 24383521"/>
              <a:gd name="connsiteY6" fmla="*/ 8567117 h 8574925"/>
              <a:gd name="connsiteX7" fmla="*/ 21890788 w 24383521"/>
              <a:gd name="connsiteY7" fmla="*/ 6417426 h 8574925"/>
              <a:gd name="connsiteX8" fmla="*/ 19572982 w 24383521"/>
              <a:gd name="connsiteY8" fmla="*/ 4414264 h 8574925"/>
              <a:gd name="connsiteX9" fmla="*/ 17704993 w 24383521"/>
              <a:gd name="connsiteY9" fmla="*/ 2262869 h 8574925"/>
              <a:gd name="connsiteX10" fmla="*/ 19785394 w 24383521"/>
              <a:gd name="connsiteY10" fmla="*/ 215407 h 8574925"/>
              <a:gd name="connsiteX11" fmla="*/ 24383518 w 24383521"/>
              <a:gd name="connsiteY11" fmla="*/ 162590 h 8574925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83521" h="8470665">
                <a:moveTo>
                  <a:pt x="0" y="0"/>
                </a:moveTo>
                <a:cubicBezTo>
                  <a:pt x="6480" y="2480"/>
                  <a:pt x="4517113" y="60990"/>
                  <a:pt x="4526064" y="68470"/>
                </a:cubicBezTo>
                <a:cubicBezTo>
                  <a:pt x="4535015" y="75950"/>
                  <a:pt x="6659932" y="145220"/>
                  <a:pt x="6661412" y="1967120"/>
                </a:cubicBezTo>
                <a:cubicBezTo>
                  <a:pt x="6662892" y="3789020"/>
                  <a:pt x="4772025" y="4183287"/>
                  <a:pt x="4768836" y="4179405"/>
                </a:cubicBezTo>
                <a:cubicBezTo>
                  <a:pt x="4765647" y="4175523"/>
                  <a:pt x="2504476" y="4351005"/>
                  <a:pt x="2535845" y="6440557"/>
                </a:cubicBezTo>
                <a:cubicBezTo>
                  <a:pt x="2567214" y="8530109"/>
                  <a:pt x="4343031" y="8471121"/>
                  <a:pt x="4373756" y="8469796"/>
                </a:cubicBezTo>
                <a:cubicBezTo>
                  <a:pt x="4404481" y="8468471"/>
                  <a:pt x="19908780" y="8471539"/>
                  <a:pt x="19963164" y="8470411"/>
                </a:cubicBezTo>
                <a:cubicBezTo>
                  <a:pt x="20017548" y="8469283"/>
                  <a:pt x="21867266" y="8416706"/>
                  <a:pt x="21890788" y="6320720"/>
                </a:cubicBezTo>
                <a:cubicBezTo>
                  <a:pt x="21914310" y="4224734"/>
                  <a:pt x="19590487" y="4324041"/>
                  <a:pt x="19572982" y="4317558"/>
                </a:cubicBezTo>
                <a:cubicBezTo>
                  <a:pt x="19555477" y="4311075"/>
                  <a:pt x="17697024" y="4274149"/>
                  <a:pt x="17704993" y="2166163"/>
                </a:cubicBezTo>
                <a:cubicBezTo>
                  <a:pt x="17712962" y="58177"/>
                  <a:pt x="19770730" y="122439"/>
                  <a:pt x="19785394" y="118701"/>
                </a:cubicBezTo>
                <a:cubicBezTo>
                  <a:pt x="19800058" y="114963"/>
                  <a:pt x="24388157" y="67492"/>
                  <a:pt x="24383518" y="65884"/>
                </a:cubicBezTo>
              </a:path>
            </a:pathLst>
          </a:custGeom>
          <a:noFill/>
          <a:ln w="889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" name="Freeform 114">
            <a:extLst>
              <a:ext uri="{FF2B5EF4-FFF2-40B4-BE49-F238E27FC236}">
                <a16:creationId xmlns:a16="http://schemas.microsoft.com/office/drawing/2014/main" id="{DA538812-3D52-7A48-82B7-C90DC3BE2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883" y="1378802"/>
            <a:ext cx="915239" cy="1182316"/>
          </a:xfrm>
          <a:custGeom>
            <a:avLst/>
            <a:gdLst>
              <a:gd name="T0" fmla="*/ 271 w 1240"/>
              <a:gd name="T1" fmla="*/ 0 h 1602"/>
              <a:gd name="T2" fmla="*/ 966 w 1240"/>
              <a:gd name="T3" fmla="*/ 0 h 1602"/>
              <a:gd name="T4" fmla="*/ 966 w 1240"/>
              <a:gd name="T5" fmla="*/ 0 h 1602"/>
              <a:gd name="T6" fmla="*/ 1017 w 1240"/>
              <a:gd name="T7" fmla="*/ 51 h 1602"/>
              <a:gd name="T8" fmla="*/ 1017 w 1240"/>
              <a:gd name="T9" fmla="*/ 660 h 1602"/>
              <a:gd name="T10" fmla="*/ 1017 w 1240"/>
              <a:gd name="T11" fmla="*/ 660 h 1602"/>
              <a:gd name="T12" fmla="*/ 1068 w 1240"/>
              <a:gd name="T13" fmla="*/ 711 h 1602"/>
              <a:gd name="T14" fmla="*/ 1173 w 1240"/>
              <a:gd name="T15" fmla="*/ 711 h 1602"/>
              <a:gd name="T16" fmla="*/ 1173 w 1240"/>
              <a:gd name="T17" fmla="*/ 711 h 1602"/>
              <a:gd name="T18" fmla="*/ 1215 w 1240"/>
              <a:gd name="T19" fmla="*/ 791 h 1602"/>
              <a:gd name="T20" fmla="*/ 661 w 1240"/>
              <a:gd name="T21" fmla="*/ 1572 h 1602"/>
              <a:gd name="T22" fmla="*/ 661 w 1240"/>
              <a:gd name="T23" fmla="*/ 1572 h 1602"/>
              <a:gd name="T24" fmla="*/ 578 w 1240"/>
              <a:gd name="T25" fmla="*/ 1572 h 1602"/>
              <a:gd name="T26" fmla="*/ 24 w 1240"/>
              <a:gd name="T27" fmla="*/ 791 h 1602"/>
              <a:gd name="T28" fmla="*/ 24 w 1240"/>
              <a:gd name="T29" fmla="*/ 791 h 1602"/>
              <a:gd name="T30" fmla="*/ 66 w 1240"/>
              <a:gd name="T31" fmla="*/ 711 h 1602"/>
              <a:gd name="T32" fmla="*/ 168 w 1240"/>
              <a:gd name="T33" fmla="*/ 711 h 1602"/>
              <a:gd name="T34" fmla="*/ 168 w 1240"/>
              <a:gd name="T35" fmla="*/ 711 h 1602"/>
              <a:gd name="T36" fmla="*/ 219 w 1240"/>
              <a:gd name="T37" fmla="*/ 660 h 1602"/>
              <a:gd name="T38" fmla="*/ 219 w 1240"/>
              <a:gd name="T39" fmla="*/ 51 h 1602"/>
              <a:gd name="T40" fmla="*/ 219 w 1240"/>
              <a:gd name="T41" fmla="*/ 51 h 1602"/>
              <a:gd name="T42" fmla="*/ 271 w 1240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40" h="1602">
                <a:moveTo>
                  <a:pt x="271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5" y="0"/>
                  <a:pt x="1017" y="23"/>
                  <a:pt x="1017" y="51"/>
                </a:cubicBezTo>
                <a:lnTo>
                  <a:pt x="1017" y="660"/>
                </a:lnTo>
                <a:lnTo>
                  <a:pt x="1017" y="660"/>
                </a:lnTo>
                <a:cubicBezTo>
                  <a:pt x="1017" y="688"/>
                  <a:pt x="1040" y="711"/>
                  <a:pt x="1068" y="711"/>
                </a:cubicBezTo>
                <a:lnTo>
                  <a:pt x="1173" y="711"/>
                </a:lnTo>
                <a:lnTo>
                  <a:pt x="1173" y="711"/>
                </a:lnTo>
                <a:cubicBezTo>
                  <a:pt x="1215" y="711"/>
                  <a:pt x="1239" y="758"/>
                  <a:pt x="1215" y="791"/>
                </a:cubicBezTo>
                <a:lnTo>
                  <a:pt x="661" y="1572"/>
                </a:lnTo>
                <a:lnTo>
                  <a:pt x="661" y="1572"/>
                </a:lnTo>
                <a:cubicBezTo>
                  <a:pt x="641" y="1601"/>
                  <a:pt x="598" y="1601"/>
                  <a:pt x="578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5" y="711"/>
                  <a:pt x="66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7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6" name="Freeform 116">
            <a:extLst>
              <a:ext uri="{FF2B5EF4-FFF2-40B4-BE49-F238E27FC236}">
                <a16:creationId xmlns:a16="http://schemas.microsoft.com/office/drawing/2014/main" id="{55FFA72A-0889-0947-B4ED-800A62F3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652" y="4427964"/>
            <a:ext cx="915237" cy="1182317"/>
          </a:xfrm>
          <a:custGeom>
            <a:avLst/>
            <a:gdLst>
              <a:gd name="T0" fmla="*/ 270 w 1240"/>
              <a:gd name="T1" fmla="*/ 0 h 1602"/>
              <a:gd name="T2" fmla="*/ 966 w 1240"/>
              <a:gd name="T3" fmla="*/ 0 h 1602"/>
              <a:gd name="T4" fmla="*/ 966 w 1240"/>
              <a:gd name="T5" fmla="*/ 0 h 1602"/>
              <a:gd name="T6" fmla="*/ 1016 w 1240"/>
              <a:gd name="T7" fmla="*/ 51 h 1602"/>
              <a:gd name="T8" fmla="*/ 1016 w 1240"/>
              <a:gd name="T9" fmla="*/ 660 h 1602"/>
              <a:gd name="T10" fmla="*/ 1016 w 1240"/>
              <a:gd name="T11" fmla="*/ 660 h 1602"/>
              <a:gd name="T12" fmla="*/ 1068 w 1240"/>
              <a:gd name="T13" fmla="*/ 711 h 1602"/>
              <a:gd name="T14" fmla="*/ 1173 w 1240"/>
              <a:gd name="T15" fmla="*/ 711 h 1602"/>
              <a:gd name="T16" fmla="*/ 1173 w 1240"/>
              <a:gd name="T17" fmla="*/ 711 h 1602"/>
              <a:gd name="T18" fmla="*/ 1215 w 1240"/>
              <a:gd name="T19" fmla="*/ 791 h 1602"/>
              <a:gd name="T20" fmla="*/ 661 w 1240"/>
              <a:gd name="T21" fmla="*/ 1572 h 1602"/>
              <a:gd name="T22" fmla="*/ 661 w 1240"/>
              <a:gd name="T23" fmla="*/ 1572 h 1602"/>
              <a:gd name="T24" fmla="*/ 577 w 1240"/>
              <a:gd name="T25" fmla="*/ 1572 h 1602"/>
              <a:gd name="T26" fmla="*/ 24 w 1240"/>
              <a:gd name="T27" fmla="*/ 791 h 1602"/>
              <a:gd name="T28" fmla="*/ 24 w 1240"/>
              <a:gd name="T29" fmla="*/ 791 h 1602"/>
              <a:gd name="T30" fmla="*/ 65 w 1240"/>
              <a:gd name="T31" fmla="*/ 711 h 1602"/>
              <a:gd name="T32" fmla="*/ 168 w 1240"/>
              <a:gd name="T33" fmla="*/ 711 h 1602"/>
              <a:gd name="T34" fmla="*/ 168 w 1240"/>
              <a:gd name="T35" fmla="*/ 711 h 1602"/>
              <a:gd name="T36" fmla="*/ 219 w 1240"/>
              <a:gd name="T37" fmla="*/ 660 h 1602"/>
              <a:gd name="T38" fmla="*/ 219 w 1240"/>
              <a:gd name="T39" fmla="*/ 51 h 1602"/>
              <a:gd name="T40" fmla="*/ 219 w 1240"/>
              <a:gd name="T41" fmla="*/ 51 h 1602"/>
              <a:gd name="T42" fmla="*/ 270 w 1240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40" h="1602">
                <a:moveTo>
                  <a:pt x="270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4" y="0"/>
                  <a:pt x="1016" y="23"/>
                  <a:pt x="1016" y="51"/>
                </a:cubicBezTo>
                <a:lnTo>
                  <a:pt x="1016" y="660"/>
                </a:lnTo>
                <a:lnTo>
                  <a:pt x="1016" y="660"/>
                </a:lnTo>
                <a:cubicBezTo>
                  <a:pt x="1016" y="688"/>
                  <a:pt x="1040" y="711"/>
                  <a:pt x="1068" y="711"/>
                </a:cubicBezTo>
                <a:lnTo>
                  <a:pt x="1173" y="711"/>
                </a:lnTo>
                <a:lnTo>
                  <a:pt x="1173" y="711"/>
                </a:lnTo>
                <a:cubicBezTo>
                  <a:pt x="1214" y="711"/>
                  <a:pt x="1239" y="758"/>
                  <a:pt x="1215" y="791"/>
                </a:cubicBezTo>
                <a:lnTo>
                  <a:pt x="661" y="1572"/>
                </a:lnTo>
                <a:lnTo>
                  <a:pt x="661" y="1572"/>
                </a:lnTo>
                <a:cubicBezTo>
                  <a:pt x="640" y="1601"/>
                  <a:pt x="598" y="1601"/>
                  <a:pt x="577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4" y="711"/>
                  <a:pt x="65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6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8" name="Freeform 118">
            <a:extLst>
              <a:ext uri="{FF2B5EF4-FFF2-40B4-BE49-F238E27FC236}">
                <a16:creationId xmlns:a16="http://schemas.microsoft.com/office/drawing/2014/main" id="{11CA21E4-E69C-B641-99F2-3EBB98429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618" y="4746644"/>
            <a:ext cx="915239" cy="1182316"/>
          </a:xfrm>
          <a:custGeom>
            <a:avLst/>
            <a:gdLst>
              <a:gd name="T0" fmla="*/ 270 w 1240"/>
              <a:gd name="T1" fmla="*/ 0 h 1602"/>
              <a:gd name="T2" fmla="*/ 966 w 1240"/>
              <a:gd name="T3" fmla="*/ 0 h 1602"/>
              <a:gd name="T4" fmla="*/ 966 w 1240"/>
              <a:gd name="T5" fmla="*/ 0 h 1602"/>
              <a:gd name="T6" fmla="*/ 1016 w 1240"/>
              <a:gd name="T7" fmla="*/ 51 h 1602"/>
              <a:gd name="T8" fmla="*/ 1016 w 1240"/>
              <a:gd name="T9" fmla="*/ 660 h 1602"/>
              <a:gd name="T10" fmla="*/ 1016 w 1240"/>
              <a:gd name="T11" fmla="*/ 660 h 1602"/>
              <a:gd name="T12" fmla="*/ 1068 w 1240"/>
              <a:gd name="T13" fmla="*/ 711 h 1602"/>
              <a:gd name="T14" fmla="*/ 1172 w 1240"/>
              <a:gd name="T15" fmla="*/ 711 h 1602"/>
              <a:gd name="T16" fmla="*/ 1172 w 1240"/>
              <a:gd name="T17" fmla="*/ 711 h 1602"/>
              <a:gd name="T18" fmla="*/ 1214 w 1240"/>
              <a:gd name="T19" fmla="*/ 791 h 1602"/>
              <a:gd name="T20" fmla="*/ 660 w 1240"/>
              <a:gd name="T21" fmla="*/ 1572 h 1602"/>
              <a:gd name="T22" fmla="*/ 660 w 1240"/>
              <a:gd name="T23" fmla="*/ 1572 h 1602"/>
              <a:gd name="T24" fmla="*/ 578 w 1240"/>
              <a:gd name="T25" fmla="*/ 1572 h 1602"/>
              <a:gd name="T26" fmla="*/ 24 w 1240"/>
              <a:gd name="T27" fmla="*/ 791 h 1602"/>
              <a:gd name="T28" fmla="*/ 24 w 1240"/>
              <a:gd name="T29" fmla="*/ 791 h 1602"/>
              <a:gd name="T30" fmla="*/ 66 w 1240"/>
              <a:gd name="T31" fmla="*/ 711 h 1602"/>
              <a:gd name="T32" fmla="*/ 168 w 1240"/>
              <a:gd name="T33" fmla="*/ 711 h 1602"/>
              <a:gd name="T34" fmla="*/ 168 w 1240"/>
              <a:gd name="T35" fmla="*/ 711 h 1602"/>
              <a:gd name="T36" fmla="*/ 219 w 1240"/>
              <a:gd name="T37" fmla="*/ 660 h 1602"/>
              <a:gd name="T38" fmla="*/ 219 w 1240"/>
              <a:gd name="T39" fmla="*/ 51 h 1602"/>
              <a:gd name="T40" fmla="*/ 219 w 1240"/>
              <a:gd name="T41" fmla="*/ 51 h 1602"/>
              <a:gd name="T42" fmla="*/ 270 w 1240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40" h="1602">
                <a:moveTo>
                  <a:pt x="270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4" y="0"/>
                  <a:pt x="1016" y="23"/>
                  <a:pt x="1016" y="51"/>
                </a:cubicBezTo>
                <a:lnTo>
                  <a:pt x="1016" y="660"/>
                </a:lnTo>
                <a:lnTo>
                  <a:pt x="1016" y="660"/>
                </a:lnTo>
                <a:cubicBezTo>
                  <a:pt x="1016" y="688"/>
                  <a:pt x="1039" y="711"/>
                  <a:pt x="1068" y="711"/>
                </a:cubicBezTo>
                <a:lnTo>
                  <a:pt x="1172" y="711"/>
                </a:lnTo>
                <a:lnTo>
                  <a:pt x="1172" y="711"/>
                </a:lnTo>
                <a:cubicBezTo>
                  <a:pt x="1214" y="711"/>
                  <a:pt x="1239" y="758"/>
                  <a:pt x="1214" y="791"/>
                </a:cubicBezTo>
                <a:lnTo>
                  <a:pt x="660" y="1572"/>
                </a:lnTo>
                <a:lnTo>
                  <a:pt x="660" y="1572"/>
                </a:lnTo>
                <a:cubicBezTo>
                  <a:pt x="641" y="1601"/>
                  <a:pt x="597" y="1601"/>
                  <a:pt x="578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4" y="711"/>
                  <a:pt x="66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6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0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0" name="Freeform 120">
            <a:extLst>
              <a:ext uri="{FF2B5EF4-FFF2-40B4-BE49-F238E27FC236}">
                <a16:creationId xmlns:a16="http://schemas.microsoft.com/office/drawing/2014/main" id="{E788C1E6-2479-EB4B-873E-F1A237BCC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960" y="3564328"/>
            <a:ext cx="915239" cy="1182316"/>
          </a:xfrm>
          <a:custGeom>
            <a:avLst/>
            <a:gdLst>
              <a:gd name="T0" fmla="*/ 270 w 1239"/>
              <a:gd name="T1" fmla="*/ 0 h 1602"/>
              <a:gd name="T2" fmla="*/ 966 w 1239"/>
              <a:gd name="T3" fmla="*/ 0 h 1602"/>
              <a:gd name="T4" fmla="*/ 966 w 1239"/>
              <a:gd name="T5" fmla="*/ 0 h 1602"/>
              <a:gd name="T6" fmla="*/ 1017 w 1239"/>
              <a:gd name="T7" fmla="*/ 51 h 1602"/>
              <a:gd name="T8" fmla="*/ 1017 w 1239"/>
              <a:gd name="T9" fmla="*/ 660 h 1602"/>
              <a:gd name="T10" fmla="*/ 1017 w 1239"/>
              <a:gd name="T11" fmla="*/ 660 h 1602"/>
              <a:gd name="T12" fmla="*/ 1068 w 1239"/>
              <a:gd name="T13" fmla="*/ 711 h 1602"/>
              <a:gd name="T14" fmla="*/ 1173 w 1239"/>
              <a:gd name="T15" fmla="*/ 711 h 1602"/>
              <a:gd name="T16" fmla="*/ 1173 w 1239"/>
              <a:gd name="T17" fmla="*/ 711 h 1602"/>
              <a:gd name="T18" fmla="*/ 1215 w 1239"/>
              <a:gd name="T19" fmla="*/ 791 h 1602"/>
              <a:gd name="T20" fmla="*/ 661 w 1239"/>
              <a:gd name="T21" fmla="*/ 1572 h 1602"/>
              <a:gd name="T22" fmla="*/ 661 w 1239"/>
              <a:gd name="T23" fmla="*/ 1572 h 1602"/>
              <a:gd name="T24" fmla="*/ 577 w 1239"/>
              <a:gd name="T25" fmla="*/ 1572 h 1602"/>
              <a:gd name="T26" fmla="*/ 24 w 1239"/>
              <a:gd name="T27" fmla="*/ 791 h 1602"/>
              <a:gd name="T28" fmla="*/ 24 w 1239"/>
              <a:gd name="T29" fmla="*/ 791 h 1602"/>
              <a:gd name="T30" fmla="*/ 65 w 1239"/>
              <a:gd name="T31" fmla="*/ 711 h 1602"/>
              <a:gd name="T32" fmla="*/ 168 w 1239"/>
              <a:gd name="T33" fmla="*/ 711 h 1602"/>
              <a:gd name="T34" fmla="*/ 168 w 1239"/>
              <a:gd name="T35" fmla="*/ 711 h 1602"/>
              <a:gd name="T36" fmla="*/ 219 w 1239"/>
              <a:gd name="T37" fmla="*/ 660 h 1602"/>
              <a:gd name="T38" fmla="*/ 219 w 1239"/>
              <a:gd name="T39" fmla="*/ 51 h 1602"/>
              <a:gd name="T40" fmla="*/ 219 w 1239"/>
              <a:gd name="T41" fmla="*/ 51 h 1602"/>
              <a:gd name="T42" fmla="*/ 270 w 1239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39" h="1602">
                <a:moveTo>
                  <a:pt x="270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5" y="0"/>
                  <a:pt x="1017" y="23"/>
                  <a:pt x="1017" y="51"/>
                </a:cubicBezTo>
                <a:lnTo>
                  <a:pt x="1017" y="660"/>
                </a:lnTo>
                <a:lnTo>
                  <a:pt x="1017" y="660"/>
                </a:lnTo>
                <a:cubicBezTo>
                  <a:pt x="1017" y="688"/>
                  <a:pt x="1040" y="711"/>
                  <a:pt x="1068" y="711"/>
                </a:cubicBezTo>
                <a:lnTo>
                  <a:pt x="1173" y="711"/>
                </a:lnTo>
                <a:lnTo>
                  <a:pt x="1173" y="711"/>
                </a:lnTo>
                <a:cubicBezTo>
                  <a:pt x="1214" y="711"/>
                  <a:pt x="1238" y="758"/>
                  <a:pt x="1215" y="791"/>
                </a:cubicBezTo>
                <a:lnTo>
                  <a:pt x="661" y="1572"/>
                </a:lnTo>
                <a:lnTo>
                  <a:pt x="661" y="1572"/>
                </a:lnTo>
                <a:cubicBezTo>
                  <a:pt x="640" y="1601"/>
                  <a:pt x="598" y="1601"/>
                  <a:pt x="577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4" y="711"/>
                  <a:pt x="65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6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3A6CDF-DD57-5348-AE59-33CA82C66ACA}"/>
              </a:ext>
            </a:extLst>
          </p:cNvPr>
          <p:cNvSpPr txBox="1"/>
          <p:nvPr/>
        </p:nvSpPr>
        <p:spPr>
          <a:xfrm>
            <a:off x="5282333" y="306186"/>
            <a:ext cx="16273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Outline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81CED7-C4D4-F84C-8B4D-74953A6FD0A0}"/>
              </a:ext>
            </a:extLst>
          </p:cNvPr>
          <p:cNvSpPr/>
          <p:nvPr/>
        </p:nvSpPr>
        <p:spPr>
          <a:xfrm>
            <a:off x="11060885" y="2298082"/>
            <a:ext cx="1129528" cy="732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6EA8FB-76CA-7C46-81D7-620F3B50FF64}"/>
              </a:ext>
            </a:extLst>
          </p:cNvPr>
          <p:cNvSpPr/>
          <p:nvPr/>
        </p:nvSpPr>
        <p:spPr>
          <a:xfrm>
            <a:off x="1588" y="2298082"/>
            <a:ext cx="1129528" cy="732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CAB952-A172-0740-85EE-67998D425C0B}"/>
              </a:ext>
            </a:extLst>
          </p:cNvPr>
          <p:cNvCxnSpPr>
            <a:cxnSpLocks/>
          </p:cNvCxnSpPr>
          <p:nvPr/>
        </p:nvCxnSpPr>
        <p:spPr>
          <a:xfrm flipH="1">
            <a:off x="1588" y="2640477"/>
            <a:ext cx="1033462" cy="0"/>
          </a:xfrm>
          <a:prstGeom prst="line">
            <a:avLst/>
          </a:prstGeom>
          <a:noFill/>
          <a:ln w="889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224FFC-0AD5-D84D-8CA7-38C5277126E1}"/>
              </a:ext>
            </a:extLst>
          </p:cNvPr>
          <p:cNvCxnSpPr>
            <a:cxnSpLocks/>
          </p:cNvCxnSpPr>
          <p:nvPr/>
        </p:nvCxnSpPr>
        <p:spPr>
          <a:xfrm flipH="1">
            <a:off x="11156951" y="2651907"/>
            <a:ext cx="1033462" cy="0"/>
          </a:xfrm>
          <a:prstGeom prst="line">
            <a:avLst/>
          </a:prstGeom>
          <a:noFill/>
          <a:ln w="889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AD0FB7-0EF3-3C49-B35E-58B8C4307AEB}"/>
              </a:ext>
            </a:extLst>
          </p:cNvPr>
          <p:cNvSpPr txBox="1"/>
          <p:nvPr/>
        </p:nvSpPr>
        <p:spPr>
          <a:xfrm>
            <a:off x="9669344" y="3194996"/>
            <a:ext cx="1104470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Switching</a:t>
            </a:r>
            <a:endParaRPr lang="en-US" sz="16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A112DC-BDF8-9341-AE37-9F16B983EECD}"/>
              </a:ext>
            </a:extLst>
          </p:cNvPr>
          <p:cNvSpPr txBox="1"/>
          <p:nvPr/>
        </p:nvSpPr>
        <p:spPr>
          <a:xfrm>
            <a:off x="2731122" y="1634043"/>
            <a:ext cx="269573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Background and Overview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C3CA8F-1332-4A45-8F32-D85F8AC146D1}"/>
              </a:ext>
            </a:extLst>
          </p:cNvPr>
          <p:cNvSpPr txBox="1"/>
          <p:nvPr/>
        </p:nvSpPr>
        <p:spPr>
          <a:xfrm>
            <a:off x="5728559" y="4112075"/>
            <a:ext cx="1671356" cy="52322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Link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84B619-7B39-4941-B05D-4F337E2A3242}"/>
              </a:ext>
            </a:extLst>
          </p:cNvPr>
          <p:cNvSpPr txBox="1"/>
          <p:nvPr/>
        </p:nvSpPr>
        <p:spPr>
          <a:xfrm>
            <a:off x="2686590" y="4968470"/>
            <a:ext cx="184896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Transaction Layer</a:t>
            </a:r>
          </a:p>
        </p:txBody>
      </p:sp>
      <p:sp>
        <p:nvSpPr>
          <p:cNvPr id="7" name="Freeform 120">
            <a:extLst>
              <a:ext uri="{FF2B5EF4-FFF2-40B4-BE49-F238E27FC236}">
                <a16:creationId xmlns:a16="http://schemas.microsoft.com/office/drawing/2014/main" id="{6D04FA44-E95B-6EDB-D01C-A6FAFF051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6698" y="1331214"/>
            <a:ext cx="915239" cy="1182316"/>
          </a:xfrm>
          <a:custGeom>
            <a:avLst/>
            <a:gdLst>
              <a:gd name="T0" fmla="*/ 270 w 1239"/>
              <a:gd name="T1" fmla="*/ 0 h 1602"/>
              <a:gd name="T2" fmla="*/ 966 w 1239"/>
              <a:gd name="T3" fmla="*/ 0 h 1602"/>
              <a:gd name="T4" fmla="*/ 966 w 1239"/>
              <a:gd name="T5" fmla="*/ 0 h 1602"/>
              <a:gd name="T6" fmla="*/ 1017 w 1239"/>
              <a:gd name="T7" fmla="*/ 51 h 1602"/>
              <a:gd name="T8" fmla="*/ 1017 w 1239"/>
              <a:gd name="T9" fmla="*/ 660 h 1602"/>
              <a:gd name="T10" fmla="*/ 1017 w 1239"/>
              <a:gd name="T11" fmla="*/ 660 h 1602"/>
              <a:gd name="T12" fmla="*/ 1068 w 1239"/>
              <a:gd name="T13" fmla="*/ 711 h 1602"/>
              <a:gd name="T14" fmla="*/ 1173 w 1239"/>
              <a:gd name="T15" fmla="*/ 711 h 1602"/>
              <a:gd name="T16" fmla="*/ 1173 w 1239"/>
              <a:gd name="T17" fmla="*/ 711 h 1602"/>
              <a:gd name="T18" fmla="*/ 1215 w 1239"/>
              <a:gd name="T19" fmla="*/ 791 h 1602"/>
              <a:gd name="T20" fmla="*/ 661 w 1239"/>
              <a:gd name="T21" fmla="*/ 1572 h 1602"/>
              <a:gd name="T22" fmla="*/ 661 w 1239"/>
              <a:gd name="T23" fmla="*/ 1572 h 1602"/>
              <a:gd name="T24" fmla="*/ 577 w 1239"/>
              <a:gd name="T25" fmla="*/ 1572 h 1602"/>
              <a:gd name="T26" fmla="*/ 24 w 1239"/>
              <a:gd name="T27" fmla="*/ 791 h 1602"/>
              <a:gd name="T28" fmla="*/ 24 w 1239"/>
              <a:gd name="T29" fmla="*/ 791 h 1602"/>
              <a:gd name="T30" fmla="*/ 65 w 1239"/>
              <a:gd name="T31" fmla="*/ 711 h 1602"/>
              <a:gd name="T32" fmla="*/ 168 w 1239"/>
              <a:gd name="T33" fmla="*/ 711 h 1602"/>
              <a:gd name="T34" fmla="*/ 168 w 1239"/>
              <a:gd name="T35" fmla="*/ 711 h 1602"/>
              <a:gd name="T36" fmla="*/ 219 w 1239"/>
              <a:gd name="T37" fmla="*/ 660 h 1602"/>
              <a:gd name="T38" fmla="*/ 219 w 1239"/>
              <a:gd name="T39" fmla="*/ 51 h 1602"/>
              <a:gd name="T40" fmla="*/ 219 w 1239"/>
              <a:gd name="T41" fmla="*/ 51 h 1602"/>
              <a:gd name="T42" fmla="*/ 270 w 1239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39" h="1602">
                <a:moveTo>
                  <a:pt x="270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5" y="0"/>
                  <a:pt x="1017" y="23"/>
                  <a:pt x="1017" y="51"/>
                </a:cubicBezTo>
                <a:lnTo>
                  <a:pt x="1017" y="660"/>
                </a:lnTo>
                <a:lnTo>
                  <a:pt x="1017" y="660"/>
                </a:lnTo>
                <a:cubicBezTo>
                  <a:pt x="1017" y="688"/>
                  <a:pt x="1040" y="711"/>
                  <a:pt x="1068" y="711"/>
                </a:cubicBezTo>
                <a:lnTo>
                  <a:pt x="1173" y="711"/>
                </a:lnTo>
                <a:lnTo>
                  <a:pt x="1173" y="711"/>
                </a:lnTo>
                <a:cubicBezTo>
                  <a:pt x="1214" y="711"/>
                  <a:pt x="1238" y="758"/>
                  <a:pt x="1215" y="791"/>
                </a:cubicBezTo>
                <a:lnTo>
                  <a:pt x="661" y="1572"/>
                </a:lnTo>
                <a:lnTo>
                  <a:pt x="661" y="1572"/>
                </a:lnTo>
                <a:cubicBezTo>
                  <a:pt x="640" y="1601"/>
                  <a:pt x="598" y="1601"/>
                  <a:pt x="577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4" y="711"/>
                  <a:pt x="65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6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0" y="0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677BD-82F5-6E96-C985-0428BC15CCA3}"/>
              </a:ext>
            </a:extLst>
          </p:cNvPr>
          <p:cNvSpPr txBox="1"/>
          <p:nvPr/>
        </p:nvSpPr>
        <p:spPr>
          <a:xfrm>
            <a:off x="8748755" y="982394"/>
            <a:ext cx="2707601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Power, Security, Reliability</a:t>
            </a:r>
            <a:endParaRPr lang="en-US" sz="16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56842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6384-D945-6B92-14FD-80559170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6C8C-BF1F-8B0C-02BC-CD655CAE1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rgbClr val="C00000"/>
                </a:solidFill>
              </a:rPr>
              <a:t>Intermediate</a:t>
            </a:r>
            <a:r>
              <a:rPr lang="en-IN" sz="2400" dirty="0"/>
              <a:t> stage between </a:t>
            </a:r>
            <a:r>
              <a:rPr lang="en-IN" sz="2400" dirty="0">
                <a:solidFill>
                  <a:schemeClr val="accent4">
                    <a:lumMod val="75000"/>
                  </a:schemeClr>
                </a:solidFill>
              </a:rPr>
              <a:t>CXL.io</a:t>
            </a:r>
            <a:r>
              <a:rPr lang="en-IN" sz="2400" dirty="0"/>
              <a:t> and </a:t>
            </a:r>
            <a:r>
              <a:rPr lang="en-IN" sz="2400" dirty="0">
                <a:solidFill>
                  <a:srgbClr val="00B050"/>
                </a:solidFill>
              </a:rPr>
              <a:t>Flex Bus</a:t>
            </a:r>
          </a:p>
          <a:p>
            <a:r>
              <a:rPr lang="en-IN" sz="2400" dirty="0"/>
              <a:t>Runs on </a:t>
            </a:r>
            <a:r>
              <a:rPr lang="en-IN" sz="2400" dirty="0">
                <a:solidFill>
                  <a:srgbClr val="0070C0"/>
                </a:solidFill>
              </a:rPr>
              <a:t>top</a:t>
            </a:r>
            <a:r>
              <a:rPr lang="en-IN" sz="2400" dirty="0"/>
              <a:t> of the PCIe Data Link Layer</a:t>
            </a:r>
          </a:p>
          <a:p>
            <a:r>
              <a:rPr lang="en-IN" sz="2400" dirty="0"/>
              <a:t>68B (used with </a:t>
            </a:r>
            <a:r>
              <a:rPr lang="en-IN" sz="2400" dirty="0">
                <a:solidFill>
                  <a:srgbClr val="7030A0"/>
                </a:solidFill>
              </a:rPr>
              <a:t>CXL.io</a:t>
            </a:r>
            <a:r>
              <a:rPr lang="en-IN" sz="2400" dirty="0"/>
              <a:t>) and 256B modes available</a:t>
            </a:r>
          </a:p>
          <a:p>
            <a:pPr lvl="1"/>
            <a:r>
              <a:rPr lang="en-IN" sz="2000" dirty="0"/>
              <a:t>66B in the link layer and 2 bytes in the </a:t>
            </a:r>
            <a:r>
              <a:rPr lang="en-IN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ARB/MUX </a:t>
            </a:r>
            <a:r>
              <a:rPr lang="en-IN" sz="2000" dirty="0"/>
              <a:t>layer</a:t>
            </a:r>
          </a:p>
          <a:p>
            <a:pPr lvl="1"/>
            <a:r>
              <a:rPr lang="en-IN" sz="2000" dirty="0"/>
              <a:t>Physical layer support up to 32 GT/s</a:t>
            </a:r>
          </a:p>
          <a:p>
            <a:pPr lvl="1"/>
            <a:r>
              <a:rPr lang="en-IN" sz="2000" dirty="0"/>
              <a:t>256B supports any legal transfer rate (&gt;32 GT/s)</a:t>
            </a:r>
          </a:p>
          <a:p>
            <a:r>
              <a:rPr lang="en-IN" sz="2400" dirty="0"/>
              <a:t>Standard supports only x16 links and higher</a:t>
            </a:r>
          </a:p>
          <a:p>
            <a:r>
              <a:rPr lang="en-IN" sz="2400" dirty="0"/>
              <a:t>The </a:t>
            </a:r>
            <a:r>
              <a:rPr lang="en-IN" sz="2400" u="sng" dirty="0">
                <a:solidFill>
                  <a:srgbClr val="00B050"/>
                </a:solidFill>
              </a:rPr>
              <a:t>framed</a:t>
            </a:r>
            <a:r>
              <a:rPr lang="en-IN" sz="2400" dirty="0"/>
              <a:t> I/O packet is forwarded to the Flex Bus Layer</a:t>
            </a:r>
          </a:p>
          <a:p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3C27F-3018-3C2F-6DDE-110E1CE5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5251A-E851-9987-FA69-E1B34790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0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B6A74C0-7E38-E747-AF78-5BFD8700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487" y="2298082"/>
            <a:ext cx="10047112" cy="4176862"/>
          </a:xfrm>
          <a:custGeom>
            <a:avLst/>
            <a:gdLst>
              <a:gd name="T0" fmla="*/ 3670 w 19570"/>
              <a:gd name="T1" fmla="*/ 0 h 8134"/>
              <a:gd name="T2" fmla="*/ 4579 w 19570"/>
              <a:gd name="T3" fmla="*/ 182 h 8134"/>
              <a:gd name="T4" fmla="*/ 5354 w 19570"/>
              <a:gd name="T5" fmla="*/ 700 h 8134"/>
              <a:gd name="T6" fmla="*/ 6054 w 19570"/>
              <a:gd name="T7" fmla="*/ 2390 h 8134"/>
              <a:gd name="T8" fmla="*/ 5872 w 19570"/>
              <a:gd name="T9" fmla="*/ 3305 h 8134"/>
              <a:gd name="T10" fmla="*/ 4579 w 19570"/>
              <a:gd name="T11" fmla="*/ 4598 h 8134"/>
              <a:gd name="T12" fmla="*/ 3674 w 19570"/>
              <a:gd name="T13" fmla="*/ 4780 h 8134"/>
              <a:gd name="T14" fmla="*/ 3306 w 19570"/>
              <a:gd name="T15" fmla="*/ 4853 h 8134"/>
              <a:gd name="T16" fmla="*/ 2785 w 19570"/>
              <a:gd name="T17" fmla="*/ 5375 h 8134"/>
              <a:gd name="T18" fmla="*/ 2712 w 19570"/>
              <a:gd name="T19" fmla="*/ 5743 h 8134"/>
              <a:gd name="T20" fmla="*/ 2994 w 19570"/>
              <a:gd name="T21" fmla="*/ 6424 h 8134"/>
              <a:gd name="T22" fmla="*/ 3306 w 19570"/>
              <a:gd name="T23" fmla="*/ 6633 h 8134"/>
              <a:gd name="T24" fmla="*/ 15895 w 19570"/>
              <a:gd name="T25" fmla="*/ 6706 h 8134"/>
              <a:gd name="T26" fmla="*/ 16263 w 19570"/>
              <a:gd name="T27" fmla="*/ 6633 h 8134"/>
              <a:gd name="T28" fmla="*/ 16576 w 19570"/>
              <a:gd name="T29" fmla="*/ 6424 h 8134"/>
              <a:gd name="T30" fmla="*/ 16857 w 19570"/>
              <a:gd name="T31" fmla="*/ 5743 h 8134"/>
              <a:gd name="T32" fmla="*/ 16784 w 19570"/>
              <a:gd name="T33" fmla="*/ 5375 h 8134"/>
              <a:gd name="T34" fmla="*/ 16263 w 19570"/>
              <a:gd name="T35" fmla="*/ 4853 h 8134"/>
              <a:gd name="T36" fmla="*/ 15895 w 19570"/>
              <a:gd name="T37" fmla="*/ 4779 h 8134"/>
              <a:gd name="T38" fmla="*/ 14990 w 19570"/>
              <a:gd name="T39" fmla="*/ 4598 h 8134"/>
              <a:gd name="T40" fmla="*/ 13696 w 19570"/>
              <a:gd name="T41" fmla="*/ 3305 h 8134"/>
              <a:gd name="T42" fmla="*/ 13515 w 19570"/>
              <a:gd name="T43" fmla="*/ 2390 h 8134"/>
              <a:gd name="T44" fmla="*/ 14215 w 19570"/>
              <a:gd name="T45" fmla="*/ 700 h 8134"/>
              <a:gd name="T46" fmla="*/ 14990 w 19570"/>
              <a:gd name="T47" fmla="*/ 182 h 8134"/>
              <a:gd name="T48" fmla="*/ 15905 w 19570"/>
              <a:gd name="T49" fmla="*/ 0 h 8134"/>
              <a:gd name="T50" fmla="*/ 15905 w 19570"/>
              <a:gd name="T51" fmla="*/ 1427 h 8134"/>
              <a:gd name="T52" fmla="*/ 15537 w 19570"/>
              <a:gd name="T53" fmla="*/ 1501 h 8134"/>
              <a:gd name="T54" fmla="*/ 15224 w 19570"/>
              <a:gd name="T55" fmla="*/ 1710 h 8134"/>
              <a:gd name="T56" fmla="*/ 14942 w 19570"/>
              <a:gd name="T57" fmla="*/ 2390 h 8134"/>
              <a:gd name="T58" fmla="*/ 15015 w 19570"/>
              <a:gd name="T59" fmla="*/ 2759 h 8134"/>
              <a:gd name="T60" fmla="*/ 15537 w 19570"/>
              <a:gd name="T61" fmla="*/ 3280 h 8134"/>
              <a:gd name="T62" fmla="*/ 15905 w 19570"/>
              <a:gd name="T63" fmla="*/ 3354 h 8134"/>
              <a:gd name="T64" fmla="*/ 16809 w 19570"/>
              <a:gd name="T65" fmla="*/ 3536 h 8134"/>
              <a:gd name="T66" fmla="*/ 18103 w 19570"/>
              <a:gd name="T67" fmla="*/ 4829 h 8134"/>
              <a:gd name="T68" fmla="*/ 18285 w 19570"/>
              <a:gd name="T69" fmla="*/ 5743 h 8134"/>
              <a:gd name="T70" fmla="*/ 17585 w 19570"/>
              <a:gd name="T71" fmla="*/ 7433 h 8134"/>
              <a:gd name="T72" fmla="*/ 16809 w 19570"/>
              <a:gd name="T73" fmla="*/ 7951 h 8134"/>
              <a:gd name="T74" fmla="*/ 3670 w 19570"/>
              <a:gd name="T75" fmla="*/ 8133 h 8134"/>
              <a:gd name="T76" fmla="*/ 2760 w 19570"/>
              <a:gd name="T77" fmla="*/ 7951 h 8134"/>
              <a:gd name="T78" fmla="*/ 1984 w 19570"/>
              <a:gd name="T79" fmla="*/ 7433 h 8134"/>
              <a:gd name="T80" fmla="*/ 1284 w 19570"/>
              <a:gd name="T81" fmla="*/ 5743 h 8134"/>
              <a:gd name="T82" fmla="*/ 1466 w 19570"/>
              <a:gd name="T83" fmla="*/ 4829 h 8134"/>
              <a:gd name="T84" fmla="*/ 2760 w 19570"/>
              <a:gd name="T85" fmla="*/ 3536 h 8134"/>
              <a:gd name="T86" fmla="*/ 3665 w 19570"/>
              <a:gd name="T87" fmla="*/ 3353 h 8134"/>
              <a:gd name="T88" fmla="*/ 4033 w 19570"/>
              <a:gd name="T89" fmla="*/ 3280 h 8134"/>
              <a:gd name="T90" fmla="*/ 4554 w 19570"/>
              <a:gd name="T91" fmla="*/ 2759 h 8134"/>
              <a:gd name="T92" fmla="*/ 4627 w 19570"/>
              <a:gd name="T93" fmla="*/ 2390 h 8134"/>
              <a:gd name="T94" fmla="*/ 4345 w 19570"/>
              <a:gd name="T95" fmla="*/ 1710 h 8134"/>
              <a:gd name="T96" fmla="*/ 4033 w 19570"/>
              <a:gd name="T97" fmla="*/ 1501 h 8134"/>
              <a:gd name="T98" fmla="*/ 0 w 19570"/>
              <a:gd name="T99" fmla="*/ 1427 h 8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570" h="8134">
                <a:moveTo>
                  <a:pt x="0" y="0"/>
                </a:moveTo>
                <a:lnTo>
                  <a:pt x="3665" y="0"/>
                </a:lnTo>
                <a:lnTo>
                  <a:pt x="3670" y="0"/>
                </a:lnTo>
                <a:lnTo>
                  <a:pt x="3670" y="0"/>
                </a:lnTo>
                <a:lnTo>
                  <a:pt x="3670" y="0"/>
                </a:lnTo>
                <a:cubicBezTo>
                  <a:pt x="3981" y="1"/>
                  <a:pt x="4291" y="63"/>
                  <a:pt x="4579" y="182"/>
                </a:cubicBezTo>
                <a:lnTo>
                  <a:pt x="4579" y="182"/>
                </a:lnTo>
                <a:cubicBezTo>
                  <a:pt x="4869" y="303"/>
                  <a:pt x="5132" y="478"/>
                  <a:pt x="5354" y="700"/>
                </a:cubicBezTo>
                <a:lnTo>
                  <a:pt x="5354" y="700"/>
                </a:lnTo>
                <a:cubicBezTo>
                  <a:pt x="5576" y="922"/>
                  <a:pt x="5752" y="1186"/>
                  <a:pt x="5872" y="1476"/>
                </a:cubicBezTo>
                <a:lnTo>
                  <a:pt x="5872" y="1476"/>
                </a:lnTo>
                <a:cubicBezTo>
                  <a:pt x="5993" y="1766"/>
                  <a:pt x="6054" y="2077"/>
                  <a:pt x="6054" y="2390"/>
                </a:cubicBezTo>
                <a:lnTo>
                  <a:pt x="6054" y="2390"/>
                </a:lnTo>
                <a:cubicBezTo>
                  <a:pt x="6054" y="2704"/>
                  <a:pt x="5993" y="3015"/>
                  <a:pt x="5872" y="3305"/>
                </a:cubicBezTo>
                <a:lnTo>
                  <a:pt x="5872" y="3305"/>
                </a:lnTo>
                <a:cubicBezTo>
                  <a:pt x="5752" y="3595"/>
                  <a:pt x="5576" y="3858"/>
                  <a:pt x="5354" y="4080"/>
                </a:cubicBezTo>
                <a:lnTo>
                  <a:pt x="5354" y="4080"/>
                </a:lnTo>
                <a:cubicBezTo>
                  <a:pt x="5132" y="4302"/>
                  <a:pt x="4869" y="4477"/>
                  <a:pt x="4579" y="4598"/>
                </a:cubicBezTo>
                <a:lnTo>
                  <a:pt x="4579" y="4598"/>
                </a:lnTo>
                <a:cubicBezTo>
                  <a:pt x="4292" y="4716"/>
                  <a:pt x="3985" y="4778"/>
                  <a:pt x="3674" y="4779"/>
                </a:cubicBezTo>
                <a:lnTo>
                  <a:pt x="3674" y="4780"/>
                </a:lnTo>
                <a:lnTo>
                  <a:pt x="3674" y="4780"/>
                </a:lnTo>
                <a:cubicBezTo>
                  <a:pt x="3548" y="4780"/>
                  <a:pt x="3423" y="4805"/>
                  <a:pt x="3306" y="4853"/>
                </a:cubicBezTo>
                <a:lnTo>
                  <a:pt x="3306" y="4853"/>
                </a:lnTo>
                <a:cubicBezTo>
                  <a:pt x="3189" y="4902"/>
                  <a:pt x="3083" y="4973"/>
                  <a:pt x="2994" y="5062"/>
                </a:cubicBezTo>
                <a:lnTo>
                  <a:pt x="2994" y="5062"/>
                </a:lnTo>
                <a:cubicBezTo>
                  <a:pt x="2904" y="5151"/>
                  <a:pt x="2833" y="5258"/>
                  <a:pt x="2785" y="5375"/>
                </a:cubicBezTo>
                <a:lnTo>
                  <a:pt x="2785" y="5375"/>
                </a:lnTo>
                <a:cubicBezTo>
                  <a:pt x="2737" y="5491"/>
                  <a:pt x="2712" y="5617"/>
                  <a:pt x="2712" y="5743"/>
                </a:cubicBezTo>
                <a:lnTo>
                  <a:pt x="2712" y="5743"/>
                </a:lnTo>
                <a:cubicBezTo>
                  <a:pt x="2712" y="5869"/>
                  <a:pt x="2737" y="5995"/>
                  <a:pt x="2785" y="6111"/>
                </a:cubicBezTo>
                <a:lnTo>
                  <a:pt x="2785" y="6111"/>
                </a:lnTo>
                <a:cubicBezTo>
                  <a:pt x="2833" y="6228"/>
                  <a:pt x="2904" y="6334"/>
                  <a:pt x="2994" y="6424"/>
                </a:cubicBezTo>
                <a:lnTo>
                  <a:pt x="2994" y="6424"/>
                </a:lnTo>
                <a:cubicBezTo>
                  <a:pt x="3083" y="6513"/>
                  <a:pt x="3189" y="6584"/>
                  <a:pt x="3306" y="6633"/>
                </a:cubicBezTo>
                <a:lnTo>
                  <a:pt x="3306" y="6633"/>
                </a:lnTo>
                <a:cubicBezTo>
                  <a:pt x="3423" y="6681"/>
                  <a:pt x="3548" y="6706"/>
                  <a:pt x="3674" y="6706"/>
                </a:cubicBezTo>
                <a:lnTo>
                  <a:pt x="3674" y="6706"/>
                </a:lnTo>
                <a:lnTo>
                  <a:pt x="15895" y="6706"/>
                </a:lnTo>
                <a:lnTo>
                  <a:pt x="15895" y="6706"/>
                </a:lnTo>
                <a:lnTo>
                  <a:pt x="15895" y="6706"/>
                </a:lnTo>
                <a:cubicBezTo>
                  <a:pt x="16021" y="6706"/>
                  <a:pt x="16146" y="6681"/>
                  <a:pt x="16263" y="6633"/>
                </a:cubicBezTo>
                <a:lnTo>
                  <a:pt x="16263" y="6633"/>
                </a:lnTo>
                <a:cubicBezTo>
                  <a:pt x="16380" y="6584"/>
                  <a:pt x="16486" y="6513"/>
                  <a:pt x="16576" y="6424"/>
                </a:cubicBezTo>
                <a:lnTo>
                  <a:pt x="16576" y="6424"/>
                </a:lnTo>
                <a:cubicBezTo>
                  <a:pt x="16665" y="6334"/>
                  <a:pt x="16736" y="6228"/>
                  <a:pt x="16784" y="6111"/>
                </a:cubicBezTo>
                <a:lnTo>
                  <a:pt x="16784" y="6111"/>
                </a:lnTo>
                <a:cubicBezTo>
                  <a:pt x="16833" y="5995"/>
                  <a:pt x="16857" y="5869"/>
                  <a:pt x="16857" y="5743"/>
                </a:cubicBezTo>
                <a:lnTo>
                  <a:pt x="16857" y="5743"/>
                </a:lnTo>
                <a:cubicBezTo>
                  <a:pt x="16857" y="5617"/>
                  <a:pt x="16833" y="5491"/>
                  <a:pt x="16784" y="5375"/>
                </a:cubicBezTo>
                <a:lnTo>
                  <a:pt x="16784" y="5375"/>
                </a:lnTo>
                <a:cubicBezTo>
                  <a:pt x="16736" y="5258"/>
                  <a:pt x="16665" y="5151"/>
                  <a:pt x="16576" y="5062"/>
                </a:cubicBezTo>
                <a:lnTo>
                  <a:pt x="16576" y="5062"/>
                </a:lnTo>
                <a:cubicBezTo>
                  <a:pt x="16486" y="4973"/>
                  <a:pt x="16380" y="4902"/>
                  <a:pt x="16263" y="4853"/>
                </a:cubicBezTo>
                <a:lnTo>
                  <a:pt x="16263" y="4853"/>
                </a:lnTo>
                <a:cubicBezTo>
                  <a:pt x="16146" y="4805"/>
                  <a:pt x="16021" y="4780"/>
                  <a:pt x="15895" y="4780"/>
                </a:cubicBezTo>
                <a:lnTo>
                  <a:pt x="15895" y="4779"/>
                </a:lnTo>
                <a:lnTo>
                  <a:pt x="15895" y="4779"/>
                </a:lnTo>
                <a:cubicBezTo>
                  <a:pt x="15584" y="4778"/>
                  <a:pt x="15277" y="4716"/>
                  <a:pt x="14990" y="4598"/>
                </a:cubicBezTo>
                <a:lnTo>
                  <a:pt x="14990" y="4598"/>
                </a:lnTo>
                <a:cubicBezTo>
                  <a:pt x="14700" y="4477"/>
                  <a:pt x="14437" y="4302"/>
                  <a:pt x="14215" y="4080"/>
                </a:cubicBezTo>
                <a:lnTo>
                  <a:pt x="14215" y="4080"/>
                </a:lnTo>
                <a:cubicBezTo>
                  <a:pt x="13993" y="3858"/>
                  <a:pt x="13817" y="3595"/>
                  <a:pt x="13696" y="3305"/>
                </a:cubicBezTo>
                <a:lnTo>
                  <a:pt x="13696" y="3305"/>
                </a:lnTo>
                <a:cubicBezTo>
                  <a:pt x="13576" y="3015"/>
                  <a:pt x="13515" y="2704"/>
                  <a:pt x="13515" y="2390"/>
                </a:cubicBezTo>
                <a:lnTo>
                  <a:pt x="13515" y="2390"/>
                </a:lnTo>
                <a:cubicBezTo>
                  <a:pt x="13515" y="2077"/>
                  <a:pt x="13576" y="1766"/>
                  <a:pt x="13696" y="1476"/>
                </a:cubicBezTo>
                <a:lnTo>
                  <a:pt x="13696" y="1476"/>
                </a:lnTo>
                <a:cubicBezTo>
                  <a:pt x="13817" y="1186"/>
                  <a:pt x="13993" y="922"/>
                  <a:pt x="14215" y="700"/>
                </a:cubicBezTo>
                <a:lnTo>
                  <a:pt x="14215" y="700"/>
                </a:lnTo>
                <a:cubicBezTo>
                  <a:pt x="14437" y="478"/>
                  <a:pt x="14700" y="303"/>
                  <a:pt x="14990" y="182"/>
                </a:cubicBezTo>
                <a:lnTo>
                  <a:pt x="14990" y="182"/>
                </a:lnTo>
                <a:cubicBezTo>
                  <a:pt x="15278" y="63"/>
                  <a:pt x="15588" y="1"/>
                  <a:pt x="15900" y="0"/>
                </a:cubicBezTo>
                <a:lnTo>
                  <a:pt x="15900" y="0"/>
                </a:lnTo>
                <a:lnTo>
                  <a:pt x="15905" y="0"/>
                </a:lnTo>
                <a:lnTo>
                  <a:pt x="19569" y="0"/>
                </a:lnTo>
                <a:lnTo>
                  <a:pt x="19569" y="1427"/>
                </a:lnTo>
                <a:lnTo>
                  <a:pt x="15905" y="1427"/>
                </a:lnTo>
                <a:lnTo>
                  <a:pt x="15905" y="1428"/>
                </a:lnTo>
                <a:lnTo>
                  <a:pt x="15905" y="1428"/>
                </a:lnTo>
                <a:cubicBezTo>
                  <a:pt x="15778" y="1428"/>
                  <a:pt x="15653" y="1452"/>
                  <a:pt x="15537" y="1501"/>
                </a:cubicBezTo>
                <a:lnTo>
                  <a:pt x="15537" y="1501"/>
                </a:lnTo>
                <a:cubicBezTo>
                  <a:pt x="15420" y="1550"/>
                  <a:pt x="15313" y="1620"/>
                  <a:pt x="15224" y="1710"/>
                </a:cubicBezTo>
                <a:lnTo>
                  <a:pt x="15224" y="1710"/>
                </a:lnTo>
                <a:cubicBezTo>
                  <a:pt x="15135" y="1799"/>
                  <a:pt x="15064" y="1906"/>
                  <a:pt x="15015" y="2022"/>
                </a:cubicBezTo>
                <a:lnTo>
                  <a:pt x="15015" y="2022"/>
                </a:lnTo>
                <a:cubicBezTo>
                  <a:pt x="14967" y="2139"/>
                  <a:pt x="14942" y="2264"/>
                  <a:pt x="14942" y="2390"/>
                </a:cubicBezTo>
                <a:lnTo>
                  <a:pt x="14942" y="2390"/>
                </a:lnTo>
                <a:cubicBezTo>
                  <a:pt x="14942" y="2517"/>
                  <a:pt x="14967" y="2642"/>
                  <a:pt x="15015" y="2759"/>
                </a:cubicBezTo>
                <a:lnTo>
                  <a:pt x="15015" y="2759"/>
                </a:lnTo>
                <a:cubicBezTo>
                  <a:pt x="15064" y="2876"/>
                  <a:pt x="15135" y="2982"/>
                  <a:pt x="15224" y="3071"/>
                </a:cubicBezTo>
                <a:lnTo>
                  <a:pt x="15224" y="3071"/>
                </a:lnTo>
                <a:cubicBezTo>
                  <a:pt x="15313" y="3160"/>
                  <a:pt x="15420" y="3231"/>
                  <a:pt x="15537" y="3280"/>
                </a:cubicBezTo>
                <a:lnTo>
                  <a:pt x="15537" y="3280"/>
                </a:lnTo>
                <a:cubicBezTo>
                  <a:pt x="15653" y="3329"/>
                  <a:pt x="15779" y="3353"/>
                  <a:pt x="15905" y="3353"/>
                </a:cubicBezTo>
                <a:lnTo>
                  <a:pt x="15905" y="3354"/>
                </a:lnTo>
                <a:lnTo>
                  <a:pt x="15905" y="3354"/>
                </a:lnTo>
                <a:cubicBezTo>
                  <a:pt x="16215" y="3355"/>
                  <a:pt x="16523" y="3417"/>
                  <a:pt x="16809" y="3536"/>
                </a:cubicBezTo>
                <a:lnTo>
                  <a:pt x="16809" y="3536"/>
                </a:lnTo>
                <a:cubicBezTo>
                  <a:pt x="17099" y="3656"/>
                  <a:pt x="17363" y="3831"/>
                  <a:pt x="17585" y="4053"/>
                </a:cubicBezTo>
                <a:lnTo>
                  <a:pt x="17585" y="4053"/>
                </a:lnTo>
                <a:cubicBezTo>
                  <a:pt x="17807" y="4275"/>
                  <a:pt x="17983" y="4538"/>
                  <a:pt x="18103" y="4829"/>
                </a:cubicBezTo>
                <a:lnTo>
                  <a:pt x="18103" y="4829"/>
                </a:lnTo>
                <a:cubicBezTo>
                  <a:pt x="18223" y="5118"/>
                  <a:pt x="18285" y="5429"/>
                  <a:pt x="18285" y="5743"/>
                </a:cubicBezTo>
                <a:lnTo>
                  <a:pt x="18285" y="5743"/>
                </a:lnTo>
                <a:cubicBezTo>
                  <a:pt x="18285" y="6057"/>
                  <a:pt x="18223" y="6368"/>
                  <a:pt x="18103" y="6658"/>
                </a:cubicBezTo>
                <a:lnTo>
                  <a:pt x="18103" y="6658"/>
                </a:lnTo>
                <a:cubicBezTo>
                  <a:pt x="17983" y="6947"/>
                  <a:pt x="17807" y="7211"/>
                  <a:pt x="17585" y="7433"/>
                </a:cubicBezTo>
                <a:lnTo>
                  <a:pt x="17585" y="7433"/>
                </a:lnTo>
                <a:cubicBezTo>
                  <a:pt x="17363" y="7655"/>
                  <a:pt x="17099" y="7831"/>
                  <a:pt x="16809" y="7951"/>
                </a:cubicBezTo>
                <a:lnTo>
                  <a:pt x="16809" y="7951"/>
                </a:lnTo>
                <a:cubicBezTo>
                  <a:pt x="16524" y="8069"/>
                  <a:pt x="16219" y="8131"/>
                  <a:pt x="15910" y="8133"/>
                </a:cubicBezTo>
                <a:lnTo>
                  <a:pt x="15910" y="8133"/>
                </a:lnTo>
                <a:lnTo>
                  <a:pt x="3670" y="8133"/>
                </a:lnTo>
                <a:lnTo>
                  <a:pt x="3670" y="8133"/>
                </a:lnTo>
                <a:lnTo>
                  <a:pt x="3670" y="8133"/>
                </a:lnTo>
                <a:cubicBezTo>
                  <a:pt x="3357" y="8133"/>
                  <a:pt x="3048" y="8071"/>
                  <a:pt x="2760" y="7951"/>
                </a:cubicBezTo>
                <a:lnTo>
                  <a:pt x="2760" y="7951"/>
                </a:lnTo>
                <a:cubicBezTo>
                  <a:pt x="2470" y="7831"/>
                  <a:pt x="2207" y="7655"/>
                  <a:pt x="1984" y="7433"/>
                </a:cubicBezTo>
                <a:lnTo>
                  <a:pt x="1984" y="7433"/>
                </a:lnTo>
                <a:cubicBezTo>
                  <a:pt x="1763" y="7211"/>
                  <a:pt x="1586" y="6947"/>
                  <a:pt x="1466" y="6658"/>
                </a:cubicBezTo>
                <a:lnTo>
                  <a:pt x="1466" y="6658"/>
                </a:lnTo>
                <a:cubicBezTo>
                  <a:pt x="1346" y="6368"/>
                  <a:pt x="1284" y="6057"/>
                  <a:pt x="1284" y="5743"/>
                </a:cubicBezTo>
                <a:lnTo>
                  <a:pt x="1284" y="5743"/>
                </a:lnTo>
                <a:cubicBezTo>
                  <a:pt x="1284" y="5429"/>
                  <a:pt x="1346" y="5118"/>
                  <a:pt x="1466" y="4829"/>
                </a:cubicBezTo>
                <a:lnTo>
                  <a:pt x="1466" y="4829"/>
                </a:lnTo>
                <a:cubicBezTo>
                  <a:pt x="1586" y="4538"/>
                  <a:pt x="1763" y="4275"/>
                  <a:pt x="1984" y="4053"/>
                </a:cubicBezTo>
                <a:lnTo>
                  <a:pt x="1984" y="4053"/>
                </a:lnTo>
                <a:cubicBezTo>
                  <a:pt x="2207" y="3831"/>
                  <a:pt x="2470" y="3656"/>
                  <a:pt x="2760" y="3536"/>
                </a:cubicBezTo>
                <a:lnTo>
                  <a:pt x="2760" y="3536"/>
                </a:lnTo>
                <a:cubicBezTo>
                  <a:pt x="3047" y="3417"/>
                  <a:pt x="3354" y="3355"/>
                  <a:pt x="3665" y="3354"/>
                </a:cubicBezTo>
                <a:lnTo>
                  <a:pt x="3665" y="3353"/>
                </a:lnTo>
                <a:lnTo>
                  <a:pt x="3665" y="3353"/>
                </a:lnTo>
                <a:cubicBezTo>
                  <a:pt x="3791" y="3353"/>
                  <a:pt x="3916" y="3329"/>
                  <a:pt x="4033" y="3280"/>
                </a:cubicBezTo>
                <a:lnTo>
                  <a:pt x="4033" y="3280"/>
                </a:lnTo>
                <a:cubicBezTo>
                  <a:pt x="4149" y="3231"/>
                  <a:pt x="4256" y="3160"/>
                  <a:pt x="4345" y="3071"/>
                </a:cubicBezTo>
                <a:lnTo>
                  <a:pt x="4345" y="3071"/>
                </a:lnTo>
                <a:cubicBezTo>
                  <a:pt x="4435" y="2982"/>
                  <a:pt x="4505" y="2876"/>
                  <a:pt x="4554" y="2759"/>
                </a:cubicBezTo>
                <a:lnTo>
                  <a:pt x="4554" y="2759"/>
                </a:lnTo>
                <a:cubicBezTo>
                  <a:pt x="4602" y="2642"/>
                  <a:pt x="4627" y="2517"/>
                  <a:pt x="4627" y="2390"/>
                </a:cubicBezTo>
                <a:lnTo>
                  <a:pt x="4627" y="2390"/>
                </a:lnTo>
                <a:cubicBezTo>
                  <a:pt x="4627" y="2264"/>
                  <a:pt x="4602" y="2139"/>
                  <a:pt x="4554" y="2022"/>
                </a:cubicBezTo>
                <a:lnTo>
                  <a:pt x="4554" y="2022"/>
                </a:lnTo>
                <a:cubicBezTo>
                  <a:pt x="4505" y="1906"/>
                  <a:pt x="4435" y="1799"/>
                  <a:pt x="4345" y="1710"/>
                </a:cubicBezTo>
                <a:lnTo>
                  <a:pt x="4345" y="1710"/>
                </a:lnTo>
                <a:cubicBezTo>
                  <a:pt x="4256" y="1620"/>
                  <a:pt x="4149" y="1550"/>
                  <a:pt x="4033" y="1501"/>
                </a:cubicBezTo>
                <a:lnTo>
                  <a:pt x="4033" y="1501"/>
                </a:lnTo>
                <a:cubicBezTo>
                  <a:pt x="3916" y="1452"/>
                  <a:pt x="3791" y="1428"/>
                  <a:pt x="3665" y="1428"/>
                </a:cubicBezTo>
                <a:lnTo>
                  <a:pt x="3665" y="1427"/>
                </a:lnTo>
                <a:lnTo>
                  <a:pt x="0" y="1427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3B71C3A8-608A-324C-8FE6-50E3752CC9CD}"/>
              </a:ext>
            </a:extLst>
          </p:cNvPr>
          <p:cNvSpPr/>
          <p:nvPr/>
        </p:nvSpPr>
        <p:spPr>
          <a:xfrm>
            <a:off x="1072231" y="2628334"/>
            <a:ext cx="10048282" cy="3490703"/>
          </a:xfrm>
          <a:custGeom>
            <a:avLst/>
            <a:gdLst>
              <a:gd name="connsiteX0" fmla="*/ 0 w 24410505"/>
              <a:gd name="connsiteY0" fmla="*/ 100693 h 8951552"/>
              <a:gd name="connsiteX1" fmla="*/ 4532244 w 24410505"/>
              <a:gd name="connsiteY1" fmla="*/ 219963 h 8951552"/>
              <a:gd name="connsiteX2" fmla="*/ 6758609 w 24410505"/>
              <a:gd name="connsiteY2" fmla="*/ 2048763 h 8951552"/>
              <a:gd name="connsiteX3" fmla="*/ 4770783 w 24410505"/>
              <a:gd name="connsiteY3" fmla="*/ 4394398 h 8951552"/>
              <a:gd name="connsiteX4" fmla="*/ 2385392 w 24410505"/>
              <a:gd name="connsiteY4" fmla="*/ 6541250 h 8951552"/>
              <a:gd name="connsiteX5" fmla="*/ 3975653 w 24410505"/>
              <a:gd name="connsiteY5" fmla="*/ 8608589 h 8951552"/>
              <a:gd name="connsiteX6" fmla="*/ 20395096 w 24410505"/>
              <a:gd name="connsiteY6" fmla="*/ 8727858 h 8951552"/>
              <a:gd name="connsiteX7" fmla="*/ 21826331 w 24410505"/>
              <a:gd name="connsiteY7" fmla="*/ 6382224 h 8951552"/>
              <a:gd name="connsiteX8" fmla="*/ 19599966 w 24410505"/>
              <a:gd name="connsiteY8" fmla="*/ 4235371 h 8951552"/>
              <a:gd name="connsiteX9" fmla="*/ 17771166 w 24410505"/>
              <a:gd name="connsiteY9" fmla="*/ 1770467 h 8951552"/>
              <a:gd name="connsiteX10" fmla="*/ 19838505 w 24410505"/>
              <a:gd name="connsiteY10" fmla="*/ 180206 h 8951552"/>
              <a:gd name="connsiteX11" fmla="*/ 24410505 w 24410505"/>
              <a:gd name="connsiteY11" fmla="*/ 140450 h 8951552"/>
              <a:gd name="connsiteX0" fmla="*/ 0 w 24410505"/>
              <a:gd name="connsiteY0" fmla="*/ 87087 h 8937946"/>
              <a:gd name="connsiteX1" fmla="*/ 4532244 w 24410505"/>
              <a:gd name="connsiteY1" fmla="*/ 2063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937946"/>
              <a:gd name="connsiteX1" fmla="*/ 4532244 w 24410505"/>
              <a:gd name="connsiteY1" fmla="*/ 2063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937946"/>
              <a:gd name="connsiteX1" fmla="*/ 4566111 w 24410505"/>
              <a:gd name="connsiteY1" fmla="*/ 1555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937946"/>
              <a:gd name="connsiteX1" fmla="*/ 4566111 w 24410505"/>
              <a:gd name="connsiteY1" fmla="*/ 1555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937946"/>
              <a:gd name="connsiteX1" fmla="*/ 4566111 w 24410505"/>
              <a:gd name="connsiteY1" fmla="*/ 1555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850141"/>
              <a:gd name="connsiteX1" fmla="*/ 4566111 w 24410505"/>
              <a:gd name="connsiteY1" fmla="*/ 155557 h 8850141"/>
              <a:gd name="connsiteX2" fmla="*/ 6758609 w 24410505"/>
              <a:gd name="connsiteY2" fmla="*/ 2035157 h 8850141"/>
              <a:gd name="connsiteX3" fmla="*/ 4770783 w 24410505"/>
              <a:gd name="connsiteY3" fmla="*/ 4380792 h 8850141"/>
              <a:gd name="connsiteX4" fmla="*/ 2385392 w 24410505"/>
              <a:gd name="connsiteY4" fmla="*/ 6527644 h 8850141"/>
              <a:gd name="connsiteX5" fmla="*/ 3975653 w 24410505"/>
              <a:gd name="connsiteY5" fmla="*/ 8594983 h 8850141"/>
              <a:gd name="connsiteX6" fmla="*/ 20395096 w 24410505"/>
              <a:gd name="connsiteY6" fmla="*/ 8714252 h 8850141"/>
              <a:gd name="connsiteX7" fmla="*/ 21826331 w 24410505"/>
              <a:gd name="connsiteY7" fmla="*/ 6368618 h 8850141"/>
              <a:gd name="connsiteX8" fmla="*/ 19599966 w 24410505"/>
              <a:gd name="connsiteY8" fmla="*/ 4221765 h 8850141"/>
              <a:gd name="connsiteX9" fmla="*/ 17771166 w 24410505"/>
              <a:gd name="connsiteY9" fmla="*/ 1756861 h 8850141"/>
              <a:gd name="connsiteX10" fmla="*/ 19838505 w 24410505"/>
              <a:gd name="connsiteY10" fmla="*/ 166600 h 8850141"/>
              <a:gd name="connsiteX11" fmla="*/ 24410505 w 24410505"/>
              <a:gd name="connsiteY11" fmla="*/ 126844 h 8850141"/>
              <a:gd name="connsiteX0" fmla="*/ 0 w 24410505"/>
              <a:gd name="connsiteY0" fmla="*/ 87087 h 8850141"/>
              <a:gd name="connsiteX1" fmla="*/ 4566111 w 24410505"/>
              <a:gd name="connsiteY1" fmla="*/ 155557 h 8850141"/>
              <a:gd name="connsiteX2" fmla="*/ 6758609 w 24410505"/>
              <a:gd name="connsiteY2" fmla="*/ 2035157 h 8850141"/>
              <a:gd name="connsiteX3" fmla="*/ 4770783 w 24410505"/>
              <a:gd name="connsiteY3" fmla="*/ 4380792 h 8850141"/>
              <a:gd name="connsiteX4" fmla="*/ 2385392 w 24410505"/>
              <a:gd name="connsiteY4" fmla="*/ 6527644 h 8850141"/>
              <a:gd name="connsiteX5" fmla="*/ 3975653 w 24410505"/>
              <a:gd name="connsiteY5" fmla="*/ 8594983 h 8850141"/>
              <a:gd name="connsiteX6" fmla="*/ 20395096 w 24410505"/>
              <a:gd name="connsiteY6" fmla="*/ 8714252 h 8850141"/>
              <a:gd name="connsiteX7" fmla="*/ 21826331 w 24410505"/>
              <a:gd name="connsiteY7" fmla="*/ 6368618 h 8850141"/>
              <a:gd name="connsiteX8" fmla="*/ 19599966 w 24410505"/>
              <a:gd name="connsiteY8" fmla="*/ 4221765 h 8850141"/>
              <a:gd name="connsiteX9" fmla="*/ 17771166 w 24410505"/>
              <a:gd name="connsiteY9" fmla="*/ 1756861 h 8850141"/>
              <a:gd name="connsiteX10" fmla="*/ 19838505 w 24410505"/>
              <a:gd name="connsiteY10" fmla="*/ 166600 h 8850141"/>
              <a:gd name="connsiteX11" fmla="*/ 24410505 w 24410505"/>
              <a:gd name="connsiteY11" fmla="*/ 126844 h 8850141"/>
              <a:gd name="connsiteX0" fmla="*/ 0 w 24410505"/>
              <a:gd name="connsiteY0" fmla="*/ 87087 h 8850141"/>
              <a:gd name="connsiteX1" fmla="*/ 4566111 w 24410505"/>
              <a:gd name="connsiteY1" fmla="*/ 155557 h 8850141"/>
              <a:gd name="connsiteX2" fmla="*/ 6758609 w 24410505"/>
              <a:gd name="connsiteY2" fmla="*/ 2035157 h 8850141"/>
              <a:gd name="connsiteX3" fmla="*/ 4770783 w 24410505"/>
              <a:gd name="connsiteY3" fmla="*/ 4380792 h 8850141"/>
              <a:gd name="connsiteX4" fmla="*/ 2385392 w 24410505"/>
              <a:gd name="connsiteY4" fmla="*/ 6527644 h 8850141"/>
              <a:gd name="connsiteX5" fmla="*/ 3975653 w 24410505"/>
              <a:gd name="connsiteY5" fmla="*/ 8594983 h 8850141"/>
              <a:gd name="connsiteX6" fmla="*/ 20395096 w 24410505"/>
              <a:gd name="connsiteY6" fmla="*/ 8714252 h 8850141"/>
              <a:gd name="connsiteX7" fmla="*/ 21826331 w 24410505"/>
              <a:gd name="connsiteY7" fmla="*/ 6368618 h 8850141"/>
              <a:gd name="connsiteX8" fmla="*/ 19599966 w 24410505"/>
              <a:gd name="connsiteY8" fmla="*/ 4221765 h 8850141"/>
              <a:gd name="connsiteX9" fmla="*/ 17771166 w 24410505"/>
              <a:gd name="connsiteY9" fmla="*/ 1756861 h 8850141"/>
              <a:gd name="connsiteX10" fmla="*/ 19838505 w 24410505"/>
              <a:gd name="connsiteY10" fmla="*/ 166600 h 8850141"/>
              <a:gd name="connsiteX11" fmla="*/ 24410505 w 24410505"/>
              <a:gd name="connsiteY11" fmla="*/ 126844 h 8850141"/>
              <a:gd name="connsiteX0" fmla="*/ 0 w 24410505"/>
              <a:gd name="connsiteY0" fmla="*/ 87087 h 8937946"/>
              <a:gd name="connsiteX1" fmla="*/ 4566111 w 24410505"/>
              <a:gd name="connsiteY1" fmla="*/ 1555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5758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93101 h 8943960"/>
              <a:gd name="connsiteX1" fmla="*/ 4566111 w 24410505"/>
              <a:gd name="connsiteY1" fmla="*/ 161571 h 8943960"/>
              <a:gd name="connsiteX2" fmla="*/ 6701459 w 24410505"/>
              <a:gd name="connsiteY2" fmla="*/ 2060221 h 8943960"/>
              <a:gd name="connsiteX3" fmla="*/ 4770783 w 24410505"/>
              <a:gd name="connsiteY3" fmla="*/ 4386806 h 8943960"/>
              <a:gd name="connsiteX4" fmla="*/ 2575892 w 24410505"/>
              <a:gd name="connsiteY4" fmla="*/ 6533658 h 8943960"/>
              <a:gd name="connsiteX5" fmla="*/ 3975653 w 24410505"/>
              <a:gd name="connsiteY5" fmla="*/ 8600997 h 8943960"/>
              <a:gd name="connsiteX6" fmla="*/ 20395096 w 24410505"/>
              <a:gd name="connsiteY6" fmla="*/ 8720266 h 8943960"/>
              <a:gd name="connsiteX7" fmla="*/ 21826331 w 24410505"/>
              <a:gd name="connsiteY7" fmla="*/ 6374632 h 8943960"/>
              <a:gd name="connsiteX8" fmla="*/ 19599966 w 24410505"/>
              <a:gd name="connsiteY8" fmla="*/ 4227779 h 8943960"/>
              <a:gd name="connsiteX9" fmla="*/ 17771166 w 24410505"/>
              <a:gd name="connsiteY9" fmla="*/ 1762875 h 8943960"/>
              <a:gd name="connsiteX10" fmla="*/ 19838505 w 24410505"/>
              <a:gd name="connsiteY10" fmla="*/ 172614 h 8943960"/>
              <a:gd name="connsiteX11" fmla="*/ 24410505 w 24410505"/>
              <a:gd name="connsiteY11" fmla="*/ 132858 h 8943960"/>
              <a:gd name="connsiteX0" fmla="*/ 0 w 24410505"/>
              <a:gd name="connsiteY0" fmla="*/ 93101 h 8943960"/>
              <a:gd name="connsiteX1" fmla="*/ 4566111 w 24410505"/>
              <a:gd name="connsiteY1" fmla="*/ 161571 h 8943960"/>
              <a:gd name="connsiteX2" fmla="*/ 6701459 w 24410505"/>
              <a:gd name="connsiteY2" fmla="*/ 2060221 h 8943960"/>
              <a:gd name="connsiteX3" fmla="*/ 4808883 w 24410505"/>
              <a:gd name="connsiteY3" fmla="*/ 4272506 h 8943960"/>
              <a:gd name="connsiteX4" fmla="*/ 2575892 w 24410505"/>
              <a:gd name="connsiteY4" fmla="*/ 6533658 h 8943960"/>
              <a:gd name="connsiteX5" fmla="*/ 3975653 w 24410505"/>
              <a:gd name="connsiteY5" fmla="*/ 8600997 h 8943960"/>
              <a:gd name="connsiteX6" fmla="*/ 20395096 w 24410505"/>
              <a:gd name="connsiteY6" fmla="*/ 8720266 h 8943960"/>
              <a:gd name="connsiteX7" fmla="*/ 21826331 w 24410505"/>
              <a:gd name="connsiteY7" fmla="*/ 6374632 h 8943960"/>
              <a:gd name="connsiteX8" fmla="*/ 19599966 w 24410505"/>
              <a:gd name="connsiteY8" fmla="*/ 4227779 h 8943960"/>
              <a:gd name="connsiteX9" fmla="*/ 17771166 w 24410505"/>
              <a:gd name="connsiteY9" fmla="*/ 1762875 h 8943960"/>
              <a:gd name="connsiteX10" fmla="*/ 19838505 w 24410505"/>
              <a:gd name="connsiteY10" fmla="*/ 172614 h 8943960"/>
              <a:gd name="connsiteX11" fmla="*/ 24410505 w 24410505"/>
              <a:gd name="connsiteY11" fmla="*/ 132858 h 8943960"/>
              <a:gd name="connsiteX0" fmla="*/ 0 w 24410505"/>
              <a:gd name="connsiteY0" fmla="*/ 93101 h 8927398"/>
              <a:gd name="connsiteX1" fmla="*/ 4566111 w 24410505"/>
              <a:gd name="connsiteY1" fmla="*/ 161571 h 8927398"/>
              <a:gd name="connsiteX2" fmla="*/ 6701459 w 24410505"/>
              <a:gd name="connsiteY2" fmla="*/ 2060221 h 8927398"/>
              <a:gd name="connsiteX3" fmla="*/ 4808883 w 24410505"/>
              <a:gd name="connsiteY3" fmla="*/ 4272506 h 8927398"/>
              <a:gd name="connsiteX4" fmla="*/ 2575892 w 24410505"/>
              <a:gd name="connsiteY4" fmla="*/ 6533658 h 8927398"/>
              <a:gd name="connsiteX5" fmla="*/ 4413803 w 24410505"/>
              <a:gd name="connsiteY5" fmla="*/ 8562897 h 8927398"/>
              <a:gd name="connsiteX6" fmla="*/ 20395096 w 24410505"/>
              <a:gd name="connsiteY6" fmla="*/ 8720266 h 8927398"/>
              <a:gd name="connsiteX7" fmla="*/ 21826331 w 24410505"/>
              <a:gd name="connsiteY7" fmla="*/ 6374632 h 8927398"/>
              <a:gd name="connsiteX8" fmla="*/ 19599966 w 24410505"/>
              <a:gd name="connsiteY8" fmla="*/ 4227779 h 8927398"/>
              <a:gd name="connsiteX9" fmla="*/ 17771166 w 24410505"/>
              <a:gd name="connsiteY9" fmla="*/ 1762875 h 8927398"/>
              <a:gd name="connsiteX10" fmla="*/ 19838505 w 24410505"/>
              <a:gd name="connsiteY10" fmla="*/ 172614 h 8927398"/>
              <a:gd name="connsiteX11" fmla="*/ 24410505 w 24410505"/>
              <a:gd name="connsiteY11" fmla="*/ 132858 h 8927398"/>
              <a:gd name="connsiteX0" fmla="*/ 0 w 24410505"/>
              <a:gd name="connsiteY0" fmla="*/ 93101 h 8850034"/>
              <a:gd name="connsiteX1" fmla="*/ 4566111 w 24410505"/>
              <a:gd name="connsiteY1" fmla="*/ 161571 h 8850034"/>
              <a:gd name="connsiteX2" fmla="*/ 6701459 w 24410505"/>
              <a:gd name="connsiteY2" fmla="*/ 2060221 h 8850034"/>
              <a:gd name="connsiteX3" fmla="*/ 4808883 w 24410505"/>
              <a:gd name="connsiteY3" fmla="*/ 4272506 h 8850034"/>
              <a:gd name="connsiteX4" fmla="*/ 2575892 w 24410505"/>
              <a:gd name="connsiteY4" fmla="*/ 6533658 h 8850034"/>
              <a:gd name="connsiteX5" fmla="*/ 4413803 w 24410505"/>
              <a:gd name="connsiteY5" fmla="*/ 8562897 h 8850034"/>
              <a:gd name="connsiteX6" fmla="*/ 20395096 w 24410505"/>
              <a:gd name="connsiteY6" fmla="*/ 8720266 h 8850034"/>
              <a:gd name="connsiteX7" fmla="*/ 21826331 w 24410505"/>
              <a:gd name="connsiteY7" fmla="*/ 6374632 h 8850034"/>
              <a:gd name="connsiteX8" fmla="*/ 19599966 w 24410505"/>
              <a:gd name="connsiteY8" fmla="*/ 4227779 h 8850034"/>
              <a:gd name="connsiteX9" fmla="*/ 17771166 w 24410505"/>
              <a:gd name="connsiteY9" fmla="*/ 1762875 h 8850034"/>
              <a:gd name="connsiteX10" fmla="*/ 19838505 w 24410505"/>
              <a:gd name="connsiteY10" fmla="*/ 172614 h 8850034"/>
              <a:gd name="connsiteX11" fmla="*/ 24410505 w 24410505"/>
              <a:gd name="connsiteY11" fmla="*/ 132858 h 8850034"/>
              <a:gd name="connsiteX0" fmla="*/ 0 w 24410505"/>
              <a:gd name="connsiteY0" fmla="*/ 93101 h 8850034"/>
              <a:gd name="connsiteX1" fmla="*/ 4566111 w 24410505"/>
              <a:gd name="connsiteY1" fmla="*/ 161571 h 8850034"/>
              <a:gd name="connsiteX2" fmla="*/ 6701459 w 24410505"/>
              <a:gd name="connsiteY2" fmla="*/ 2060221 h 8850034"/>
              <a:gd name="connsiteX3" fmla="*/ 4808883 w 24410505"/>
              <a:gd name="connsiteY3" fmla="*/ 4272506 h 8850034"/>
              <a:gd name="connsiteX4" fmla="*/ 2575892 w 24410505"/>
              <a:gd name="connsiteY4" fmla="*/ 6533658 h 8850034"/>
              <a:gd name="connsiteX5" fmla="*/ 4413803 w 24410505"/>
              <a:gd name="connsiteY5" fmla="*/ 8562897 h 8850034"/>
              <a:gd name="connsiteX6" fmla="*/ 20395096 w 24410505"/>
              <a:gd name="connsiteY6" fmla="*/ 8720266 h 8850034"/>
              <a:gd name="connsiteX7" fmla="*/ 21826331 w 24410505"/>
              <a:gd name="connsiteY7" fmla="*/ 6374632 h 8850034"/>
              <a:gd name="connsiteX8" fmla="*/ 19599966 w 24410505"/>
              <a:gd name="connsiteY8" fmla="*/ 4227779 h 8850034"/>
              <a:gd name="connsiteX9" fmla="*/ 17771166 w 24410505"/>
              <a:gd name="connsiteY9" fmla="*/ 1762875 h 8850034"/>
              <a:gd name="connsiteX10" fmla="*/ 19838505 w 24410505"/>
              <a:gd name="connsiteY10" fmla="*/ 172614 h 8850034"/>
              <a:gd name="connsiteX11" fmla="*/ 24410505 w 24410505"/>
              <a:gd name="connsiteY11" fmla="*/ 132858 h 8850034"/>
              <a:gd name="connsiteX0" fmla="*/ 0 w 24410505"/>
              <a:gd name="connsiteY0" fmla="*/ 93101 h 8850034"/>
              <a:gd name="connsiteX1" fmla="*/ 4566111 w 24410505"/>
              <a:gd name="connsiteY1" fmla="*/ 161571 h 8850034"/>
              <a:gd name="connsiteX2" fmla="*/ 6701459 w 24410505"/>
              <a:gd name="connsiteY2" fmla="*/ 2060221 h 8850034"/>
              <a:gd name="connsiteX3" fmla="*/ 4808883 w 24410505"/>
              <a:gd name="connsiteY3" fmla="*/ 4272506 h 8850034"/>
              <a:gd name="connsiteX4" fmla="*/ 2575892 w 24410505"/>
              <a:gd name="connsiteY4" fmla="*/ 6533658 h 8850034"/>
              <a:gd name="connsiteX5" fmla="*/ 4413803 w 24410505"/>
              <a:gd name="connsiteY5" fmla="*/ 8562897 h 8850034"/>
              <a:gd name="connsiteX6" fmla="*/ 20395096 w 24410505"/>
              <a:gd name="connsiteY6" fmla="*/ 8720266 h 8850034"/>
              <a:gd name="connsiteX7" fmla="*/ 21826331 w 24410505"/>
              <a:gd name="connsiteY7" fmla="*/ 6374632 h 8850034"/>
              <a:gd name="connsiteX8" fmla="*/ 19599966 w 24410505"/>
              <a:gd name="connsiteY8" fmla="*/ 4227779 h 8850034"/>
              <a:gd name="connsiteX9" fmla="*/ 17771166 w 24410505"/>
              <a:gd name="connsiteY9" fmla="*/ 1762875 h 8850034"/>
              <a:gd name="connsiteX10" fmla="*/ 19838505 w 24410505"/>
              <a:gd name="connsiteY10" fmla="*/ 172614 h 8850034"/>
              <a:gd name="connsiteX11" fmla="*/ 24410505 w 24410505"/>
              <a:gd name="connsiteY11" fmla="*/ 132858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599966 w 24436629"/>
              <a:gd name="connsiteY8" fmla="*/ 4227779 h 8850034"/>
              <a:gd name="connsiteX9" fmla="*/ 17771166 w 24436629"/>
              <a:gd name="connsiteY9" fmla="*/ 1762875 h 8850034"/>
              <a:gd name="connsiteX10" fmla="*/ 19838505 w 24436629"/>
              <a:gd name="connsiteY10" fmla="*/ 172614 h 8850034"/>
              <a:gd name="connsiteX11" fmla="*/ 24436629 w 24436629"/>
              <a:gd name="connsiteY11" fmla="*/ 237361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599966 w 24436629"/>
              <a:gd name="connsiteY8" fmla="*/ 4227779 h 8850034"/>
              <a:gd name="connsiteX9" fmla="*/ 17771166 w 24436629"/>
              <a:gd name="connsiteY9" fmla="*/ 1762875 h 8850034"/>
              <a:gd name="connsiteX10" fmla="*/ 19825441 w 24436629"/>
              <a:gd name="connsiteY10" fmla="*/ 211802 h 8850034"/>
              <a:gd name="connsiteX11" fmla="*/ 24436629 w 24436629"/>
              <a:gd name="connsiteY11" fmla="*/ 237361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599966 w 24436629"/>
              <a:gd name="connsiteY8" fmla="*/ 4227779 h 8850034"/>
              <a:gd name="connsiteX9" fmla="*/ 17731978 w 24436629"/>
              <a:gd name="connsiteY9" fmla="*/ 2128635 h 8850034"/>
              <a:gd name="connsiteX10" fmla="*/ 19825441 w 24436629"/>
              <a:gd name="connsiteY10" fmla="*/ 211802 h 8850034"/>
              <a:gd name="connsiteX11" fmla="*/ 24436629 w 24436629"/>
              <a:gd name="connsiteY11" fmla="*/ 237361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599966 w 24436629"/>
              <a:gd name="connsiteY8" fmla="*/ 4227779 h 8850034"/>
              <a:gd name="connsiteX9" fmla="*/ 17745040 w 24436629"/>
              <a:gd name="connsiteY9" fmla="*/ 2259264 h 8850034"/>
              <a:gd name="connsiteX10" fmla="*/ 19825441 w 24436629"/>
              <a:gd name="connsiteY10" fmla="*/ 211802 h 8850034"/>
              <a:gd name="connsiteX11" fmla="*/ 24436629 w 24436629"/>
              <a:gd name="connsiteY11" fmla="*/ 237361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613029 w 24436629"/>
              <a:gd name="connsiteY8" fmla="*/ 4410659 h 8850034"/>
              <a:gd name="connsiteX9" fmla="*/ 17745040 w 24436629"/>
              <a:gd name="connsiteY9" fmla="*/ 2259264 h 8850034"/>
              <a:gd name="connsiteX10" fmla="*/ 19825441 w 24436629"/>
              <a:gd name="connsiteY10" fmla="*/ 211802 h 8850034"/>
              <a:gd name="connsiteX11" fmla="*/ 24436629 w 24436629"/>
              <a:gd name="connsiteY11" fmla="*/ 237361 h 8850034"/>
              <a:gd name="connsiteX0" fmla="*/ 0 w 24436629"/>
              <a:gd name="connsiteY0" fmla="*/ 93101 h 8847247"/>
              <a:gd name="connsiteX1" fmla="*/ 4566111 w 24436629"/>
              <a:gd name="connsiteY1" fmla="*/ 161571 h 8847247"/>
              <a:gd name="connsiteX2" fmla="*/ 6701459 w 24436629"/>
              <a:gd name="connsiteY2" fmla="*/ 2060221 h 8847247"/>
              <a:gd name="connsiteX3" fmla="*/ 4808883 w 24436629"/>
              <a:gd name="connsiteY3" fmla="*/ 4272506 h 8847247"/>
              <a:gd name="connsiteX4" fmla="*/ 2575892 w 24436629"/>
              <a:gd name="connsiteY4" fmla="*/ 6533658 h 8847247"/>
              <a:gd name="connsiteX5" fmla="*/ 4413803 w 24436629"/>
              <a:gd name="connsiteY5" fmla="*/ 8562897 h 8847247"/>
              <a:gd name="connsiteX6" fmla="*/ 20395096 w 24436629"/>
              <a:gd name="connsiteY6" fmla="*/ 8720266 h 8847247"/>
              <a:gd name="connsiteX7" fmla="*/ 21930835 w 24436629"/>
              <a:gd name="connsiteY7" fmla="*/ 6413821 h 8847247"/>
              <a:gd name="connsiteX8" fmla="*/ 19613029 w 24436629"/>
              <a:gd name="connsiteY8" fmla="*/ 4410659 h 8847247"/>
              <a:gd name="connsiteX9" fmla="*/ 17745040 w 24436629"/>
              <a:gd name="connsiteY9" fmla="*/ 2259264 h 8847247"/>
              <a:gd name="connsiteX10" fmla="*/ 19825441 w 24436629"/>
              <a:gd name="connsiteY10" fmla="*/ 211802 h 8847247"/>
              <a:gd name="connsiteX11" fmla="*/ 24436629 w 24436629"/>
              <a:gd name="connsiteY11" fmla="*/ 237361 h 8847247"/>
              <a:gd name="connsiteX0" fmla="*/ 0 w 24436629"/>
              <a:gd name="connsiteY0" fmla="*/ 93101 h 8824447"/>
              <a:gd name="connsiteX1" fmla="*/ 4566111 w 24436629"/>
              <a:gd name="connsiteY1" fmla="*/ 161571 h 8824447"/>
              <a:gd name="connsiteX2" fmla="*/ 6701459 w 24436629"/>
              <a:gd name="connsiteY2" fmla="*/ 2060221 h 8824447"/>
              <a:gd name="connsiteX3" fmla="*/ 4808883 w 24436629"/>
              <a:gd name="connsiteY3" fmla="*/ 4272506 h 8824447"/>
              <a:gd name="connsiteX4" fmla="*/ 2575892 w 24436629"/>
              <a:gd name="connsiteY4" fmla="*/ 6533658 h 8824447"/>
              <a:gd name="connsiteX5" fmla="*/ 4413803 w 24436629"/>
              <a:gd name="connsiteY5" fmla="*/ 8562897 h 8824447"/>
              <a:gd name="connsiteX6" fmla="*/ 20003211 w 24436629"/>
              <a:gd name="connsiteY6" fmla="*/ 8563512 h 8824447"/>
              <a:gd name="connsiteX7" fmla="*/ 21930835 w 24436629"/>
              <a:gd name="connsiteY7" fmla="*/ 6413821 h 8824447"/>
              <a:gd name="connsiteX8" fmla="*/ 19613029 w 24436629"/>
              <a:gd name="connsiteY8" fmla="*/ 4410659 h 8824447"/>
              <a:gd name="connsiteX9" fmla="*/ 17745040 w 24436629"/>
              <a:gd name="connsiteY9" fmla="*/ 2259264 h 8824447"/>
              <a:gd name="connsiteX10" fmla="*/ 19825441 w 24436629"/>
              <a:gd name="connsiteY10" fmla="*/ 211802 h 8824447"/>
              <a:gd name="connsiteX11" fmla="*/ 24436629 w 24436629"/>
              <a:gd name="connsiteY11" fmla="*/ 237361 h 8824447"/>
              <a:gd name="connsiteX0" fmla="*/ 0 w 24436629"/>
              <a:gd name="connsiteY0" fmla="*/ 93101 h 8722249"/>
              <a:gd name="connsiteX1" fmla="*/ 4566111 w 24436629"/>
              <a:gd name="connsiteY1" fmla="*/ 161571 h 8722249"/>
              <a:gd name="connsiteX2" fmla="*/ 6701459 w 24436629"/>
              <a:gd name="connsiteY2" fmla="*/ 2060221 h 8722249"/>
              <a:gd name="connsiteX3" fmla="*/ 4808883 w 24436629"/>
              <a:gd name="connsiteY3" fmla="*/ 4272506 h 8722249"/>
              <a:gd name="connsiteX4" fmla="*/ 2575892 w 24436629"/>
              <a:gd name="connsiteY4" fmla="*/ 6533658 h 8722249"/>
              <a:gd name="connsiteX5" fmla="*/ 4413803 w 24436629"/>
              <a:gd name="connsiteY5" fmla="*/ 8562897 h 8722249"/>
              <a:gd name="connsiteX6" fmla="*/ 20003211 w 24436629"/>
              <a:gd name="connsiteY6" fmla="*/ 8563512 h 8722249"/>
              <a:gd name="connsiteX7" fmla="*/ 21930835 w 24436629"/>
              <a:gd name="connsiteY7" fmla="*/ 6413821 h 8722249"/>
              <a:gd name="connsiteX8" fmla="*/ 19613029 w 24436629"/>
              <a:gd name="connsiteY8" fmla="*/ 4410659 h 8722249"/>
              <a:gd name="connsiteX9" fmla="*/ 17745040 w 24436629"/>
              <a:gd name="connsiteY9" fmla="*/ 2259264 h 8722249"/>
              <a:gd name="connsiteX10" fmla="*/ 19825441 w 24436629"/>
              <a:gd name="connsiteY10" fmla="*/ 211802 h 8722249"/>
              <a:gd name="connsiteX11" fmla="*/ 24436629 w 24436629"/>
              <a:gd name="connsiteY11" fmla="*/ 237361 h 8722249"/>
              <a:gd name="connsiteX0" fmla="*/ 0 w 24436629"/>
              <a:gd name="connsiteY0" fmla="*/ 93101 h 8571320"/>
              <a:gd name="connsiteX1" fmla="*/ 4566111 w 24436629"/>
              <a:gd name="connsiteY1" fmla="*/ 161571 h 8571320"/>
              <a:gd name="connsiteX2" fmla="*/ 6701459 w 24436629"/>
              <a:gd name="connsiteY2" fmla="*/ 2060221 h 8571320"/>
              <a:gd name="connsiteX3" fmla="*/ 4808883 w 24436629"/>
              <a:gd name="connsiteY3" fmla="*/ 4272506 h 8571320"/>
              <a:gd name="connsiteX4" fmla="*/ 2575892 w 24436629"/>
              <a:gd name="connsiteY4" fmla="*/ 6533658 h 8571320"/>
              <a:gd name="connsiteX5" fmla="*/ 4413803 w 24436629"/>
              <a:gd name="connsiteY5" fmla="*/ 8562897 h 8571320"/>
              <a:gd name="connsiteX6" fmla="*/ 20003211 w 24436629"/>
              <a:gd name="connsiteY6" fmla="*/ 8563512 h 8571320"/>
              <a:gd name="connsiteX7" fmla="*/ 21930835 w 24436629"/>
              <a:gd name="connsiteY7" fmla="*/ 6413821 h 8571320"/>
              <a:gd name="connsiteX8" fmla="*/ 19613029 w 24436629"/>
              <a:gd name="connsiteY8" fmla="*/ 4410659 h 8571320"/>
              <a:gd name="connsiteX9" fmla="*/ 17745040 w 24436629"/>
              <a:gd name="connsiteY9" fmla="*/ 2259264 h 8571320"/>
              <a:gd name="connsiteX10" fmla="*/ 19825441 w 24436629"/>
              <a:gd name="connsiteY10" fmla="*/ 211802 h 8571320"/>
              <a:gd name="connsiteX11" fmla="*/ 24436629 w 24436629"/>
              <a:gd name="connsiteY11" fmla="*/ 237361 h 8571320"/>
              <a:gd name="connsiteX0" fmla="*/ 0 w 24436629"/>
              <a:gd name="connsiteY0" fmla="*/ 93101 h 8571320"/>
              <a:gd name="connsiteX1" fmla="*/ 4566111 w 24436629"/>
              <a:gd name="connsiteY1" fmla="*/ 161571 h 8571320"/>
              <a:gd name="connsiteX2" fmla="*/ 6701459 w 24436629"/>
              <a:gd name="connsiteY2" fmla="*/ 2060221 h 8571320"/>
              <a:gd name="connsiteX3" fmla="*/ 4808883 w 24436629"/>
              <a:gd name="connsiteY3" fmla="*/ 4272506 h 8571320"/>
              <a:gd name="connsiteX4" fmla="*/ 2575892 w 24436629"/>
              <a:gd name="connsiteY4" fmla="*/ 6533658 h 8571320"/>
              <a:gd name="connsiteX5" fmla="*/ 4413803 w 24436629"/>
              <a:gd name="connsiteY5" fmla="*/ 8562897 h 8571320"/>
              <a:gd name="connsiteX6" fmla="*/ 20003211 w 24436629"/>
              <a:gd name="connsiteY6" fmla="*/ 8563512 h 8571320"/>
              <a:gd name="connsiteX7" fmla="*/ 21930835 w 24436629"/>
              <a:gd name="connsiteY7" fmla="*/ 6413821 h 8571320"/>
              <a:gd name="connsiteX8" fmla="*/ 19613029 w 24436629"/>
              <a:gd name="connsiteY8" fmla="*/ 4410659 h 8571320"/>
              <a:gd name="connsiteX9" fmla="*/ 17745040 w 24436629"/>
              <a:gd name="connsiteY9" fmla="*/ 2259264 h 8571320"/>
              <a:gd name="connsiteX10" fmla="*/ 19825441 w 24436629"/>
              <a:gd name="connsiteY10" fmla="*/ 211802 h 8571320"/>
              <a:gd name="connsiteX11" fmla="*/ 24436629 w 24436629"/>
              <a:gd name="connsiteY11" fmla="*/ 237361 h 8571320"/>
              <a:gd name="connsiteX0" fmla="*/ 0 w 24436629"/>
              <a:gd name="connsiteY0" fmla="*/ 93101 h 8571320"/>
              <a:gd name="connsiteX1" fmla="*/ 4566111 w 24436629"/>
              <a:gd name="connsiteY1" fmla="*/ 161571 h 8571320"/>
              <a:gd name="connsiteX2" fmla="*/ 6701459 w 24436629"/>
              <a:gd name="connsiteY2" fmla="*/ 2060221 h 8571320"/>
              <a:gd name="connsiteX3" fmla="*/ 4808883 w 24436629"/>
              <a:gd name="connsiteY3" fmla="*/ 4272506 h 8571320"/>
              <a:gd name="connsiteX4" fmla="*/ 2575892 w 24436629"/>
              <a:gd name="connsiteY4" fmla="*/ 6533658 h 8571320"/>
              <a:gd name="connsiteX5" fmla="*/ 4413803 w 24436629"/>
              <a:gd name="connsiteY5" fmla="*/ 8562897 h 8571320"/>
              <a:gd name="connsiteX6" fmla="*/ 20003211 w 24436629"/>
              <a:gd name="connsiteY6" fmla="*/ 8563512 h 8571320"/>
              <a:gd name="connsiteX7" fmla="*/ 21930835 w 24436629"/>
              <a:gd name="connsiteY7" fmla="*/ 6413821 h 8571320"/>
              <a:gd name="connsiteX8" fmla="*/ 19613029 w 24436629"/>
              <a:gd name="connsiteY8" fmla="*/ 4410659 h 8571320"/>
              <a:gd name="connsiteX9" fmla="*/ 17745040 w 24436629"/>
              <a:gd name="connsiteY9" fmla="*/ 2259264 h 8571320"/>
              <a:gd name="connsiteX10" fmla="*/ 19825441 w 24436629"/>
              <a:gd name="connsiteY10" fmla="*/ 211802 h 8571320"/>
              <a:gd name="connsiteX11" fmla="*/ 24436629 w 24436629"/>
              <a:gd name="connsiteY11" fmla="*/ 237361 h 8571320"/>
              <a:gd name="connsiteX0" fmla="*/ 0 w 24436632"/>
              <a:gd name="connsiteY0" fmla="*/ 93101 h 8571320"/>
              <a:gd name="connsiteX1" fmla="*/ 4566111 w 24436632"/>
              <a:gd name="connsiteY1" fmla="*/ 161571 h 8571320"/>
              <a:gd name="connsiteX2" fmla="*/ 6701459 w 24436632"/>
              <a:gd name="connsiteY2" fmla="*/ 2060221 h 8571320"/>
              <a:gd name="connsiteX3" fmla="*/ 4808883 w 24436632"/>
              <a:gd name="connsiteY3" fmla="*/ 4272506 h 8571320"/>
              <a:gd name="connsiteX4" fmla="*/ 2575892 w 24436632"/>
              <a:gd name="connsiteY4" fmla="*/ 6533658 h 8571320"/>
              <a:gd name="connsiteX5" fmla="*/ 4413803 w 24436632"/>
              <a:gd name="connsiteY5" fmla="*/ 8562897 h 8571320"/>
              <a:gd name="connsiteX6" fmla="*/ 20003211 w 24436632"/>
              <a:gd name="connsiteY6" fmla="*/ 8563512 h 8571320"/>
              <a:gd name="connsiteX7" fmla="*/ 21930835 w 24436632"/>
              <a:gd name="connsiteY7" fmla="*/ 6413821 h 8571320"/>
              <a:gd name="connsiteX8" fmla="*/ 19613029 w 24436632"/>
              <a:gd name="connsiteY8" fmla="*/ 4410659 h 8571320"/>
              <a:gd name="connsiteX9" fmla="*/ 17745040 w 24436632"/>
              <a:gd name="connsiteY9" fmla="*/ 2259264 h 8571320"/>
              <a:gd name="connsiteX10" fmla="*/ 19825441 w 24436632"/>
              <a:gd name="connsiteY10" fmla="*/ 211802 h 8571320"/>
              <a:gd name="connsiteX11" fmla="*/ 24436629 w 24436632"/>
              <a:gd name="connsiteY11" fmla="*/ 237361 h 8571320"/>
              <a:gd name="connsiteX0" fmla="*/ 0 w 24436632"/>
              <a:gd name="connsiteY0" fmla="*/ 93101 h 8571320"/>
              <a:gd name="connsiteX1" fmla="*/ 4566111 w 24436632"/>
              <a:gd name="connsiteY1" fmla="*/ 161571 h 8571320"/>
              <a:gd name="connsiteX2" fmla="*/ 6701459 w 24436632"/>
              <a:gd name="connsiteY2" fmla="*/ 2060221 h 8571320"/>
              <a:gd name="connsiteX3" fmla="*/ 4808883 w 24436632"/>
              <a:gd name="connsiteY3" fmla="*/ 4272506 h 8571320"/>
              <a:gd name="connsiteX4" fmla="*/ 2575892 w 24436632"/>
              <a:gd name="connsiteY4" fmla="*/ 6533658 h 8571320"/>
              <a:gd name="connsiteX5" fmla="*/ 4413803 w 24436632"/>
              <a:gd name="connsiteY5" fmla="*/ 8562897 h 8571320"/>
              <a:gd name="connsiteX6" fmla="*/ 20003211 w 24436632"/>
              <a:gd name="connsiteY6" fmla="*/ 8563512 h 8571320"/>
              <a:gd name="connsiteX7" fmla="*/ 21930835 w 24436632"/>
              <a:gd name="connsiteY7" fmla="*/ 6413821 h 8571320"/>
              <a:gd name="connsiteX8" fmla="*/ 19613029 w 24436632"/>
              <a:gd name="connsiteY8" fmla="*/ 4410659 h 8571320"/>
              <a:gd name="connsiteX9" fmla="*/ 17745040 w 24436632"/>
              <a:gd name="connsiteY9" fmla="*/ 2259264 h 8571320"/>
              <a:gd name="connsiteX10" fmla="*/ 19825441 w 24436632"/>
              <a:gd name="connsiteY10" fmla="*/ 211802 h 8571320"/>
              <a:gd name="connsiteX11" fmla="*/ 24436628 w 24436632"/>
              <a:gd name="connsiteY11" fmla="*/ 224299 h 8571320"/>
              <a:gd name="connsiteX0" fmla="*/ 0 w 24423569"/>
              <a:gd name="connsiteY0" fmla="*/ 93101 h 8571320"/>
              <a:gd name="connsiteX1" fmla="*/ 4566111 w 24423569"/>
              <a:gd name="connsiteY1" fmla="*/ 161571 h 8571320"/>
              <a:gd name="connsiteX2" fmla="*/ 6701459 w 24423569"/>
              <a:gd name="connsiteY2" fmla="*/ 2060221 h 8571320"/>
              <a:gd name="connsiteX3" fmla="*/ 4808883 w 24423569"/>
              <a:gd name="connsiteY3" fmla="*/ 4272506 h 8571320"/>
              <a:gd name="connsiteX4" fmla="*/ 2575892 w 24423569"/>
              <a:gd name="connsiteY4" fmla="*/ 6533658 h 8571320"/>
              <a:gd name="connsiteX5" fmla="*/ 4413803 w 24423569"/>
              <a:gd name="connsiteY5" fmla="*/ 8562897 h 8571320"/>
              <a:gd name="connsiteX6" fmla="*/ 20003211 w 24423569"/>
              <a:gd name="connsiteY6" fmla="*/ 8563512 h 8571320"/>
              <a:gd name="connsiteX7" fmla="*/ 21930835 w 24423569"/>
              <a:gd name="connsiteY7" fmla="*/ 6413821 h 8571320"/>
              <a:gd name="connsiteX8" fmla="*/ 19613029 w 24423569"/>
              <a:gd name="connsiteY8" fmla="*/ 4410659 h 8571320"/>
              <a:gd name="connsiteX9" fmla="*/ 17745040 w 24423569"/>
              <a:gd name="connsiteY9" fmla="*/ 2259264 h 8571320"/>
              <a:gd name="connsiteX10" fmla="*/ 19825441 w 24423569"/>
              <a:gd name="connsiteY10" fmla="*/ 211802 h 8571320"/>
              <a:gd name="connsiteX11" fmla="*/ 24423565 w 24423569"/>
              <a:gd name="connsiteY11" fmla="*/ 158985 h 8571320"/>
              <a:gd name="connsiteX0" fmla="*/ 0 w 24423568"/>
              <a:gd name="connsiteY0" fmla="*/ 93101 h 8571320"/>
              <a:gd name="connsiteX1" fmla="*/ 4566111 w 24423568"/>
              <a:gd name="connsiteY1" fmla="*/ 161571 h 8571320"/>
              <a:gd name="connsiteX2" fmla="*/ 6701459 w 24423568"/>
              <a:gd name="connsiteY2" fmla="*/ 2060221 h 8571320"/>
              <a:gd name="connsiteX3" fmla="*/ 4808883 w 24423568"/>
              <a:gd name="connsiteY3" fmla="*/ 4272506 h 8571320"/>
              <a:gd name="connsiteX4" fmla="*/ 2575892 w 24423568"/>
              <a:gd name="connsiteY4" fmla="*/ 6533658 h 8571320"/>
              <a:gd name="connsiteX5" fmla="*/ 4413803 w 24423568"/>
              <a:gd name="connsiteY5" fmla="*/ 8562897 h 8571320"/>
              <a:gd name="connsiteX6" fmla="*/ 20003211 w 24423568"/>
              <a:gd name="connsiteY6" fmla="*/ 8563512 h 8571320"/>
              <a:gd name="connsiteX7" fmla="*/ 21930835 w 24423568"/>
              <a:gd name="connsiteY7" fmla="*/ 6413821 h 8571320"/>
              <a:gd name="connsiteX8" fmla="*/ 19613029 w 24423568"/>
              <a:gd name="connsiteY8" fmla="*/ 4410659 h 8571320"/>
              <a:gd name="connsiteX9" fmla="*/ 17745040 w 24423568"/>
              <a:gd name="connsiteY9" fmla="*/ 2259264 h 8571320"/>
              <a:gd name="connsiteX10" fmla="*/ 19825441 w 24423568"/>
              <a:gd name="connsiteY10" fmla="*/ 211802 h 8571320"/>
              <a:gd name="connsiteX11" fmla="*/ 24423565 w 24423568"/>
              <a:gd name="connsiteY11" fmla="*/ 158985 h 8571320"/>
              <a:gd name="connsiteX0" fmla="*/ 0 w 24423568"/>
              <a:gd name="connsiteY0" fmla="*/ 93101 h 8571320"/>
              <a:gd name="connsiteX1" fmla="*/ 4566111 w 24423568"/>
              <a:gd name="connsiteY1" fmla="*/ 161571 h 8571320"/>
              <a:gd name="connsiteX2" fmla="*/ 6701459 w 24423568"/>
              <a:gd name="connsiteY2" fmla="*/ 2060221 h 8571320"/>
              <a:gd name="connsiteX3" fmla="*/ 4808883 w 24423568"/>
              <a:gd name="connsiteY3" fmla="*/ 4272506 h 8571320"/>
              <a:gd name="connsiteX4" fmla="*/ 2575892 w 24423568"/>
              <a:gd name="connsiteY4" fmla="*/ 6533658 h 8571320"/>
              <a:gd name="connsiteX5" fmla="*/ 4413803 w 24423568"/>
              <a:gd name="connsiteY5" fmla="*/ 8562897 h 8571320"/>
              <a:gd name="connsiteX6" fmla="*/ 20003211 w 24423568"/>
              <a:gd name="connsiteY6" fmla="*/ 8563512 h 8571320"/>
              <a:gd name="connsiteX7" fmla="*/ 21930835 w 24423568"/>
              <a:gd name="connsiteY7" fmla="*/ 6413821 h 8571320"/>
              <a:gd name="connsiteX8" fmla="*/ 19613029 w 24423568"/>
              <a:gd name="connsiteY8" fmla="*/ 4410659 h 8571320"/>
              <a:gd name="connsiteX9" fmla="*/ 17745040 w 24423568"/>
              <a:gd name="connsiteY9" fmla="*/ 2259264 h 8571320"/>
              <a:gd name="connsiteX10" fmla="*/ 19825441 w 24423568"/>
              <a:gd name="connsiteY10" fmla="*/ 211802 h 8571320"/>
              <a:gd name="connsiteX11" fmla="*/ 24423565 w 24423568"/>
              <a:gd name="connsiteY11" fmla="*/ 158985 h 8571320"/>
              <a:gd name="connsiteX0" fmla="*/ 0 w 24423568"/>
              <a:gd name="connsiteY0" fmla="*/ 93101 h 8571320"/>
              <a:gd name="connsiteX1" fmla="*/ 4566111 w 24423568"/>
              <a:gd name="connsiteY1" fmla="*/ 161571 h 8571320"/>
              <a:gd name="connsiteX2" fmla="*/ 6701459 w 24423568"/>
              <a:gd name="connsiteY2" fmla="*/ 2060221 h 8571320"/>
              <a:gd name="connsiteX3" fmla="*/ 4808883 w 24423568"/>
              <a:gd name="connsiteY3" fmla="*/ 4272506 h 8571320"/>
              <a:gd name="connsiteX4" fmla="*/ 2575892 w 24423568"/>
              <a:gd name="connsiteY4" fmla="*/ 6533658 h 8571320"/>
              <a:gd name="connsiteX5" fmla="*/ 4413803 w 24423568"/>
              <a:gd name="connsiteY5" fmla="*/ 8562897 h 8571320"/>
              <a:gd name="connsiteX6" fmla="*/ 20003211 w 24423568"/>
              <a:gd name="connsiteY6" fmla="*/ 8563512 h 8571320"/>
              <a:gd name="connsiteX7" fmla="*/ 21930835 w 24423568"/>
              <a:gd name="connsiteY7" fmla="*/ 6413821 h 8571320"/>
              <a:gd name="connsiteX8" fmla="*/ 19613029 w 24423568"/>
              <a:gd name="connsiteY8" fmla="*/ 4410659 h 8571320"/>
              <a:gd name="connsiteX9" fmla="*/ 17745040 w 24423568"/>
              <a:gd name="connsiteY9" fmla="*/ 2259264 h 8571320"/>
              <a:gd name="connsiteX10" fmla="*/ 19825441 w 24423568"/>
              <a:gd name="connsiteY10" fmla="*/ 211802 h 8571320"/>
              <a:gd name="connsiteX11" fmla="*/ 24423565 w 24423568"/>
              <a:gd name="connsiteY11" fmla="*/ 158985 h 8571320"/>
              <a:gd name="connsiteX0" fmla="*/ 0 w 24423568"/>
              <a:gd name="connsiteY0" fmla="*/ 0 h 8478219"/>
              <a:gd name="connsiteX1" fmla="*/ 4566111 w 24423568"/>
              <a:gd name="connsiteY1" fmla="*/ 68470 h 8478219"/>
              <a:gd name="connsiteX2" fmla="*/ 6701459 w 24423568"/>
              <a:gd name="connsiteY2" fmla="*/ 1967120 h 8478219"/>
              <a:gd name="connsiteX3" fmla="*/ 4808883 w 24423568"/>
              <a:gd name="connsiteY3" fmla="*/ 4179405 h 8478219"/>
              <a:gd name="connsiteX4" fmla="*/ 2575892 w 24423568"/>
              <a:gd name="connsiteY4" fmla="*/ 6440557 h 8478219"/>
              <a:gd name="connsiteX5" fmla="*/ 4413803 w 24423568"/>
              <a:gd name="connsiteY5" fmla="*/ 8469796 h 8478219"/>
              <a:gd name="connsiteX6" fmla="*/ 20003211 w 24423568"/>
              <a:gd name="connsiteY6" fmla="*/ 8470411 h 8478219"/>
              <a:gd name="connsiteX7" fmla="*/ 21930835 w 24423568"/>
              <a:gd name="connsiteY7" fmla="*/ 6320720 h 8478219"/>
              <a:gd name="connsiteX8" fmla="*/ 19613029 w 24423568"/>
              <a:gd name="connsiteY8" fmla="*/ 4317558 h 8478219"/>
              <a:gd name="connsiteX9" fmla="*/ 17745040 w 24423568"/>
              <a:gd name="connsiteY9" fmla="*/ 2166163 h 8478219"/>
              <a:gd name="connsiteX10" fmla="*/ 19825441 w 24423568"/>
              <a:gd name="connsiteY10" fmla="*/ 118701 h 8478219"/>
              <a:gd name="connsiteX11" fmla="*/ 24423565 w 24423568"/>
              <a:gd name="connsiteY11" fmla="*/ 65884 h 8478219"/>
              <a:gd name="connsiteX0" fmla="*/ 0 w 24383521"/>
              <a:gd name="connsiteY0" fmla="*/ 93101 h 8571320"/>
              <a:gd name="connsiteX1" fmla="*/ 4526064 w 24383521"/>
              <a:gd name="connsiteY1" fmla="*/ 161571 h 8571320"/>
              <a:gd name="connsiteX2" fmla="*/ 6661412 w 24383521"/>
              <a:gd name="connsiteY2" fmla="*/ 2060221 h 8571320"/>
              <a:gd name="connsiteX3" fmla="*/ 4768836 w 24383521"/>
              <a:gd name="connsiteY3" fmla="*/ 4272506 h 8571320"/>
              <a:gd name="connsiteX4" fmla="*/ 2535845 w 24383521"/>
              <a:gd name="connsiteY4" fmla="*/ 6533658 h 8571320"/>
              <a:gd name="connsiteX5" fmla="*/ 4373756 w 24383521"/>
              <a:gd name="connsiteY5" fmla="*/ 8562897 h 8571320"/>
              <a:gd name="connsiteX6" fmla="*/ 19963164 w 24383521"/>
              <a:gd name="connsiteY6" fmla="*/ 8563512 h 8571320"/>
              <a:gd name="connsiteX7" fmla="*/ 21890788 w 24383521"/>
              <a:gd name="connsiteY7" fmla="*/ 6413821 h 8571320"/>
              <a:gd name="connsiteX8" fmla="*/ 19572982 w 24383521"/>
              <a:gd name="connsiteY8" fmla="*/ 4410659 h 8571320"/>
              <a:gd name="connsiteX9" fmla="*/ 17704993 w 24383521"/>
              <a:gd name="connsiteY9" fmla="*/ 2259264 h 8571320"/>
              <a:gd name="connsiteX10" fmla="*/ 19785394 w 24383521"/>
              <a:gd name="connsiteY10" fmla="*/ 211802 h 8571320"/>
              <a:gd name="connsiteX11" fmla="*/ 24383518 w 24383521"/>
              <a:gd name="connsiteY11" fmla="*/ 158985 h 8571320"/>
              <a:gd name="connsiteX0" fmla="*/ 0 w 24383521"/>
              <a:gd name="connsiteY0" fmla="*/ 96706 h 8574925"/>
              <a:gd name="connsiteX1" fmla="*/ 4526064 w 24383521"/>
              <a:gd name="connsiteY1" fmla="*/ 165176 h 8574925"/>
              <a:gd name="connsiteX2" fmla="*/ 6661412 w 24383521"/>
              <a:gd name="connsiteY2" fmla="*/ 2063826 h 8574925"/>
              <a:gd name="connsiteX3" fmla="*/ 4768836 w 24383521"/>
              <a:gd name="connsiteY3" fmla="*/ 4276111 h 8574925"/>
              <a:gd name="connsiteX4" fmla="*/ 2535845 w 24383521"/>
              <a:gd name="connsiteY4" fmla="*/ 6537263 h 8574925"/>
              <a:gd name="connsiteX5" fmla="*/ 4373756 w 24383521"/>
              <a:gd name="connsiteY5" fmla="*/ 8566502 h 8574925"/>
              <a:gd name="connsiteX6" fmla="*/ 19963164 w 24383521"/>
              <a:gd name="connsiteY6" fmla="*/ 8567117 h 8574925"/>
              <a:gd name="connsiteX7" fmla="*/ 21890788 w 24383521"/>
              <a:gd name="connsiteY7" fmla="*/ 6417426 h 8574925"/>
              <a:gd name="connsiteX8" fmla="*/ 19572982 w 24383521"/>
              <a:gd name="connsiteY8" fmla="*/ 4414264 h 8574925"/>
              <a:gd name="connsiteX9" fmla="*/ 17704993 w 24383521"/>
              <a:gd name="connsiteY9" fmla="*/ 2262869 h 8574925"/>
              <a:gd name="connsiteX10" fmla="*/ 19785394 w 24383521"/>
              <a:gd name="connsiteY10" fmla="*/ 215407 h 8574925"/>
              <a:gd name="connsiteX11" fmla="*/ 24383518 w 24383521"/>
              <a:gd name="connsiteY11" fmla="*/ 162590 h 8574925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83521" h="8470665">
                <a:moveTo>
                  <a:pt x="0" y="0"/>
                </a:moveTo>
                <a:cubicBezTo>
                  <a:pt x="6480" y="2480"/>
                  <a:pt x="4517113" y="60990"/>
                  <a:pt x="4526064" y="68470"/>
                </a:cubicBezTo>
                <a:cubicBezTo>
                  <a:pt x="4535015" y="75950"/>
                  <a:pt x="6659932" y="145220"/>
                  <a:pt x="6661412" y="1967120"/>
                </a:cubicBezTo>
                <a:cubicBezTo>
                  <a:pt x="6662892" y="3789020"/>
                  <a:pt x="4772025" y="4183287"/>
                  <a:pt x="4768836" y="4179405"/>
                </a:cubicBezTo>
                <a:cubicBezTo>
                  <a:pt x="4765647" y="4175523"/>
                  <a:pt x="2504476" y="4351005"/>
                  <a:pt x="2535845" y="6440557"/>
                </a:cubicBezTo>
                <a:cubicBezTo>
                  <a:pt x="2567214" y="8530109"/>
                  <a:pt x="4343031" y="8471121"/>
                  <a:pt x="4373756" y="8469796"/>
                </a:cubicBezTo>
                <a:cubicBezTo>
                  <a:pt x="4404481" y="8468471"/>
                  <a:pt x="19908780" y="8471539"/>
                  <a:pt x="19963164" y="8470411"/>
                </a:cubicBezTo>
                <a:cubicBezTo>
                  <a:pt x="20017548" y="8469283"/>
                  <a:pt x="21867266" y="8416706"/>
                  <a:pt x="21890788" y="6320720"/>
                </a:cubicBezTo>
                <a:cubicBezTo>
                  <a:pt x="21914310" y="4224734"/>
                  <a:pt x="19590487" y="4324041"/>
                  <a:pt x="19572982" y="4317558"/>
                </a:cubicBezTo>
                <a:cubicBezTo>
                  <a:pt x="19555477" y="4311075"/>
                  <a:pt x="17697024" y="4274149"/>
                  <a:pt x="17704993" y="2166163"/>
                </a:cubicBezTo>
                <a:cubicBezTo>
                  <a:pt x="17712962" y="58177"/>
                  <a:pt x="19770730" y="122439"/>
                  <a:pt x="19785394" y="118701"/>
                </a:cubicBezTo>
                <a:cubicBezTo>
                  <a:pt x="19800058" y="114963"/>
                  <a:pt x="24388157" y="67492"/>
                  <a:pt x="24383518" y="65884"/>
                </a:cubicBezTo>
              </a:path>
            </a:pathLst>
          </a:custGeom>
          <a:noFill/>
          <a:ln w="889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" name="Freeform 114">
            <a:extLst>
              <a:ext uri="{FF2B5EF4-FFF2-40B4-BE49-F238E27FC236}">
                <a16:creationId xmlns:a16="http://schemas.microsoft.com/office/drawing/2014/main" id="{DA538812-3D52-7A48-82B7-C90DC3BE2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883" y="1378802"/>
            <a:ext cx="915239" cy="1182316"/>
          </a:xfrm>
          <a:custGeom>
            <a:avLst/>
            <a:gdLst>
              <a:gd name="T0" fmla="*/ 271 w 1240"/>
              <a:gd name="T1" fmla="*/ 0 h 1602"/>
              <a:gd name="T2" fmla="*/ 966 w 1240"/>
              <a:gd name="T3" fmla="*/ 0 h 1602"/>
              <a:gd name="T4" fmla="*/ 966 w 1240"/>
              <a:gd name="T5" fmla="*/ 0 h 1602"/>
              <a:gd name="T6" fmla="*/ 1017 w 1240"/>
              <a:gd name="T7" fmla="*/ 51 h 1602"/>
              <a:gd name="T8" fmla="*/ 1017 w 1240"/>
              <a:gd name="T9" fmla="*/ 660 h 1602"/>
              <a:gd name="T10" fmla="*/ 1017 w 1240"/>
              <a:gd name="T11" fmla="*/ 660 h 1602"/>
              <a:gd name="T12" fmla="*/ 1068 w 1240"/>
              <a:gd name="T13" fmla="*/ 711 h 1602"/>
              <a:gd name="T14" fmla="*/ 1173 w 1240"/>
              <a:gd name="T15" fmla="*/ 711 h 1602"/>
              <a:gd name="T16" fmla="*/ 1173 w 1240"/>
              <a:gd name="T17" fmla="*/ 711 h 1602"/>
              <a:gd name="T18" fmla="*/ 1215 w 1240"/>
              <a:gd name="T19" fmla="*/ 791 h 1602"/>
              <a:gd name="T20" fmla="*/ 661 w 1240"/>
              <a:gd name="T21" fmla="*/ 1572 h 1602"/>
              <a:gd name="T22" fmla="*/ 661 w 1240"/>
              <a:gd name="T23" fmla="*/ 1572 h 1602"/>
              <a:gd name="T24" fmla="*/ 578 w 1240"/>
              <a:gd name="T25" fmla="*/ 1572 h 1602"/>
              <a:gd name="T26" fmla="*/ 24 w 1240"/>
              <a:gd name="T27" fmla="*/ 791 h 1602"/>
              <a:gd name="T28" fmla="*/ 24 w 1240"/>
              <a:gd name="T29" fmla="*/ 791 h 1602"/>
              <a:gd name="T30" fmla="*/ 66 w 1240"/>
              <a:gd name="T31" fmla="*/ 711 h 1602"/>
              <a:gd name="T32" fmla="*/ 168 w 1240"/>
              <a:gd name="T33" fmla="*/ 711 h 1602"/>
              <a:gd name="T34" fmla="*/ 168 w 1240"/>
              <a:gd name="T35" fmla="*/ 711 h 1602"/>
              <a:gd name="T36" fmla="*/ 219 w 1240"/>
              <a:gd name="T37" fmla="*/ 660 h 1602"/>
              <a:gd name="T38" fmla="*/ 219 w 1240"/>
              <a:gd name="T39" fmla="*/ 51 h 1602"/>
              <a:gd name="T40" fmla="*/ 219 w 1240"/>
              <a:gd name="T41" fmla="*/ 51 h 1602"/>
              <a:gd name="T42" fmla="*/ 271 w 1240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40" h="1602">
                <a:moveTo>
                  <a:pt x="271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5" y="0"/>
                  <a:pt x="1017" y="23"/>
                  <a:pt x="1017" y="51"/>
                </a:cubicBezTo>
                <a:lnTo>
                  <a:pt x="1017" y="660"/>
                </a:lnTo>
                <a:lnTo>
                  <a:pt x="1017" y="660"/>
                </a:lnTo>
                <a:cubicBezTo>
                  <a:pt x="1017" y="688"/>
                  <a:pt x="1040" y="711"/>
                  <a:pt x="1068" y="711"/>
                </a:cubicBezTo>
                <a:lnTo>
                  <a:pt x="1173" y="711"/>
                </a:lnTo>
                <a:lnTo>
                  <a:pt x="1173" y="711"/>
                </a:lnTo>
                <a:cubicBezTo>
                  <a:pt x="1215" y="711"/>
                  <a:pt x="1239" y="758"/>
                  <a:pt x="1215" y="791"/>
                </a:cubicBezTo>
                <a:lnTo>
                  <a:pt x="661" y="1572"/>
                </a:lnTo>
                <a:lnTo>
                  <a:pt x="661" y="1572"/>
                </a:lnTo>
                <a:cubicBezTo>
                  <a:pt x="641" y="1601"/>
                  <a:pt x="598" y="1601"/>
                  <a:pt x="578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5" y="711"/>
                  <a:pt x="66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7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6" name="Freeform 116">
            <a:extLst>
              <a:ext uri="{FF2B5EF4-FFF2-40B4-BE49-F238E27FC236}">
                <a16:creationId xmlns:a16="http://schemas.microsoft.com/office/drawing/2014/main" id="{55FFA72A-0889-0947-B4ED-800A62F3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652" y="4427964"/>
            <a:ext cx="915237" cy="1182317"/>
          </a:xfrm>
          <a:custGeom>
            <a:avLst/>
            <a:gdLst>
              <a:gd name="T0" fmla="*/ 270 w 1240"/>
              <a:gd name="T1" fmla="*/ 0 h 1602"/>
              <a:gd name="T2" fmla="*/ 966 w 1240"/>
              <a:gd name="T3" fmla="*/ 0 h 1602"/>
              <a:gd name="T4" fmla="*/ 966 w 1240"/>
              <a:gd name="T5" fmla="*/ 0 h 1602"/>
              <a:gd name="T6" fmla="*/ 1016 w 1240"/>
              <a:gd name="T7" fmla="*/ 51 h 1602"/>
              <a:gd name="T8" fmla="*/ 1016 w 1240"/>
              <a:gd name="T9" fmla="*/ 660 h 1602"/>
              <a:gd name="T10" fmla="*/ 1016 w 1240"/>
              <a:gd name="T11" fmla="*/ 660 h 1602"/>
              <a:gd name="T12" fmla="*/ 1068 w 1240"/>
              <a:gd name="T13" fmla="*/ 711 h 1602"/>
              <a:gd name="T14" fmla="*/ 1173 w 1240"/>
              <a:gd name="T15" fmla="*/ 711 h 1602"/>
              <a:gd name="T16" fmla="*/ 1173 w 1240"/>
              <a:gd name="T17" fmla="*/ 711 h 1602"/>
              <a:gd name="T18" fmla="*/ 1215 w 1240"/>
              <a:gd name="T19" fmla="*/ 791 h 1602"/>
              <a:gd name="T20" fmla="*/ 661 w 1240"/>
              <a:gd name="T21" fmla="*/ 1572 h 1602"/>
              <a:gd name="T22" fmla="*/ 661 w 1240"/>
              <a:gd name="T23" fmla="*/ 1572 h 1602"/>
              <a:gd name="T24" fmla="*/ 577 w 1240"/>
              <a:gd name="T25" fmla="*/ 1572 h 1602"/>
              <a:gd name="T26" fmla="*/ 24 w 1240"/>
              <a:gd name="T27" fmla="*/ 791 h 1602"/>
              <a:gd name="T28" fmla="*/ 24 w 1240"/>
              <a:gd name="T29" fmla="*/ 791 h 1602"/>
              <a:gd name="T30" fmla="*/ 65 w 1240"/>
              <a:gd name="T31" fmla="*/ 711 h 1602"/>
              <a:gd name="T32" fmla="*/ 168 w 1240"/>
              <a:gd name="T33" fmla="*/ 711 h 1602"/>
              <a:gd name="T34" fmla="*/ 168 w 1240"/>
              <a:gd name="T35" fmla="*/ 711 h 1602"/>
              <a:gd name="T36" fmla="*/ 219 w 1240"/>
              <a:gd name="T37" fmla="*/ 660 h 1602"/>
              <a:gd name="T38" fmla="*/ 219 w 1240"/>
              <a:gd name="T39" fmla="*/ 51 h 1602"/>
              <a:gd name="T40" fmla="*/ 219 w 1240"/>
              <a:gd name="T41" fmla="*/ 51 h 1602"/>
              <a:gd name="T42" fmla="*/ 270 w 1240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40" h="1602">
                <a:moveTo>
                  <a:pt x="270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4" y="0"/>
                  <a:pt x="1016" y="23"/>
                  <a:pt x="1016" y="51"/>
                </a:cubicBezTo>
                <a:lnTo>
                  <a:pt x="1016" y="660"/>
                </a:lnTo>
                <a:lnTo>
                  <a:pt x="1016" y="660"/>
                </a:lnTo>
                <a:cubicBezTo>
                  <a:pt x="1016" y="688"/>
                  <a:pt x="1040" y="711"/>
                  <a:pt x="1068" y="711"/>
                </a:cubicBezTo>
                <a:lnTo>
                  <a:pt x="1173" y="711"/>
                </a:lnTo>
                <a:lnTo>
                  <a:pt x="1173" y="711"/>
                </a:lnTo>
                <a:cubicBezTo>
                  <a:pt x="1214" y="711"/>
                  <a:pt x="1239" y="758"/>
                  <a:pt x="1215" y="791"/>
                </a:cubicBezTo>
                <a:lnTo>
                  <a:pt x="661" y="1572"/>
                </a:lnTo>
                <a:lnTo>
                  <a:pt x="661" y="1572"/>
                </a:lnTo>
                <a:cubicBezTo>
                  <a:pt x="640" y="1601"/>
                  <a:pt x="598" y="1601"/>
                  <a:pt x="577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4" y="711"/>
                  <a:pt x="65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6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8" name="Freeform 118">
            <a:extLst>
              <a:ext uri="{FF2B5EF4-FFF2-40B4-BE49-F238E27FC236}">
                <a16:creationId xmlns:a16="http://schemas.microsoft.com/office/drawing/2014/main" id="{11CA21E4-E69C-B641-99F2-3EBB98429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618" y="4746644"/>
            <a:ext cx="915239" cy="1182316"/>
          </a:xfrm>
          <a:custGeom>
            <a:avLst/>
            <a:gdLst>
              <a:gd name="T0" fmla="*/ 270 w 1240"/>
              <a:gd name="T1" fmla="*/ 0 h 1602"/>
              <a:gd name="T2" fmla="*/ 966 w 1240"/>
              <a:gd name="T3" fmla="*/ 0 h 1602"/>
              <a:gd name="T4" fmla="*/ 966 w 1240"/>
              <a:gd name="T5" fmla="*/ 0 h 1602"/>
              <a:gd name="T6" fmla="*/ 1016 w 1240"/>
              <a:gd name="T7" fmla="*/ 51 h 1602"/>
              <a:gd name="T8" fmla="*/ 1016 w 1240"/>
              <a:gd name="T9" fmla="*/ 660 h 1602"/>
              <a:gd name="T10" fmla="*/ 1016 w 1240"/>
              <a:gd name="T11" fmla="*/ 660 h 1602"/>
              <a:gd name="T12" fmla="*/ 1068 w 1240"/>
              <a:gd name="T13" fmla="*/ 711 h 1602"/>
              <a:gd name="T14" fmla="*/ 1172 w 1240"/>
              <a:gd name="T15" fmla="*/ 711 h 1602"/>
              <a:gd name="T16" fmla="*/ 1172 w 1240"/>
              <a:gd name="T17" fmla="*/ 711 h 1602"/>
              <a:gd name="T18" fmla="*/ 1214 w 1240"/>
              <a:gd name="T19" fmla="*/ 791 h 1602"/>
              <a:gd name="T20" fmla="*/ 660 w 1240"/>
              <a:gd name="T21" fmla="*/ 1572 h 1602"/>
              <a:gd name="T22" fmla="*/ 660 w 1240"/>
              <a:gd name="T23" fmla="*/ 1572 h 1602"/>
              <a:gd name="T24" fmla="*/ 578 w 1240"/>
              <a:gd name="T25" fmla="*/ 1572 h 1602"/>
              <a:gd name="T26" fmla="*/ 24 w 1240"/>
              <a:gd name="T27" fmla="*/ 791 h 1602"/>
              <a:gd name="T28" fmla="*/ 24 w 1240"/>
              <a:gd name="T29" fmla="*/ 791 h 1602"/>
              <a:gd name="T30" fmla="*/ 66 w 1240"/>
              <a:gd name="T31" fmla="*/ 711 h 1602"/>
              <a:gd name="T32" fmla="*/ 168 w 1240"/>
              <a:gd name="T33" fmla="*/ 711 h 1602"/>
              <a:gd name="T34" fmla="*/ 168 w 1240"/>
              <a:gd name="T35" fmla="*/ 711 h 1602"/>
              <a:gd name="T36" fmla="*/ 219 w 1240"/>
              <a:gd name="T37" fmla="*/ 660 h 1602"/>
              <a:gd name="T38" fmla="*/ 219 w 1240"/>
              <a:gd name="T39" fmla="*/ 51 h 1602"/>
              <a:gd name="T40" fmla="*/ 219 w 1240"/>
              <a:gd name="T41" fmla="*/ 51 h 1602"/>
              <a:gd name="T42" fmla="*/ 270 w 1240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40" h="1602">
                <a:moveTo>
                  <a:pt x="270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4" y="0"/>
                  <a:pt x="1016" y="23"/>
                  <a:pt x="1016" y="51"/>
                </a:cubicBezTo>
                <a:lnTo>
                  <a:pt x="1016" y="660"/>
                </a:lnTo>
                <a:lnTo>
                  <a:pt x="1016" y="660"/>
                </a:lnTo>
                <a:cubicBezTo>
                  <a:pt x="1016" y="688"/>
                  <a:pt x="1039" y="711"/>
                  <a:pt x="1068" y="711"/>
                </a:cubicBezTo>
                <a:lnTo>
                  <a:pt x="1172" y="711"/>
                </a:lnTo>
                <a:lnTo>
                  <a:pt x="1172" y="711"/>
                </a:lnTo>
                <a:cubicBezTo>
                  <a:pt x="1214" y="711"/>
                  <a:pt x="1239" y="758"/>
                  <a:pt x="1214" y="791"/>
                </a:cubicBezTo>
                <a:lnTo>
                  <a:pt x="660" y="1572"/>
                </a:lnTo>
                <a:lnTo>
                  <a:pt x="660" y="1572"/>
                </a:lnTo>
                <a:cubicBezTo>
                  <a:pt x="641" y="1601"/>
                  <a:pt x="597" y="1601"/>
                  <a:pt x="578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4" y="711"/>
                  <a:pt x="66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6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0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0" name="Freeform 120">
            <a:extLst>
              <a:ext uri="{FF2B5EF4-FFF2-40B4-BE49-F238E27FC236}">
                <a16:creationId xmlns:a16="http://schemas.microsoft.com/office/drawing/2014/main" id="{E788C1E6-2479-EB4B-873E-F1A237BCC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960" y="3564328"/>
            <a:ext cx="915239" cy="1182316"/>
          </a:xfrm>
          <a:custGeom>
            <a:avLst/>
            <a:gdLst>
              <a:gd name="T0" fmla="*/ 270 w 1239"/>
              <a:gd name="T1" fmla="*/ 0 h 1602"/>
              <a:gd name="T2" fmla="*/ 966 w 1239"/>
              <a:gd name="T3" fmla="*/ 0 h 1602"/>
              <a:gd name="T4" fmla="*/ 966 w 1239"/>
              <a:gd name="T5" fmla="*/ 0 h 1602"/>
              <a:gd name="T6" fmla="*/ 1017 w 1239"/>
              <a:gd name="T7" fmla="*/ 51 h 1602"/>
              <a:gd name="T8" fmla="*/ 1017 w 1239"/>
              <a:gd name="T9" fmla="*/ 660 h 1602"/>
              <a:gd name="T10" fmla="*/ 1017 w 1239"/>
              <a:gd name="T11" fmla="*/ 660 h 1602"/>
              <a:gd name="T12" fmla="*/ 1068 w 1239"/>
              <a:gd name="T13" fmla="*/ 711 h 1602"/>
              <a:gd name="T14" fmla="*/ 1173 w 1239"/>
              <a:gd name="T15" fmla="*/ 711 h 1602"/>
              <a:gd name="T16" fmla="*/ 1173 w 1239"/>
              <a:gd name="T17" fmla="*/ 711 h 1602"/>
              <a:gd name="T18" fmla="*/ 1215 w 1239"/>
              <a:gd name="T19" fmla="*/ 791 h 1602"/>
              <a:gd name="T20" fmla="*/ 661 w 1239"/>
              <a:gd name="T21" fmla="*/ 1572 h 1602"/>
              <a:gd name="T22" fmla="*/ 661 w 1239"/>
              <a:gd name="T23" fmla="*/ 1572 h 1602"/>
              <a:gd name="T24" fmla="*/ 577 w 1239"/>
              <a:gd name="T25" fmla="*/ 1572 h 1602"/>
              <a:gd name="T26" fmla="*/ 24 w 1239"/>
              <a:gd name="T27" fmla="*/ 791 h 1602"/>
              <a:gd name="T28" fmla="*/ 24 w 1239"/>
              <a:gd name="T29" fmla="*/ 791 h 1602"/>
              <a:gd name="T30" fmla="*/ 65 w 1239"/>
              <a:gd name="T31" fmla="*/ 711 h 1602"/>
              <a:gd name="T32" fmla="*/ 168 w 1239"/>
              <a:gd name="T33" fmla="*/ 711 h 1602"/>
              <a:gd name="T34" fmla="*/ 168 w 1239"/>
              <a:gd name="T35" fmla="*/ 711 h 1602"/>
              <a:gd name="T36" fmla="*/ 219 w 1239"/>
              <a:gd name="T37" fmla="*/ 660 h 1602"/>
              <a:gd name="T38" fmla="*/ 219 w 1239"/>
              <a:gd name="T39" fmla="*/ 51 h 1602"/>
              <a:gd name="T40" fmla="*/ 219 w 1239"/>
              <a:gd name="T41" fmla="*/ 51 h 1602"/>
              <a:gd name="T42" fmla="*/ 270 w 1239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39" h="1602">
                <a:moveTo>
                  <a:pt x="270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5" y="0"/>
                  <a:pt x="1017" y="23"/>
                  <a:pt x="1017" y="51"/>
                </a:cubicBezTo>
                <a:lnTo>
                  <a:pt x="1017" y="660"/>
                </a:lnTo>
                <a:lnTo>
                  <a:pt x="1017" y="660"/>
                </a:lnTo>
                <a:cubicBezTo>
                  <a:pt x="1017" y="688"/>
                  <a:pt x="1040" y="711"/>
                  <a:pt x="1068" y="711"/>
                </a:cubicBezTo>
                <a:lnTo>
                  <a:pt x="1173" y="711"/>
                </a:lnTo>
                <a:lnTo>
                  <a:pt x="1173" y="711"/>
                </a:lnTo>
                <a:cubicBezTo>
                  <a:pt x="1214" y="711"/>
                  <a:pt x="1238" y="758"/>
                  <a:pt x="1215" y="791"/>
                </a:cubicBezTo>
                <a:lnTo>
                  <a:pt x="661" y="1572"/>
                </a:lnTo>
                <a:lnTo>
                  <a:pt x="661" y="1572"/>
                </a:lnTo>
                <a:cubicBezTo>
                  <a:pt x="640" y="1601"/>
                  <a:pt x="598" y="1601"/>
                  <a:pt x="577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4" y="711"/>
                  <a:pt x="65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6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3A6CDF-DD57-5348-AE59-33CA82C66ACA}"/>
              </a:ext>
            </a:extLst>
          </p:cNvPr>
          <p:cNvSpPr txBox="1"/>
          <p:nvPr/>
        </p:nvSpPr>
        <p:spPr>
          <a:xfrm>
            <a:off x="5282333" y="306186"/>
            <a:ext cx="16273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Outline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81CED7-C4D4-F84C-8B4D-74953A6FD0A0}"/>
              </a:ext>
            </a:extLst>
          </p:cNvPr>
          <p:cNvSpPr/>
          <p:nvPr/>
        </p:nvSpPr>
        <p:spPr>
          <a:xfrm>
            <a:off x="11060885" y="2298082"/>
            <a:ext cx="1129528" cy="732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6EA8FB-76CA-7C46-81D7-620F3B50FF64}"/>
              </a:ext>
            </a:extLst>
          </p:cNvPr>
          <p:cNvSpPr/>
          <p:nvPr/>
        </p:nvSpPr>
        <p:spPr>
          <a:xfrm>
            <a:off x="1588" y="2298082"/>
            <a:ext cx="1129528" cy="732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CAB952-A172-0740-85EE-67998D425C0B}"/>
              </a:ext>
            </a:extLst>
          </p:cNvPr>
          <p:cNvCxnSpPr>
            <a:cxnSpLocks/>
          </p:cNvCxnSpPr>
          <p:nvPr/>
        </p:nvCxnSpPr>
        <p:spPr>
          <a:xfrm flipH="1">
            <a:off x="1588" y="2640477"/>
            <a:ext cx="1033462" cy="0"/>
          </a:xfrm>
          <a:prstGeom prst="line">
            <a:avLst/>
          </a:prstGeom>
          <a:noFill/>
          <a:ln w="889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224FFC-0AD5-D84D-8CA7-38C5277126E1}"/>
              </a:ext>
            </a:extLst>
          </p:cNvPr>
          <p:cNvCxnSpPr>
            <a:cxnSpLocks/>
          </p:cNvCxnSpPr>
          <p:nvPr/>
        </p:nvCxnSpPr>
        <p:spPr>
          <a:xfrm flipH="1">
            <a:off x="11156951" y="2651907"/>
            <a:ext cx="1033462" cy="0"/>
          </a:xfrm>
          <a:prstGeom prst="line">
            <a:avLst/>
          </a:prstGeom>
          <a:noFill/>
          <a:ln w="889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AD0FB7-0EF3-3C49-B35E-58B8C4307AEB}"/>
              </a:ext>
            </a:extLst>
          </p:cNvPr>
          <p:cNvSpPr txBox="1"/>
          <p:nvPr/>
        </p:nvSpPr>
        <p:spPr>
          <a:xfrm>
            <a:off x="9410940" y="3194996"/>
            <a:ext cx="1362874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Switching</a:t>
            </a:r>
            <a:endParaRPr lang="en-US" sz="16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A112DC-BDF8-9341-AE37-9F16B983EECD}"/>
              </a:ext>
            </a:extLst>
          </p:cNvPr>
          <p:cNvSpPr txBox="1"/>
          <p:nvPr/>
        </p:nvSpPr>
        <p:spPr>
          <a:xfrm>
            <a:off x="2731122" y="1480155"/>
            <a:ext cx="5083443" cy="52322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Background and Overview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C3CA8F-1332-4A45-8F32-D85F8AC146D1}"/>
              </a:ext>
            </a:extLst>
          </p:cNvPr>
          <p:cNvSpPr txBox="1"/>
          <p:nvPr/>
        </p:nvSpPr>
        <p:spPr>
          <a:xfrm>
            <a:off x="5812321" y="4341014"/>
            <a:ext cx="1366080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Link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84B619-7B39-4941-B05D-4F337E2A3242}"/>
              </a:ext>
            </a:extLst>
          </p:cNvPr>
          <p:cNvSpPr txBox="1"/>
          <p:nvPr/>
        </p:nvSpPr>
        <p:spPr>
          <a:xfrm>
            <a:off x="2979360" y="4810161"/>
            <a:ext cx="232627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Transaction Layer</a:t>
            </a:r>
          </a:p>
        </p:txBody>
      </p:sp>
      <p:sp>
        <p:nvSpPr>
          <p:cNvPr id="7" name="Freeform 120">
            <a:extLst>
              <a:ext uri="{FF2B5EF4-FFF2-40B4-BE49-F238E27FC236}">
                <a16:creationId xmlns:a16="http://schemas.microsoft.com/office/drawing/2014/main" id="{6D04FA44-E95B-6EDB-D01C-A6FAFF051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6698" y="1331214"/>
            <a:ext cx="915239" cy="1182316"/>
          </a:xfrm>
          <a:custGeom>
            <a:avLst/>
            <a:gdLst>
              <a:gd name="T0" fmla="*/ 270 w 1239"/>
              <a:gd name="T1" fmla="*/ 0 h 1602"/>
              <a:gd name="T2" fmla="*/ 966 w 1239"/>
              <a:gd name="T3" fmla="*/ 0 h 1602"/>
              <a:gd name="T4" fmla="*/ 966 w 1239"/>
              <a:gd name="T5" fmla="*/ 0 h 1602"/>
              <a:gd name="T6" fmla="*/ 1017 w 1239"/>
              <a:gd name="T7" fmla="*/ 51 h 1602"/>
              <a:gd name="T8" fmla="*/ 1017 w 1239"/>
              <a:gd name="T9" fmla="*/ 660 h 1602"/>
              <a:gd name="T10" fmla="*/ 1017 w 1239"/>
              <a:gd name="T11" fmla="*/ 660 h 1602"/>
              <a:gd name="T12" fmla="*/ 1068 w 1239"/>
              <a:gd name="T13" fmla="*/ 711 h 1602"/>
              <a:gd name="T14" fmla="*/ 1173 w 1239"/>
              <a:gd name="T15" fmla="*/ 711 h 1602"/>
              <a:gd name="T16" fmla="*/ 1173 w 1239"/>
              <a:gd name="T17" fmla="*/ 711 h 1602"/>
              <a:gd name="T18" fmla="*/ 1215 w 1239"/>
              <a:gd name="T19" fmla="*/ 791 h 1602"/>
              <a:gd name="T20" fmla="*/ 661 w 1239"/>
              <a:gd name="T21" fmla="*/ 1572 h 1602"/>
              <a:gd name="T22" fmla="*/ 661 w 1239"/>
              <a:gd name="T23" fmla="*/ 1572 h 1602"/>
              <a:gd name="T24" fmla="*/ 577 w 1239"/>
              <a:gd name="T25" fmla="*/ 1572 h 1602"/>
              <a:gd name="T26" fmla="*/ 24 w 1239"/>
              <a:gd name="T27" fmla="*/ 791 h 1602"/>
              <a:gd name="T28" fmla="*/ 24 w 1239"/>
              <a:gd name="T29" fmla="*/ 791 h 1602"/>
              <a:gd name="T30" fmla="*/ 65 w 1239"/>
              <a:gd name="T31" fmla="*/ 711 h 1602"/>
              <a:gd name="T32" fmla="*/ 168 w 1239"/>
              <a:gd name="T33" fmla="*/ 711 h 1602"/>
              <a:gd name="T34" fmla="*/ 168 w 1239"/>
              <a:gd name="T35" fmla="*/ 711 h 1602"/>
              <a:gd name="T36" fmla="*/ 219 w 1239"/>
              <a:gd name="T37" fmla="*/ 660 h 1602"/>
              <a:gd name="T38" fmla="*/ 219 w 1239"/>
              <a:gd name="T39" fmla="*/ 51 h 1602"/>
              <a:gd name="T40" fmla="*/ 219 w 1239"/>
              <a:gd name="T41" fmla="*/ 51 h 1602"/>
              <a:gd name="T42" fmla="*/ 270 w 1239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39" h="1602">
                <a:moveTo>
                  <a:pt x="270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5" y="0"/>
                  <a:pt x="1017" y="23"/>
                  <a:pt x="1017" y="51"/>
                </a:cubicBezTo>
                <a:lnTo>
                  <a:pt x="1017" y="660"/>
                </a:lnTo>
                <a:lnTo>
                  <a:pt x="1017" y="660"/>
                </a:lnTo>
                <a:cubicBezTo>
                  <a:pt x="1017" y="688"/>
                  <a:pt x="1040" y="711"/>
                  <a:pt x="1068" y="711"/>
                </a:cubicBezTo>
                <a:lnTo>
                  <a:pt x="1173" y="711"/>
                </a:lnTo>
                <a:lnTo>
                  <a:pt x="1173" y="711"/>
                </a:lnTo>
                <a:cubicBezTo>
                  <a:pt x="1214" y="711"/>
                  <a:pt x="1238" y="758"/>
                  <a:pt x="1215" y="791"/>
                </a:cubicBezTo>
                <a:lnTo>
                  <a:pt x="661" y="1572"/>
                </a:lnTo>
                <a:lnTo>
                  <a:pt x="661" y="1572"/>
                </a:lnTo>
                <a:cubicBezTo>
                  <a:pt x="640" y="1601"/>
                  <a:pt x="598" y="1601"/>
                  <a:pt x="577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4" y="711"/>
                  <a:pt x="65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6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0" y="0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677BD-82F5-6E96-C985-0428BC15CCA3}"/>
              </a:ext>
            </a:extLst>
          </p:cNvPr>
          <p:cNvSpPr txBox="1"/>
          <p:nvPr/>
        </p:nvSpPr>
        <p:spPr>
          <a:xfrm>
            <a:off x="8748755" y="982394"/>
            <a:ext cx="2707601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Power, Security, Reliability</a:t>
            </a:r>
            <a:endParaRPr lang="en-US" sz="16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581282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B8DB-6B06-0536-605B-8DB03B9E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cxl.cachemem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D008-AC3C-4A61-E3EC-82516307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196" y="822325"/>
            <a:ext cx="5096774" cy="581145"/>
          </a:xfrm>
        </p:spPr>
        <p:txBody>
          <a:bodyPr/>
          <a:lstStyle/>
          <a:p>
            <a:r>
              <a:rPr lang="en-IN" dirty="0"/>
              <a:t>Flit size: 528 bits (66 bytes)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8B972-911A-97D1-C484-5B3E3DCF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E3DA0A-AEC5-A4ED-DA54-5C5941CEDB2B}"/>
              </a:ext>
            </a:extLst>
          </p:cNvPr>
          <p:cNvGrpSpPr/>
          <p:nvPr/>
        </p:nvGrpSpPr>
        <p:grpSpPr>
          <a:xfrm>
            <a:off x="905774" y="1403470"/>
            <a:ext cx="2743200" cy="4882727"/>
            <a:chOff x="8350370" y="339952"/>
            <a:chExt cx="2743200" cy="488272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B7CE0D-1A80-29A7-6F01-9D006E375C93}"/>
                </a:ext>
              </a:extLst>
            </p:cNvPr>
            <p:cNvSpPr/>
            <p:nvPr/>
          </p:nvSpPr>
          <p:spPr>
            <a:xfrm>
              <a:off x="8350370" y="339952"/>
              <a:ext cx="27432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Flit header (4 B)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6851BD-665A-74C7-1D4B-42CC7EF70654}"/>
                </a:ext>
              </a:extLst>
            </p:cNvPr>
            <p:cNvSpPr/>
            <p:nvPr/>
          </p:nvSpPr>
          <p:spPr>
            <a:xfrm>
              <a:off x="8350370" y="794278"/>
              <a:ext cx="2743200" cy="98628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12-B Header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C50BCA-583B-6F35-1EA8-88790ED2601B}"/>
                </a:ext>
              </a:extLst>
            </p:cNvPr>
            <p:cNvSpPr/>
            <p:nvPr/>
          </p:nvSpPr>
          <p:spPr>
            <a:xfrm>
              <a:off x="8350370" y="1780564"/>
              <a:ext cx="2743200" cy="104379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16-B Generic Slot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1F6FF4-92A0-6F9E-1E06-BBED1830640A}"/>
                </a:ext>
              </a:extLst>
            </p:cNvPr>
            <p:cNvSpPr/>
            <p:nvPr/>
          </p:nvSpPr>
          <p:spPr>
            <a:xfrm>
              <a:off x="8350370" y="2824359"/>
              <a:ext cx="2743200" cy="104379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16-B Generic Slot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14570C-F753-77C6-E819-C69F40273EE8}"/>
                </a:ext>
              </a:extLst>
            </p:cNvPr>
            <p:cNvSpPr/>
            <p:nvPr/>
          </p:nvSpPr>
          <p:spPr>
            <a:xfrm>
              <a:off x="8350370" y="3868154"/>
              <a:ext cx="2743200" cy="104379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16-B Generic Slot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6EEDFE-5AF7-1F9C-D3D4-12C25416F808}"/>
                </a:ext>
              </a:extLst>
            </p:cNvPr>
            <p:cNvSpPr/>
            <p:nvPr/>
          </p:nvSpPr>
          <p:spPr>
            <a:xfrm>
              <a:off x="8350370" y="4911949"/>
              <a:ext cx="2743200" cy="3107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CRC (2 B)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DE1CF0B-32FA-57DE-E059-B1F33062BE56}"/>
              </a:ext>
            </a:extLst>
          </p:cNvPr>
          <p:cNvSpPr txBox="1"/>
          <p:nvPr/>
        </p:nvSpPr>
        <p:spPr>
          <a:xfrm>
            <a:off x="1278147" y="6356350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latin typeface="Comic Sans MS" panose="030F0702030302020204" pitchFamily="66" charset="0"/>
              </a:rPr>
              <a:t>Protocol flit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31C391E-D6BF-951F-81D4-8B66BE7DF744}"/>
              </a:ext>
            </a:extLst>
          </p:cNvPr>
          <p:cNvGrpSpPr/>
          <p:nvPr/>
        </p:nvGrpSpPr>
        <p:grpSpPr>
          <a:xfrm>
            <a:off x="5328249" y="1519749"/>
            <a:ext cx="2743200" cy="4455718"/>
            <a:chOff x="5354128" y="1830479"/>
            <a:chExt cx="2743200" cy="445571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7E8127-37A2-325E-180A-D4D9032D8E34}"/>
                </a:ext>
              </a:extLst>
            </p:cNvPr>
            <p:cNvSpPr/>
            <p:nvPr/>
          </p:nvSpPr>
          <p:spPr>
            <a:xfrm>
              <a:off x="5354128" y="2844082"/>
              <a:ext cx="2743200" cy="104379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16-B Generic Slot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5FD261-BFCC-412C-E9DD-61CB0EC33F82}"/>
                </a:ext>
              </a:extLst>
            </p:cNvPr>
            <p:cNvSpPr/>
            <p:nvPr/>
          </p:nvSpPr>
          <p:spPr>
            <a:xfrm>
              <a:off x="5354128" y="3887877"/>
              <a:ext cx="2743200" cy="104379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16-B Generic Slot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51E26B4-8208-E6D9-B003-29731935CC7A}"/>
                </a:ext>
              </a:extLst>
            </p:cNvPr>
            <p:cNvSpPr/>
            <p:nvPr/>
          </p:nvSpPr>
          <p:spPr>
            <a:xfrm>
              <a:off x="5354128" y="4931672"/>
              <a:ext cx="2743200" cy="104379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16-B Generic Slot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DB9CED5-A8F1-E35D-05E9-DE688BCABB04}"/>
                </a:ext>
              </a:extLst>
            </p:cNvPr>
            <p:cNvSpPr/>
            <p:nvPr/>
          </p:nvSpPr>
          <p:spPr>
            <a:xfrm>
              <a:off x="5354128" y="5975467"/>
              <a:ext cx="2743200" cy="3107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CRC (2 B)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9B0985-06EA-77CB-1620-74E6FEC68B6B}"/>
                </a:ext>
              </a:extLst>
            </p:cNvPr>
            <p:cNvSpPr/>
            <p:nvPr/>
          </p:nvSpPr>
          <p:spPr>
            <a:xfrm>
              <a:off x="5354128" y="1830479"/>
              <a:ext cx="2743200" cy="104379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16-B Generic Slot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2F5A856-6BCC-5664-92FB-80DC81602A5B}"/>
              </a:ext>
            </a:extLst>
          </p:cNvPr>
          <p:cNvSpPr txBox="1"/>
          <p:nvPr/>
        </p:nvSpPr>
        <p:spPr>
          <a:xfrm>
            <a:off x="5881355" y="6286197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latin typeface="Comic Sans MS" panose="030F0702030302020204" pitchFamily="66" charset="0"/>
              </a:rPr>
              <a:t>Data flit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A163103-3DAF-E80C-5912-577147AC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856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7053-9F6D-4F0A-A603-337FA4F1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Packing Flits and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151F-7D04-CD9B-312F-2B4D957F0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7977"/>
            <a:ext cx="10515600" cy="2789808"/>
          </a:xfrm>
        </p:spPr>
        <p:txBody>
          <a:bodyPr/>
          <a:lstStyle/>
          <a:p>
            <a:r>
              <a:rPr lang="en-IN" dirty="0"/>
              <a:t>Data chunks may roll over to the next data flit</a:t>
            </a:r>
          </a:p>
          <a:p>
            <a:r>
              <a:rPr lang="en-IN" dirty="0">
                <a:solidFill>
                  <a:srgbClr val="00B050"/>
                </a:solidFill>
              </a:rPr>
              <a:t>Fairness</a:t>
            </a:r>
            <a:r>
              <a:rPr lang="en-IN" dirty="0"/>
              <a:t> between </a:t>
            </a:r>
            <a:r>
              <a:rPr lang="en-IN" dirty="0" err="1"/>
              <a:t>cxl.cache</a:t>
            </a:r>
            <a:r>
              <a:rPr lang="en-IN" dirty="0"/>
              <a:t> and </a:t>
            </a:r>
            <a:r>
              <a:rPr lang="en-IN" dirty="0" err="1"/>
              <a:t>cxl.mem</a:t>
            </a:r>
            <a:r>
              <a:rPr lang="en-IN" dirty="0"/>
              <a:t> transactions</a:t>
            </a:r>
          </a:p>
          <a:p>
            <a:r>
              <a:rPr lang="en-IN" dirty="0"/>
              <a:t>Slots need to be </a:t>
            </a:r>
            <a:r>
              <a:rPr lang="en-IN" dirty="0">
                <a:solidFill>
                  <a:srgbClr val="7030A0"/>
                </a:solidFill>
              </a:rPr>
              <a:t>tightly packed</a:t>
            </a:r>
          </a:p>
          <a:p>
            <a:r>
              <a:rPr lang="en-IN" dirty="0"/>
              <a:t>Control and all-data flits </a:t>
            </a:r>
            <a:r>
              <a:rPr lang="en-IN" dirty="0">
                <a:solidFill>
                  <a:schemeClr val="accent1"/>
                </a:solidFill>
              </a:rPr>
              <a:t>cannot be</a:t>
            </a:r>
            <a:r>
              <a:rPr lang="en-IN" dirty="0"/>
              <a:t> interleaved</a:t>
            </a:r>
          </a:p>
          <a:p>
            <a:r>
              <a:rPr lang="en-IN" dirty="0"/>
              <a:t>Control flits can be sent even without any credits (do not follow rules)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624C4-C0AD-17D2-30B9-9B43A49F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51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B917CB-CD47-15C5-E04C-240834462287}"/>
              </a:ext>
            </a:extLst>
          </p:cNvPr>
          <p:cNvSpPr/>
          <p:nvPr/>
        </p:nvSpPr>
        <p:spPr>
          <a:xfrm>
            <a:off x="2078966" y="1523312"/>
            <a:ext cx="1992702" cy="396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Data flit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F855CB-7190-2F03-7570-3B4AAB3AAE04}"/>
              </a:ext>
            </a:extLst>
          </p:cNvPr>
          <p:cNvSpPr/>
          <p:nvPr/>
        </p:nvSpPr>
        <p:spPr>
          <a:xfrm>
            <a:off x="4577751" y="1523312"/>
            <a:ext cx="1992702" cy="396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Control flit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003C65-CE7E-1948-261A-17A9F926D4C1}"/>
              </a:ext>
            </a:extLst>
          </p:cNvPr>
          <p:cNvSpPr/>
          <p:nvPr/>
        </p:nvSpPr>
        <p:spPr>
          <a:xfrm>
            <a:off x="7240438" y="1523312"/>
            <a:ext cx="1992702" cy="396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Protocol flit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CC73A65-389F-7D33-DC1A-6BD5F82CC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82109"/>
              </p:ext>
            </p:extLst>
          </p:nvPr>
        </p:nvGraphicFramePr>
        <p:xfrm>
          <a:off x="1643812" y="471996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170935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21079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Link layer control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99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Retry operation flit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12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LLCRD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Credit and ack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3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Integrity and data encryption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0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Link layer initialization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84856"/>
                  </a:ext>
                </a:extLst>
              </a:tr>
            </a:tbl>
          </a:graphicData>
        </a:graphic>
      </p:graphicFrame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9A88361-D53F-43E0-3C93-04D6A1A6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633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D7FB-1CC2-0C90-1C56-F9B3E1C7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Reliable Transmission (Retry Buffer)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C39EA-CEA2-3D3D-5AAD-AAC71C146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is a </a:t>
            </a:r>
            <a:r>
              <a:rPr lang="en-IN" dirty="0">
                <a:solidFill>
                  <a:schemeClr val="accent1"/>
                </a:solidFill>
              </a:rPr>
              <a:t>retry buffer </a:t>
            </a:r>
            <a:r>
              <a:rPr lang="en-IN" dirty="0"/>
              <a:t>(RB) that stores flits that have not been acknowledged (there can be CRC </a:t>
            </a:r>
            <a:r>
              <a:rPr lang="en-IN" dirty="0">
                <a:solidFill>
                  <a:srgbClr val="FF0000"/>
                </a:solidFill>
              </a:rPr>
              <a:t>errors</a:t>
            </a:r>
            <a:r>
              <a:rPr lang="en-IN" dirty="0"/>
              <a:t>)</a:t>
            </a:r>
          </a:p>
          <a:p>
            <a:r>
              <a:rPr lang="en-IN" dirty="0"/>
              <a:t>Every flit has a </a:t>
            </a:r>
            <a:r>
              <a:rPr lang="en-IN" dirty="0">
                <a:solidFill>
                  <a:srgbClr val="00B050"/>
                </a:solidFill>
              </a:rPr>
              <a:t>sequence number</a:t>
            </a:r>
          </a:p>
          <a:p>
            <a:r>
              <a:rPr lang="en-IN" dirty="0"/>
              <a:t>The sender periodically </a:t>
            </a:r>
            <a:r>
              <a:rPr lang="en-IN" dirty="0">
                <a:solidFill>
                  <a:schemeClr val="accent1"/>
                </a:solidFill>
              </a:rPr>
              <a:t>retries</a:t>
            </a:r>
            <a:r>
              <a:rPr lang="en-IN" dirty="0"/>
              <a:t> sending flits that could not be sent</a:t>
            </a:r>
          </a:p>
          <a:p>
            <a:r>
              <a:rPr lang="en-IN" dirty="0"/>
              <a:t>There is additional </a:t>
            </a:r>
            <a:r>
              <a:rPr lang="en-IN" dirty="0">
                <a:solidFill>
                  <a:srgbClr val="0070C0"/>
                </a:solidFill>
              </a:rPr>
              <a:t>state</a:t>
            </a:r>
            <a:r>
              <a:rPr lang="en-IN" dirty="0"/>
              <a:t> to manage the buffer (treated as a circular queue)</a:t>
            </a:r>
          </a:p>
          <a:p>
            <a:r>
              <a:rPr lang="en-IN" dirty="0"/>
              <a:t>If the sender’s RB is filling up, the receiver can be </a:t>
            </a:r>
            <a:r>
              <a:rPr lang="en-IN" dirty="0">
                <a:solidFill>
                  <a:srgbClr val="0070C0"/>
                </a:solidFill>
              </a:rPr>
              <a:t>forced</a:t>
            </a:r>
            <a:r>
              <a:rPr lang="en-IN" dirty="0"/>
              <a:t> to send pending acknowledgements</a:t>
            </a:r>
          </a:p>
          <a:p>
            <a:r>
              <a:rPr lang="en-IN" dirty="0"/>
              <a:t>Receiver also sets a timer to </a:t>
            </a:r>
            <a:r>
              <a:rPr lang="en-IN" dirty="0">
                <a:solidFill>
                  <a:srgbClr val="FF0000"/>
                </a:solidFill>
              </a:rPr>
              <a:t>remind</a:t>
            </a:r>
            <a:r>
              <a:rPr lang="en-IN" dirty="0"/>
              <a:t> it to send acknowledgements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C8517-0484-D0CE-BE2C-1150BE40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8EF7AFA-3DFF-B351-31D8-DD650BD2C2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1" y="2002445"/>
            <a:ext cx="576159" cy="57615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94AFD-2598-3C4B-1A2F-7C7531E6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263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B8CD-D488-E740-1ED2-C01AD726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RETRY State Machines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7F4CE-4259-5EB7-5A6A-4D0137A3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FF4640-EBDE-CC8D-0F10-4E5782DA7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58336"/>
              </p:ext>
            </p:extLst>
          </p:nvPr>
        </p:nvGraphicFramePr>
        <p:xfrm>
          <a:off x="1438111" y="1690688"/>
          <a:ext cx="8128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906172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5978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20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RETRY_LOCAL_NORMAL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Default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1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RETRY_LLREQ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Receiver has detected a CRC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95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RETRY_LOCAL_IDLE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Waiting for a RETRY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52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RETRY_ABORT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RETRY attempt failed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35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4FDB55-DA2D-BA31-D473-CA0E9A1C1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41071"/>
              </p:ext>
            </p:extLst>
          </p:nvPr>
        </p:nvGraphicFramePr>
        <p:xfrm>
          <a:off x="1438111" y="4176712"/>
          <a:ext cx="8128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9621">
                  <a:extLst>
                    <a:ext uri="{9D8B030D-6E8A-4147-A177-3AD203B41FA5}">
                      <a16:colId xmlns:a16="http://schemas.microsoft.com/office/drawing/2014/main" val="2590617267"/>
                    </a:ext>
                  </a:extLst>
                </a:gridCol>
                <a:gridCol w="5088379">
                  <a:extLst>
                    <a:ext uri="{9D8B030D-6E8A-4147-A177-3AD203B41FA5}">
                      <a16:colId xmlns:a16="http://schemas.microsoft.com/office/drawing/2014/main" val="405978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20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RETRY_REMOTE_NORMAL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 flit other than RETRY request is received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01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RETRY_LLRACK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RETRY acknowledgement is not sent yet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95028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4FAD12B-7A2A-14C5-23D2-EF31E3BC45EC}"/>
              </a:ext>
            </a:extLst>
          </p:cNvPr>
          <p:cNvSpPr/>
          <p:nvPr/>
        </p:nvSpPr>
        <p:spPr>
          <a:xfrm>
            <a:off x="4251489" y="1404594"/>
            <a:ext cx="2620651" cy="28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Receiver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76DB93-3304-3413-F2DC-4CC628968815}"/>
              </a:ext>
            </a:extLst>
          </p:cNvPr>
          <p:cNvSpPr/>
          <p:nvPr/>
        </p:nvSpPr>
        <p:spPr>
          <a:xfrm>
            <a:off x="4117942" y="3880472"/>
            <a:ext cx="2620651" cy="286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Sender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5FD73-25EC-E0C9-BDEC-C4405046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232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14FE-B992-D0EA-FA5F-DEEF9184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256 Byte Flits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FAB89-6232-F81E-4C15-76644268C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Reliability is handled by the physical layer (PCIe)</a:t>
            </a:r>
          </a:p>
          <a:p>
            <a:r>
              <a:rPr lang="en-IN" dirty="0">
                <a:solidFill>
                  <a:srgbClr val="C00000"/>
                </a:solidFill>
              </a:rPr>
              <a:t>Standard</a:t>
            </a:r>
            <a:r>
              <a:rPr lang="en-IN" dirty="0"/>
              <a:t> and </a:t>
            </a:r>
            <a:r>
              <a:rPr lang="en-IN" dirty="0">
                <a:solidFill>
                  <a:srgbClr val="0070C0"/>
                </a:solidFill>
              </a:rPr>
              <a:t>Latency Optimized (LO)</a:t>
            </a:r>
          </a:p>
          <a:p>
            <a:r>
              <a:rPr lang="en-IN" dirty="0"/>
              <a:t>Standard flit</a:t>
            </a:r>
          </a:p>
          <a:p>
            <a:pPr lvl="1"/>
            <a:r>
              <a:rPr lang="en-IN" dirty="0"/>
              <a:t>Fourteen 16-byte data chunks</a:t>
            </a:r>
          </a:p>
          <a:p>
            <a:pPr lvl="1"/>
            <a:r>
              <a:rPr lang="en-IN" dirty="0"/>
              <a:t>2B header, 14B (more header information)</a:t>
            </a:r>
          </a:p>
          <a:p>
            <a:pPr lvl="1"/>
            <a:r>
              <a:rPr lang="en-IN" dirty="0"/>
              <a:t>16B error correction (CRC and </a:t>
            </a:r>
            <a:r>
              <a:rPr lang="en-IN" dirty="0">
                <a:solidFill>
                  <a:srgbClr val="00B050"/>
                </a:solidFill>
              </a:rPr>
              <a:t>FEC</a:t>
            </a:r>
            <a:r>
              <a:rPr lang="en-IN" dirty="0"/>
              <a:t> (forward error correction))</a:t>
            </a:r>
          </a:p>
          <a:p>
            <a:r>
              <a:rPr lang="en-IN" dirty="0"/>
              <a:t>LO flit</a:t>
            </a:r>
          </a:p>
          <a:p>
            <a:pPr lvl="1"/>
            <a:r>
              <a:rPr lang="en-IN" dirty="0"/>
              <a:t>In the </a:t>
            </a:r>
            <a:r>
              <a:rPr lang="en-IN" dirty="0">
                <a:solidFill>
                  <a:srgbClr val="C00000"/>
                </a:solidFill>
              </a:rPr>
              <a:t>middle</a:t>
            </a:r>
            <a:r>
              <a:rPr lang="en-IN" dirty="0"/>
              <a:t> of the flit, we </a:t>
            </a:r>
            <a:r>
              <a:rPr lang="en-IN" dirty="0">
                <a:solidFill>
                  <a:srgbClr val="0070C0"/>
                </a:solidFill>
              </a:rPr>
              <a:t>store</a:t>
            </a:r>
            <a:r>
              <a:rPr lang="en-IN" dirty="0"/>
              <a:t> the following (Slots 7 and 8, bits 112 to 144)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CRC</a:t>
            </a:r>
            <a:r>
              <a:rPr lang="en-IN" dirty="0"/>
              <a:t> and header information 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3C1BB-E31F-6BB3-98EE-E41A0E56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B744B-83A4-AF8A-6D94-1DD79E20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420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0D12-4A54-6517-A725-7AA1B3AB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 and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FC8ED-2135-CCB4-D935-B98B5BB01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47713"/>
            <a:ext cx="10515600" cy="1829250"/>
          </a:xfrm>
        </p:spPr>
        <p:txBody>
          <a:bodyPr/>
          <a:lstStyle/>
          <a:p>
            <a:r>
              <a:rPr lang="en-IN" sz="2400" dirty="0"/>
              <a:t>If the sender is </a:t>
            </a:r>
            <a:r>
              <a:rPr lang="en-IN" sz="2400" dirty="0">
                <a:solidFill>
                  <a:srgbClr val="0070C0"/>
                </a:solidFill>
              </a:rPr>
              <a:t>running</a:t>
            </a:r>
            <a:r>
              <a:rPr lang="en-IN" sz="2400" dirty="0"/>
              <a:t> out of credits, force the receiver to </a:t>
            </a:r>
            <a:r>
              <a:rPr lang="en-IN" sz="2400" dirty="0">
                <a:solidFill>
                  <a:srgbClr val="FF0000"/>
                </a:solidFill>
              </a:rPr>
              <a:t>return</a:t>
            </a:r>
            <a:r>
              <a:rPr lang="en-IN" sz="2400" dirty="0"/>
              <a:t> all the credits that it can</a:t>
            </a:r>
          </a:p>
          <a:p>
            <a:r>
              <a:rPr lang="en-IN" sz="2400" dirty="0"/>
              <a:t>Indicate </a:t>
            </a:r>
            <a:r>
              <a:rPr lang="en-IN" sz="2400" dirty="0">
                <a:solidFill>
                  <a:srgbClr val="0070C0"/>
                </a:solidFill>
              </a:rPr>
              <a:t>empty</a:t>
            </a:r>
            <a:r>
              <a:rPr lang="en-IN" sz="2400" dirty="0"/>
              <a:t> flits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DB1A9-F604-E984-D420-0B5BEA56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1B1D85-4FA7-BD6C-AE09-5D0275CE1345}"/>
              </a:ext>
            </a:extLst>
          </p:cNvPr>
          <p:cNvSpPr/>
          <p:nvPr/>
        </p:nvSpPr>
        <p:spPr>
          <a:xfrm>
            <a:off x="2018581" y="1585652"/>
            <a:ext cx="2311879" cy="457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Viral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A3D13-69B4-A8B2-FA48-C5E86ACF2D68}"/>
              </a:ext>
            </a:extLst>
          </p:cNvPr>
          <p:cNvSpPr txBox="1"/>
          <p:nvPr/>
        </p:nvSpPr>
        <p:spPr>
          <a:xfrm>
            <a:off x="1173192" y="2147977"/>
            <a:ext cx="4211922" cy="193899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Indicates that there is a </a:t>
            </a:r>
            <a:r>
              <a:rPr lang="en-IN" sz="2400" dirty="0">
                <a:solidFill>
                  <a:srgbClr val="FF0000"/>
                </a:solidFill>
              </a:rPr>
              <a:t>fatal</a:t>
            </a:r>
            <a:br>
              <a:rPr lang="en-IN" sz="2400" dirty="0"/>
            </a:br>
            <a:r>
              <a:rPr lang="en-IN" sz="2400" dirty="0"/>
              <a:t>error. All downstream devices</a:t>
            </a:r>
            <a:br>
              <a:rPr lang="en-IN" sz="2400" dirty="0"/>
            </a:br>
            <a:r>
              <a:rPr lang="en-IN" sz="2400" dirty="0"/>
              <a:t>need to also go </a:t>
            </a:r>
            <a:r>
              <a:rPr lang="en-IN" sz="2400" dirty="0">
                <a:solidFill>
                  <a:srgbClr val="00B050"/>
                </a:solidFill>
              </a:rPr>
              <a:t>viral</a:t>
            </a:r>
            <a:r>
              <a:rPr lang="en-IN" sz="2400" dirty="0"/>
              <a:t> and stop</a:t>
            </a:r>
            <a:br>
              <a:rPr lang="en-IN" sz="2400" dirty="0"/>
            </a:br>
            <a:r>
              <a:rPr lang="en-IN" sz="2400" dirty="0"/>
              <a:t>sending messages. They need to</a:t>
            </a:r>
            <a:br>
              <a:rPr lang="en-IN" sz="2400" dirty="0"/>
            </a:br>
            <a:r>
              <a:rPr lang="en-IN" sz="2400" dirty="0"/>
              <a:t>take error containment actions.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FF342B-0221-7BE3-A7EE-33D5468FD595}"/>
              </a:ext>
            </a:extLst>
          </p:cNvPr>
          <p:cNvSpPr/>
          <p:nvPr/>
        </p:nvSpPr>
        <p:spPr>
          <a:xfrm>
            <a:off x="7652275" y="1585652"/>
            <a:ext cx="2311879" cy="4572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Poison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2F73A2-3AB9-330F-4BF7-B025C82D4076}"/>
              </a:ext>
            </a:extLst>
          </p:cNvPr>
          <p:cNvSpPr txBox="1"/>
          <p:nvPr/>
        </p:nvSpPr>
        <p:spPr>
          <a:xfrm>
            <a:off x="6806886" y="2147977"/>
            <a:ext cx="4463081" cy="156966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Indicates that the </a:t>
            </a:r>
            <a:r>
              <a:rPr lang="en-IN" sz="2400" dirty="0">
                <a:solidFill>
                  <a:srgbClr val="0070C0"/>
                </a:solidFill>
              </a:rPr>
              <a:t>data</a:t>
            </a:r>
            <a:r>
              <a:rPr lang="en-IN" sz="2400" dirty="0"/>
              <a:t> that is </a:t>
            </a:r>
            <a:br>
              <a:rPr lang="en-IN" sz="2400" dirty="0"/>
            </a:br>
            <a:r>
              <a:rPr lang="en-IN" sz="2400" dirty="0"/>
              <a:t>being sent (or was/will be sent is</a:t>
            </a:r>
            <a:br>
              <a:rPr lang="en-IN" sz="2400" dirty="0"/>
            </a:br>
            <a:r>
              <a:rPr lang="en-IN" sz="2400" dirty="0"/>
              <a:t>incorrect). The poison bits identify</a:t>
            </a:r>
          </a:p>
          <a:p>
            <a:pPr algn="l"/>
            <a:r>
              <a:rPr lang="en-IN" sz="2400" dirty="0"/>
              <a:t>the bits that are </a:t>
            </a:r>
            <a:r>
              <a:rPr lang="en-IN" sz="2400" dirty="0">
                <a:solidFill>
                  <a:srgbClr val="FF0000"/>
                </a:solidFill>
              </a:rPr>
              <a:t>erroneous</a:t>
            </a:r>
            <a:r>
              <a:rPr lang="en-IN" sz="2400" dirty="0"/>
              <a:t>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B96E10F-F090-0E8A-BCAB-A2307880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757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square with black border&#10;&#10;Description automatically generated">
            <a:extLst>
              <a:ext uri="{FF2B5EF4-FFF2-40B4-BE49-F238E27FC236}">
                <a16:creationId xmlns:a16="http://schemas.microsoft.com/office/drawing/2014/main" id="{EFA27724-E5BF-F0BA-6EAD-CBE8F6EAF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422" y="994933"/>
            <a:ext cx="4557155" cy="44885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D3304B-EACD-02A5-96B9-6C9B7BEFAC9B}"/>
              </a:ext>
            </a:extLst>
          </p:cNvPr>
          <p:cNvSpPr txBox="1"/>
          <p:nvPr/>
        </p:nvSpPr>
        <p:spPr>
          <a:xfrm>
            <a:off x="4774964" y="2613803"/>
            <a:ext cx="2491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4000" dirty="0">
                <a:latin typeface="Comic Sans MS" panose="030F0702030302020204" pitchFamily="66" charset="0"/>
              </a:rPr>
              <a:t>ARB/Mux</a:t>
            </a:r>
          </a:p>
        </p:txBody>
      </p:sp>
    </p:spTree>
    <p:extLst>
      <p:ext uri="{BB962C8B-B14F-4D97-AF65-F5344CB8AC3E}">
        <p14:creationId xmlns:p14="http://schemas.microsoft.com/office/powerpoint/2010/main" val="24303618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0628-DDDD-F7E5-EBF3-D99B8F78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ARB/MUX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24BA-3119-7612-B135-A8DCC7CD7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9139"/>
            <a:ext cx="10850592" cy="2593736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Arbitrates</a:t>
            </a:r>
            <a:r>
              <a:rPr lang="en-IN" dirty="0"/>
              <a:t> between requests</a:t>
            </a:r>
          </a:p>
          <a:p>
            <a:r>
              <a:rPr lang="en-IN" dirty="0">
                <a:solidFill>
                  <a:srgbClr val="00B050"/>
                </a:solidFill>
              </a:rPr>
              <a:t>Merges</a:t>
            </a:r>
            <a:r>
              <a:rPr lang="en-IN" dirty="0"/>
              <a:t> state transition requests (like power states)</a:t>
            </a:r>
          </a:p>
          <a:p>
            <a:r>
              <a:rPr lang="en-IN" dirty="0"/>
              <a:t>For each link, a </a:t>
            </a:r>
            <a:r>
              <a:rPr lang="en-IN" dirty="0" err="1">
                <a:solidFill>
                  <a:srgbClr val="0070C0"/>
                </a:solidFill>
              </a:rPr>
              <a:t>vLSM</a:t>
            </a:r>
            <a:r>
              <a:rPr lang="en-IN" dirty="0"/>
              <a:t> (virtual Link State Management) state machine is </a:t>
            </a:r>
            <a:r>
              <a:rPr lang="en-IN" dirty="0">
                <a:solidFill>
                  <a:srgbClr val="C00000"/>
                </a:solidFill>
              </a:rPr>
              <a:t>maintained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Plays a </a:t>
            </a:r>
            <a:r>
              <a:rPr lang="en-IN" dirty="0">
                <a:solidFill>
                  <a:srgbClr val="FF0000"/>
                </a:solidFill>
              </a:rPr>
              <a:t>role</a:t>
            </a:r>
            <a:r>
              <a:rPr lang="en-IN" dirty="0"/>
              <a:t> in link </a:t>
            </a:r>
            <a:r>
              <a:rPr lang="en-IN" u="sng" dirty="0">
                <a:solidFill>
                  <a:srgbClr val="C00000"/>
                </a:solidFill>
              </a:rPr>
              <a:t>training</a:t>
            </a:r>
            <a:r>
              <a:rPr lang="en-IN" dirty="0"/>
              <a:t>: #lanes, data rates, signal quality, low-power mode</a:t>
            </a:r>
          </a:p>
          <a:p>
            <a:pPr lvl="1"/>
            <a:r>
              <a:rPr lang="en-IN" dirty="0"/>
              <a:t>Links are regularly </a:t>
            </a:r>
            <a:r>
              <a:rPr lang="en-IN" dirty="0">
                <a:solidFill>
                  <a:srgbClr val="C00000"/>
                </a:solidFill>
              </a:rPr>
              <a:t>retrained</a:t>
            </a:r>
          </a:p>
          <a:p>
            <a:pPr lvl="1"/>
            <a:r>
              <a:rPr lang="en-IN" dirty="0">
                <a:solidFill>
                  <a:srgbClr val="7030A0"/>
                </a:solidFill>
              </a:rPr>
              <a:t>LMPs</a:t>
            </a:r>
            <a:r>
              <a:rPr lang="en-IN" dirty="0"/>
              <a:t> (Link Management Packets) are sent to set the </a:t>
            </a:r>
            <a:r>
              <a:rPr lang="en-IN" dirty="0">
                <a:solidFill>
                  <a:srgbClr val="0070C0"/>
                </a:solidFill>
              </a:rPr>
              <a:t>status</a:t>
            </a:r>
            <a:r>
              <a:rPr lang="en-IN" dirty="0"/>
              <a:t> of links and </a:t>
            </a:r>
            <a:r>
              <a:rPr lang="en-IN" dirty="0">
                <a:solidFill>
                  <a:srgbClr val="00B050"/>
                </a:solidFill>
              </a:rPr>
              <a:t>find</a:t>
            </a:r>
            <a:r>
              <a:rPr lang="en-IN" dirty="0"/>
              <a:t> their status</a:t>
            </a:r>
          </a:p>
          <a:p>
            <a:pPr lvl="1"/>
            <a:endParaRPr lang="en-IN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B72DD-E86E-A5C9-79F2-EAE5D9C8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95E4F-C2E0-C04C-5417-A665D7BE5692}"/>
              </a:ext>
            </a:extLst>
          </p:cNvPr>
          <p:cNvSpPr/>
          <p:nvPr/>
        </p:nvSpPr>
        <p:spPr>
          <a:xfrm>
            <a:off x="3804249" y="1224952"/>
            <a:ext cx="5503653" cy="992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Link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9F18C-2332-DB42-01F2-3739052813C4}"/>
              </a:ext>
            </a:extLst>
          </p:cNvPr>
          <p:cNvSpPr/>
          <p:nvPr/>
        </p:nvSpPr>
        <p:spPr>
          <a:xfrm>
            <a:off x="3899139" y="1870076"/>
            <a:ext cx="1777041" cy="3469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PCI.e/CXL.io 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0CC52A-78D2-8212-61A8-E116A5040AAE}"/>
              </a:ext>
            </a:extLst>
          </p:cNvPr>
          <p:cNvSpPr/>
          <p:nvPr/>
        </p:nvSpPr>
        <p:spPr>
          <a:xfrm>
            <a:off x="6833559" y="1870075"/>
            <a:ext cx="2474343" cy="3469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CXL cache and mem</a:t>
            </a:r>
          </a:p>
        </p:txBody>
      </p:sp>
      <p:sp>
        <p:nvSpPr>
          <p:cNvPr id="9" name="Flowchart: Manual Operation 8">
            <a:extLst>
              <a:ext uri="{FF2B5EF4-FFF2-40B4-BE49-F238E27FC236}">
                <a16:creationId xmlns:a16="http://schemas.microsoft.com/office/drawing/2014/main" id="{462F071E-69C4-E294-1E9F-20B40DC10573}"/>
              </a:ext>
            </a:extLst>
          </p:cNvPr>
          <p:cNvSpPr/>
          <p:nvPr/>
        </p:nvSpPr>
        <p:spPr>
          <a:xfrm>
            <a:off x="4701396" y="2621547"/>
            <a:ext cx="2656936" cy="508959"/>
          </a:xfrm>
          <a:prstGeom prst="flowChartManualOperat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ARB/MUX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97489BCB-414B-A4C3-B635-B5F395CCB718}"/>
              </a:ext>
            </a:extLst>
          </p:cNvPr>
          <p:cNvSpPr/>
          <p:nvPr/>
        </p:nvSpPr>
        <p:spPr>
          <a:xfrm rot="5400000">
            <a:off x="5066720" y="2309582"/>
            <a:ext cx="384317" cy="199127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B0E39618-89F0-45C4-FE4B-30BC8D409CC1}"/>
              </a:ext>
            </a:extLst>
          </p:cNvPr>
          <p:cNvSpPr/>
          <p:nvPr/>
        </p:nvSpPr>
        <p:spPr>
          <a:xfrm rot="5400000">
            <a:off x="6941886" y="2321560"/>
            <a:ext cx="384317" cy="199127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0519DAC4-6F1A-E65A-C5BA-5DC98B9F546B}"/>
              </a:ext>
            </a:extLst>
          </p:cNvPr>
          <p:cNvSpPr/>
          <p:nvPr/>
        </p:nvSpPr>
        <p:spPr>
          <a:xfrm rot="5400000">
            <a:off x="5903841" y="3206379"/>
            <a:ext cx="384317" cy="199127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23E7E-E9A8-0807-7030-645BB0A1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93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8BA0-CB24-F919-E7F9-6F685BCC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 Allocation and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E044-3D6F-2BAB-0729-0F0453071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ARB/MUX can get </a:t>
            </a:r>
            <a:r>
              <a:rPr lang="en-IN" dirty="0">
                <a:solidFill>
                  <a:srgbClr val="0070C0"/>
                </a:solidFill>
              </a:rPr>
              <a:t>multiple</a:t>
            </a:r>
            <a:r>
              <a:rPr lang="en-IN" dirty="0"/>
              <a:t> requests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Link layers </a:t>
            </a:r>
            <a:r>
              <a:rPr lang="en-IN" dirty="0"/>
              <a:t>send requests to the ARB/MUX</a:t>
            </a:r>
          </a:p>
          <a:p>
            <a:pPr lvl="1"/>
            <a:r>
              <a:rPr lang="en-IN" dirty="0">
                <a:solidFill>
                  <a:srgbClr val="7030A0"/>
                </a:solidFill>
              </a:rPr>
              <a:t>CXL.io </a:t>
            </a:r>
            <a:r>
              <a:rPr lang="en-IN" dirty="0"/>
              <a:t>may request some lanes</a:t>
            </a:r>
          </a:p>
          <a:p>
            <a:pPr lvl="1"/>
            <a:r>
              <a:rPr lang="en-IN" dirty="0" err="1">
                <a:solidFill>
                  <a:srgbClr val="C00000"/>
                </a:solidFill>
              </a:rPr>
              <a:t>CXL.mem</a:t>
            </a:r>
            <a:r>
              <a:rPr lang="en-IN" dirty="0"/>
              <a:t> may request for some more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70C0"/>
                </a:solidFill>
              </a:rPr>
              <a:t>combined</a:t>
            </a:r>
            <a:r>
              <a:rPr lang="en-IN" dirty="0"/>
              <a:t> total may be more than the number of lanes available.</a:t>
            </a:r>
          </a:p>
          <a:p>
            <a:pPr lvl="1"/>
            <a:r>
              <a:rPr lang="en-IN" dirty="0"/>
              <a:t>This is where efficient </a:t>
            </a:r>
            <a:r>
              <a:rPr lang="en-IN" dirty="0">
                <a:solidFill>
                  <a:srgbClr val="FF0000"/>
                </a:solidFill>
              </a:rPr>
              <a:t>resource allocation </a:t>
            </a:r>
            <a:r>
              <a:rPr lang="en-IN" dirty="0"/>
              <a:t>is required. ARB can negotiate.</a:t>
            </a:r>
          </a:p>
          <a:p>
            <a:pPr lvl="1"/>
            <a:r>
              <a:rPr lang="en-IN" dirty="0"/>
              <a:t>Links can be upsized and downsized</a:t>
            </a:r>
          </a:p>
          <a:p>
            <a:r>
              <a:rPr lang="en-IN" dirty="0"/>
              <a:t>Any </a:t>
            </a:r>
            <a:r>
              <a:rPr lang="en-IN" dirty="0">
                <a:solidFill>
                  <a:srgbClr val="FF0000"/>
                </a:solidFill>
              </a:rPr>
              <a:t>error</a:t>
            </a:r>
            <a:r>
              <a:rPr lang="en-IN" dirty="0"/>
              <a:t> in any Link Management Packet initiates link </a:t>
            </a:r>
            <a:r>
              <a:rPr lang="en-IN" dirty="0">
                <a:solidFill>
                  <a:srgbClr val="0070C0"/>
                </a:solidFill>
              </a:rPr>
              <a:t>retraining</a:t>
            </a:r>
            <a:r>
              <a:rPr lang="en-IN" dirty="0"/>
              <a:t> </a:t>
            </a:r>
          </a:p>
          <a:p>
            <a:pPr lvl="1"/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5B0E7-0239-6EB9-89ED-396E45AF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F4EAE-D696-44BE-42EE-8C4269F6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996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B6A74C0-7E38-E747-AF78-5BFD8700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487" y="2298082"/>
            <a:ext cx="10047112" cy="4176862"/>
          </a:xfrm>
          <a:custGeom>
            <a:avLst/>
            <a:gdLst>
              <a:gd name="T0" fmla="*/ 3670 w 19570"/>
              <a:gd name="T1" fmla="*/ 0 h 8134"/>
              <a:gd name="T2" fmla="*/ 4579 w 19570"/>
              <a:gd name="T3" fmla="*/ 182 h 8134"/>
              <a:gd name="T4" fmla="*/ 5354 w 19570"/>
              <a:gd name="T5" fmla="*/ 700 h 8134"/>
              <a:gd name="T6" fmla="*/ 6054 w 19570"/>
              <a:gd name="T7" fmla="*/ 2390 h 8134"/>
              <a:gd name="T8" fmla="*/ 5872 w 19570"/>
              <a:gd name="T9" fmla="*/ 3305 h 8134"/>
              <a:gd name="T10" fmla="*/ 4579 w 19570"/>
              <a:gd name="T11" fmla="*/ 4598 h 8134"/>
              <a:gd name="T12" fmla="*/ 3674 w 19570"/>
              <a:gd name="T13" fmla="*/ 4780 h 8134"/>
              <a:gd name="T14" fmla="*/ 3306 w 19570"/>
              <a:gd name="T15" fmla="*/ 4853 h 8134"/>
              <a:gd name="T16" fmla="*/ 2785 w 19570"/>
              <a:gd name="T17" fmla="*/ 5375 h 8134"/>
              <a:gd name="T18" fmla="*/ 2712 w 19570"/>
              <a:gd name="T19" fmla="*/ 5743 h 8134"/>
              <a:gd name="T20" fmla="*/ 2994 w 19570"/>
              <a:gd name="T21" fmla="*/ 6424 h 8134"/>
              <a:gd name="T22" fmla="*/ 3306 w 19570"/>
              <a:gd name="T23" fmla="*/ 6633 h 8134"/>
              <a:gd name="T24" fmla="*/ 15895 w 19570"/>
              <a:gd name="T25" fmla="*/ 6706 h 8134"/>
              <a:gd name="T26" fmla="*/ 16263 w 19570"/>
              <a:gd name="T27" fmla="*/ 6633 h 8134"/>
              <a:gd name="T28" fmla="*/ 16576 w 19570"/>
              <a:gd name="T29" fmla="*/ 6424 h 8134"/>
              <a:gd name="T30" fmla="*/ 16857 w 19570"/>
              <a:gd name="T31" fmla="*/ 5743 h 8134"/>
              <a:gd name="T32" fmla="*/ 16784 w 19570"/>
              <a:gd name="T33" fmla="*/ 5375 h 8134"/>
              <a:gd name="T34" fmla="*/ 16263 w 19570"/>
              <a:gd name="T35" fmla="*/ 4853 h 8134"/>
              <a:gd name="T36" fmla="*/ 15895 w 19570"/>
              <a:gd name="T37" fmla="*/ 4779 h 8134"/>
              <a:gd name="T38" fmla="*/ 14990 w 19570"/>
              <a:gd name="T39" fmla="*/ 4598 h 8134"/>
              <a:gd name="T40" fmla="*/ 13696 w 19570"/>
              <a:gd name="T41" fmla="*/ 3305 h 8134"/>
              <a:gd name="T42" fmla="*/ 13515 w 19570"/>
              <a:gd name="T43" fmla="*/ 2390 h 8134"/>
              <a:gd name="T44" fmla="*/ 14215 w 19570"/>
              <a:gd name="T45" fmla="*/ 700 h 8134"/>
              <a:gd name="T46" fmla="*/ 14990 w 19570"/>
              <a:gd name="T47" fmla="*/ 182 h 8134"/>
              <a:gd name="T48" fmla="*/ 15905 w 19570"/>
              <a:gd name="T49" fmla="*/ 0 h 8134"/>
              <a:gd name="T50" fmla="*/ 15905 w 19570"/>
              <a:gd name="T51" fmla="*/ 1427 h 8134"/>
              <a:gd name="T52" fmla="*/ 15537 w 19570"/>
              <a:gd name="T53" fmla="*/ 1501 h 8134"/>
              <a:gd name="T54" fmla="*/ 15224 w 19570"/>
              <a:gd name="T55" fmla="*/ 1710 h 8134"/>
              <a:gd name="T56" fmla="*/ 14942 w 19570"/>
              <a:gd name="T57" fmla="*/ 2390 h 8134"/>
              <a:gd name="T58" fmla="*/ 15015 w 19570"/>
              <a:gd name="T59" fmla="*/ 2759 h 8134"/>
              <a:gd name="T60" fmla="*/ 15537 w 19570"/>
              <a:gd name="T61" fmla="*/ 3280 h 8134"/>
              <a:gd name="T62" fmla="*/ 15905 w 19570"/>
              <a:gd name="T63" fmla="*/ 3354 h 8134"/>
              <a:gd name="T64" fmla="*/ 16809 w 19570"/>
              <a:gd name="T65" fmla="*/ 3536 h 8134"/>
              <a:gd name="T66" fmla="*/ 18103 w 19570"/>
              <a:gd name="T67" fmla="*/ 4829 h 8134"/>
              <a:gd name="T68" fmla="*/ 18285 w 19570"/>
              <a:gd name="T69" fmla="*/ 5743 h 8134"/>
              <a:gd name="T70" fmla="*/ 17585 w 19570"/>
              <a:gd name="T71" fmla="*/ 7433 h 8134"/>
              <a:gd name="T72" fmla="*/ 16809 w 19570"/>
              <a:gd name="T73" fmla="*/ 7951 h 8134"/>
              <a:gd name="T74" fmla="*/ 3670 w 19570"/>
              <a:gd name="T75" fmla="*/ 8133 h 8134"/>
              <a:gd name="T76" fmla="*/ 2760 w 19570"/>
              <a:gd name="T77" fmla="*/ 7951 h 8134"/>
              <a:gd name="T78" fmla="*/ 1984 w 19570"/>
              <a:gd name="T79" fmla="*/ 7433 h 8134"/>
              <a:gd name="T80" fmla="*/ 1284 w 19570"/>
              <a:gd name="T81" fmla="*/ 5743 h 8134"/>
              <a:gd name="T82" fmla="*/ 1466 w 19570"/>
              <a:gd name="T83" fmla="*/ 4829 h 8134"/>
              <a:gd name="T84" fmla="*/ 2760 w 19570"/>
              <a:gd name="T85" fmla="*/ 3536 h 8134"/>
              <a:gd name="T86" fmla="*/ 3665 w 19570"/>
              <a:gd name="T87" fmla="*/ 3353 h 8134"/>
              <a:gd name="T88" fmla="*/ 4033 w 19570"/>
              <a:gd name="T89" fmla="*/ 3280 h 8134"/>
              <a:gd name="T90" fmla="*/ 4554 w 19570"/>
              <a:gd name="T91" fmla="*/ 2759 h 8134"/>
              <a:gd name="T92" fmla="*/ 4627 w 19570"/>
              <a:gd name="T93" fmla="*/ 2390 h 8134"/>
              <a:gd name="T94" fmla="*/ 4345 w 19570"/>
              <a:gd name="T95" fmla="*/ 1710 h 8134"/>
              <a:gd name="T96" fmla="*/ 4033 w 19570"/>
              <a:gd name="T97" fmla="*/ 1501 h 8134"/>
              <a:gd name="T98" fmla="*/ 0 w 19570"/>
              <a:gd name="T99" fmla="*/ 1427 h 8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570" h="8134">
                <a:moveTo>
                  <a:pt x="0" y="0"/>
                </a:moveTo>
                <a:lnTo>
                  <a:pt x="3665" y="0"/>
                </a:lnTo>
                <a:lnTo>
                  <a:pt x="3670" y="0"/>
                </a:lnTo>
                <a:lnTo>
                  <a:pt x="3670" y="0"/>
                </a:lnTo>
                <a:lnTo>
                  <a:pt x="3670" y="0"/>
                </a:lnTo>
                <a:cubicBezTo>
                  <a:pt x="3981" y="1"/>
                  <a:pt x="4291" y="63"/>
                  <a:pt x="4579" y="182"/>
                </a:cubicBezTo>
                <a:lnTo>
                  <a:pt x="4579" y="182"/>
                </a:lnTo>
                <a:cubicBezTo>
                  <a:pt x="4869" y="303"/>
                  <a:pt x="5132" y="478"/>
                  <a:pt x="5354" y="700"/>
                </a:cubicBezTo>
                <a:lnTo>
                  <a:pt x="5354" y="700"/>
                </a:lnTo>
                <a:cubicBezTo>
                  <a:pt x="5576" y="922"/>
                  <a:pt x="5752" y="1186"/>
                  <a:pt x="5872" y="1476"/>
                </a:cubicBezTo>
                <a:lnTo>
                  <a:pt x="5872" y="1476"/>
                </a:lnTo>
                <a:cubicBezTo>
                  <a:pt x="5993" y="1766"/>
                  <a:pt x="6054" y="2077"/>
                  <a:pt x="6054" y="2390"/>
                </a:cubicBezTo>
                <a:lnTo>
                  <a:pt x="6054" y="2390"/>
                </a:lnTo>
                <a:cubicBezTo>
                  <a:pt x="6054" y="2704"/>
                  <a:pt x="5993" y="3015"/>
                  <a:pt x="5872" y="3305"/>
                </a:cubicBezTo>
                <a:lnTo>
                  <a:pt x="5872" y="3305"/>
                </a:lnTo>
                <a:cubicBezTo>
                  <a:pt x="5752" y="3595"/>
                  <a:pt x="5576" y="3858"/>
                  <a:pt x="5354" y="4080"/>
                </a:cubicBezTo>
                <a:lnTo>
                  <a:pt x="5354" y="4080"/>
                </a:lnTo>
                <a:cubicBezTo>
                  <a:pt x="5132" y="4302"/>
                  <a:pt x="4869" y="4477"/>
                  <a:pt x="4579" y="4598"/>
                </a:cubicBezTo>
                <a:lnTo>
                  <a:pt x="4579" y="4598"/>
                </a:lnTo>
                <a:cubicBezTo>
                  <a:pt x="4292" y="4716"/>
                  <a:pt x="3985" y="4778"/>
                  <a:pt x="3674" y="4779"/>
                </a:cubicBezTo>
                <a:lnTo>
                  <a:pt x="3674" y="4780"/>
                </a:lnTo>
                <a:lnTo>
                  <a:pt x="3674" y="4780"/>
                </a:lnTo>
                <a:cubicBezTo>
                  <a:pt x="3548" y="4780"/>
                  <a:pt x="3423" y="4805"/>
                  <a:pt x="3306" y="4853"/>
                </a:cubicBezTo>
                <a:lnTo>
                  <a:pt x="3306" y="4853"/>
                </a:lnTo>
                <a:cubicBezTo>
                  <a:pt x="3189" y="4902"/>
                  <a:pt x="3083" y="4973"/>
                  <a:pt x="2994" y="5062"/>
                </a:cubicBezTo>
                <a:lnTo>
                  <a:pt x="2994" y="5062"/>
                </a:lnTo>
                <a:cubicBezTo>
                  <a:pt x="2904" y="5151"/>
                  <a:pt x="2833" y="5258"/>
                  <a:pt x="2785" y="5375"/>
                </a:cubicBezTo>
                <a:lnTo>
                  <a:pt x="2785" y="5375"/>
                </a:lnTo>
                <a:cubicBezTo>
                  <a:pt x="2737" y="5491"/>
                  <a:pt x="2712" y="5617"/>
                  <a:pt x="2712" y="5743"/>
                </a:cubicBezTo>
                <a:lnTo>
                  <a:pt x="2712" y="5743"/>
                </a:lnTo>
                <a:cubicBezTo>
                  <a:pt x="2712" y="5869"/>
                  <a:pt x="2737" y="5995"/>
                  <a:pt x="2785" y="6111"/>
                </a:cubicBezTo>
                <a:lnTo>
                  <a:pt x="2785" y="6111"/>
                </a:lnTo>
                <a:cubicBezTo>
                  <a:pt x="2833" y="6228"/>
                  <a:pt x="2904" y="6334"/>
                  <a:pt x="2994" y="6424"/>
                </a:cubicBezTo>
                <a:lnTo>
                  <a:pt x="2994" y="6424"/>
                </a:lnTo>
                <a:cubicBezTo>
                  <a:pt x="3083" y="6513"/>
                  <a:pt x="3189" y="6584"/>
                  <a:pt x="3306" y="6633"/>
                </a:cubicBezTo>
                <a:lnTo>
                  <a:pt x="3306" y="6633"/>
                </a:lnTo>
                <a:cubicBezTo>
                  <a:pt x="3423" y="6681"/>
                  <a:pt x="3548" y="6706"/>
                  <a:pt x="3674" y="6706"/>
                </a:cubicBezTo>
                <a:lnTo>
                  <a:pt x="3674" y="6706"/>
                </a:lnTo>
                <a:lnTo>
                  <a:pt x="15895" y="6706"/>
                </a:lnTo>
                <a:lnTo>
                  <a:pt x="15895" y="6706"/>
                </a:lnTo>
                <a:lnTo>
                  <a:pt x="15895" y="6706"/>
                </a:lnTo>
                <a:cubicBezTo>
                  <a:pt x="16021" y="6706"/>
                  <a:pt x="16146" y="6681"/>
                  <a:pt x="16263" y="6633"/>
                </a:cubicBezTo>
                <a:lnTo>
                  <a:pt x="16263" y="6633"/>
                </a:lnTo>
                <a:cubicBezTo>
                  <a:pt x="16380" y="6584"/>
                  <a:pt x="16486" y="6513"/>
                  <a:pt x="16576" y="6424"/>
                </a:cubicBezTo>
                <a:lnTo>
                  <a:pt x="16576" y="6424"/>
                </a:lnTo>
                <a:cubicBezTo>
                  <a:pt x="16665" y="6334"/>
                  <a:pt x="16736" y="6228"/>
                  <a:pt x="16784" y="6111"/>
                </a:cubicBezTo>
                <a:lnTo>
                  <a:pt x="16784" y="6111"/>
                </a:lnTo>
                <a:cubicBezTo>
                  <a:pt x="16833" y="5995"/>
                  <a:pt x="16857" y="5869"/>
                  <a:pt x="16857" y="5743"/>
                </a:cubicBezTo>
                <a:lnTo>
                  <a:pt x="16857" y="5743"/>
                </a:lnTo>
                <a:cubicBezTo>
                  <a:pt x="16857" y="5617"/>
                  <a:pt x="16833" y="5491"/>
                  <a:pt x="16784" y="5375"/>
                </a:cubicBezTo>
                <a:lnTo>
                  <a:pt x="16784" y="5375"/>
                </a:lnTo>
                <a:cubicBezTo>
                  <a:pt x="16736" y="5258"/>
                  <a:pt x="16665" y="5151"/>
                  <a:pt x="16576" y="5062"/>
                </a:cubicBezTo>
                <a:lnTo>
                  <a:pt x="16576" y="5062"/>
                </a:lnTo>
                <a:cubicBezTo>
                  <a:pt x="16486" y="4973"/>
                  <a:pt x="16380" y="4902"/>
                  <a:pt x="16263" y="4853"/>
                </a:cubicBezTo>
                <a:lnTo>
                  <a:pt x="16263" y="4853"/>
                </a:lnTo>
                <a:cubicBezTo>
                  <a:pt x="16146" y="4805"/>
                  <a:pt x="16021" y="4780"/>
                  <a:pt x="15895" y="4780"/>
                </a:cubicBezTo>
                <a:lnTo>
                  <a:pt x="15895" y="4779"/>
                </a:lnTo>
                <a:lnTo>
                  <a:pt x="15895" y="4779"/>
                </a:lnTo>
                <a:cubicBezTo>
                  <a:pt x="15584" y="4778"/>
                  <a:pt x="15277" y="4716"/>
                  <a:pt x="14990" y="4598"/>
                </a:cubicBezTo>
                <a:lnTo>
                  <a:pt x="14990" y="4598"/>
                </a:lnTo>
                <a:cubicBezTo>
                  <a:pt x="14700" y="4477"/>
                  <a:pt x="14437" y="4302"/>
                  <a:pt x="14215" y="4080"/>
                </a:cubicBezTo>
                <a:lnTo>
                  <a:pt x="14215" y="4080"/>
                </a:lnTo>
                <a:cubicBezTo>
                  <a:pt x="13993" y="3858"/>
                  <a:pt x="13817" y="3595"/>
                  <a:pt x="13696" y="3305"/>
                </a:cubicBezTo>
                <a:lnTo>
                  <a:pt x="13696" y="3305"/>
                </a:lnTo>
                <a:cubicBezTo>
                  <a:pt x="13576" y="3015"/>
                  <a:pt x="13515" y="2704"/>
                  <a:pt x="13515" y="2390"/>
                </a:cubicBezTo>
                <a:lnTo>
                  <a:pt x="13515" y="2390"/>
                </a:lnTo>
                <a:cubicBezTo>
                  <a:pt x="13515" y="2077"/>
                  <a:pt x="13576" y="1766"/>
                  <a:pt x="13696" y="1476"/>
                </a:cubicBezTo>
                <a:lnTo>
                  <a:pt x="13696" y="1476"/>
                </a:lnTo>
                <a:cubicBezTo>
                  <a:pt x="13817" y="1186"/>
                  <a:pt x="13993" y="922"/>
                  <a:pt x="14215" y="700"/>
                </a:cubicBezTo>
                <a:lnTo>
                  <a:pt x="14215" y="700"/>
                </a:lnTo>
                <a:cubicBezTo>
                  <a:pt x="14437" y="478"/>
                  <a:pt x="14700" y="303"/>
                  <a:pt x="14990" y="182"/>
                </a:cubicBezTo>
                <a:lnTo>
                  <a:pt x="14990" y="182"/>
                </a:lnTo>
                <a:cubicBezTo>
                  <a:pt x="15278" y="63"/>
                  <a:pt x="15588" y="1"/>
                  <a:pt x="15900" y="0"/>
                </a:cubicBezTo>
                <a:lnTo>
                  <a:pt x="15900" y="0"/>
                </a:lnTo>
                <a:lnTo>
                  <a:pt x="15905" y="0"/>
                </a:lnTo>
                <a:lnTo>
                  <a:pt x="19569" y="0"/>
                </a:lnTo>
                <a:lnTo>
                  <a:pt x="19569" y="1427"/>
                </a:lnTo>
                <a:lnTo>
                  <a:pt x="15905" y="1427"/>
                </a:lnTo>
                <a:lnTo>
                  <a:pt x="15905" y="1428"/>
                </a:lnTo>
                <a:lnTo>
                  <a:pt x="15905" y="1428"/>
                </a:lnTo>
                <a:cubicBezTo>
                  <a:pt x="15778" y="1428"/>
                  <a:pt x="15653" y="1452"/>
                  <a:pt x="15537" y="1501"/>
                </a:cubicBezTo>
                <a:lnTo>
                  <a:pt x="15537" y="1501"/>
                </a:lnTo>
                <a:cubicBezTo>
                  <a:pt x="15420" y="1550"/>
                  <a:pt x="15313" y="1620"/>
                  <a:pt x="15224" y="1710"/>
                </a:cubicBezTo>
                <a:lnTo>
                  <a:pt x="15224" y="1710"/>
                </a:lnTo>
                <a:cubicBezTo>
                  <a:pt x="15135" y="1799"/>
                  <a:pt x="15064" y="1906"/>
                  <a:pt x="15015" y="2022"/>
                </a:cubicBezTo>
                <a:lnTo>
                  <a:pt x="15015" y="2022"/>
                </a:lnTo>
                <a:cubicBezTo>
                  <a:pt x="14967" y="2139"/>
                  <a:pt x="14942" y="2264"/>
                  <a:pt x="14942" y="2390"/>
                </a:cubicBezTo>
                <a:lnTo>
                  <a:pt x="14942" y="2390"/>
                </a:lnTo>
                <a:cubicBezTo>
                  <a:pt x="14942" y="2517"/>
                  <a:pt x="14967" y="2642"/>
                  <a:pt x="15015" y="2759"/>
                </a:cubicBezTo>
                <a:lnTo>
                  <a:pt x="15015" y="2759"/>
                </a:lnTo>
                <a:cubicBezTo>
                  <a:pt x="15064" y="2876"/>
                  <a:pt x="15135" y="2982"/>
                  <a:pt x="15224" y="3071"/>
                </a:cubicBezTo>
                <a:lnTo>
                  <a:pt x="15224" y="3071"/>
                </a:lnTo>
                <a:cubicBezTo>
                  <a:pt x="15313" y="3160"/>
                  <a:pt x="15420" y="3231"/>
                  <a:pt x="15537" y="3280"/>
                </a:cubicBezTo>
                <a:lnTo>
                  <a:pt x="15537" y="3280"/>
                </a:lnTo>
                <a:cubicBezTo>
                  <a:pt x="15653" y="3329"/>
                  <a:pt x="15779" y="3353"/>
                  <a:pt x="15905" y="3353"/>
                </a:cubicBezTo>
                <a:lnTo>
                  <a:pt x="15905" y="3354"/>
                </a:lnTo>
                <a:lnTo>
                  <a:pt x="15905" y="3354"/>
                </a:lnTo>
                <a:cubicBezTo>
                  <a:pt x="16215" y="3355"/>
                  <a:pt x="16523" y="3417"/>
                  <a:pt x="16809" y="3536"/>
                </a:cubicBezTo>
                <a:lnTo>
                  <a:pt x="16809" y="3536"/>
                </a:lnTo>
                <a:cubicBezTo>
                  <a:pt x="17099" y="3656"/>
                  <a:pt x="17363" y="3831"/>
                  <a:pt x="17585" y="4053"/>
                </a:cubicBezTo>
                <a:lnTo>
                  <a:pt x="17585" y="4053"/>
                </a:lnTo>
                <a:cubicBezTo>
                  <a:pt x="17807" y="4275"/>
                  <a:pt x="17983" y="4538"/>
                  <a:pt x="18103" y="4829"/>
                </a:cubicBezTo>
                <a:lnTo>
                  <a:pt x="18103" y="4829"/>
                </a:lnTo>
                <a:cubicBezTo>
                  <a:pt x="18223" y="5118"/>
                  <a:pt x="18285" y="5429"/>
                  <a:pt x="18285" y="5743"/>
                </a:cubicBezTo>
                <a:lnTo>
                  <a:pt x="18285" y="5743"/>
                </a:lnTo>
                <a:cubicBezTo>
                  <a:pt x="18285" y="6057"/>
                  <a:pt x="18223" y="6368"/>
                  <a:pt x="18103" y="6658"/>
                </a:cubicBezTo>
                <a:lnTo>
                  <a:pt x="18103" y="6658"/>
                </a:lnTo>
                <a:cubicBezTo>
                  <a:pt x="17983" y="6947"/>
                  <a:pt x="17807" y="7211"/>
                  <a:pt x="17585" y="7433"/>
                </a:cubicBezTo>
                <a:lnTo>
                  <a:pt x="17585" y="7433"/>
                </a:lnTo>
                <a:cubicBezTo>
                  <a:pt x="17363" y="7655"/>
                  <a:pt x="17099" y="7831"/>
                  <a:pt x="16809" y="7951"/>
                </a:cubicBezTo>
                <a:lnTo>
                  <a:pt x="16809" y="7951"/>
                </a:lnTo>
                <a:cubicBezTo>
                  <a:pt x="16524" y="8069"/>
                  <a:pt x="16219" y="8131"/>
                  <a:pt x="15910" y="8133"/>
                </a:cubicBezTo>
                <a:lnTo>
                  <a:pt x="15910" y="8133"/>
                </a:lnTo>
                <a:lnTo>
                  <a:pt x="3670" y="8133"/>
                </a:lnTo>
                <a:lnTo>
                  <a:pt x="3670" y="8133"/>
                </a:lnTo>
                <a:lnTo>
                  <a:pt x="3670" y="8133"/>
                </a:lnTo>
                <a:cubicBezTo>
                  <a:pt x="3357" y="8133"/>
                  <a:pt x="3048" y="8071"/>
                  <a:pt x="2760" y="7951"/>
                </a:cubicBezTo>
                <a:lnTo>
                  <a:pt x="2760" y="7951"/>
                </a:lnTo>
                <a:cubicBezTo>
                  <a:pt x="2470" y="7831"/>
                  <a:pt x="2207" y="7655"/>
                  <a:pt x="1984" y="7433"/>
                </a:cubicBezTo>
                <a:lnTo>
                  <a:pt x="1984" y="7433"/>
                </a:lnTo>
                <a:cubicBezTo>
                  <a:pt x="1763" y="7211"/>
                  <a:pt x="1586" y="6947"/>
                  <a:pt x="1466" y="6658"/>
                </a:cubicBezTo>
                <a:lnTo>
                  <a:pt x="1466" y="6658"/>
                </a:lnTo>
                <a:cubicBezTo>
                  <a:pt x="1346" y="6368"/>
                  <a:pt x="1284" y="6057"/>
                  <a:pt x="1284" y="5743"/>
                </a:cubicBezTo>
                <a:lnTo>
                  <a:pt x="1284" y="5743"/>
                </a:lnTo>
                <a:cubicBezTo>
                  <a:pt x="1284" y="5429"/>
                  <a:pt x="1346" y="5118"/>
                  <a:pt x="1466" y="4829"/>
                </a:cubicBezTo>
                <a:lnTo>
                  <a:pt x="1466" y="4829"/>
                </a:lnTo>
                <a:cubicBezTo>
                  <a:pt x="1586" y="4538"/>
                  <a:pt x="1763" y="4275"/>
                  <a:pt x="1984" y="4053"/>
                </a:cubicBezTo>
                <a:lnTo>
                  <a:pt x="1984" y="4053"/>
                </a:lnTo>
                <a:cubicBezTo>
                  <a:pt x="2207" y="3831"/>
                  <a:pt x="2470" y="3656"/>
                  <a:pt x="2760" y="3536"/>
                </a:cubicBezTo>
                <a:lnTo>
                  <a:pt x="2760" y="3536"/>
                </a:lnTo>
                <a:cubicBezTo>
                  <a:pt x="3047" y="3417"/>
                  <a:pt x="3354" y="3355"/>
                  <a:pt x="3665" y="3354"/>
                </a:cubicBezTo>
                <a:lnTo>
                  <a:pt x="3665" y="3353"/>
                </a:lnTo>
                <a:lnTo>
                  <a:pt x="3665" y="3353"/>
                </a:lnTo>
                <a:cubicBezTo>
                  <a:pt x="3791" y="3353"/>
                  <a:pt x="3916" y="3329"/>
                  <a:pt x="4033" y="3280"/>
                </a:cubicBezTo>
                <a:lnTo>
                  <a:pt x="4033" y="3280"/>
                </a:lnTo>
                <a:cubicBezTo>
                  <a:pt x="4149" y="3231"/>
                  <a:pt x="4256" y="3160"/>
                  <a:pt x="4345" y="3071"/>
                </a:cubicBezTo>
                <a:lnTo>
                  <a:pt x="4345" y="3071"/>
                </a:lnTo>
                <a:cubicBezTo>
                  <a:pt x="4435" y="2982"/>
                  <a:pt x="4505" y="2876"/>
                  <a:pt x="4554" y="2759"/>
                </a:cubicBezTo>
                <a:lnTo>
                  <a:pt x="4554" y="2759"/>
                </a:lnTo>
                <a:cubicBezTo>
                  <a:pt x="4602" y="2642"/>
                  <a:pt x="4627" y="2517"/>
                  <a:pt x="4627" y="2390"/>
                </a:cubicBezTo>
                <a:lnTo>
                  <a:pt x="4627" y="2390"/>
                </a:lnTo>
                <a:cubicBezTo>
                  <a:pt x="4627" y="2264"/>
                  <a:pt x="4602" y="2139"/>
                  <a:pt x="4554" y="2022"/>
                </a:cubicBezTo>
                <a:lnTo>
                  <a:pt x="4554" y="2022"/>
                </a:lnTo>
                <a:cubicBezTo>
                  <a:pt x="4505" y="1906"/>
                  <a:pt x="4435" y="1799"/>
                  <a:pt x="4345" y="1710"/>
                </a:cubicBezTo>
                <a:lnTo>
                  <a:pt x="4345" y="1710"/>
                </a:lnTo>
                <a:cubicBezTo>
                  <a:pt x="4256" y="1620"/>
                  <a:pt x="4149" y="1550"/>
                  <a:pt x="4033" y="1501"/>
                </a:cubicBezTo>
                <a:lnTo>
                  <a:pt x="4033" y="1501"/>
                </a:lnTo>
                <a:cubicBezTo>
                  <a:pt x="3916" y="1452"/>
                  <a:pt x="3791" y="1428"/>
                  <a:pt x="3665" y="1428"/>
                </a:cubicBezTo>
                <a:lnTo>
                  <a:pt x="3665" y="1427"/>
                </a:lnTo>
                <a:lnTo>
                  <a:pt x="0" y="1427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3B71C3A8-608A-324C-8FE6-50E3752CC9CD}"/>
              </a:ext>
            </a:extLst>
          </p:cNvPr>
          <p:cNvSpPr/>
          <p:nvPr/>
        </p:nvSpPr>
        <p:spPr>
          <a:xfrm>
            <a:off x="1072231" y="2628334"/>
            <a:ext cx="10048282" cy="3490703"/>
          </a:xfrm>
          <a:custGeom>
            <a:avLst/>
            <a:gdLst>
              <a:gd name="connsiteX0" fmla="*/ 0 w 24410505"/>
              <a:gd name="connsiteY0" fmla="*/ 100693 h 8951552"/>
              <a:gd name="connsiteX1" fmla="*/ 4532244 w 24410505"/>
              <a:gd name="connsiteY1" fmla="*/ 219963 h 8951552"/>
              <a:gd name="connsiteX2" fmla="*/ 6758609 w 24410505"/>
              <a:gd name="connsiteY2" fmla="*/ 2048763 h 8951552"/>
              <a:gd name="connsiteX3" fmla="*/ 4770783 w 24410505"/>
              <a:gd name="connsiteY3" fmla="*/ 4394398 h 8951552"/>
              <a:gd name="connsiteX4" fmla="*/ 2385392 w 24410505"/>
              <a:gd name="connsiteY4" fmla="*/ 6541250 h 8951552"/>
              <a:gd name="connsiteX5" fmla="*/ 3975653 w 24410505"/>
              <a:gd name="connsiteY5" fmla="*/ 8608589 h 8951552"/>
              <a:gd name="connsiteX6" fmla="*/ 20395096 w 24410505"/>
              <a:gd name="connsiteY6" fmla="*/ 8727858 h 8951552"/>
              <a:gd name="connsiteX7" fmla="*/ 21826331 w 24410505"/>
              <a:gd name="connsiteY7" fmla="*/ 6382224 h 8951552"/>
              <a:gd name="connsiteX8" fmla="*/ 19599966 w 24410505"/>
              <a:gd name="connsiteY8" fmla="*/ 4235371 h 8951552"/>
              <a:gd name="connsiteX9" fmla="*/ 17771166 w 24410505"/>
              <a:gd name="connsiteY9" fmla="*/ 1770467 h 8951552"/>
              <a:gd name="connsiteX10" fmla="*/ 19838505 w 24410505"/>
              <a:gd name="connsiteY10" fmla="*/ 180206 h 8951552"/>
              <a:gd name="connsiteX11" fmla="*/ 24410505 w 24410505"/>
              <a:gd name="connsiteY11" fmla="*/ 140450 h 8951552"/>
              <a:gd name="connsiteX0" fmla="*/ 0 w 24410505"/>
              <a:gd name="connsiteY0" fmla="*/ 87087 h 8937946"/>
              <a:gd name="connsiteX1" fmla="*/ 4532244 w 24410505"/>
              <a:gd name="connsiteY1" fmla="*/ 2063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937946"/>
              <a:gd name="connsiteX1" fmla="*/ 4532244 w 24410505"/>
              <a:gd name="connsiteY1" fmla="*/ 2063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937946"/>
              <a:gd name="connsiteX1" fmla="*/ 4566111 w 24410505"/>
              <a:gd name="connsiteY1" fmla="*/ 1555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937946"/>
              <a:gd name="connsiteX1" fmla="*/ 4566111 w 24410505"/>
              <a:gd name="connsiteY1" fmla="*/ 1555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937946"/>
              <a:gd name="connsiteX1" fmla="*/ 4566111 w 24410505"/>
              <a:gd name="connsiteY1" fmla="*/ 1555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850141"/>
              <a:gd name="connsiteX1" fmla="*/ 4566111 w 24410505"/>
              <a:gd name="connsiteY1" fmla="*/ 155557 h 8850141"/>
              <a:gd name="connsiteX2" fmla="*/ 6758609 w 24410505"/>
              <a:gd name="connsiteY2" fmla="*/ 2035157 h 8850141"/>
              <a:gd name="connsiteX3" fmla="*/ 4770783 w 24410505"/>
              <a:gd name="connsiteY3" fmla="*/ 4380792 h 8850141"/>
              <a:gd name="connsiteX4" fmla="*/ 2385392 w 24410505"/>
              <a:gd name="connsiteY4" fmla="*/ 6527644 h 8850141"/>
              <a:gd name="connsiteX5" fmla="*/ 3975653 w 24410505"/>
              <a:gd name="connsiteY5" fmla="*/ 8594983 h 8850141"/>
              <a:gd name="connsiteX6" fmla="*/ 20395096 w 24410505"/>
              <a:gd name="connsiteY6" fmla="*/ 8714252 h 8850141"/>
              <a:gd name="connsiteX7" fmla="*/ 21826331 w 24410505"/>
              <a:gd name="connsiteY7" fmla="*/ 6368618 h 8850141"/>
              <a:gd name="connsiteX8" fmla="*/ 19599966 w 24410505"/>
              <a:gd name="connsiteY8" fmla="*/ 4221765 h 8850141"/>
              <a:gd name="connsiteX9" fmla="*/ 17771166 w 24410505"/>
              <a:gd name="connsiteY9" fmla="*/ 1756861 h 8850141"/>
              <a:gd name="connsiteX10" fmla="*/ 19838505 w 24410505"/>
              <a:gd name="connsiteY10" fmla="*/ 166600 h 8850141"/>
              <a:gd name="connsiteX11" fmla="*/ 24410505 w 24410505"/>
              <a:gd name="connsiteY11" fmla="*/ 126844 h 8850141"/>
              <a:gd name="connsiteX0" fmla="*/ 0 w 24410505"/>
              <a:gd name="connsiteY0" fmla="*/ 87087 h 8850141"/>
              <a:gd name="connsiteX1" fmla="*/ 4566111 w 24410505"/>
              <a:gd name="connsiteY1" fmla="*/ 155557 h 8850141"/>
              <a:gd name="connsiteX2" fmla="*/ 6758609 w 24410505"/>
              <a:gd name="connsiteY2" fmla="*/ 2035157 h 8850141"/>
              <a:gd name="connsiteX3" fmla="*/ 4770783 w 24410505"/>
              <a:gd name="connsiteY3" fmla="*/ 4380792 h 8850141"/>
              <a:gd name="connsiteX4" fmla="*/ 2385392 w 24410505"/>
              <a:gd name="connsiteY4" fmla="*/ 6527644 h 8850141"/>
              <a:gd name="connsiteX5" fmla="*/ 3975653 w 24410505"/>
              <a:gd name="connsiteY5" fmla="*/ 8594983 h 8850141"/>
              <a:gd name="connsiteX6" fmla="*/ 20395096 w 24410505"/>
              <a:gd name="connsiteY6" fmla="*/ 8714252 h 8850141"/>
              <a:gd name="connsiteX7" fmla="*/ 21826331 w 24410505"/>
              <a:gd name="connsiteY7" fmla="*/ 6368618 h 8850141"/>
              <a:gd name="connsiteX8" fmla="*/ 19599966 w 24410505"/>
              <a:gd name="connsiteY8" fmla="*/ 4221765 h 8850141"/>
              <a:gd name="connsiteX9" fmla="*/ 17771166 w 24410505"/>
              <a:gd name="connsiteY9" fmla="*/ 1756861 h 8850141"/>
              <a:gd name="connsiteX10" fmla="*/ 19838505 w 24410505"/>
              <a:gd name="connsiteY10" fmla="*/ 166600 h 8850141"/>
              <a:gd name="connsiteX11" fmla="*/ 24410505 w 24410505"/>
              <a:gd name="connsiteY11" fmla="*/ 126844 h 8850141"/>
              <a:gd name="connsiteX0" fmla="*/ 0 w 24410505"/>
              <a:gd name="connsiteY0" fmla="*/ 87087 h 8850141"/>
              <a:gd name="connsiteX1" fmla="*/ 4566111 w 24410505"/>
              <a:gd name="connsiteY1" fmla="*/ 155557 h 8850141"/>
              <a:gd name="connsiteX2" fmla="*/ 6758609 w 24410505"/>
              <a:gd name="connsiteY2" fmla="*/ 2035157 h 8850141"/>
              <a:gd name="connsiteX3" fmla="*/ 4770783 w 24410505"/>
              <a:gd name="connsiteY3" fmla="*/ 4380792 h 8850141"/>
              <a:gd name="connsiteX4" fmla="*/ 2385392 w 24410505"/>
              <a:gd name="connsiteY4" fmla="*/ 6527644 h 8850141"/>
              <a:gd name="connsiteX5" fmla="*/ 3975653 w 24410505"/>
              <a:gd name="connsiteY5" fmla="*/ 8594983 h 8850141"/>
              <a:gd name="connsiteX6" fmla="*/ 20395096 w 24410505"/>
              <a:gd name="connsiteY6" fmla="*/ 8714252 h 8850141"/>
              <a:gd name="connsiteX7" fmla="*/ 21826331 w 24410505"/>
              <a:gd name="connsiteY7" fmla="*/ 6368618 h 8850141"/>
              <a:gd name="connsiteX8" fmla="*/ 19599966 w 24410505"/>
              <a:gd name="connsiteY8" fmla="*/ 4221765 h 8850141"/>
              <a:gd name="connsiteX9" fmla="*/ 17771166 w 24410505"/>
              <a:gd name="connsiteY9" fmla="*/ 1756861 h 8850141"/>
              <a:gd name="connsiteX10" fmla="*/ 19838505 w 24410505"/>
              <a:gd name="connsiteY10" fmla="*/ 166600 h 8850141"/>
              <a:gd name="connsiteX11" fmla="*/ 24410505 w 24410505"/>
              <a:gd name="connsiteY11" fmla="*/ 126844 h 8850141"/>
              <a:gd name="connsiteX0" fmla="*/ 0 w 24410505"/>
              <a:gd name="connsiteY0" fmla="*/ 87087 h 8937946"/>
              <a:gd name="connsiteX1" fmla="*/ 4566111 w 24410505"/>
              <a:gd name="connsiteY1" fmla="*/ 1555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5758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93101 h 8943960"/>
              <a:gd name="connsiteX1" fmla="*/ 4566111 w 24410505"/>
              <a:gd name="connsiteY1" fmla="*/ 161571 h 8943960"/>
              <a:gd name="connsiteX2" fmla="*/ 6701459 w 24410505"/>
              <a:gd name="connsiteY2" fmla="*/ 2060221 h 8943960"/>
              <a:gd name="connsiteX3" fmla="*/ 4770783 w 24410505"/>
              <a:gd name="connsiteY3" fmla="*/ 4386806 h 8943960"/>
              <a:gd name="connsiteX4" fmla="*/ 2575892 w 24410505"/>
              <a:gd name="connsiteY4" fmla="*/ 6533658 h 8943960"/>
              <a:gd name="connsiteX5" fmla="*/ 3975653 w 24410505"/>
              <a:gd name="connsiteY5" fmla="*/ 8600997 h 8943960"/>
              <a:gd name="connsiteX6" fmla="*/ 20395096 w 24410505"/>
              <a:gd name="connsiteY6" fmla="*/ 8720266 h 8943960"/>
              <a:gd name="connsiteX7" fmla="*/ 21826331 w 24410505"/>
              <a:gd name="connsiteY7" fmla="*/ 6374632 h 8943960"/>
              <a:gd name="connsiteX8" fmla="*/ 19599966 w 24410505"/>
              <a:gd name="connsiteY8" fmla="*/ 4227779 h 8943960"/>
              <a:gd name="connsiteX9" fmla="*/ 17771166 w 24410505"/>
              <a:gd name="connsiteY9" fmla="*/ 1762875 h 8943960"/>
              <a:gd name="connsiteX10" fmla="*/ 19838505 w 24410505"/>
              <a:gd name="connsiteY10" fmla="*/ 172614 h 8943960"/>
              <a:gd name="connsiteX11" fmla="*/ 24410505 w 24410505"/>
              <a:gd name="connsiteY11" fmla="*/ 132858 h 8943960"/>
              <a:gd name="connsiteX0" fmla="*/ 0 w 24410505"/>
              <a:gd name="connsiteY0" fmla="*/ 93101 h 8943960"/>
              <a:gd name="connsiteX1" fmla="*/ 4566111 w 24410505"/>
              <a:gd name="connsiteY1" fmla="*/ 161571 h 8943960"/>
              <a:gd name="connsiteX2" fmla="*/ 6701459 w 24410505"/>
              <a:gd name="connsiteY2" fmla="*/ 2060221 h 8943960"/>
              <a:gd name="connsiteX3" fmla="*/ 4808883 w 24410505"/>
              <a:gd name="connsiteY3" fmla="*/ 4272506 h 8943960"/>
              <a:gd name="connsiteX4" fmla="*/ 2575892 w 24410505"/>
              <a:gd name="connsiteY4" fmla="*/ 6533658 h 8943960"/>
              <a:gd name="connsiteX5" fmla="*/ 3975653 w 24410505"/>
              <a:gd name="connsiteY5" fmla="*/ 8600997 h 8943960"/>
              <a:gd name="connsiteX6" fmla="*/ 20395096 w 24410505"/>
              <a:gd name="connsiteY6" fmla="*/ 8720266 h 8943960"/>
              <a:gd name="connsiteX7" fmla="*/ 21826331 w 24410505"/>
              <a:gd name="connsiteY7" fmla="*/ 6374632 h 8943960"/>
              <a:gd name="connsiteX8" fmla="*/ 19599966 w 24410505"/>
              <a:gd name="connsiteY8" fmla="*/ 4227779 h 8943960"/>
              <a:gd name="connsiteX9" fmla="*/ 17771166 w 24410505"/>
              <a:gd name="connsiteY9" fmla="*/ 1762875 h 8943960"/>
              <a:gd name="connsiteX10" fmla="*/ 19838505 w 24410505"/>
              <a:gd name="connsiteY10" fmla="*/ 172614 h 8943960"/>
              <a:gd name="connsiteX11" fmla="*/ 24410505 w 24410505"/>
              <a:gd name="connsiteY11" fmla="*/ 132858 h 8943960"/>
              <a:gd name="connsiteX0" fmla="*/ 0 w 24410505"/>
              <a:gd name="connsiteY0" fmla="*/ 93101 h 8927398"/>
              <a:gd name="connsiteX1" fmla="*/ 4566111 w 24410505"/>
              <a:gd name="connsiteY1" fmla="*/ 161571 h 8927398"/>
              <a:gd name="connsiteX2" fmla="*/ 6701459 w 24410505"/>
              <a:gd name="connsiteY2" fmla="*/ 2060221 h 8927398"/>
              <a:gd name="connsiteX3" fmla="*/ 4808883 w 24410505"/>
              <a:gd name="connsiteY3" fmla="*/ 4272506 h 8927398"/>
              <a:gd name="connsiteX4" fmla="*/ 2575892 w 24410505"/>
              <a:gd name="connsiteY4" fmla="*/ 6533658 h 8927398"/>
              <a:gd name="connsiteX5" fmla="*/ 4413803 w 24410505"/>
              <a:gd name="connsiteY5" fmla="*/ 8562897 h 8927398"/>
              <a:gd name="connsiteX6" fmla="*/ 20395096 w 24410505"/>
              <a:gd name="connsiteY6" fmla="*/ 8720266 h 8927398"/>
              <a:gd name="connsiteX7" fmla="*/ 21826331 w 24410505"/>
              <a:gd name="connsiteY7" fmla="*/ 6374632 h 8927398"/>
              <a:gd name="connsiteX8" fmla="*/ 19599966 w 24410505"/>
              <a:gd name="connsiteY8" fmla="*/ 4227779 h 8927398"/>
              <a:gd name="connsiteX9" fmla="*/ 17771166 w 24410505"/>
              <a:gd name="connsiteY9" fmla="*/ 1762875 h 8927398"/>
              <a:gd name="connsiteX10" fmla="*/ 19838505 w 24410505"/>
              <a:gd name="connsiteY10" fmla="*/ 172614 h 8927398"/>
              <a:gd name="connsiteX11" fmla="*/ 24410505 w 24410505"/>
              <a:gd name="connsiteY11" fmla="*/ 132858 h 8927398"/>
              <a:gd name="connsiteX0" fmla="*/ 0 w 24410505"/>
              <a:gd name="connsiteY0" fmla="*/ 93101 h 8850034"/>
              <a:gd name="connsiteX1" fmla="*/ 4566111 w 24410505"/>
              <a:gd name="connsiteY1" fmla="*/ 161571 h 8850034"/>
              <a:gd name="connsiteX2" fmla="*/ 6701459 w 24410505"/>
              <a:gd name="connsiteY2" fmla="*/ 2060221 h 8850034"/>
              <a:gd name="connsiteX3" fmla="*/ 4808883 w 24410505"/>
              <a:gd name="connsiteY3" fmla="*/ 4272506 h 8850034"/>
              <a:gd name="connsiteX4" fmla="*/ 2575892 w 24410505"/>
              <a:gd name="connsiteY4" fmla="*/ 6533658 h 8850034"/>
              <a:gd name="connsiteX5" fmla="*/ 4413803 w 24410505"/>
              <a:gd name="connsiteY5" fmla="*/ 8562897 h 8850034"/>
              <a:gd name="connsiteX6" fmla="*/ 20395096 w 24410505"/>
              <a:gd name="connsiteY6" fmla="*/ 8720266 h 8850034"/>
              <a:gd name="connsiteX7" fmla="*/ 21826331 w 24410505"/>
              <a:gd name="connsiteY7" fmla="*/ 6374632 h 8850034"/>
              <a:gd name="connsiteX8" fmla="*/ 19599966 w 24410505"/>
              <a:gd name="connsiteY8" fmla="*/ 4227779 h 8850034"/>
              <a:gd name="connsiteX9" fmla="*/ 17771166 w 24410505"/>
              <a:gd name="connsiteY9" fmla="*/ 1762875 h 8850034"/>
              <a:gd name="connsiteX10" fmla="*/ 19838505 w 24410505"/>
              <a:gd name="connsiteY10" fmla="*/ 172614 h 8850034"/>
              <a:gd name="connsiteX11" fmla="*/ 24410505 w 24410505"/>
              <a:gd name="connsiteY11" fmla="*/ 132858 h 8850034"/>
              <a:gd name="connsiteX0" fmla="*/ 0 w 24410505"/>
              <a:gd name="connsiteY0" fmla="*/ 93101 h 8850034"/>
              <a:gd name="connsiteX1" fmla="*/ 4566111 w 24410505"/>
              <a:gd name="connsiteY1" fmla="*/ 161571 h 8850034"/>
              <a:gd name="connsiteX2" fmla="*/ 6701459 w 24410505"/>
              <a:gd name="connsiteY2" fmla="*/ 2060221 h 8850034"/>
              <a:gd name="connsiteX3" fmla="*/ 4808883 w 24410505"/>
              <a:gd name="connsiteY3" fmla="*/ 4272506 h 8850034"/>
              <a:gd name="connsiteX4" fmla="*/ 2575892 w 24410505"/>
              <a:gd name="connsiteY4" fmla="*/ 6533658 h 8850034"/>
              <a:gd name="connsiteX5" fmla="*/ 4413803 w 24410505"/>
              <a:gd name="connsiteY5" fmla="*/ 8562897 h 8850034"/>
              <a:gd name="connsiteX6" fmla="*/ 20395096 w 24410505"/>
              <a:gd name="connsiteY6" fmla="*/ 8720266 h 8850034"/>
              <a:gd name="connsiteX7" fmla="*/ 21826331 w 24410505"/>
              <a:gd name="connsiteY7" fmla="*/ 6374632 h 8850034"/>
              <a:gd name="connsiteX8" fmla="*/ 19599966 w 24410505"/>
              <a:gd name="connsiteY8" fmla="*/ 4227779 h 8850034"/>
              <a:gd name="connsiteX9" fmla="*/ 17771166 w 24410505"/>
              <a:gd name="connsiteY9" fmla="*/ 1762875 h 8850034"/>
              <a:gd name="connsiteX10" fmla="*/ 19838505 w 24410505"/>
              <a:gd name="connsiteY10" fmla="*/ 172614 h 8850034"/>
              <a:gd name="connsiteX11" fmla="*/ 24410505 w 24410505"/>
              <a:gd name="connsiteY11" fmla="*/ 132858 h 8850034"/>
              <a:gd name="connsiteX0" fmla="*/ 0 w 24410505"/>
              <a:gd name="connsiteY0" fmla="*/ 93101 h 8850034"/>
              <a:gd name="connsiteX1" fmla="*/ 4566111 w 24410505"/>
              <a:gd name="connsiteY1" fmla="*/ 161571 h 8850034"/>
              <a:gd name="connsiteX2" fmla="*/ 6701459 w 24410505"/>
              <a:gd name="connsiteY2" fmla="*/ 2060221 h 8850034"/>
              <a:gd name="connsiteX3" fmla="*/ 4808883 w 24410505"/>
              <a:gd name="connsiteY3" fmla="*/ 4272506 h 8850034"/>
              <a:gd name="connsiteX4" fmla="*/ 2575892 w 24410505"/>
              <a:gd name="connsiteY4" fmla="*/ 6533658 h 8850034"/>
              <a:gd name="connsiteX5" fmla="*/ 4413803 w 24410505"/>
              <a:gd name="connsiteY5" fmla="*/ 8562897 h 8850034"/>
              <a:gd name="connsiteX6" fmla="*/ 20395096 w 24410505"/>
              <a:gd name="connsiteY6" fmla="*/ 8720266 h 8850034"/>
              <a:gd name="connsiteX7" fmla="*/ 21826331 w 24410505"/>
              <a:gd name="connsiteY7" fmla="*/ 6374632 h 8850034"/>
              <a:gd name="connsiteX8" fmla="*/ 19599966 w 24410505"/>
              <a:gd name="connsiteY8" fmla="*/ 4227779 h 8850034"/>
              <a:gd name="connsiteX9" fmla="*/ 17771166 w 24410505"/>
              <a:gd name="connsiteY9" fmla="*/ 1762875 h 8850034"/>
              <a:gd name="connsiteX10" fmla="*/ 19838505 w 24410505"/>
              <a:gd name="connsiteY10" fmla="*/ 172614 h 8850034"/>
              <a:gd name="connsiteX11" fmla="*/ 24410505 w 24410505"/>
              <a:gd name="connsiteY11" fmla="*/ 132858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599966 w 24436629"/>
              <a:gd name="connsiteY8" fmla="*/ 4227779 h 8850034"/>
              <a:gd name="connsiteX9" fmla="*/ 17771166 w 24436629"/>
              <a:gd name="connsiteY9" fmla="*/ 1762875 h 8850034"/>
              <a:gd name="connsiteX10" fmla="*/ 19838505 w 24436629"/>
              <a:gd name="connsiteY10" fmla="*/ 172614 h 8850034"/>
              <a:gd name="connsiteX11" fmla="*/ 24436629 w 24436629"/>
              <a:gd name="connsiteY11" fmla="*/ 237361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599966 w 24436629"/>
              <a:gd name="connsiteY8" fmla="*/ 4227779 h 8850034"/>
              <a:gd name="connsiteX9" fmla="*/ 17771166 w 24436629"/>
              <a:gd name="connsiteY9" fmla="*/ 1762875 h 8850034"/>
              <a:gd name="connsiteX10" fmla="*/ 19825441 w 24436629"/>
              <a:gd name="connsiteY10" fmla="*/ 211802 h 8850034"/>
              <a:gd name="connsiteX11" fmla="*/ 24436629 w 24436629"/>
              <a:gd name="connsiteY11" fmla="*/ 237361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599966 w 24436629"/>
              <a:gd name="connsiteY8" fmla="*/ 4227779 h 8850034"/>
              <a:gd name="connsiteX9" fmla="*/ 17731978 w 24436629"/>
              <a:gd name="connsiteY9" fmla="*/ 2128635 h 8850034"/>
              <a:gd name="connsiteX10" fmla="*/ 19825441 w 24436629"/>
              <a:gd name="connsiteY10" fmla="*/ 211802 h 8850034"/>
              <a:gd name="connsiteX11" fmla="*/ 24436629 w 24436629"/>
              <a:gd name="connsiteY11" fmla="*/ 237361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599966 w 24436629"/>
              <a:gd name="connsiteY8" fmla="*/ 4227779 h 8850034"/>
              <a:gd name="connsiteX9" fmla="*/ 17745040 w 24436629"/>
              <a:gd name="connsiteY9" fmla="*/ 2259264 h 8850034"/>
              <a:gd name="connsiteX10" fmla="*/ 19825441 w 24436629"/>
              <a:gd name="connsiteY10" fmla="*/ 211802 h 8850034"/>
              <a:gd name="connsiteX11" fmla="*/ 24436629 w 24436629"/>
              <a:gd name="connsiteY11" fmla="*/ 237361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613029 w 24436629"/>
              <a:gd name="connsiteY8" fmla="*/ 4410659 h 8850034"/>
              <a:gd name="connsiteX9" fmla="*/ 17745040 w 24436629"/>
              <a:gd name="connsiteY9" fmla="*/ 2259264 h 8850034"/>
              <a:gd name="connsiteX10" fmla="*/ 19825441 w 24436629"/>
              <a:gd name="connsiteY10" fmla="*/ 211802 h 8850034"/>
              <a:gd name="connsiteX11" fmla="*/ 24436629 w 24436629"/>
              <a:gd name="connsiteY11" fmla="*/ 237361 h 8850034"/>
              <a:gd name="connsiteX0" fmla="*/ 0 w 24436629"/>
              <a:gd name="connsiteY0" fmla="*/ 93101 h 8847247"/>
              <a:gd name="connsiteX1" fmla="*/ 4566111 w 24436629"/>
              <a:gd name="connsiteY1" fmla="*/ 161571 h 8847247"/>
              <a:gd name="connsiteX2" fmla="*/ 6701459 w 24436629"/>
              <a:gd name="connsiteY2" fmla="*/ 2060221 h 8847247"/>
              <a:gd name="connsiteX3" fmla="*/ 4808883 w 24436629"/>
              <a:gd name="connsiteY3" fmla="*/ 4272506 h 8847247"/>
              <a:gd name="connsiteX4" fmla="*/ 2575892 w 24436629"/>
              <a:gd name="connsiteY4" fmla="*/ 6533658 h 8847247"/>
              <a:gd name="connsiteX5" fmla="*/ 4413803 w 24436629"/>
              <a:gd name="connsiteY5" fmla="*/ 8562897 h 8847247"/>
              <a:gd name="connsiteX6" fmla="*/ 20395096 w 24436629"/>
              <a:gd name="connsiteY6" fmla="*/ 8720266 h 8847247"/>
              <a:gd name="connsiteX7" fmla="*/ 21930835 w 24436629"/>
              <a:gd name="connsiteY7" fmla="*/ 6413821 h 8847247"/>
              <a:gd name="connsiteX8" fmla="*/ 19613029 w 24436629"/>
              <a:gd name="connsiteY8" fmla="*/ 4410659 h 8847247"/>
              <a:gd name="connsiteX9" fmla="*/ 17745040 w 24436629"/>
              <a:gd name="connsiteY9" fmla="*/ 2259264 h 8847247"/>
              <a:gd name="connsiteX10" fmla="*/ 19825441 w 24436629"/>
              <a:gd name="connsiteY10" fmla="*/ 211802 h 8847247"/>
              <a:gd name="connsiteX11" fmla="*/ 24436629 w 24436629"/>
              <a:gd name="connsiteY11" fmla="*/ 237361 h 8847247"/>
              <a:gd name="connsiteX0" fmla="*/ 0 w 24436629"/>
              <a:gd name="connsiteY0" fmla="*/ 93101 h 8824447"/>
              <a:gd name="connsiteX1" fmla="*/ 4566111 w 24436629"/>
              <a:gd name="connsiteY1" fmla="*/ 161571 h 8824447"/>
              <a:gd name="connsiteX2" fmla="*/ 6701459 w 24436629"/>
              <a:gd name="connsiteY2" fmla="*/ 2060221 h 8824447"/>
              <a:gd name="connsiteX3" fmla="*/ 4808883 w 24436629"/>
              <a:gd name="connsiteY3" fmla="*/ 4272506 h 8824447"/>
              <a:gd name="connsiteX4" fmla="*/ 2575892 w 24436629"/>
              <a:gd name="connsiteY4" fmla="*/ 6533658 h 8824447"/>
              <a:gd name="connsiteX5" fmla="*/ 4413803 w 24436629"/>
              <a:gd name="connsiteY5" fmla="*/ 8562897 h 8824447"/>
              <a:gd name="connsiteX6" fmla="*/ 20003211 w 24436629"/>
              <a:gd name="connsiteY6" fmla="*/ 8563512 h 8824447"/>
              <a:gd name="connsiteX7" fmla="*/ 21930835 w 24436629"/>
              <a:gd name="connsiteY7" fmla="*/ 6413821 h 8824447"/>
              <a:gd name="connsiteX8" fmla="*/ 19613029 w 24436629"/>
              <a:gd name="connsiteY8" fmla="*/ 4410659 h 8824447"/>
              <a:gd name="connsiteX9" fmla="*/ 17745040 w 24436629"/>
              <a:gd name="connsiteY9" fmla="*/ 2259264 h 8824447"/>
              <a:gd name="connsiteX10" fmla="*/ 19825441 w 24436629"/>
              <a:gd name="connsiteY10" fmla="*/ 211802 h 8824447"/>
              <a:gd name="connsiteX11" fmla="*/ 24436629 w 24436629"/>
              <a:gd name="connsiteY11" fmla="*/ 237361 h 8824447"/>
              <a:gd name="connsiteX0" fmla="*/ 0 w 24436629"/>
              <a:gd name="connsiteY0" fmla="*/ 93101 h 8722249"/>
              <a:gd name="connsiteX1" fmla="*/ 4566111 w 24436629"/>
              <a:gd name="connsiteY1" fmla="*/ 161571 h 8722249"/>
              <a:gd name="connsiteX2" fmla="*/ 6701459 w 24436629"/>
              <a:gd name="connsiteY2" fmla="*/ 2060221 h 8722249"/>
              <a:gd name="connsiteX3" fmla="*/ 4808883 w 24436629"/>
              <a:gd name="connsiteY3" fmla="*/ 4272506 h 8722249"/>
              <a:gd name="connsiteX4" fmla="*/ 2575892 w 24436629"/>
              <a:gd name="connsiteY4" fmla="*/ 6533658 h 8722249"/>
              <a:gd name="connsiteX5" fmla="*/ 4413803 w 24436629"/>
              <a:gd name="connsiteY5" fmla="*/ 8562897 h 8722249"/>
              <a:gd name="connsiteX6" fmla="*/ 20003211 w 24436629"/>
              <a:gd name="connsiteY6" fmla="*/ 8563512 h 8722249"/>
              <a:gd name="connsiteX7" fmla="*/ 21930835 w 24436629"/>
              <a:gd name="connsiteY7" fmla="*/ 6413821 h 8722249"/>
              <a:gd name="connsiteX8" fmla="*/ 19613029 w 24436629"/>
              <a:gd name="connsiteY8" fmla="*/ 4410659 h 8722249"/>
              <a:gd name="connsiteX9" fmla="*/ 17745040 w 24436629"/>
              <a:gd name="connsiteY9" fmla="*/ 2259264 h 8722249"/>
              <a:gd name="connsiteX10" fmla="*/ 19825441 w 24436629"/>
              <a:gd name="connsiteY10" fmla="*/ 211802 h 8722249"/>
              <a:gd name="connsiteX11" fmla="*/ 24436629 w 24436629"/>
              <a:gd name="connsiteY11" fmla="*/ 237361 h 8722249"/>
              <a:gd name="connsiteX0" fmla="*/ 0 w 24436629"/>
              <a:gd name="connsiteY0" fmla="*/ 93101 h 8571320"/>
              <a:gd name="connsiteX1" fmla="*/ 4566111 w 24436629"/>
              <a:gd name="connsiteY1" fmla="*/ 161571 h 8571320"/>
              <a:gd name="connsiteX2" fmla="*/ 6701459 w 24436629"/>
              <a:gd name="connsiteY2" fmla="*/ 2060221 h 8571320"/>
              <a:gd name="connsiteX3" fmla="*/ 4808883 w 24436629"/>
              <a:gd name="connsiteY3" fmla="*/ 4272506 h 8571320"/>
              <a:gd name="connsiteX4" fmla="*/ 2575892 w 24436629"/>
              <a:gd name="connsiteY4" fmla="*/ 6533658 h 8571320"/>
              <a:gd name="connsiteX5" fmla="*/ 4413803 w 24436629"/>
              <a:gd name="connsiteY5" fmla="*/ 8562897 h 8571320"/>
              <a:gd name="connsiteX6" fmla="*/ 20003211 w 24436629"/>
              <a:gd name="connsiteY6" fmla="*/ 8563512 h 8571320"/>
              <a:gd name="connsiteX7" fmla="*/ 21930835 w 24436629"/>
              <a:gd name="connsiteY7" fmla="*/ 6413821 h 8571320"/>
              <a:gd name="connsiteX8" fmla="*/ 19613029 w 24436629"/>
              <a:gd name="connsiteY8" fmla="*/ 4410659 h 8571320"/>
              <a:gd name="connsiteX9" fmla="*/ 17745040 w 24436629"/>
              <a:gd name="connsiteY9" fmla="*/ 2259264 h 8571320"/>
              <a:gd name="connsiteX10" fmla="*/ 19825441 w 24436629"/>
              <a:gd name="connsiteY10" fmla="*/ 211802 h 8571320"/>
              <a:gd name="connsiteX11" fmla="*/ 24436629 w 24436629"/>
              <a:gd name="connsiteY11" fmla="*/ 237361 h 8571320"/>
              <a:gd name="connsiteX0" fmla="*/ 0 w 24436629"/>
              <a:gd name="connsiteY0" fmla="*/ 93101 h 8571320"/>
              <a:gd name="connsiteX1" fmla="*/ 4566111 w 24436629"/>
              <a:gd name="connsiteY1" fmla="*/ 161571 h 8571320"/>
              <a:gd name="connsiteX2" fmla="*/ 6701459 w 24436629"/>
              <a:gd name="connsiteY2" fmla="*/ 2060221 h 8571320"/>
              <a:gd name="connsiteX3" fmla="*/ 4808883 w 24436629"/>
              <a:gd name="connsiteY3" fmla="*/ 4272506 h 8571320"/>
              <a:gd name="connsiteX4" fmla="*/ 2575892 w 24436629"/>
              <a:gd name="connsiteY4" fmla="*/ 6533658 h 8571320"/>
              <a:gd name="connsiteX5" fmla="*/ 4413803 w 24436629"/>
              <a:gd name="connsiteY5" fmla="*/ 8562897 h 8571320"/>
              <a:gd name="connsiteX6" fmla="*/ 20003211 w 24436629"/>
              <a:gd name="connsiteY6" fmla="*/ 8563512 h 8571320"/>
              <a:gd name="connsiteX7" fmla="*/ 21930835 w 24436629"/>
              <a:gd name="connsiteY7" fmla="*/ 6413821 h 8571320"/>
              <a:gd name="connsiteX8" fmla="*/ 19613029 w 24436629"/>
              <a:gd name="connsiteY8" fmla="*/ 4410659 h 8571320"/>
              <a:gd name="connsiteX9" fmla="*/ 17745040 w 24436629"/>
              <a:gd name="connsiteY9" fmla="*/ 2259264 h 8571320"/>
              <a:gd name="connsiteX10" fmla="*/ 19825441 w 24436629"/>
              <a:gd name="connsiteY10" fmla="*/ 211802 h 8571320"/>
              <a:gd name="connsiteX11" fmla="*/ 24436629 w 24436629"/>
              <a:gd name="connsiteY11" fmla="*/ 237361 h 8571320"/>
              <a:gd name="connsiteX0" fmla="*/ 0 w 24436629"/>
              <a:gd name="connsiteY0" fmla="*/ 93101 h 8571320"/>
              <a:gd name="connsiteX1" fmla="*/ 4566111 w 24436629"/>
              <a:gd name="connsiteY1" fmla="*/ 161571 h 8571320"/>
              <a:gd name="connsiteX2" fmla="*/ 6701459 w 24436629"/>
              <a:gd name="connsiteY2" fmla="*/ 2060221 h 8571320"/>
              <a:gd name="connsiteX3" fmla="*/ 4808883 w 24436629"/>
              <a:gd name="connsiteY3" fmla="*/ 4272506 h 8571320"/>
              <a:gd name="connsiteX4" fmla="*/ 2575892 w 24436629"/>
              <a:gd name="connsiteY4" fmla="*/ 6533658 h 8571320"/>
              <a:gd name="connsiteX5" fmla="*/ 4413803 w 24436629"/>
              <a:gd name="connsiteY5" fmla="*/ 8562897 h 8571320"/>
              <a:gd name="connsiteX6" fmla="*/ 20003211 w 24436629"/>
              <a:gd name="connsiteY6" fmla="*/ 8563512 h 8571320"/>
              <a:gd name="connsiteX7" fmla="*/ 21930835 w 24436629"/>
              <a:gd name="connsiteY7" fmla="*/ 6413821 h 8571320"/>
              <a:gd name="connsiteX8" fmla="*/ 19613029 w 24436629"/>
              <a:gd name="connsiteY8" fmla="*/ 4410659 h 8571320"/>
              <a:gd name="connsiteX9" fmla="*/ 17745040 w 24436629"/>
              <a:gd name="connsiteY9" fmla="*/ 2259264 h 8571320"/>
              <a:gd name="connsiteX10" fmla="*/ 19825441 w 24436629"/>
              <a:gd name="connsiteY10" fmla="*/ 211802 h 8571320"/>
              <a:gd name="connsiteX11" fmla="*/ 24436629 w 24436629"/>
              <a:gd name="connsiteY11" fmla="*/ 237361 h 8571320"/>
              <a:gd name="connsiteX0" fmla="*/ 0 w 24436632"/>
              <a:gd name="connsiteY0" fmla="*/ 93101 h 8571320"/>
              <a:gd name="connsiteX1" fmla="*/ 4566111 w 24436632"/>
              <a:gd name="connsiteY1" fmla="*/ 161571 h 8571320"/>
              <a:gd name="connsiteX2" fmla="*/ 6701459 w 24436632"/>
              <a:gd name="connsiteY2" fmla="*/ 2060221 h 8571320"/>
              <a:gd name="connsiteX3" fmla="*/ 4808883 w 24436632"/>
              <a:gd name="connsiteY3" fmla="*/ 4272506 h 8571320"/>
              <a:gd name="connsiteX4" fmla="*/ 2575892 w 24436632"/>
              <a:gd name="connsiteY4" fmla="*/ 6533658 h 8571320"/>
              <a:gd name="connsiteX5" fmla="*/ 4413803 w 24436632"/>
              <a:gd name="connsiteY5" fmla="*/ 8562897 h 8571320"/>
              <a:gd name="connsiteX6" fmla="*/ 20003211 w 24436632"/>
              <a:gd name="connsiteY6" fmla="*/ 8563512 h 8571320"/>
              <a:gd name="connsiteX7" fmla="*/ 21930835 w 24436632"/>
              <a:gd name="connsiteY7" fmla="*/ 6413821 h 8571320"/>
              <a:gd name="connsiteX8" fmla="*/ 19613029 w 24436632"/>
              <a:gd name="connsiteY8" fmla="*/ 4410659 h 8571320"/>
              <a:gd name="connsiteX9" fmla="*/ 17745040 w 24436632"/>
              <a:gd name="connsiteY9" fmla="*/ 2259264 h 8571320"/>
              <a:gd name="connsiteX10" fmla="*/ 19825441 w 24436632"/>
              <a:gd name="connsiteY10" fmla="*/ 211802 h 8571320"/>
              <a:gd name="connsiteX11" fmla="*/ 24436629 w 24436632"/>
              <a:gd name="connsiteY11" fmla="*/ 237361 h 8571320"/>
              <a:gd name="connsiteX0" fmla="*/ 0 w 24436632"/>
              <a:gd name="connsiteY0" fmla="*/ 93101 h 8571320"/>
              <a:gd name="connsiteX1" fmla="*/ 4566111 w 24436632"/>
              <a:gd name="connsiteY1" fmla="*/ 161571 h 8571320"/>
              <a:gd name="connsiteX2" fmla="*/ 6701459 w 24436632"/>
              <a:gd name="connsiteY2" fmla="*/ 2060221 h 8571320"/>
              <a:gd name="connsiteX3" fmla="*/ 4808883 w 24436632"/>
              <a:gd name="connsiteY3" fmla="*/ 4272506 h 8571320"/>
              <a:gd name="connsiteX4" fmla="*/ 2575892 w 24436632"/>
              <a:gd name="connsiteY4" fmla="*/ 6533658 h 8571320"/>
              <a:gd name="connsiteX5" fmla="*/ 4413803 w 24436632"/>
              <a:gd name="connsiteY5" fmla="*/ 8562897 h 8571320"/>
              <a:gd name="connsiteX6" fmla="*/ 20003211 w 24436632"/>
              <a:gd name="connsiteY6" fmla="*/ 8563512 h 8571320"/>
              <a:gd name="connsiteX7" fmla="*/ 21930835 w 24436632"/>
              <a:gd name="connsiteY7" fmla="*/ 6413821 h 8571320"/>
              <a:gd name="connsiteX8" fmla="*/ 19613029 w 24436632"/>
              <a:gd name="connsiteY8" fmla="*/ 4410659 h 8571320"/>
              <a:gd name="connsiteX9" fmla="*/ 17745040 w 24436632"/>
              <a:gd name="connsiteY9" fmla="*/ 2259264 h 8571320"/>
              <a:gd name="connsiteX10" fmla="*/ 19825441 w 24436632"/>
              <a:gd name="connsiteY10" fmla="*/ 211802 h 8571320"/>
              <a:gd name="connsiteX11" fmla="*/ 24436628 w 24436632"/>
              <a:gd name="connsiteY11" fmla="*/ 224299 h 8571320"/>
              <a:gd name="connsiteX0" fmla="*/ 0 w 24423569"/>
              <a:gd name="connsiteY0" fmla="*/ 93101 h 8571320"/>
              <a:gd name="connsiteX1" fmla="*/ 4566111 w 24423569"/>
              <a:gd name="connsiteY1" fmla="*/ 161571 h 8571320"/>
              <a:gd name="connsiteX2" fmla="*/ 6701459 w 24423569"/>
              <a:gd name="connsiteY2" fmla="*/ 2060221 h 8571320"/>
              <a:gd name="connsiteX3" fmla="*/ 4808883 w 24423569"/>
              <a:gd name="connsiteY3" fmla="*/ 4272506 h 8571320"/>
              <a:gd name="connsiteX4" fmla="*/ 2575892 w 24423569"/>
              <a:gd name="connsiteY4" fmla="*/ 6533658 h 8571320"/>
              <a:gd name="connsiteX5" fmla="*/ 4413803 w 24423569"/>
              <a:gd name="connsiteY5" fmla="*/ 8562897 h 8571320"/>
              <a:gd name="connsiteX6" fmla="*/ 20003211 w 24423569"/>
              <a:gd name="connsiteY6" fmla="*/ 8563512 h 8571320"/>
              <a:gd name="connsiteX7" fmla="*/ 21930835 w 24423569"/>
              <a:gd name="connsiteY7" fmla="*/ 6413821 h 8571320"/>
              <a:gd name="connsiteX8" fmla="*/ 19613029 w 24423569"/>
              <a:gd name="connsiteY8" fmla="*/ 4410659 h 8571320"/>
              <a:gd name="connsiteX9" fmla="*/ 17745040 w 24423569"/>
              <a:gd name="connsiteY9" fmla="*/ 2259264 h 8571320"/>
              <a:gd name="connsiteX10" fmla="*/ 19825441 w 24423569"/>
              <a:gd name="connsiteY10" fmla="*/ 211802 h 8571320"/>
              <a:gd name="connsiteX11" fmla="*/ 24423565 w 24423569"/>
              <a:gd name="connsiteY11" fmla="*/ 158985 h 8571320"/>
              <a:gd name="connsiteX0" fmla="*/ 0 w 24423568"/>
              <a:gd name="connsiteY0" fmla="*/ 93101 h 8571320"/>
              <a:gd name="connsiteX1" fmla="*/ 4566111 w 24423568"/>
              <a:gd name="connsiteY1" fmla="*/ 161571 h 8571320"/>
              <a:gd name="connsiteX2" fmla="*/ 6701459 w 24423568"/>
              <a:gd name="connsiteY2" fmla="*/ 2060221 h 8571320"/>
              <a:gd name="connsiteX3" fmla="*/ 4808883 w 24423568"/>
              <a:gd name="connsiteY3" fmla="*/ 4272506 h 8571320"/>
              <a:gd name="connsiteX4" fmla="*/ 2575892 w 24423568"/>
              <a:gd name="connsiteY4" fmla="*/ 6533658 h 8571320"/>
              <a:gd name="connsiteX5" fmla="*/ 4413803 w 24423568"/>
              <a:gd name="connsiteY5" fmla="*/ 8562897 h 8571320"/>
              <a:gd name="connsiteX6" fmla="*/ 20003211 w 24423568"/>
              <a:gd name="connsiteY6" fmla="*/ 8563512 h 8571320"/>
              <a:gd name="connsiteX7" fmla="*/ 21930835 w 24423568"/>
              <a:gd name="connsiteY7" fmla="*/ 6413821 h 8571320"/>
              <a:gd name="connsiteX8" fmla="*/ 19613029 w 24423568"/>
              <a:gd name="connsiteY8" fmla="*/ 4410659 h 8571320"/>
              <a:gd name="connsiteX9" fmla="*/ 17745040 w 24423568"/>
              <a:gd name="connsiteY9" fmla="*/ 2259264 h 8571320"/>
              <a:gd name="connsiteX10" fmla="*/ 19825441 w 24423568"/>
              <a:gd name="connsiteY10" fmla="*/ 211802 h 8571320"/>
              <a:gd name="connsiteX11" fmla="*/ 24423565 w 24423568"/>
              <a:gd name="connsiteY11" fmla="*/ 158985 h 8571320"/>
              <a:gd name="connsiteX0" fmla="*/ 0 w 24423568"/>
              <a:gd name="connsiteY0" fmla="*/ 93101 h 8571320"/>
              <a:gd name="connsiteX1" fmla="*/ 4566111 w 24423568"/>
              <a:gd name="connsiteY1" fmla="*/ 161571 h 8571320"/>
              <a:gd name="connsiteX2" fmla="*/ 6701459 w 24423568"/>
              <a:gd name="connsiteY2" fmla="*/ 2060221 h 8571320"/>
              <a:gd name="connsiteX3" fmla="*/ 4808883 w 24423568"/>
              <a:gd name="connsiteY3" fmla="*/ 4272506 h 8571320"/>
              <a:gd name="connsiteX4" fmla="*/ 2575892 w 24423568"/>
              <a:gd name="connsiteY4" fmla="*/ 6533658 h 8571320"/>
              <a:gd name="connsiteX5" fmla="*/ 4413803 w 24423568"/>
              <a:gd name="connsiteY5" fmla="*/ 8562897 h 8571320"/>
              <a:gd name="connsiteX6" fmla="*/ 20003211 w 24423568"/>
              <a:gd name="connsiteY6" fmla="*/ 8563512 h 8571320"/>
              <a:gd name="connsiteX7" fmla="*/ 21930835 w 24423568"/>
              <a:gd name="connsiteY7" fmla="*/ 6413821 h 8571320"/>
              <a:gd name="connsiteX8" fmla="*/ 19613029 w 24423568"/>
              <a:gd name="connsiteY8" fmla="*/ 4410659 h 8571320"/>
              <a:gd name="connsiteX9" fmla="*/ 17745040 w 24423568"/>
              <a:gd name="connsiteY9" fmla="*/ 2259264 h 8571320"/>
              <a:gd name="connsiteX10" fmla="*/ 19825441 w 24423568"/>
              <a:gd name="connsiteY10" fmla="*/ 211802 h 8571320"/>
              <a:gd name="connsiteX11" fmla="*/ 24423565 w 24423568"/>
              <a:gd name="connsiteY11" fmla="*/ 158985 h 8571320"/>
              <a:gd name="connsiteX0" fmla="*/ 0 w 24423568"/>
              <a:gd name="connsiteY0" fmla="*/ 93101 h 8571320"/>
              <a:gd name="connsiteX1" fmla="*/ 4566111 w 24423568"/>
              <a:gd name="connsiteY1" fmla="*/ 161571 h 8571320"/>
              <a:gd name="connsiteX2" fmla="*/ 6701459 w 24423568"/>
              <a:gd name="connsiteY2" fmla="*/ 2060221 h 8571320"/>
              <a:gd name="connsiteX3" fmla="*/ 4808883 w 24423568"/>
              <a:gd name="connsiteY3" fmla="*/ 4272506 h 8571320"/>
              <a:gd name="connsiteX4" fmla="*/ 2575892 w 24423568"/>
              <a:gd name="connsiteY4" fmla="*/ 6533658 h 8571320"/>
              <a:gd name="connsiteX5" fmla="*/ 4413803 w 24423568"/>
              <a:gd name="connsiteY5" fmla="*/ 8562897 h 8571320"/>
              <a:gd name="connsiteX6" fmla="*/ 20003211 w 24423568"/>
              <a:gd name="connsiteY6" fmla="*/ 8563512 h 8571320"/>
              <a:gd name="connsiteX7" fmla="*/ 21930835 w 24423568"/>
              <a:gd name="connsiteY7" fmla="*/ 6413821 h 8571320"/>
              <a:gd name="connsiteX8" fmla="*/ 19613029 w 24423568"/>
              <a:gd name="connsiteY8" fmla="*/ 4410659 h 8571320"/>
              <a:gd name="connsiteX9" fmla="*/ 17745040 w 24423568"/>
              <a:gd name="connsiteY9" fmla="*/ 2259264 h 8571320"/>
              <a:gd name="connsiteX10" fmla="*/ 19825441 w 24423568"/>
              <a:gd name="connsiteY10" fmla="*/ 211802 h 8571320"/>
              <a:gd name="connsiteX11" fmla="*/ 24423565 w 24423568"/>
              <a:gd name="connsiteY11" fmla="*/ 158985 h 8571320"/>
              <a:gd name="connsiteX0" fmla="*/ 0 w 24423568"/>
              <a:gd name="connsiteY0" fmla="*/ 0 h 8478219"/>
              <a:gd name="connsiteX1" fmla="*/ 4566111 w 24423568"/>
              <a:gd name="connsiteY1" fmla="*/ 68470 h 8478219"/>
              <a:gd name="connsiteX2" fmla="*/ 6701459 w 24423568"/>
              <a:gd name="connsiteY2" fmla="*/ 1967120 h 8478219"/>
              <a:gd name="connsiteX3" fmla="*/ 4808883 w 24423568"/>
              <a:gd name="connsiteY3" fmla="*/ 4179405 h 8478219"/>
              <a:gd name="connsiteX4" fmla="*/ 2575892 w 24423568"/>
              <a:gd name="connsiteY4" fmla="*/ 6440557 h 8478219"/>
              <a:gd name="connsiteX5" fmla="*/ 4413803 w 24423568"/>
              <a:gd name="connsiteY5" fmla="*/ 8469796 h 8478219"/>
              <a:gd name="connsiteX6" fmla="*/ 20003211 w 24423568"/>
              <a:gd name="connsiteY6" fmla="*/ 8470411 h 8478219"/>
              <a:gd name="connsiteX7" fmla="*/ 21930835 w 24423568"/>
              <a:gd name="connsiteY7" fmla="*/ 6320720 h 8478219"/>
              <a:gd name="connsiteX8" fmla="*/ 19613029 w 24423568"/>
              <a:gd name="connsiteY8" fmla="*/ 4317558 h 8478219"/>
              <a:gd name="connsiteX9" fmla="*/ 17745040 w 24423568"/>
              <a:gd name="connsiteY9" fmla="*/ 2166163 h 8478219"/>
              <a:gd name="connsiteX10" fmla="*/ 19825441 w 24423568"/>
              <a:gd name="connsiteY10" fmla="*/ 118701 h 8478219"/>
              <a:gd name="connsiteX11" fmla="*/ 24423565 w 24423568"/>
              <a:gd name="connsiteY11" fmla="*/ 65884 h 8478219"/>
              <a:gd name="connsiteX0" fmla="*/ 0 w 24383521"/>
              <a:gd name="connsiteY0" fmla="*/ 93101 h 8571320"/>
              <a:gd name="connsiteX1" fmla="*/ 4526064 w 24383521"/>
              <a:gd name="connsiteY1" fmla="*/ 161571 h 8571320"/>
              <a:gd name="connsiteX2" fmla="*/ 6661412 w 24383521"/>
              <a:gd name="connsiteY2" fmla="*/ 2060221 h 8571320"/>
              <a:gd name="connsiteX3" fmla="*/ 4768836 w 24383521"/>
              <a:gd name="connsiteY3" fmla="*/ 4272506 h 8571320"/>
              <a:gd name="connsiteX4" fmla="*/ 2535845 w 24383521"/>
              <a:gd name="connsiteY4" fmla="*/ 6533658 h 8571320"/>
              <a:gd name="connsiteX5" fmla="*/ 4373756 w 24383521"/>
              <a:gd name="connsiteY5" fmla="*/ 8562897 h 8571320"/>
              <a:gd name="connsiteX6" fmla="*/ 19963164 w 24383521"/>
              <a:gd name="connsiteY6" fmla="*/ 8563512 h 8571320"/>
              <a:gd name="connsiteX7" fmla="*/ 21890788 w 24383521"/>
              <a:gd name="connsiteY7" fmla="*/ 6413821 h 8571320"/>
              <a:gd name="connsiteX8" fmla="*/ 19572982 w 24383521"/>
              <a:gd name="connsiteY8" fmla="*/ 4410659 h 8571320"/>
              <a:gd name="connsiteX9" fmla="*/ 17704993 w 24383521"/>
              <a:gd name="connsiteY9" fmla="*/ 2259264 h 8571320"/>
              <a:gd name="connsiteX10" fmla="*/ 19785394 w 24383521"/>
              <a:gd name="connsiteY10" fmla="*/ 211802 h 8571320"/>
              <a:gd name="connsiteX11" fmla="*/ 24383518 w 24383521"/>
              <a:gd name="connsiteY11" fmla="*/ 158985 h 8571320"/>
              <a:gd name="connsiteX0" fmla="*/ 0 w 24383521"/>
              <a:gd name="connsiteY0" fmla="*/ 96706 h 8574925"/>
              <a:gd name="connsiteX1" fmla="*/ 4526064 w 24383521"/>
              <a:gd name="connsiteY1" fmla="*/ 165176 h 8574925"/>
              <a:gd name="connsiteX2" fmla="*/ 6661412 w 24383521"/>
              <a:gd name="connsiteY2" fmla="*/ 2063826 h 8574925"/>
              <a:gd name="connsiteX3" fmla="*/ 4768836 w 24383521"/>
              <a:gd name="connsiteY3" fmla="*/ 4276111 h 8574925"/>
              <a:gd name="connsiteX4" fmla="*/ 2535845 w 24383521"/>
              <a:gd name="connsiteY4" fmla="*/ 6537263 h 8574925"/>
              <a:gd name="connsiteX5" fmla="*/ 4373756 w 24383521"/>
              <a:gd name="connsiteY5" fmla="*/ 8566502 h 8574925"/>
              <a:gd name="connsiteX6" fmla="*/ 19963164 w 24383521"/>
              <a:gd name="connsiteY6" fmla="*/ 8567117 h 8574925"/>
              <a:gd name="connsiteX7" fmla="*/ 21890788 w 24383521"/>
              <a:gd name="connsiteY7" fmla="*/ 6417426 h 8574925"/>
              <a:gd name="connsiteX8" fmla="*/ 19572982 w 24383521"/>
              <a:gd name="connsiteY8" fmla="*/ 4414264 h 8574925"/>
              <a:gd name="connsiteX9" fmla="*/ 17704993 w 24383521"/>
              <a:gd name="connsiteY9" fmla="*/ 2262869 h 8574925"/>
              <a:gd name="connsiteX10" fmla="*/ 19785394 w 24383521"/>
              <a:gd name="connsiteY10" fmla="*/ 215407 h 8574925"/>
              <a:gd name="connsiteX11" fmla="*/ 24383518 w 24383521"/>
              <a:gd name="connsiteY11" fmla="*/ 162590 h 8574925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83521" h="8470665">
                <a:moveTo>
                  <a:pt x="0" y="0"/>
                </a:moveTo>
                <a:cubicBezTo>
                  <a:pt x="6480" y="2480"/>
                  <a:pt x="4517113" y="60990"/>
                  <a:pt x="4526064" y="68470"/>
                </a:cubicBezTo>
                <a:cubicBezTo>
                  <a:pt x="4535015" y="75950"/>
                  <a:pt x="6659932" y="145220"/>
                  <a:pt x="6661412" y="1967120"/>
                </a:cubicBezTo>
                <a:cubicBezTo>
                  <a:pt x="6662892" y="3789020"/>
                  <a:pt x="4772025" y="4183287"/>
                  <a:pt x="4768836" y="4179405"/>
                </a:cubicBezTo>
                <a:cubicBezTo>
                  <a:pt x="4765647" y="4175523"/>
                  <a:pt x="2504476" y="4351005"/>
                  <a:pt x="2535845" y="6440557"/>
                </a:cubicBezTo>
                <a:cubicBezTo>
                  <a:pt x="2567214" y="8530109"/>
                  <a:pt x="4343031" y="8471121"/>
                  <a:pt x="4373756" y="8469796"/>
                </a:cubicBezTo>
                <a:cubicBezTo>
                  <a:pt x="4404481" y="8468471"/>
                  <a:pt x="19908780" y="8471539"/>
                  <a:pt x="19963164" y="8470411"/>
                </a:cubicBezTo>
                <a:cubicBezTo>
                  <a:pt x="20017548" y="8469283"/>
                  <a:pt x="21867266" y="8416706"/>
                  <a:pt x="21890788" y="6320720"/>
                </a:cubicBezTo>
                <a:cubicBezTo>
                  <a:pt x="21914310" y="4224734"/>
                  <a:pt x="19590487" y="4324041"/>
                  <a:pt x="19572982" y="4317558"/>
                </a:cubicBezTo>
                <a:cubicBezTo>
                  <a:pt x="19555477" y="4311075"/>
                  <a:pt x="17697024" y="4274149"/>
                  <a:pt x="17704993" y="2166163"/>
                </a:cubicBezTo>
                <a:cubicBezTo>
                  <a:pt x="17712962" y="58177"/>
                  <a:pt x="19770730" y="122439"/>
                  <a:pt x="19785394" y="118701"/>
                </a:cubicBezTo>
                <a:cubicBezTo>
                  <a:pt x="19800058" y="114963"/>
                  <a:pt x="24388157" y="67492"/>
                  <a:pt x="24383518" y="65884"/>
                </a:cubicBezTo>
              </a:path>
            </a:pathLst>
          </a:custGeom>
          <a:noFill/>
          <a:ln w="889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" name="Freeform 114">
            <a:extLst>
              <a:ext uri="{FF2B5EF4-FFF2-40B4-BE49-F238E27FC236}">
                <a16:creationId xmlns:a16="http://schemas.microsoft.com/office/drawing/2014/main" id="{DA538812-3D52-7A48-82B7-C90DC3BE2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883" y="1378802"/>
            <a:ext cx="915239" cy="1182316"/>
          </a:xfrm>
          <a:custGeom>
            <a:avLst/>
            <a:gdLst>
              <a:gd name="T0" fmla="*/ 271 w 1240"/>
              <a:gd name="T1" fmla="*/ 0 h 1602"/>
              <a:gd name="T2" fmla="*/ 966 w 1240"/>
              <a:gd name="T3" fmla="*/ 0 h 1602"/>
              <a:gd name="T4" fmla="*/ 966 w 1240"/>
              <a:gd name="T5" fmla="*/ 0 h 1602"/>
              <a:gd name="T6" fmla="*/ 1017 w 1240"/>
              <a:gd name="T7" fmla="*/ 51 h 1602"/>
              <a:gd name="T8" fmla="*/ 1017 w 1240"/>
              <a:gd name="T9" fmla="*/ 660 h 1602"/>
              <a:gd name="T10" fmla="*/ 1017 w 1240"/>
              <a:gd name="T11" fmla="*/ 660 h 1602"/>
              <a:gd name="T12" fmla="*/ 1068 w 1240"/>
              <a:gd name="T13" fmla="*/ 711 h 1602"/>
              <a:gd name="T14" fmla="*/ 1173 w 1240"/>
              <a:gd name="T15" fmla="*/ 711 h 1602"/>
              <a:gd name="T16" fmla="*/ 1173 w 1240"/>
              <a:gd name="T17" fmla="*/ 711 h 1602"/>
              <a:gd name="T18" fmla="*/ 1215 w 1240"/>
              <a:gd name="T19" fmla="*/ 791 h 1602"/>
              <a:gd name="T20" fmla="*/ 661 w 1240"/>
              <a:gd name="T21" fmla="*/ 1572 h 1602"/>
              <a:gd name="T22" fmla="*/ 661 w 1240"/>
              <a:gd name="T23" fmla="*/ 1572 h 1602"/>
              <a:gd name="T24" fmla="*/ 578 w 1240"/>
              <a:gd name="T25" fmla="*/ 1572 h 1602"/>
              <a:gd name="T26" fmla="*/ 24 w 1240"/>
              <a:gd name="T27" fmla="*/ 791 h 1602"/>
              <a:gd name="T28" fmla="*/ 24 w 1240"/>
              <a:gd name="T29" fmla="*/ 791 h 1602"/>
              <a:gd name="T30" fmla="*/ 66 w 1240"/>
              <a:gd name="T31" fmla="*/ 711 h 1602"/>
              <a:gd name="T32" fmla="*/ 168 w 1240"/>
              <a:gd name="T33" fmla="*/ 711 h 1602"/>
              <a:gd name="T34" fmla="*/ 168 w 1240"/>
              <a:gd name="T35" fmla="*/ 711 h 1602"/>
              <a:gd name="T36" fmla="*/ 219 w 1240"/>
              <a:gd name="T37" fmla="*/ 660 h 1602"/>
              <a:gd name="T38" fmla="*/ 219 w 1240"/>
              <a:gd name="T39" fmla="*/ 51 h 1602"/>
              <a:gd name="T40" fmla="*/ 219 w 1240"/>
              <a:gd name="T41" fmla="*/ 51 h 1602"/>
              <a:gd name="T42" fmla="*/ 271 w 1240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40" h="1602">
                <a:moveTo>
                  <a:pt x="271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5" y="0"/>
                  <a:pt x="1017" y="23"/>
                  <a:pt x="1017" y="51"/>
                </a:cubicBezTo>
                <a:lnTo>
                  <a:pt x="1017" y="660"/>
                </a:lnTo>
                <a:lnTo>
                  <a:pt x="1017" y="660"/>
                </a:lnTo>
                <a:cubicBezTo>
                  <a:pt x="1017" y="688"/>
                  <a:pt x="1040" y="711"/>
                  <a:pt x="1068" y="711"/>
                </a:cubicBezTo>
                <a:lnTo>
                  <a:pt x="1173" y="711"/>
                </a:lnTo>
                <a:lnTo>
                  <a:pt x="1173" y="711"/>
                </a:lnTo>
                <a:cubicBezTo>
                  <a:pt x="1215" y="711"/>
                  <a:pt x="1239" y="758"/>
                  <a:pt x="1215" y="791"/>
                </a:cubicBezTo>
                <a:lnTo>
                  <a:pt x="661" y="1572"/>
                </a:lnTo>
                <a:lnTo>
                  <a:pt x="661" y="1572"/>
                </a:lnTo>
                <a:cubicBezTo>
                  <a:pt x="641" y="1601"/>
                  <a:pt x="598" y="1601"/>
                  <a:pt x="578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5" y="711"/>
                  <a:pt x="66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7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6" name="Freeform 116">
            <a:extLst>
              <a:ext uri="{FF2B5EF4-FFF2-40B4-BE49-F238E27FC236}">
                <a16:creationId xmlns:a16="http://schemas.microsoft.com/office/drawing/2014/main" id="{55FFA72A-0889-0947-B4ED-800A62F3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652" y="4427964"/>
            <a:ext cx="915237" cy="1182317"/>
          </a:xfrm>
          <a:custGeom>
            <a:avLst/>
            <a:gdLst>
              <a:gd name="T0" fmla="*/ 270 w 1240"/>
              <a:gd name="T1" fmla="*/ 0 h 1602"/>
              <a:gd name="T2" fmla="*/ 966 w 1240"/>
              <a:gd name="T3" fmla="*/ 0 h 1602"/>
              <a:gd name="T4" fmla="*/ 966 w 1240"/>
              <a:gd name="T5" fmla="*/ 0 h 1602"/>
              <a:gd name="T6" fmla="*/ 1016 w 1240"/>
              <a:gd name="T7" fmla="*/ 51 h 1602"/>
              <a:gd name="T8" fmla="*/ 1016 w 1240"/>
              <a:gd name="T9" fmla="*/ 660 h 1602"/>
              <a:gd name="T10" fmla="*/ 1016 w 1240"/>
              <a:gd name="T11" fmla="*/ 660 h 1602"/>
              <a:gd name="T12" fmla="*/ 1068 w 1240"/>
              <a:gd name="T13" fmla="*/ 711 h 1602"/>
              <a:gd name="T14" fmla="*/ 1173 w 1240"/>
              <a:gd name="T15" fmla="*/ 711 h 1602"/>
              <a:gd name="T16" fmla="*/ 1173 w 1240"/>
              <a:gd name="T17" fmla="*/ 711 h 1602"/>
              <a:gd name="T18" fmla="*/ 1215 w 1240"/>
              <a:gd name="T19" fmla="*/ 791 h 1602"/>
              <a:gd name="T20" fmla="*/ 661 w 1240"/>
              <a:gd name="T21" fmla="*/ 1572 h 1602"/>
              <a:gd name="T22" fmla="*/ 661 w 1240"/>
              <a:gd name="T23" fmla="*/ 1572 h 1602"/>
              <a:gd name="T24" fmla="*/ 577 w 1240"/>
              <a:gd name="T25" fmla="*/ 1572 h 1602"/>
              <a:gd name="T26" fmla="*/ 24 w 1240"/>
              <a:gd name="T27" fmla="*/ 791 h 1602"/>
              <a:gd name="T28" fmla="*/ 24 w 1240"/>
              <a:gd name="T29" fmla="*/ 791 h 1602"/>
              <a:gd name="T30" fmla="*/ 65 w 1240"/>
              <a:gd name="T31" fmla="*/ 711 h 1602"/>
              <a:gd name="T32" fmla="*/ 168 w 1240"/>
              <a:gd name="T33" fmla="*/ 711 h 1602"/>
              <a:gd name="T34" fmla="*/ 168 w 1240"/>
              <a:gd name="T35" fmla="*/ 711 h 1602"/>
              <a:gd name="T36" fmla="*/ 219 w 1240"/>
              <a:gd name="T37" fmla="*/ 660 h 1602"/>
              <a:gd name="T38" fmla="*/ 219 w 1240"/>
              <a:gd name="T39" fmla="*/ 51 h 1602"/>
              <a:gd name="T40" fmla="*/ 219 w 1240"/>
              <a:gd name="T41" fmla="*/ 51 h 1602"/>
              <a:gd name="T42" fmla="*/ 270 w 1240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40" h="1602">
                <a:moveTo>
                  <a:pt x="270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4" y="0"/>
                  <a:pt x="1016" y="23"/>
                  <a:pt x="1016" y="51"/>
                </a:cubicBezTo>
                <a:lnTo>
                  <a:pt x="1016" y="660"/>
                </a:lnTo>
                <a:lnTo>
                  <a:pt x="1016" y="660"/>
                </a:lnTo>
                <a:cubicBezTo>
                  <a:pt x="1016" y="688"/>
                  <a:pt x="1040" y="711"/>
                  <a:pt x="1068" y="711"/>
                </a:cubicBezTo>
                <a:lnTo>
                  <a:pt x="1173" y="711"/>
                </a:lnTo>
                <a:lnTo>
                  <a:pt x="1173" y="711"/>
                </a:lnTo>
                <a:cubicBezTo>
                  <a:pt x="1214" y="711"/>
                  <a:pt x="1239" y="758"/>
                  <a:pt x="1215" y="791"/>
                </a:cubicBezTo>
                <a:lnTo>
                  <a:pt x="661" y="1572"/>
                </a:lnTo>
                <a:lnTo>
                  <a:pt x="661" y="1572"/>
                </a:lnTo>
                <a:cubicBezTo>
                  <a:pt x="640" y="1601"/>
                  <a:pt x="598" y="1601"/>
                  <a:pt x="577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4" y="711"/>
                  <a:pt x="65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6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8" name="Freeform 118">
            <a:extLst>
              <a:ext uri="{FF2B5EF4-FFF2-40B4-BE49-F238E27FC236}">
                <a16:creationId xmlns:a16="http://schemas.microsoft.com/office/drawing/2014/main" id="{11CA21E4-E69C-B641-99F2-3EBB98429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618" y="4746644"/>
            <a:ext cx="915239" cy="1182316"/>
          </a:xfrm>
          <a:custGeom>
            <a:avLst/>
            <a:gdLst>
              <a:gd name="T0" fmla="*/ 270 w 1240"/>
              <a:gd name="T1" fmla="*/ 0 h 1602"/>
              <a:gd name="T2" fmla="*/ 966 w 1240"/>
              <a:gd name="T3" fmla="*/ 0 h 1602"/>
              <a:gd name="T4" fmla="*/ 966 w 1240"/>
              <a:gd name="T5" fmla="*/ 0 h 1602"/>
              <a:gd name="T6" fmla="*/ 1016 w 1240"/>
              <a:gd name="T7" fmla="*/ 51 h 1602"/>
              <a:gd name="T8" fmla="*/ 1016 w 1240"/>
              <a:gd name="T9" fmla="*/ 660 h 1602"/>
              <a:gd name="T10" fmla="*/ 1016 w 1240"/>
              <a:gd name="T11" fmla="*/ 660 h 1602"/>
              <a:gd name="T12" fmla="*/ 1068 w 1240"/>
              <a:gd name="T13" fmla="*/ 711 h 1602"/>
              <a:gd name="T14" fmla="*/ 1172 w 1240"/>
              <a:gd name="T15" fmla="*/ 711 h 1602"/>
              <a:gd name="T16" fmla="*/ 1172 w 1240"/>
              <a:gd name="T17" fmla="*/ 711 h 1602"/>
              <a:gd name="T18" fmla="*/ 1214 w 1240"/>
              <a:gd name="T19" fmla="*/ 791 h 1602"/>
              <a:gd name="T20" fmla="*/ 660 w 1240"/>
              <a:gd name="T21" fmla="*/ 1572 h 1602"/>
              <a:gd name="T22" fmla="*/ 660 w 1240"/>
              <a:gd name="T23" fmla="*/ 1572 h 1602"/>
              <a:gd name="T24" fmla="*/ 578 w 1240"/>
              <a:gd name="T25" fmla="*/ 1572 h 1602"/>
              <a:gd name="T26" fmla="*/ 24 w 1240"/>
              <a:gd name="T27" fmla="*/ 791 h 1602"/>
              <a:gd name="T28" fmla="*/ 24 w 1240"/>
              <a:gd name="T29" fmla="*/ 791 h 1602"/>
              <a:gd name="T30" fmla="*/ 66 w 1240"/>
              <a:gd name="T31" fmla="*/ 711 h 1602"/>
              <a:gd name="T32" fmla="*/ 168 w 1240"/>
              <a:gd name="T33" fmla="*/ 711 h 1602"/>
              <a:gd name="T34" fmla="*/ 168 w 1240"/>
              <a:gd name="T35" fmla="*/ 711 h 1602"/>
              <a:gd name="T36" fmla="*/ 219 w 1240"/>
              <a:gd name="T37" fmla="*/ 660 h 1602"/>
              <a:gd name="T38" fmla="*/ 219 w 1240"/>
              <a:gd name="T39" fmla="*/ 51 h 1602"/>
              <a:gd name="T40" fmla="*/ 219 w 1240"/>
              <a:gd name="T41" fmla="*/ 51 h 1602"/>
              <a:gd name="T42" fmla="*/ 270 w 1240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40" h="1602">
                <a:moveTo>
                  <a:pt x="270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4" y="0"/>
                  <a:pt x="1016" y="23"/>
                  <a:pt x="1016" y="51"/>
                </a:cubicBezTo>
                <a:lnTo>
                  <a:pt x="1016" y="660"/>
                </a:lnTo>
                <a:lnTo>
                  <a:pt x="1016" y="660"/>
                </a:lnTo>
                <a:cubicBezTo>
                  <a:pt x="1016" y="688"/>
                  <a:pt x="1039" y="711"/>
                  <a:pt x="1068" y="711"/>
                </a:cubicBezTo>
                <a:lnTo>
                  <a:pt x="1172" y="711"/>
                </a:lnTo>
                <a:lnTo>
                  <a:pt x="1172" y="711"/>
                </a:lnTo>
                <a:cubicBezTo>
                  <a:pt x="1214" y="711"/>
                  <a:pt x="1239" y="758"/>
                  <a:pt x="1214" y="791"/>
                </a:cubicBezTo>
                <a:lnTo>
                  <a:pt x="660" y="1572"/>
                </a:lnTo>
                <a:lnTo>
                  <a:pt x="660" y="1572"/>
                </a:lnTo>
                <a:cubicBezTo>
                  <a:pt x="641" y="1601"/>
                  <a:pt x="597" y="1601"/>
                  <a:pt x="578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4" y="711"/>
                  <a:pt x="66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6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0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0" name="Freeform 120">
            <a:extLst>
              <a:ext uri="{FF2B5EF4-FFF2-40B4-BE49-F238E27FC236}">
                <a16:creationId xmlns:a16="http://schemas.microsoft.com/office/drawing/2014/main" id="{E788C1E6-2479-EB4B-873E-F1A237BCC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960" y="3564328"/>
            <a:ext cx="915239" cy="1182316"/>
          </a:xfrm>
          <a:custGeom>
            <a:avLst/>
            <a:gdLst>
              <a:gd name="T0" fmla="*/ 270 w 1239"/>
              <a:gd name="T1" fmla="*/ 0 h 1602"/>
              <a:gd name="T2" fmla="*/ 966 w 1239"/>
              <a:gd name="T3" fmla="*/ 0 h 1602"/>
              <a:gd name="T4" fmla="*/ 966 w 1239"/>
              <a:gd name="T5" fmla="*/ 0 h 1602"/>
              <a:gd name="T6" fmla="*/ 1017 w 1239"/>
              <a:gd name="T7" fmla="*/ 51 h 1602"/>
              <a:gd name="T8" fmla="*/ 1017 w 1239"/>
              <a:gd name="T9" fmla="*/ 660 h 1602"/>
              <a:gd name="T10" fmla="*/ 1017 w 1239"/>
              <a:gd name="T11" fmla="*/ 660 h 1602"/>
              <a:gd name="T12" fmla="*/ 1068 w 1239"/>
              <a:gd name="T13" fmla="*/ 711 h 1602"/>
              <a:gd name="T14" fmla="*/ 1173 w 1239"/>
              <a:gd name="T15" fmla="*/ 711 h 1602"/>
              <a:gd name="T16" fmla="*/ 1173 w 1239"/>
              <a:gd name="T17" fmla="*/ 711 h 1602"/>
              <a:gd name="T18" fmla="*/ 1215 w 1239"/>
              <a:gd name="T19" fmla="*/ 791 h 1602"/>
              <a:gd name="T20" fmla="*/ 661 w 1239"/>
              <a:gd name="T21" fmla="*/ 1572 h 1602"/>
              <a:gd name="T22" fmla="*/ 661 w 1239"/>
              <a:gd name="T23" fmla="*/ 1572 h 1602"/>
              <a:gd name="T24" fmla="*/ 577 w 1239"/>
              <a:gd name="T25" fmla="*/ 1572 h 1602"/>
              <a:gd name="T26" fmla="*/ 24 w 1239"/>
              <a:gd name="T27" fmla="*/ 791 h 1602"/>
              <a:gd name="T28" fmla="*/ 24 w 1239"/>
              <a:gd name="T29" fmla="*/ 791 h 1602"/>
              <a:gd name="T30" fmla="*/ 65 w 1239"/>
              <a:gd name="T31" fmla="*/ 711 h 1602"/>
              <a:gd name="T32" fmla="*/ 168 w 1239"/>
              <a:gd name="T33" fmla="*/ 711 h 1602"/>
              <a:gd name="T34" fmla="*/ 168 w 1239"/>
              <a:gd name="T35" fmla="*/ 711 h 1602"/>
              <a:gd name="T36" fmla="*/ 219 w 1239"/>
              <a:gd name="T37" fmla="*/ 660 h 1602"/>
              <a:gd name="T38" fmla="*/ 219 w 1239"/>
              <a:gd name="T39" fmla="*/ 51 h 1602"/>
              <a:gd name="T40" fmla="*/ 219 w 1239"/>
              <a:gd name="T41" fmla="*/ 51 h 1602"/>
              <a:gd name="T42" fmla="*/ 270 w 1239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39" h="1602">
                <a:moveTo>
                  <a:pt x="270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5" y="0"/>
                  <a:pt x="1017" y="23"/>
                  <a:pt x="1017" y="51"/>
                </a:cubicBezTo>
                <a:lnTo>
                  <a:pt x="1017" y="660"/>
                </a:lnTo>
                <a:lnTo>
                  <a:pt x="1017" y="660"/>
                </a:lnTo>
                <a:cubicBezTo>
                  <a:pt x="1017" y="688"/>
                  <a:pt x="1040" y="711"/>
                  <a:pt x="1068" y="711"/>
                </a:cubicBezTo>
                <a:lnTo>
                  <a:pt x="1173" y="711"/>
                </a:lnTo>
                <a:lnTo>
                  <a:pt x="1173" y="711"/>
                </a:lnTo>
                <a:cubicBezTo>
                  <a:pt x="1214" y="711"/>
                  <a:pt x="1238" y="758"/>
                  <a:pt x="1215" y="791"/>
                </a:cubicBezTo>
                <a:lnTo>
                  <a:pt x="661" y="1572"/>
                </a:lnTo>
                <a:lnTo>
                  <a:pt x="661" y="1572"/>
                </a:lnTo>
                <a:cubicBezTo>
                  <a:pt x="640" y="1601"/>
                  <a:pt x="598" y="1601"/>
                  <a:pt x="577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4" y="711"/>
                  <a:pt x="65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6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3A6CDF-DD57-5348-AE59-33CA82C66ACA}"/>
              </a:ext>
            </a:extLst>
          </p:cNvPr>
          <p:cNvSpPr txBox="1"/>
          <p:nvPr/>
        </p:nvSpPr>
        <p:spPr>
          <a:xfrm>
            <a:off x="5282333" y="306186"/>
            <a:ext cx="16273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Outline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81CED7-C4D4-F84C-8B4D-74953A6FD0A0}"/>
              </a:ext>
            </a:extLst>
          </p:cNvPr>
          <p:cNvSpPr/>
          <p:nvPr/>
        </p:nvSpPr>
        <p:spPr>
          <a:xfrm>
            <a:off x="11060885" y="2298082"/>
            <a:ext cx="1129528" cy="732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6EA8FB-76CA-7C46-81D7-620F3B50FF64}"/>
              </a:ext>
            </a:extLst>
          </p:cNvPr>
          <p:cNvSpPr/>
          <p:nvPr/>
        </p:nvSpPr>
        <p:spPr>
          <a:xfrm>
            <a:off x="1588" y="2298082"/>
            <a:ext cx="1129528" cy="732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CAB952-A172-0740-85EE-67998D425C0B}"/>
              </a:ext>
            </a:extLst>
          </p:cNvPr>
          <p:cNvCxnSpPr>
            <a:cxnSpLocks/>
          </p:cNvCxnSpPr>
          <p:nvPr/>
        </p:nvCxnSpPr>
        <p:spPr>
          <a:xfrm flipH="1">
            <a:off x="1588" y="2640477"/>
            <a:ext cx="1033462" cy="0"/>
          </a:xfrm>
          <a:prstGeom prst="line">
            <a:avLst/>
          </a:prstGeom>
          <a:noFill/>
          <a:ln w="889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224FFC-0AD5-D84D-8CA7-38C5277126E1}"/>
              </a:ext>
            </a:extLst>
          </p:cNvPr>
          <p:cNvCxnSpPr>
            <a:cxnSpLocks/>
          </p:cNvCxnSpPr>
          <p:nvPr/>
        </p:nvCxnSpPr>
        <p:spPr>
          <a:xfrm flipH="1">
            <a:off x="11156951" y="2651907"/>
            <a:ext cx="1033462" cy="0"/>
          </a:xfrm>
          <a:prstGeom prst="line">
            <a:avLst/>
          </a:prstGeom>
          <a:noFill/>
          <a:ln w="889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AD0FB7-0EF3-3C49-B35E-58B8C4307AEB}"/>
              </a:ext>
            </a:extLst>
          </p:cNvPr>
          <p:cNvSpPr txBox="1"/>
          <p:nvPr/>
        </p:nvSpPr>
        <p:spPr>
          <a:xfrm>
            <a:off x="8753709" y="3041108"/>
            <a:ext cx="2020105" cy="52322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Switching</a:t>
            </a:r>
            <a:endParaRPr lang="en-US" sz="24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A112DC-BDF8-9341-AE37-9F16B983EECD}"/>
              </a:ext>
            </a:extLst>
          </p:cNvPr>
          <p:cNvSpPr txBox="1"/>
          <p:nvPr/>
        </p:nvSpPr>
        <p:spPr>
          <a:xfrm>
            <a:off x="2731122" y="1634043"/>
            <a:ext cx="269573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Background and Overview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C3CA8F-1332-4A45-8F32-D85F8AC146D1}"/>
              </a:ext>
            </a:extLst>
          </p:cNvPr>
          <p:cNvSpPr txBox="1"/>
          <p:nvPr/>
        </p:nvSpPr>
        <p:spPr>
          <a:xfrm>
            <a:off x="6033835" y="4265963"/>
            <a:ext cx="1366080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Link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84B619-7B39-4941-B05D-4F337E2A3242}"/>
              </a:ext>
            </a:extLst>
          </p:cNvPr>
          <p:cNvSpPr txBox="1"/>
          <p:nvPr/>
        </p:nvSpPr>
        <p:spPr>
          <a:xfrm>
            <a:off x="2686590" y="4968470"/>
            <a:ext cx="184896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Transaction Layer</a:t>
            </a:r>
          </a:p>
        </p:txBody>
      </p:sp>
      <p:sp>
        <p:nvSpPr>
          <p:cNvPr id="7" name="Freeform 120">
            <a:extLst>
              <a:ext uri="{FF2B5EF4-FFF2-40B4-BE49-F238E27FC236}">
                <a16:creationId xmlns:a16="http://schemas.microsoft.com/office/drawing/2014/main" id="{6D04FA44-E95B-6EDB-D01C-A6FAFF051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6698" y="1331214"/>
            <a:ext cx="915239" cy="1182316"/>
          </a:xfrm>
          <a:custGeom>
            <a:avLst/>
            <a:gdLst>
              <a:gd name="T0" fmla="*/ 270 w 1239"/>
              <a:gd name="T1" fmla="*/ 0 h 1602"/>
              <a:gd name="T2" fmla="*/ 966 w 1239"/>
              <a:gd name="T3" fmla="*/ 0 h 1602"/>
              <a:gd name="T4" fmla="*/ 966 w 1239"/>
              <a:gd name="T5" fmla="*/ 0 h 1602"/>
              <a:gd name="T6" fmla="*/ 1017 w 1239"/>
              <a:gd name="T7" fmla="*/ 51 h 1602"/>
              <a:gd name="T8" fmla="*/ 1017 w 1239"/>
              <a:gd name="T9" fmla="*/ 660 h 1602"/>
              <a:gd name="T10" fmla="*/ 1017 w 1239"/>
              <a:gd name="T11" fmla="*/ 660 h 1602"/>
              <a:gd name="T12" fmla="*/ 1068 w 1239"/>
              <a:gd name="T13" fmla="*/ 711 h 1602"/>
              <a:gd name="T14" fmla="*/ 1173 w 1239"/>
              <a:gd name="T15" fmla="*/ 711 h 1602"/>
              <a:gd name="T16" fmla="*/ 1173 w 1239"/>
              <a:gd name="T17" fmla="*/ 711 h 1602"/>
              <a:gd name="T18" fmla="*/ 1215 w 1239"/>
              <a:gd name="T19" fmla="*/ 791 h 1602"/>
              <a:gd name="T20" fmla="*/ 661 w 1239"/>
              <a:gd name="T21" fmla="*/ 1572 h 1602"/>
              <a:gd name="T22" fmla="*/ 661 w 1239"/>
              <a:gd name="T23" fmla="*/ 1572 h 1602"/>
              <a:gd name="T24" fmla="*/ 577 w 1239"/>
              <a:gd name="T25" fmla="*/ 1572 h 1602"/>
              <a:gd name="T26" fmla="*/ 24 w 1239"/>
              <a:gd name="T27" fmla="*/ 791 h 1602"/>
              <a:gd name="T28" fmla="*/ 24 w 1239"/>
              <a:gd name="T29" fmla="*/ 791 h 1602"/>
              <a:gd name="T30" fmla="*/ 65 w 1239"/>
              <a:gd name="T31" fmla="*/ 711 h 1602"/>
              <a:gd name="T32" fmla="*/ 168 w 1239"/>
              <a:gd name="T33" fmla="*/ 711 h 1602"/>
              <a:gd name="T34" fmla="*/ 168 w 1239"/>
              <a:gd name="T35" fmla="*/ 711 h 1602"/>
              <a:gd name="T36" fmla="*/ 219 w 1239"/>
              <a:gd name="T37" fmla="*/ 660 h 1602"/>
              <a:gd name="T38" fmla="*/ 219 w 1239"/>
              <a:gd name="T39" fmla="*/ 51 h 1602"/>
              <a:gd name="T40" fmla="*/ 219 w 1239"/>
              <a:gd name="T41" fmla="*/ 51 h 1602"/>
              <a:gd name="T42" fmla="*/ 270 w 1239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39" h="1602">
                <a:moveTo>
                  <a:pt x="270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5" y="0"/>
                  <a:pt x="1017" y="23"/>
                  <a:pt x="1017" y="51"/>
                </a:cubicBezTo>
                <a:lnTo>
                  <a:pt x="1017" y="660"/>
                </a:lnTo>
                <a:lnTo>
                  <a:pt x="1017" y="660"/>
                </a:lnTo>
                <a:cubicBezTo>
                  <a:pt x="1017" y="688"/>
                  <a:pt x="1040" y="711"/>
                  <a:pt x="1068" y="711"/>
                </a:cubicBezTo>
                <a:lnTo>
                  <a:pt x="1173" y="711"/>
                </a:lnTo>
                <a:lnTo>
                  <a:pt x="1173" y="711"/>
                </a:lnTo>
                <a:cubicBezTo>
                  <a:pt x="1214" y="711"/>
                  <a:pt x="1238" y="758"/>
                  <a:pt x="1215" y="791"/>
                </a:cubicBezTo>
                <a:lnTo>
                  <a:pt x="661" y="1572"/>
                </a:lnTo>
                <a:lnTo>
                  <a:pt x="661" y="1572"/>
                </a:lnTo>
                <a:cubicBezTo>
                  <a:pt x="640" y="1601"/>
                  <a:pt x="598" y="1601"/>
                  <a:pt x="577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4" y="711"/>
                  <a:pt x="65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6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0" y="0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677BD-82F5-6E96-C985-0428BC15CCA3}"/>
              </a:ext>
            </a:extLst>
          </p:cNvPr>
          <p:cNvSpPr txBox="1"/>
          <p:nvPr/>
        </p:nvSpPr>
        <p:spPr>
          <a:xfrm>
            <a:off x="8748755" y="982394"/>
            <a:ext cx="2707601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Power, Security, Reliability</a:t>
            </a:r>
            <a:endParaRPr lang="en-US" sz="16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9590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9CAC-2B8D-C3A0-471E-0F5A0306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80" y="0"/>
            <a:ext cx="10515600" cy="1325563"/>
          </a:xfrm>
        </p:spPr>
        <p:txBody>
          <a:bodyPr/>
          <a:lstStyle/>
          <a:p>
            <a:r>
              <a:rPr lang="en-US"/>
              <a:t>PCI Express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E8AC0-0FE2-0210-E22A-929E396D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838200" y="1463675"/>
            <a:ext cx="9677400" cy="525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Motherboards</a:t>
            </a:r>
            <a:r>
              <a:rPr lang="en-US" sz="2800" dirty="0">
                <a:latin typeface="Calibri" panose="020F0502020204030204" pitchFamily="34" charset="0"/>
              </a:rPr>
              <a:t> needs a </a:t>
            </a:r>
            <a:r>
              <a:rPr lang="en-US" sz="2800" dirty="0">
                <a:solidFill>
                  <a:srgbClr val="0047FF"/>
                </a:solidFill>
                <a:latin typeface="Calibri" panose="020F0502020204030204" pitchFamily="34" charset="0"/>
              </a:rPr>
              <a:t>bus</a:t>
            </a:r>
            <a:r>
              <a:rPr lang="en-US" sz="2800" dirty="0">
                <a:latin typeface="Calibri" panose="020F0502020204030204" pitchFamily="34" charset="0"/>
              </a:rPr>
              <a:t> to connect the I/O elements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There were many buses in use in the late nineties. Two of them were very popular.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DC23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PCI</a:t>
            </a:r>
            <a:r>
              <a:rPr lang="en-US" dirty="0">
                <a:latin typeface="Calibri" panose="020F0502020204030204" pitchFamily="34" charset="0"/>
              </a:rPr>
              <a:t> (Peripheral Component Interconnect)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80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AGP</a:t>
            </a:r>
            <a:r>
              <a:rPr lang="en-US" dirty="0">
                <a:latin typeface="Calibri" panose="020F0502020204030204" pitchFamily="34" charset="0"/>
              </a:rPr>
              <a:t> (Accelerated Graphics Port)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A </a:t>
            </a:r>
            <a:r>
              <a:rPr lang="en-US" sz="2400" dirty="0" err="1">
                <a:solidFill>
                  <a:srgbClr val="DC2300"/>
                </a:solidFill>
                <a:latin typeface="Calibri" panose="020F0502020204030204" pitchFamily="34" charset="0"/>
              </a:rPr>
              <a:t>standardisation</a:t>
            </a:r>
            <a:r>
              <a:rPr lang="en-US" sz="2400" dirty="0">
                <a:latin typeface="Calibri" panose="020F0502020204030204" pitchFamily="34" charset="0"/>
              </a:rPr>
              <a:t> effort led to the</a:t>
            </a:r>
            <a:r>
              <a:rPr lang="en-US" sz="2400" dirty="0">
                <a:solidFill>
                  <a:srgbClr val="2300DC"/>
                </a:solidFill>
                <a:latin typeface="Calibri" panose="020F0502020204030204" pitchFamily="34" charset="0"/>
              </a:rPr>
              <a:t> PCI-Express</a:t>
            </a:r>
            <a:r>
              <a:rPr lang="en-US" sz="2400" dirty="0">
                <a:latin typeface="Calibri" panose="020F0502020204030204" pitchFamily="34" charset="0"/>
              </a:rPr>
              <a:t> (PCI-X) bus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A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</a:rPr>
              <a:t>PCI Lane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is a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High speed</a:t>
            </a:r>
            <a:r>
              <a:rPr lang="en-US" dirty="0">
                <a:latin typeface="Calibri" panose="020F0502020204030204" pitchFamily="34" charset="0"/>
              </a:rPr>
              <a:t> serial bus.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Does not use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parallel links</a:t>
            </a:r>
            <a:r>
              <a:rPr lang="en-US" dirty="0">
                <a:latin typeface="Calibri" panose="020F0502020204030204" pitchFamily="34" charset="0"/>
              </a:rPr>
              <a:t> because of the possibility of different amounts of </a:t>
            </a:r>
            <a:r>
              <a:rPr lang="en-US" b="1" dirty="0">
                <a:solidFill>
                  <a:srgbClr val="FF3333"/>
                </a:solidFill>
                <a:latin typeface="Calibri" panose="020F0502020204030204" pitchFamily="34" charset="0"/>
              </a:rPr>
              <a:t>delay</a:t>
            </a:r>
            <a:r>
              <a:rPr lang="en-US" dirty="0">
                <a:latin typeface="Calibri" panose="020F0502020204030204" pitchFamily="34" charset="0"/>
              </a:rPr>
              <a:t> across the links. </a:t>
            </a:r>
            <a:r>
              <a:rPr lang="en-US" dirty="0" err="1">
                <a:solidFill>
                  <a:srgbClr val="FF3333"/>
                </a:solidFill>
                <a:latin typeface="Calibri" panose="020F0502020204030204" pitchFamily="34" charset="0"/>
              </a:rPr>
              <a:t>Synchronisation</a:t>
            </a:r>
            <a:r>
              <a:rPr lang="en-US" dirty="0">
                <a:latin typeface="Calibri" panose="020F0502020204030204" pitchFamily="34" charset="0"/>
              </a:rPr>
              <a:t> across links is </a:t>
            </a:r>
            <a:r>
              <a:rPr lang="en-US" b="1" dirty="0">
                <a:solidFill>
                  <a:srgbClr val="DC2300"/>
                </a:solidFill>
                <a:latin typeface="Calibri" panose="020F0502020204030204" pitchFamily="34" charset="0"/>
              </a:rPr>
              <a:t>difficult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1">
              <a:buFont typeface="Symbol" panose="05050102010706020507" pitchFamily="18" charset="2"/>
              <a:buChar char="*"/>
            </a:pP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6" name="Picture 5" descr="A white paper with black edges&#10;&#10;Description automatically generated">
            <a:extLst>
              <a:ext uri="{FF2B5EF4-FFF2-40B4-BE49-F238E27FC236}">
                <a16:creationId xmlns:a16="http://schemas.microsoft.com/office/drawing/2014/main" id="{D7F91CBC-A8BE-AB87-1D39-5F68606A23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82200" y="378887"/>
            <a:ext cx="1399029" cy="94667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096FF4-B218-3B08-FF74-A330FB1FC079}"/>
              </a:ext>
            </a:extLst>
          </p:cNvPr>
          <p:cNvSpPr/>
          <p:nvPr/>
        </p:nvSpPr>
        <p:spPr>
          <a:xfrm>
            <a:off x="3122762" y="6124755"/>
            <a:ext cx="7246189" cy="526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IN" sz="2000" dirty="0"/>
              <a:t>Full duplex comm: 3.94 GB/s (serial lane), 7.56 GB/s (3.x)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FEE707-8DBD-F548-F810-025A0C946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571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A0B3-50C1-D5B3-F90D-0802CE07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6D609-1479-C7AF-2303-3BD34AF9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42" y="3622753"/>
            <a:ext cx="10515600" cy="599468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Switches</a:t>
            </a:r>
            <a:r>
              <a:rPr lang="en-IN" dirty="0"/>
              <a:t> have a very </a:t>
            </a:r>
            <a:r>
              <a:rPr lang="en-IN" dirty="0">
                <a:solidFill>
                  <a:srgbClr val="FF0000"/>
                </a:solidFill>
              </a:rPr>
              <a:t>important</a:t>
            </a:r>
            <a:r>
              <a:rPr lang="en-IN" dirty="0"/>
              <a:t> role to play in the CXL </a:t>
            </a:r>
            <a:r>
              <a:rPr lang="en-IN" dirty="0">
                <a:solidFill>
                  <a:srgbClr val="00B050"/>
                </a:solidFill>
              </a:rPr>
              <a:t>fabric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0218FC-A373-13E2-C04D-6C778DEF84D8}"/>
              </a:ext>
            </a:extLst>
          </p:cNvPr>
          <p:cNvSpPr/>
          <p:nvPr/>
        </p:nvSpPr>
        <p:spPr>
          <a:xfrm>
            <a:off x="4244196" y="748312"/>
            <a:ext cx="3338423" cy="16627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5" name="Arrow: Up-Down 4">
            <a:extLst>
              <a:ext uri="{FF2B5EF4-FFF2-40B4-BE49-F238E27FC236}">
                <a16:creationId xmlns:a16="http://schemas.microsoft.com/office/drawing/2014/main" id="{637C8D54-5410-0FE3-01B1-0AD9B666188A}"/>
              </a:ext>
            </a:extLst>
          </p:cNvPr>
          <p:cNvSpPr/>
          <p:nvPr/>
        </p:nvSpPr>
        <p:spPr>
          <a:xfrm>
            <a:off x="4658264" y="2411039"/>
            <a:ext cx="155276" cy="439992"/>
          </a:xfrm>
          <a:prstGeom prst="up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2E016A20-A1ED-803F-8DAE-090423C2E287}"/>
              </a:ext>
            </a:extLst>
          </p:cNvPr>
          <p:cNvSpPr/>
          <p:nvPr/>
        </p:nvSpPr>
        <p:spPr>
          <a:xfrm>
            <a:off x="5431766" y="2411039"/>
            <a:ext cx="155276" cy="439992"/>
          </a:xfrm>
          <a:prstGeom prst="up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02BE19CE-AF8F-616A-BA23-9A3995B2C1B0}"/>
              </a:ext>
            </a:extLst>
          </p:cNvPr>
          <p:cNvSpPr/>
          <p:nvPr/>
        </p:nvSpPr>
        <p:spPr>
          <a:xfrm>
            <a:off x="6285781" y="2411039"/>
            <a:ext cx="155276" cy="439992"/>
          </a:xfrm>
          <a:prstGeom prst="up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1BD8CBEB-594C-AFC8-1EA0-C5A1C0C441CE}"/>
              </a:ext>
            </a:extLst>
          </p:cNvPr>
          <p:cNvSpPr/>
          <p:nvPr/>
        </p:nvSpPr>
        <p:spPr>
          <a:xfrm>
            <a:off x="6984520" y="2398031"/>
            <a:ext cx="155276" cy="439992"/>
          </a:xfrm>
          <a:prstGeom prst="up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F95EA4F-0F5E-6366-778B-44A53C48D6E6}"/>
              </a:ext>
            </a:extLst>
          </p:cNvPr>
          <p:cNvSpPr/>
          <p:nvPr/>
        </p:nvSpPr>
        <p:spPr>
          <a:xfrm rot="16200000">
            <a:off x="5761053" y="1761091"/>
            <a:ext cx="194007" cy="256348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C34145-04B7-DACF-FC8C-B4DD2179EBA2}"/>
              </a:ext>
            </a:extLst>
          </p:cNvPr>
          <p:cNvSpPr/>
          <p:nvPr/>
        </p:nvSpPr>
        <p:spPr>
          <a:xfrm>
            <a:off x="5308120" y="3251954"/>
            <a:ext cx="1316967" cy="293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CXL/PCIe</a:t>
            </a:r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9BFF5AAC-A493-32D9-A867-B1383382EA1C}"/>
              </a:ext>
            </a:extLst>
          </p:cNvPr>
          <p:cNvSpPr/>
          <p:nvPr/>
        </p:nvSpPr>
        <p:spPr>
          <a:xfrm>
            <a:off x="5775384" y="295311"/>
            <a:ext cx="155276" cy="439992"/>
          </a:xfrm>
          <a:prstGeom prst="up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6D1AB891-5730-228F-3471-80424BB217A2}"/>
              </a:ext>
            </a:extLst>
          </p:cNvPr>
          <p:cNvSpPr/>
          <p:nvPr/>
        </p:nvSpPr>
        <p:spPr>
          <a:xfrm>
            <a:off x="8893834" y="1690688"/>
            <a:ext cx="2078966" cy="560875"/>
          </a:xfrm>
          <a:prstGeom prst="wedgeRoundRectCallout">
            <a:avLst>
              <a:gd name="adj1" fmla="val -113779"/>
              <a:gd name="adj2" fmla="val 132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VCS: Virtual CXL Switch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895C44-D455-E0C4-44DD-B13E212E6FAF}"/>
              </a:ext>
            </a:extLst>
          </p:cNvPr>
          <p:cNvSpPr/>
          <p:nvPr/>
        </p:nvSpPr>
        <p:spPr>
          <a:xfrm>
            <a:off x="2743198" y="4916488"/>
            <a:ext cx="6581955" cy="12768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603484-785E-C18E-54D0-53E513A6B565}"/>
              </a:ext>
            </a:extLst>
          </p:cNvPr>
          <p:cNvSpPr/>
          <p:nvPr/>
        </p:nvSpPr>
        <p:spPr>
          <a:xfrm>
            <a:off x="2964610" y="5162320"/>
            <a:ext cx="1314091" cy="8453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VCS</a:t>
            </a:r>
            <a:endParaRPr lang="en-IN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5A722-6142-3DBF-8174-986FCAF4AEB7}"/>
              </a:ext>
            </a:extLst>
          </p:cNvPr>
          <p:cNvSpPr/>
          <p:nvPr/>
        </p:nvSpPr>
        <p:spPr>
          <a:xfrm>
            <a:off x="4628070" y="5170927"/>
            <a:ext cx="1314091" cy="8453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VCS</a:t>
            </a:r>
            <a:endParaRPr lang="en-IN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FFE097-ECBC-7D89-9D53-87865FD2DAD0}"/>
              </a:ext>
            </a:extLst>
          </p:cNvPr>
          <p:cNvSpPr/>
          <p:nvPr/>
        </p:nvSpPr>
        <p:spPr>
          <a:xfrm>
            <a:off x="6303033" y="5162319"/>
            <a:ext cx="1314091" cy="8453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VCS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9846AF-A598-5159-56ED-BC69243450A3}"/>
              </a:ext>
            </a:extLst>
          </p:cNvPr>
          <p:cNvSpPr/>
          <p:nvPr/>
        </p:nvSpPr>
        <p:spPr>
          <a:xfrm>
            <a:off x="7883103" y="5170927"/>
            <a:ext cx="1314091" cy="8453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VCS</a:t>
            </a:r>
            <a:endParaRPr lang="en-IN" sz="2000" dirty="0"/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848DE6A9-3A06-1D53-844B-F43F038F90FE}"/>
              </a:ext>
            </a:extLst>
          </p:cNvPr>
          <p:cNvSpPr/>
          <p:nvPr/>
        </p:nvSpPr>
        <p:spPr>
          <a:xfrm>
            <a:off x="4813540" y="6193292"/>
            <a:ext cx="155276" cy="439992"/>
          </a:xfrm>
          <a:prstGeom prst="up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EC4C7D15-362A-752D-0368-3A72EFBAF8FA}"/>
              </a:ext>
            </a:extLst>
          </p:cNvPr>
          <p:cNvSpPr/>
          <p:nvPr/>
        </p:nvSpPr>
        <p:spPr>
          <a:xfrm>
            <a:off x="5587042" y="6193292"/>
            <a:ext cx="155276" cy="439992"/>
          </a:xfrm>
          <a:prstGeom prst="up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CF84C409-9846-73DC-AE24-A280EF2BD7A8}"/>
              </a:ext>
            </a:extLst>
          </p:cNvPr>
          <p:cNvSpPr/>
          <p:nvPr/>
        </p:nvSpPr>
        <p:spPr>
          <a:xfrm>
            <a:off x="6441057" y="6193292"/>
            <a:ext cx="155276" cy="439992"/>
          </a:xfrm>
          <a:prstGeom prst="up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968FE854-3CBC-DF04-3D48-5800711113BC}"/>
              </a:ext>
            </a:extLst>
          </p:cNvPr>
          <p:cNvSpPr/>
          <p:nvPr/>
        </p:nvSpPr>
        <p:spPr>
          <a:xfrm>
            <a:off x="7139796" y="6180284"/>
            <a:ext cx="155276" cy="439992"/>
          </a:xfrm>
          <a:prstGeom prst="up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F0035D85-5507-104B-A57B-AFA43B5301B2}"/>
              </a:ext>
            </a:extLst>
          </p:cNvPr>
          <p:cNvSpPr/>
          <p:nvPr/>
        </p:nvSpPr>
        <p:spPr>
          <a:xfrm>
            <a:off x="4735902" y="4476496"/>
            <a:ext cx="155276" cy="439992"/>
          </a:xfrm>
          <a:prstGeom prst="up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CFA19FD7-D176-16AB-2DBE-4CD3FBD2B4C7}"/>
              </a:ext>
            </a:extLst>
          </p:cNvPr>
          <p:cNvSpPr/>
          <p:nvPr/>
        </p:nvSpPr>
        <p:spPr>
          <a:xfrm>
            <a:off x="5509404" y="4476496"/>
            <a:ext cx="155276" cy="439992"/>
          </a:xfrm>
          <a:prstGeom prst="up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F42CC717-BB6E-2943-4CC5-0D08AD232C8F}"/>
              </a:ext>
            </a:extLst>
          </p:cNvPr>
          <p:cNvSpPr/>
          <p:nvPr/>
        </p:nvSpPr>
        <p:spPr>
          <a:xfrm>
            <a:off x="6363419" y="4476496"/>
            <a:ext cx="155276" cy="439992"/>
          </a:xfrm>
          <a:prstGeom prst="up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B73AD065-5A13-A918-F9A1-771BB66681EA}"/>
              </a:ext>
            </a:extLst>
          </p:cNvPr>
          <p:cNvSpPr/>
          <p:nvPr/>
        </p:nvSpPr>
        <p:spPr>
          <a:xfrm>
            <a:off x="7062158" y="4463488"/>
            <a:ext cx="155276" cy="439992"/>
          </a:xfrm>
          <a:prstGeom prst="up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7AFB4B-F58A-3397-C3FD-7AA2CCEC6DCF}"/>
              </a:ext>
            </a:extLst>
          </p:cNvPr>
          <p:cNvSpPr txBox="1"/>
          <p:nvPr/>
        </p:nvSpPr>
        <p:spPr>
          <a:xfrm>
            <a:off x="838200" y="5139391"/>
            <a:ext cx="1646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>
                <a:solidFill>
                  <a:srgbClr val="7030A0"/>
                </a:solidFill>
                <a:latin typeface="Comic Sans MS" panose="030F0702030302020204" pitchFamily="66" charset="0"/>
              </a:rPr>
              <a:t>Composite</a:t>
            </a:r>
          </a:p>
          <a:p>
            <a:pPr algn="l"/>
            <a:r>
              <a:rPr lang="en-IN" sz="2400" dirty="0">
                <a:solidFill>
                  <a:srgbClr val="7030A0"/>
                </a:solidFill>
                <a:latin typeface="Comic Sans MS" panose="030F0702030302020204" pitchFamily="66" charset="0"/>
              </a:rPr>
              <a:t>Switch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827ACD13-10AC-AA5F-2A6D-4DAF8246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60</a:t>
            </a:fld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D5131F-EB75-D781-9B0E-EF2C08F80D6E}"/>
              </a:ext>
            </a:extLst>
          </p:cNvPr>
          <p:cNvSpPr/>
          <p:nvPr/>
        </p:nvSpPr>
        <p:spPr>
          <a:xfrm>
            <a:off x="4270079" y="2106493"/>
            <a:ext cx="793630" cy="30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vPPB</a:t>
            </a:r>
            <a:endParaRPr lang="en-IN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2307A1-5059-1AD8-3533-5C2EFE1B1E78}"/>
              </a:ext>
            </a:extLst>
          </p:cNvPr>
          <p:cNvSpPr/>
          <p:nvPr/>
        </p:nvSpPr>
        <p:spPr>
          <a:xfrm>
            <a:off x="5111153" y="2103573"/>
            <a:ext cx="793630" cy="30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vPPB</a:t>
            </a:r>
            <a:endParaRPr lang="en-IN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F0BA7A-F850-9DFB-B09E-22543FA33DB4}"/>
              </a:ext>
            </a:extLst>
          </p:cNvPr>
          <p:cNvSpPr/>
          <p:nvPr/>
        </p:nvSpPr>
        <p:spPr>
          <a:xfrm>
            <a:off x="5936413" y="2103573"/>
            <a:ext cx="793630" cy="30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vPPB</a:t>
            </a:r>
            <a:endParaRPr lang="en-IN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0414A2-681B-F732-D661-4DE95FC9FC39}"/>
              </a:ext>
            </a:extLst>
          </p:cNvPr>
          <p:cNvSpPr/>
          <p:nvPr/>
        </p:nvSpPr>
        <p:spPr>
          <a:xfrm>
            <a:off x="6767425" y="2106492"/>
            <a:ext cx="793630" cy="30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vPPB</a:t>
            </a:r>
            <a:endParaRPr lang="en-IN" sz="2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E73568-83A5-5C48-52B9-9F4DA45C6F66}"/>
              </a:ext>
            </a:extLst>
          </p:cNvPr>
          <p:cNvSpPr/>
          <p:nvPr/>
        </p:nvSpPr>
        <p:spPr>
          <a:xfrm>
            <a:off x="5431766" y="760006"/>
            <a:ext cx="793630" cy="304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vPPB</a:t>
            </a:r>
            <a:endParaRPr lang="en-IN" sz="20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843938-D401-649F-72D9-E0C37B562E56}"/>
              </a:ext>
            </a:extLst>
          </p:cNvPr>
          <p:cNvCxnSpPr/>
          <p:nvPr/>
        </p:nvCxnSpPr>
        <p:spPr>
          <a:xfrm flipV="1">
            <a:off x="4628070" y="1613865"/>
            <a:ext cx="0" cy="4897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6950FA-1B87-4783-3D5D-2EA1ED134050}"/>
              </a:ext>
            </a:extLst>
          </p:cNvPr>
          <p:cNvCxnSpPr/>
          <p:nvPr/>
        </p:nvCxnSpPr>
        <p:spPr>
          <a:xfrm flipV="1">
            <a:off x="5507968" y="1613865"/>
            <a:ext cx="0" cy="4897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C09437-62BE-F6E7-5782-D16778CBFF54}"/>
              </a:ext>
            </a:extLst>
          </p:cNvPr>
          <p:cNvCxnSpPr/>
          <p:nvPr/>
        </p:nvCxnSpPr>
        <p:spPr>
          <a:xfrm flipV="1">
            <a:off x="6351917" y="1613865"/>
            <a:ext cx="0" cy="4897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55167B-BB9D-C734-EBE0-681384641055}"/>
              </a:ext>
            </a:extLst>
          </p:cNvPr>
          <p:cNvCxnSpPr/>
          <p:nvPr/>
        </p:nvCxnSpPr>
        <p:spPr>
          <a:xfrm flipV="1">
            <a:off x="7139796" y="1613865"/>
            <a:ext cx="0" cy="4897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0F1B074-F408-5102-D2D8-C97ADFA59195}"/>
              </a:ext>
            </a:extLst>
          </p:cNvPr>
          <p:cNvCxnSpPr/>
          <p:nvPr/>
        </p:nvCxnSpPr>
        <p:spPr>
          <a:xfrm>
            <a:off x="4628070" y="1613865"/>
            <a:ext cx="25361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A1E3EF8-4D5C-8DE7-DB63-685BE4DBE22B}"/>
              </a:ext>
            </a:extLst>
          </p:cNvPr>
          <p:cNvCxnSpPr>
            <a:cxnSpLocks/>
          </p:cNvCxnSpPr>
          <p:nvPr/>
        </p:nvCxnSpPr>
        <p:spPr>
          <a:xfrm flipV="1">
            <a:off x="5855896" y="1064551"/>
            <a:ext cx="0" cy="5493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21AF486-A7EE-7460-1B0D-505C3FFF937F}"/>
              </a:ext>
            </a:extLst>
          </p:cNvPr>
          <p:cNvSpPr/>
          <p:nvPr/>
        </p:nvSpPr>
        <p:spPr>
          <a:xfrm>
            <a:off x="9325153" y="5006951"/>
            <a:ext cx="1314091" cy="96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Fabric Manager</a:t>
            </a:r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A8B2CC47-3750-8C56-B2C7-CBF1AB81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817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6AF2-DD82-6C7B-5D6C-5C23A3F7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PCIe-PCIe Bridge (PPB)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FABE-ECDA-F1F9-9A24-67EDA4C5D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0070C0"/>
                </a:solidFill>
              </a:rPr>
              <a:t>switch</a:t>
            </a:r>
            <a:r>
              <a:rPr lang="en-IN" dirty="0"/>
              <a:t> may connect </a:t>
            </a:r>
            <a:r>
              <a:rPr lang="en-IN" dirty="0">
                <a:solidFill>
                  <a:srgbClr val="00B050"/>
                </a:solidFill>
              </a:rPr>
              <a:t>different</a:t>
            </a:r>
            <a:r>
              <a:rPr lang="en-IN" dirty="0"/>
              <a:t> PCIe buses</a:t>
            </a:r>
          </a:p>
          <a:p>
            <a:r>
              <a:rPr lang="en-IN" dirty="0"/>
              <a:t>We thus need a PPB and virtual </a:t>
            </a:r>
            <a:r>
              <a:rPr lang="en-IN" dirty="0" err="1">
                <a:solidFill>
                  <a:srgbClr val="7030A0"/>
                </a:solidFill>
              </a:rPr>
              <a:t>vPPBs</a:t>
            </a:r>
            <a:r>
              <a:rPr lang="en-IN" dirty="0"/>
              <a:t> to </a:t>
            </a:r>
            <a:r>
              <a:rPr lang="en-IN" dirty="0">
                <a:solidFill>
                  <a:srgbClr val="FF0000"/>
                </a:solidFill>
              </a:rPr>
              <a:t>connect</a:t>
            </a:r>
            <a:r>
              <a:rPr lang="en-IN" dirty="0"/>
              <a:t> them. Internally, the upstream ports and downstream ports may be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multiplexed</a:t>
            </a:r>
            <a:r>
              <a:rPr lang="en-IN" dirty="0"/>
              <a:t>.</a:t>
            </a:r>
          </a:p>
          <a:p>
            <a:r>
              <a:rPr lang="en-IN" dirty="0"/>
              <a:t>Upstream ports always have priority over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downstream</a:t>
            </a:r>
            <a:r>
              <a:rPr lang="en-IN" dirty="0"/>
              <a:t> ports</a:t>
            </a:r>
          </a:p>
          <a:p>
            <a:r>
              <a:rPr lang="en-IN" dirty="0"/>
              <a:t>Normally, </a:t>
            </a:r>
            <a:r>
              <a:rPr lang="en-IN" u="sng" dirty="0">
                <a:solidFill>
                  <a:srgbClr val="C00000"/>
                </a:solidFill>
              </a:rPr>
              <a:t>a hierarchy </a:t>
            </a:r>
            <a:r>
              <a:rPr lang="en-IN" dirty="0"/>
              <a:t>of </a:t>
            </a:r>
            <a:r>
              <a:rPr lang="en-IN" dirty="0" err="1"/>
              <a:t>vPPB</a:t>
            </a:r>
            <a:r>
              <a:rPr lang="en-IN" dirty="0"/>
              <a:t> </a:t>
            </a:r>
            <a:r>
              <a:rPr lang="en-IN" dirty="0">
                <a:solidFill>
                  <a:srgbClr val="002060"/>
                </a:solidFill>
              </a:rPr>
              <a:t>devices</a:t>
            </a:r>
            <a:r>
              <a:rPr lang="en-IN" dirty="0"/>
              <a:t> is created within a switch</a:t>
            </a:r>
          </a:p>
          <a:p>
            <a:r>
              <a:rPr lang="en-IN" dirty="0"/>
              <a:t>Allows hot-plugging: </a:t>
            </a:r>
            <a:r>
              <a:rPr lang="en-IN" dirty="0">
                <a:solidFill>
                  <a:srgbClr val="C00000"/>
                </a:solidFill>
              </a:rPr>
              <a:t>addition</a:t>
            </a:r>
            <a:r>
              <a:rPr lang="en-IN" dirty="0"/>
              <a:t> and </a:t>
            </a:r>
            <a:r>
              <a:rPr lang="en-IN" dirty="0">
                <a:solidFill>
                  <a:srgbClr val="00B050"/>
                </a:solidFill>
              </a:rPr>
              <a:t>removal</a:t>
            </a:r>
            <a:r>
              <a:rPr lang="en-IN" dirty="0"/>
              <a:t> of devices</a:t>
            </a:r>
          </a:p>
          <a:p>
            <a:r>
              <a:rPr lang="en-IN" dirty="0"/>
              <a:t>The switch supports </a:t>
            </a:r>
            <a:r>
              <a:rPr lang="en-IN" dirty="0">
                <a:solidFill>
                  <a:srgbClr val="FF0000"/>
                </a:solidFill>
              </a:rPr>
              <a:t>dynamic binding</a:t>
            </a:r>
            <a:r>
              <a:rPr lang="en-IN" dirty="0"/>
              <a:t>: input-output connections</a:t>
            </a:r>
          </a:p>
          <a:p>
            <a:pPr lvl="1"/>
            <a:r>
              <a:rPr lang="en-IN" dirty="0"/>
              <a:t>Implemented by the </a:t>
            </a:r>
            <a:r>
              <a:rPr lang="en-IN" dirty="0">
                <a:solidFill>
                  <a:srgbClr val="00B050"/>
                </a:solidFill>
              </a:rPr>
              <a:t>Fabric Manager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A29C0-5301-4543-9CBA-C8AB4E96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510AE-5495-AB23-AF3F-5CC50F35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475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ED30-A3A6-D221-A90F-586D0DF9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7" y="-88857"/>
            <a:ext cx="11206654" cy="1325563"/>
          </a:xfrm>
        </p:spPr>
        <p:txBody>
          <a:bodyPr/>
          <a:lstStyle/>
          <a:p>
            <a:r>
              <a:rPr lang="en-IN" dirty="0"/>
              <a:t>A More Complex Example (Composite Switches)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BD25A-8F48-91A3-13F2-9CC2882C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87D4C1-CD36-D955-F28C-0AB0EBB99918}"/>
              </a:ext>
            </a:extLst>
          </p:cNvPr>
          <p:cNvSpPr/>
          <p:nvPr/>
        </p:nvSpPr>
        <p:spPr>
          <a:xfrm>
            <a:off x="2493818" y="2386941"/>
            <a:ext cx="1674421" cy="7362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vPPB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975D92-C997-7954-3532-83B4AC2FADD9}"/>
              </a:ext>
            </a:extLst>
          </p:cNvPr>
          <p:cNvSpPr/>
          <p:nvPr/>
        </p:nvSpPr>
        <p:spPr>
          <a:xfrm>
            <a:off x="1363683" y="3635375"/>
            <a:ext cx="1674421" cy="7362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vPPB</a:t>
            </a: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C314CE-AA71-DE42-D730-D52B80E4E613}"/>
              </a:ext>
            </a:extLst>
          </p:cNvPr>
          <p:cNvSpPr/>
          <p:nvPr/>
        </p:nvSpPr>
        <p:spPr>
          <a:xfrm>
            <a:off x="3736769" y="3635375"/>
            <a:ext cx="1674421" cy="7362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vPPB</a:t>
            </a:r>
            <a:endParaRPr lang="en-IN" sz="20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6BE8A8B-6DFE-8D1E-B0E4-6ECC5A9DF56A}"/>
              </a:ext>
            </a:extLst>
          </p:cNvPr>
          <p:cNvCxnSpPr>
            <a:stCxn id="7" idx="0"/>
            <a:endCxn id="6" idx="2"/>
          </p:cNvCxnSpPr>
          <p:nvPr/>
        </p:nvCxnSpPr>
        <p:spPr>
          <a:xfrm rot="5400000" flipH="1" flipV="1">
            <a:off x="2509879" y="2814226"/>
            <a:ext cx="512164" cy="1130135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4ACE348-B957-555A-20E3-48DE47B08B5A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rot="16200000" flipV="1">
            <a:off x="3696423" y="2757817"/>
            <a:ext cx="512164" cy="124295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395FC61-1BFA-863D-63D9-935500122CD7}"/>
              </a:ext>
            </a:extLst>
          </p:cNvPr>
          <p:cNvSpPr/>
          <p:nvPr/>
        </p:nvSpPr>
        <p:spPr>
          <a:xfrm>
            <a:off x="1363682" y="5462196"/>
            <a:ext cx="1674421" cy="7362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PCIe/CXL device</a:t>
            </a:r>
            <a:endParaRPr lang="en-IN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6CE65D-3B76-8932-FA65-E66767BB6546}"/>
              </a:ext>
            </a:extLst>
          </p:cNvPr>
          <p:cNvSpPr/>
          <p:nvPr/>
        </p:nvSpPr>
        <p:spPr>
          <a:xfrm>
            <a:off x="3736769" y="5462196"/>
            <a:ext cx="1674421" cy="7362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PCIe/CXL device</a:t>
            </a:r>
            <a:endParaRPr lang="en-IN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1FF59E-C86F-5324-A144-FC5A975D351A}"/>
              </a:ext>
            </a:extLst>
          </p:cNvPr>
          <p:cNvCxnSpPr>
            <a:stCxn id="14" idx="0"/>
            <a:endCxn id="7" idx="2"/>
          </p:cNvCxnSpPr>
          <p:nvPr/>
        </p:nvCxnSpPr>
        <p:spPr>
          <a:xfrm flipV="1">
            <a:off x="2200893" y="4371645"/>
            <a:ext cx="1" cy="10905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B8D302-A3EC-E837-20BF-721B5492E43D}"/>
              </a:ext>
            </a:extLst>
          </p:cNvPr>
          <p:cNvCxnSpPr/>
          <p:nvPr/>
        </p:nvCxnSpPr>
        <p:spPr>
          <a:xfrm flipV="1">
            <a:off x="4573978" y="4338533"/>
            <a:ext cx="1" cy="10905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F66E3C7-BB3C-53D3-3DE0-A1427384DA5A}"/>
              </a:ext>
            </a:extLst>
          </p:cNvPr>
          <p:cNvSpPr/>
          <p:nvPr/>
        </p:nvSpPr>
        <p:spPr>
          <a:xfrm>
            <a:off x="2493818" y="1203594"/>
            <a:ext cx="1674421" cy="7362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Phy</a:t>
            </a:r>
            <a:r>
              <a:rPr lang="en-IN" sz="2400" dirty="0"/>
              <a:t> port</a:t>
            </a:r>
            <a:endParaRPr lang="en-IN" sz="2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E3A7E1-C895-EB10-36C2-ACA130EBC217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331027" y="1939864"/>
            <a:ext cx="2" cy="4470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9F39E3E-C601-F002-3A82-2DD2C46B680B}"/>
              </a:ext>
            </a:extLst>
          </p:cNvPr>
          <p:cNvSpPr/>
          <p:nvPr/>
        </p:nvSpPr>
        <p:spPr>
          <a:xfrm>
            <a:off x="878774" y="2163402"/>
            <a:ext cx="4773879" cy="2562524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709F0E-A3A0-DB90-9118-5A373FDEE986}"/>
              </a:ext>
            </a:extLst>
          </p:cNvPr>
          <p:cNvSpPr/>
          <p:nvPr/>
        </p:nvSpPr>
        <p:spPr>
          <a:xfrm>
            <a:off x="878774" y="1939864"/>
            <a:ext cx="1209286" cy="56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VCS 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7B2F50-4ED0-DC39-4B9B-2DA6297D05AE}"/>
              </a:ext>
            </a:extLst>
          </p:cNvPr>
          <p:cNvSpPr/>
          <p:nvPr/>
        </p:nvSpPr>
        <p:spPr>
          <a:xfrm>
            <a:off x="8675911" y="2386941"/>
            <a:ext cx="1674421" cy="7362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vPPB</a:t>
            </a:r>
            <a:endParaRPr lang="en-IN" sz="2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FE6CB4-17D1-FB09-BCD0-20ED9345E77A}"/>
              </a:ext>
            </a:extLst>
          </p:cNvPr>
          <p:cNvSpPr/>
          <p:nvPr/>
        </p:nvSpPr>
        <p:spPr>
          <a:xfrm>
            <a:off x="7545776" y="3635375"/>
            <a:ext cx="1674421" cy="7362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vPPB</a:t>
            </a:r>
            <a:endParaRPr lang="en-IN" sz="2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54BE37-C434-74DF-118B-545CFD0349BD}"/>
              </a:ext>
            </a:extLst>
          </p:cNvPr>
          <p:cNvSpPr/>
          <p:nvPr/>
        </p:nvSpPr>
        <p:spPr>
          <a:xfrm>
            <a:off x="9918862" y="3635375"/>
            <a:ext cx="1674421" cy="7362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vPPB</a:t>
            </a:r>
            <a:endParaRPr lang="en-IN" sz="200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2B3E1B8-B094-94BF-E12B-78A6280517BD}"/>
              </a:ext>
            </a:extLst>
          </p:cNvPr>
          <p:cNvCxnSpPr>
            <a:stCxn id="38" idx="0"/>
            <a:endCxn id="37" idx="2"/>
          </p:cNvCxnSpPr>
          <p:nvPr/>
        </p:nvCxnSpPr>
        <p:spPr>
          <a:xfrm rot="5400000" flipH="1" flipV="1">
            <a:off x="8691972" y="2814226"/>
            <a:ext cx="512164" cy="1130135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2526271-A9DF-67F2-191D-E792C860B18B}"/>
              </a:ext>
            </a:extLst>
          </p:cNvPr>
          <p:cNvCxnSpPr>
            <a:cxnSpLocks/>
            <a:stCxn id="39" idx="0"/>
            <a:endCxn id="37" idx="2"/>
          </p:cNvCxnSpPr>
          <p:nvPr/>
        </p:nvCxnSpPr>
        <p:spPr>
          <a:xfrm rot="16200000" flipV="1">
            <a:off x="9878516" y="2757817"/>
            <a:ext cx="512164" cy="1242951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7132659-DB10-0C7F-304D-2B6D87752F54}"/>
              </a:ext>
            </a:extLst>
          </p:cNvPr>
          <p:cNvSpPr/>
          <p:nvPr/>
        </p:nvSpPr>
        <p:spPr>
          <a:xfrm>
            <a:off x="7540333" y="4725926"/>
            <a:ext cx="1674421" cy="7362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MLD Device</a:t>
            </a:r>
            <a:endParaRPr lang="en-IN" sz="2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722A28-907A-90AB-2760-2740404C8DA0}"/>
              </a:ext>
            </a:extLst>
          </p:cNvPr>
          <p:cNvSpPr/>
          <p:nvPr/>
        </p:nvSpPr>
        <p:spPr>
          <a:xfrm>
            <a:off x="9918862" y="5462196"/>
            <a:ext cx="1674421" cy="7362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PCIe/CXL device</a:t>
            </a:r>
            <a:endParaRPr lang="en-IN" sz="20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CE0FAD-4FDE-8054-0E77-32BB9E240981}"/>
              </a:ext>
            </a:extLst>
          </p:cNvPr>
          <p:cNvCxnSpPr>
            <a:stCxn id="42" idx="0"/>
            <a:endCxn id="38" idx="2"/>
          </p:cNvCxnSpPr>
          <p:nvPr/>
        </p:nvCxnSpPr>
        <p:spPr>
          <a:xfrm flipV="1">
            <a:off x="8377544" y="4371645"/>
            <a:ext cx="5443" cy="3542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0D173C-A65B-64F8-7BE9-5AAD8419F2D3}"/>
              </a:ext>
            </a:extLst>
          </p:cNvPr>
          <p:cNvCxnSpPr/>
          <p:nvPr/>
        </p:nvCxnSpPr>
        <p:spPr>
          <a:xfrm flipV="1">
            <a:off x="10756071" y="4338533"/>
            <a:ext cx="1" cy="10905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F6BA978-2B6F-D122-B1D2-C01A6C11B661}"/>
              </a:ext>
            </a:extLst>
          </p:cNvPr>
          <p:cNvSpPr/>
          <p:nvPr/>
        </p:nvSpPr>
        <p:spPr>
          <a:xfrm>
            <a:off x="8675911" y="1203594"/>
            <a:ext cx="1674421" cy="7362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Phy</a:t>
            </a:r>
            <a:r>
              <a:rPr lang="en-IN" sz="2400" dirty="0"/>
              <a:t> port</a:t>
            </a:r>
            <a:endParaRPr lang="en-IN" sz="20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9EA47D-0B05-99F7-D4E8-395E1EA3A9DA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9513120" y="1939864"/>
            <a:ext cx="2" cy="4470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E903B-0567-A7F5-6BD9-37B0FF7950A3}"/>
              </a:ext>
            </a:extLst>
          </p:cNvPr>
          <p:cNvSpPr/>
          <p:nvPr/>
        </p:nvSpPr>
        <p:spPr>
          <a:xfrm>
            <a:off x="7060867" y="2163402"/>
            <a:ext cx="4773879" cy="2562524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5E866D1-68E3-8729-5563-DFC79DAF0E49}"/>
              </a:ext>
            </a:extLst>
          </p:cNvPr>
          <p:cNvSpPr/>
          <p:nvPr/>
        </p:nvSpPr>
        <p:spPr>
          <a:xfrm>
            <a:off x="7060867" y="1939864"/>
            <a:ext cx="1209286" cy="565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VCS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FFB773-4898-0D05-FF0D-5E6F3DEBE95C}"/>
              </a:ext>
            </a:extLst>
          </p:cNvPr>
          <p:cNvSpPr/>
          <p:nvPr/>
        </p:nvSpPr>
        <p:spPr>
          <a:xfrm>
            <a:off x="10679374" y="1088675"/>
            <a:ext cx="1435929" cy="874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Fabric Manager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60F7F-6DF6-FB31-2049-E8743151E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484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59CC-5784-9CFB-9BFC-973B95FB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Composable CXL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56347-09DF-19A5-AA83-5413B2CD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1B5C1-3785-FF12-16D1-A711DC2DE16A}"/>
              </a:ext>
            </a:extLst>
          </p:cNvPr>
          <p:cNvSpPr/>
          <p:nvPr/>
        </p:nvSpPr>
        <p:spPr>
          <a:xfrm>
            <a:off x="2208810" y="1781299"/>
            <a:ext cx="2375065" cy="10094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CXL Switch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386A47-7F49-1C49-58EC-8C507082F857}"/>
              </a:ext>
            </a:extLst>
          </p:cNvPr>
          <p:cNvSpPr/>
          <p:nvPr/>
        </p:nvSpPr>
        <p:spPr>
          <a:xfrm>
            <a:off x="6235535" y="1781299"/>
            <a:ext cx="2375065" cy="10094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CXL Switch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CAA2A7-071F-0C25-103B-807263B20F7F}"/>
              </a:ext>
            </a:extLst>
          </p:cNvPr>
          <p:cNvSpPr/>
          <p:nvPr/>
        </p:nvSpPr>
        <p:spPr>
          <a:xfrm>
            <a:off x="1021277" y="3429000"/>
            <a:ext cx="2375065" cy="10094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CXL Switch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B174A6-0B54-8C03-5EF1-9BD123FC0F42}"/>
              </a:ext>
            </a:extLst>
          </p:cNvPr>
          <p:cNvSpPr/>
          <p:nvPr/>
        </p:nvSpPr>
        <p:spPr>
          <a:xfrm>
            <a:off x="5048002" y="3429000"/>
            <a:ext cx="2375065" cy="10094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CXL Switch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E309AD-2A46-3E36-DD88-26BEE01A951F}"/>
              </a:ext>
            </a:extLst>
          </p:cNvPr>
          <p:cNvSpPr/>
          <p:nvPr/>
        </p:nvSpPr>
        <p:spPr>
          <a:xfrm>
            <a:off x="8978735" y="3429000"/>
            <a:ext cx="2375065" cy="10094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CXL Switch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770B99-EF41-BDD6-1196-DBE3E36916E9}"/>
              </a:ext>
            </a:extLst>
          </p:cNvPr>
          <p:cNvCxnSpPr/>
          <p:nvPr/>
        </p:nvCxnSpPr>
        <p:spPr>
          <a:xfrm>
            <a:off x="2671948" y="2790701"/>
            <a:ext cx="0" cy="728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049EC7-11E0-92D7-B45E-5DD452701813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3396343" y="2790701"/>
            <a:ext cx="2839192" cy="63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2F38A4-F121-978A-3683-BD6C609C849F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3396343" y="2790701"/>
            <a:ext cx="6769925" cy="63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8E1DA0-D377-8940-E961-BD3AF11F8FCC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6235535" y="2790701"/>
            <a:ext cx="1187533" cy="63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D96BE7-D2BD-E996-4F3B-DCC04601CCCF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7423068" y="2790701"/>
            <a:ext cx="2743200" cy="63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96AFB0-5A6A-BC07-70A3-EBB86A2BBE48}"/>
              </a:ext>
            </a:extLst>
          </p:cNvPr>
          <p:cNvCxnSpPr>
            <a:stCxn id="7" idx="2"/>
          </p:cNvCxnSpPr>
          <p:nvPr/>
        </p:nvCxnSpPr>
        <p:spPr>
          <a:xfrm flipH="1">
            <a:off x="2671947" y="2790701"/>
            <a:ext cx="4751121" cy="638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482DB3F-3D67-B089-8ED9-F9971218CFFF}"/>
              </a:ext>
            </a:extLst>
          </p:cNvPr>
          <p:cNvCxnSpPr/>
          <p:nvPr/>
        </p:nvCxnSpPr>
        <p:spPr>
          <a:xfrm>
            <a:off x="1211283" y="4438402"/>
            <a:ext cx="0" cy="67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F42CB5-94A8-010D-6860-98802203969D}"/>
              </a:ext>
            </a:extLst>
          </p:cNvPr>
          <p:cNvCxnSpPr/>
          <p:nvPr/>
        </p:nvCxnSpPr>
        <p:spPr>
          <a:xfrm>
            <a:off x="2218705" y="4438402"/>
            <a:ext cx="0" cy="67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181CCE-DAD3-6EF5-B4AE-7652F0C55E16}"/>
              </a:ext>
            </a:extLst>
          </p:cNvPr>
          <p:cNvCxnSpPr/>
          <p:nvPr/>
        </p:nvCxnSpPr>
        <p:spPr>
          <a:xfrm>
            <a:off x="3133106" y="4438402"/>
            <a:ext cx="0" cy="67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123085-D033-DC7C-7F4D-BA653F135F51}"/>
              </a:ext>
            </a:extLst>
          </p:cNvPr>
          <p:cNvCxnSpPr/>
          <p:nvPr/>
        </p:nvCxnSpPr>
        <p:spPr>
          <a:xfrm>
            <a:off x="5228112" y="4438402"/>
            <a:ext cx="0" cy="67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3F58AF-1F41-6633-000F-7A8C6615C9DA}"/>
              </a:ext>
            </a:extLst>
          </p:cNvPr>
          <p:cNvCxnSpPr/>
          <p:nvPr/>
        </p:nvCxnSpPr>
        <p:spPr>
          <a:xfrm>
            <a:off x="6235534" y="4438402"/>
            <a:ext cx="0" cy="67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82DBF28-E96D-4A62-4635-637A351C91A8}"/>
              </a:ext>
            </a:extLst>
          </p:cNvPr>
          <p:cNvCxnSpPr/>
          <p:nvPr/>
        </p:nvCxnSpPr>
        <p:spPr>
          <a:xfrm>
            <a:off x="7149935" y="4438402"/>
            <a:ext cx="0" cy="67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4ECAC0-649A-3D21-AAA5-DBDEB5A052E0}"/>
              </a:ext>
            </a:extLst>
          </p:cNvPr>
          <p:cNvCxnSpPr/>
          <p:nvPr/>
        </p:nvCxnSpPr>
        <p:spPr>
          <a:xfrm>
            <a:off x="9225148" y="4438402"/>
            <a:ext cx="0" cy="67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B2D0C6-3BEF-A2DA-B5CB-941758ED9478}"/>
              </a:ext>
            </a:extLst>
          </p:cNvPr>
          <p:cNvCxnSpPr/>
          <p:nvPr/>
        </p:nvCxnSpPr>
        <p:spPr>
          <a:xfrm>
            <a:off x="10232570" y="4438402"/>
            <a:ext cx="0" cy="67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B90D52-831B-60DB-A889-8524562A477E}"/>
              </a:ext>
            </a:extLst>
          </p:cNvPr>
          <p:cNvCxnSpPr/>
          <p:nvPr/>
        </p:nvCxnSpPr>
        <p:spPr>
          <a:xfrm>
            <a:off x="11146971" y="4438402"/>
            <a:ext cx="0" cy="67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67A62F2-DAFA-CBB9-8DFC-7A6C9E7691FF}"/>
              </a:ext>
            </a:extLst>
          </p:cNvPr>
          <p:cNvSpPr/>
          <p:nvPr/>
        </p:nvSpPr>
        <p:spPr>
          <a:xfrm>
            <a:off x="838200" y="5111574"/>
            <a:ext cx="800590" cy="529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CPU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538118E-63A3-DC2B-099E-C4E325520A28}"/>
              </a:ext>
            </a:extLst>
          </p:cNvPr>
          <p:cNvSpPr/>
          <p:nvPr/>
        </p:nvSpPr>
        <p:spPr>
          <a:xfrm>
            <a:off x="1895103" y="5133108"/>
            <a:ext cx="800590" cy="529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Acc</a:t>
            </a:r>
            <a:endParaRPr lang="en-IN" sz="20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7E2A665-20A1-4DBD-826C-39ED67C89142}"/>
              </a:ext>
            </a:extLst>
          </p:cNvPr>
          <p:cNvSpPr/>
          <p:nvPr/>
        </p:nvSpPr>
        <p:spPr>
          <a:xfrm>
            <a:off x="2940125" y="5133107"/>
            <a:ext cx="800590" cy="529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Mem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294E44F-9A86-88A3-975F-AE355B021D43}"/>
              </a:ext>
            </a:extLst>
          </p:cNvPr>
          <p:cNvSpPr/>
          <p:nvPr/>
        </p:nvSpPr>
        <p:spPr>
          <a:xfrm>
            <a:off x="4743203" y="5111574"/>
            <a:ext cx="800590" cy="529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Acc</a:t>
            </a:r>
            <a:endParaRPr lang="en-IN" sz="20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22B1C8-E439-F2EC-3C08-FABB0DE73A17}"/>
              </a:ext>
            </a:extLst>
          </p:cNvPr>
          <p:cNvSpPr/>
          <p:nvPr/>
        </p:nvSpPr>
        <p:spPr>
          <a:xfrm>
            <a:off x="5800106" y="5133108"/>
            <a:ext cx="800590" cy="529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Acc</a:t>
            </a:r>
            <a:endParaRPr lang="en-IN" sz="20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737831D-F4B6-4118-2606-CA58E2A8A6BC}"/>
              </a:ext>
            </a:extLst>
          </p:cNvPr>
          <p:cNvSpPr/>
          <p:nvPr/>
        </p:nvSpPr>
        <p:spPr>
          <a:xfrm>
            <a:off x="6845128" y="5133107"/>
            <a:ext cx="800590" cy="529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Mem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CD70C7B-6D71-C265-A99A-C0E9172D7DE2}"/>
              </a:ext>
            </a:extLst>
          </p:cNvPr>
          <p:cNvSpPr/>
          <p:nvPr/>
        </p:nvSpPr>
        <p:spPr>
          <a:xfrm>
            <a:off x="8775372" y="5111573"/>
            <a:ext cx="800590" cy="529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Mem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0577CF9-9C9A-F182-708B-1F0AF5E24000}"/>
              </a:ext>
            </a:extLst>
          </p:cNvPr>
          <p:cNvSpPr/>
          <p:nvPr/>
        </p:nvSpPr>
        <p:spPr>
          <a:xfrm>
            <a:off x="9832275" y="5133107"/>
            <a:ext cx="800590" cy="529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Acc</a:t>
            </a:r>
            <a:endParaRPr lang="en-IN" sz="2000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2BED927-8744-C67D-91DF-4A0670BCC9C4}"/>
              </a:ext>
            </a:extLst>
          </p:cNvPr>
          <p:cNvSpPr/>
          <p:nvPr/>
        </p:nvSpPr>
        <p:spPr>
          <a:xfrm>
            <a:off x="10877297" y="5133106"/>
            <a:ext cx="800590" cy="529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Mem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31888-E66C-13B2-03C7-DFC4E7A9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766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FB30-C651-84E5-62BB-976D31CF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about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6227-BDD8-D462-16DF-3F9D2C8B0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43902"/>
          </a:xfrm>
        </p:spPr>
        <p:txBody>
          <a:bodyPr/>
          <a:lstStyle/>
          <a:p>
            <a:r>
              <a:rPr lang="en-IN" dirty="0"/>
              <a:t>Role of the </a:t>
            </a:r>
            <a:r>
              <a:rPr lang="en-IN" dirty="0">
                <a:solidFill>
                  <a:srgbClr val="0070C0"/>
                </a:solidFill>
              </a:rPr>
              <a:t>fabric manager</a:t>
            </a:r>
            <a:r>
              <a:rPr lang="en-IN" dirty="0"/>
              <a:t>: Bind devices to virtual ports (</a:t>
            </a:r>
            <a:r>
              <a:rPr lang="en-IN" dirty="0" err="1"/>
              <a:t>vPPBs</a:t>
            </a:r>
            <a:r>
              <a:rPr lang="en-IN" dirty="0"/>
              <a:t>)</a:t>
            </a:r>
          </a:p>
          <a:p>
            <a:r>
              <a:rPr lang="en-IN" dirty="0" err="1">
                <a:solidFill>
                  <a:srgbClr val="00B050"/>
                </a:solidFill>
              </a:rPr>
              <a:t>vPPBs</a:t>
            </a:r>
            <a:r>
              <a:rPr lang="en-IN" dirty="0"/>
              <a:t> can be bound and unbound from </a:t>
            </a:r>
            <a:r>
              <a:rPr lang="en-IN" dirty="0">
                <a:solidFill>
                  <a:srgbClr val="0070C0"/>
                </a:solidFill>
              </a:rPr>
              <a:t>physical</a:t>
            </a:r>
            <a:r>
              <a:rPr lang="en-IN" dirty="0"/>
              <a:t> ports</a:t>
            </a:r>
          </a:p>
          <a:p>
            <a:r>
              <a:rPr lang="en-IN" dirty="0"/>
              <a:t>SLD vs MLD</a:t>
            </a:r>
          </a:p>
          <a:p>
            <a:pPr lvl="1"/>
            <a:r>
              <a:rPr lang="en-IN" dirty="0"/>
              <a:t>SLD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Single</a:t>
            </a:r>
            <a:r>
              <a:rPr lang="en-IN" dirty="0">
                <a:sym typeface="Wingdings" panose="05000000000000000000" pitchFamily="2" charset="2"/>
              </a:rPr>
              <a:t> logical device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MLD 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Multiple</a:t>
            </a:r>
            <a:r>
              <a:rPr lang="en-IN" dirty="0">
                <a:sym typeface="Wingdings" panose="05000000000000000000" pitchFamily="2" charset="2"/>
              </a:rPr>
              <a:t> logical devices, pooled logical devices</a:t>
            </a:r>
          </a:p>
          <a:p>
            <a:r>
              <a:rPr lang="en-IN" dirty="0">
                <a:sym typeface="Wingdings" panose="05000000000000000000" pitchFamily="2" charset="2"/>
              </a:rPr>
              <a:t>In an MLD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Each LD can be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connected</a:t>
            </a:r>
            <a:r>
              <a:rPr lang="en-IN" dirty="0">
                <a:sym typeface="Wingdings" panose="05000000000000000000" pitchFamily="2" charset="2"/>
              </a:rPr>
              <a:t> to a </a:t>
            </a:r>
            <a:r>
              <a:rPr lang="en-IN" dirty="0" err="1">
                <a:sym typeface="Wingdings" panose="05000000000000000000" pitchFamily="2" charset="2"/>
              </a:rPr>
              <a:t>vPPB</a:t>
            </a:r>
            <a:endParaRPr lang="en-IN" dirty="0">
              <a:sym typeface="Wingdings" panose="05000000000000000000" pitchFamily="2" charset="2"/>
            </a:endParaRPr>
          </a:p>
          <a:p>
            <a:pPr lvl="1"/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Complicated</a:t>
            </a:r>
            <a:r>
              <a:rPr lang="en-IN" dirty="0">
                <a:sym typeface="Wingdings" panose="05000000000000000000" pitchFamily="2" charset="2"/>
              </a:rPr>
              <a:t> connections are possible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3E195-4276-F08F-9257-C46AF850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9B430-86AD-1B06-95A6-2872C682294F}"/>
              </a:ext>
            </a:extLst>
          </p:cNvPr>
          <p:cNvSpPr/>
          <p:nvPr/>
        </p:nvSpPr>
        <p:spPr>
          <a:xfrm>
            <a:off x="8618517" y="5186217"/>
            <a:ext cx="2030680" cy="53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PPB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7DC1C3-1757-C4BA-24D0-C9695458DA7F}"/>
              </a:ext>
            </a:extLst>
          </p:cNvPr>
          <p:cNvSpPr/>
          <p:nvPr/>
        </p:nvSpPr>
        <p:spPr>
          <a:xfrm>
            <a:off x="7503226" y="4279611"/>
            <a:ext cx="1501239" cy="531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vPPB</a:t>
            </a: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8E398-BF69-966B-6B03-4BDA88865093}"/>
              </a:ext>
            </a:extLst>
          </p:cNvPr>
          <p:cNvSpPr/>
          <p:nvPr/>
        </p:nvSpPr>
        <p:spPr>
          <a:xfrm>
            <a:off x="10125694" y="4210627"/>
            <a:ext cx="1501239" cy="531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vPPB</a:t>
            </a:r>
            <a:endParaRPr lang="en-IN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092A9C-3603-67F4-7522-7597E4268038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9633857" y="4742007"/>
            <a:ext cx="1242457" cy="4442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C96BBC-C1D5-6986-C319-039008C65DE8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8253846" y="4810991"/>
            <a:ext cx="1380011" cy="3752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8EDFC0-D5BC-4F5E-F723-BA84F265CED3}"/>
              </a:ext>
            </a:extLst>
          </p:cNvPr>
          <p:cNvSpPr/>
          <p:nvPr/>
        </p:nvSpPr>
        <p:spPr>
          <a:xfrm>
            <a:off x="8610600" y="6058085"/>
            <a:ext cx="2030680" cy="531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MLD</a:t>
            </a:r>
            <a:endParaRPr lang="en-IN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A7DC67-951C-BCBC-4078-2488539D9EB6}"/>
              </a:ext>
            </a:extLst>
          </p:cNvPr>
          <p:cNvCxnSpPr>
            <a:cxnSpLocks/>
            <a:stCxn id="16" idx="0"/>
            <a:endCxn id="6" idx="2"/>
          </p:cNvCxnSpPr>
          <p:nvPr/>
        </p:nvCxnSpPr>
        <p:spPr>
          <a:xfrm flipV="1">
            <a:off x="9625940" y="5717597"/>
            <a:ext cx="7917" cy="3404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23A03-619C-A747-D809-EF6ED7B6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199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A107-9FC0-0BA5-82AB-7E9246C4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1547-8430-E125-B0D0-BA69F0C1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936373"/>
            <a:ext cx="11037125" cy="218595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Fabric Manager (FM) is </a:t>
            </a:r>
            <a:r>
              <a:rPr lang="en-IN" dirty="0">
                <a:solidFill>
                  <a:srgbClr val="C00000"/>
                </a:solidFill>
              </a:rPr>
              <a:t>notified</a:t>
            </a:r>
            <a:r>
              <a:rPr lang="en-IN" dirty="0"/>
              <a:t> when a device is </a:t>
            </a:r>
            <a:r>
              <a:rPr lang="en-IN" dirty="0">
                <a:solidFill>
                  <a:srgbClr val="FF0000"/>
                </a:solidFill>
              </a:rPr>
              <a:t>added</a:t>
            </a:r>
            <a:r>
              <a:rPr lang="en-IN" dirty="0"/>
              <a:t> or </a:t>
            </a:r>
            <a:r>
              <a:rPr lang="en-IN" dirty="0">
                <a:solidFill>
                  <a:srgbClr val="0070C0"/>
                </a:solidFill>
              </a:rPr>
              <a:t>removed</a:t>
            </a:r>
          </a:p>
          <a:p>
            <a:r>
              <a:rPr lang="en-IN" dirty="0"/>
              <a:t>It is used to </a:t>
            </a:r>
            <a:r>
              <a:rPr lang="en-IN" dirty="0">
                <a:solidFill>
                  <a:srgbClr val="7030A0"/>
                </a:solidFill>
              </a:rPr>
              <a:t>tunnel</a:t>
            </a:r>
            <a:r>
              <a:rPr lang="en-IN" dirty="0"/>
              <a:t> commands to an LD in an MLD</a:t>
            </a:r>
          </a:p>
          <a:p>
            <a:r>
              <a:rPr lang="en-IN" dirty="0"/>
              <a:t>Set </a:t>
            </a:r>
            <a:r>
              <a:rPr lang="en-IN" dirty="0">
                <a:solidFill>
                  <a:srgbClr val="002060"/>
                </a:solidFill>
              </a:rPr>
              <a:t>QoS</a:t>
            </a:r>
            <a:r>
              <a:rPr lang="en-IN" dirty="0"/>
              <a:t> parameters</a:t>
            </a:r>
          </a:p>
          <a:p>
            <a:r>
              <a:rPr lang="en-IN" dirty="0"/>
              <a:t>Supports </a:t>
            </a:r>
            <a:r>
              <a:rPr lang="en-IN" dirty="0">
                <a:solidFill>
                  <a:srgbClr val="C00000"/>
                </a:solidFill>
              </a:rPr>
              <a:t>multi-headed </a:t>
            </a:r>
            <a:r>
              <a:rPr lang="en-IN" dirty="0"/>
              <a:t>devices: multiple devices can access the same memory region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FC8F8-3A25-5628-BCFE-2DE4CD7F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217530-4161-2A5B-87AE-179FA921496E}"/>
              </a:ext>
            </a:extLst>
          </p:cNvPr>
          <p:cNvSpPr/>
          <p:nvPr/>
        </p:nvSpPr>
        <p:spPr>
          <a:xfrm>
            <a:off x="4877790" y="1924709"/>
            <a:ext cx="2030680" cy="531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PPB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F4F9F4-BDB4-E401-0514-0CF8F1AE8E99}"/>
              </a:ext>
            </a:extLst>
          </p:cNvPr>
          <p:cNvSpPr/>
          <p:nvPr/>
        </p:nvSpPr>
        <p:spPr>
          <a:xfrm>
            <a:off x="3762499" y="1018103"/>
            <a:ext cx="1501239" cy="531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vPPB</a:t>
            </a: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602612-7AB1-0F8E-6E45-3E12F9737B9F}"/>
              </a:ext>
            </a:extLst>
          </p:cNvPr>
          <p:cNvSpPr/>
          <p:nvPr/>
        </p:nvSpPr>
        <p:spPr>
          <a:xfrm>
            <a:off x="6384967" y="949119"/>
            <a:ext cx="1501239" cy="5313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vPPB</a:t>
            </a:r>
            <a:endParaRPr lang="en-IN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27ABE4-5B10-FEBE-33BE-D1C33A38CEE1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5893130" y="1480499"/>
            <a:ext cx="1242457" cy="4442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D99E2F-3CF5-8E2C-3B80-01236613D8B6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4513119" y="1549483"/>
            <a:ext cx="1380011" cy="3752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596D00C-5FE4-D0DD-79AB-1563F34721AF}"/>
              </a:ext>
            </a:extLst>
          </p:cNvPr>
          <p:cNvSpPr/>
          <p:nvPr/>
        </p:nvSpPr>
        <p:spPr>
          <a:xfrm>
            <a:off x="4877790" y="2761839"/>
            <a:ext cx="2030680" cy="531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MLD – LD1</a:t>
            </a:r>
            <a:endParaRPr lang="en-IN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FA15A0-9393-CF04-3FD6-8FCA2A546729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5893130" y="2456089"/>
            <a:ext cx="0" cy="305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22509A2-A362-D68B-5911-0BD41B85A43A}"/>
              </a:ext>
            </a:extLst>
          </p:cNvPr>
          <p:cNvSpPr/>
          <p:nvPr/>
        </p:nvSpPr>
        <p:spPr>
          <a:xfrm>
            <a:off x="4877790" y="3293219"/>
            <a:ext cx="2030680" cy="5313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MLD – LD2</a:t>
            </a:r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2DEC9-F0D0-6545-1444-E31905D3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118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4449-09FC-FFDB-EB6E-D1B5B344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CXL PBR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2165-EFC2-D874-F9D0-4C161E021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473" y="1956122"/>
            <a:ext cx="10515600" cy="4402961"/>
          </a:xfrm>
        </p:spPr>
        <p:txBody>
          <a:bodyPr>
            <a:norm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Every switch has a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mailbox</a:t>
            </a:r>
            <a:r>
              <a:rPr lang="en-IN" dirty="0">
                <a:sym typeface="Wingdings" panose="05000000000000000000" pitchFamily="2" charset="2"/>
              </a:rPr>
              <a:t> for control messages</a:t>
            </a:r>
          </a:p>
          <a:p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Switch</a:t>
            </a:r>
            <a:r>
              <a:rPr lang="en-IN" dirty="0">
                <a:sym typeface="Wingdings" panose="05000000000000000000" pitchFamily="2" charset="2"/>
              </a:rPr>
              <a:t>  Several upstream ports + downstream ports + mailbox</a:t>
            </a:r>
          </a:p>
          <a:p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PBR</a:t>
            </a:r>
            <a:r>
              <a:rPr lang="en-IN" dirty="0">
                <a:sym typeface="Wingdings" panose="05000000000000000000" pitchFamily="2" charset="2"/>
              </a:rPr>
              <a:t>  Port-based routing</a:t>
            </a:r>
            <a:endParaRPr lang="en-IN" dirty="0"/>
          </a:p>
          <a:p>
            <a:pPr lvl="1"/>
            <a:r>
              <a:rPr lang="en-IN" dirty="0"/>
              <a:t>Can build on existing </a:t>
            </a:r>
            <a:r>
              <a:rPr lang="en-IN" dirty="0">
                <a:solidFill>
                  <a:srgbClr val="002060"/>
                </a:solidFill>
              </a:rPr>
              <a:t>PCIe</a:t>
            </a:r>
            <a:r>
              <a:rPr lang="en-IN" dirty="0"/>
              <a:t> tree of devices</a:t>
            </a:r>
          </a:p>
          <a:p>
            <a:pPr lvl="1"/>
            <a:r>
              <a:rPr lang="en-IN" dirty="0"/>
              <a:t>Each switch can be connected to other PBR switches, and Type 1/2/3 devices</a:t>
            </a:r>
          </a:p>
          <a:p>
            <a:pPr lvl="1"/>
            <a:r>
              <a:rPr lang="en-IN" dirty="0"/>
              <a:t>Devices don’t need </a:t>
            </a:r>
            <a:r>
              <a:rPr lang="en-IN" dirty="0">
                <a:solidFill>
                  <a:srgbClr val="FF0000"/>
                </a:solidFill>
              </a:rPr>
              <a:t>special</a:t>
            </a:r>
            <a:r>
              <a:rPr lang="en-IN" dirty="0"/>
              <a:t> support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Dynamic routing </a:t>
            </a:r>
            <a:r>
              <a:rPr lang="en-IN" dirty="0"/>
              <a:t>for congestion avoidance</a:t>
            </a:r>
          </a:p>
          <a:p>
            <a:pPr lvl="1"/>
            <a:r>
              <a:rPr lang="en-IN" dirty="0"/>
              <a:t>Supports tree, mesh, ring, star, butterfly and multi-dimensional topologies</a:t>
            </a:r>
          </a:p>
          <a:p>
            <a:r>
              <a:rPr lang="en-IN" dirty="0"/>
              <a:t>HBR </a:t>
            </a:r>
            <a:r>
              <a:rPr lang="en-IN" dirty="0">
                <a:sym typeface="Wingdings" panose="05000000000000000000" pitchFamily="2" charset="2"/>
              </a:rPr>
              <a:t> Hierarchy-based Routing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Offers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tree-based</a:t>
            </a:r>
            <a:r>
              <a:rPr lang="en-IN" dirty="0">
                <a:sym typeface="Wingdings" panose="05000000000000000000" pitchFamily="2" charset="2"/>
              </a:rPr>
              <a:t> routing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E9BF7-14E5-5EF9-C056-A75D57DF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66</a:t>
            </a:fld>
            <a:endParaRPr lang="en-US"/>
          </a:p>
        </p:txBody>
      </p:sp>
      <p:pic>
        <p:nvPicPr>
          <p:cNvPr id="7" name="Picture 6" descr="A red mailbox with a white object on top&#10;&#10;Description automatically generated">
            <a:extLst>
              <a:ext uri="{FF2B5EF4-FFF2-40B4-BE49-F238E27FC236}">
                <a16:creationId xmlns:a16="http://schemas.microsoft.com/office/drawing/2014/main" id="{BC44AEFA-4C8E-D51E-2F9C-25B234AD59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10600" y="1027906"/>
            <a:ext cx="1403267" cy="14032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0E11B-49C9-E3B6-C3CC-0E2B639E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99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60A6-6E62-9F2F-BB6D-0AFA5209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70" y="0"/>
            <a:ext cx="10515600" cy="1325563"/>
          </a:xfrm>
        </p:spPr>
        <p:txBody>
          <a:bodyPr/>
          <a:lstStyle/>
          <a:p>
            <a:r>
              <a:rPr lang="en-IN" dirty="0"/>
              <a:t>CXL Fabric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895E-B5A2-76A0-6BF2-80C84A9DA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520" y="1124336"/>
            <a:ext cx="10515600" cy="1808224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Scale</a:t>
            </a:r>
            <a:r>
              <a:rPr lang="en-IN" dirty="0"/>
              <a:t> from node to rack-level</a:t>
            </a:r>
          </a:p>
          <a:p>
            <a:pPr lvl="1"/>
            <a:r>
              <a:rPr lang="en-IN" dirty="0"/>
              <a:t>Simple load/store semantics</a:t>
            </a:r>
          </a:p>
          <a:p>
            <a:pPr lvl="1"/>
            <a:r>
              <a:rPr lang="en-IN" dirty="0"/>
              <a:t>Non-coherent I/O</a:t>
            </a:r>
          </a:p>
          <a:p>
            <a:r>
              <a:rPr lang="en-IN" dirty="0">
                <a:solidFill>
                  <a:srgbClr val="00B050"/>
                </a:solidFill>
              </a:rPr>
              <a:t>Supports</a:t>
            </a:r>
            <a:r>
              <a:rPr lang="en-IN" dirty="0"/>
              <a:t> up to 4096 ports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4A4EB-CCF2-E512-338E-D6D949D4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971CDC-29A9-4BC1-E100-F7C710F11AF0}"/>
              </a:ext>
            </a:extLst>
          </p:cNvPr>
          <p:cNvSpPr/>
          <p:nvPr/>
        </p:nvSpPr>
        <p:spPr>
          <a:xfrm>
            <a:off x="712520" y="4298866"/>
            <a:ext cx="8443356" cy="70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CXL Fabric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9CBE905-F5F9-E609-3A39-55ADC7C990FC}"/>
              </a:ext>
            </a:extLst>
          </p:cNvPr>
          <p:cNvSpPr/>
          <p:nvPr/>
        </p:nvSpPr>
        <p:spPr>
          <a:xfrm>
            <a:off x="10314709" y="4251365"/>
            <a:ext cx="1603169" cy="748146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Fabric manager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0CA5542C-4B31-5A1E-9658-5A0ACB97CEA8}"/>
              </a:ext>
            </a:extLst>
          </p:cNvPr>
          <p:cNvSpPr/>
          <p:nvPr/>
        </p:nvSpPr>
        <p:spPr>
          <a:xfrm>
            <a:off x="9155876" y="4500747"/>
            <a:ext cx="1158833" cy="331087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352C986-A41F-8C6B-7E4D-DCEF88B50E3D}"/>
              </a:ext>
            </a:extLst>
          </p:cNvPr>
          <p:cNvSpPr/>
          <p:nvPr/>
        </p:nvSpPr>
        <p:spPr>
          <a:xfrm>
            <a:off x="1282535" y="3056308"/>
            <a:ext cx="1068779" cy="541915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Host</a:t>
            </a:r>
            <a:endParaRPr lang="en-IN" sz="20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26FE431-B8C9-4D0E-419A-81E67A192D05}"/>
              </a:ext>
            </a:extLst>
          </p:cNvPr>
          <p:cNvSpPr/>
          <p:nvPr/>
        </p:nvSpPr>
        <p:spPr>
          <a:xfrm>
            <a:off x="3192483" y="3086936"/>
            <a:ext cx="1068779" cy="541915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Host</a:t>
            </a:r>
            <a:endParaRPr lang="en-IN" sz="20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6208E2F2-C89E-C73A-31EA-6CB38DE81A3D}"/>
              </a:ext>
            </a:extLst>
          </p:cNvPr>
          <p:cNvSpPr/>
          <p:nvPr/>
        </p:nvSpPr>
        <p:spPr>
          <a:xfrm>
            <a:off x="5435930" y="3061210"/>
            <a:ext cx="1068779" cy="541915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Host</a:t>
            </a:r>
            <a:endParaRPr lang="en-IN" sz="2000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00B10187-A0E8-A8B2-C27F-02116021BA64}"/>
              </a:ext>
            </a:extLst>
          </p:cNvPr>
          <p:cNvSpPr/>
          <p:nvPr/>
        </p:nvSpPr>
        <p:spPr>
          <a:xfrm>
            <a:off x="7345878" y="3047485"/>
            <a:ext cx="1068779" cy="541915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Host</a:t>
            </a:r>
            <a:endParaRPr lang="en-IN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D23502-9ABC-6F20-36A5-B1383C3C41A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816924" y="3598223"/>
            <a:ext cx="1" cy="714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9EAE6A-54C0-FA72-6B27-5182C60C37B5}"/>
              </a:ext>
            </a:extLst>
          </p:cNvPr>
          <p:cNvCxnSpPr>
            <a:cxnSpLocks/>
          </p:cNvCxnSpPr>
          <p:nvPr/>
        </p:nvCxnSpPr>
        <p:spPr>
          <a:xfrm flipH="1">
            <a:off x="3726872" y="3584498"/>
            <a:ext cx="1" cy="714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C539E7-6E11-E823-8421-CF6C80A7295C}"/>
              </a:ext>
            </a:extLst>
          </p:cNvPr>
          <p:cNvCxnSpPr>
            <a:cxnSpLocks/>
          </p:cNvCxnSpPr>
          <p:nvPr/>
        </p:nvCxnSpPr>
        <p:spPr>
          <a:xfrm flipH="1">
            <a:off x="6020789" y="3575031"/>
            <a:ext cx="1" cy="714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63BBF3-CD85-31C2-EB9E-D66D50FEC366}"/>
              </a:ext>
            </a:extLst>
          </p:cNvPr>
          <p:cNvCxnSpPr>
            <a:cxnSpLocks/>
          </p:cNvCxnSpPr>
          <p:nvPr/>
        </p:nvCxnSpPr>
        <p:spPr>
          <a:xfrm flipH="1">
            <a:off x="7908469" y="3573547"/>
            <a:ext cx="1" cy="714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CC2E78-2BA8-529A-0753-F94E25F92F01}"/>
              </a:ext>
            </a:extLst>
          </p:cNvPr>
          <p:cNvCxnSpPr>
            <a:cxnSpLocks/>
          </p:cNvCxnSpPr>
          <p:nvPr/>
        </p:nvCxnSpPr>
        <p:spPr>
          <a:xfrm flipH="1">
            <a:off x="1816924" y="4987721"/>
            <a:ext cx="1" cy="714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913FA0-2480-E51A-00AD-1158AD1DA175}"/>
              </a:ext>
            </a:extLst>
          </p:cNvPr>
          <p:cNvCxnSpPr>
            <a:cxnSpLocks/>
          </p:cNvCxnSpPr>
          <p:nvPr/>
        </p:nvCxnSpPr>
        <p:spPr>
          <a:xfrm flipH="1">
            <a:off x="3726872" y="4973996"/>
            <a:ext cx="1" cy="714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8BCB3A-6D24-3E67-80C2-DDA264E0968F}"/>
              </a:ext>
            </a:extLst>
          </p:cNvPr>
          <p:cNvCxnSpPr>
            <a:cxnSpLocks/>
          </p:cNvCxnSpPr>
          <p:nvPr/>
        </p:nvCxnSpPr>
        <p:spPr>
          <a:xfrm flipH="1">
            <a:off x="6020789" y="4964529"/>
            <a:ext cx="1" cy="714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0197C8-21BB-C8C0-B416-7C61B57FF8E7}"/>
              </a:ext>
            </a:extLst>
          </p:cNvPr>
          <p:cNvCxnSpPr>
            <a:cxnSpLocks/>
          </p:cNvCxnSpPr>
          <p:nvPr/>
        </p:nvCxnSpPr>
        <p:spPr>
          <a:xfrm flipH="1">
            <a:off x="7908469" y="4963045"/>
            <a:ext cx="1" cy="714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83534B03-EB1F-EBF9-7C07-C13AB7EB8692}"/>
              </a:ext>
            </a:extLst>
          </p:cNvPr>
          <p:cNvSpPr/>
          <p:nvPr/>
        </p:nvSpPr>
        <p:spPr>
          <a:xfrm>
            <a:off x="1282535" y="5639852"/>
            <a:ext cx="1068779" cy="541915"/>
          </a:xfrm>
          <a:prstGeom prst="flowChart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Dev</a:t>
            </a:r>
            <a:endParaRPr lang="en-IN" sz="2000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12EFB53F-B0CC-3FC6-1C26-3E4BE232E9CB}"/>
              </a:ext>
            </a:extLst>
          </p:cNvPr>
          <p:cNvSpPr/>
          <p:nvPr/>
        </p:nvSpPr>
        <p:spPr>
          <a:xfrm>
            <a:off x="3192483" y="5670480"/>
            <a:ext cx="1068779" cy="541915"/>
          </a:xfrm>
          <a:prstGeom prst="flowChart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Dev</a:t>
            </a:r>
            <a:endParaRPr lang="en-IN" sz="2000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46F6E13E-8ED0-797C-0597-D837CB035751}"/>
              </a:ext>
            </a:extLst>
          </p:cNvPr>
          <p:cNvSpPr/>
          <p:nvPr/>
        </p:nvSpPr>
        <p:spPr>
          <a:xfrm>
            <a:off x="5435930" y="5644754"/>
            <a:ext cx="1068779" cy="541915"/>
          </a:xfrm>
          <a:prstGeom prst="flowChart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Dev</a:t>
            </a:r>
            <a:endParaRPr lang="en-IN" sz="2000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4DBB2948-8436-D392-3644-C756586A0B69}"/>
              </a:ext>
            </a:extLst>
          </p:cNvPr>
          <p:cNvSpPr/>
          <p:nvPr/>
        </p:nvSpPr>
        <p:spPr>
          <a:xfrm>
            <a:off x="7345878" y="5631029"/>
            <a:ext cx="1068779" cy="541915"/>
          </a:xfrm>
          <a:prstGeom prst="flowChart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Dev</a:t>
            </a:r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9C476-2268-0A35-07AD-861DBA0E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365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E7A278-52AF-E705-21FB-5C5B26534AA4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942604" y="1994410"/>
            <a:ext cx="1" cy="714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2C3370-183D-6C8A-305C-97C36B9FA19B}"/>
              </a:ext>
            </a:extLst>
          </p:cNvPr>
          <p:cNvCxnSpPr>
            <a:cxnSpLocks/>
          </p:cNvCxnSpPr>
          <p:nvPr/>
        </p:nvCxnSpPr>
        <p:spPr>
          <a:xfrm flipH="1">
            <a:off x="3852552" y="1980685"/>
            <a:ext cx="1" cy="714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26BD43-8994-E119-E057-8D00223C0556}"/>
              </a:ext>
            </a:extLst>
          </p:cNvPr>
          <p:cNvCxnSpPr>
            <a:cxnSpLocks/>
          </p:cNvCxnSpPr>
          <p:nvPr/>
        </p:nvCxnSpPr>
        <p:spPr>
          <a:xfrm flipH="1">
            <a:off x="6146469" y="1971218"/>
            <a:ext cx="1" cy="714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E3B1BC-894B-B905-C867-C3BC6273DC10}"/>
              </a:ext>
            </a:extLst>
          </p:cNvPr>
          <p:cNvCxnSpPr>
            <a:cxnSpLocks/>
          </p:cNvCxnSpPr>
          <p:nvPr/>
        </p:nvCxnSpPr>
        <p:spPr>
          <a:xfrm flipH="1">
            <a:off x="8034149" y="1969734"/>
            <a:ext cx="1" cy="714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0645071-00F8-6FCE-AD30-265205DC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55" y="-50086"/>
            <a:ext cx="10515600" cy="1325563"/>
          </a:xfrm>
        </p:spPr>
        <p:txBody>
          <a:bodyPr/>
          <a:lstStyle/>
          <a:p>
            <a:r>
              <a:rPr lang="en-IN" dirty="0"/>
              <a:t>Example Topology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71F35-6B77-6203-0EDA-6178EC8D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6745E6-D7DC-55F1-FBFA-277B4A656644}"/>
              </a:ext>
            </a:extLst>
          </p:cNvPr>
          <p:cNvSpPr/>
          <p:nvPr/>
        </p:nvSpPr>
        <p:spPr>
          <a:xfrm>
            <a:off x="838200" y="3574471"/>
            <a:ext cx="8443356" cy="70064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CXL Fabric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72CE127-B274-94C9-B3F0-E4D71F7D4A0F}"/>
              </a:ext>
            </a:extLst>
          </p:cNvPr>
          <p:cNvSpPr/>
          <p:nvPr/>
        </p:nvSpPr>
        <p:spPr>
          <a:xfrm>
            <a:off x="10440389" y="3526970"/>
            <a:ext cx="1603169" cy="748146"/>
          </a:xfrm>
          <a:prstGeom prst="flowChart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Fabric manager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DF670954-7804-B133-C097-2B60B03BDBFB}"/>
              </a:ext>
            </a:extLst>
          </p:cNvPr>
          <p:cNvSpPr/>
          <p:nvPr/>
        </p:nvSpPr>
        <p:spPr>
          <a:xfrm>
            <a:off x="9281556" y="3776352"/>
            <a:ext cx="1158833" cy="331087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E479BA9-621B-E1FE-2544-C58D0C4A117C}"/>
              </a:ext>
            </a:extLst>
          </p:cNvPr>
          <p:cNvSpPr/>
          <p:nvPr/>
        </p:nvSpPr>
        <p:spPr>
          <a:xfrm>
            <a:off x="1408215" y="2331913"/>
            <a:ext cx="1068779" cy="541915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Acc</a:t>
            </a:r>
            <a:endParaRPr lang="en-IN" sz="2000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21072E39-F2E8-0E22-44B3-B1BE0351CDE5}"/>
              </a:ext>
            </a:extLst>
          </p:cNvPr>
          <p:cNvSpPr/>
          <p:nvPr/>
        </p:nvSpPr>
        <p:spPr>
          <a:xfrm>
            <a:off x="3318163" y="2362541"/>
            <a:ext cx="1068779" cy="541915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Acc</a:t>
            </a:r>
            <a:endParaRPr lang="en-IN" sz="2000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AD2A5867-B613-625B-E303-6FC962848087}"/>
              </a:ext>
            </a:extLst>
          </p:cNvPr>
          <p:cNvSpPr/>
          <p:nvPr/>
        </p:nvSpPr>
        <p:spPr>
          <a:xfrm>
            <a:off x="5561610" y="2336815"/>
            <a:ext cx="1068779" cy="541915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Acc</a:t>
            </a:r>
            <a:endParaRPr lang="en-IN" sz="2000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C3B306D-B9F9-FF24-6E78-C3A00EFBADFF}"/>
              </a:ext>
            </a:extLst>
          </p:cNvPr>
          <p:cNvSpPr/>
          <p:nvPr/>
        </p:nvSpPr>
        <p:spPr>
          <a:xfrm>
            <a:off x="7471558" y="2323090"/>
            <a:ext cx="1068779" cy="541915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Acc</a:t>
            </a:r>
            <a:endParaRPr lang="en-IN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D38E4-C2F4-D761-5ECE-C6B888A9F26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942604" y="2873828"/>
            <a:ext cx="1" cy="714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36E2E0-0D4F-E915-3272-C32A06FA57C4}"/>
              </a:ext>
            </a:extLst>
          </p:cNvPr>
          <p:cNvCxnSpPr>
            <a:cxnSpLocks/>
          </p:cNvCxnSpPr>
          <p:nvPr/>
        </p:nvCxnSpPr>
        <p:spPr>
          <a:xfrm flipH="1">
            <a:off x="3852552" y="2860103"/>
            <a:ext cx="1" cy="714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61B12A-F3B6-91AE-5747-CC161FCC0A3E}"/>
              </a:ext>
            </a:extLst>
          </p:cNvPr>
          <p:cNvCxnSpPr>
            <a:cxnSpLocks/>
          </p:cNvCxnSpPr>
          <p:nvPr/>
        </p:nvCxnSpPr>
        <p:spPr>
          <a:xfrm flipH="1">
            <a:off x="6146469" y="2850636"/>
            <a:ext cx="1" cy="714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2D3E18-84D3-35A5-B145-50364436BC9E}"/>
              </a:ext>
            </a:extLst>
          </p:cNvPr>
          <p:cNvCxnSpPr>
            <a:cxnSpLocks/>
          </p:cNvCxnSpPr>
          <p:nvPr/>
        </p:nvCxnSpPr>
        <p:spPr>
          <a:xfrm flipH="1">
            <a:off x="8034149" y="2849152"/>
            <a:ext cx="1" cy="714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C4BDF1-1F1F-11CF-AE16-E4CB38D7FDFE}"/>
              </a:ext>
            </a:extLst>
          </p:cNvPr>
          <p:cNvCxnSpPr>
            <a:cxnSpLocks/>
          </p:cNvCxnSpPr>
          <p:nvPr/>
        </p:nvCxnSpPr>
        <p:spPr>
          <a:xfrm flipH="1">
            <a:off x="1942604" y="4263326"/>
            <a:ext cx="1" cy="714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D82C9C-7D5E-867C-75B0-176A3F2A0882}"/>
              </a:ext>
            </a:extLst>
          </p:cNvPr>
          <p:cNvCxnSpPr>
            <a:cxnSpLocks/>
          </p:cNvCxnSpPr>
          <p:nvPr/>
        </p:nvCxnSpPr>
        <p:spPr>
          <a:xfrm flipH="1">
            <a:off x="3852552" y="4249601"/>
            <a:ext cx="1" cy="714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5A5005-5922-F6FE-6C3C-772D221F78E3}"/>
              </a:ext>
            </a:extLst>
          </p:cNvPr>
          <p:cNvCxnSpPr>
            <a:cxnSpLocks/>
          </p:cNvCxnSpPr>
          <p:nvPr/>
        </p:nvCxnSpPr>
        <p:spPr>
          <a:xfrm flipH="1">
            <a:off x="6146469" y="4240134"/>
            <a:ext cx="1" cy="714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B4DB05-AFC5-91A6-6CAA-8CE939C17165}"/>
              </a:ext>
            </a:extLst>
          </p:cNvPr>
          <p:cNvCxnSpPr>
            <a:cxnSpLocks/>
          </p:cNvCxnSpPr>
          <p:nvPr/>
        </p:nvCxnSpPr>
        <p:spPr>
          <a:xfrm flipH="1">
            <a:off x="8034149" y="4238650"/>
            <a:ext cx="1" cy="7143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7BE697AA-4FE3-D218-D046-2BA429EF4612}"/>
              </a:ext>
            </a:extLst>
          </p:cNvPr>
          <p:cNvSpPr/>
          <p:nvPr/>
        </p:nvSpPr>
        <p:spPr>
          <a:xfrm>
            <a:off x="1408215" y="4915457"/>
            <a:ext cx="1068779" cy="541915"/>
          </a:xfrm>
          <a:prstGeom prst="flowChart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GFD</a:t>
            </a:r>
            <a:endParaRPr lang="en-IN" sz="2000" dirty="0"/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A924786D-C74D-C675-28A6-517B3C156715}"/>
              </a:ext>
            </a:extLst>
          </p:cNvPr>
          <p:cNvSpPr/>
          <p:nvPr/>
        </p:nvSpPr>
        <p:spPr>
          <a:xfrm>
            <a:off x="3318163" y="4946085"/>
            <a:ext cx="1068779" cy="541915"/>
          </a:xfrm>
          <a:prstGeom prst="flowChart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GFD</a:t>
            </a:r>
            <a:endParaRPr lang="en-IN" sz="2000" dirty="0"/>
          </a:p>
        </p:txBody>
      </p: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B8F97354-4BBA-E199-5A0D-C0D6D4F12DE0}"/>
              </a:ext>
            </a:extLst>
          </p:cNvPr>
          <p:cNvSpPr/>
          <p:nvPr/>
        </p:nvSpPr>
        <p:spPr>
          <a:xfrm>
            <a:off x="5561610" y="4920359"/>
            <a:ext cx="1068779" cy="541915"/>
          </a:xfrm>
          <a:prstGeom prst="flowChart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GFD</a:t>
            </a:r>
            <a:endParaRPr lang="en-IN" sz="2000" dirty="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A3B377C4-894C-AF07-5A06-39ED661CD092}"/>
              </a:ext>
            </a:extLst>
          </p:cNvPr>
          <p:cNvSpPr/>
          <p:nvPr/>
        </p:nvSpPr>
        <p:spPr>
          <a:xfrm>
            <a:off x="7471558" y="4906634"/>
            <a:ext cx="1068779" cy="541915"/>
          </a:xfrm>
          <a:prstGeom prst="flowChartProces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GFD</a:t>
            </a:r>
            <a:endParaRPr lang="en-IN" sz="2000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D1BB8BF1-6EBB-494A-1F79-1DCAFA87EFA1}"/>
              </a:ext>
            </a:extLst>
          </p:cNvPr>
          <p:cNvSpPr/>
          <p:nvPr/>
        </p:nvSpPr>
        <p:spPr>
          <a:xfrm>
            <a:off x="1408215" y="1452495"/>
            <a:ext cx="1068779" cy="541915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Host</a:t>
            </a:r>
            <a:endParaRPr lang="en-IN" sz="2000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57874799-A833-369D-EB06-6381895FE554}"/>
              </a:ext>
            </a:extLst>
          </p:cNvPr>
          <p:cNvSpPr/>
          <p:nvPr/>
        </p:nvSpPr>
        <p:spPr>
          <a:xfrm>
            <a:off x="3318163" y="1483123"/>
            <a:ext cx="1068779" cy="541915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Host</a:t>
            </a:r>
            <a:endParaRPr lang="en-IN" sz="2000" dirty="0"/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A2FEAEA5-2BF0-6162-8594-B26BA3FE997E}"/>
              </a:ext>
            </a:extLst>
          </p:cNvPr>
          <p:cNvSpPr/>
          <p:nvPr/>
        </p:nvSpPr>
        <p:spPr>
          <a:xfrm>
            <a:off x="5561610" y="1457397"/>
            <a:ext cx="1068779" cy="541915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Host</a:t>
            </a:r>
            <a:endParaRPr lang="en-IN" sz="2000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F79A9EEA-020A-06B3-629A-73CDDEF659E1}"/>
              </a:ext>
            </a:extLst>
          </p:cNvPr>
          <p:cNvSpPr/>
          <p:nvPr/>
        </p:nvSpPr>
        <p:spPr>
          <a:xfrm>
            <a:off x="7471558" y="1443672"/>
            <a:ext cx="1068779" cy="541915"/>
          </a:xfrm>
          <a:prstGeom prst="flowChartProcess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Host</a:t>
            </a:r>
            <a:endParaRPr lang="en-IN" sz="2000" dirty="0"/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3E9AB881-EFE1-6D6B-C832-BF450E72418E}"/>
              </a:ext>
            </a:extLst>
          </p:cNvPr>
          <p:cNvSpPr/>
          <p:nvPr/>
        </p:nvSpPr>
        <p:spPr>
          <a:xfrm>
            <a:off x="9281556" y="5217042"/>
            <a:ext cx="2605644" cy="971631"/>
          </a:xfrm>
          <a:prstGeom prst="wedgeRoundRectCallout">
            <a:avLst>
              <a:gd name="adj1" fmla="val -79169"/>
              <a:gd name="adj2" fmla="val -5849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Fabric attached memory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1DB11-7DF1-6E5E-0AED-37066CE7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5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E224-62B9-53C5-E151-9C3316F9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Host and Device Memory Address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475A0-FDDB-70A6-E0F3-7ED699DCA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84" y="1601160"/>
            <a:ext cx="10515600" cy="2812495"/>
          </a:xfrm>
        </p:spPr>
        <p:txBody>
          <a:bodyPr/>
          <a:lstStyle/>
          <a:p>
            <a:r>
              <a:rPr lang="en-IN" dirty="0"/>
              <a:t>An MLD has </a:t>
            </a:r>
            <a:r>
              <a:rPr lang="en-IN" dirty="0">
                <a:solidFill>
                  <a:srgbClr val="00B050"/>
                </a:solidFill>
              </a:rPr>
              <a:t>separate</a:t>
            </a:r>
            <a:r>
              <a:rPr lang="en-IN" dirty="0"/>
              <a:t> device addresses (DPAs) for each </a:t>
            </a:r>
            <a:r>
              <a:rPr lang="en-IN" dirty="0">
                <a:solidFill>
                  <a:schemeClr val="accent6"/>
                </a:solidFill>
              </a:rPr>
              <a:t>host</a:t>
            </a:r>
          </a:p>
          <a:p>
            <a:r>
              <a:rPr lang="en-IN" dirty="0"/>
              <a:t>A Global Fabric-attached Device/Memory (GFD/GFAM) </a:t>
            </a:r>
            <a:r>
              <a:rPr lang="en-IN" dirty="0">
                <a:solidFill>
                  <a:srgbClr val="FF0000"/>
                </a:solidFill>
              </a:rPr>
              <a:t>translates</a:t>
            </a:r>
            <a:r>
              <a:rPr lang="en-IN" dirty="0"/>
              <a:t> the Host Physical Address (HPA) to a DPA</a:t>
            </a:r>
          </a:p>
          <a:p>
            <a:pPr lvl="1"/>
            <a:r>
              <a:rPr lang="en-IN" dirty="0"/>
              <a:t>It has a </a:t>
            </a:r>
            <a:r>
              <a:rPr lang="en-IN" dirty="0">
                <a:solidFill>
                  <a:srgbClr val="0070C0"/>
                </a:solidFill>
              </a:rPr>
              <a:t>decoder</a:t>
            </a:r>
            <a:r>
              <a:rPr lang="en-IN" dirty="0"/>
              <a:t> and a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decoding table </a:t>
            </a:r>
            <a:r>
              <a:rPr lang="en-IN" dirty="0"/>
              <a:t>per host (or group of hosts)</a:t>
            </a:r>
          </a:p>
          <a:p>
            <a:r>
              <a:rPr lang="en-IN" dirty="0"/>
              <a:t>The GFAM address space is split into </a:t>
            </a:r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segments</a:t>
            </a:r>
          </a:p>
          <a:p>
            <a:pPr lvl="1"/>
            <a:r>
              <a:rPr lang="en-IN" dirty="0"/>
              <a:t>Each </a:t>
            </a:r>
            <a:r>
              <a:rPr lang="en-IN" u="sng" dirty="0">
                <a:solidFill>
                  <a:schemeClr val="accent1">
                    <a:lumMod val="75000"/>
                  </a:schemeClr>
                </a:solidFill>
              </a:rPr>
              <a:t>segment</a:t>
            </a:r>
            <a:r>
              <a:rPr lang="en-IN" dirty="0"/>
              <a:t> is associated with a GFD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280D0-CF70-53DB-7816-BD1EBF58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D11C9E-88C4-D9CF-5D5B-41577EE65B35}"/>
              </a:ext>
            </a:extLst>
          </p:cNvPr>
          <p:cNvSpPr/>
          <p:nvPr/>
        </p:nvSpPr>
        <p:spPr>
          <a:xfrm>
            <a:off x="1094874" y="4578037"/>
            <a:ext cx="1515979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Host</a:t>
            </a:r>
            <a:endParaRPr lang="en-IN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D4F0B66-9BA0-7A35-2DDB-353FE8552009}"/>
              </a:ext>
            </a:extLst>
          </p:cNvPr>
          <p:cNvSpPr/>
          <p:nvPr/>
        </p:nvSpPr>
        <p:spPr>
          <a:xfrm>
            <a:off x="0" y="5017168"/>
            <a:ext cx="1070811" cy="43313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89DD0-1623-D918-43FB-C59F1EA29534}"/>
              </a:ext>
            </a:extLst>
          </p:cNvPr>
          <p:cNvSpPr txBox="1"/>
          <p:nvPr/>
        </p:nvSpPr>
        <p:spPr>
          <a:xfrm>
            <a:off x="48126" y="4413655"/>
            <a:ext cx="993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/>
              <a:t>Virtual</a:t>
            </a:r>
          </a:p>
          <a:p>
            <a:pPr algn="l"/>
            <a:r>
              <a:rPr lang="en-IN" sz="2000" dirty="0"/>
              <a:t>address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ECF540C-79E7-C209-974E-0C786E9C5307}"/>
              </a:ext>
            </a:extLst>
          </p:cNvPr>
          <p:cNvSpPr/>
          <p:nvPr/>
        </p:nvSpPr>
        <p:spPr>
          <a:xfrm>
            <a:off x="2582780" y="5040270"/>
            <a:ext cx="930442" cy="43313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54E9AA-9C94-7895-3003-AAEA5B3BFE22}"/>
              </a:ext>
            </a:extLst>
          </p:cNvPr>
          <p:cNvSpPr/>
          <p:nvPr/>
        </p:nvSpPr>
        <p:spPr>
          <a:xfrm>
            <a:off x="3513222" y="4570954"/>
            <a:ext cx="1515979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Switch/</a:t>
            </a:r>
          </a:p>
          <a:p>
            <a:pPr algn="ctr"/>
            <a:r>
              <a:rPr lang="en-IN" sz="2400" dirty="0"/>
              <a:t>Edge Port</a:t>
            </a:r>
            <a:endParaRPr lang="en-IN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2BFB2-52B4-74B2-6590-3051E5930BD4}"/>
              </a:ext>
            </a:extLst>
          </p:cNvPr>
          <p:cNvSpPr/>
          <p:nvPr/>
        </p:nvSpPr>
        <p:spPr>
          <a:xfrm>
            <a:off x="5879434" y="4594058"/>
            <a:ext cx="1515979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Fabric</a:t>
            </a:r>
          </a:p>
          <a:p>
            <a:pPr algn="ctr"/>
            <a:r>
              <a:rPr lang="en-IN" sz="2400" dirty="0"/>
              <a:t>Switches</a:t>
            </a:r>
            <a:endParaRPr lang="en-IN" sz="20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E49E5D6-F0A5-E0B6-8FC8-924EFFA87777}"/>
              </a:ext>
            </a:extLst>
          </p:cNvPr>
          <p:cNvSpPr/>
          <p:nvPr/>
        </p:nvSpPr>
        <p:spPr>
          <a:xfrm>
            <a:off x="5029201" y="5040270"/>
            <a:ext cx="930442" cy="43313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EC107DE-C36C-E13F-92EB-220ACFD64624}"/>
              </a:ext>
            </a:extLst>
          </p:cNvPr>
          <p:cNvSpPr/>
          <p:nvPr/>
        </p:nvSpPr>
        <p:spPr>
          <a:xfrm>
            <a:off x="7395413" y="5040270"/>
            <a:ext cx="593556" cy="43313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F23EA-0BCB-E6E9-813A-2B7A0ADFE673}"/>
              </a:ext>
            </a:extLst>
          </p:cNvPr>
          <p:cNvSpPr/>
          <p:nvPr/>
        </p:nvSpPr>
        <p:spPr>
          <a:xfrm>
            <a:off x="7988969" y="4570953"/>
            <a:ext cx="1852866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Downstream edge port</a:t>
            </a:r>
            <a:endParaRPr lang="en-IN" sz="20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58986A7-CD5E-4595-8429-61A99663FCFE}"/>
              </a:ext>
            </a:extLst>
          </p:cNvPr>
          <p:cNvSpPr/>
          <p:nvPr/>
        </p:nvSpPr>
        <p:spPr>
          <a:xfrm>
            <a:off x="9841835" y="5024249"/>
            <a:ext cx="593556" cy="43313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D00B31-637F-94EE-821C-509BDAFDD195}"/>
              </a:ext>
            </a:extLst>
          </p:cNvPr>
          <p:cNvSpPr/>
          <p:nvPr/>
        </p:nvSpPr>
        <p:spPr>
          <a:xfrm>
            <a:off x="10460075" y="4594057"/>
            <a:ext cx="1683799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G-FAM</a:t>
            </a:r>
          </a:p>
          <a:p>
            <a:pPr algn="ctr"/>
            <a:r>
              <a:rPr lang="en-IN" sz="2400" dirty="0"/>
              <a:t>Device</a:t>
            </a:r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2A221-FF82-F29A-D75A-7DC0DBA3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05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181BA-34CE-B40A-D415-45165CF0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auto">
          <a:xfrm>
            <a:off x="2500312" y="788357"/>
            <a:ext cx="7191375" cy="5281285"/>
            <a:chOff x="1493" y="1008"/>
            <a:chExt cx="3780" cy="2776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/>
          </p:nvSpPr>
          <p:spPr bwMode="auto">
            <a:xfrm>
              <a:off x="1493" y="1008"/>
              <a:ext cx="3780" cy="2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503" y="1018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503" y="1049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1503" y="1049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1534" y="1049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679" y="1049"/>
              <a:ext cx="339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1A1B1C"/>
                  </a:solidFill>
                  <a:latin typeface="Arial" pitchFamily="34" charset="0"/>
                </a:rPr>
                <a:t>PCI Express (Peripheral Component Interconnect Express)</a:t>
              </a:r>
              <a:endParaRPr lang="en-US" sz="2400" b="1" dirty="0">
                <a:latin typeface="Arial" pitchFamily="34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5225" y="1049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5255" y="1049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503" y="1193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503" y="1224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1503" y="1224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1534" y="1224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606" y="1213"/>
              <a:ext cx="35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Usage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2542" y="1224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613" y="1213"/>
              <a:ext cx="12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As a </a:t>
              </a:r>
              <a:r>
                <a:rPr lang="en-US" b="1" dirty="0">
                  <a:solidFill>
                    <a:srgbClr val="00B050"/>
                  </a:solidFill>
                  <a:latin typeface="Arial" pitchFamily="34" charset="0"/>
                </a:rPr>
                <a:t>mother board </a:t>
              </a: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bus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5225" y="1224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5255" y="1224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503" y="1368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1503" y="1368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V="1">
              <a:off x="1534" y="1368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606" y="1357"/>
              <a:ext cx="688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Specification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V="1">
              <a:off x="2542" y="1368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613" y="1357"/>
              <a:ext cx="173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Arial" pitchFamily="34" charset="0"/>
                </a:rPr>
                <a:t>PCI Express specifications (</a:t>
              </a:r>
              <a:r>
                <a:rPr lang="en-US" dirty="0">
                  <a:latin typeface="Arial" pitchFamily="34" charset="0"/>
                  <a:hlinkClick r:id="rId2"/>
                </a:rPr>
                <a:t>link</a:t>
              </a:r>
              <a:r>
                <a:rPr lang="en-US" dirty="0">
                  <a:latin typeface="Arial" pitchFamily="34" charset="0"/>
                </a:rPr>
                <a:t>)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V="1">
              <a:off x="5225" y="1368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5255" y="1368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1503" y="1512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96" name="Line 31"/>
            <p:cNvSpPr>
              <a:spLocks noChangeShapeType="1"/>
            </p:cNvSpPr>
            <p:nvPr/>
          </p:nvSpPr>
          <p:spPr bwMode="auto">
            <a:xfrm flipV="1">
              <a:off x="1503" y="1512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97" name="Line 32"/>
            <p:cNvSpPr>
              <a:spLocks noChangeShapeType="1"/>
            </p:cNvSpPr>
            <p:nvPr/>
          </p:nvSpPr>
          <p:spPr bwMode="auto">
            <a:xfrm flipV="1">
              <a:off x="1534" y="1512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99" name="Rectangle 33"/>
            <p:cNvSpPr>
              <a:spLocks noChangeArrowheads="1"/>
            </p:cNvSpPr>
            <p:nvPr/>
          </p:nvSpPr>
          <p:spPr bwMode="auto">
            <a:xfrm>
              <a:off x="3148" y="1501"/>
              <a:ext cx="485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0000"/>
                  </a:solidFill>
                  <a:latin typeface="Arial" pitchFamily="34" charset="0"/>
                </a:rPr>
                <a:t>Topology</a:t>
              </a:r>
              <a:endParaRPr lang="en-US" sz="2400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29700" name="Line 34"/>
            <p:cNvSpPr>
              <a:spLocks noChangeShapeType="1"/>
            </p:cNvSpPr>
            <p:nvPr/>
          </p:nvSpPr>
          <p:spPr bwMode="auto">
            <a:xfrm flipV="1">
              <a:off x="5225" y="1512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1" name="Line 35"/>
            <p:cNvSpPr>
              <a:spLocks noChangeShapeType="1"/>
            </p:cNvSpPr>
            <p:nvPr/>
          </p:nvSpPr>
          <p:spPr bwMode="auto">
            <a:xfrm flipV="1">
              <a:off x="5255" y="1512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2" name="Line 36"/>
            <p:cNvSpPr>
              <a:spLocks noChangeShapeType="1"/>
            </p:cNvSpPr>
            <p:nvPr/>
          </p:nvSpPr>
          <p:spPr bwMode="auto">
            <a:xfrm>
              <a:off x="1503" y="1656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3" name="Line 37"/>
            <p:cNvSpPr>
              <a:spLocks noChangeShapeType="1"/>
            </p:cNvSpPr>
            <p:nvPr/>
          </p:nvSpPr>
          <p:spPr bwMode="auto">
            <a:xfrm flipV="1">
              <a:off x="1503" y="1656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4" name="Line 38"/>
            <p:cNvSpPr>
              <a:spLocks noChangeShapeType="1"/>
            </p:cNvSpPr>
            <p:nvPr/>
          </p:nvSpPr>
          <p:spPr bwMode="auto">
            <a:xfrm flipV="1">
              <a:off x="1534" y="1656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5" name="Rectangle 39"/>
            <p:cNvSpPr>
              <a:spLocks noChangeArrowheads="1"/>
            </p:cNvSpPr>
            <p:nvPr/>
          </p:nvSpPr>
          <p:spPr bwMode="auto">
            <a:xfrm>
              <a:off x="1606" y="1645"/>
              <a:ext cx="61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Connection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06" name="Line 40"/>
            <p:cNvSpPr>
              <a:spLocks noChangeShapeType="1"/>
            </p:cNvSpPr>
            <p:nvPr/>
          </p:nvSpPr>
          <p:spPr bwMode="auto">
            <a:xfrm flipV="1">
              <a:off x="2542" y="1656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7" name="Rectangle 41"/>
            <p:cNvSpPr>
              <a:spLocks noChangeArrowheads="1"/>
            </p:cNvSpPr>
            <p:nvPr/>
          </p:nvSpPr>
          <p:spPr bwMode="auto">
            <a:xfrm>
              <a:off x="2613" y="1645"/>
              <a:ext cx="173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Point to point with multiple </a:t>
              </a:r>
              <a:r>
                <a:rPr lang="en-US" dirty="0">
                  <a:solidFill>
                    <a:srgbClr val="00B050"/>
                  </a:solidFill>
                  <a:latin typeface="Arial" pitchFamily="34" charset="0"/>
                </a:rPr>
                <a:t>lanes</a:t>
              </a:r>
              <a:endParaRPr lang="en-US" sz="2400" dirty="0">
                <a:solidFill>
                  <a:srgbClr val="00B050"/>
                </a:solidFill>
                <a:latin typeface="Arial" pitchFamily="34" charset="0"/>
              </a:endParaRPr>
            </a:p>
          </p:txBody>
        </p:sp>
        <p:sp>
          <p:nvSpPr>
            <p:cNvPr id="29708" name="Rectangle 42"/>
            <p:cNvSpPr>
              <a:spLocks noChangeArrowheads="1"/>
            </p:cNvSpPr>
            <p:nvPr/>
          </p:nvSpPr>
          <p:spPr bwMode="auto">
            <a:xfrm>
              <a:off x="3936" y="1645"/>
              <a:ext cx="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29709" name="Line 43"/>
            <p:cNvSpPr>
              <a:spLocks noChangeShapeType="1"/>
            </p:cNvSpPr>
            <p:nvPr/>
          </p:nvSpPr>
          <p:spPr bwMode="auto">
            <a:xfrm flipV="1">
              <a:off x="5225" y="1656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0" name="Line 44"/>
            <p:cNvSpPr>
              <a:spLocks noChangeShapeType="1"/>
            </p:cNvSpPr>
            <p:nvPr/>
          </p:nvSpPr>
          <p:spPr bwMode="auto">
            <a:xfrm flipV="1">
              <a:off x="5255" y="1656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1" name="Line 45"/>
            <p:cNvSpPr>
              <a:spLocks noChangeShapeType="1"/>
            </p:cNvSpPr>
            <p:nvPr/>
          </p:nvSpPr>
          <p:spPr bwMode="auto">
            <a:xfrm>
              <a:off x="1503" y="1799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2" name="Line 46"/>
            <p:cNvSpPr>
              <a:spLocks noChangeShapeType="1"/>
            </p:cNvSpPr>
            <p:nvPr/>
          </p:nvSpPr>
          <p:spPr bwMode="auto">
            <a:xfrm flipV="1">
              <a:off x="1503" y="1799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3" name="Line 47"/>
            <p:cNvSpPr>
              <a:spLocks noChangeShapeType="1"/>
            </p:cNvSpPr>
            <p:nvPr/>
          </p:nvSpPr>
          <p:spPr bwMode="auto">
            <a:xfrm flipV="1">
              <a:off x="1534" y="1799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4" name="Rectangle 48"/>
            <p:cNvSpPr>
              <a:spLocks noChangeArrowheads="1"/>
            </p:cNvSpPr>
            <p:nvPr/>
          </p:nvSpPr>
          <p:spPr bwMode="auto">
            <a:xfrm>
              <a:off x="1606" y="1789"/>
              <a:ext cx="27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Lane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15" name="Line 49"/>
            <p:cNvSpPr>
              <a:spLocks noChangeShapeType="1"/>
            </p:cNvSpPr>
            <p:nvPr/>
          </p:nvSpPr>
          <p:spPr bwMode="auto">
            <a:xfrm flipV="1">
              <a:off x="2542" y="1799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6" name="Rectangle 50"/>
            <p:cNvSpPr>
              <a:spLocks noChangeArrowheads="1"/>
            </p:cNvSpPr>
            <p:nvPr/>
          </p:nvSpPr>
          <p:spPr bwMode="auto">
            <a:xfrm>
              <a:off x="2613" y="1789"/>
              <a:ext cx="2568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A single bit full duplex channel with data striping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17" name="Line 51"/>
            <p:cNvSpPr>
              <a:spLocks noChangeShapeType="1"/>
            </p:cNvSpPr>
            <p:nvPr/>
          </p:nvSpPr>
          <p:spPr bwMode="auto">
            <a:xfrm flipV="1">
              <a:off x="5225" y="1799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8" name="Line 52"/>
            <p:cNvSpPr>
              <a:spLocks noChangeShapeType="1"/>
            </p:cNvSpPr>
            <p:nvPr/>
          </p:nvSpPr>
          <p:spPr bwMode="auto">
            <a:xfrm flipV="1">
              <a:off x="5255" y="1799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9" name="Line 53"/>
            <p:cNvSpPr>
              <a:spLocks noChangeShapeType="1"/>
            </p:cNvSpPr>
            <p:nvPr/>
          </p:nvSpPr>
          <p:spPr bwMode="auto">
            <a:xfrm>
              <a:off x="1503" y="1933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0" name="Line 54"/>
            <p:cNvSpPr>
              <a:spLocks noChangeShapeType="1"/>
            </p:cNvSpPr>
            <p:nvPr/>
          </p:nvSpPr>
          <p:spPr bwMode="auto">
            <a:xfrm flipV="1">
              <a:off x="1503" y="1943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1" name="Line 55"/>
            <p:cNvSpPr>
              <a:spLocks noChangeShapeType="1"/>
            </p:cNvSpPr>
            <p:nvPr/>
          </p:nvSpPr>
          <p:spPr bwMode="auto">
            <a:xfrm flipV="1">
              <a:off x="1534" y="1943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2" name="Rectangle 56"/>
            <p:cNvSpPr>
              <a:spLocks noChangeArrowheads="1"/>
            </p:cNvSpPr>
            <p:nvPr/>
          </p:nvSpPr>
          <p:spPr bwMode="auto">
            <a:xfrm>
              <a:off x="1606" y="1933"/>
              <a:ext cx="93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Number of Lanes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23" name="Line 57"/>
            <p:cNvSpPr>
              <a:spLocks noChangeShapeType="1"/>
            </p:cNvSpPr>
            <p:nvPr/>
          </p:nvSpPr>
          <p:spPr bwMode="auto">
            <a:xfrm flipV="1">
              <a:off x="2542" y="1943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4" name="Rectangle 58"/>
            <p:cNvSpPr>
              <a:spLocks noChangeArrowheads="1"/>
            </p:cNvSpPr>
            <p:nvPr/>
          </p:nvSpPr>
          <p:spPr bwMode="auto">
            <a:xfrm>
              <a:off x="2613" y="1933"/>
              <a:ext cx="37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1 to 32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25" name="Line 59"/>
            <p:cNvSpPr>
              <a:spLocks noChangeShapeType="1"/>
            </p:cNvSpPr>
            <p:nvPr/>
          </p:nvSpPr>
          <p:spPr bwMode="auto">
            <a:xfrm flipV="1">
              <a:off x="5225" y="1943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6" name="Line 60"/>
            <p:cNvSpPr>
              <a:spLocks noChangeShapeType="1"/>
            </p:cNvSpPr>
            <p:nvPr/>
          </p:nvSpPr>
          <p:spPr bwMode="auto">
            <a:xfrm flipV="1">
              <a:off x="5255" y="1943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7" name="Line 61"/>
            <p:cNvSpPr>
              <a:spLocks noChangeShapeType="1"/>
            </p:cNvSpPr>
            <p:nvPr/>
          </p:nvSpPr>
          <p:spPr bwMode="auto">
            <a:xfrm>
              <a:off x="1503" y="2077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8" name="Line 62"/>
            <p:cNvSpPr>
              <a:spLocks noChangeShapeType="1"/>
            </p:cNvSpPr>
            <p:nvPr/>
          </p:nvSpPr>
          <p:spPr bwMode="auto">
            <a:xfrm>
              <a:off x="1503" y="2108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9" name="Line 63"/>
            <p:cNvSpPr>
              <a:spLocks noChangeShapeType="1"/>
            </p:cNvSpPr>
            <p:nvPr/>
          </p:nvSpPr>
          <p:spPr bwMode="auto">
            <a:xfrm flipV="1">
              <a:off x="1503" y="2108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0" name="Line 64"/>
            <p:cNvSpPr>
              <a:spLocks noChangeShapeType="1"/>
            </p:cNvSpPr>
            <p:nvPr/>
          </p:nvSpPr>
          <p:spPr bwMode="auto">
            <a:xfrm flipV="1">
              <a:off x="1534" y="2108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1" name="Rectangle 65"/>
            <p:cNvSpPr>
              <a:spLocks noChangeArrowheads="1"/>
            </p:cNvSpPr>
            <p:nvPr/>
          </p:nvSpPr>
          <p:spPr bwMode="auto">
            <a:xfrm>
              <a:off x="3014" y="2108"/>
              <a:ext cx="78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70C0"/>
                  </a:solidFill>
                  <a:latin typeface="Arial" pitchFamily="34" charset="0"/>
                </a:rPr>
                <a:t>Physical Layer</a:t>
              </a:r>
              <a:endParaRPr lang="en-US" sz="2400" dirty="0">
                <a:solidFill>
                  <a:srgbClr val="0070C0"/>
                </a:solidFill>
                <a:latin typeface="Arial" pitchFamily="34" charset="0"/>
              </a:endParaRPr>
            </a:p>
          </p:txBody>
        </p:sp>
        <p:sp>
          <p:nvSpPr>
            <p:cNvPr id="29732" name="Line 66"/>
            <p:cNvSpPr>
              <a:spLocks noChangeShapeType="1"/>
            </p:cNvSpPr>
            <p:nvPr/>
          </p:nvSpPr>
          <p:spPr bwMode="auto">
            <a:xfrm flipV="1">
              <a:off x="5225" y="2108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3" name="Line 67"/>
            <p:cNvSpPr>
              <a:spLocks noChangeShapeType="1"/>
            </p:cNvSpPr>
            <p:nvPr/>
          </p:nvSpPr>
          <p:spPr bwMode="auto">
            <a:xfrm flipV="1">
              <a:off x="5255" y="2108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4" name="Line 68"/>
            <p:cNvSpPr>
              <a:spLocks noChangeShapeType="1"/>
            </p:cNvSpPr>
            <p:nvPr/>
          </p:nvSpPr>
          <p:spPr bwMode="auto">
            <a:xfrm>
              <a:off x="1503" y="2252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5" name="Line 69"/>
            <p:cNvSpPr>
              <a:spLocks noChangeShapeType="1"/>
            </p:cNvSpPr>
            <p:nvPr/>
          </p:nvSpPr>
          <p:spPr bwMode="auto">
            <a:xfrm flipV="1">
              <a:off x="1503" y="2252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6" name="Line 70"/>
            <p:cNvSpPr>
              <a:spLocks noChangeShapeType="1"/>
            </p:cNvSpPr>
            <p:nvPr/>
          </p:nvSpPr>
          <p:spPr bwMode="auto">
            <a:xfrm flipV="1">
              <a:off x="1534" y="2252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7" name="Rectangle 71"/>
            <p:cNvSpPr>
              <a:spLocks noChangeArrowheads="1"/>
            </p:cNvSpPr>
            <p:nvPr/>
          </p:nvSpPr>
          <p:spPr bwMode="auto">
            <a:xfrm>
              <a:off x="1606" y="2251"/>
              <a:ext cx="52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1A1B1C"/>
                  </a:solidFill>
                  <a:latin typeface="Arial" pitchFamily="34" charset="0"/>
                </a:rPr>
                <a:t>Signalling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38" name="Line 72"/>
            <p:cNvSpPr>
              <a:spLocks noChangeShapeType="1"/>
            </p:cNvSpPr>
            <p:nvPr/>
          </p:nvSpPr>
          <p:spPr bwMode="auto">
            <a:xfrm flipV="1">
              <a:off x="2542" y="2252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9" name="Rectangle 73"/>
            <p:cNvSpPr>
              <a:spLocks noChangeArrowheads="1"/>
            </p:cNvSpPr>
            <p:nvPr/>
          </p:nvSpPr>
          <p:spPr bwMode="auto">
            <a:xfrm>
              <a:off x="2613" y="2251"/>
              <a:ext cx="180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LVDS based differential </a:t>
              </a:r>
              <a:r>
                <a:rPr lang="en-US" dirty="0" err="1">
                  <a:solidFill>
                    <a:srgbClr val="1A1B1C"/>
                  </a:solidFill>
                  <a:latin typeface="Arial" pitchFamily="34" charset="0"/>
                </a:rPr>
                <a:t>signalling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40" name="Line 74"/>
            <p:cNvSpPr>
              <a:spLocks noChangeShapeType="1"/>
            </p:cNvSpPr>
            <p:nvPr/>
          </p:nvSpPr>
          <p:spPr bwMode="auto">
            <a:xfrm flipV="1">
              <a:off x="5225" y="2252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1" name="Line 75"/>
            <p:cNvSpPr>
              <a:spLocks noChangeShapeType="1"/>
            </p:cNvSpPr>
            <p:nvPr/>
          </p:nvSpPr>
          <p:spPr bwMode="auto">
            <a:xfrm flipV="1">
              <a:off x="5255" y="2252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2" name="Line 76"/>
            <p:cNvSpPr>
              <a:spLocks noChangeShapeType="1"/>
            </p:cNvSpPr>
            <p:nvPr/>
          </p:nvSpPr>
          <p:spPr bwMode="auto">
            <a:xfrm>
              <a:off x="1503" y="2396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3" name="Line 77"/>
            <p:cNvSpPr>
              <a:spLocks noChangeShapeType="1"/>
            </p:cNvSpPr>
            <p:nvPr/>
          </p:nvSpPr>
          <p:spPr bwMode="auto">
            <a:xfrm flipV="1">
              <a:off x="1503" y="2396"/>
              <a:ext cx="0" cy="14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4" name="Line 78"/>
            <p:cNvSpPr>
              <a:spLocks noChangeShapeType="1"/>
            </p:cNvSpPr>
            <p:nvPr/>
          </p:nvSpPr>
          <p:spPr bwMode="auto">
            <a:xfrm flipV="1">
              <a:off x="1534" y="2396"/>
              <a:ext cx="0" cy="14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5" name="Rectangle 79"/>
            <p:cNvSpPr>
              <a:spLocks noChangeArrowheads="1"/>
            </p:cNvSpPr>
            <p:nvPr/>
          </p:nvSpPr>
          <p:spPr bwMode="auto">
            <a:xfrm>
              <a:off x="1606" y="2395"/>
              <a:ext cx="50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Encoding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46" name="Line 80"/>
            <p:cNvSpPr>
              <a:spLocks noChangeShapeType="1"/>
            </p:cNvSpPr>
            <p:nvPr/>
          </p:nvSpPr>
          <p:spPr bwMode="auto">
            <a:xfrm flipV="1">
              <a:off x="2542" y="2396"/>
              <a:ext cx="0" cy="14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7" name="Rectangle 81"/>
            <p:cNvSpPr>
              <a:spLocks noChangeArrowheads="1"/>
            </p:cNvSpPr>
            <p:nvPr/>
          </p:nvSpPr>
          <p:spPr bwMode="auto">
            <a:xfrm>
              <a:off x="2613" y="2395"/>
              <a:ext cx="55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8 bit/10 bit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48" name="Line 82"/>
            <p:cNvSpPr>
              <a:spLocks noChangeShapeType="1"/>
            </p:cNvSpPr>
            <p:nvPr/>
          </p:nvSpPr>
          <p:spPr bwMode="auto">
            <a:xfrm flipV="1">
              <a:off x="5225" y="2396"/>
              <a:ext cx="0" cy="14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9" name="Line 83"/>
            <p:cNvSpPr>
              <a:spLocks noChangeShapeType="1"/>
            </p:cNvSpPr>
            <p:nvPr/>
          </p:nvSpPr>
          <p:spPr bwMode="auto">
            <a:xfrm flipV="1">
              <a:off x="5255" y="2396"/>
              <a:ext cx="0" cy="14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0" name="Line 84"/>
            <p:cNvSpPr>
              <a:spLocks noChangeShapeType="1"/>
            </p:cNvSpPr>
            <p:nvPr/>
          </p:nvSpPr>
          <p:spPr bwMode="auto">
            <a:xfrm>
              <a:off x="1503" y="2539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1" name="Line 85"/>
            <p:cNvSpPr>
              <a:spLocks noChangeShapeType="1"/>
            </p:cNvSpPr>
            <p:nvPr/>
          </p:nvSpPr>
          <p:spPr bwMode="auto">
            <a:xfrm flipV="1">
              <a:off x="1503" y="2539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2" name="Line 86"/>
            <p:cNvSpPr>
              <a:spLocks noChangeShapeType="1"/>
            </p:cNvSpPr>
            <p:nvPr/>
          </p:nvSpPr>
          <p:spPr bwMode="auto">
            <a:xfrm flipV="1">
              <a:off x="1534" y="2539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3" name="Rectangle 87"/>
            <p:cNvSpPr>
              <a:spLocks noChangeArrowheads="1"/>
            </p:cNvSpPr>
            <p:nvPr/>
          </p:nvSpPr>
          <p:spPr bwMode="auto">
            <a:xfrm>
              <a:off x="1606" y="2539"/>
              <a:ext cx="35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Timing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54" name="Line 88"/>
            <p:cNvSpPr>
              <a:spLocks noChangeShapeType="1"/>
            </p:cNvSpPr>
            <p:nvPr/>
          </p:nvSpPr>
          <p:spPr bwMode="auto">
            <a:xfrm flipV="1">
              <a:off x="2542" y="2539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5" name="Rectangle 89"/>
            <p:cNvSpPr>
              <a:spLocks noChangeArrowheads="1"/>
            </p:cNvSpPr>
            <p:nvPr/>
          </p:nvSpPr>
          <p:spPr bwMode="auto">
            <a:xfrm>
              <a:off x="2613" y="2539"/>
              <a:ext cx="1105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Source synchronous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56" name="Line 90"/>
            <p:cNvSpPr>
              <a:spLocks noChangeShapeType="1"/>
            </p:cNvSpPr>
            <p:nvPr/>
          </p:nvSpPr>
          <p:spPr bwMode="auto">
            <a:xfrm flipV="1">
              <a:off x="5225" y="2539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7" name="Line 91"/>
            <p:cNvSpPr>
              <a:spLocks noChangeShapeType="1"/>
            </p:cNvSpPr>
            <p:nvPr/>
          </p:nvSpPr>
          <p:spPr bwMode="auto">
            <a:xfrm flipV="1">
              <a:off x="5255" y="2539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8" name="Line 92"/>
            <p:cNvSpPr>
              <a:spLocks noChangeShapeType="1"/>
            </p:cNvSpPr>
            <p:nvPr/>
          </p:nvSpPr>
          <p:spPr bwMode="auto">
            <a:xfrm>
              <a:off x="1503" y="2683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9" name="Line 93"/>
            <p:cNvSpPr>
              <a:spLocks noChangeShapeType="1"/>
            </p:cNvSpPr>
            <p:nvPr/>
          </p:nvSpPr>
          <p:spPr bwMode="auto">
            <a:xfrm>
              <a:off x="1503" y="2714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60" name="Line 94"/>
            <p:cNvSpPr>
              <a:spLocks noChangeShapeType="1"/>
            </p:cNvSpPr>
            <p:nvPr/>
          </p:nvSpPr>
          <p:spPr bwMode="auto">
            <a:xfrm flipV="1">
              <a:off x="1503" y="2714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61" name="Line 95"/>
            <p:cNvSpPr>
              <a:spLocks noChangeShapeType="1"/>
            </p:cNvSpPr>
            <p:nvPr/>
          </p:nvSpPr>
          <p:spPr bwMode="auto">
            <a:xfrm flipV="1">
              <a:off x="1534" y="2714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62" name="Rectangle 96"/>
            <p:cNvSpPr>
              <a:spLocks noChangeArrowheads="1"/>
            </p:cNvSpPr>
            <p:nvPr/>
          </p:nvSpPr>
          <p:spPr bwMode="auto">
            <a:xfrm>
              <a:off x="2963" y="2704"/>
              <a:ext cx="84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</a:rPr>
                <a:t>Data Link Layer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</a:endParaRPr>
            </a:p>
          </p:txBody>
        </p:sp>
        <p:sp>
          <p:nvSpPr>
            <p:cNvPr id="29763" name="Line 97"/>
            <p:cNvSpPr>
              <a:spLocks noChangeShapeType="1"/>
            </p:cNvSpPr>
            <p:nvPr/>
          </p:nvSpPr>
          <p:spPr bwMode="auto">
            <a:xfrm flipV="1">
              <a:off x="5225" y="2714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64" name="Line 98"/>
            <p:cNvSpPr>
              <a:spLocks noChangeShapeType="1"/>
            </p:cNvSpPr>
            <p:nvPr/>
          </p:nvSpPr>
          <p:spPr bwMode="auto">
            <a:xfrm flipV="1">
              <a:off x="5255" y="2714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65" name="Line 99"/>
            <p:cNvSpPr>
              <a:spLocks noChangeShapeType="1"/>
            </p:cNvSpPr>
            <p:nvPr/>
          </p:nvSpPr>
          <p:spPr bwMode="auto">
            <a:xfrm>
              <a:off x="1503" y="2858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66" name="Line 100"/>
            <p:cNvSpPr>
              <a:spLocks noChangeShapeType="1"/>
            </p:cNvSpPr>
            <p:nvPr/>
          </p:nvSpPr>
          <p:spPr bwMode="auto">
            <a:xfrm flipV="1">
              <a:off x="1503" y="2858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67" name="Line 101"/>
            <p:cNvSpPr>
              <a:spLocks noChangeShapeType="1"/>
            </p:cNvSpPr>
            <p:nvPr/>
          </p:nvSpPr>
          <p:spPr bwMode="auto">
            <a:xfrm flipV="1">
              <a:off x="1534" y="2858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68" name="Rectangle 102"/>
            <p:cNvSpPr>
              <a:spLocks noChangeArrowheads="1"/>
            </p:cNvSpPr>
            <p:nvPr/>
          </p:nvSpPr>
          <p:spPr bwMode="auto">
            <a:xfrm>
              <a:off x="1606" y="2848"/>
              <a:ext cx="62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Frame Size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69" name="Line 103"/>
            <p:cNvSpPr>
              <a:spLocks noChangeShapeType="1"/>
            </p:cNvSpPr>
            <p:nvPr/>
          </p:nvSpPr>
          <p:spPr bwMode="auto">
            <a:xfrm flipV="1">
              <a:off x="2542" y="2858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70" name="Rectangle 104"/>
            <p:cNvSpPr>
              <a:spLocks noChangeArrowheads="1"/>
            </p:cNvSpPr>
            <p:nvPr/>
          </p:nvSpPr>
          <p:spPr bwMode="auto">
            <a:xfrm>
              <a:off x="2613" y="2848"/>
              <a:ext cx="52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128 bytes</a:t>
              </a:r>
            </a:p>
          </p:txBody>
        </p:sp>
        <p:sp>
          <p:nvSpPr>
            <p:cNvPr id="29771" name="Line 105"/>
            <p:cNvSpPr>
              <a:spLocks noChangeShapeType="1"/>
            </p:cNvSpPr>
            <p:nvPr/>
          </p:nvSpPr>
          <p:spPr bwMode="auto">
            <a:xfrm flipV="1">
              <a:off x="5225" y="2858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72" name="Line 106"/>
            <p:cNvSpPr>
              <a:spLocks noChangeShapeType="1"/>
            </p:cNvSpPr>
            <p:nvPr/>
          </p:nvSpPr>
          <p:spPr bwMode="auto">
            <a:xfrm flipV="1">
              <a:off x="5255" y="2858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73" name="Line 107"/>
            <p:cNvSpPr>
              <a:spLocks noChangeShapeType="1"/>
            </p:cNvSpPr>
            <p:nvPr/>
          </p:nvSpPr>
          <p:spPr bwMode="auto">
            <a:xfrm>
              <a:off x="1503" y="2992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74" name="Line 108"/>
            <p:cNvSpPr>
              <a:spLocks noChangeShapeType="1"/>
            </p:cNvSpPr>
            <p:nvPr/>
          </p:nvSpPr>
          <p:spPr bwMode="auto">
            <a:xfrm flipV="1">
              <a:off x="1503" y="3002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75" name="Line 109"/>
            <p:cNvSpPr>
              <a:spLocks noChangeShapeType="1"/>
            </p:cNvSpPr>
            <p:nvPr/>
          </p:nvSpPr>
          <p:spPr bwMode="auto">
            <a:xfrm flipV="1">
              <a:off x="1534" y="3002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76" name="Rectangle 110"/>
            <p:cNvSpPr>
              <a:spLocks noChangeArrowheads="1"/>
            </p:cNvSpPr>
            <p:nvPr/>
          </p:nvSpPr>
          <p:spPr bwMode="auto">
            <a:xfrm>
              <a:off x="1606" y="2992"/>
              <a:ext cx="86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Error Correction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77" name="Line 111"/>
            <p:cNvSpPr>
              <a:spLocks noChangeShapeType="1"/>
            </p:cNvSpPr>
            <p:nvPr/>
          </p:nvSpPr>
          <p:spPr bwMode="auto">
            <a:xfrm flipV="1">
              <a:off x="2542" y="3002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78" name="Rectangle 112"/>
            <p:cNvSpPr>
              <a:spLocks noChangeArrowheads="1"/>
            </p:cNvSpPr>
            <p:nvPr/>
          </p:nvSpPr>
          <p:spPr bwMode="auto">
            <a:xfrm>
              <a:off x="2613" y="2992"/>
              <a:ext cx="60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32-bit CRC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79" name="Line 113"/>
            <p:cNvSpPr>
              <a:spLocks noChangeShapeType="1"/>
            </p:cNvSpPr>
            <p:nvPr/>
          </p:nvSpPr>
          <p:spPr bwMode="auto">
            <a:xfrm flipV="1">
              <a:off x="5225" y="3002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80" name="Line 114"/>
            <p:cNvSpPr>
              <a:spLocks noChangeShapeType="1"/>
            </p:cNvSpPr>
            <p:nvPr/>
          </p:nvSpPr>
          <p:spPr bwMode="auto">
            <a:xfrm flipV="1">
              <a:off x="5255" y="3002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81" name="Line 115"/>
            <p:cNvSpPr>
              <a:spLocks noChangeShapeType="1"/>
            </p:cNvSpPr>
            <p:nvPr/>
          </p:nvSpPr>
          <p:spPr bwMode="auto">
            <a:xfrm>
              <a:off x="1503" y="3136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82" name="Line 116"/>
            <p:cNvSpPr>
              <a:spLocks noChangeShapeType="1"/>
            </p:cNvSpPr>
            <p:nvPr/>
          </p:nvSpPr>
          <p:spPr bwMode="auto">
            <a:xfrm flipV="1">
              <a:off x="1503" y="3146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83" name="Line 117"/>
            <p:cNvSpPr>
              <a:spLocks noChangeShapeType="1"/>
            </p:cNvSpPr>
            <p:nvPr/>
          </p:nvSpPr>
          <p:spPr bwMode="auto">
            <a:xfrm flipV="1">
              <a:off x="1534" y="3146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84" name="Rectangle 118"/>
            <p:cNvSpPr>
              <a:spLocks noChangeArrowheads="1"/>
            </p:cNvSpPr>
            <p:nvPr/>
          </p:nvSpPr>
          <p:spPr bwMode="auto">
            <a:xfrm>
              <a:off x="1606" y="3135"/>
              <a:ext cx="69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Transactions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9785" name="Line 119"/>
            <p:cNvSpPr>
              <a:spLocks noChangeShapeType="1"/>
            </p:cNvSpPr>
            <p:nvPr/>
          </p:nvSpPr>
          <p:spPr bwMode="auto">
            <a:xfrm flipV="1">
              <a:off x="2542" y="3146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86" name="Rectangle 120"/>
            <p:cNvSpPr>
              <a:spLocks noChangeArrowheads="1"/>
            </p:cNvSpPr>
            <p:nvPr/>
          </p:nvSpPr>
          <p:spPr bwMode="auto">
            <a:xfrm>
              <a:off x="2613" y="3135"/>
              <a:ext cx="109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Split transaction bus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87" name="Line 121"/>
            <p:cNvSpPr>
              <a:spLocks noChangeShapeType="1"/>
            </p:cNvSpPr>
            <p:nvPr/>
          </p:nvSpPr>
          <p:spPr bwMode="auto">
            <a:xfrm flipV="1">
              <a:off x="5225" y="3146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88" name="Line 122"/>
            <p:cNvSpPr>
              <a:spLocks noChangeShapeType="1"/>
            </p:cNvSpPr>
            <p:nvPr/>
          </p:nvSpPr>
          <p:spPr bwMode="auto">
            <a:xfrm flipV="1">
              <a:off x="5255" y="3146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89" name="Line 123"/>
            <p:cNvSpPr>
              <a:spLocks noChangeShapeType="1"/>
            </p:cNvSpPr>
            <p:nvPr/>
          </p:nvSpPr>
          <p:spPr bwMode="auto">
            <a:xfrm>
              <a:off x="1503" y="3280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90" name="Line 124"/>
            <p:cNvSpPr>
              <a:spLocks noChangeShapeType="1"/>
            </p:cNvSpPr>
            <p:nvPr/>
          </p:nvSpPr>
          <p:spPr bwMode="auto">
            <a:xfrm flipV="1">
              <a:off x="1503" y="3290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91" name="Line 125"/>
            <p:cNvSpPr>
              <a:spLocks noChangeShapeType="1"/>
            </p:cNvSpPr>
            <p:nvPr/>
          </p:nvSpPr>
          <p:spPr bwMode="auto">
            <a:xfrm flipV="1">
              <a:off x="1534" y="3290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92" name="Rectangle 126"/>
            <p:cNvSpPr>
              <a:spLocks noChangeArrowheads="1"/>
            </p:cNvSpPr>
            <p:nvPr/>
          </p:nvSpPr>
          <p:spPr bwMode="auto">
            <a:xfrm>
              <a:off x="1606" y="3279"/>
              <a:ext cx="56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Bandwidth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93" name="Line 127"/>
            <p:cNvSpPr>
              <a:spLocks noChangeShapeType="1"/>
            </p:cNvSpPr>
            <p:nvPr/>
          </p:nvSpPr>
          <p:spPr bwMode="auto">
            <a:xfrm flipV="1">
              <a:off x="2542" y="3290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94" name="Rectangle 128"/>
            <p:cNvSpPr>
              <a:spLocks noChangeArrowheads="1"/>
            </p:cNvSpPr>
            <p:nvPr/>
          </p:nvSpPr>
          <p:spPr bwMode="auto">
            <a:xfrm>
              <a:off x="2613" y="3279"/>
              <a:ext cx="206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8 GB/s per lane (approx.) (version 6.0)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95" name="Line 129"/>
            <p:cNvSpPr>
              <a:spLocks noChangeShapeType="1"/>
            </p:cNvSpPr>
            <p:nvPr/>
          </p:nvSpPr>
          <p:spPr bwMode="auto">
            <a:xfrm flipV="1">
              <a:off x="5225" y="3290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96" name="Line 130"/>
            <p:cNvSpPr>
              <a:spLocks noChangeShapeType="1"/>
            </p:cNvSpPr>
            <p:nvPr/>
          </p:nvSpPr>
          <p:spPr bwMode="auto">
            <a:xfrm flipV="1">
              <a:off x="5255" y="3290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97" name="Line 131"/>
            <p:cNvSpPr>
              <a:spLocks noChangeShapeType="1"/>
            </p:cNvSpPr>
            <p:nvPr/>
          </p:nvSpPr>
          <p:spPr bwMode="auto">
            <a:xfrm>
              <a:off x="1503" y="3423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98" name="Line 132"/>
            <p:cNvSpPr>
              <a:spLocks noChangeShapeType="1"/>
            </p:cNvSpPr>
            <p:nvPr/>
          </p:nvSpPr>
          <p:spPr bwMode="auto">
            <a:xfrm>
              <a:off x="1503" y="3454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99" name="Line 133"/>
            <p:cNvSpPr>
              <a:spLocks noChangeShapeType="1"/>
            </p:cNvSpPr>
            <p:nvPr/>
          </p:nvSpPr>
          <p:spPr bwMode="auto">
            <a:xfrm flipV="1">
              <a:off x="1503" y="3454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00" name="Line 134"/>
            <p:cNvSpPr>
              <a:spLocks noChangeShapeType="1"/>
            </p:cNvSpPr>
            <p:nvPr/>
          </p:nvSpPr>
          <p:spPr bwMode="auto">
            <a:xfrm flipV="1">
              <a:off x="1534" y="3454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01" name="Rectangle 135"/>
            <p:cNvSpPr>
              <a:spLocks noChangeArrowheads="1"/>
            </p:cNvSpPr>
            <p:nvPr/>
          </p:nvSpPr>
          <p:spPr bwMode="auto">
            <a:xfrm>
              <a:off x="3004" y="3454"/>
              <a:ext cx="78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pitchFamily="34" charset="0"/>
                </a:rPr>
                <a:t>Network Layer</a:t>
              </a:r>
              <a:endParaRPr lang="en-US" sz="2400" dirty="0">
                <a:solidFill>
                  <a:srgbClr val="C00000"/>
                </a:solidFill>
                <a:latin typeface="Arial" pitchFamily="34" charset="0"/>
              </a:endParaRPr>
            </a:p>
          </p:txBody>
        </p:sp>
        <p:sp>
          <p:nvSpPr>
            <p:cNvPr id="29802" name="Line 136"/>
            <p:cNvSpPr>
              <a:spLocks noChangeShapeType="1"/>
            </p:cNvSpPr>
            <p:nvPr/>
          </p:nvSpPr>
          <p:spPr bwMode="auto">
            <a:xfrm flipV="1">
              <a:off x="5225" y="3454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03" name="Line 137"/>
            <p:cNvSpPr>
              <a:spLocks noChangeShapeType="1"/>
            </p:cNvSpPr>
            <p:nvPr/>
          </p:nvSpPr>
          <p:spPr bwMode="auto">
            <a:xfrm flipV="1">
              <a:off x="5255" y="3454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04" name="Line 138"/>
            <p:cNvSpPr>
              <a:spLocks noChangeShapeType="1"/>
            </p:cNvSpPr>
            <p:nvPr/>
          </p:nvSpPr>
          <p:spPr bwMode="auto">
            <a:xfrm>
              <a:off x="1503" y="3598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05" name="Line 139"/>
            <p:cNvSpPr>
              <a:spLocks noChangeShapeType="1"/>
            </p:cNvSpPr>
            <p:nvPr/>
          </p:nvSpPr>
          <p:spPr bwMode="auto">
            <a:xfrm flipV="1">
              <a:off x="1503" y="3598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06" name="Line 140"/>
            <p:cNvSpPr>
              <a:spLocks noChangeShapeType="1"/>
            </p:cNvSpPr>
            <p:nvPr/>
          </p:nvSpPr>
          <p:spPr bwMode="auto">
            <a:xfrm flipV="1">
              <a:off x="1534" y="3598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07" name="Rectangle 141"/>
            <p:cNvSpPr>
              <a:spLocks noChangeArrowheads="1"/>
            </p:cNvSpPr>
            <p:nvPr/>
          </p:nvSpPr>
          <p:spPr bwMode="auto">
            <a:xfrm>
              <a:off x="1606" y="3598"/>
              <a:ext cx="80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Routing Nodes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808" name="Line 142"/>
            <p:cNvSpPr>
              <a:spLocks noChangeShapeType="1"/>
            </p:cNvSpPr>
            <p:nvPr/>
          </p:nvSpPr>
          <p:spPr bwMode="auto">
            <a:xfrm flipV="1">
              <a:off x="2542" y="3598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09" name="Rectangle 143"/>
            <p:cNvSpPr>
              <a:spLocks noChangeArrowheads="1"/>
            </p:cNvSpPr>
            <p:nvPr/>
          </p:nvSpPr>
          <p:spPr bwMode="auto">
            <a:xfrm>
              <a:off x="2613" y="3598"/>
              <a:ext cx="485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Switches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810" name="Line 144"/>
            <p:cNvSpPr>
              <a:spLocks noChangeShapeType="1"/>
            </p:cNvSpPr>
            <p:nvPr/>
          </p:nvSpPr>
          <p:spPr bwMode="auto">
            <a:xfrm flipV="1">
              <a:off x="5225" y="3598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11" name="Line 145"/>
            <p:cNvSpPr>
              <a:spLocks noChangeShapeType="1"/>
            </p:cNvSpPr>
            <p:nvPr/>
          </p:nvSpPr>
          <p:spPr bwMode="auto">
            <a:xfrm flipV="1">
              <a:off x="5255" y="3598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12" name="Line 146"/>
            <p:cNvSpPr>
              <a:spLocks noChangeShapeType="1"/>
            </p:cNvSpPr>
            <p:nvPr/>
          </p:nvSpPr>
          <p:spPr bwMode="auto">
            <a:xfrm>
              <a:off x="1503" y="3742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13" name="Line 147"/>
            <p:cNvSpPr>
              <a:spLocks noChangeShapeType="1"/>
            </p:cNvSpPr>
            <p:nvPr/>
          </p:nvSpPr>
          <p:spPr bwMode="auto">
            <a:xfrm>
              <a:off x="1503" y="3773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42"/>
            <p:cNvSpPr>
              <a:spLocks noChangeArrowheads="1"/>
            </p:cNvSpPr>
            <p:nvPr/>
          </p:nvSpPr>
          <p:spPr bwMode="auto">
            <a:xfrm>
              <a:off x="4094" y="1670"/>
              <a:ext cx="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i="1" dirty="0">
                <a:solidFill>
                  <a:srgbClr val="00B050"/>
                </a:solidFill>
                <a:latin typeface="Arial" pitchFamily="34" charset="0"/>
              </a:endParaRPr>
            </a:p>
          </p:txBody>
        </p:sp>
      </p:grpSp>
      <p:pic>
        <p:nvPicPr>
          <p:cNvPr id="3" name="Picture 2" descr="A red person standing at a podium&#10;&#10;Description automatically generated">
            <a:extLst>
              <a:ext uri="{FF2B5EF4-FFF2-40B4-BE49-F238E27FC236}">
                <a16:creationId xmlns:a16="http://schemas.microsoft.com/office/drawing/2014/main" id="{D9F8E8EA-E348-910C-632E-05021138F1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298579" y="202575"/>
            <a:ext cx="1511269" cy="1875481"/>
          </a:xfrm>
          <a:prstGeom prst="rect">
            <a:avLst/>
          </a:prstGeom>
        </p:spPr>
      </p:pic>
      <p:pic>
        <p:nvPicPr>
          <p:cNvPr id="2" name="Picture 1" descr="A white paper with black edges&#10;&#10;Description automatically generated">
            <a:extLst>
              <a:ext uri="{FF2B5EF4-FFF2-40B4-BE49-F238E27FC236}">
                <a16:creationId xmlns:a16="http://schemas.microsoft.com/office/drawing/2014/main" id="{99096ECC-4155-8493-758F-8D26D8CE9F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22816" y="393021"/>
            <a:ext cx="1399029" cy="946676"/>
          </a:xfrm>
          <a:prstGeom prst="rect">
            <a:avLst/>
          </a:prstGeom>
        </p:spPr>
      </p:pic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386B6FD0-5CC1-86E7-EDD8-18F35335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873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B6A74C0-7E38-E747-AF78-5BFD87004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487" y="2298082"/>
            <a:ext cx="10047112" cy="4176862"/>
          </a:xfrm>
          <a:custGeom>
            <a:avLst/>
            <a:gdLst>
              <a:gd name="T0" fmla="*/ 3670 w 19570"/>
              <a:gd name="T1" fmla="*/ 0 h 8134"/>
              <a:gd name="T2" fmla="*/ 4579 w 19570"/>
              <a:gd name="T3" fmla="*/ 182 h 8134"/>
              <a:gd name="T4" fmla="*/ 5354 w 19570"/>
              <a:gd name="T5" fmla="*/ 700 h 8134"/>
              <a:gd name="T6" fmla="*/ 6054 w 19570"/>
              <a:gd name="T7" fmla="*/ 2390 h 8134"/>
              <a:gd name="T8" fmla="*/ 5872 w 19570"/>
              <a:gd name="T9" fmla="*/ 3305 h 8134"/>
              <a:gd name="T10" fmla="*/ 4579 w 19570"/>
              <a:gd name="T11" fmla="*/ 4598 h 8134"/>
              <a:gd name="T12" fmla="*/ 3674 w 19570"/>
              <a:gd name="T13" fmla="*/ 4780 h 8134"/>
              <a:gd name="T14" fmla="*/ 3306 w 19570"/>
              <a:gd name="T15" fmla="*/ 4853 h 8134"/>
              <a:gd name="T16" fmla="*/ 2785 w 19570"/>
              <a:gd name="T17" fmla="*/ 5375 h 8134"/>
              <a:gd name="T18" fmla="*/ 2712 w 19570"/>
              <a:gd name="T19" fmla="*/ 5743 h 8134"/>
              <a:gd name="T20" fmla="*/ 2994 w 19570"/>
              <a:gd name="T21" fmla="*/ 6424 h 8134"/>
              <a:gd name="T22" fmla="*/ 3306 w 19570"/>
              <a:gd name="T23" fmla="*/ 6633 h 8134"/>
              <a:gd name="T24" fmla="*/ 15895 w 19570"/>
              <a:gd name="T25" fmla="*/ 6706 h 8134"/>
              <a:gd name="T26" fmla="*/ 16263 w 19570"/>
              <a:gd name="T27" fmla="*/ 6633 h 8134"/>
              <a:gd name="T28" fmla="*/ 16576 w 19570"/>
              <a:gd name="T29" fmla="*/ 6424 h 8134"/>
              <a:gd name="T30" fmla="*/ 16857 w 19570"/>
              <a:gd name="T31" fmla="*/ 5743 h 8134"/>
              <a:gd name="T32" fmla="*/ 16784 w 19570"/>
              <a:gd name="T33" fmla="*/ 5375 h 8134"/>
              <a:gd name="T34" fmla="*/ 16263 w 19570"/>
              <a:gd name="T35" fmla="*/ 4853 h 8134"/>
              <a:gd name="T36" fmla="*/ 15895 w 19570"/>
              <a:gd name="T37" fmla="*/ 4779 h 8134"/>
              <a:gd name="T38" fmla="*/ 14990 w 19570"/>
              <a:gd name="T39" fmla="*/ 4598 h 8134"/>
              <a:gd name="T40" fmla="*/ 13696 w 19570"/>
              <a:gd name="T41" fmla="*/ 3305 h 8134"/>
              <a:gd name="T42" fmla="*/ 13515 w 19570"/>
              <a:gd name="T43" fmla="*/ 2390 h 8134"/>
              <a:gd name="T44" fmla="*/ 14215 w 19570"/>
              <a:gd name="T45" fmla="*/ 700 h 8134"/>
              <a:gd name="T46" fmla="*/ 14990 w 19570"/>
              <a:gd name="T47" fmla="*/ 182 h 8134"/>
              <a:gd name="T48" fmla="*/ 15905 w 19570"/>
              <a:gd name="T49" fmla="*/ 0 h 8134"/>
              <a:gd name="T50" fmla="*/ 15905 w 19570"/>
              <a:gd name="T51" fmla="*/ 1427 h 8134"/>
              <a:gd name="T52" fmla="*/ 15537 w 19570"/>
              <a:gd name="T53" fmla="*/ 1501 h 8134"/>
              <a:gd name="T54" fmla="*/ 15224 w 19570"/>
              <a:gd name="T55" fmla="*/ 1710 h 8134"/>
              <a:gd name="T56" fmla="*/ 14942 w 19570"/>
              <a:gd name="T57" fmla="*/ 2390 h 8134"/>
              <a:gd name="T58" fmla="*/ 15015 w 19570"/>
              <a:gd name="T59" fmla="*/ 2759 h 8134"/>
              <a:gd name="T60" fmla="*/ 15537 w 19570"/>
              <a:gd name="T61" fmla="*/ 3280 h 8134"/>
              <a:gd name="T62" fmla="*/ 15905 w 19570"/>
              <a:gd name="T63" fmla="*/ 3354 h 8134"/>
              <a:gd name="T64" fmla="*/ 16809 w 19570"/>
              <a:gd name="T65" fmla="*/ 3536 h 8134"/>
              <a:gd name="T66" fmla="*/ 18103 w 19570"/>
              <a:gd name="T67" fmla="*/ 4829 h 8134"/>
              <a:gd name="T68" fmla="*/ 18285 w 19570"/>
              <a:gd name="T69" fmla="*/ 5743 h 8134"/>
              <a:gd name="T70" fmla="*/ 17585 w 19570"/>
              <a:gd name="T71" fmla="*/ 7433 h 8134"/>
              <a:gd name="T72" fmla="*/ 16809 w 19570"/>
              <a:gd name="T73" fmla="*/ 7951 h 8134"/>
              <a:gd name="T74" fmla="*/ 3670 w 19570"/>
              <a:gd name="T75" fmla="*/ 8133 h 8134"/>
              <a:gd name="T76" fmla="*/ 2760 w 19570"/>
              <a:gd name="T77" fmla="*/ 7951 h 8134"/>
              <a:gd name="T78" fmla="*/ 1984 w 19570"/>
              <a:gd name="T79" fmla="*/ 7433 h 8134"/>
              <a:gd name="T80" fmla="*/ 1284 w 19570"/>
              <a:gd name="T81" fmla="*/ 5743 h 8134"/>
              <a:gd name="T82" fmla="*/ 1466 w 19570"/>
              <a:gd name="T83" fmla="*/ 4829 h 8134"/>
              <a:gd name="T84" fmla="*/ 2760 w 19570"/>
              <a:gd name="T85" fmla="*/ 3536 h 8134"/>
              <a:gd name="T86" fmla="*/ 3665 w 19570"/>
              <a:gd name="T87" fmla="*/ 3353 h 8134"/>
              <a:gd name="T88" fmla="*/ 4033 w 19570"/>
              <a:gd name="T89" fmla="*/ 3280 h 8134"/>
              <a:gd name="T90" fmla="*/ 4554 w 19570"/>
              <a:gd name="T91" fmla="*/ 2759 h 8134"/>
              <a:gd name="T92" fmla="*/ 4627 w 19570"/>
              <a:gd name="T93" fmla="*/ 2390 h 8134"/>
              <a:gd name="T94" fmla="*/ 4345 w 19570"/>
              <a:gd name="T95" fmla="*/ 1710 h 8134"/>
              <a:gd name="T96" fmla="*/ 4033 w 19570"/>
              <a:gd name="T97" fmla="*/ 1501 h 8134"/>
              <a:gd name="T98" fmla="*/ 0 w 19570"/>
              <a:gd name="T99" fmla="*/ 1427 h 8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9570" h="8134">
                <a:moveTo>
                  <a:pt x="0" y="0"/>
                </a:moveTo>
                <a:lnTo>
                  <a:pt x="3665" y="0"/>
                </a:lnTo>
                <a:lnTo>
                  <a:pt x="3670" y="0"/>
                </a:lnTo>
                <a:lnTo>
                  <a:pt x="3670" y="0"/>
                </a:lnTo>
                <a:lnTo>
                  <a:pt x="3670" y="0"/>
                </a:lnTo>
                <a:cubicBezTo>
                  <a:pt x="3981" y="1"/>
                  <a:pt x="4291" y="63"/>
                  <a:pt x="4579" y="182"/>
                </a:cubicBezTo>
                <a:lnTo>
                  <a:pt x="4579" y="182"/>
                </a:lnTo>
                <a:cubicBezTo>
                  <a:pt x="4869" y="303"/>
                  <a:pt x="5132" y="478"/>
                  <a:pt x="5354" y="700"/>
                </a:cubicBezTo>
                <a:lnTo>
                  <a:pt x="5354" y="700"/>
                </a:lnTo>
                <a:cubicBezTo>
                  <a:pt x="5576" y="922"/>
                  <a:pt x="5752" y="1186"/>
                  <a:pt x="5872" y="1476"/>
                </a:cubicBezTo>
                <a:lnTo>
                  <a:pt x="5872" y="1476"/>
                </a:lnTo>
                <a:cubicBezTo>
                  <a:pt x="5993" y="1766"/>
                  <a:pt x="6054" y="2077"/>
                  <a:pt x="6054" y="2390"/>
                </a:cubicBezTo>
                <a:lnTo>
                  <a:pt x="6054" y="2390"/>
                </a:lnTo>
                <a:cubicBezTo>
                  <a:pt x="6054" y="2704"/>
                  <a:pt x="5993" y="3015"/>
                  <a:pt x="5872" y="3305"/>
                </a:cubicBezTo>
                <a:lnTo>
                  <a:pt x="5872" y="3305"/>
                </a:lnTo>
                <a:cubicBezTo>
                  <a:pt x="5752" y="3595"/>
                  <a:pt x="5576" y="3858"/>
                  <a:pt x="5354" y="4080"/>
                </a:cubicBezTo>
                <a:lnTo>
                  <a:pt x="5354" y="4080"/>
                </a:lnTo>
                <a:cubicBezTo>
                  <a:pt x="5132" y="4302"/>
                  <a:pt x="4869" y="4477"/>
                  <a:pt x="4579" y="4598"/>
                </a:cubicBezTo>
                <a:lnTo>
                  <a:pt x="4579" y="4598"/>
                </a:lnTo>
                <a:cubicBezTo>
                  <a:pt x="4292" y="4716"/>
                  <a:pt x="3985" y="4778"/>
                  <a:pt x="3674" y="4779"/>
                </a:cubicBezTo>
                <a:lnTo>
                  <a:pt x="3674" y="4780"/>
                </a:lnTo>
                <a:lnTo>
                  <a:pt x="3674" y="4780"/>
                </a:lnTo>
                <a:cubicBezTo>
                  <a:pt x="3548" y="4780"/>
                  <a:pt x="3423" y="4805"/>
                  <a:pt x="3306" y="4853"/>
                </a:cubicBezTo>
                <a:lnTo>
                  <a:pt x="3306" y="4853"/>
                </a:lnTo>
                <a:cubicBezTo>
                  <a:pt x="3189" y="4902"/>
                  <a:pt x="3083" y="4973"/>
                  <a:pt x="2994" y="5062"/>
                </a:cubicBezTo>
                <a:lnTo>
                  <a:pt x="2994" y="5062"/>
                </a:lnTo>
                <a:cubicBezTo>
                  <a:pt x="2904" y="5151"/>
                  <a:pt x="2833" y="5258"/>
                  <a:pt x="2785" y="5375"/>
                </a:cubicBezTo>
                <a:lnTo>
                  <a:pt x="2785" y="5375"/>
                </a:lnTo>
                <a:cubicBezTo>
                  <a:pt x="2737" y="5491"/>
                  <a:pt x="2712" y="5617"/>
                  <a:pt x="2712" y="5743"/>
                </a:cubicBezTo>
                <a:lnTo>
                  <a:pt x="2712" y="5743"/>
                </a:lnTo>
                <a:cubicBezTo>
                  <a:pt x="2712" y="5869"/>
                  <a:pt x="2737" y="5995"/>
                  <a:pt x="2785" y="6111"/>
                </a:cubicBezTo>
                <a:lnTo>
                  <a:pt x="2785" y="6111"/>
                </a:lnTo>
                <a:cubicBezTo>
                  <a:pt x="2833" y="6228"/>
                  <a:pt x="2904" y="6334"/>
                  <a:pt x="2994" y="6424"/>
                </a:cubicBezTo>
                <a:lnTo>
                  <a:pt x="2994" y="6424"/>
                </a:lnTo>
                <a:cubicBezTo>
                  <a:pt x="3083" y="6513"/>
                  <a:pt x="3189" y="6584"/>
                  <a:pt x="3306" y="6633"/>
                </a:cubicBezTo>
                <a:lnTo>
                  <a:pt x="3306" y="6633"/>
                </a:lnTo>
                <a:cubicBezTo>
                  <a:pt x="3423" y="6681"/>
                  <a:pt x="3548" y="6706"/>
                  <a:pt x="3674" y="6706"/>
                </a:cubicBezTo>
                <a:lnTo>
                  <a:pt x="3674" y="6706"/>
                </a:lnTo>
                <a:lnTo>
                  <a:pt x="15895" y="6706"/>
                </a:lnTo>
                <a:lnTo>
                  <a:pt x="15895" y="6706"/>
                </a:lnTo>
                <a:lnTo>
                  <a:pt x="15895" y="6706"/>
                </a:lnTo>
                <a:cubicBezTo>
                  <a:pt x="16021" y="6706"/>
                  <a:pt x="16146" y="6681"/>
                  <a:pt x="16263" y="6633"/>
                </a:cubicBezTo>
                <a:lnTo>
                  <a:pt x="16263" y="6633"/>
                </a:lnTo>
                <a:cubicBezTo>
                  <a:pt x="16380" y="6584"/>
                  <a:pt x="16486" y="6513"/>
                  <a:pt x="16576" y="6424"/>
                </a:cubicBezTo>
                <a:lnTo>
                  <a:pt x="16576" y="6424"/>
                </a:lnTo>
                <a:cubicBezTo>
                  <a:pt x="16665" y="6334"/>
                  <a:pt x="16736" y="6228"/>
                  <a:pt x="16784" y="6111"/>
                </a:cubicBezTo>
                <a:lnTo>
                  <a:pt x="16784" y="6111"/>
                </a:lnTo>
                <a:cubicBezTo>
                  <a:pt x="16833" y="5995"/>
                  <a:pt x="16857" y="5869"/>
                  <a:pt x="16857" y="5743"/>
                </a:cubicBezTo>
                <a:lnTo>
                  <a:pt x="16857" y="5743"/>
                </a:lnTo>
                <a:cubicBezTo>
                  <a:pt x="16857" y="5617"/>
                  <a:pt x="16833" y="5491"/>
                  <a:pt x="16784" y="5375"/>
                </a:cubicBezTo>
                <a:lnTo>
                  <a:pt x="16784" y="5375"/>
                </a:lnTo>
                <a:cubicBezTo>
                  <a:pt x="16736" y="5258"/>
                  <a:pt x="16665" y="5151"/>
                  <a:pt x="16576" y="5062"/>
                </a:cubicBezTo>
                <a:lnTo>
                  <a:pt x="16576" y="5062"/>
                </a:lnTo>
                <a:cubicBezTo>
                  <a:pt x="16486" y="4973"/>
                  <a:pt x="16380" y="4902"/>
                  <a:pt x="16263" y="4853"/>
                </a:cubicBezTo>
                <a:lnTo>
                  <a:pt x="16263" y="4853"/>
                </a:lnTo>
                <a:cubicBezTo>
                  <a:pt x="16146" y="4805"/>
                  <a:pt x="16021" y="4780"/>
                  <a:pt x="15895" y="4780"/>
                </a:cubicBezTo>
                <a:lnTo>
                  <a:pt x="15895" y="4779"/>
                </a:lnTo>
                <a:lnTo>
                  <a:pt x="15895" y="4779"/>
                </a:lnTo>
                <a:cubicBezTo>
                  <a:pt x="15584" y="4778"/>
                  <a:pt x="15277" y="4716"/>
                  <a:pt x="14990" y="4598"/>
                </a:cubicBezTo>
                <a:lnTo>
                  <a:pt x="14990" y="4598"/>
                </a:lnTo>
                <a:cubicBezTo>
                  <a:pt x="14700" y="4477"/>
                  <a:pt x="14437" y="4302"/>
                  <a:pt x="14215" y="4080"/>
                </a:cubicBezTo>
                <a:lnTo>
                  <a:pt x="14215" y="4080"/>
                </a:lnTo>
                <a:cubicBezTo>
                  <a:pt x="13993" y="3858"/>
                  <a:pt x="13817" y="3595"/>
                  <a:pt x="13696" y="3305"/>
                </a:cubicBezTo>
                <a:lnTo>
                  <a:pt x="13696" y="3305"/>
                </a:lnTo>
                <a:cubicBezTo>
                  <a:pt x="13576" y="3015"/>
                  <a:pt x="13515" y="2704"/>
                  <a:pt x="13515" y="2390"/>
                </a:cubicBezTo>
                <a:lnTo>
                  <a:pt x="13515" y="2390"/>
                </a:lnTo>
                <a:cubicBezTo>
                  <a:pt x="13515" y="2077"/>
                  <a:pt x="13576" y="1766"/>
                  <a:pt x="13696" y="1476"/>
                </a:cubicBezTo>
                <a:lnTo>
                  <a:pt x="13696" y="1476"/>
                </a:lnTo>
                <a:cubicBezTo>
                  <a:pt x="13817" y="1186"/>
                  <a:pt x="13993" y="922"/>
                  <a:pt x="14215" y="700"/>
                </a:cubicBezTo>
                <a:lnTo>
                  <a:pt x="14215" y="700"/>
                </a:lnTo>
                <a:cubicBezTo>
                  <a:pt x="14437" y="478"/>
                  <a:pt x="14700" y="303"/>
                  <a:pt x="14990" y="182"/>
                </a:cubicBezTo>
                <a:lnTo>
                  <a:pt x="14990" y="182"/>
                </a:lnTo>
                <a:cubicBezTo>
                  <a:pt x="15278" y="63"/>
                  <a:pt x="15588" y="1"/>
                  <a:pt x="15900" y="0"/>
                </a:cubicBezTo>
                <a:lnTo>
                  <a:pt x="15900" y="0"/>
                </a:lnTo>
                <a:lnTo>
                  <a:pt x="15905" y="0"/>
                </a:lnTo>
                <a:lnTo>
                  <a:pt x="19569" y="0"/>
                </a:lnTo>
                <a:lnTo>
                  <a:pt x="19569" y="1427"/>
                </a:lnTo>
                <a:lnTo>
                  <a:pt x="15905" y="1427"/>
                </a:lnTo>
                <a:lnTo>
                  <a:pt x="15905" y="1428"/>
                </a:lnTo>
                <a:lnTo>
                  <a:pt x="15905" y="1428"/>
                </a:lnTo>
                <a:cubicBezTo>
                  <a:pt x="15778" y="1428"/>
                  <a:pt x="15653" y="1452"/>
                  <a:pt x="15537" y="1501"/>
                </a:cubicBezTo>
                <a:lnTo>
                  <a:pt x="15537" y="1501"/>
                </a:lnTo>
                <a:cubicBezTo>
                  <a:pt x="15420" y="1550"/>
                  <a:pt x="15313" y="1620"/>
                  <a:pt x="15224" y="1710"/>
                </a:cubicBezTo>
                <a:lnTo>
                  <a:pt x="15224" y="1710"/>
                </a:lnTo>
                <a:cubicBezTo>
                  <a:pt x="15135" y="1799"/>
                  <a:pt x="15064" y="1906"/>
                  <a:pt x="15015" y="2022"/>
                </a:cubicBezTo>
                <a:lnTo>
                  <a:pt x="15015" y="2022"/>
                </a:lnTo>
                <a:cubicBezTo>
                  <a:pt x="14967" y="2139"/>
                  <a:pt x="14942" y="2264"/>
                  <a:pt x="14942" y="2390"/>
                </a:cubicBezTo>
                <a:lnTo>
                  <a:pt x="14942" y="2390"/>
                </a:lnTo>
                <a:cubicBezTo>
                  <a:pt x="14942" y="2517"/>
                  <a:pt x="14967" y="2642"/>
                  <a:pt x="15015" y="2759"/>
                </a:cubicBezTo>
                <a:lnTo>
                  <a:pt x="15015" y="2759"/>
                </a:lnTo>
                <a:cubicBezTo>
                  <a:pt x="15064" y="2876"/>
                  <a:pt x="15135" y="2982"/>
                  <a:pt x="15224" y="3071"/>
                </a:cubicBezTo>
                <a:lnTo>
                  <a:pt x="15224" y="3071"/>
                </a:lnTo>
                <a:cubicBezTo>
                  <a:pt x="15313" y="3160"/>
                  <a:pt x="15420" y="3231"/>
                  <a:pt x="15537" y="3280"/>
                </a:cubicBezTo>
                <a:lnTo>
                  <a:pt x="15537" y="3280"/>
                </a:lnTo>
                <a:cubicBezTo>
                  <a:pt x="15653" y="3329"/>
                  <a:pt x="15779" y="3353"/>
                  <a:pt x="15905" y="3353"/>
                </a:cubicBezTo>
                <a:lnTo>
                  <a:pt x="15905" y="3354"/>
                </a:lnTo>
                <a:lnTo>
                  <a:pt x="15905" y="3354"/>
                </a:lnTo>
                <a:cubicBezTo>
                  <a:pt x="16215" y="3355"/>
                  <a:pt x="16523" y="3417"/>
                  <a:pt x="16809" y="3536"/>
                </a:cubicBezTo>
                <a:lnTo>
                  <a:pt x="16809" y="3536"/>
                </a:lnTo>
                <a:cubicBezTo>
                  <a:pt x="17099" y="3656"/>
                  <a:pt x="17363" y="3831"/>
                  <a:pt x="17585" y="4053"/>
                </a:cubicBezTo>
                <a:lnTo>
                  <a:pt x="17585" y="4053"/>
                </a:lnTo>
                <a:cubicBezTo>
                  <a:pt x="17807" y="4275"/>
                  <a:pt x="17983" y="4538"/>
                  <a:pt x="18103" y="4829"/>
                </a:cubicBezTo>
                <a:lnTo>
                  <a:pt x="18103" y="4829"/>
                </a:lnTo>
                <a:cubicBezTo>
                  <a:pt x="18223" y="5118"/>
                  <a:pt x="18285" y="5429"/>
                  <a:pt x="18285" y="5743"/>
                </a:cubicBezTo>
                <a:lnTo>
                  <a:pt x="18285" y="5743"/>
                </a:lnTo>
                <a:cubicBezTo>
                  <a:pt x="18285" y="6057"/>
                  <a:pt x="18223" y="6368"/>
                  <a:pt x="18103" y="6658"/>
                </a:cubicBezTo>
                <a:lnTo>
                  <a:pt x="18103" y="6658"/>
                </a:lnTo>
                <a:cubicBezTo>
                  <a:pt x="17983" y="6947"/>
                  <a:pt x="17807" y="7211"/>
                  <a:pt x="17585" y="7433"/>
                </a:cubicBezTo>
                <a:lnTo>
                  <a:pt x="17585" y="7433"/>
                </a:lnTo>
                <a:cubicBezTo>
                  <a:pt x="17363" y="7655"/>
                  <a:pt x="17099" y="7831"/>
                  <a:pt x="16809" y="7951"/>
                </a:cubicBezTo>
                <a:lnTo>
                  <a:pt x="16809" y="7951"/>
                </a:lnTo>
                <a:cubicBezTo>
                  <a:pt x="16524" y="8069"/>
                  <a:pt x="16219" y="8131"/>
                  <a:pt x="15910" y="8133"/>
                </a:cubicBezTo>
                <a:lnTo>
                  <a:pt x="15910" y="8133"/>
                </a:lnTo>
                <a:lnTo>
                  <a:pt x="3670" y="8133"/>
                </a:lnTo>
                <a:lnTo>
                  <a:pt x="3670" y="8133"/>
                </a:lnTo>
                <a:lnTo>
                  <a:pt x="3670" y="8133"/>
                </a:lnTo>
                <a:cubicBezTo>
                  <a:pt x="3357" y="8133"/>
                  <a:pt x="3048" y="8071"/>
                  <a:pt x="2760" y="7951"/>
                </a:cubicBezTo>
                <a:lnTo>
                  <a:pt x="2760" y="7951"/>
                </a:lnTo>
                <a:cubicBezTo>
                  <a:pt x="2470" y="7831"/>
                  <a:pt x="2207" y="7655"/>
                  <a:pt x="1984" y="7433"/>
                </a:cubicBezTo>
                <a:lnTo>
                  <a:pt x="1984" y="7433"/>
                </a:lnTo>
                <a:cubicBezTo>
                  <a:pt x="1763" y="7211"/>
                  <a:pt x="1586" y="6947"/>
                  <a:pt x="1466" y="6658"/>
                </a:cubicBezTo>
                <a:lnTo>
                  <a:pt x="1466" y="6658"/>
                </a:lnTo>
                <a:cubicBezTo>
                  <a:pt x="1346" y="6368"/>
                  <a:pt x="1284" y="6057"/>
                  <a:pt x="1284" y="5743"/>
                </a:cubicBezTo>
                <a:lnTo>
                  <a:pt x="1284" y="5743"/>
                </a:lnTo>
                <a:cubicBezTo>
                  <a:pt x="1284" y="5429"/>
                  <a:pt x="1346" y="5118"/>
                  <a:pt x="1466" y="4829"/>
                </a:cubicBezTo>
                <a:lnTo>
                  <a:pt x="1466" y="4829"/>
                </a:lnTo>
                <a:cubicBezTo>
                  <a:pt x="1586" y="4538"/>
                  <a:pt x="1763" y="4275"/>
                  <a:pt x="1984" y="4053"/>
                </a:cubicBezTo>
                <a:lnTo>
                  <a:pt x="1984" y="4053"/>
                </a:lnTo>
                <a:cubicBezTo>
                  <a:pt x="2207" y="3831"/>
                  <a:pt x="2470" y="3656"/>
                  <a:pt x="2760" y="3536"/>
                </a:cubicBezTo>
                <a:lnTo>
                  <a:pt x="2760" y="3536"/>
                </a:lnTo>
                <a:cubicBezTo>
                  <a:pt x="3047" y="3417"/>
                  <a:pt x="3354" y="3355"/>
                  <a:pt x="3665" y="3354"/>
                </a:cubicBezTo>
                <a:lnTo>
                  <a:pt x="3665" y="3353"/>
                </a:lnTo>
                <a:lnTo>
                  <a:pt x="3665" y="3353"/>
                </a:lnTo>
                <a:cubicBezTo>
                  <a:pt x="3791" y="3353"/>
                  <a:pt x="3916" y="3329"/>
                  <a:pt x="4033" y="3280"/>
                </a:cubicBezTo>
                <a:lnTo>
                  <a:pt x="4033" y="3280"/>
                </a:lnTo>
                <a:cubicBezTo>
                  <a:pt x="4149" y="3231"/>
                  <a:pt x="4256" y="3160"/>
                  <a:pt x="4345" y="3071"/>
                </a:cubicBezTo>
                <a:lnTo>
                  <a:pt x="4345" y="3071"/>
                </a:lnTo>
                <a:cubicBezTo>
                  <a:pt x="4435" y="2982"/>
                  <a:pt x="4505" y="2876"/>
                  <a:pt x="4554" y="2759"/>
                </a:cubicBezTo>
                <a:lnTo>
                  <a:pt x="4554" y="2759"/>
                </a:lnTo>
                <a:cubicBezTo>
                  <a:pt x="4602" y="2642"/>
                  <a:pt x="4627" y="2517"/>
                  <a:pt x="4627" y="2390"/>
                </a:cubicBezTo>
                <a:lnTo>
                  <a:pt x="4627" y="2390"/>
                </a:lnTo>
                <a:cubicBezTo>
                  <a:pt x="4627" y="2264"/>
                  <a:pt x="4602" y="2139"/>
                  <a:pt x="4554" y="2022"/>
                </a:cubicBezTo>
                <a:lnTo>
                  <a:pt x="4554" y="2022"/>
                </a:lnTo>
                <a:cubicBezTo>
                  <a:pt x="4505" y="1906"/>
                  <a:pt x="4435" y="1799"/>
                  <a:pt x="4345" y="1710"/>
                </a:cubicBezTo>
                <a:lnTo>
                  <a:pt x="4345" y="1710"/>
                </a:lnTo>
                <a:cubicBezTo>
                  <a:pt x="4256" y="1620"/>
                  <a:pt x="4149" y="1550"/>
                  <a:pt x="4033" y="1501"/>
                </a:cubicBezTo>
                <a:lnTo>
                  <a:pt x="4033" y="1501"/>
                </a:lnTo>
                <a:cubicBezTo>
                  <a:pt x="3916" y="1452"/>
                  <a:pt x="3791" y="1428"/>
                  <a:pt x="3665" y="1428"/>
                </a:cubicBezTo>
                <a:lnTo>
                  <a:pt x="3665" y="1427"/>
                </a:lnTo>
                <a:lnTo>
                  <a:pt x="0" y="1427"/>
                </a:lnTo>
                <a:lnTo>
                  <a:pt x="0" y="0"/>
                </a:lnTo>
              </a:path>
            </a:pathLst>
          </a:custGeom>
          <a:solidFill>
            <a:schemeClr val="accent6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3B71C3A8-608A-324C-8FE6-50E3752CC9CD}"/>
              </a:ext>
            </a:extLst>
          </p:cNvPr>
          <p:cNvSpPr/>
          <p:nvPr/>
        </p:nvSpPr>
        <p:spPr>
          <a:xfrm>
            <a:off x="1072231" y="2628334"/>
            <a:ext cx="10048282" cy="3490703"/>
          </a:xfrm>
          <a:custGeom>
            <a:avLst/>
            <a:gdLst>
              <a:gd name="connsiteX0" fmla="*/ 0 w 24410505"/>
              <a:gd name="connsiteY0" fmla="*/ 100693 h 8951552"/>
              <a:gd name="connsiteX1" fmla="*/ 4532244 w 24410505"/>
              <a:gd name="connsiteY1" fmla="*/ 219963 h 8951552"/>
              <a:gd name="connsiteX2" fmla="*/ 6758609 w 24410505"/>
              <a:gd name="connsiteY2" fmla="*/ 2048763 h 8951552"/>
              <a:gd name="connsiteX3" fmla="*/ 4770783 w 24410505"/>
              <a:gd name="connsiteY3" fmla="*/ 4394398 h 8951552"/>
              <a:gd name="connsiteX4" fmla="*/ 2385392 w 24410505"/>
              <a:gd name="connsiteY4" fmla="*/ 6541250 h 8951552"/>
              <a:gd name="connsiteX5" fmla="*/ 3975653 w 24410505"/>
              <a:gd name="connsiteY5" fmla="*/ 8608589 h 8951552"/>
              <a:gd name="connsiteX6" fmla="*/ 20395096 w 24410505"/>
              <a:gd name="connsiteY6" fmla="*/ 8727858 h 8951552"/>
              <a:gd name="connsiteX7" fmla="*/ 21826331 w 24410505"/>
              <a:gd name="connsiteY7" fmla="*/ 6382224 h 8951552"/>
              <a:gd name="connsiteX8" fmla="*/ 19599966 w 24410505"/>
              <a:gd name="connsiteY8" fmla="*/ 4235371 h 8951552"/>
              <a:gd name="connsiteX9" fmla="*/ 17771166 w 24410505"/>
              <a:gd name="connsiteY9" fmla="*/ 1770467 h 8951552"/>
              <a:gd name="connsiteX10" fmla="*/ 19838505 w 24410505"/>
              <a:gd name="connsiteY10" fmla="*/ 180206 h 8951552"/>
              <a:gd name="connsiteX11" fmla="*/ 24410505 w 24410505"/>
              <a:gd name="connsiteY11" fmla="*/ 140450 h 8951552"/>
              <a:gd name="connsiteX0" fmla="*/ 0 w 24410505"/>
              <a:gd name="connsiteY0" fmla="*/ 87087 h 8937946"/>
              <a:gd name="connsiteX1" fmla="*/ 4532244 w 24410505"/>
              <a:gd name="connsiteY1" fmla="*/ 2063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937946"/>
              <a:gd name="connsiteX1" fmla="*/ 4532244 w 24410505"/>
              <a:gd name="connsiteY1" fmla="*/ 2063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937946"/>
              <a:gd name="connsiteX1" fmla="*/ 4566111 w 24410505"/>
              <a:gd name="connsiteY1" fmla="*/ 1555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937946"/>
              <a:gd name="connsiteX1" fmla="*/ 4566111 w 24410505"/>
              <a:gd name="connsiteY1" fmla="*/ 1555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937946"/>
              <a:gd name="connsiteX1" fmla="*/ 4566111 w 24410505"/>
              <a:gd name="connsiteY1" fmla="*/ 1555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3853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87087 h 8850141"/>
              <a:gd name="connsiteX1" fmla="*/ 4566111 w 24410505"/>
              <a:gd name="connsiteY1" fmla="*/ 155557 h 8850141"/>
              <a:gd name="connsiteX2" fmla="*/ 6758609 w 24410505"/>
              <a:gd name="connsiteY2" fmla="*/ 2035157 h 8850141"/>
              <a:gd name="connsiteX3" fmla="*/ 4770783 w 24410505"/>
              <a:gd name="connsiteY3" fmla="*/ 4380792 h 8850141"/>
              <a:gd name="connsiteX4" fmla="*/ 2385392 w 24410505"/>
              <a:gd name="connsiteY4" fmla="*/ 6527644 h 8850141"/>
              <a:gd name="connsiteX5" fmla="*/ 3975653 w 24410505"/>
              <a:gd name="connsiteY5" fmla="*/ 8594983 h 8850141"/>
              <a:gd name="connsiteX6" fmla="*/ 20395096 w 24410505"/>
              <a:gd name="connsiteY6" fmla="*/ 8714252 h 8850141"/>
              <a:gd name="connsiteX7" fmla="*/ 21826331 w 24410505"/>
              <a:gd name="connsiteY7" fmla="*/ 6368618 h 8850141"/>
              <a:gd name="connsiteX8" fmla="*/ 19599966 w 24410505"/>
              <a:gd name="connsiteY8" fmla="*/ 4221765 h 8850141"/>
              <a:gd name="connsiteX9" fmla="*/ 17771166 w 24410505"/>
              <a:gd name="connsiteY9" fmla="*/ 1756861 h 8850141"/>
              <a:gd name="connsiteX10" fmla="*/ 19838505 w 24410505"/>
              <a:gd name="connsiteY10" fmla="*/ 166600 h 8850141"/>
              <a:gd name="connsiteX11" fmla="*/ 24410505 w 24410505"/>
              <a:gd name="connsiteY11" fmla="*/ 126844 h 8850141"/>
              <a:gd name="connsiteX0" fmla="*/ 0 w 24410505"/>
              <a:gd name="connsiteY0" fmla="*/ 87087 h 8850141"/>
              <a:gd name="connsiteX1" fmla="*/ 4566111 w 24410505"/>
              <a:gd name="connsiteY1" fmla="*/ 155557 h 8850141"/>
              <a:gd name="connsiteX2" fmla="*/ 6758609 w 24410505"/>
              <a:gd name="connsiteY2" fmla="*/ 2035157 h 8850141"/>
              <a:gd name="connsiteX3" fmla="*/ 4770783 w 24410505"/>
              <a:gd name="connsiteY3" fmla="*/ 4380792 h 8850141"/>
              <a:gd name="connsiteX4" fmla="*/ 2385392 w 24410505"/>
              <a:gd name="connsiteY4" fmla="*/ 6527644 h 8850141"/>
              <a:gd name="connsiteX5" fmla="*/ 3975653 w 24410505"/>
              <a:gd name="connsiteY5" fmla="*/ 8594983 h 8850141"/>
              <a:gd name="connsiteX6" fmla="*/ 20395096 w 24410505"/>
              <a:gd name="connsiteY6" fmla="*/ 8714252 h 8850141"/>
              <a:gd name="connsiteX7" fmla="*/ 21826331 w 24410505"/>
              <a:gd name="connsiteY7" fmla="*/ 6368618 h 8850141"/>
              <a:gd name="connsiteX8" fmla="*/ 19599966 w 24410505"/>
              <a:gd name="connsiteY8" fmla="*/ 4221765 h 8850141"/>
              <a:gd name="connsiteX9" fmla="*/ 17771166 w 24410505"/>
              <a:gd name="connsiteY9" fmla="*/ 1756861 h 8850141"/>
              <a:gd name="connsiteX10" fmla="*/ 19838505 w 24410505"/>
              <a:gd name="connsiteY10" fmla="*/ 166600 h 8850141"/>
              <a:gd name="connsiteX11" fmla="*/ 24410505 w 24410505"/>
              <a:gd name="connsiteY11" fmla="*/ 126844 h 8850141"/>
              <a:gd name="connsiteX0" fmla="*/ 0 w 24410505"/>
              <a:gd name="connsiteY0" fmla="*/ 87087 h 8850141"/>
              <a:gd name="connsiteX1" fmla="*/ 4566111 w 24410505"/>
              <a:gd name="connsiteY1" fmla="*/ 155557 h 8850141"/>
              <a:gd name="connsiteX2" fmla="*/ 6758609 w 24410505"/>
              <a:gd name="connsiteY2" fmla="*/ 2035157 h 8850141"/>
              <a:gd name="connsiteX3" fmla="*/ 4770783 w 24410505"/>
              <a:gd name="connsiteY3" fmla="*/ 4380792 h 8850141"/>
              <a:gd name="connsiteX4" fmla="*/ 2385392 w 24410505"/>
              <a:gd name="connsiteY4" fmla="*/ 6527644 h 8850141"/>
              <a:gd name="connsiteX5" fmla="*/ 3975653 w 24410505"/>
              <a:gd name="connsiteY5" fmla="*/ 8594983 h 8850141"/>
              <a:gd name="connsiteX6" fmla="*/ 20395096 w 24410505"/>
              <a:gd name="connsiteY6" fmla="*/ 8714252 h 8850141"/>
              <a:gd name="connsiteX7" fmla="*/ 21826331 w 24410505"/>
              <a:gd name="connsiteY7" fmla="*/ 6368618 h 8850141"/>
              <a:gd name="connsiteX8" fmla="*/ 19599966 w 24410505"/>
              <a:gd name="connsiteY8" fmla="*/ 4221765 h 8850141"/>
              <a:gd name="connsiteX9" fmla="*/ 17771166 w 24410505"/>
              <a:gd name="connsiteY9" fmla="*/ 1756861 h 8850141"/>
              <a:gd name="connsiteX10" fmla="*/ 19838505 w 24410505"/>
              <a:gd name="connsiteY10" fmla="*/ 166600 h 8850141"/>
              <a:gd name="connsiteX11" fmla="*/ 24410505 w 24410505"/>
              <a:gd name="connsiteY11" fmla="*/ 126844 h 8850141"/>
              <a:gd name="connsiteX0" fmla="*/ 0 w 24410505"/>
              <a:gd name="connsiteY0" fmla="*/ 87087 h 8937946"/>
              <a:gd name="connsiteX1" fmla="*/ 4566111 w 24410505"/>
              <a:gd name="connsiteY1" fmla="*/ 155557 h 8937946"/>
              <a:gd name="connsiteX2" fmla="*/ 6758609 w 24410505"/>
              <a:gd name="connsiteY2" fmla="*/ 2035157 h 8937946"/>
              <a:gd name="connsiteX3" fmla="*/ 4770783 w 24410505"/>
              <a:gd name="connsiteY3" fmla="*/ 4380792 h 8937946"/>
              <a:gd name="connsiteX4" fmla="*/ 2575892 w 24410505"/>
              <a:gd name="connsiteY4" fmla="*/ 6527644 h 8937946"/>
              <a:gd name="connsiteX5" fmla="*/ 3975653 w 24410505"/>
              <a:gd name="connsiteY5" fmla="*/ 8594983 h 8937946"/>
              <a:gd name="connsiteX6" fmla="*/ 20395096 w 24410505"/>
              <a:gd name="connsiteY6" fmla="*/ 8714252 h 8937946"/>
              <a:gd name="connsiteX7" fmla="*/ 21826331 w 24410505"/>
              <a:gd name="connsiteY7" fmla="*/ 6368618 h 8937946"/>
              <a:gd name="connsiteX8" fmla="*/ 19599966 w 24410505"/>
              <a:gd name="connsiteY8" fmla="*/ 4221765 h 8937946"/>
              <a:gd name="connsiteX9" fmla="*/ 17771166 w 24410505"/>
              <a:gd name="connsiteY9" fmla="*/ 1756861 h 8937946"/>
              <a:gd name="connsiteX10" fmla="*/ 19838505 w 24410505"/>
              <a:gd name="connsiteY10" fmla="*/ 166600 h 8937946"/>
              <a:gd name="connsiteX11" fmla="*/ 24410505 w 24410505"/>
              <a:gd name="connsiteY11" fmla="*/ 126844 h 8937946"/>
              <a:gd name="connsiteX0" fmla="*/ 0 w 24410505"/>
              <a:gd name="connsiteY0" fmla="*/ 93101 h 8943960"/>
              <a:gd name="connsiteX1" fmla="*/ 4566111 w 24410505"/>
              <a:gd name="connsiteY1" fmla="*/ 161571 h 8943960"/>
              <a:gd name="connsiteX2" fmla="*/ 6701459 w 24410505"/>
              <a:gd name="connsiteY2" fmla="*/ 2060221 h 8943960"/>
              <a:gd name="connsiteX3" fmla="*/ 4770783 w 24410505"/>
              <a:gd name="connsiteY3" fmla="*/ 4386806 h 8943960"/>
              <a:gd name="connsiteX4" fmla="*/ 2575892 w 24410505"/>
              <a:gd name="connsiteY4" fmla="*/ 6533658 h 8943960"/>
              <a:gd name="connsiteX5" fmla="*/ 3975653 w 24410505"/>
              <a:gd name="connsiteY5" fmla="*/ 8600997 h 8943960"/>
              <a:gd name="connsiteX6" fmla="*/ 20395096 w 24410505"/>
              <a:gd name="connsiteY6" fmla="*/ 8720266 h 8943960"/>
              <a:gd name="connsiteX7" fmla="*/ 21826331 w 24410505"/>
              <a:gd name="connsiteY7" fmla="*/ 6374632 h 8943960"/>
              <a:gd name="connsiteX8" fmla="*/ 19599966 w 24410505"/>
              <a:gd name="connsiteY8" fmla="*/ 4227779 h 8943960"/>
              <a:gd name="connsiteX9" fmla="*/ 17771166 w 24410505"/>
              <a:gd name="connsiteY9" fmla="*/ 1762875 h 8943960"/>
              <a:gd name="connsiteX10" fmla="*/ 19838505 w 24410505"/>
              <a:gd name="connsiteY10" fmla="*/ 172614 h 8943960"/>
              <a:gd name="connsiteX11" fmla="*/ 24410505 w 24410505"/>
              <a:gd name="connsiteY11" fmla="*/ 132858 h 8943960"/>
              <a:gd name="connsiteX0" fmla="*/ 0 w 24410505"/>
              <a:gd name="connsiteY0" fmla="*/ 93101 h 8943960"/>
              <a:gd name="connsiteX1" fmla="*/ 4566111 w 24410505"/>
              <a:gd name="connsiteY1" fmla="*/ 161571 h 8943960"/>
              <a:gd name="connsiteX2" fmla="*/ 6701459 w 24410505"/>
              <a:gd name="connsiteY2" fmla="*/ 2060221 h 8943960"/>
              <a:gd name="connsiteX3" fmla="*/ 4808883 w 24410505"/>
              <a:gd name="connsiteY3" fmla="*/ 4272506 h 8943960"/>
              <a:gd name="connsiteX4" fmla="*/ 2575892 w 24410505"/>
              <a:gd name="connsiteY4" fmla="*/ 6533658 h 8943960"/>
              <a:gd name="connsiteX5" fmla="*/ 3975653 w 24410505"/>
              <a:gd name="connsiteY5" fmla="*/ 8600997 h 8943960"/>
              <a:gd name="connsiteX6" fmla="*/ 20395096 w 24410505"/>
              <a:gd name="connsiteY6" fmla="*/ 8720266 h 8943960"/>
              <a:gd name="connsiteX7" fmla="*/ 21826331 w 24410505"/>
              <a:gd name="connsiteY7" fmla="*/ 6374632 h 8943960"/>
              <a:gd name="connsiteX8" fmla="*/ 19599966 w 24410505"/>
              <a:gd name="connsiteY8" fmla="*/ 4227779 h 8943960"/>
              <a:gd name="connsiteX9" fmla="*/ 17771166 w 24410505"/>
              <a:gd name="connsiteY9" fmla="*/ 1762875 h 8943960"/>
              <a:gd name="connsiteX10" fmla="*/ 19838505 w 24410505"/>
              <a:gd name="connsiteY10" fmla="*/ 172614 h 8943960"/>
              <a:gd name="connsiteX11" fmla="*/ 24410505 w 24410505"/>
              <a:gd name="connsiteY11" fmla="*/ 132858 h 8943960"/>
              <a:gd name="connsiteX0" fmla="*/ 0 w 24410505"/>
              <a:gd name="connsiteY0" fmla="*/ 93101 h 8927398"/>
              <a:gd name="connsiteX1" fmla="*/ 4566111 w 24410505"/>
              <a:gd name="connsiteY1" fmla="*/ 161571 h 8927398"/>
              <a:gd name="connsiteX2" fmla="*/ 6701459 w 24410505"/>
              <a:gd name="connsiteY2" fmla="*/ 2060221 h 8927398"/>
              <a:gd name="connsiteX3" fmla="*/ 4808883 w 24410505"/>
              <a:gd name="connsiteY3" fmla="*/ 4272506 h 8927398"/>
              <a:gd name="connsiteX4" fmla="*/ 2575892 w 24410505"/>
              <a:gd name="connsiteY4" fmla="*/ 6533658 h 8927398"/>
              <a:gd name="connsiteX5" fmla="*/ 4413803 w 24410505"/>
              <a:gd name="connsiteY5" fmla="*/ 8562897 h 8927398"/>
              <a:gd name="connsiteX6" fmla="*/ 20395096 w 24410505"/>
              <a:gd name="connsiteY6" fmla="*/ 8720266 h 8927398"/>
              <a:gd name="connsiteX7" fmla="*/ 21826331 w 24410505"/>
              <a:gd name="connsiteY7" fmla="*/ 6374632 h 8927398"/>
              <a:gd name="connsiteX8" fmla="*/ 19599966 w 24410505"/>
              <a:gd name="connsiteY8" fmla="*/ 4227779 h 8927398"/>
              <a:gd name="connsiteX9" fmla="*/ 17771166 w 24410505"/>
              <a:gd name="connsiteY9" fmla="*/ 1762875 h 8927398"/>
              <a:gd name="connsiteX10" fmla="*/ 19838505 w 24410505"/>
              <a:gd name="connsiteY10" fmla="*/ 172614 h 8927398"/>
              <a:gd name="connsiteX11" fmla="*/ 24410505 w 24410505"/>
              <a:gd name="connsiteY11" fmla="*/ 132858 h 8927398"/>
              <a:gd name="connsiteX0" fmla="*/ 0 w 24410505"/>
              <a:gd name="connsiteY0" fmla="*/ 93101 h 8850034"/>
              <a:gd name="connsiteX1" fmla="*/ 4566111 w 24410505"/>
              <a:gd name="connsiteY1" fmla="*/ 161571 h 8850034"/>
              <a:gd name="connsiteX2" fmla="*/ 6701459 w 24410505"/>
              <a:gd name="connsiteY2" fmla="*/ 2060221 h 8850034"/>
              <a:gd name="connsiteX3" fmla="*/ 4808883 w 24410505"/>
              <a:gd name="connsiteY3" fmla="*/ 4272506 h 8850034"/>
              <a:gd name="connsiteX4" fmla="*/ 2575892 w 24410505"/>
              <a:gd name="connsiteY4" fmla="*/ 6533658 h 8850034"/>
              <a:gd name="connsiteX5" fmla="*/ 4413803 w 24410505"/>
              <a:gd name="connsiteY5" fmla="*/ 8562897 h 8850034"/>
              <a:gd name="connsiteX6" fmla="*/ 20395096 w 24410505"/>
              <a:gd name="connsiteY6" fmla="*/ 8720266 h 8850034"/>
              <a:gd name="connsiteX7" fmla="*/ 21826331 w 24410505"/>
              <a:gd name="connsiteY7" fmla="*/ 6374632 h 8850034"/>
              <a:gd name="connsiteX8" fmla="*/ 19599966 w 24410505"/>
              <a:gd name="connsiteY8" fmla="*/ 4227779 h 8850034"/>
              <a:gd name="connsiteX9" fmla="*/ 17771166 w 24410505"/>
              <a:gd name="connsiteY9" fmla="*/ 1762875 h 8850034"/>
              <a:gd name="connsiteX10" fmla="*/ 19838505 w 24410505"/>
              <a:gd name="connsiteY10" fmla="*/ 172614 h 8850034"/>
              <a:gd name="connsiteX11" fmla="*/ 24410505 w 24410505"/>
              <a:gd name="connsiteY11" fmla="*/ 132858 h 8850034"/>
              <a:gd name="connsiteX0" fmla="*/ 0 w 24410505"/>
              <a:gd name="connsiteY0" fmla="*/ 93101 h 8850034"/>
              <a:gd name="connsiteX1" fmla="*/ 4566111 w 24410505"/>
              <a:gd name="connsiteY1" fmla="*/ 161571 h 8850034"/>
              <a:gd name="connsiteX2" fmla="*/ 6701459 w 24410505"/>
              <a:gd name="connsiteY2" fmla="*/ 2060221 h 8850034"/>
              <a:gd name="connsiteX3" fmla="*/ 4808883 w 24410505"/>
              <a:gd name="connsiteY3" fmla="*/ 4272506 h 8850034"/>
              <a:gd name="connsiteX4" fmla="*/ 2575892 w 24410505"/>
              <a:gd name="connsiteY4" fmla="*/ 6533658 h 8850034"/>
              <a:gd name="connsiteX5" fmla="*/ 4413803 w 24410505"/>
              <a:gd name="connsiteY5" fmla="*/ 8562897 h 8850034"/>
              <a:gd name="connsiteX6" fmla="*/ 20395096 w 24410505"/>
              <a:gd name="connsiteY6" fmla="*/ 8720266 h 8850034"/>
              <a:gd name="connsiteX7" fmla="*/ 21826331 w 24410505"/>
              <a:gd name="connsiteY7" fmla="*/ 6374632 h 8850034"/>
              <a:gd name="connsiteX8" fmla="*/ 19599966 w 24410505"/>
              <a:gd name="connsiteY8" fmla="*/ 4227779 h 8850034"/>
              <a:gd name="connsiteX9" fmla="*/ 17771166 w 24410505"/>
              <a:gd name="connsiteY9" fmla="*/ 1762875 h 8850034"/>
              <a:gd name="connsiteX10" fmla="*/ 19838505 w 24410505"/>
              <a:gd name="connsiteY10" fmla="*/ 172614 h 8850034"/>
              <a:gd name="connsiteX11" fmla="*/ 24410505 w 24410505"/>
              <a:gd name="connsiteY11" fmla="*/ 132858 h 8850034"/>
              <a:gd name="connsiteX0" fmla="*/ 0 w 24410505"/>
              <a:gd name="connsiteY0" fmla="*/ 93101 h 8850034"/>
              <a:gd name="connsiteX1" fmla="*/ 4566111 w 24410505"/>
              <a:gd name="connsiteY1" fmla="*/ 161571 h 8850034"/>
              <a:gd name="connsiteX2" fmla="*/ 6701459 w 24410505"/>
              <a:gd name="connsiteY2" fmla="*/ 2060221 h 8850034"/>
              <a:gd name="connsiteX3" fmla="*/ 4808883 w 24410505"/>
              <a:gd name="connsiteY3" fmla="*/ 4272506 h 8850034"/>
              <a:gd name="connsiteX4" fmla="*/ 2575892 w 24410505"/>
              <a:gd name="connsiteY4" fmla="*/ 6533658 h 8850034"/>
              <a:gd name="connsiteX5" fmla="*/ 4413803 w 24410505"/>
              <a:gd name="connsiteY5" fmla="*/ 8562897 h 8850034"/>
              <a:gd name="connsiteX6" fmla="*/ 20395096 w 24410505"/>
              <a:gd name="connsiteY6" fmla="*/ 8720266 h 8850034"/>
              <a:gd name="connsiteX7" fmla="*/ 21826331 w 24410505"/>
              <a:gd name="connsiteY7" fmla="*/ 6374632 h 8850034"/>
              <a:gd name="connsiteX8" fmla="*/ 19599966 w 24410505"/>
              <a:gd name="connsiteY8" fmla="*/ 4227779 h 8850034"/>
              <a:gd name="connsiteX9" fmla="*/ 17771166 w 24410505"/>
              <a:gd name="connsiteY9" fmla="*/ 1762875 h 8850034"/>
              <a:gd name="connsiteX10" fmla="*/ 19838505 w 24410505"/>
              <a:gd name="connsiteY10" fmla="*/ 172614 h 8850034"/>
              <a:gd name="connsiteX11" fmla="*/ 24410505 w 24410505"/>
              <a:gd name="connsiteY11" fmla="*/ 132858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599966 w 24436629"/>
              <a:gd name="connsiteY8" fmla="*/ 4227779 h 8850034"/>
              <a:gd name="connsiteX9" fmla="*/ 17771166 w 24436629"/>
              <a:gd name="connsiteY9" fmla="*/ 1762875 h 8850034"/>
              <a:gd name="connsiteX10" fmla="*/ 19838505 w 24436629"/>
              <a:gd name="connsiteY10" fmla="*/ 172614 h 8850034"/>
              <a:gd name="connsiteX11" fmla="*/ 24436629 w 24436629"/>
              <a:gd name="connsiteY11" fmla="*/ 237361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599966 w 24436629"/>
              <a:gd name="connsiteY8" fmla="*/ 4227779 h 8850034"/>
              <a:gd name="connsiteX9" fmla="*/ 17771166 w 24436629"/>
              <a:gd name="connsiteY9" fmla="*/ 1762875 h 8850034"/>
              <a:gd name="connsiteX10" fmla="*/ 19825441 w 24436629"/>
              <a:gd name="connsiteY10" fmla="*/ 211802 h 8850034"/>
              <a:gd name="connsiteX11" fmla="*/ 24436629 w 24436629"/>
              <a:gd name="connsiteY11" fmla="*/ 237361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599966 w 24436629"/>
              <a:gd name="connsiteY8" fmla="*/ 4227779 h 8850034"/>
              <a:gd name="connsiteX9" fmla="*/ 17731978 w 24436629"/>
              <a:gd name="connsiteY9" fmla="*/ 2128635 h 8850034"/>
              <a:gd name="connsiteX10" fmla="*/ 19825441 w 24436629"/>
              <a:gd name="connsiteY10" fmla="*/ 211802 h 8850034"/>
              <a:gd name="connsiteX11" fmla="*/ 24436629 w 24436629"/>
              <a:gd name="connsiteY11" fmla="*/ 237361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599966 w 24436629"/>
              <a:gd name="connsiteY8" fmla="*/ 4227779 h 8850034"/>
              <a:gd name="connsiteX9" fmla="*/ 17745040 w 24436629"/>
              <a:gd name="connsiteY9" fmla="*/ 2259264 h 8850034"/>
              <a:gd name="connsiteX10" fmla="*/ 19825441 w 24436629"/>
              <a:gd name="connsiteY10" fmla="*/ 211802 h 8850034"/>
              <a:gd name="connsiteX11" fmla="*/ 24436629 w 24436629"/>
              <a:gd name="connsiteY11" fmla="*/ 237361 h 8850034"/>
              <a:gd name="connsiteX0" fmla="*/ 0 w 24436629"/>
              <a:gd name="connsiteY0" fmla="*/ 93101 h 8850034"/>
              <a:gd name="connsiteX1" fmla="*/ 4566111 w 24436629"/>
              <a:gd name="connsiteY1" fmla="*/ 161571 h 8850034"/>
              <a:gd name="connsiteX2" fmla="*/ 6701459 w 24436629"/>
              <a:gd name="connsiteY2" fmla="*/ 2060221 h 8850034"/>
              <a:gd name="connsiteX3" fmla="*/ 4808883 w 24436629"/>
              <a:gd name="connsiteY3" fmla="*/ 4272506 h 8850034"/>
              <a:gd name="connsiteX4" fmla="*/ 2575892 w 24436629"/>
              <a:gd name="connsiteY4" fmla="*/ 6533658 h 8850034"/>
              <a:gd name="connsiteX5" fmla="*/ 4413803 w 24436629"/>
              <a:gd name="connsiteY5" fmla="*/ 8562897 h 8850034"/>
              <a:gd name="connsiteX6" fmla="*/ 20395096 w 24436629"/>
              <a:gd name="connsiteY6" fmla="*/ 8720266 h 8850034"/>
              <a:gd name="connsiteX7" fmla="*/ 21826331 w 24436629"/>
              <a:gd name="connsiteY7" fmla="*/ 6374632 h 8850034"/>
              <a:gd name="connsiteX8" fmla="*/ 19613029 w 24436629"/>
              <a:gd name="connsiteY8" fmla="*/ 4410659 h 8850034"/>
              <a:gd name="connsiteX9" fmla="*/ 17745040 w 24436629"/>
              <a:gd name="connsiteY9" fmla="*/ 2259264 h 8850034"/>
              <a:gd name="connsiteX10" fmla="*/ 19825441 w 24436629"/>
              <a:gd name="connsiteY10" fmla="*/ 211802 h 8850034"/>
              <a:gd name="connsiteX11" fmla="*/ 24436629 w 24436629"/>
              <a:gd name="connsiteY11" fmla="*/ 237361 h 8850034"/>
              <a:gd name="connsiteX0" fmla="*/ 0 w 24436629"/>
              <a:gd name="connsiteY0" fmla="*/ 93101 h 8847247"/>
              <a:gd name="connsiteX1" fmla="*/ 4566111 w 24436629"/>
              <a:gd name="connsiteY1" fmla="*/ 161571 h 8847247"/>
              <a:gd name="connsiteX2" fmla="*/ 6701459 w 24436629"/>
              <a:gd name="connsiteY2" fmla="*/ 2060221 h 8847247"/>
              <a:gd name="connsiteX3" fmla="*/ 4808883 w 24436629"/>
              <a:gd name="connsiteY3" fmla="*/ 4272506 h 8847247"/>
              <a:gd name="connsiteX4" fmla="*/ 2575892 w 24436629"/>
              <a:gd name="connsiteY4" fmla="*/ 6533658 h 8847247"/>
              <a:gd name="connsiteX5" fmla="*/ 4413803 w 24436629"/>
              <a:gd name="connsiteY5" fmla="*/ 8562897 h 8847247"/>
              <a:gd name="connsiteX6" fmla="*/ 20395096 w 24436629"/>
              <a:gd name="connsiteY6" fmla="*/ 8720266 h 8847247"/>
              <a:gd name="connsiteX7" fmla="*/ 21930835 w 24436629"/>
              <a:gd name="connsiteY7" fmla="*/ 6413821 h 8847247"/>
              <a:gd name="connsiteX8" fmla="*/ 19613029 w 24436629"/>
              <a:gd name="connsiteY8" fmla="*/ 4410659 h 8847247"/>
              <a:gd name="connsiteX9" fmla="*/ 17745040 w 24436629"/>
              <a:gd name="connsiteY9" fmla="*/ 2259264 h 8847247"/>
              <a:gd name="connsiteX10" fmla="*/ 19825441 w 24436629"/>
              <a:gd name="connsiteY10" fmla="*/ 211802 h 8847247"/>
              <a:gd name="connsiteX11" fmla="*/ 24436629 w 24436629"/>
              <a:gd name="connsiteY11" fmla="*/ 237361 h 8847247"/>
              <a:gd name="connsiteX0" fmla="*/ 0 w 24436629"/>
              <a:gd name="connsiteY0" fmla="*/ 93101 h 8824447"/>
              <a:gd name="connsiteX1" fmla="*/ 4566111 w 24436629"/>
              <a:gd name="connsiteY1" fmla="*/ 161571 h 8824447"/>
              <a:gd name="connsiteX2" fmla="*/ 6701459 w 24436629"/>
              <a:gd name="connsiteY2" fmla="*/ 2060221 h 8824447"/>
              <a:gd name="connsiteX3" fmla="*/ 4808883 w 24436629"/>
              <a:gd name="connsiteY3" fmla="*/ 4272506 h 8824447"/>
              <a:gd name="connsiteX4" fmla="*/ 2575892 w 24436629"/>
              <a:gd name="connsiteY4" fmla="*/ 6533658 h 8824447"/>
              <a:gd name="connsiteX5" fmla="*/ 4413803 w 24436629"/>
              <a:gd name="connsiteY5" fmla="*/ 8562897 h 8824447"/>
              <a:gd name="connsiteX6" fmla="*/ 20003211 w 24436629"/>
              <a:gd name="connsiteY6" fmla="*/ 8563512 h 8824447"/>
              <a:gd name="connsiteX7" fmla="*/ 21930835 w 24436629"/>
              <a:gd name="connsiteY7" fmla="*/ 6413821 h 8824447"/>
              <a:gd name="connsiteX8" fmla="*/ 19613029 w 24436629"/>
              <a:gd name="connsiteY8" fmla="*/ 4410659 h 8824447"/>
              <a:gd name="connsiteX9" fmla="*/ 17745040 w 24436629"/>
              <a:gd name="connsiteY9" fmla="*/ 2259264 h 8824447"/>
              <a:gd name="connsiteX10" fmla="*/ 19825441 w 24436629"/>
              <a:gd name="connsiteY10" fmla="*/ 211802 h 8824447"/>
              <a:gd name="connsiteX11" fmla="*/ 24436629 w 24436629"/>
              <a:gd name="connsiteY11" fmla="*/ 237361 h 8824447"/>
              <a:gd name="connsiteX0" fmla="*/ 0 w 24436629"/>
              <a:gd name="connsiteY0" fmla="*/ 93101 h 8722249"/>
              <a:gd name="connsiteX1" fmla="*/ 4566111 w 24436629"/>
              <a:gd name="connsiteY1" fmla="*/ 161571 h 8722249"/>
              <a:gd name="connsiteX2" fmla="*/ 6701459 w 24436629"/>
              <a:gd name="connsiteY2" fmla="*/ 2060221 h 8722249"/>
              <a:gd name="connsiteX3" fmla="*/ 4808883 w 24436629"/>
              <a:gd name="connsiteY3" fmla="*/ 4272506 h 8722249"/>
              <a:gd name="connsiteX4" fmla="*/ 2575892 w 24436629"/>
              <a:gd name="connsiteY4" fmla="*/ 6533658 h 8722249"/>
              <a:gd name="connsiteX5" fmla="*/ 4413803 w 24436629"/>
              <a:gd name="connsiteY5" fmla="*/ 8562897 h 8722249"/>
              <a:gd name="connsiteX6" fmla="*/ 20003211 w 24436629"/>
              <a:gd name="connsiteY6" fmla="*/ 8563512 h 8722249"/>
              <a:gd name="connsiteX7" fmla="*/ 21930835 w 24436629"/>
              <a:gd name="connsiteY7" fmla="*/ 6413821 h 8722249"/>
              <a:gd name="connsiteX8" fmla="*/ 19613029 w 24436629"/>
              <a:gd name="connsiteY8" fmla="*/ 4410659 h 8722249"/>
              <a:gd name="connsiteX9" fmla="*/ 17745040 w 24436629"/>
              <a:gd name="connsiteY9" fmla="*/ 2259264 h 8722249"/>
              <a:gd name="connsiteX10" fmla="*/ 19825441 w 24436629"/>
              <a:gd name="connsiteY10" fmla="*/ 211802 h 8722249"/>
              <a:gd name="connsiteX11" fmla="*/ 24436629 w 24436629"/>
              <a:gd name="connsiteY11" fmla="*/ 237361 h 8722249"/>
              <a:gd name="connsiteX0" fmla="*/ 0 w 24436629"/>
              <a:gd name="connsiteY0" fmla="*/ 93101 h 8571320"/>
              <a:gd name="connsiteX1" fmla="*/ 4566111 w 24436629"/>
              <a:gd name="connsiteY1" fmla="*/ 161571 h 8571320"/>
              <a:gd name="connsiteX2" fmla="*/ 6701459 w 24436629"/>
              <a:gd name="connsiteY2" fmla="*/ 2060221 h 8571320"/>
              <a:gd name="connsiteX3" fmla="*/ 4808883 w 24436629"/>
              <a:gd name="connsiteY3" fmla="*/ 4272506 h 8571320"/>
              <a:gd name="connsiteX4" fmla="*/ 2575892 w 24436629"/>
              <a:gd name="connsiteY4" fmla="*/ 6533658 h 8571320"/>
              <a:gd name="connsiteX5" fmla="*/ 4413803 w 24436629"/>
              <a:gd name="connsiteY5" fmla="*/ 8562897 h 8571320"/>
              <a:gd name="connsiteX6" fmla="*/ 20003211 w 24436629"/>
              <a:gd name="connsiteY6" fmla="*/ 8563512 h 8571320"/>
              <a:gd name="connsiteX7" fmla="*/ 21930835 w 24436629"/>
              <a:gd name="connsiteY7" fmla="*/ 6413821 h 8571320"/>
              <a:gd name="connsiteX8" fmla="*/ 19613029 w 24436629"/>
              <a:gd name="connsiteY8" fmla="*/ 4410659 h 8571320"/>
              <a:gd name="connsiteX9" fmla="*/ 17745040 w 24436629"/>
              <a:gd name="connsiteY9" fmla="*/ 2259264 h 8571320"/>
              <a:gd name="connsiteX10" fmla="*/ 19825441 w 24436629"/>
              <a:gd name="connsiteY10" fmla="*/ 211802 h 8571320"/>
              <a:gd name="connsiteX11" fmla="*/ 24436629 w 24436629"/>
              <a:gd name="connsiteY11" fmla="*/ 237361 h 8571320"/>
              <a:gd name="connsiteX0" fmla="*/ 0 w 24436629"/>
              <a:gd name="connsiteY0" fmla="*/ 93101 h 8571320"/>
              <a:gd name="connsiteX1" fmla="*/ 4566111 w 24436629"/>
              <a:gd name="connsiteY1" fmla="*/ 161571 h 8571320"/>
              <a:gd name="connsiteX2" fmla="*/ 6701459 w 24436629"/>
              <a:gd name="connsiteY2" fmla="*/ 2060221 h 8571320"/>
              <a:gd name="connsiteX3" fmla="*/ 4808883 w 24436629"/>
              <a:gd name="connsiteY3" fmla="*/ 4272506 h 8571320"/>
              <a:gd name="connsiteX4" fmla="*/ 2575892 w 24436629"/>
              <a:gd name="connsiteY4" fmla="*/ 6533658 h 8571320"/>
              <a:gd name="connsiteX5" fmla="*/ 4413803 w 24436629"/>
              <a:gd name="connsiteY5" fmla="*/ 8562897 h 8571320"/>
              <a:gd name="connsiteX6" fmla="*/ 20003211 w 24436629"/>
              <a:gd name="connsiteY6" fmla="*/ 8563512 h 8571320"/>
              <a:gd name="connsiteX7" fmla="*/ 21930835 w 24436629"/>
              <a:gd name="connsiteY7" fmla="*/ 6413821 h 8571320"/>
              <a:gd name="connsiteX8" fmla="*/ 19613029 w 24436629"/>
              <a:gd name="connsiteY8" fmla="*/ 4410659 h 8571320"/>
              <a:gd name="connsiteX9" fmla="*/ 17745040 w 24436629"/>
              <a:gd name="connsiteY9" fmla="*/ 2259264 h 8571320"/>
              <a:gd name="connsiteX10" fmla="*/ 19825441 w 24436629"/>
              <a:gd name="connsiteY10" fmla="*/ 211802 h 8571320"/>
              <a:gd name="connsiteX11" fmla="*/ 24436629 w 24436629"/>
              <a:gd name="connsiteY11" fmla="*/ 237361 h 8571320"/>
              <a:gd name="connsiteX0" fmla="*/ 0 w 24436629"/>
              <a:gd name="connsiteY0" fmla="*/ 93101 h 8571320"/>
              <a:gd name="connsiteX1" fmla="*/ 4566111 w 24436629"/>
              <a:gd name="connsiteY1" fmla="*/ 161571 h 8571320"/>
              <a:gd name="connsiteX2" fmla="*/ 6701459 w 24436629"/>
              <a:gd name="connsiteY2" fmla="*/ 2060221 h 8571320"/>
              <a:gd name="connsiteX3" fmla="*/ 4808883 w 24436629"/>
              <a:gd name="connsiteY3" fmla="*/ 4272506 h 8571320"/>
              <a:gd name="connsiteX4" fmla="*/ 2575892 w 24436629"/>
              <a:gd name="connsiteY4" fmla="*/ 6533658 h 8571320"/>
              <a:gd name="connsiteX5" fmla="*/ 4413803 w 24436629"/>
              <a:gd name="connsiteY5" fmla="*/ 8562897 h 8571320"/>
              <a:gd name="connsiteX6" fmla="*/ 20003211 w 24436629"/>
              <a:gd name="connsiteY6" fmla="*/ 8563512 h 8571320"/>
              <a:gd name="connsiteX7" fmla="*/ 21930835 w 24436629"/>
              <a:gd name="connsiteY7" fmla="*/ 6413821 h 8571320"/>
              <a:gd name="connsiteX8" fmla="*/ 19613029 w 24436629"/>
              <a:gd name="connsiteY8" fmla="*/ 4410659 h 8571320"/>
              <a:gd name="connsiteX9" fmla="*/ 17745040 w 24436629"/>
              <a:gd name="connsiteY9" fmla="*/ 2259264 h 8571320"/>
              <a:gd name="connsiteX10" fmla="*/ 19825441 w 24436629"/>
              <a:gd name="connsiteY10" fmla="*/ 211802 h 8571320"/>
              <a:gd name="connsiteX11" fmla="*/ 24436629 w 24436629"/>
              <a:gd name="connsiteY11" fmla="*/ 237361 h 8571320"/>
              <a:gd name="connsiteX0" fmla="*/ 0 w 24436632"/>
              <a:gd name="connsiteY0" fmla="*/ 93101 h 8571320"/>
              <a:gd name="connsiteX1" fmla="*/ 4566111 w 24436632"/>
              <a:gd name="connsiteY1" fmla="*/ 161571 h 8571320"/>
              <a:gd name="connsiteX2" fmla="*/ 6701459 w 24436632"/>
              <a:gd name="connsiteY2" fmla="*/ 2060221 h 8571320"/>
              <a:gd name="connsiteX3" fmla="*/ 4808883 w 24436632"/>
              <a:gd name="connsiteY3" fmla="*/ 4272506 h 8571320"/>
              <a:gd name="connsiteX4" fmla="*/ 2575892 w 24436632"/>
              <a:gd name="connsiteY4" fmla="*/ 6533658 h 8571320"/>
              <a:gd name="connsiteX5" fmla="*/ 4413803 w 24436632"/>
              <a:gd name="connsiteY5" fmla="*/ 8562897 h 8571320"/>
              <a:gd name="connsiteX6" fmla="*/ 20003211 w 24436632"/>
              <a:gd name="connsiteY6" fmla="*/ 8563512 h 8571320"/>
              <a:gd name="connsiteX7" fmla="*/ 21930835 w 24436632"/>
              <a:gd name="connsiteY7" fmla="*/ 6413821 h 8571320"/>
              <a:gd name="connsiteX8" fmla="*/ 19613029 w 24436632"/>
              <a:gd name="connsiteY8" fmla="*/ 4410659 h 8571320"/>
              <a:gd name="connsiteX9" fmla="*/ 17745040 w 24436632"/>
              <a:gd name="connsiteY9" fmla="*/ 2259264 h 8571320"/>
              <a:gd name="connsiteX10" fmla="*/ 19825441 w 24436632"/>
              <a:gd name="connsiteY10" fmla="*/ 211802 h 8571320"/>
              <a:gd name="connsiteX11" fmla="*/ 24436629 w 24436632"/>
              <a:gd name="connsiteY11" fmla="*/ 237361 h 8571320"/>
              <a:gd name="connsiteX0" fmla="*/ 0 w 24436632"/>
              <a:gd name="connsiteY0" fmla="*/ 93101 h 8571320"/>
              <a:gd name="connsiteX1" fmla="*/ 4566111 w 24436632"/>
              <a:gd name="connsiteY1" fmla="*/ 161571 h 8571320"/>
              <a:gd name="connsiteX2" fmla="*/ 6701459 w 24436632"/>
              <a:gd name="connsiteY2" fmla="*/ 2060221 h 8571320"/>
              <a:gd name="connsiteX3" fmla="*/ 4808883 w 24436632"/>
              <a:gd name="connsiteY3" fmla="*/ 4272506 h 8571320"/>
              <a:gd name="connsiteX4" fmla="*/ 2575892 w 24436632"/>
              <a:gd name="connsiteY4" fmla="*/ 6533658 h 8571320"/>
              <a:gd name="connsiteX5" fmla="*/ 4413803 w 24436632"/>
              <a:gd name="connsiteY5" fmla="*/ 8562897 h 8571320"/>
              <a:gd name="connsiteX6" fmla="*/ 20003211 w 24436632"/>
              <a:gd name="connsiteY6" fmla="*/ 8563512 h 8571320"/>
              <a:gd name="connsiteX7" fmla="*/ 21930835 w 24436632"/>
              <a:gd name="connsiteY7" fmla="*/ 6413821 h 8571320"/>
              <a:gd name="connsiteX8" fmla="*/ 19613029 w 24436632"/>
              <a:gd name="connsiteY8" fmla="*/ 4410659 h 8571320"/>
              <a:gd name="connsiteX9" fmla="*/ 17745040 w 24436632"/>
              <a:gd name="connsiteY9" fmla="*/ 2259264 h 8571320"/>
              <a:gd name="connsiteX10" fmla="*/ 19825441 w 24436632"/>
              <a:gd name="connsiteY10" fmla="*/ 211802 h 8571320"/>
              <a:gd name="connsiteX11" fmla="*/ 24436628 w 24436632"/>
              <a:gd name="connsiteY11" fmla="*/ 224299 h 8571320"/>
              <a:gd name="connsiteX0" fmla="*/ 0 w 24423569"/>
              <a:gd name="connsiteY0" fmla="*/ 93101 h 8571320"/>
              <a:gd name="connsiteX1" fmla="*/ 4566111 w 24423569"/>
              <a:gd name="connsiteY1" fmla="*/ 161571 h 8571320"/>
              <a:gd name="connsiteX2" fmla="*/ 6701459 w 24423569"/>
              <a:gd name="connsiteY2" fmla="*/ 2060221 h 8571320"/>
              <a:gd name="connsiteX3" fmla="*/ 4808883 w 24423569"/>
              <a:gd name="connsiteY3" fmla="*/ 4272506 h 8571320"/>
              <a:gd name="connsiteX4" fmla="*/ 2575892 w 24423569"/>
              <a:gd name="connsiteY4" fmla="*/ 6533658 h 8571320"/>
              <a:gd name="connsiteX5" fmla="*/ 4413803 w 24423569"/>
              <a:gd name="connsiteY5" fmla="*/ 8562897 h 8571320"/>
              <a:gd name="connsiteX6" fmla="*/ 20003211 w 24423569"/>
              <a:gd name="connsiteY6" fmla="*/ 8563512 h 8571320"/>
              <a:gd name="connsiteX7" fmla="*/ 21930835 w 24423569"/>
              <a:gd name="connsiteY7" fmla="*/ 6413821 h 8571320"/>
              <a:gd name="connsiteX8" fmla="*/ 19613029 w 24423569"/>
              <a:gd name="connsiteY8" fmla="*/ 4410659 h 8571320"/>
              <a:gd name="connsiteX9" fmla="*/ 17745040 w 24423569"/>
              <a:gd name="connsiteY9" fmla="*/ 2259264 h 8571320"/>
              <a:gd name="connsiteX10" fmla="*/ 19825441 w 24423569"/>
              <a:gd name="connsiteY10" fmla="*/ 211802 h 8571320"/>
              <a:gd name="connsiteX11" fmla="*/ 24423565 w 24423569"/>
              <a:gd name="connsiteY11" fmla="*/ 158985 h 8571320"/>
              <a:gd name="connsiteX0" fmla="*/ 0 w 24423568"/>
              <a:gd name="connsiteY0" fmla="*/ 93101 h 8571320"/>
              <a:gd name="connsiteX1" fmla="*/ 4566111 w 24423568"/>
              <a:gd name="connsiteY1" fmla="*/ 161571 h 8571320"/>
              <a:gd name="connsiteX2" fmla="*/ 6701459 w 24423568"/>
              <a:gd name="connsiteY2" fmla="*/ 2060221 h 8571320"/>
              <a:gd name="connsiteX3" fmla="*/ 4808883 w 24423568"/>
              <a:gd name="connsiteY3" fmla="*/ 4272506 h 8571320"/>
              <a:gd name="connsiteX4" fmla="*/ 2575892 w 24423568"/>
              <a:gd name="connsiteY4" fmla="*/ 6533658 h 8571320"/>
              <a:gd name="connsiteX5" fmla="*/ 4413803 w 24423568"/>
              <a:gd name="connsiteY5" fmla="*/ 8562897 h 8571320"/>
              <a:gd name="connsiteX6" fmla="*/ 20003211 w 24423568"/>
              <a:gd name="connsiteY6" fmla="*/ 8563512 h 8571320"/>
              <a:gd name="connsiteX7" fmla="*/ 21930835 w 24423568"/>
              <a:gd name="connsiteY7" fmla="*/ 6413821 h 8571320"/>
              <a:gd name="connsiteX8" fmla="*/ 19613029 w 24423568"/>
              <a:gd name="connsiteY8" fmla="*/ 4410659 h 8571320"/>
              <a:gd name="connsiteX9" fmla="*/ 17745040 w 24423568"/>
              <a:gd name="connsiteY9" fmla="*/ 2259264 h 8571320"/>
              <a:gd name="connsiteX10" fmla="*/ 19825441 w 24423568"/>
              <a:gd name="connsiteY10" fmla="*/ 211802 h 8571320"/>
              <a:gd name="connsiteX11" fmla="*/ 24423565 w 24423568"/>
              <a:gd name="connsiteY11" fmla="*/ 158985 h 8571320"/>
              <a:gd name="connsiteX0" fmla="*/ 0 w 24423568"/>
              <a:gd name="connsiteY0" fmla="*/ 93101 h 8571320"/>
              <a:gd name="connsiteX1" fmla="*/ 4566111 w 24423568"/>
              <a:gd name="connsiteY1" fmla="*/ 161571 h 8571320"/>
              <a:gd name="connsiteX2" fmla="*/ 6701459 w 24423568"/>
              <a:gd name="connsiteY2" fmla="*/ 2060221 h 8571320"/>
              <a:gd name="connsiteX3" fmla="*/ 4808883 w 24423568"/>
              <a:gd name="connsiteY3" fmla="*/ 4272506 h 8571320"/>
              <a:gd name="connsiteX4" fmla="*/ 2575892 w 24423568"/>
              <a:gd name="connsiteY4" fmla="*/ 6533658 h 8571320"/>
              <a:gd name="connsiteX5" fmla="*/ 4413803 w 24423568"/>
              <a:gd name="connsiteY5" fmla="*/ 8562897 h 8571320"/>
              <a:gd name="connsiteX6" fmla="*/ 20003211 w 24423568"/>
              <a:gd name="connsiteY6" fmla="*/ 8563512 h 8571320"/>
              <a:gd name="connsiteX7" fmla="*/ 21930835 w 24423568"/>
              <a:gd name="connsiteY7" fmla="*/ 6413821 h 8571320"/>
              <a:gd name="connsiteX8" fmla="*/ 19613029 w 24423568"/>
              <a:gd name="connsiteY8" fmla="*/ 4410659 h 8571320"/>
              <a:gd name="connsiteX9" fmla="*/ 17745040 w 24423568"/>
              <a:gd name="connsiteY9" fmla="*/ 2259264 h 8571320"/>
              <a:gd name="connsiteX10" fmla="*/ 19825441 w 24423568"/>
              <a:gd name="connsiteY10" fmla="*/ 211802 h 8571320"/>
              <a:gd name="connsiteX11" fmla="*/ 24423565 w 24423568"/>
              <a:gd name="connsiteY11" fmla="*/ 158985 h 8571320"/>
              <a:gd name="connsiteX0" fmla="*/ 0 w 24423568"/>
              <a:gd name="connsiteY0" fmla="*/ 93101 h 8571320"/>
              <a:gd name="connsiteX1" fmla="*/ 4566111 w 24423568"/>
              <a:gd name="connsiteY1" fmla="*/ 161571 h 8571320"/>
              <a:gd name="connsiteX2" fmla="*/ 6701459 w 24423568"/>
              <a:gd name="connsiteY2" fmla="*/ 2060221 h 8571320"/>
              <a:gd name="connsiteX3" fmla="*/ 4808883 w 24423568"/>
              <a:gd name="connsiteY3" fmla="*/ 4272506 h 8571320"/>
              <a:gd name="connsiteX4" fmla="*/ 2575892 w 24423568"/>
              <a:gd name="connsiteY4" fmla="*/ 6533658 h 8571320"/>
              <a:gd name="connsiteX5" fmla="*/ 4413803 w 24423568"/>
              <a:gd name="connsiteY5" fmla="*/ 8562897 h 8571320"/>
              <a:gd name="connsiteX6" fmla="*/ 20003211 w 24423568"/>
              <a:gd name="connsiteY6" fmla="*/ 8563512 h 8571320"/>
              <a:gd name="connsiteX7" fmla="*/ 21930835 w 24423568"/>
              <a:gd name="connsiteY7" fmla="*/ 6413821 h 8571320"/>
              <a:gd name="connsiteX8" fmla="*/ 19613029 w 24423568"/>
              <a:gd name="connsiteY8" fmla="*/ 4410659 h 8571320"/>
              <a:gd name="connsiteX9" fmla="*/ 17745040 w 24423568"/>
              <a:gd name="connsiteY9" fmla="*/ 2259264 h 8571320"/>
              <a:gd name="connsiteX10" fmla="*/ 19825441 w 24423568"/>
              <a:gd name="connsiteY10" fmla="*/ 211802 h 8571320"/>
              <a:gd name="connsiteX11" fmla="*/ 24423565 w 24423568"/>
              <a:gd name="connsiteY11" fmla="*/ 158985 h 8571320"/>
              <a:gd name="connsiteX0" fmla="*/ 0 w 24423568"/>
              <a:gd name="connsiteY0" fmla="*/ 0 h 8478219"/>
              <a:gd name="connsiteX1" fmla="*/ 4566111 w 24423568"/>
              <a:gd name="connsiteY1" fmla="*/ 68470 h 8478219"/>
              <a:gd name="connsiteX2" fmla="*/ 6701459 w 24423568"/>
              <a:gd name="connsiteY2" fmla="*/ 1967120 h 8478219"/>
              <a:gd name="connsiteX3" fmla="*/ 4808883 w 24423568"/>
              <a:gd name="connsiteY3" fmla="*/ 4179405 h 8478219"/>
              <a:gd name="connsiteX4" fmla="*/ 2575892 w 24423568"/>
              <a:gd name="connsiteY4" fmla="*/ 6440557 h 8478219"/>
              <a:gd name="connsiteX5" fmla="*/ 4413803 w 24423568"/>
              <a:gd name="connsiteY5" fmla="*/ 8469796 h 8478219"/>
              <a:gd name="connsiteX6" fmla="*/ 20003211 w 24423568"/>
              <a:gd name="connsiteY6" fmla="*/ 8470411 h 8478219"/>
              <a:gd name="connsiteX7" fmla="*/ 21930835 w 24423568"/>
              <a:gd name="connsiteY7" fmla="*/ 6320720 h 8478219"/>
              <a:gd name="connsiteX8" fmla="*/ 19613029 w 24423568"/>
              <a:gd name="connsiteY8" fmla="*/ 4317558 h 8478219"/>
              <a:gd name="connsiteX9" fmla="*/ 17745040 w 24423568"/>
              <a:gd name="connsiteY9" fmla="*/ 2166163 h 8478219"/>
              <a:gd name="connsiteX10" fmla="*/ 19825441 w 24423568"/>
              <a:gd name="connsiteY10" fmla="*/ 118701 h 8478219"/>
              <a:gd name="connsiteX11" fmla="*/ 24423565 w 24423568"/>
              <a:gd name="connsiteY11" fmla="*/ 65884 h 8478219"/>
              <a:gd name="connsiteX0" fmla="*/ 0 w 24383521"/>
              <a:gd name="connsiteY0" fmla="*/ 93101 h 8571320"/>
              <a:gd name="connsiteX1" fmla="*/ 4526064 w 24383521"/>
              <a:gd name="connsiteY1" fmla="*/ 161571 h 8571320"/>
              <a:gd name="connsiteX2" fmla="*/ 6661412 w 24383521"/>
              <a:gd name="connsiteY2" fmla="*/ 2060221 h 8571320"/>
              <a:gd name="connsiteX3" fmla="*/ 4768836 w 24383521"/>
              <a:gd name="connsiteY3" fmla="*/ 4272506 h 8571320"/>
              <a:gd name="connsiteX4" fmla="*/ 2535845 w 24383521"/>
              <a:gd name="connsiteY4" fmla="*/ 6533658 h 8571320"/>
              <a:gd name="connsiteX5" fmla="*/ 4373756 w 24383521"/>
              <a:gd name="connsiteY5" fmla="*/ 8562897 h 8571320"/>
              <a:gd name="connsiteX6" fmla="*/ 19963164 w 24383521"/>
              <a:gd name="connsiteY6" fmla="*/ 8563512 h 8571320"/>
              <a:gd name="connsiteX7" fmla="*/ 21890788 w 24383521"/>
              <a:gd name="connsiteY7" fmla="*/ 6413821 h 8571320"/>
              <a:gd name="connsiteX8" fmla="*/ 19572982 w 24383521"/>
              <a:gd name="connsiteY8" fmla="*/ 4410659 h 8571320"/>
              <a:gd name="connsiteX9" fmla="*/ 17704993 w 24383521"/>
              <a:gd name="connsiteY9" fmla="*/ 2259264 h 8571320"/>
              <a:gd name="connsiteX10" fmla="*/ 19785394 w 24383521"/>
              <a:gd name="connsiteY10" fmla="*/ 211802 h 8571320"/>
              <a:gd name="connsiteX11" fmla="*/ 24383518 w 24383521"/>
              <a:gd name="connsiteY11" fmla="*/ 158985 h 8571320"/>
              <a:gd name="connsiteX0" fmla="*/ 0 w 24383521"/>
              <a:gd name="connsiteY0" fmla="*/ 96706 h 8574925"/>
              <a:gd name="connsiteX1" fmla="*/ 4526064 w 24383521"/>
              <a:gd name="connsiteY1" fmla="*/ 165176 h 8574925"/>
              <a:gd name="connsiteX2" fmla="*/ 6661412 w 24383521"/>
              <a:gd name="connsiteY2" fmla="*/ 2063826 h 8574925"/>
              <a:gd name="connsiteX3" fmla="*/ 4768836 w 24383521"/>
              <a:gd name="connsiteY3" fmla="*/ 4276111 h 8574925"/>
              <a:gd name="connsiteX4" fmla="*/ 2535845 w 24383521"/>
              <a:gd name="connsiteY4" fmla="*/ 6537263 h 8574925"/>
              <a:gd name="connsiteX5" fmla="*/ 4373756 w 24383521"/>
              <a:gd name="connsiteY5" fmla="*/ 8566502 h 8574925"/>
              <a:gd name="connsiteX6" fmla="*/ 19963164 w 24383521"/>
              <a:gd name="connsiteY6" fmla="*/ 8567117 h 8574925"/>
              <a:gd name="connsiteX7" fmla="*/ 21890788 w 24383521"/>
              <a:gd name="connsiteY7" fmla="*/ 6417426 h 8574925"/>
              <a:gd name="connsiteX8" fmla="*/ 19572982 w 24383521"/>
              <a:gd name="connsiteY8" fmla="*/ 4414264 h 8574925"/>
              <a:gd name="connsiteX9" fmla="*/ 17704993 w 24383521"/>
              <a:gd name="connsiteY9" fmla="*/ 2262869 h 8574925"/>
              <a:gd name="connsiteX10" fmla="*/ 19785394 w 24383521"/>
              <a:gd name="connsiteY10" fmla="*/ 215407 h 8574925"/>
              <a:gd name="connsiteX11" fmla="*/ 24383518 w 24383521"/>
              <a:gd name="connsiteY11" fmla="*/ 162590 h 8574925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8219"/>
              <a:gd name="connsiteX1" fmla="*/ 4526064 w 24383521"/>
              <a:gd name="connsiteY1" fmla="*/ 68470 h 8478219"/>
              <a:gd name="connsiteX2" fmla="*/ 6661412 w 24383521"/>
              <a:gd name="connsiteY2" fmla="*/ 1967120 h 8478219"/>
              <a:gd name="connsiteX3" fmla="*/ 4768836 w 24383521"/>
              <a:gd name="connsiteY3" fmla="*/ 4179405 h 8478219"/>
              <a:gd name="connsiteX4" fmla="*/ 2535845 w 24383521"/>
              <a:gd name="connsiteY4" fmla="*/ 6440557 h 8478219"/>
              <a:gd name="connsiteX5" fmla="*/ 4373756 w 24383521"/>
              <a:gd name="connsiteY5" fmla="*/ 8469796 h 8478219"/>
              <a:gd name="connsiteX6" fmla="*/ 19963164 w 24383521"/>
              <a:gd name="connsiteY6" fmla="*/ 8470411 h 8478219"/>
              <a:gd name="connsiteX7" fmla="*/ 21890788 w 24383521"/>
              <a:gd name="connsiteY7" fmla="*/ 6320720 h 8478219"/>
              <a:gd name="connsiteX8" fmla="*/ 19572982 w 24383521"/>
              <a:gd name="connsiteY8" fmla="*/ 4317558 h 8478219"/>
              <a:gd name="connsiteX9" fmla="*/ 17704993 w 24383521"/>
              <a:gd name="connsiteY9" fmla="*/ 2166163 h 8478219"/>
              <a:gd name="connsiteX10" fmla="*/ 19785394 w 24383521"/>
              <a:gd name="connsiteY10" fmla="*/ 118701 h 8478219"/>
              <a:gd name="connsiteX11" fmla="*/ 24383518 w 24383521"/>
              <a:gd name="connsiteY11" fmla="*/ 65884 h 8478219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  <a:gd name="connsiteX0" fmla="*/ 0 w 24383521"/>
              <a:gd name="connsiteY0" fmla="*/ 0 h 8470665"/>
              <a:gd name="connsiteX1" fmla="*/ 4526064 w 24383521"/>
              <a:gd name="connsiteY1" fmla="*/ 68470 h 8470665"/>
              <a:gd name="connsiteX2" fmla="*/ 6661412 w 24383521"/>
              <a:gd name="connsiteY2" fmla="*/ 1967120 h 8470665"/>
              <a:gd name="connsiteX3" fmla="*/ 4768836 w 24383521"/>
              <a:gd name="connsiteY3" fmla="*/ 4179405 h 8470665"/>
              <a:gd name="connsiteX4" fmla="*/ 2535845 w 24383521"/>
              <a:gd name="connsiteY4" fmla="*/ 6440557 h 8470665"/>
              <a:gd name="connsiteX5" fmla="*/ 4373756 w 24383521"/>
              <a:gd name="connsiteY5" fmla="*/ 8469796 h 8470665"/>
              <a:gd name="connsiteX6" fmla="*/ 19963164 w 24383521"/>
              <a:gd name="connsiteY6" fmla="*/ 8470411 h 8470665"/>
              <a:gd name="connsiteX7" fmla="*/ 21890788 w 24383521"/>
              <a:gd name="connsiteY7" fmla="*/ 6320720 h 8470665"/>
              <a:gd name="connsiteX8" fmla="*/ 19572982 w 24383521"/>
              <a:gd name="connsiteY8" fmla="*/ 4317558 h 8470665"/>
              <a:gd name="connsiteX9" fmla="*/ 17704993 w 24383521"/>
              <a:gd name="connsiteY9" fmla="*/ 2166163 h 8470665"/>
              <a:gd name="connsiteX10" fmla="*/ 19785394 w 24383521"/>
              <a:gd name="connsiteY10" fmla="*/ 118701 h 8470665"/>
              <a:gd name="connsiteX11" fmla="*/ 24383518 w 24383521"/>
              <a:gd name="connsiteY11" fmla="*/ 65884 h 847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383521" h="8470665">
                <a:moveTo>
                  <a:pt x="0" y="0"/>
                </a:moveTo>
                <a:cubicBezTo>
                  <a:pt x="6480" y="2480"/>
                  <a:pt x="4517113" y="60990"/>
                  <a:pt x="4526064" y="68470"/>
                </a:cubicBezTo>
                <a:cubicBezTo>
                  <a:pt x="4535015" y="75950"/>
                  <a:pt x="6659932" y="145220"/>
                  <a:pt x="6661412" y="1967120"/>
                </a:cubicBezTo>
                <a:cubicBezTo>
                  <a:pt x="6662892" y="3789020"/>
                  <a:pt x="4772025" y="4183287"/>
                  <a:pt x="4768836" y="4179405"/>
                </a:cubicBezTo>
                <a:cubicBezTo>
                  <a:pt x="4765647" y="4175523"/>
                  <a:pt x="2504476" y="4351005"/>
                  <a:pt x="2535845" y="6440557"/>
                </a:cubicBezTo>
                <a:cubicBezTo>
                  <a:pt x="2567214" y="8530109"/>
                  <a:pt x="4343031" y="8471121"/>
                  <a:pt x="4373756" y="8469796"/>
                </a:cubicBezTo>
                <a:cubicBezTo>
                  <a:pt x="4404481" y="8468471"/>
                  <a:pt x="19908780" y="8471539"/>
                  <a:pt x="19963164" y="8470411"/>
                </a:cubicBezTo>
                <a:cubicBezTo>
                  <a:pt x="20017548" y="8469283"/>
                  <a:pt x="21867266" y="8416706"/>
                  <a:pt x="21890788" y="6320720"/>
                </a:cubicBezTo>
                <a:cubicBezTo>
                  <a:pt x="21914310" y="4224734"/>
                  <a:pt x="19590487" y="4324041"/>
                  <a:pt x="19572982" y="4317558"/>
                </a:cubicBezTo>
                <a:cubicBezTo>
                  <a:pt x="19555477" y="4311075"/>
                  <a:pt x="17697024" y="4274149"/>
                  <a:pt x="17704993" y="2166163"/>
                </a:cubicBezTo>
                <a:cubicBezTo>
                  <a:pt x="17712962" y="58177"/>
                  <a:pt x="19770730" y="122439"/>
                  <a:pt x="19785394" y="118701"/>
                </a:cubicBezTo>
                <a:cubicBezTo>
                  <a:pt x="19800058" y="114963"/>
                  <a:pt x="24388157" y="67492"/>
                  <a:pt x="24383518" y="65884"/>
                </a:cubicBezTo>
              </a:path>
            </a:pathLst>
          </a:custGeom>
          <a:noFill/>
          <a:ln w="889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4" name="Freeform 114">
            <a:extLst>
              <a:ext uri="{FF2B5EF4-FFF2-40B4-BE49-F238E27FC236}">
                <a16:creationId xmlns:a16="http://schemas.microsoft.com/office/drawing/2014/main" id="{DA538812-3D52-7A48-82B7-C90DC3BE2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883" y="1378802"/>
            <a:ext cx="915239" cy="1182316"/>
          </a:xfrm>
          <a:custGeom>
            <a:avLst/>
            <a:gdLst>
              <a:gd name="T0" fmla="*/ 271 w 1240"/>
              <a:gd name="T1" fmla="*/ 0 h 1602"/>
              <a:gd name="T2" fmla="*/ 966 w 1240"/>
              <a:gd name="T3" fmla="*/ 0 h 1602"/>
              <a:gd name="T4" fmla="*/ 966 w 1240"/>
              <a:gd name="T5" fmla="*/ 0 h 1602"/>
              <a:gd name="T6" fmla="*/ 1017 w 1240"/>
              <a:gd name="T7" fmla="*/ 51 h 1602"/>
              <a:gd name="T8" fmla="*/ 1017 w 1240"/>
              <a:gd name="T9" fmla="*/ 660 h 1602"/>
              <a:gd name="T10" fmla="*/ 1017 w 1240"/>
              <a:gd name="T11" fmla="*/ 660 h 1602"/>
              <a:gd name="T12" fmla="*/ 1068 w 1240"/>
              <a:gd name="T13" fmla="*/ 711 h 1602"/>
              <a:gd name="T14" fmla="*/ 1173 w 1240"/>
              <a:gd name="T15" fmla="*/ 711 h 1602"/>
              <a:gd name="T16" fmla="*/ 1173 w 1240"/>
              <a:gd name="T17" fmla="*/ 711 h 1602"/>
              <a:gd name="T18" fmla="*/ 1215 w 1240"/>
              <a:gd name="T19" fmla="*/ 791 h 1602"/>
              <a:gd name="T20" fmla="*/ 661 w 1240"/>
              <a:gd name="T21" fmla="*/ 1572 h 1602"/>
              <a:gd name="T22" fmla="*/ 661 w 1240"/>
              <a:gd name="T23" fmla="*/ 1572 h 1602"/>
              <a:gd name="T24" fmla="*/ 578 w 1240"/>
              <a:gd name="T25" fmla="*/ 1572 h 1602"/>
              <a:gd name="T26" fmla="*/ 24 w 1240"/>
              <a:gd name="T27" fmla="*/ 791 h 1602"/>
              <a:gd name="T28" fmla="*/ 24 w 1240"/>
              <a:gd name="T29" fmla="*/ 791 h 1602"/>
              <a:gd name="T30" fmla="*/ 66 w 1240"/>
              <a:gd name="T31" fmla="*/ 711 h 1602"/>
              <a:gd name="T32" fmla="*/ 168 w 1240"/>
              <a:gd name="T33" fmla="*/ 711 h 1602"/>
              <a:gd name="T34" fmla="*/ 168 w 1240"/>
              <a:gd name="T35" fmla="*/ 711 h 1602"/>
              <a:gd name="T36" fmla="*/ 219 w 1240"/>
              <a:gd name="T37" fmla="*/ 660 h 1602"/>
              <a:gd name="T38" fmla="*/ 219 w 1240"/>
              <a:gd name="T39" fmla="*/ 51 h 1602"/>
              <a:gd name="T40" fmla="*/ 219 w 1240"/>
              <a:gd name="T41" fmla="*/ 51 h 1602"/>
              <a:gd name="T42" fmla="*/ 271 w 1240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40" h="1602">
                <a:moveTo>
                  <a:pt x="271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5" y="0"/>
                  <a:pt x="1017" y="23"/>
                  <a:pt x="1017" y="51"/>
                </a:cubicBezTo>
                <a:lnTo>
                  <a:pt x="1017" y="660"/>
                </a:lnTo>
                <a:lnTo>
                  <a:pt x="1017" y="660"/>
                </a:lnTo>
                <a:cubicBezTo>
                  <a:pt x="1017" y="688"/>
                  <a:pt x="1040" y="711"/>
                  <a:pt x="1068" y="711"/>
                </a:cubicBezTo>
                <a:lnTo>
                  <a:pt x="1173" y="711"/>
                </a:lnTo>
                <a:lnTo>
                  <a:pt x="1173" y="711"/>
                </a:lnTo>
                <a:cubicBezTo>
                  <a:pt x="1215" y="711"/>
                  <a:pt x="1239" y="758"/>
                  <a:pt x="1215" y="791"/>
                </a:cubicBezTo>
                <a:lnTo>
                  <a:pt x="661" y="1572"/>
                </a:lnTo>
                <a:lnTo>
                  <a:pt x="661" y="1572"/>
                </a:lnTo>
                <a:cubicBezTo>
                  <a:pt x="641" y="1601"/>
                  <a:pt x="598" y="1601"/>
                  <a:pt x="578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5" y="711"/>
                  <a:pt x="66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7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6" name="Freeform 116">
            <a:extLst>
              <a:ext uri="{FF2B5EF4-FFF2-40B4-BE49-F238E27FC236}">
                <a16:creationId xmlns:a16="http://schemas.microsoft.com/office/drawing/2014/main" id="{55FFA72A-0889-0947-B4ED-800A62F3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652" y="4427964"/>
            <a:ext cx="915237" cy="1182317"/>
          </a:xfrm>
          <a:custGeom>
            <a:avLst/>
            <a:gdLst>
              <a:gd name="T0" fmla="*/ 270 w 1240"/>
              <a:gd name="T1" fmla="*/ 0 h 1602"/>
              <a:gd name="T2" fmla="*/ 966 w 1240"/>
              <a:gd name="T3" fmla="*/ 0 h 1602"/>
              <a:gd name="T4" fmla="*/ 966 w 1240"/>
              <a:gd name="T5" fmla="*/ 0 h 1602"/>
              <a:gd name="T6" fmla="*/ 1016 w 1240"/>
              <a:gd name="T7" fmla="*/ 51 h 1602"/>
              <a:gd name="T8" fmla="*/ 1016 w 1240"/>
              <a:gd name="T9" fmla="*/ 660 h 1602"/>
              <a:gd name="T10" fmla="*/ 1016 w 1240"/>
              <a:gd name="T11" fmla="*/ 660 h 1602"/>
              <a:gd name="T12" fmla="*/ 1068 w 1240"/>
              <a:gd name="T13" fmla="*/ 711 h 1602"/>
              <a:gd name="T14" fmla="*/ 1173 w 1240"/>
              <a:gd name="T15" fmla="*/ 711 h 1602"/>
              <a:gd name="T16" fmla="*/ 1173 w 1240"/>
              <a:gd name="T17" fmla="*/ 711 h 1602"/>
              <a:gd name="T18" fmla="*/ 1215 w 1240"/>
              <a:gd name="T19" fmla="*/ 791 h 1602"/>
              <a:gd name="T20" fmla="*/ 661 w 1240"/>
              <a:gd name="T21" fmla="*/ 1572 h 1602"/>
              <a:gd name="T22" fmla="*/ 661 w 1240"/>
              <a:gd name="T23" fmla="*/ 1572 h 1602"/>
              <a:gd name="T24" fmla="*/ 577 w 1240"/>
              <a:gd name="T25" fmla="*/ 1572 h 1602"/>
              <a:gd name="T26" fmla="*/ 24 w 1240"/>
              <a:gd name="T27" fmla="*/ 791 h 1602"/>
              <a:gd name="T28" fmla="*/ 24 w 1240"/>
              <a:gd name="T29" fmla="*/ 791 h 1602"/>
              <a:gd name="T30" fmla="*/ 65 w 1240"/>
              <a:gd name="T31" fmla="*/ 711 h 1602"/>
              <a:gd name="T32" fmla="*/ 168 w 1240"/>
              <a:gd name="T33" fmla="*/ 711 h 1602"/>
              <a:gd name="T34" fmla="*/ 168 w 1240"/>
              <a:gd name="T35" fmla="*/ 711 h 1602"/>
              <a:gd name="T36" fmla="*/ 219 w 1240"/>
              <a:gd name="T37" fmla="*/ 660 h 1602"/>
              <a:gd name="T38" fmla="*/ 219 w 1240"/>
              <a:gd name="T39" fmla="*/ 51 h 1602"/>
              <a:gd name="T40" fmla="*/ 219 w 1240"/>
              <a:gd name="T41" fmla="*/ 51 h 1602"/>
              <a:gd name="T42" fmla="*/ 270 w 1240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40" h="1602">
                <a:moveTo>
                  <a:pt x="270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4" y="0"/>
                  <a:pt x="1016" y="23"/>
                  <a:pt x="1016" y="51"/>
                </a:cubicBezTo>
                <a:lnTo>
                  <a:pt x="1016" y="660"/>
                </a:lnTo>
                <a:lnTo>
                  <a:pt x="1016" y="660"/>
                </a:lnTo>
                <a:cubicBezTo>
                  <a:pt x="1016" y="688"/>
                  <a:pt x="1040" y="711"/>
                  <a:pt x="1068" y="711"/>
                </a:cubicBezTo>
                <a:lnTo>
                  <a:pt x="1173" y="711"/>
                </a:lnTo>
                <a:lnTo>
                  <a:pt x="1173" y="711"/>
                </a:lnTo>
                <a:cubicBezTo>
                  <a:pt x="1214" y="711"/>
                  <a:pt x="1239" y="758"/>
                  <a:pt x="1215" y="791"/>
                </a:cubicBezTo>
                <a:lnTo>
                  <a:pt x="661" y="1572"/>
                </a:lnTo>
                <a:lnTo>
                  <a:pt x="661" y="1572"/>
                </a:lnTo>
                <a:cubicBezTo>
                  <a:pt x="640" y="1601"/>
                  <a:pt x="598" y="1601"/>
                  <a:pt x="577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4" y="711"/>
                  <a:pt x="65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6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8" name="Freeform 118">
            <a:extLst>
              <a:ext uri="{FF2B5EF4-FFF2-40B4-BE49-F238E27FC236}">
                <a16:creationId xmlns:a16="http://schemas.microsoft.com/office/drawing/2014/main" id="{11CA21E4-E69C-B641-99F2-3EBB98429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618" y="4746644"/>
            <a:ext cx="915239" cy="1182316"/>
          </a:xfrm>
          <a:custGeom>
            <a:avLst/>
            <a:gdLst>
              <a:gd name="T0" fmla="*/ 270 w 1240"/>
              <a:gd name="T1" fmla="*/ 0 h 1602"/>
              <a:gd name="T2" fmla="*/ 966 w 1240"/>
              <a:gd name="T3" fmla="*/ 0 h 1602"/>
              <a:gd name="T4" fmla="*/ 966 w 1240"/>
              <a:gd name="T5" fmla="*/ 0 h 1602"/>
              <a:gd name="T6" fmla="*/ 1016 w 1240"/>
              <a:gd name="T7" fmla="*/ 51 h 1602"/>
              <a:gd name="T8" fmla="*/ 1016 w 1240"/>
              <a:gd name="T9" fmla="*/ 660 h 1602"/>
              <a:gd name="T10" fmla="*/ 1016 w 1240"/>
              <a:gd name="T11" fmla="*/ 660 h 1602"/>
              <a:gd name="T12" fmla="*/ 1068 w 1240"/>
              <a:gd name="T13" fmla="*/ 711 h 1602"/>
              <a:gd name="T14" fmla="*/ 1172 w 1240"/>
              <a:gd name="T15" fmla="*/ 711 h 1602"/>
              <a:gd name="T16" fmla="*/ 1172 w 1240"/>
              <a:gd name="T17" fmla="*/ 711 h 1602"/>
              <a:gd name="T18" fmla="*/ 1214 w 1240"/>
              <a:gd name="T19" fmla="*/ 791 h 1602"/>
              <a:gd name="T20" fmla="*/ 660 w 1240"/>
              <a:gd name="T21" fmla="*/ 1572 h 1602"/>
              <a:gd name="T22" fmla="*/ 660 w 1240"/>
              <a:gd name="T23" fmla="*/ 1572 h 1602"/>
              <a:gd name="T24" fmla="*/ 578 w 1240"/>
              <a:gd name="T25" fmla="*/ 1572 h 1602"/>
              <a:gd name="T26" fmla="*/ 24 w 1240"/>
              <a:gd name="T27" fmla="*/ 791 h 1602"/>
              <a:gd name="T28" fmla="*/ 24 w 1240"/>
              <a:gd name="T29" fmla="*/ 791 h 1602"/>
              <a:gd name="T30" fmla="*/ 66 w 1240"/>
              <a:gd name="T31" fmla="*/ 711 h 1602"/>
              <a:gd name="T32" fmla="*/ 168 w 1240"/>
              <a:gd name="T33" fmla="*/ 711 h 1602"/>
              <a:gd name="T34" fmla="*/ 168 w 1240"/>
              <a:gd name="T35" fmla="*/ 711 h 1602"/>
              <a:gd name="T36" fmla="*/ 219 w 1240"/>
              <a:gd name="T37" fmla="*/ 660 h 1602"/>
              <a:gd name="T38" fmla="*/ 219 w 1240"/>
              <a:gd name="T39" fmla="*/ 51 h 1602"/>
              <a:gd name="T40" fmla="*/ 219 w 1240"/>
              <a:gd name="T41" fmla="*/ 51 h 1602"/>
              <a:gd name="T42" fmla="*/ 270 w 1240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40" h="1602">
                <a:moveTo>
                  <a:pt x="270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4" y="0"/>
                  <a:pt x="1016" y="23"/>
                  <a:pt x="1016" y="51"/>
                </a:cubicBezTo>
                <a:lnTo>
                  <a:pt x="1016" y="660"/>
                </a:lnTo>
                <a:lnTo>
                  <a:pt x="1016" y="660"/>
                </a:lnTo>
                <a:cubicBezTo>
                  <a:pt x="1016" y="688"/>
                  <a:pt x="1039" y="711"/>
                  <a:pt x="1068" y="711"/>
                </a:cubicBezTo>
                <a:lnTo>
                  <a:pt x="1172" y="711"/>
                </a:lnTo>
                <a:lnTo>
                  <a:pt x="1172" y="711"/>
                </a:lnTo>
                <a:cubicBezTo>
                  <a:pt x="1214" y="711"/>
                  <a:pt x="1239" y="758"/>
                  <a:pt x="1214" y="791"/>
                </a:cubicBezTo>
                <a:lnTo>
                  <a:pt x="660" y="1572"/>
                </a:lnTo>
                <a:lnTo>
                  <a:pt x="660" y="1572"/>
                </a:lnTo>
                <a:cubicBezTo>
                  <a:pt x="641" y="1601"/>
                  <a:pt x="597" y="1601"/>
                  <a:pt x="578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4" y="711"/>
                  <a:pt x="66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6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0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0" name="Freeform 120">
            <a:extLst>
              <a:ext uri="{FF2B5EF4-FFF2-40B4-BE49-F238E27FC236}">
                <a16:creationId xmlns:a16="http://schemas.microsoft.com/office/drawing/2014/main" id="{E788C1E6-2479-EB4B-873E-F1A237BCC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960" y="3564328"/>
            <a:ext cx="915239" cy="1182316"/>
          </a:xfrm>
          <a:custGeom>
            <a:avLst/>
            <a:gdLst>
              <a:gd name="T0" fmla="*/ 270 w 1239"/>
              <a:gd name="T1" fmla="*/ 0 h 1602"/>
              <a:gd name="T2" fmla="*/ 966 w 1239"/>
              <a:gd name="T3" fmla="*/ 0 h 1602"/>
              <a:gd name="T4" fmla="*/ 966 w 1239"/>
              <a:gd name="T5" fmla="*/ 0 h 1602"/>
              <a:gd name="T6" fmla="*/ 1017 w 1239"/>
              <a:gd name="T7" fmla="*/ 51 h 1602"/>
              <a:gd name="T8" fmla="*/ 1017 w 1239"/>
              <a:gd name="T9" fmla="*/ 660 h 1602"/>
              <a:gd name="T10" fmla="*/ 1017 w 1239"/>
              <a:gd name="T11" fmla="*/ 660 h 1602"/>
              <a:gd name="T12" fmla="*/ 1068 w 1239"/>
              <a:gd name="T13" fmla="*/ 711 h 1602"/>
              <a:gd name="T14" fmla="*/ 1173 w 1239"/>
              <a:gd name="T15" fmla="*/ 711 h 1602"/>
              <a:gd name="T16" fmla="*/ 1173 w 1239"/>
              <a:gd name="T17" fmla="*/ 711 h 1602"/>
              <a:gd name="T18" fmla="*/ 1215 w 1239"/>
              <a:gd name="T19" fmla="*/ 791 h 1602"/>
              <a:gd name="T20" fmla="*/ 661 w 1239"/>
              <a:gd name="T21" fmla="*/ 1572 h 1602"/>
              <a:gd name="T22" fmla="*/ 661 w 1239"/>
              <a:gd name="T23" fmla="*/ 1572 h 1602"/>
              <a:gd name="T24" fmla="*/ 577 w 1239"/>
              <a:gd name="T25" fmla="*/ 1572 h 1602"/>
              <a:gd name="T26" fmla="*/ 24 w 1239"/>
              <a:gd name="T27" fmla="*/ 791 h 1602"/>
              <a:gd name="T28" fmla="*/ 24 w 1239"/>
              <a:gd name="T29" fmla="*/ 791 h 1602"/>
              <a:gd name="T30" fmla="*/ 65 w 1239"/>
              <a:gd name="T31" fmla="*/ 711 h 1602"/>
              <a:gd name="T32" fmla="*/ 168 w 1239"/>
              <a:gd name="T33" fmla="*/ 711 h 1602"/>
              <a:gd name="T34" fmla="*/ 168 w 1239"/>
              <a:gd name="T35" fmla="*/ 711 h 1602"/>
              <a:gd name="T36" fmla="*/ 219 w 1239"/>
              <a:gd name="T37" fmla="*/ 660 h 1602"/>
              <a:gd name="T38" fmla="*/ 219 w 1239"/>
              <a:gd name="T39" fmla="*/ 51 h 1602"/>
              <a:gd name="T40" fmla="*/ 219 w 1239"/>
              <a:gd name="T41" fmla="*/ 51 h 1602"/>
              <a:gd name="T42" fmla="*/ 270 w 1239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39" h="1602">
                <a:moveTo>
                  <a:pt x="270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5" y="0"/>
                  <a:pt x="1017" y="23"/>
                  <a:pt x="1017" y="51"/>
                </a:cubicBezTo>
                <a:lnTo>
                  <a:pt x="1017" y="660"/>
                </a:lnTo>
                <a:lnTo>
                  <a:pt x="1017" y="660"/>
                </a:lnTo>
                <a:cubicBezTo>
                  <a:pt x="1017" y="688"/>
                  <a:pt x="1040" y="711"/>
                  <a:pt x="1068" y="711"/>
                </a:cubicBezTo>
                <a:lnTo>
                  <a:pt x="1173" y="711"/>
                </a:lnTo>
                <a:lnTo>
                  <a:pt x="1173" y="711"/>
                </a:lnTo>
                <a:cubicBezTo>
                  <a:pt x="1214" y="711"/>
                  <a:pt x="1238" y="758"/>
                  <a:pt x="1215" y="791"/>
                </a:cubicBezTo>
                <a:lnTo>
                  <a:pt x="661" y="1572"/>
                </a:lnTo>
                <a:lnTo>
                  <a:pt x="661" y="1572"/>
                </a:lnTo>
                <a:cubicBezTo>
                  <a:pt x="640" y="1601"/>
                  <a:pt x="598" y="1601"/>
                  <a:pt x="577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4" y="711"/>
                  <a:pt x="65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6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3A6CDF-DD57-5348-AE59-33CA82C66ACA}"/>
              </a:ext>
            </a:extLst>
          </p:cNvPr>
          <p:cNvSpPr txBox="1"/>
          <p:nvPr/>
        </p:nvSpPr>
        <p:spPr>
          <a:xfrm>
            <a:off x="5282333" y="306186"/>
            <a:ext cx="16273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Outline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81CED7-C4D4-F84C-8B4D-74953A6FD0A0}"/>
              </a:ext>
            </a:extLst>
          </p:cNvPr>
          <p:cNvSpPr/>
          <p:nvPr/>
        </p:nvSpPr>
        <p:spPr>
          <a:xfrm>
            <a:off x="11060885" y="2298082"/>
            <a:ext cx="1129528" cy="732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6EA8FB-76CA-7C46-81D7-620F3B50FF64}"/>
              </a:ext>
            </a:extLst>
          </p:cNvPr>
          <p:cNvSpPr/>
          <p:nvPr/>
        </p:nvSpPr>
        <p:spPr>
          <a:xfrm>
            <a:off x="1588" y="2298082"/>
            <a:ext cx="1129528" cy="7324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Lato Light" panose="020F0502020204030203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CAB952-A172-0740-85EE-67998D425C0B}"/>
              </a:ext>
            </a:extLst>
          </p:cNvPr>
          <p:cNvCxnSpPr>
            <a:cxnSpLocks/>
          </p:cNvCxnSpPr>
          <p:nvPr/>
        </p:nvCxnSpPr>
        <p:spPr>
          <a:xfrm flipH="1">
            <a:off x="1588" y="2640477"/>
            <a:ext cx="1033462" cy="0"/>
          </a:xfrm>
          <a:prstGeom prst="line">
            <a:avLst/>
          </a:prstGeom>
          <a:noFill/>
          <a:ln w="889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224FFC-0AD5-D84D-8CA7-38C5277126E1}"/>
              </a:ext>
            </a:extLst>
          </p:cNvPr>
          <p:cNvCxnSpPr>
            <a:cxnSpLocks/>
          </p:cNvCxnSpPr>
          <p:nvPr/>
        </p:nvCxnSpPr>
        <p:spPr>
          <a:xfrm flipH="1">
            <a:off x="11156951" y="2651907"/>
            <a:ext cx="1033462" cy="0"/>
          </a:xfrm>
          <a:prstGeom prst="line">
            <a:avLst/>
          </a:prstGeom>
          <a:noFill/>
          <a:ln w="889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AD0FB7-0EF3-3C49-B35E-58B8C4307AEB}"/>
              </a:ext>
            </a:extLst>
          </p:cNvPr>
          <p:cNvSpPr txBox="1"/>
          <p:nvPr/>
        </p:nvSpPr>
        <p:spPr>
          <a:xfrm>
            <a:off x="9410940" y="3194996"/>
            <a:ext cx="1362874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Switching</a:t>
            </a:r>
            <a:endParaRPr lang="en-US" sz="16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A112DC-BDF8-9341-AE37-9F16B983EECD}"/>
              </a:ext>
            </a:extLst>
          </p:cNvPr>
          <p:cNvSpPr txBox="1"/>
          <p:nvPr/>
        </p:nvSpPr>
        <p:spPr>
          <a:xfrm>
            <a:off x="2731122" y="1634043"/>
            <a:ext cx="269573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Background and Overview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C3CA8F-1332-4A45-8F32-D85F8AC146D1}"/>
              </a:ext>
            </a:extLst>
          </p:cNvPr>
          <p:cNvSpPr txBox="1"/>
          <p:nvPr/>
        </p:nvSpPr>
        <p:spPr>
          <a:xfrm>
            <a:off x="6033835" y="4265963"/>
            <a:ext cx="1366080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Link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84B619-7B39-4941-B05D-4F337E2A3242}"/>
              </a:ext>
            </a:extLst>
          </p:cNvPr>
          <p:cNvSpPr txBox="1"/>
          <p:nvPr/>
        </p:nvSpPr>
        <p:spPr>
          <a:xfrm>
            <a:off x="2686590" y="4968470"/>
            <a:ext cx="184896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Transaction Layer</a:t>
            </a:r>
          </a:p>
        </p:txBody>
      </p:sp>
      <p:sp>
        <p:nvSpPr>
          <p:cNvPr id="7" name="Freeform 120">
            <a:extLst>
              <a:ext uri="{FF2B5EF4-FFF2-40B4-BE49-F238E27FC236}">
                <a16:creationId xmlns:a16="http://schemas.microsoft.com/office/drawing/2014/main" id="{6D04FA44-E95B-6EDB-D01C-A6FAFF051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6698" y="1331214"/>
            <a:ext cx="915239" cy="1182316"/>
          </a:xfrm>
          <a:custGeom>
            <a:avLst/>
            <a:gdLst>
              <a:gd name="T0" fmla="*/ 270 w 1239"/>
              <a:gd name="T1" fmla="*/ 0 h 1602"/>
              <a:gd name="T2" fmla="*/ 966 w 1239"/>
              <a:gd name="T3" fmla="*/ 0 h 1602"/>
              <a:gd name="T4" fmla="*/ 966 w 1239"/>
              <a:gd name="T5" fmla="*/ 0 h 1602"/>
              <a:gd name="T6" fmla="*/ 1017 w 1239"/>
              <a:gd name="T7" fmla="*/ 51 h 1602"/>
              <a:gd name="T8" fmla="*/ 1017 w 1239"/>
              <a:gd name="T9" fmla="*/ 660 h 1602"/>
              <a:gd name="T10" fmla="*/ 1017 w 1239"/>
              <a:gd name="T11" fmla="*/ 660 h 1602"/>
              <a:gd name="T12" fmla="*/ 1068 w 1239"/>
              <a:gd name="T13" fmla="*/ 711 h 1602"/>
              <a:gd name="T14" fmla="*/ 1173 w 1239"/>
              <a:gd name="T15" fmla="*/ 711 h 1602"/>
              <a:gd name="T16" fmla="*/ 1173 w 1239"/>
              <a:gd name="T17" fmla="*/ 711 h 1602"/>
              <a:gd name="T18" fmla="*/ 1215 w 1239"/>
              <a:gd name="T19" fmla="*/ 791 h 1602"/>
              <a:gd name="T20" fmla="*/ 661 w 1239"/>
              <a:gd name="T21" fmla="*/ 1572 h 1602"/>
              <a:gd name="T22" fmla="*/ 661 w 1239"/>
              <a:gd name="T23" fmla="*/ 1572 h 1602"/>
              <a:gd name="T24" fmla="*/ 577 w 1239"/>
              <a:gd name="T25" fmla="*/ 1572 h 1602"/>
              <a:gd name="T26" fmla="*/ 24 w 1239"/>
              <a:gd name="T27" fmla="*/ 791 h 1602"/>
              <a:gd name="T28" fmla="*/ 24 w 1239"/>
              <a:gd name="T29" fmla="*/ 791 h 1602"/>
              <a:gd name="T30" fmla="*/ 65 w 1239"/>
              <a:gd name="T31" fmla="*/ 711 h 1602"/>
              <a:gd name="T32" fmla="*/ 168 w 1239"/>
              <a:gd name="T33" fmla="*/ 711 h 1602"/>
              <a:gd name="T34" fmla="*/ 168 w 1239"/>
              <a:gd name="T35" fmla="*/ 711 h 1602"/>
              <a:gd name="T36" fmla="*/ 219 w 1239"/>
              <a:gd name="T37" fmla="*/ 660 h 1602"/>
              <a:gd name="T38" fmla="*/ 219 w 1239"/>
              <a:gd name="T39" fmla="*/ 51 h 1602"/>
              <a:gd name="T40" fmla="*/ 219 w 1239"/>
              <a:gd name="T41" fmla="*/ 51 h 1602"/>
              <a:gd name="T42" fmla="*/ 270 w 1239"/>
              <a:gd name="T43" fmla="*/ 0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39" h="1602">
                <a:moveTo>
                  <a:pt x="270" y="0"/>
                </a:moveTo>
                <a:lnTo>
                  <a:pt x="966" y="0"/>
                </a:lnTo>
                <a:lnTo>
                  <a:pt x="966" y="0"/>
                </a:lnTo>
                <a:cubicBezTo>
                  <a:pt x="995" y="0"/>
                  <a:pt x="1017" y="23"/>
                  <a:pt x="1017" y="51"/>
                </a:cubicBezTo>
                <a:lnTo>
                  <a:pt x="1017" y="660"/>
                </a:lnTo>
                <a:lnTo>
                  <a:pt x="1017" y="660"/>
                </a:lnTo>
                <a:cubicBezTo>
                  <a:pt x="1017" y="688"/>
                  <a:pt x="1040" y="711"/>
                  <a:pt x="1068" y="711"/>
                </a:cubicBezTo>
                <a:lnTo>
                  <a:pt x="1173" y="711"/>
                </a:lnTo>
                <a:lnTo>
                  <a:pt x="1173" y="711"/>
                </a:lnTo>
                <a:cubicBezTo>
                  <a:pt x="1214" y="711"/>
                  <a:pt x="1238" y="758"/>
                  <a:pt x="1215" y="791"/>
                </a:cubicBezTo>
                <a:lnTo>
                  <a:pt x="661" y="1572"/>
                </a:lnTo>
                <a:lnTo>
                  <a:pt x="661" y="1572"/>
                </a:lnTo>
                <a:cubicBezTo>
                  <a:pt x="640" y="1601"/>
                  <a:pt x="598" y="1601"/>
                  <a:pt x="577" y="1572"/>
                </a:cubicBezTo>
                <a:lnTo>
                  <a:pt x="24" y="791"/>
                </a:lnTo>
                <a:lnTo>
                  <a:pt x="24" y="791"/>
                </a:lnTo>
                <a:cubicBezTo>
                  <a:pt x="0" y="758"/>
                  <a:pt x="24" y="711"/>
                  <a:pt x="65" y="711"/>
                </a:cubicBezTo>
                <a:lnTo>
                  <a:pt x="168" y="711"/>
                </a:lnTo>
                <a:lnTo>
                  <a:pt x="168" y="711"/>
                </a:lnTo>
                <a:cubicBezTo>
                  <a:pt x="196" y="711"/>
                  <a:pt x="219" y="688"/>
                  <a:pt x="219" y="660"/>
                </a:cubicBezTo>
                <a:lnTo>
                  <a:pt x="219" y="51"/>
                </a:lnTo>
                <a:lnTo>
                  <a:pt x="219" y="51"/>
                </a:lnTo>
                <a:cubicBezTo>
                  <a:pt x="219" y="23"/>
                  <a:pt x="242" y="0"/>
                  <a:pt x="270" y="0"/>
                </a:cubicBezTo>
              </a:path>
            </a:pathLst>
          </a:custGeom>
          <a:solidFill>
            <a:srgbClr val="0070C0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5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677BD-82F5-6E96-C985-0428BC15CCA3}"/>
              </a:ext>
            </a:extLst>
          </p:cNvPr>
          <p:cNvSpPr txBox="1"/>
          <p:nvPr/>
        </p:nvSpPr>
        <p:spPr>
          <a:xfrm>
            <a:off x="8240412" y="397619"/>
            <a:ext cx="3215944" cy="95410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Power, Security, </a:t>
            </a:r>
            <a:b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</a:br>
            <a:r>
              <a:rPr lang="en-US" sz="28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Reliability</a:t>
            </a:r>
            <a:endParaRPr lang="en-US" sz="2400" b="1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465615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square with black border&#10;&#10;Description automatically generated">
            <a:extLst>
              <a:ext uri="{FF2B5EF4-FFF2-40B4-BE49-F238E27FC236}">
                <a16:creationId xmlns:a16="http://schemas.microsoft.com/office/drawing/2014/main" id="{EFA27724-E5BF-F0BA-6EAD-CBE8F6EAF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422" y="994933"/>
            <a:ext cx="4557155" cy="44885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D3304B-EACD-02A5-96B9-6C9B7BEFAC9B}"/>
              </a:ext>
            </a:extLst>
          </p:cNvPr>
          <p:cNvSpPr txBox="1"/>
          <p:nvPr/>
        </p:nvSpPr>
        <p:spPr>
          <a:xfrm>
            <a:off x="4507262" y="2311878"/>
            <a:ext cx="31774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dirty="0">
                <a:latin typeface="Comic Sans MS" panose="030F0702030302020204" pitchFamily="66" charset="0"/>
              </a:rPr>
              <a:t>Power </a:t>
            </a:r>
          </a:p>
          <a:p>
            <a:pPr algn="l"/>
            <a:r>
              <a:rPr lang="en-IN" sz="4000" dirty="0">
                <a:latin typeface="Comic Sans MS" panose="030F0702030302020204" pitchFamily="66" charset="0"/>
              </a:rPr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35883129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4C9C-65F1-39DF-BBB8-2D0E6CC1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E9967-641D-DE70-70DA-CFDF2795A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Hierarchical </a:t>
            </a:r>
            <a:r>
              <a:rPr lang="en-IN" dirty="0">
                <a:solidFill>
                  <a:srgbClr val="7030A0"/>
                </a:solidFill>
              </a:rPr>
              <a:t>power management </a:t>
            </a:r>
            <a:r>
              <a:rPr lang="en-IN" dirty="0"/>
              <a:t>architecture</a:t>
            </a:r>
          </a:p>
          <a:p>
            <a:r>
              <a:rPr lang="en-IN" dirty="0">
                <a:solidFill>
                  <a:srgbClr val="FF0000"/>
                </a:solidFill>
              </a:rPr>
              <a:t>Thermal</a:t>
            </a:r>
            <a:r>
              <a:rPr lang="en-IN" dirty="0"/>
              <a:t> and </a:t>
            </a:r>
            <a:r>
              <a:rPr lang="en-IN" dirty="0">
                <a:solidFill>
                  <a:srgbClr val="0070C0"/>
                </a:solidFill>
              </a:rPr>
              <a:t>power management </a:t>
            </a:r>
            <a:r>
              <a:rPr lang="en-IN" dirty="0"/>
              <a:t>decisions are executed locally</a:t>
            </a:r>
          </a:p>
          <a:p>
            <a:pPr lvl="1"/>
            <a:r>
              <a:rPr lang="en-IN" dirty="0"/>
              <a:t>However, the decision to enter a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low-power state </a:t>
            </a:r>
            <a:r>
              <a:rPr lang="en-IN" dirty="0"/>
              <a:t>needs to be taken in consultation with other entities</a:t>
            </a:r>
          </a:p>
          <a:p>
            <a:pPr lvl="1"/>
            <a:r>
              <a:rPr lang="en-IN" dirty="0"/>
              <a:t>A high-bandwidth memory cannot arbitrarily </a:t>
            </a:r>
            <a:r>
              <a:rPr lang="en-IN" dirty="0">
                <a:solidFill>
                  <a:srgbClr val="FF0000"/>
                </a:solidFill>
              </a:rPr>
              <a:t>lower</a:t>
            </a:r>
            <a:r>
              <a:rPr lang="en-IN" dirty="0"/>
              <a:t> its bandwidth (</a:t>
            </a:r>
            <a:r>
              <a:rPr lang="en-IN" dirty="0">
                <a:solidFill>
                  <a:srgbClr val="0070C0"/>
                </a:solidFill>
              </a:rPr>
              <a:t>power</a:t>
            </a:r>
            <a:r>
              <a:rPr lang="en-IN" dirty="0"/>
              <a:t>) without letting the host processor know</a:t>
            </a:r>
          </a:p>
          <a:p>
            <a:pPr lvl="1"/>
            <a:r>
              <a:rPr lang="en-IN" dirty="0"/>
              <a:t>Similarly, the processor cannot enter a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low-power state </a:t>
            </a:r>
            <a:r>
              <a:rPr lang="en-IN" dirty="0"/>
              <a:t>while accessing high-bandwidth </a:t>
            </a:r>
            <a:r>
              <a:rPr lang="en-IN" dirty="0">
                <a:solidFill>
                  <a:srgbClr val="C00000"/>
                </a:solidFill>
              </a:rPr>
              <a:t>memory</a:t>
            </a:r>
          </a:p>
          <a:p>
            <a:r>
              <a:rPr lang="en-IN" dirty="0"/>
              <a:t>All the changes need to be </a:t>
            </a:r>
            <a:r>
              <a:rPr lang="en-IN" dirty="0">
                <a:solidFill>
                  <a:srgbClr val="00B050"/>
                </a:solidFill>
              </a:rPr>
              <a:t>notified</a:t>
            </a:r>
            <a:r>
              <a:rPr lang="en-IN" dirty="0"/>
              <a:t> to connected entities</a:t>
            </a:r>
          </a:p>
          <a:p>
            <a:pPr lvl="1"/>
            <a:r>
              <a:rPr lang="en-IN" dirty="0"/>
              <a:t>Hosts need to convey </a:t>
            </a:r>
            <a:r>
              <a:rPr lang="en-IN" dirty="0">
                <a:solidFill>
                  <a:srgbClr val="FF0000"/>
                </a:solidFill>
              </a:rPr>
              <a:t>latency tolerance </a:t>
            </a:r>
            <a:r>
              <a:rPr lang="en-IN" dirty="0"/>
              <a:t>values to devices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F251C-C405-CAD5-95BE-55D8077A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D6FD8-A15F-D516-1C62-F076495A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844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6F11-C52B-24DF-B04E-22B83208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1 and Phase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AFC53-4C45-ED78-2DC1-9AD40DA72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7064" y="1963648"/>
            <a:ext cx="8676736" cy="1603375"/>
          </a:xfr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dirty="0"/>
              <a:t>68B flit mode requires the </a:t>
            </a:r>
            <a:r>
              <a:rPr lang="en-IN" dirty="0">
                <a:solidFill>
                  <a:srgbClr val="FF0000"/>
                </a:solidFill>
              </a:rPr>
              <a:t>ARB/MUX </a:t>
            </a:r>
            <a:r>
              <a:rPr lang="en-IN" dirty="0"/>
              <a:t>to initiate power-state </a:t>
            </a:r>
            <a:r>
              <a:rPr lang="en-IN" dirty="0">
                <a:solidFill>
                  <a:srgbClr val="7030A0"/>
                </a:solidFill>
              </a:rPr>
              <a:t>synchronization</a:t>
            </a:r>
            <a:r>
              <a:rPr lang="en-IN" dirty="0"/>
              <a:t> across its two ends</a:t>
            </a:r>
          </a:p>
          <a:p>
            <a:r>
              <a:rPr lang="en-IN" dirty="0"/>
              <a:t>Once the </a:t>
            </a:r>
            <a:r>
              <a:rPr lang="en-IN" dirty="0">
                <a:solidFill>
                  <a:srgbClr val="00B050"/>
                </a:solidFill>
              </a:rPr>
              <a:t>negotiation</a:t>
            </a:r>
            <a:r>
              <a:rPr lang="en-IN" dirty="0"/>
              <a:t> ends, enter a specific low-power state.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2FE8F-DE54-52F9-C07B-F6F86782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592EA3-FCE9-0116-F630-54E6A6BCB7AA}"/>
              </a:ext>
            </a:extLst>
          </p:cNvPr>
          <p:cNvSpPr/>
          <p:nvPr/>
        </p:nvSpPr>
        <p:spPr>
          <a:xfrm>
            <a:off x="838200" y="1963648"/>
            <a:ext cx="1672087" cy="465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Phase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51C1B1-6FBC-529F-E19D-13027482B279}"/>
              </a:ext>
            </a:extLst>
          </p:cNvPr>
          <p:cNvSpPr/>
          <p:nvPr/>
        </p:nvSpPr>
        <p:spPr>
          <a:xfrm>
            <a:off x="838200" y="2765335"/>
            <a:ext cx="1672087" cy="465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Phase 2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629D1F3-C6A9-862E-3A5D-96A3320A7C85}"/>
              </a:ext>
            </a:extLst>
          </p:cNvPr>
          <p:cNvSpPr/>
          <p:nvPr/>
        </p:nvSpPr>
        <p:spPr>
          <a:xfrm>
            <a:off x="1932317" y="4088921"/>
            <a:ext cx="3957844" cy="793630"/>
          </a:xfrm>
          <a:prstGeom prst="wedgeRectCallout">
            <a:avLst>
              <a:gd name="adj1" fmla="val -42029"/>
              <a:gd name="adj2" fmla="val -15163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Initiated by the ARB/MUX of the downstream 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F03BF-C9BE-F932-F4C2-EF12FE35AB5D}"/>
              </a:ext>
            </a:extLst>
          </p:cNvPr>
          <p:cNvSpPr/>
          <p:nvPr/>
        </p:nvSpPr>
        <p:spPr>
          <a:xfrm>
            <a:off x="2047672" y="5226469"/>
            <a:ext cx="9423892" cy="90252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There is an optional </a:t>
            </a:r>
            <a:r>
              <a:rPr lang="en-IN" sz="2800" dirty="0">
                <a:solidFill>
                  <a:srgbClr val="C00000"/>
                </a:solidFill>
              </a:rPr>
              <a:t>Phase 3</a:t>
            </a:r>
            <a:r>
              <a:rPr lang="en-IN" sz="2800" dirty="0"/>
              <a:t>: Bring the </a:t>
            </a:r>
            <a:r>
              <a:rPr lang="en-IN" sz="2800" dirty="0">
                <a:solidFill>
                  <a:srgbClr val="0070C0"/>
                </a:solidFill>
              </a:rPr>
              <a:t>electrical links </a:t>
            </a:r>
            <a:r>
              <a:rPr lang="en-IN" sz="2800" dirty="0"/>
              <a:t>to an </a:t>
            </a:r>
            <a:r>
              <a:rPr lang="en-IN" sz="2800" dirty="0">
                <a:solidFill>
                  <a:srgbClr val="FF0000"/>
                </a:solidFill>
              </a:rPr>
              <a:t>idle</a:t>
            </a:r>
            <a:r>
              <a:rPr lang="en-IN" sz="2800" dirty="0"/>
              <a:t> state. Wait for outstanding state-change requests to </a:t>
            </a:r>
            <a:r>
              <a:rPr lang="en-IN" sz="2800" dirty="0">
                <a:solidFill>
                  <a:srgbClr val="00B050"/>
                </a:solidFill>
              </a:rPr>
              <a:t>complete</a:t>
            </a:r>
            <a:r>
              <a:rPr lang="en-IN" sz="2800" dirty="0"/>
              <a:t>.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4BB36-8CBD-51FC-2B1F-B6E4B35F5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590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square with black border&#10;&#10;Description automatically generated">
            <a:extLst>
              <a:ext uri="{FF2B5EF4-FFF2-40B4-BE49-F238E27FC236}">
                <a16:creationId xmlns:a16="http://schemas.microsoft.com/office/drawing/2014/main" id="{EFA27724-E5BF-F0BA-6EAD-CBE8F6EAF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422" y="994933"/>
            <a:ext cx="4557155" cy="44885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D3304B-EACD-02A5-96B9-6C9B7BEFAC9B}"/>
              </a:ext>
            </a:extLst>
          </p:cNvPr>
          <p:cNvSpPr txBox="1"/>
          <p:nvPr/>
        </p:nvSpPr>
        <p:spPr>
          <a:xfrm>
            <a:off x="5042383" y="2596550"/>
            <a:ext cx="2250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4000" dirty="0">
                <a:latin typeface="Comic Sans MS" panose="030F0702030302020204" pitchFamily="66" charset="0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25261598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18BE-51CF-5763-B031-4147591B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F5E3B8-4A92-F45F-7B94-D1E34B6275A4}"/>
              </a:ext>
            </a:extLst>
          </p:cNvPr>
          <p:cNvSpPr/>
          <p:nvPr/>
        </p:nvSpPr>
        <p:spPr>
          <a:xfrm>
            <a:off x="649705" y="1690688"/>
            <a:ext cx="3777916" cy="607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Confidentiality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10F640-7D0C-CD34-1198-2A3EDDC486C9}"/>
              </a:ext>
            </a:extLst>
          </p:cNvPr>
          <p:cNvSpPr/>
          <p:nvPr/>
        </p:nvSpPr>
        <p:spPr>
          <a:xfrm>
            <a:off x="4768516" y="1690688"/>
            <a:ext cx="3232484" cy="607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Integrity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A0DAAB-88CF-44BD-EF46-478F4DAE8D9E}"/>
              </a:ext>
            </a:extLst>
          </p:cNvPr>
          <p:cNvSpPr/>
          <p:nvPr/>
        </p:nvSpPr>
        <p:spPr>
          <a:xfrm>
            <a:off x="8309811" y="1690688"/>
            <a:ext cx="3232484" cy="607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Replay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39BC8F-5BD0-D5B6-197D-B26EAE53B3AB}"/>
              </a:ext>
            </a:extLst>
          </p:cNvPr>
          <p:cNvSpPr/>
          <p:nvPr/>
        </p:nvSpPr>
        <p:spPr>
          <a:xfrm>
            <a:off x="838201" y="3016251"/>
            <a:ext cx="10515599" cy="197317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B3D292-9A90-E269-B28E-EDBCA57EEC23}"/>
              </a:ext>
            </a:extLst>
          </p:cNvPr>
          <p:cNvSpPr/>
          <p:nvPr/>
        </p:nvSpPr>
        <p:spPr>
          <a:xfrm>
            <a:off x="4363455" y="2730877"/>
            <a:ext cx="3092116" cy="607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Tasks</a:t>
            </a:r>
            <a:endParaRPr lang="en-IN" sz="2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06EAF1-C099-ED3D-93AA-DC438134D22E}"/>
              </a:ext>
            </a:extLst>
          </p:cNvPr>
          <p:cNvSpPr/>
          <p:nvPr/>
        </p:nvSpPr>
        <p:spPr>
          <a:xfrm>
            <a:off x="1271339" y="3816101"/>
            <a:ext cx="3092116" cy="9928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Key establishment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BCB888-235D-3C0F-5C90-A1C934A19841}"/>
              </a:ext>
            </a:extLst>
          </p:cNvPr>
          <p:cNvSpPr/>
          <p:nvPr/>
        </p:nvSpPr>
        <p:spPr>
          <a:xfrm>
            <a:off x="4636170" y="3816101"/>
            <a:ext cx="3092116" cy="9928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Key negotiation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8A9AF1-9516-877A-6101-765CC63878B1}"/>
              </a:ext>
            </a:extLst>
          </p:cNvPr>
          <p:cNvSpPr/>
          <p:nvPr/>
        </p:nvSpPr>
        <p:spPr>
          <a:xfrm>
            <a:off x="8085223" y="3816101"/>
            <a:ext cx="3092116" cy="992856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Device attestation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0F39534-BBB0-2B9A-9AB7-56692145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3F46308-8D12-A958-30CE-1AFA1590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980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08B1-668C-BDA8-0D91-4ADD0336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Trusted Computing Base (TCB)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3D15E-5032-9623-8279-7525B91D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0DB45D-38D5-B5C2-9D6E-1600862143A0}"/>
              </a:ext>
            </a:extLst>
          </p:cNvPr>
          <p:cNvSpPr/>
          <p:nvPr/>
        </p:nvSpPr>
        <p:spPr>
          <a:xfrm>
            <a:off x="2743200" y="2490537"/>
            <a:ext cx="58674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07EAA-C828-C481-17FC-05606C7E8D49}"/>
              </a:ext>
            </a:extLst>
          </p:cNvPr>
          <p:cNvSpPr txBox="1"/>
          <p:nvPr/>
        </p:nvSpPr>
        <p:spPr>
          <a:xfrm>
            <a:off x="4918930" y="2884190"/>
            <a:ext cx="143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CXL Link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939F5B-376A-A232-D9AB-686B2BABA595}"/>
              </a:ext>
            </a:extLst>
          </p:cNvPr>
          <p:cNvSpPr/>
          <p:nvPr/>
        </p:nvSpPr>
        <p:spPr>
          <a:xfrm>
            <a:off x="1528011" y="1961147"/>
            <a:ext cx="1215189" cy="14678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Security logic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31F49-839B-AAEC-FA1F-EE0F62223734}"/>
              </a:ext>
            </a:extLst>
          </p:cNvPr>
          <p:cNvSpPr/>
          <p:nvPr/>
        </p:nvSpPr>
        <p:spPr>
          <a:xfrm>
            <a:off x="8610600" y="1961147"/>
            <a:ext cx="1215189" cy="14678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Security logic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9D8F23-01B4-58A0-FF6D-EEAFA5DE923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135606" y="3429000"/>
            <a:ext cx="0" cy="292735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6375A9-9315-00ED-4A85-1BABAF3BE470}"/>
              </a:ext>
            </a:extLst>
          </p:cNvPr>
          <p:cNvCxnSpPr>
            <a:cxnSpLocks/>
          </p:cNvCxnSpPr>
          <p:nvPr/>
        </p:nvCxnSpPr>
        <p:spPr>
          <a:xfrm>
            <a:off x="2135605" y="3994484"/>
            <a:ext cx="84822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801C5E-7E26-2C7D-C65D-22107CA1200C}"/>
              </a:ext>
            </a:extLst>
          </p:cNvPr>
          <p:cNvSpPr/>
          <p:nvPr/>
        </p:nvSpPr>
        <p:spPr>
          <a:xfrm>
            <a:off x="3248526" y="3801979"/>
            <a:ext cx="2743198" cy="56548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Encryption logic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1659E8E-0539-FCED-3A3F-CC2A049026CA}"/>
              </a:ext>
            </a:extLst>
          </p:cNvPr>
          <p:cNvSpPr/>
          <p:nvPr/>
        </p:nvSpPr>
        <p:spPr>
          <a:xfrm>
            <a:off x="3248526" y="4551947"/>
            <a:ext cx="2743198" cy="565484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Integrity check logic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9EE3EE-0C5C-54EA-9848-F58AD65B63E1}"/>
              </a:ext>
            </a:extLst>
          </p:cNvPr>
          <p:cNvSpPr/>
          <p:nvPr/>
        </p:nvSpPr>
        <p:spPr>
          <a:xfrm>
            <a:off x="3248526" y="5313780"/>
            <a:ext cx="2743198" cy="677946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Key-exchange protocol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3D29BF-FBAB-F7F0-D8EB-C477B6796EE9}"/>
              </a:ext>
            </a:extLst>
          </p:cNvPr>
          <p:cNvCxnSpPr>
            <a:cxnSpLocks/>
          </p:cNvCxnSpPr>
          <p:nvPr/>
        </p:nvCxnSpPr>
        <p:spPr>
          <a:xfrm>
            <a:off x="2135605" y="4808620"/>
            <a:ext cx="84822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5789C5-8CE6-44D0-53BA-D3D492FAC060}"/>
              </a:ext>
            </a:extLst>
          </p:cNvPr>
          <p:cNvCxnSpPr>
            <a:cxnSpLocks/>
          </p:cNvCxnSpPr>
          <p:nvPr/>
        </p:nvCxnSpPr>
        <p:spPr>
          <a:xfrm>
            <a:off x="2135605" y="5630779"/>
            <a:ext cx="84822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E30563B-AC4E-D199-0FA1-3E1A794267DA}"/>
              </a:ext>
            </a:extLst>
          </p:cNvPr>
          <p:cNvSpPr/>
          <p:nvPr/>
        </p:nvSpPr>
        <p:spPr>
          <a:xfrm>
            <a:off x="3248526" y="6059404"/>
            <a:ext cx="3453062" cy="798596"/>
          </a:xfrm>
          <a:prstGeom prst="roundRect">
            <a:avLst/>
          </a:prstGeom>
          <a:solidFill>
            <a:srgbClr val="92D05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Reset/debug/link power </a:t>
            </a:r>
            <a:r>
              <a:rPr lang="en-IN" sz="2400" dirty="0" err="1"/>
              <a:t>mgmt</a:t>
            </a:r>
            <a:endParaRPr lang="en-IN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687BF0-0972-A386-2D29-D37C4AD40452}"/>
              </a:ext>
            </a:extLst>
          </p:cNvPr>
          <p:cNvCxnSpPr>
            <a:cxnSpLocks/>
          </p:cNvCxnSpPr>
          <p:nvPr/>
        </p:nvCxnSpPr>
        <p:spPr>
          <a:xfrm>
            <a:off x="2135605" y="6356350"/>
            <a:ext cx="84822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A96E016-2049-260C-7491-922ADEB8C05D}"/>
              </a:ext>
            </a:extLst>
          </p:cNvPr>
          <p:cNvSpPr txBox="1"/>
          <p:nvPr/>
        </p:nvSpPr>
        <p:spPr>
          <a:xfrm>
            <a:off x="8959660" y="3853888"/>
            <a:ext cx="1338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>
                <a:latin typeface="Comic Sans MS" panose="030F0702030302020204" pitchFamily="66" charset="0"/>
              </a:rPr>
              <a:t>Threats</a:t>
            </a:r>
            <a:endParaRPr lang="en-IN" sz="2000" dirty="0">
              <a:latin typeface="Comic Sans MS" panose="030F07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533CAC-2E26-A911-26B8-C467345B86D5}"/>
              </a:ext>
            </a:extLst>
          </p:cNvPr>
          <p:cNvSpPr txBox="1"/>
          <p:nvPr/>
        </p:nvSpPr>
        <p:spPr>
          <a:xfrm>
            <a:off x="7814507" y="4300895"/>
            <a:ext cx="3629135" cy="193899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IN" sz="2400" dirty="0" err="1"/>
              <a:t>Analyze</a:t>
            </a:r>
            <a:r>
              <a:rPr lang="en-IN" sz="2400" dirty="0"/>
              <a:t> data</a:t>
            </a:r>
          </a:p>
          <a:p>
            <a:pPr marL="457200" indent="-457200" algn="l">
              <a:buAutoNum type="arabicPeriod"/>
            </a:pPr>
            <a:r>
              <a:rPr lang="en-IN" sz="2400" dirty="0"/>
              <a:t>Perform record-replay</a:t>
            </a:r>
          </a:p>
          <a:p>
            <a:pPr marL="457200" indent="-457200" algn="l">
              <a:buAutoNum type="arabicPeriod"/>
            </a:pPr>
            <a:r>
              <a:rPr lang="en-IN" sz="2400" dirty="0"/>
              <a:t>Reorder/delete</a:t>
            </a:r>
          </a:p>
          <a:p>
            <a:pPr marL="457200" indent="-457200" algn="l">
              <a:buAutoNum type="arabicPeriod"/>
            </a:pPr>
            <a:r>
              <a:rPr lang="en-IN" sz="2400" dirty="0"/>
              <a:t>Insert malicious packets</a:t>
            </a:r>
          </a:p>
          <a:p>
            <a:pPr marL="457200" indent="-457200" algn="l">
              <a:buAutoNum type="arabicPeriod"/>
            </a:pPr>
            <a:r>
              <a:rPr lang="en-IN" sz="2400" dirty="0"/>
              <a:t>Replace trusted devices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09F7043C-22CF-9B3C-4CFC-F3787A9B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139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F33-5BDA-CB21-6CDB-B7EE3E6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423"/>
            <a:ext cx="10515600" cy="1325563"/>
          </a:xfrm>
        </p:spPr>
        <p:txBody>
          <a:bodyPr/>
          <a:lstStyle/>
          <a:p>
            <a:r>
              <a:rPr lang="en-IN" dirty="0"/>
              <a:t>Security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600F8-DC9C-C383-689E-9E47E547F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73" y="1375300"/>
            <a:ext cx="10515600" cy="2926849"/>
          </a:xfrm>
        </p:spPr>
        <p:txBody>
          <a:bodyPr/>
          <a:lstStyle/>
          <a:p>
            <a:r>
              <a:rPr lang="en-IN" dirty="0"/>
              <a:t>Link layer control flits are not protected</a:t>
            </a:r>
          </a:p>
          <a:p>
            <a:r>
              <a:rPr lang="en-IN" dirty="0"/>
              <a:t>Link CRC is computed on encrypted data flits</a:t>
            </a:r>
          </a:p>
          <a:p>
            <a:r>
              <a:rPr lang="en-IN" dirty="0"/>
              <a:t>Uses 256-bit AES-GCM encryption</a:t>
            </a:r>
          </a:p>
          <a:p>
            <a:r>
              <a:rPr lang="en-IN" dirty="0"/>
              <a:t>Key refresh:</a:t>
            </a:r>
          </a:p>
          <a:p>
            <a:pPr lvl="1"/>
            <a:r>
              <a:rPr lang="en-IN" dirty="0"/>
              <a:t>Running a different VM on an accelerator</a:t>
            </a:r>
          </a:p>
          <a:p>
            <a:pPr lvl="1"/>
            <a:r>
              <a:rPr lang="en-IN" dirty="0"/>
              <a:t>After key wear-out</a:t>
            </a:r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711BC-BA08-A515-30EA-2293E410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EACF4C-C0C3-22E0-3581-B3B1077D77DF}"/>
              </a:ext>
            </a:extLst>
          </p:cNvPr>
          <p:cNvSpPr/>
          <p:nvPr/>
        </p:nvSpPr>
        <p:spPr>
          <a:xfrm>
            <a:off x="4776537" y="5209674"/>
            <a:ext cx="2851485" cy="68947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AES-GCM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68C1201-9271-CEC7-4DEA-193553F85B34}"/>
              </a:ext>
            </a:extLst>
          </p:cNvPr>
          <p:cNvSpPr/>
          <p:nvPr/>
        </p:nvSpPr>
        <p:spPr>
          <a:xfrm>
            <a:off x="2695074" y="5379954"/>
            <a:ext cx="2081463" cy="348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C8FDE-7338-68E1-016C-8D1E1AA1C2CA}"/>
              </a:ext>
            </a:extLst>
          </p:cNvPr>
          <p:cNvSpPr txBox="1"/>
          <p:nvPr/>
        </p:nvSpPr>
        <p:spPr>
          <a:xfrm>
            <a:off x="3097841" y="5668316"/>
            <a:ext cx="1275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Plaintext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A54EF14-D5DC-3250-4501-4F3364F7D01E}"/>
              </a:ext>
            </a:extLst>
          </p:cNvPr>
          <p:cNvSpPr/>
          <p:nvPr/>
        </p:nvSpPr>
        <p:spPr>
          <a:xfrm rot="5400000">
            <a:off x="5535528" y="4801604"/>
            <a:ext cx="493293" cy="322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6FCD0C8-C80A-3208-90B3-3648E24C8A86}"/>
              </a:ext>
            </a:extLst>
          </p:cNvPr>
          <p:cNvSpPr/>
          <p:nvPr/>
        </p:nvSpPr>
        <p:spPr>
          <a:xfrm rot="5400000">
            <a:off x="6719338" y="4801604"/>
            <a:ext cx="493293" cy="322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0515F-291E-AFF0-9A40-EEEA7427EFA5}"/>
              </a:ext>
            </a:extLst>
          </p:cNvPr>
          <p:cNvSpPr txBox="1"/>
          <p:nvPr/>
        </p:nvSpPr>
        <p:spPr>
          <a:xfrm>
            <a:off x="4549310" y="4271875"/>
            <a:ext cx="1915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Addl. Data 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150DC-5268-F208-8709-DD2AF88F9EBD}"/>
              </a:ext>
            </a:extLst>
          </p:cNvPr>
          <p:cNvSpPr txBox="1"/>
          <p:nvPr/>
        </p:nvSpPr>
        <p:spPr>
          <a:xfrm>
            <a:off x="6691071" y="4254716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IV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C6558FF-4EAC-44F7-E3FB-FA9D6C3C5BE0}"/>
              </a:ext>
            </a:extLst>
          </p:cNvPr>
          <p:cNvSpPr/>
          <p:nvPr/>
        </p:nvSpPr>
        <p:spPr>
          <a:xfrm rot="16200000">
            <a:off x="5971149" y="5968555"/>
            <a:ext cx="461666" cy="322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378954-2797-B5D2-B7C5-6573E3D7E488}"/>
              </a:ext>
            </a:extLst>
          </p:cNvPr>
          <p:cNvSpPr txBox="1"/>
          <p:nvPr/>
        </p:nvSpPr>
        <p:spPr>
          <a:xfrm>
            <a:off x="5943599" y="6308079"/>
            <a:ext cx="6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Key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BD0EEC2-4306-9B5F-D45A-49C77249D454}"/>
              </a:ext>
            </a:extLst>
          </p:cNvPr>
          <p:cNvSpPr/>
          <p:nvPr/>
        </p:nvSpPr>
        <p:spPr>
          <a:xfrm>
            <a:off x="7627429" y="5383630"/>
            <a:ext cx="2081463" cy="3489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CF45DD-2205-1C33-414D-966458CF76D8}"/>
              </a:ext>
            </a:extLst>
          </p:cNvPr>
          <p:cNvSpPr txBox="1"/>
          <p:nvPr/>
        </p:nvSpPr>
        <p:spPr>
          <a:xfrm>
            <a:off x="8030196" y="5671992"/>
            <a:ext cx="1488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Ciphertext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2FE0A35-9FF5-D916-1087-37376929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814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E085-2E2C-79DE-1C37-AAF7E4D0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Encryption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2276F-B8FC-16EC-4611-12A359C4C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4386"/>
          </a:xfrm>
        </p:spPr>
        <p:txBody>
          <a:bodyPr/>
          <a:lstStyle/>
          <a:p>
            <a:r>
              <a:rPr lang="en-IN" dirty="0"/>
              <a:t>In CXL </a:t>
            </a:r>
            <a:r>
              <a:rPr lang="en-IN" dirty="0" err="1"/>
              <a:t>Cachemem</a:t>
            </a:r>
            <a:r>
              <a:rPr lang="en-IN" dirty="0"/>
              <a:t>: </a:t>
            </a:r>
          </a:p>
          <a:p>
            <a:pPr lvl="1"/>
            <a:r>
              <a:rPr lang="en-IN" dirty="0"/>
              <a:t>The 32-bit header bits are the </a:t>
            </a:r>
            <a:r>
              <a:rPr lang="en-IN" dirty="0">
                <a:solidFill>
                  <a:srgbClr val="C00000"/>
                </a:solidFill>
              </a:rPr>
              <a:t>additional data</a:t>
            </a:r>
          </a:p>
          <a:p>
            <a:pPr lvl="1"/>
            <a:r>
              <a:rPr lang="en-IN" dirty="0"/>
              <a:t>They are </a:t>
            </a:r>
            <a:r>
              <a:rPr lang="en-IN" dirty="0">
                <a:solidFill>
                  <a:srgbClr val="00B050"/>
                </a:solidFill>
              </a:rPr>
              <a:t>integrity-protected</a:t>
            </a:r>
          </a:p>
          <a:p>
            <a:pPr lvl="1"/>
            <a:r>
              <a:rPr lang="en-IN" dirty="0"/>
              <a:t>The rest of the flit is a part of the </a:t>
            </a:r>
            <a:r>
              <a:rPr lang="en-IN" dirty="0">
                <a:solidFill>
                  <a:srgbClr val="7030A0"/>
                </a:solidFill>
              </a:rPr>
              <a:t>plaintext</a:t>
            </a:r>
          </a:p>
          <a:p>
            <a:r>
              <a:rPr lang="en-IN" dirty="0">
                <a:solidFill>
                  <a:srgbClr val="FF0000"/>
                </a:solidFill>
              </a:rPr>
              <a:t>Flit</a:t>
            </a:r>
            <a:r>
              <a:rPr lang="en-IN" dirty="0"/>
              <a:t> aggregation</a:t>
            </a:r>
          </a:p>
          <a:p>
            <a:pPr lvl="1"/>
            <a:r>
              <a:rPr lang="en-IN" dirty="0"/>
              <a:t>We can aggregate K flits</a:t>
            </a:r>
          </a:p>
          <a:p>
            <a:pPr lvl="1"/>
            <a:r>
              <a:rPr lang="en-IN" dirty="0"/>
              <a:t>Compute the </a:t>
            </a:r>
            <a:r>
              <a:rPr lang="en-IN" dirty="0">
                <a:solidFill>
                  <a:srgbClr val="C00000"/>
                </a:solidFill>
              </a:rPr>
              <a:t>CRC</a:t>
            </a:r>
            <a:r>
              <a:rPr lang="en-IN" dirty="0"/>
              <a:t> of the contents (</a:t>
            </a:r>
            <a:r>
              <a:rPr lang="en-IN" dirty="0">
                <a:solidFill>
                  <a:srgbClr val="0070C0"/>
                </a:solidFill>
              </a:rPr>
              <a:t>PCRC</a:t>
            </a:r>
            <a:r>
              <a:rPr lang="en-IN" dirty="0"/>
              <a:t>) and append to the plaintext</a:t>
            </a:r>
          </a:p>
          <a:p>
            <a:pPr lvl="1"/>
            <a:r>
              <a:rPr lang="en-IN" dirty="0">
                <a:solidFill>
                  <a:srgbClr val="7030A0"/>
                </a:solidFill>
              </a:rPr>
              <a:t>Encrypt</a:t>
            </a:r>
            <a:r>
              <a:rPr lang="en-IN" dirty="0"/>
              <a:t> it</a:t>
            </a:r>
          </a:p>
          <a:p>
            <a:pPr lvl="1"/>
            <a:r>
              <a:rPr lang="en-IN" dirty="0"/>
              <a:t>The encrypted hash is known as the </a:t>
            </a:r>
            <a:r>
              <a:rPr lang="en-IN" dirty="0">
                <a:solidFill>
                  <a:srgbClr val="FF0000"/>
                </a:solidFill>
              </a:rPr>
              <a:t>MAC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242C3-1282-6BFF-284E-8F59D932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2CBF9-F024-2BC3-A494-6EACF25D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685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2CD1-16D4-93E3-43A2-CBF6453C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568" y="-130969"/>
            <a:ext cx="10515600" cy="1325563"/>
          </a:xfrm>
        </p:spPr>
        <p:txBody>
          <a:bodyPr/>
          <a:lstStyle/>
          <a:p>
            <a:r>
              <a:rPr lang="en-IN" dirty="0"/>
              <a:t>Encryption Mechanism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EFDE0-EF8E-9C8B-F8CE-44B34BA4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280BBD-0CC7-E66F-8CD7-8B6D105ADACE}"/>
              </a:ext>
            </a:extLst>
          </p:cNvPr>
          <p:cNvSpPr/>
          <p:nvPr/>
        </p:nvSpPr>
        <p:spPr>
          <a:xfrm>
            <a:off x="3267142" y="1910222"/>
            <a:ext cx="2719137" cy="4932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Flit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4AA1DF-C509-BE0C-F1BE-5332A643C4DB}"/>
              </a:ext>
            </a:extLst>
          </p:cNvPr>
          <p:cNvSpPr/>
          <p:nvPr/>
        </p:nvSpPr>
        <p:spPr>
          <a:xfrm>
            <a:off x="6880626" y="1910222"/>
            <a:ext cx="2719137" cy="4932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PCRC</a:t>
            </a: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E6CDFBD5-A2EC-AC99-4498-2C155A021C88}"/>
              </a:ext>
            </a:extLst>
          </p:cNvPr>
          <p:cNvSpPr/>
          <p:nvPr/>
        </p:nvSpPr>
        <p:spPr>
          <a:xfrm>
            <a:off x="6118626" y="1871119"/>
            <a:ext cx="553453" cy="595563"/>
          </a:xfrm>
          <a:prstGeom prst="mathPlus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4C685-F09C-80B8-B823-791043A7D6E4}"/>
              </a:ext>
            </a:extLst>
          </p:cNvPr>
          <p:cNvSpPr/>
          <p:nvPr/>
        </p:nvSpPr>
        <p:spPr>
          <a:xfrm>
            <a:off x="3134794" y="1573338"/>
            <a:ext cx="6665495" cy="11670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7A2B91-3374-D063-08F3-ED6F3E6334F0}"/>
              </a:ext>
            </a:extLst>
          </p:cNvPr>
          <p:cNvSpPr/>
          <p:nvPr/>
        </p:nvSpPr>
        <p:spPr>
          <a:xfrm>
            <a:off x="4975626" y="1194594"/>
            <a:ext cx="3043990" cy="5173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Plaintext</a:t>
            </a:r>
            <a:endParaRPr lang="en-IN" sz="2000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DF99730-3281-2095-A4CC-9D66E171962D}"/>
              </a:ext>
            </a:extLst>
          </p:cNvPr>
          <p:cNvSpPr/>
          <p:nvPr/>
        </p:nvSpPr>
        <p:spPr>
          <a:xfrm>
            <a:off x="6455510" y="2740401"/>
            <a:ext cx="264695" cy="42110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1B61FD-8B73-2E7F-D943-B7CF43DDFB04}"/>
              </a:ext>
            </a:extLst>
          </p:cNvPr>
          <p:cNvSpPr/>
          <p:nvPr/>
        </p:nvSpPr>
        <p:spPr>
          <a:xfrm>
            <a:off x="5656510" y="3171744"/>
            <a:ext cx="1792706" cy="459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AESCntr</a:t>
            </a:r>
            <a:r>
              <a:rPr lang="en-IN" sz="2400" dirty="0"/>
              <a:t>(K)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347528-D18B-7657-2A33-14434578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32482D-78A8-3EDC-E7FC-54A86FCC3CE2}"/>
              </a:ext>
            </a:extLst>
          </p:cNvPr>
          <p:cNvSpPr/>
          <p:nvPr/>
        </p:nvSpPr>
        <p:spPr>
          <a:xfrm>
            <a:off x="2726004" y="4071281"/>
            <a:ext cx="1476176" cy="4932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7DAD519-FD8C-6C37-5AA0-64EEE2F5EA64}"/>
              </a:ext>
            </a:extLst>
          </p:cNvPr>
          <p:cNvSpPr/>
          <p:nvPr/>
        </p:nvSpPr>
        <p:spPr>
          <a:xfrm>
            <a:off x="7259358" y="4071282"/>
            <a:ext cx="885342" cy="5031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CRC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EF2F1-A76F-75C0-8162-F9BAC08AE6E0}"/>
              </a:ext>
            </a:extLst>
          </p:cNvPr>
          <p:cNvSpPr/>
          <p:nvPr/>
        </p:nvSpPr>
        <p:spPr>
          <a:xfrm>
            <a:off x="4258726" y="4074447"/>
            <a:ext cx="1261272" cy="4932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0</a:t>
            </a:r>
            <a:r>
              <a:rPr lang="en-IN" sz="2400" baseline="30000" dirty="0"/>
              <a:t>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04C50-B4C7-9730-50C5-1C16E1832354}"/>
              </a:ext>
            </a:extLst>
          </p:cNvPr>
          <p:cNvSpPr/>
          <p:nvPr/>
        </p:nvSpPr>
        <p:spPr>
          <a:xfrm>
            <a:off x="8245816" y="4071282"/>
            <a:ext cx="841233" cy="4932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0</a:t>
            </a:r>
            <a:r>
              <a:rPr lang="en-IN" sz="2400" baseline="30000" dirty="0"/>
              <a:t>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D34F85-9C79-C7F1-C292-BC7EDC7E246B}"/>
              </a:ext>
            </a:extLst>
          </p:cNvPr>
          <p:cNvSpPr/>
          <p:nvPr/>
        </p:nvSpPr>
        <p:spPr>
          <a:xfrm>
            <a:off x="9188165" y="4076689"/>
            <a:ext cx="1245605" cy="4932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len</a:t>
            </a:r>
            <a:r>
              <a:rPr lang="en-IN" sz="2400" dirty="0"/>
              <a:t>(A)</a:t>
            </a:r>
            <a:r>
              <a:rPr lang="en-IN" sz="2400" baseline="-25000" dirty="0"/>
              <a:t>64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96396B-9C12-904F-7943-347559FD5607}"/>
              </a:ext>
            </a:extLst>
          </p:cNvPr>
          <p:cNvSpPr/>
          <p:nvPr/>
        </p:nvSpPr>
        <p:spPr>
          <a:xfrm>
            <a:off x="10532596" y="4072024"/>
            <a:ext cx="1245605" cy="4932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len</a:t>
            </a:r>
            <a:r>
              <a:rPr lang="en-IN" sz="2400" dirty="0"/>
              <a:t>(C)</a:t>
            </a:r>
            <a:r>
              <a:rPr lang="en-IN" sz="2400" baseline="-25000" dirty="0"/>
              <a:t>64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6A0922-81A4-9CF9-D758-74A79C03F6E3}"/>
              </a:ext>
            </a:extLst>
          </p:cNvPr>
          <p:cNvSpPr txBox="1"/>
          <p:nvPr/>
        </p:nvSpPr>
        <p:spPr>
          <a:xfrm>
            <a:off x="6682782" y="2695096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/>
              <a:t>C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2C14E6EB-2A7E-5D06-17CF-2AD8F8CF4027}"/>
              </a:ext>
            </a:extLst>
          </p:cNvPr>
          <p:cNvSpPr/>
          <p:nvPr/>
        </p:nvSpPr>
        <p:spPr>
          <a:xfrm>
            <a:off x="6425314" y="3619318"/>
            <a:ext cx="264695" cy="42110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2E8E74-CAE7-C732-213C-11A2B02D9602}"/>
              </a:ext>
            </a:extLst>
          </p:cNvPr>
          <p:cNvSpPr/>
          <p:nvPr/>
        </p:nvSpPr>
        <p:spPr>
          <a:xfrm>
            <a:off x="5698958" y="4071282"/>
            <a:ext cx="1560400" cy="4932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EDF3660-0298-B651-2C77-943EF6ABBD38}"/>
              </a:ext>
            </a:extLst>
          </p:cNvPr>
          <p:cNvSpPr/>
          <p:nvPr/>
        </p:nvSpPr>
        <p:spPr>
          <a:xfrm rot="16200000">
            <a:off x="7111741" y="273517"/>
            <a:ext cx="280723" cy="905219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E47896-AD40-FF40-C493-1213539A9A33}"/>
              </a:ext>
            </a:extLst>
          </p:cNvPr>
          <p:cNvSpPr/>
          <p:nvPr/>
        </p:nvSpPr>
        <p:spPr>
          <a:xfrm>
            <a:off x="2354594" y="3176463"/>
            <a:ext cx="1560400" cy="4932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IV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FC1CFD2-C805-75D7-14C4-9482584EBFDF}"/>
              </a:ext>
            </a:extLst>
          </p:cNvPr>
          <p:cNvSpPr/>
          <p:nvPr/>
        </p:nvSpPr>
        <p:spPr>
          <a:xfrm rot="16200000">
            <a:off x="3993199" y="3207222"/>
            <a:ext cx="264695" cy="421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A98CD0-933E-4B5A-4F9A-C3D042D8C9CA}"/>
              </a:ext>
            </a:extLst>
          </p:cNvPr>
          <p:cNvSpPr/>
          <p:nvPr/>
        </p:nvSpPr>
        <p:spPr>
          <a:xfrm>
            <a:off x="4344801" y="3188566"/>
            <a:ext cx="890604" cy="49329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Proc</a:t>
            </a:r>
            <a:endParaRPr lang="en-IN" sz="2400" baseline="300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18DE7EF9-5452-49E6-0B34-E98D6A5AF418}"/>
              </a:ext>
            </a:extLst>
          </p:cNvPr>
          <p:cNvSpPr/>
          <p:nvPr/>
        </p:nvSpPr>
        <p:spPr>
          <a:xfrm rot="16200000">
            <a:off x="5313610" y="3207222"/>
            <a:ext cx="264695" cy="4211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7A3C61EC-2C59-F4DF-C814-7B9872499889}"/>
              </a:ext>
            </a:extLst>
          </p:cNvPr>
          <p:cNvSpPr/>
          <p:nvPr/>
        </p:nvSpPr>
        <p:spPr>
          <a:xfrm>
            <a:off x="6407384" y="4574451"/>
            <a:ext cx="264695" cy="503169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C13657C-93AC-9EB8-04FB-1BD065C3C7F5}"/>
              </a:ext>
            </a:extLst>
          </p:cNvPr>
          <p:cNvSpPr/>
          <p:nvPr/>
        </p:nvSpPr>
        <p:spPr>
          <a:xfrm>
            <a:off x="5643378" y="5068227"/>
            <a:ext cx="1792706" cy="459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GHash</a:t>
            </a:r>
            <a:endParaRPr lang="en-IN" sz="24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0B27231-6453-8F71-C3D1-5ED70035A63B}"/>
              </a:ext>
            </a:extLst>
          </p:cNvPr>
          <p:cNvSpPr/>
          <p:nvPr/>
        </p:nvSpPr>
        <p:spPr>
          <a:xfrm>
            <a:off x="5602593" y="5840853"/>
            <a:ext cx="1792706" cy="4597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AESCntr</a:t>
            </a:r>
            <a:r>
              <a:rPr lang="en-IN" sz="2400" dirty="0"/>
              <a:t>(K)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52A68E2-F3B4-ABE5-48D7-2807BCD387C6}"/>
              </a:ext>
            </a:extLst>
          </p:cNvPr>
          <p:cNvSpPr/>
          <p:nvPr/>
        </p:nvSpPr>
        <p:spPr>
          <a:xfrm>
            <a:off x="6420515" y="5527932"/>
            <a:ext cx="299690" cy="32732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E8BF3424-F895-4D19-B42B-D2D23E6F9F8A}"/>
              </a:ext>
            </a:extLst>
          </p:cNvPr>
          <p:cNvSpPr/>
          <p:nvPr/>
        </p:nvSpPr>
        <p:spPr>
          <a:xfrm rot="16200000">
            <a:off x="3626238" y="4208966"/>
            <a:ext cx="264695" cy="366910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637739-7E89-C2C5-6601-EB1E31A27583}"/>
              </a:ext>
            </a:extLst>
          </p:cNvPr>
          <p:cNvSpPr/>
          <p:nvPr/>
        </p:nvSpPr>
        <p:spPr>
          <a:xfrm>
            <a:off x="1921743" y="3417774"/>
            <a:ext cx="123512" cy="26755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853C19-F64A-9008-5FF7-265D3A7AFFB3}"/>
              </a:ext>
            </a:extLst>
          </p:cNvPr>
          <p:cNvSpPr/>
          <p:nvPr/>
        </p:nvSpPr>
        <p:spPr>
          <a:xfrm rot="16200000">
            <a:off x="2067253" y="3140907"/>
            <a:ext cx="134121" cy="4231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3A7C1BC-948B-14CE-8014-90334FEB5004}"/>
              </a:ext>
            </a:extLst>
          </p:cNvPr>
          <p:cNvSpPr/>
          <p:nvPr/>
        </p:nvSpPr>
        <p:spPr>
          <a:xfrm rot="16200000">
            <a:off x="7409118" y="5930299"/>
            <a:ext cx="299690" cy="32732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1CDEF3-E4C4-672D-5841-A7345438A1AC}"/>
              </a:ext>
            </a:extLst>
          </p:cNvPr>
          <p:cNvSpPr/>
          <p:nvPr/>
        </p:nvSpPr>
        <p:spPr>
          <a:xfrm>
            <a:off x="7732711" y="5826913"/>
            <a:ext cx="1560400" cy="4932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348192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1D8F-AFD2-4E44-5F5D-B1F63385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93" y="136525"/>
            <a:ext cx="10515600" cy="1325563"/>
          </a:xfrm>
        </p:spPr>
        <p:txBody>
          <a:bodyPr/>
          <a:lstStyle/>
          <a:p>
            <a:r>
              <a:rPr lang="en-IN"/>
              <a:t>Flex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9F99-B604-A71F-1D0B-3A6E271A6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28" y="1307832"/>
            <a:ext cx="10515600" cy="565035"/>
          </a:xfrm>
        </p:spPr>
        <p:txBody>
          <a:bodyPr>
            <a:normAutofit/>
          </a:bodyPr>
          <a:lstStyle/>
          <a:p>
            <a:r>
              <a:rPr lang="en-IN" sz="2400"/>
              <a:t>Choose between native PCIe and CXL</a:t>
            </a:r>
          </a:p>
          <a:p>
            <a:endParaRPr lang="en-IN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BB50D-8A0D-45B8-4293-740B732D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89FA81-8402-1244-B2B9-C9F067C06D04}"/>
              </a:ext>
            </a:extLst>
          </p:cNvPr>
          <p:cNvSpPr/>
          <p:nvPr/>
        </p:nvSpPr>
        <p:spPr>
          <a:xfrm>
            <a:off x="1630496" y="2456761"/>
            <a:ext cx="2577947" cy="9722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CPU</a:t>
            </a:r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3F9C2-21A9-C9C9-4C9C-CAFA0089E84A}"/>
              </a:ext>
            </a:extLst>
          </p:cNvPr>
          <p:cNvSpPr/>
          <p:nvPr/>
        </p:nvSpPr>
        <p:spPr>
          <a:xfrm>
            <a:off x="2027103" y="3429000"/>
            <a:ext cx="925417" cy="4930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PCIe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130D58-3F77-5401-9E2C-423BB4D4D847}"/>
              </a:ext>
            </a:extLst>
          </p:cNvPr>
          <p:cNvSpPr/>
          <p:nvPr/>
        </p:nvSpPr>
        <p:spPr>
          <a:xfrm>
            <a:off x="2963537" y="3428999"/>
            <a:ext cx="925417" cy="4930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CXL</a:t>
            </a:r>
            <a:endParaRPr lang="en-IN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C79EDA71-4F1E-CC83-226F-F557F02E623F}"/>
              </a:ext>
            </a:extLst>
          </p:cNvPr>
          <p:cNvSpPr/>
          <p:nvPr/>
        </p:nvSpPr>
        <p:spPr>
          <a:xfrm rot="10800000">
            <a:off x="2230914" y="3922004"/>
            <a:ext cx="1377109" cy="264405"/>
          </a:xfrm>
          <a:prstGeom prst="trapezoi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82FFA6-4DFA-22D1-C0E7-1533DA4B8124}"/>
              </a:ext>
            </a:extLst>
          </p:cNvPr>
          <p:cNvSpPr/>
          <p:nvPr/>
        </p:nvSpPr>
        <p:spPr>
          <a:xfrm>
            <a:off x="2858875" y="4186410"/>
            <a:ext cx="187289" cy="1894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1D847C-9C6F-8BA0-E6A6-DC22CB9E0DED}"/>
              </a:ext>
            </a:extLst>
          </p:cNvPr>
          <p:cNvSpPr/>
          <p:nvPr/>
        </p:nvSpPr>
        <p:spPr>
          <a:xfrm rot="16200000" flipH="1">
            <a:off x="5290853" y="3043408"/>
            <a:ext cx="132202" cy="46215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 descr="A green and yellow computer chip&#10;&#10;Description automatically generated with medium confidence">
            <a:extLst>
              <a:ext uri="{FF2B5EF4-FFF2-40B4-BE49-F238E27FC236}">
                <a16:creationId xmlns:a16="http://schemas.microsoft.com/office/drawing/2014/main" id="{E76FDCE0-A09C-CA3B-663F-27125EEA67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46254" y="4095979"/>
            <a:ext cx="1282548" cy="1282548"/>
          </a:xfrm>
          <a:prstGeom prst="rect">
            <a:avLst/>
          </a:prstGeom>
        </p:spPr>
      </p:pic>
      <p:pic>
        <p:nvPicPr>
          <p:cNvPr id="13" name="Picture 12" descr="A green and yellow computer chip&#10;&#10;Description automatically generated with medium confidence">
            <a:extLst>
              <a:ext uri="{FF2B5EF4-FFF2-40B4-BE49-F238E27FC236}">
                <a16:creationId xmlns:a16="http://schemas.microsoft.com/office/drawing/2014/main" id="{6726F588-5EEF-1CF0-F61D-116459C971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55817" y="4137750"/>
            <a:ext cx="1282548" cy="12825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0A6F41-B749-63E1-6D9A-70D89C4F87D5}"/>
              </a:ext>
            </a:extLst>
          </p:cNvPr>
          <p:cNvSpPr txBox="1"/>
          <p:nvPr/>
        </p:nvSpPr>
        <p:spPr>
          <a:xfrm>
            <a:off x="5308303" y="3922004"/>
            <a:ext cx="1560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CXL card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A40B6D-9E51-F90A-A2DD-BF754C537F64}"/>
              </a:ext>
            </a:extLst>
          </p:cNvPr>
          <p:cNvSpPr txBox="1"/>
          <p:nvPr/>
        </p:nvSpPr>
        <p:spPr>
          <a:xfrm>
            <a:off x="6651451" y="3999540"/>
            <a:ext cx="1560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PCIe card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66E5A-37F0-EEAC-F46B-FE3467C6BF1D}"/>
              </a:ext>
            </a:extLst>
          </p:cNvPr>
          <p:cNvSpPr/>
          <p:nvPr/>
        </p:nvSpPr>
        <p:spPr>
          <a:xfrm>
            <a:off x="2230913" y="6081311"/>
            <a:ext cx="1812277" cy="6401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CXL accelerator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2641A14-55F5-FC12-CFFB-C123EAB07120}"/>
              </a:ext>
            </a:extLst>
          </p:cNvPr>
          <p:cNvSpPr/>
          <p:nvPr/>
        </p:nvSpPr>
        <p:spPr>
          <a:xfrm>
            <a:off x="8205761" y="1263785"/>
            <a:ext cx="3318828" cy="9796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CXL Switch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D58F6D-5701-A038-1C2A-15CBD1025253}"/>
              </a:ext>
            </a:extLst>
          </p:cNvPr>
          <p:cNvCxnSpPr>
            <a:cxnSpLocks/>
          </p:cNvCxnSpPr>
          <p:nvPr/>
        </p:nvCxnSpPr>
        <p:spPr>
          <a:xfrm>
            <a:off x="8779568" y="327351"/>
            <a:ext cx="0" cy="93643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73E0C7-B61F-CC87-20E2-ECF67EF06B08}"/>
              </a:ext>
            </a:extLst>
          </p:cNvPr>
          <p:cNvCxnSpPr>
            <a:cxnSpLocks/>
          </p:cNvCxnSpPr>
          <p:nvPr/>
        </p:nvCxnSpPr>
        <p:spPr>
          <a:xfrm>
            <a:off x="10022638" y="327351"/>
            <a:ext cx="0" cy="93643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461CEF-CA62-3995-E52D-41FA3A3696B6}"/>
              </a:ext>
            </a:extLst>
          </p:cNvPr>
          <p:cNvCxnSpPr>
            <a:cxnSpLocks/>
          </p:cNvCxnSpPr>
          <p:nvPr/>
        </p:nvCxnSpPr>
        <p:spPr>
          <a:xfrm>
            <a:off x="11111472" y="327351"/>
            <a:ext cx="0" cy="93643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10019F-5390-CC11-B59C-85C03033AF69}"/>
              </a:ext>
            </a:extLst>
          </p:cNvPr>
          <p:cNvCxnSpPr>
            <a:cxnSpLocks/>
          </p:cNvCxnSpPr>
          <p:nvPr/>
        </p:nvCxnSpPr>
        <p:spPr>
          <a:xfrm>
            <a:off x="8779568" y="2243425"/>
            <a:ext cx="0" cy="93643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54C548-E645-F702-93CB-525D6E8DC8B5}"/>
              </a:ext>
            </a:extLst>
          </p:cNvPr>
          <p:cNvCxnSpPr>
            <a:cxnSpLocks/>
          </p:cNvCxnSpPr>
          <p:nvPr/>
        </p:nvCxnSpPr>
        <p:spPr>
          <a:xfrm>
            <a:off x="10022638" y="2243425"/>
            <a:ext cx="0" cy="93643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B7DC58-6788-9DCB-D1B4-6A60B22750FD}"/>
              </a:ext>
            </a:extLst>
          </p:cNvPr>
          <p:cNvCxnSpPr>
            <a:cxnSpLocks/>
          </p:cNvCxnSpPr>
          <p:nvPr/>
        </p:nvCxnSpPr>
        <p:spPr>
          <a:xfrm>
            <a:off x="11111472" y="2243425"/>
            <a:ext cx="0" cy="93643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5A6997B-5994-E116-17DF-D5E40FE7EF82}"/>
              </a:ext>
            </a:extLst>
          </p:cNvPr>
          <p:cNvSpPr/>
          <p:nvPr/>
        </p:nvSpPr>
        <p:spPr>
          <a:xfrm>
            <a:off x="8405870" y="3172650"/>
            <a:ext cx="3117773" cy="49300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CPU/memory/accelerator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29B5C-B919-5878-FFF2-B6770E778B65}"/>
              </a:ext>
            </a:extLst>
          </p:cNvPr>
          <p:cNvSpPr/>
          <p:nvPr/>
        </p:nvSpPr>
        <p:spPr>
          <a:xfrm>
            <a:off x="2518913" y="5158596"/>
            <a:ext cx="966159" cy="457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Switch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84E4630C-DC0F-F2D3-4276-8561A07BC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60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16C1-EFF1-4AF6-D16B-10F4D9DE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30" y="48058"/>
            <a:ext cx="10515600" cy="1325563"/>
          </a:xfrm>
        </p:spPr>
        <p:txBody>
          <a:bodyPr/>
          <a:lstStyle/>
          <a:p>
            <a:r>
              <a:rPr lang="en-IN" dirty="0"/>
              <a:t>Modes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9E7E0BB-24A2-7A60-D27E-6897A5AD9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773729"/>
              </p:ext>
            </p:extLst>
          </p:nvPr>
        </p:nvGraphicFramePr>
        <p:xfrm>
          <a:off x="717430" y="158408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779EF-A69A-60AE-6082-4830638C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F4E9-B9E9-53C6-850E-A96E29404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727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AA2B-E677-CF04-B385-8A2D7116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539" y="0"/>
            <a:ext cx="10515600" cy="1040672"/>
          </a:xfrm>
        </p:spPr>
        <p:txBody>
          <a:bodyPr/>
          <a:lstStyle/>
          <a:p>
            <a:r>
              <a:rPr lang="en-IN" dirty="0"/>
              <a:t>Switch Support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B3CF6-D1AC-C500-8552-ABDDFA1C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BC2A1-370C-928A-D943-DC0AEA09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81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196A9DD-E19B-CC24-0E17-E26C606960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112799"/>
              </p:ext>
            </p:extLst>
          </p:nvPr>
        </p:nvGraphicFramePr>
        <p:xfrm>
          <a:off x="1193800" y="1181819"/>
          <a:ext cx="10515600" cy="5357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5A7D9E5-F48E-C3ED-72C9-D13592BE3285}"/>
              </a:ext>
            </a:extLst>
          </p:cNvPr>
          <p:cNvSpPr/>
          <p:nvPr/>
        </p:nvSpPr>
        <p:spPr>
          <a:xfrm>
            <a:off x="1500997" y="5900468"/>
            <a:ext cx="8721306" cy="365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cachemem</a:t>
            </a:r>
            <a:r>
              <a:rPr lang="en-IN" sz="2400" dirty="0"/>
              <a:t> protocols rely on session keys (subsequently generated)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81EC533-8985-87A3-510F-B5A533BE0A1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27" y="5801339"/>
            <a:ext cx="552570" cy="55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085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4DDC-2C68-670D-0E56-069A0279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Trusted Execution Environments (TEE)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61EC-E102-D609-A437-E97F1B372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Trusted I/O </a:t>
            </a:r>
            <a:r>
              <a:rPr lang="en-IN" dirty="0">
                <a:solidFill>
                  <a:srgbClr val="00B050"/>
                </a:solidFill>
              </a:rPr>
              <a:t>virtualization</a:t>
            </a:r>
          </a:p>
          <a:p>
            <a:pPr lvl="1"/>
            <a:r>
              <a:rPr lang="en-IN" dirty="0"/>
              <a:t>Expand the TCB of each TEE to include </a:t>
            </a:r>
            <a:r>
              <a:rPr lang="en-IN" dirty="0">
                <a:solidFill>
                  <a:srgbClr val="0070C0"/>
                </a:solidFill>
              </a:rPr>
              <a:t>CXL devices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PCI-SIG TEE </a:t>
            </a:r>
            <a:r>
              <a:rPr lang="en-IN" dirty="0"/>
              <a:t>Device has many </a:t>
            </a:r>
            <a:r>
              <a:rPr lang="en-IN" dirty="0">
                <a:solidFill>
                  <a:srgbClr val="002060"/>
                </a:solidFill>
              </a:rPr>
              <a:t>protocols</a:t>
            </a:r>
            <a:r>
              <a:rPr lang="en-IN" dirty="0"/>
              <a:t> defined for PCIe devices</a:t>
            </a:r>
          </a:p>
          <a:p>
            <a:pPr lvl="1"/>
            <a:r>
              <a:rPr lang="en-IN" dirty="0"/>
              <a:t>CXL focuses more on Type 3 devices (</a:t>
            </a:r>
            <a:r>
              <a:rPr lang="en-IN" dirty="0">
                <a:solidFill>
                  <a:srgbClr val="C00000"/>
                </a:solidFill>
              </a:rPr>
              <a:t>memory expanders</a:t>
            </a:r>
            <a:r>
              <a:rPr lang="en-IN" dirty="0"/>
              <a:t>)</a:t>
            </a:r>
          </a:p>
          <a:p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Confidential</a:t>
            </a:r>
            <a:r>
              <a:rPr lang="en-IN" dirty="0"/>
              <a:t> Computing</a:t>
            </a:r>
          </a:p>
          <a:p>
            <a:pPr lvl="1"/>
            <a:r>
              <a:rPr lang="en-IN" dirty="0"/>
              <a:t>Date in </a:t>
            </a:r>
            <a:r>
              <a:rPr lang="en-IN" dirty="0">
                <a:solidFill>
                  <a:srgbClr val="FF0000"/>
                </a:solidFill>
              </a:rPr>
              <a:t>use</a:t>
            </a:r>
            <a:r>
              <a:rPr lang="en-IN" dirty="0"/>
              <a:t>, Data in </a:t>
            </a:r>
            <a:r>
              <a:rPr lang="en-IN" dirty="0">
                <a:solidFill>
                  <a:srgbClr val="C00000"/>
                </a:solidFill>
              </a:rPr>
              <a:t>transit</a:t>
            </a:r>
            <a:r>
              <a:rPr lang="en-IN" dirty="0"/>
              <a:t>, Data at </a:t>
            </a:r>
            <a:r>
              <a:rPr lang="en-IN" dirty="0">
                <a:solidFill>
                  <a:srgbClr val="7030A0"/>
                </a:solidFill>
              </a:rPr>
              <a:t>rest</a:t>
            </a:r>
          </a:p>
          <a:p>
            <a:r>
              <a:rPr lang="en-IN" dirty="0"/>
              <a:t>Threat model</a:t>
            </a:r>
          </a:p>
          <a:p>
            <a:pPr lvl="1"/>
            <a:r>
              <a:rPr lang="en-IN" dirty="0"/>
              <a:t>Messages need not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arrive</a:t>
            </a:r>
            <a:r>
              <a:rPr lang="en-IN" dirty="0"/>
              <a:t> in order</a:t>
            </a:r>
          </a:p>
          <a:p>
            <a:pPr lvl="1"/>
            <a:r>
              <a:rPr lang="en-IN" dirty="0"/>
              <a:t>Nothing that happens inside the TEE is </a:t>
            </a:r>
            <a:r>
              <a:rPr lang="en-IN" dirty="0">
                <a:solidFill>
                  <a:srgbClr val="00B050"/>
                </a:solidFill>
              </a:rPr>
              <a:t>externally visible</a:t>
            </a:r>
          </a:p>
          <a:p>
            <a:pPr lvl="1"/>
            <a:r>
              <a:rPr lang="en-IN" dirty="0"/>
              <a:t>Targets are </a:t>
            </a:r>
            <a:r>
              <a:rPr lang="en-IN" u="sng" dirty="0">
                <a:solidFill>
                  <a:srgbClr val="7030A0"/>
                </a:solidFill>
              </a:rPr>
              <a:t>directly</a:t>
            </a:r>
            <a:r>
              <a:rPr lang="en-IN" dirty="0"/>
              <a:t> connected to the host [</a:t>
            </a:r>
            <a:r>
              <a:rPr lang="en-IN" b="1" dirty="0">
                <a:solidFill>
                  <a:srgbClr val="FF0000"/>
                </a:solidFill>
              </a:rPr>
              <a:t>Limitation</a:t>
            </a:r>
            <a:r>
              <a:rPr lang="en-IN" dirty="0"/>
              <a:t>]</a:t>
            </a:r>
          </a:p>
          <a:p>
            <a:pPr lvl="1"/>
            <a:r>
              <a:rPr lang="en-IN" dirty="0"/>
              <a:t>Target maintains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separation</a:t>
            </a:r>
            <a:r>
              <a:rPr lang="en-IN" dirty="0"/>
              <a:t> between hosts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9CC31-7696-9C59-502A-4CD7312C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977C2-A58E-9B88-10A9-0916972A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484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4FE5-E39E-82E0-F79C-A0EC3F44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FC3A-3E35-9807-CDB7-1164F7328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at </a:t>
            </a:r>
            <a:r>
              <a:rPr lang="en-IN" dirty="0">
                <a:solidFill>
                  <a:srgbClr val="FF0000"/>
                </a:solidFill>
              </a:rPr>
              <a:t>rest</a:t>
            </a:r>
          </a:p>
          <a:p>
            <a:pPr lvl="1"/>
            <a:r>
              <a:rPr lang="en-IN" dirty="0"/>
              <a:t>Requires </a:t>
            </a:r>
            <a:r>
              <a:rPr lang="en-IN" dirty="0">
                <a:solidFill>
                  <a:srgbClr val="7030A0"/>
                </a:solidFill>
              </a:rPr>
              <a:t>memory encryption</a:t>
            </a:r>
          </a:p>
          <a:p>
            <a:pPr lvl="1"/>
            <a:r>
              <a:rPr lang="en-IN" dirty="0"/>
              <a:t>Host or device-initiated </a:t>
            </a:r>
            <a:r>
              <a:rPr lang="en-IN" dirty="0">
                <a:solidFill>
                  <a:srgbClr val="00B050"/>
                </a:solidFill>
              </a:rPr>
              <a:t>encryption</a:t>
            </a:r>
            <a:r>
              <a:rPr lang="en-IN" dirty="0"/>
              <a:t> is allowed</a:t>
            </a:r>
          </a:p>
          <a:p>
            <a:pPr lvl="1"/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memory region </a:t>
            </a:r>
            <a:r>
              <a:rPr lang="en-IN" dirty="0"/>
              <a:t>has a single initiator</a:t>
            </a:r>
          </a:p>
          <a:p>
            <a:pPr lvl="1"/>
            <a:r>
              <a:rPr lang="en-IN" dirty="0"/>
              <a:t>It is the job of the initiator to </a:t>
            </a:r>
            <a:r>
              <a:rPr lang="en-IN" u="sng" dirty="0">
                <a:solidFill>
                  <a:schemeClr val="accent3">
                    <a:lumMod val="75000"/>
                  </a:schemeClr>
                </a:solidFill>
              </a:rPr>
              <a:t>maintain</a:t>
            </a:r>
            <a:r>
              <a:rPr lang="en-IN" dirty="0"/>
              <a:t> all the encryption keys</a:t>
            </a:r>
          </a:p>
          <a:p>
            <a:r>
              <a:rPr lang="en-IN" dirty="0"/>
              <a:t>Memory ranges can be recycled – keys and hosts can be </a:t>
            </a:r>
            <a:r>
              <a:rPr lang="en-IN" dirty="0">
                <a:solidFill>
                  <a:srgbClr val="00B0F0"/>
                </a:solidFill>
              </a:rPr>
              <a:t>changed</a:t>
            </a:r>
          </a:p>
          <a:p>
            <a:r>
              <a:rPr lang="en-IN" dirty="0"/>
              <a:t>Device should support </a:t>
            </a:r>
            <a:r>
              <a:rPr lang="en-IN" dirty="0">
                <a:solidFill>
                  <a:srgbClr val="00B0F0"/>
                </a:solidFill>
              </a:rPr>
              <a:t>clearing</a:t>
            </a:r>
            <a:r>
              <a:rPr lang="en-IN" dirty="0"/>
              <a:t> or </a:t>
            </a:r>
            <a:r>
              <a:rPr lang="en-IN" dirty="0">
                <a:solidFill>
                  <a:srgbClr val="FF0000"/>
                </a:solidFill>
              </a:rPr>
              <a:t>randomizing</a:t>
            </a:r>
            <a:r>
              <a:rPr lang="en-IN" dirty="0"/>
              <a:t> memory ranges</a:t>
            </a:r>
          </a:p>
          <a:p>
            <a:r>
              <a:rPr lang="en-IN" dirty="0"/>
              <a:t>Dynamic capacity changes </a:t>
            </a:r>
          </a:p>
          <a:p>
            <a:pPr lvl="1"/>
            <a:r>
              <a:rPr lang="en-IN" dirty="0"/>
              <a:t>Different memory </a:t>
            </a:r>
            <a:r>
              <a:rPr lang="en-IN" dirty="0">
                <a:solidFill>
                  <a:srgbClr val="FF0000"/>
                </a:solidFill>
              </a:rPr>
              <a:t>ranges</a:t>
            </a:r>
            <a:r>
              <a:rPr lang="en-IN" dirty="0"/>
              <a:t> can have different </a:t>
            </a:r>
            <a:r>
              <a:rPr lang="en-IN" dirty="0">
                <a:solidFill>
                  <a:srgbClr val="C00000"/>
                </a:solidFill>
              </a:rPr>
              <a:t>keys</a:t>
            </a:r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53691-DA23-10DF-66DB-3B97238E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4A4A9-9528-C9DB-A686-4EFE0773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31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square with black border&#10;&#10;Description automatically generated">
            <a:extLst>
              <a:ext uri="{FF2B5EF4-FFF2-40B4-BE49-F238E27FC236}">
                <a16:creationId xmlns:a16="http://schemas.microsoft.com/office/drawing/2014/main" id="{EFA27724-E5BF-F0BA-6EAD-CBE8F6EAF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422" y="994933"/>
            <a:ext cx="4557155" cy="44885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D3304B-EACD-02A5-96B9-6C9B7BEFAC9B}"/>
              </a:ext>
            </a:extLst>
          </p:cNvPr>
          <p:cNvSpPr txBox="1"/>
          <p:nvPr/>
        </p:nvSpPr>
        <p:spPr>
          <a:xfrm>
            <a:off x="4806223" y="2648309"/>
            <a:ext cx="2579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4000" dirty="0">
                <a:latin typeface="Comic Sans MS" panose="030F0702030302020204" pitchFamily="66" charset="0"/>
              </a:rPr>
              <a:t>Reliability</a:t>
            </a:r>
          </a:p>
        </p:txBody>
      </p:sp>
    </p:spTree>
    <p:extLst>
      <p:ext uri="{BB962C8B-B14F-4D97-AF65-F5344CB8AC3E}">
        <p14:creationId xmlns:p14="http://schemas.microsoft.com/office/powerpoint/2010/main" val="17621818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AB69-656E-A89F-1034-C18EF46D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Reliability, Availability and Serviceability (RAS)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3BA4-209A-DF7E-48B9-E59C7495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3601966"/>
            <a:ext cx="10515600" cy="2657144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00B050"/>
                </a:solidFill>
              </a:rPr>
              <a:t>Protocol</a:t>
            </a:r>
            <a:r>
              <a:rPr lang="en-IN" dirty="0"/>
              <a:t> and link errors are </a:t>
            </a:r>
            <a:r>
              <a:rPr lang="en-IN" dirty="0">
                <a:solidFill>
                  <a:srgbClr val="0070C0"/>
                </a:solidFill>
              </a:rPr>
              <a:t>detected</a:t>
            </a:r>
            <a:r>
              <a:rPr lang="en-IN" dirty="0"/>
              <a:t> and then reported to the host.</a:t>
            </a:r>
          </a:p>
          <a:p>
            <a:r>
              <a:rPr lang="en-IN" dirty="0"/>
              <a:t>Generate </a:t>
            </a:r>
            <a:r>
              <a:rPr lang="en-IN" dirty="0">
                <a:solidFill>
                  <a:srgbClr val="FF0000"/>
                </a:solidFill>
              </a:rPr>
              <a:t>PCI_ERR </a:t>
            </a:r>
            <a:r>
              <a:rPr lang="en-IN" dirty="0"/>
              <a:t>messages (can be reported to the OS)</a:t>
            </a:r>
          </a:p>
          <a:p>
            <a:r>
              <a:rPr lang="en-IN" dirty="0"/>
              <a:t>Poison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Return</a:t>
            </a:r>
            <a:r>
              <a:rPr lang="en-IN" dirty="0">
                <a:sym typeface="Wingdings" panose="05000000000000000000" pitchFamily="2" charset="2"/>
              </a:rPr>
              <a:t> data tagged as poisoned. Depends on the requester.</a:t>
            </a:r>
          </a:p>
          <a:p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Viral</a:t>
            </a:r>
            <a:r>
              <a:rPr lang="en-IN" dirty="0">
                <a:sym typeface="Wingdings" panose="05000000000000000000" pitchFamily="2" charset="2"/>
              </a:rPr>
              <a:t>  More severe error conditions. Contain and isolate the error. 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Send it to all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downstream</a:t>
            </a:r>
            <a:r>
              <a:rPr lang="en-IN" dirty="0">
                <a:sym typeface="Wingdings" panose="05000000000000000000" pitchFamily="2" charset="2"/>
              </a:rPr>
              <a:t> entities. 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Start a sequence of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resets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A6066-CA84-FC2C-472F-4CF1320AE9F4}"/>
              </a:ext>
            </a:extLst>
          </p:cNvPr>
          <p:cNvSpPr/>
          <p:nvPr/>
        </p:nvSpPr>
        <p:spPr>
          <a:xfrm>
            <a:off x="748145" y="1635053"/>
            <a:ext cx="3051959" cy="60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CRC and Retry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7B1D2B-21B9-5A71-8DFF-C8D7289271BF}"/>
              </a:ext>
            </a:extLst>
          </p:cNvPr>
          <p:cNvSpPr/>
          <p:nvPr/>
        </p:nvSpPr>
        <p:spPr>
          <a:xfrm>
            <a:off x="4380016" y="1635053"/>
            <a:ext cx="3051959" cy="60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Retraining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27DDD0-7A85-F563-93DC-9BB118FD7501}"/>
              </a:ext>
            </a:extLst>
          </p:cNvPr>
          <p:cNvSpPr/>
          <p:nvPr/>
        </p:nvSpPr>
        <p:spPr>
          <a:xfrm>
            <a:off x="8011887" y="1607561"/>
            <a:ext cx="3051959" cy="60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Hot-plugging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2A539-3E0A-436B-6FA0-68345C6B3FBA}"/>
              </a:ext>
            </a:extLst>
          </p:cNvPr>
          <p:cNvSpPr/>
          <p:nvPr/>
        </p:nvSpPr>
        <p:spPr>
          <a:xfrm>
            <a:off x="651163" y="2650393"/>
            <a:ext cx="3051959" cy="60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Data poisoning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0B1C4F-ADEA-5EB8-D408-D81238F210F9}"/>
              </a:ext>
            </a:extLst>
          </p:cNvPr>
          <p:cNvSpPr/>
          <p:nvPr/>
        </p:nvSpPr>
        <p:spPr>
          <a:xfrm>
            <a:off x="4380016" y="2650393"/>
            <a:ext cx="3051959" cy="60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CXL Isolation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EC5C7B-05A4-3004-56A8-7033626BC8EF}"/>
              </a:ext>
            </a:extLst>
          </p:cNvPr>
          <p:cNvSpPr/>
          <p:nvPr/>
        </p:nvSpPr>
        <p:spPr>
          <a:xfrm>
            <a:off x="8011886" y="2650312"/>
            <a:ext cx="3051959" cy="605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Viral</a:t>
            </a:r>
          </a:p>
        </p:txBody>
      </p:sp>
    </p:spTree>
    <p:extLst>
      <p:ext uri="{BB962C8B-B14F-4D97-AF65-F5344CB8AC3E}">
        <p14:creationId xmlns:p14="http://schemas.microsoft.com/office/powerpoint/2010/main" val="37932500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6D81-7616-BD7E-806C-A8F581BC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Handling Viral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B1720-97B1-F723-3BA0-D1E1104F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19" y="1847850"/>
            <a:ext cx="11167753" cy="4351338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Switch</a:t>
            </a:r>
          </a:p>
          <a:p>
            <a:pPr lvl="1"/>
            <a:r>
              <a:rPr lang="en-IN" dirty="0"/>
              <a:t>If any of the </a:t>
            </a:r>
            <a:r>
              <a:rPr lang="en-IN" dirty="0">
                <a:solidFill>
                  <a:srgbClr val="00B050"/>
                </a:solidFill>
              </a:rPr>
              <a:t>downstream</a:t>
            </a:r>
            <a:r>
              <a:rPr lang="en-IN" dirty="0"/>
              <a:t> ports of a VCS is </a:t>
            </a:r>
            <a:r>
              <a:rPr lang="en-IN" dirty="0">
                <a:solidFill>
                  <a:srgbClr val="FF0000"/>
                </a:solidFill>
              </a:rPr>
              <a:t>viral</a:t>
            </a:r>
            <a:r>
              <a:rPr lang="en-IN" dirty="0"/>
              <a:t>, so is the VCS and the </a:t>
            </a:r>
            <a:r>
              <a:rPr lang="en-IN" dirty="0">
                <a:solidFill>
                  <a:srgbClr val="C00000"/>
                </a:solidFill>
              </a:rPr>
              <a:t>upstream</a:t>
            </a:r>
            <a:r>
              <a:rPr lang="en-IN" dirty="0"/>
              <a:t> port</a:t>
            </a:r>
          </a:p>
          <a:p>
            <a:pPr lvl="1"/>
            <a:r>
              <a:rPr lang="en-IN" dirty="0"/>
              <a:t>All </a:t>
            </a:r>
            <a:r>
              <a:rPr lang="en-IN" dirty="0" err="1">
                <a:solidFill>
                  <a:srgbClr val="7030A0"/>
                </a:solidFill>
              </a:rPr>
              <a:t>cachemem</a:t>
            </a:r>
            <a:r>
              <a:rPr lang="en-IN" dirty="0"/>
              <a:t> traffic has its viral bit set</a:t>
            </a:r>
          </a:p>
          <a:p>
            <a:pPr lvl="1"/>
            <a:r>
              <a:rPr lang="en-IN" dirty="0"/>
              <a:t>Other VCSs are unaffected</a:t>
            </a:r>
          </a:p>
          <a:p>
            <a:pPr lvl="1"/>
            <a:r>
              <a:rPr lang="en-IN" dirty="0"/>
              <a:t>CXL.io </a:t>
            </a:r>
            <a:r>
              <a:rPr lang="en-IN" dirty="0">
                <a:solidFill>
                  <a:srgbClr val="FF0000"/>
                </a:solidFill>
              </a:rPr>
              <a:t>traffic</a:t>
            </a:r>
            <a:r>
              <a:rPr lang="en-IN" dirty="0"/>
              <a:t> continues as usual</a:t>
            </a:r>
          </a:p>
          <a:p>
            <a:pPr lvl="1"/>
            <a:r>
              <a:rPr lang="en-IN" dirty="0"/>
              <a:t>If the switch is affected, then </a:t>
            </a:r>
            <a:r>
              <a:rPr lang="en-IN" dirty="0">
                <a:solidFill>
                  <a:srgbClr val="C00000"/>
                </a:solidFill>
              </a:rPr>
              <a:t>multiple VCs </a:t>
            </a:r>
            <a:r>
              <a:rPr lang="en-IN" dirty="0"/>
              <a:t>maybe set to viral</a:t>
            </a:r>
          </a:p>
          <a:p>
            <a:pPr lvl="1"/>
            <a:r>
              <a:rPr lang="en-IN" dirty="0"/>
              <a:t>If a VCS is connected to an MLD device, then </a:t>
            </a:r>
            <a:r>
              <a:rPr lang="en-IN" dirty="0">
                <a:solidFill>
                  <a:srgbClr val="7030A0"/>
                </a:solidFill>
              </a:rPr>
              <a:t>LDs are made viral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EEE84-F4F0-384E-5A16-BF38D0E6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8DCE3-58D0-AF44-EA19-6D887645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65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4CD1-68B2-5645-5B84-31DE387CA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74E7C-35DD-83E8-570D-DA9ABC9D7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Device</a:t>
            </a:r>
          </a:p>
          <a:p>
            <a:pPr lvl="1"/>
            <a:r>
              <a:rPr lang="en-IN" dirty="0"/>
              <a:t>Potentially </a:t>
            </a:r>
            <a:r>
              <a:rPr lang="en-IN" dirty="0">
                <a:solidFill>
                  <a:srgbClr val="FF0000"/>
                </a:solidFill>
              </a:rPr>
              <a:t>wrong</a:t>
            </a:r>
            <a:r>
              <a:rPr lang="en-IN" dirty="0"/>
              <a:t> data cannot be written to persistent storage</a:t>
            </a:r>
          </a:p>
          <a:p>
            <a:pPr lvl="1"/>
            <a:r>
              <a:rPr lang="en-IN" dirty="0"/>
              <a:t>Needs to self-isolate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Commit</a:t>
            </a:r>
            <a:r>
              <a:rPr lang="en-IN" dirty="0"/>
              <a:t> all writes before receiving the viral message</a:t>
            </a:r>
          </a:p>
          <a:p>
            <a:pPr lvl="1"/>
            <a:r>
              <a:rPr lang="en-IN" b="1" dirty="0">
                <a:solidFill>
                  <a:srgbClr val="FF0000"/>
                </a:solidFill>
              </a:rPr>
              <a:t>Stop</a:t>
            </a:r>
            <a:r>
              <a:rPr lang="en-IN" dirty="0"/>
              <a:t> all writes that causally succeed the viral message</a:t>
            </a:r>
          </a:p>
          <a:p>
            <a:pPr lvl="1"/>
            <a:r>
              <a:rPr lang="en-IN" dirty="0"/>
              <a:t>Keep responding to </a:t>
            </a:r>
            <a:r>
              <a:rPr lang="en-IN" dirty="0">
                <a:solidFill>
                  <a:srgbClr val="00B050"/>
                </a:solidFill>
              </a:rPr>
              <a:t>snoops</a:t>
            </a:r>
          </a:p>
          <a:p>
            <a:pPr lvl="1"/>
            <a:r>
              <a:rPr lang="en-IN" dirty="0"/>
              <a:t>Complete pending host accesses</a:t>
            </a:r>
          </a:p>
          <a:p>
            <a:pPr lvl="1"/>
            <a:r>
              <a:rPr lang="en-IN" dirty="0"/>
              <a:t>Complete all accesses to the device’s </a:t>
            </a:r>
            <a:r>
              <a:rPr lang="en-IN" dirty="0">
                <a:solidFill>
                  <a:srgbClr val="0070C0"/>
                </a:solidFill>
              </a:rPr>
              <a:t>volatile</a:t>
            </a:r>
            <a:r>
              <a:rPr lang="en-IN" dirty="0"/>
              <a:t> memory </a:t>
            </a:r>
          </a:p>
          <a:p>
            <a:pPr lvl="1"/>
            <a:r>
              <a:rPr lang="en-IN" dirty="0"/>
              <a:t>If the device has had a fault, then take </a:t>
            </a:r>
            <a:r>
              <a:rPr lang="en-IN" u="sng" dirty="0">
                <a:solidFill>
                  <a:srgbClr val="C00000"/>
                </a:solidFill>
              </a:rPr>
              <a:t>steps</a:t>
            </a:r>
            <a:r>
              <a:rPr lang="en-IN" dirty="0"/>
              <a:t> to contain the error </a:t>
            </a:r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Communicate</a:t>
            </a:r>
            <a:r>
              <a:rPr lang="en-IN" dirty="0"/>
              <a:t> the viral status in all </a:t>
            </a:r>
            <a:r>
              <a:rPr lang="en-IN" dirty="0" err="1">
                <a:solidFill>
                  <a:srgbClr val="002060"/>
                </a:solidFill>
              </a:rPr>
              <a:t>cachemem</a:t>
            </a:r>
            <a:r>
              <a:rPr lang="en-IN" dirty="0"/>
              <a:t> messages (to the host)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71F41-56F9-BE96-45B4-263016DE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FE1DB-878B-483F-50D9-77BD834F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854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5505-8F04-AFC0-36A3-C4FE1D91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0D7B6-7BE3-B092-2006-CE57AC668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Compute Express Link Specification, August 2023, Revision 3.1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Das Sharma, D., Blankenship, R., &amp; Berger, D. (2024). An Introduction to the Compute Express Link (CXL) Interconnect. ACM Computing Surveys, 56(11), 1-37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1827B-7576-2F0A-81AF-C605C323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1E590-1C04-F1A5-0EA3-D97092D5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437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BFEAB2-FD83-41F2-9787-AD5D1A1760CD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21FC12-3A21-46F6-95A6-B6C9D77E65F7}"/>
              </a:ext>
            </a:extLst>
          </p:cNvPr>
          <p:cNvSpPr/>
          <p:nvPr/>
        </p:nvSpPr>
        <p:spPr>
          <a:xfrm>
            <a:off x="2470351" y="1662512"/>
            <a:ext cx="6837551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9900" b="1" dirty="0">
                <a:ln/>
                <a:solidFill>
                  <a:schemeClr val="accent3">
                    <a:lumMod val="50000"/>
                  </a:schemeClr>
                </a:solidFill>
                <a:latin typeface="Freestyle Script" panose="030804020302050B0404" pitchFamily="66" charset="0"/>
              </a:rPr>
              <a:t>The End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FEC695-2DA5-08C8-0676-73C2D673C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6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4B3A-8C3A-2107-7379-7F3040F9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FlexBus</a:t>
            </a:r>
            <a:r>
              <a:rPr lang="en-IN"/>
              <a:t>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5E90B-6D7C-C253-6FB8-4E219FF4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D160DF-C8DC-2333-6360-E7DC1C4B984C}"/>
              </a:ext>
            </a:extLst>
          </p:cNvPr>
          <p:cNvSpPr/>
          <p:nvPr/>
        </p:nvSpPr>
        <p:spPr>
          <a:xfrm>
            <a:off x="2599981" y="1690688"/>
            <a:ext cx="7271132" cy="14931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576BDF-C4FD-B4AA-EB03-32163833D2E8}"/>
              </a:ext>
            </a:extLst>
          </p:cNvPr>
          <p:cNvSpPr/>
          <p:nvPr/>
        </p:nvSpPr>
        <p:spPr>
          <a:xfrm>
            <a:off x="4665643" y="2074204"/>
            <a:ext cx="4087258" cy="676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/>
              <a:t>cache</a:t>
            </a:r>
            <a:r>
              <a:rPr lang="en-IN" sz="2400"/>
              <a:t> and </a:t>
            </a:r>
            <a:r>
              <a:rPr lang="en-IN" sz="2400" i="1"/>
              <a:t>mem</a:t>
            </a:r>
          </a:p>
          <a:p>
            <a:pPr algn="ctr"/>
            <a:r>
              <a:rPr lang="en-IN" sz="2400" dirty="0"/>
              <a:t>Transaction</a:t>
            </a:r>
            <a:r>
              <a:rPr lang="en-IN" sz="2400"/>
              <a:t> Layer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D12BF0-FB0E-E18B-0D0A-14063D2D132F}"/>
              </a:ext>
            </a:extLst>
          </p:cNvPr>
          <p:cNvSpPr/>
          <p:nvPr/>
        </p:nvSpPr>
        <p:spPr>
          <a:xfrm>
            <a:off x="2599981" y="3276926"/>
            <a:ext cx="7271132" cy="10527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7E7289-3A59-50D5-9FDF-D7DB7128C0B3}"/>
              </a:ext>
            </a:extLst>
          </p:cNvPr>
          <p:cNvSpPr/>
          <p:nvPr/>
        </p:nvSpPr>
        <p:spPr>
          <a:xfrm>
            <a:off x="4415927" y="3372519"/>
            <a:ext cx="4087258" cy="676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/>
              <a:t>cache</a:t>
            </a:r>
            <a:r>
              <a:rPr lang="en-IN" sz="2400" dirty="0"/>
              <a:t> and </a:t>
            </a:r>
            <a:r>
              <a:rPr lang="en-IN" sz="2400" i="1" dirty="0"/>
              <a:t>mem</a:t>
            </a:r>
            <a:r>
              <a:rPr lang="en-IN" sz="2400" dirty="0"/>
              <a:t> </a:t>
            </a:r>
            <a:r>
              <a:rPr lang="en-IN" sz="2400"/>
              <a:t>Link Layer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104DE8-814D-C3BF-C3DF-9C375412BA06}"/>
              </a:ext>
            </a:extLst>
          </p:cNvPr>
          <p:cNvSpPr/>
          <p:nvPr/>
        </p:nvSpPr>
        <p:spPr>
          <a:xfrm>
            <a:off x="2599981" y="5303645"/>
            <a:ext cx="7271132" cy="127603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D38663-7A6B-7434-A2FB-F819179CB3BC}"/>
              </a:ext>
            </a:extLst>
          </p:cNvPr>
          <p:cNvSpPr/>
          <p:nvPr/>
        </p:nvSpPr>
        <p:spPr>
          <a:xfrm>
            <a:off x="4856602" y="5294018"/>
            <a:ext cx="2860714" cy="676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Logical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9F55F-7736-1C36-D128-860DF9C3A9B5}"/>
              </a:ext>
            </a:extLst>
          </p:cNvPr>
          <p:cNvSpPr/>
          <p:nvPr/>
        </p:nvSpPr>
        <p:spPr>
          <a:xfrm>
            <a:off x="4856602" y="5903315"/>
            <a:ext cx="2860714" cy="676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Electrical Layer</a:t>
            </a:r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8AA37579-6C92-FF1B-402F-7680EDFB34FF}"/>
              </a:ext>
            </a:extLst>
          </p:cNvPr>
          <p:cNvSpPr/>
          <p:nvPr/>
        </p:nvSpPr>
        <p:spPr>
          <a:xfrm rot="10800000">
            <a:off x="5286259" y="4627369"/>
            <a:ext cx="2346593" cy="395536"/>
          </a:xfrm>
          <a:prstGeom prst="trapezoi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7490ACD8-9300-B539-1F4F-E8293131FB39}"/>
              </a:ext>
            </a:extLst>
          </p:cNvPr>
          <p:cNvSpPr/>
          <p:nvPr/>
        </p:nvSpPr>
        <p:spPr>
          <a:xfrm>
            <a:off x="5695720" y="4157891"/>
            <a:ext cx="400280" cy="509837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45C908C8-27C6-63CA-5646-5E0F90C62CFE}"/>
              </a:ext>
            </a:extLst>
          </p:cNvPr>
          <p:cNvSpPr/>
          <p:nvPr/>
        </p:nvSpPr>
        <p:spPr>
          <a:xfrm>
            <a:off x="6993875" y="4117532"/>
            <a:ext cx="400280" cy="509837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B66F6BFA-BD8A-D96F-2CAE-D96268DC1515}"/>
              </a:ext>
            </a:extLst>
          </p:cNvPr>
          <p:cNvSpPr/>
          <p:nvPr/>
        </p:nvSpPr>
        <p:spPr>
          <a:xfrm>
            <a:off x="6290632" y="4908358"/>
            <a:ext cx="400280" cy="509837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D76323-B463-8F8C-2105-283DC1111D3B}"/>
              </a:ext>
            </a:extLst>
          </p:cNvPr>
          <p:cNvSpPr/>
          <p:nvPr/>
        </p:nvSpPr>
        <p:spPr>
          <a:xfrm>
            <a:off x="2803584" y="2055813"/>
            <a:ext cx="1515027" cy="1058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PCIe/CXL.io Trans. Layer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B8A619A-3169-6A8F-C529-7A327CABC592}"/>
              </a:ext>
            </a:extLst>
          </p:cNvPr>
          <p:cNvSpPr/>
          <p:nvPr/>
        </p:nvSpPr>
        <p:spPr>
          <a:xfrm>
            <a:off x="2803583" y="3276925"/>
            <a:ext cx="1515027" cy="10587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PCIe/CXL.io Data Link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F9F773-03BB-EDF3-C3FB-537A2C087A19}"/>
              </a:ext>
            </a:extLst>
          </p:cNvPr>
          <p:cNvSpPr txBox="1"/>
          <p:nvPr/>
        </p:nvSpPr>
        <p:spPr>
          <a:xfrm>
            <a:off x="5930026" y="4524998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/>
              <a:t>ARB/MUX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60C2D42B-6532-1668-156F-549F7A74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05884"/>
      </p:ext>
    </p:extLst>
  </p:cSld>
  <p:clrMapOvr>
    <a:masterClrMapping/>
  </p:clrMapOvr>
</p:sld>
</file>

<file path=ppt/theme/theme1.xml><?xml version="1.0" encoding="utf-8"?>
<a:theme xmlns:a="http://schemas.openxmlformats.org/drawingml/2006/main" name="ostemplat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3.processes (4)" id="{88BF7900-DF5C-42C9-8AB4-C05780026884}" vid="{CEC7E129-68B4-40A4-952E-672FBE4114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812FAD2-59F3-4961-8AC6-520DE6291B6C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ostemplate</Template>
  <TotalTime>888</TotalTime>
  <Words>4936</Words>
  <Application>Microsoft Office PowerPoint</Application>
  <PresentationFormat>Widescreen</PresentationFormat>
  <Paragraphs>1080</Paragraphs>
  <Slides>89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100" baseType="lpstr">
      <vt:lpstr>Aptos</vt:lpstr>
      <vt:lpstr>Arial</vt:lpstr>
      <vt:lpstr>Calibri</vt:lpstr>
      <vt:lpstr>Calibri Light</vt:lpstr>
      <vt:lpstr>Comic Sans MS</vt:lpstr>
      <vt:lpstr>Freestyle Script</vt:lpstr>
      <vt:lpstr>Lato Light</vt:lpstr>
      <vt:lpstr>Poppins</vt:lpstr>
      <vt:lpstr>Symbol</vt:lpstr>
      <vt:lpstr>Wingdings</vt:lpstr>
      <vt:lpstr>ostemplate</vt:lpstr>
      <vt:lpstr>Compute Express Link (CXL)</vt:lpstr>
      <vt:lpstr>History</vt:lpstr>
      <vt:lpstr>Introduction to CXL</vt:lpstr>
      <vt:lpstr>Why CXL?</vt:lpstr>
      <vt:lpstr>PowerPoint Presentation</vt:lpstr>
      <vt:lpstr>PCI Express</vt:lpstr>
      <vt:lpstr>PowerPoint Presentation</vt:lpstr>
      <vt:lpstr>Flex Bus</vt:lpstr>
      <vt:lpstr>FlexBus Layers</vt:lpstr>
      <vt:lpstr>Example CXL System</vt:lpstr>
      <vt:lpstr>Types of CXL Devices</vt:lpstr>
      <vt:lpstr>Type 3 CXL Device</vt:lpstr>
      <vt:lpstr>Comparison of all Three CXL Memory Devices</vt:lpstr>
      <vt:lpstr>Complex Interconnections + Virtualization</vt:lpstr>
      <vt:lpstr>Example Topology</vt:lpstr>
      <vt:lpstr>CXL Fabric</vt:lpstr>
      <vt:lpstr>PowerPoint Presentation</vt:lpstr>
      <vt:lpstr>PowerPoint Presentation</vt:lpstr>
      <vt:lpstr>CXL.cache</vt:lpstr>
      <vt:lpstr>Host and Device Bias</vt:lpstr>
      <vt:lpstr>Ex: Host Bias</vt:lpstr>
      <vt:lpstr>Device to Host Requests (Upstream)</vt:lpstr>
      <vt:lpstr>Host to Device Responses</vt:lpstr>
      <vt:lpstr>Example Device to Host Interaction</vt:lpstr>
      <vt:lpstr>Host to Device: Snoop Requests </vt:lpstr>
      <vt:lpstr>Example Interaction: Host to Device</vt:lpstr>
      <vt:lpstr>Device to Host Response</vt:lpstr>
      <vt:lpstr>PowerPoint Presentation</vt:lpstr>
      <vt:lpstr>CXL.mem</vt:lpstr>
      <vt:lpstr>M2S and S2M Transactions</vt:lpstr>
      <vt:lpstr>Transaction Ordering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QoS Telemetry</vt:lpstr>
      <vt:lpstr>How is Telemetry Used?</vt:lpstr>
      <vt:lpstr>Flow Control vs Device Load</vt:lpstr>
      <vt:lpstr>PowerPoint Presentation</vt:lpstr>
      <vt:lpstr>CXL.io</vt:lpstr>
      <vt:lpstr>Software Support</vt:lpstr>
      <vt:lpstr>PowerPoint Presentation</vt:lpstr>
      <vt:lpstr>Link Layer</vt:lpstr>
      <vt:lpstr>cxl.cachemem</vt:lpstr>
      <vt:lpstr>Packing Flits and Transactions</vt:lpstr>
      <vt:lpstr>Reliable Transmission (Retry Buffer)</vt:lpstr>
      <vt:lpstr>RETRY State Machines </vt:lpstr>
      <vt:lpstr>256 Byte Flits</vt:lpstr>
      <vt:lpstr>Correctness and Integrity</vt:lpstr>
      <vt:lpstr>PowerPoint Presentation</vt:lpstr>
      <vt:lpstr>ARB/MUX</vt:lpstr>
      <vt:lpstr>Resource Allocation and Partitioning</vt:lpstr>
      <vt:lpstr>PowerPoint Presentation</vt:lpstr>
      <vt:lpstr>Switches</vt:lpstr>
      <vt:lpstr>PCIe-PCIe Bridge (PPB)</vt:lpstr>
      <vt:lpstr>A More Complex Example (Composite Switches)</vt:lpstr>
      <vt:lpstr>Composable CXL System</vt:lpstr>
      <vt:lpstr>More about Switches</vt:lpstr>
      <vt:lpstr>Contd …</vt:lpstr>
      <vt:lpstr>CXL PBR Switches</vt:lpstr>
      <vt:lpstr>CXL Fabric Architecture</vt:lpstr>
      <vt:lpstr>Example Topology</vt:lpstr>
      <vt:lpstr>Host and Device Memory Address Spaces</vt:lpstr>
      <vt:lpstr>PowerPoint Presentation</vt:lpstr>
      <vt:lpstr>PowerPoint Presentation</vt:lpstr>
      <vt:lpstr>Power Management</vt:lpstr>
      <vt:lpstr>Phase 1 and Phase 2</vt:lpstr>
      <vt:lpstr>PowerPoint Presentation</vt:lpstr>
      <vt:lpstr>Security</vt:lpstr>
      <vt:lpstr>Trusted Computing Base (TCB) </vt:lpstr>
      <vt:lpstr>Security Details</vt:lpstr>
      <vt:lpstr>Encryption Details</vt:lpstr>
      <vt:lpstr>Encryption Mechanism</vt:lpstr>
      <vt:lpstr>Modes</vt:lpstr>
      <vt:lpstr>Switch Support</vt:lpstr>
      <vt:lpstr>Trusted Execution Environments (TEE)</vt:lpstr>
      <vt:lpstr>Contd…</vt:lpstr>
      <vt:lpstr>PowerPoint Presentation</vt:lpstr>
      <vt:lpstr>Reliability, Availability and Serviceability (RAS)</vt:lpstr>
      <vt:lpstr>Handling Viral Conditions</vt:lpstr>
      <vt:lpstr>Device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srsarangi</dc:creator>
  <cp:lastModifiedBy>Smruti Ranjan Sarangi</cp:lastModifiedBy>
  <cp:revision>3</cp:revision>
  <dcterms:created xsi:type="dcterms:W3CDTF">2024-09-09T11:43:58Z</dcterms:created>
  <dcterms:modified xsi:type="dcterms:W3CDTF">2024-10-11T05:58:40Z</dcterms:modified>
</cp:coreProperties>
</file>