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36" r:id="rId72"/>
    <p:sldId id="317" r:id="rId73"/>
    <p:sldId id="318" r:id="rId74"/>
    <p:sldId id="319" r:id="rId75"/>
    <p:sldId id="324" r:id="rId76"/>
    <p:sldId id="322" r:id="rId77"/>
    <p:sldId id="326" r:id="rId78"/>
    <p:sldId id="328" r:id="rId79"/>
    <p:sldId id="340" r:id="rId80"/>
    <p:sldId id="329" r:id="rId81"/>
    <p:sldId id="331" r:id="rId82"/>
    <p:sldId id="330" r:id="rId83"/>
    <p:sldId id="323" r:id="rId84"/>
    <p:sldId id="325" r:id="rId85"/>
    <p:sldId id="332" r:id="rId86"/>
    <p:sldId id="333" r:id="rId87"/>
    <p:sldId id="335" r:id="rId88"/>
    <p:sldId id="25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1" dt="2025-02-06T06:47:30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Augmented</a:t>
          </a:r>
        </a:p>
        <a:p>
          <a:r>
            <a:rPr lang="en-IN" sz="2000" dirty="0">
              <a:solidFill>
                <a:schemeClr val="tx1"/>
              </a:solidFill>
            </a:rPr>
            <a:t>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 custScaleX="139062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924937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Radix tree</a:t>
          </a:r>
        </a:p>
      </dsp:txBody>
      <dsp:txXfrm>
        <a:off x="1118835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356464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58253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231904" y="772"/>
          <a:ext cx="1841204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Augmented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tree</a:t>
          </a:r>
        </a:p>
      </dsp:txBody>
      <dsp:txXfrm>
        <a:off x="3501542" y="194670"/>
        <a:ext cx="1301928" cy="936221"/>
      </dsp:txXfrm>
    </dsp:sp>
    <dsp:sp modelId="{3690589E-549F-4B59-97F2-3F89F283AFB2}">
      <dsp:nvSpPr>
        <dsp:cNvPr id="0" name=""/>
        <dsp:cNvSpPr/>
      </dsp:nvSpPr>
      <dsp:spPr>
        <a:xfrm>
          <a:off x="5180619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82408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6056059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Linux IDR tree</a:t>
          </a:r>
        </a:p>
      </dsp:txBody>
      <dsp:txXfrm>
        <a:off x="6249957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8.jpeg"/><Relationship Id="rId12" Type="http://schemas.openxmlformats.org/officeDocument/2006/relationships/hyperlink" Target="https://openclipart.org/detail/121249/puzzle-by-jaberna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8.xml"/><Relationship Id="rId9" Type="http://schemas.openxmlformats.org/officeDocument/2006/relationships/hyperlink" Target="https://openclipart.org/detail/16982/cross-by-jean_victor_bal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mark-symbol-706906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 dirty="0"/>
              <a:t>Smruti R 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TASK_ZOMBIE</a:t>
            </a:r>
          </a:p>
          <a:p>
            <a:pPr algn="ctr"/>
            <a:r>
              <a:rPr lang="en-US" sz="2000" dirty="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472007"/>
            <a:ext cx="10515600" cy="1325563"/>
          </a:xfrm>
        </p:spPr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of different files</a:t>
            </a:r>
          </a:p>
          <a:p>
            <a:pPr lvl="1"/>
            <a:r>
              <a:rPr lang="en-US" dirty="0"/>
              <a:t>Code, data and memory-mapped regions of 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 dirty="0"/>
              <a:t>Anonymous VM regions 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i="1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virtual machine” </a:t>
            </a:r>
          </a:p>
          <a:p>
            <a:pPr lvl="1"/>
            <a:r>
              <a:rPr lang="en-IN" dirty="0"/>
              <a:t>Each container has its own file system, network interface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(with CRIU)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IDR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790" y="6461807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(for each level)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958928"/>
            <a:ext cx="2288808" cy="975750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 (pool)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IDR tree at each level (discussed 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“data structure”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i="1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25625"/>
            <a:ext cx="11290173" cy="3975100"/>
          </a:xfrm>
        </p:spPr>
        <p:txBody>
          <a:bodyPr>
            <a:normAutofit/>
          </a:bodyPr>
          <a:lstStyle/>
          <a:p>
            <a:r>
              <a:rPr lang="en-IN" dirty="0"/>
              <a:t>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a conceptual bitmap (1 bit for a 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Assume a bit vector for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, 0 if </a:t>
            </a:r>
            <a:r>
              <a:rPr lang="en-IN" dirty="0">
                <a:solidFill>
                  <a:srgbClr val="FF0000"/>
                </a:solidFill>
              </a:rPr>
              <a:t>not free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Need not be </a:t>
            </a:r>
            <a:r>
              <a:rPr lang="en-IN" dirty="0">
                <a:solidFill>
                  <a:srgbClr val="FF0000"/>
                </a:solidFill>
              </a:rPr>
              <a:t>explicitly maintained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</a:t>
            </a:r>
            <a:r>
              <a:rPr lang="en-IN" dirty="0">
                <a:solidFill>
                  <a:srgbClr val="0070C0"/>
                </a:solidFill>
              </a:rPr>
              <a:t>find</a:t>
            </a:r>
            <a:r>
              <a:rPr lang="en-IN" dirty="0"/>
              <a:t>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 (equal to 1)</a:t>
            </a:r>
          </a:p>
          <a:p>
            <a:r>
              <a:rPr lang="en-IN" dirty="0"/>
              <a:t>Augment each entry of the radix tree with a 64-bit vector (one bit per subtree </a:t>
            </a:r>
            <a:r>
              <a:rPr lang="en-IN" dirty="0">
                <a:sym typeface="Wingdings" panose="05000000000000000000" pitchFamily="2" charset="2"/>
              </a:rPr>
              <a:t> If the subtree has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 set its </a:t>
            </a:r>
            <a:r>
              <a:rPr lang="en-IN" dirty="0" err="1">
                <a:sym typeface="Wingdings" panose="05000000000000000000" pitchFamily="2" charset="2"/>
              </a:rPr>
              <a:t>corresp</a:t>
            </a:r>
            <a:r>
              <a:rPr lang="en-IN" dirty="0">
                <a:sym typeface="Wingdings" panose="05000000000000000000" pitchFamily="2" charset="2"/>
              </a:rPr>
              <a:t>. bit to 1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 (if there is any)</a:t>
            </a:r>
          </a:p>
          <a:p>
            <a:pPr lvl="1"/>
            <a:r>
              <a:rPr lang="en-IN" dirty="0"/>
              <a:t>Use the built-in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x86 </a:t>
            </a:r>
            <a:r>
              <a:rPr lang="en-IN" dirty="0"/>
              <a:t>instruction to find the first ‘1’ bit set in a 64-bit word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i="1" dirty="0" err="1"/>
              <a:t>xas_find_chunk</a:t>
            </a:r>
            <a:r>
              <a:rPr lang="en-US" sz="2400" dirty="0"/>
              <a:t> in </a:t>
            </a:r>
            <a:r>
              <a:rPr lang="en-US" sz="2400" i="1" dirty="0"/>
              <a:t>include/</a:t>
            </a:r>
            <a:r>
              <a:rPr lang="en-US" sz="2400" i="1" dirty="0" err="1"/>
              <a:t>linux</a:t>
            </a:r>
            <a:r>
              <a:rPr lang="en-US" sz="2400" i="1" dirty="0"/>
              <a:t>/</a:t>
            </a:r>
            <a:r>
              <a:rPr lang="en-US" sz="2400" i="1" dirty="0" err="1"/>
              <a:t>xarray.h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A99F6-3E52-AE42-8783-3DA2FED6A850}"/>
              </a:ext>
            </a:extLst>
          </p:cNvPr>
          <p:cNvSpPr/>
          <p:nvPr/>
        </p:nvSpPr>
        <p:spPr>
          <a:xfrm>
            <a:off x="9756648" y="1261872"/>
            <a:ext cx="2121408" cy="42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Augmented tree</a:t>
            </a:r>
          </a:p>
        </p:txBody>
      </p:sp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Radix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56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49286"/>
              </p:ext>
            </p:extLst>
          </p:nvPr>
        </p:nvGraphicFramePr>
        <p:xfrm>
          <a:off x="1441641" y="151222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298EB-F6CB-E5AA-65CC-618B5DC9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2" y="2980287"/>
            <a:ext cx="10515600" cy="2885123"/>
          </a:xfrm>
        </p:spPr>
        <p:txBody>
          <a:bodyPr/>
          <a:lstStyle/>
          <a:p>
            <a:r>
              <a:rPr lang="en-IN" dirty="0"/>
              <a:t>Start from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</a:p>
          <a:p>
            <a:r>
              <a:rPr lang="en-IN" dirty="0"/>
              <a:t>Go to the </a:t>
            </a:r>
            <a:r>
              <a:rPr lang="en-IN" dirty="0">
                <a:solidFill>
                  <a:srgbClr val="C00000"/>
                </a:solidFill>
              </a:rPr>
              <a:t>first child </a:t>
            </a:r>
            <a:r>
              <a:rPr lang="en-IN" dirty="0"/>
              <a:t>that has a 1 in the bit vector stored in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 1 bit per child</a:t>
            </a:r>
          </a:p>
          <a:p>
            <a:r>
              <a:rPr lang="en-IN" dirty="0">
                <a:sym typeface="Wingdings" panose="05000000000000000000" pitchFamily="2" charset="2"/>
              </a:rPr>
              <a:t>Proceed in a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recursive fashion</a:t>
            </a:r>
          </a:p>
          <a:p>
            <a:r>
              <a:rPr lang="en-IN" dirty="0">
                <a:sym typeface="Wingdings" panose="05000000000000000000" pitchFamily="2" charset="2"/>
              </a:rPr>
              <a:t>Ultimately find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C0AF4-74F5-47F6-6D31-0ACAD6265E0D}"/>
              </a:ext>
            </a:extLst>
          </p:cNvPr>
          <p:cNvGrpSpPr/>
          <p:nvPr/>
        </p:nvGrpSpPr>
        <p:grpSpPr>
          <a:xfrm>
            <a:off x="4718050" y="4310523"/>
            <a:ext cx="6150946" cy="2030498"/>
            <a:chOff x="4718050" y="4310523"/>
            <a:chExt cx="6150946" cy="203049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849E3A-85E4-2DBB-8EEB-3E060033DCE7}"/>
                </a:ext>
              </a:extLst>
            </p:cNvPr>
            <p:cNvSpPr/>
            <p:nvPr/>
          </p:nvSpPr>
          <p:spPr>
            <a:xfrm>
              <a:off x="6269564" y="4684674"/>
              <a:ext cx="4599432" cy="1655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AF1546-D118-4880-8505-8E20AFCC557F}"/>
                </a:ext>
              </a:extLst>
            </p:cNvPr>
            <p:cNvSpPr/>
            <p:nvPr/>
          </p:nvSpPr>
          <p:spPr>
            <a:xfrm>
              <a:off x="7847076" y="4310523"/>
              <a:ext cx="1527048" cy="463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err="1"/>
                <a:t>xa_node</a:t>
              </a:r>
              <a:endParaRPr lang="en-IN" sz="2000" i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FFFA05-6ACE-6293-A133-66B97A098A41}"/>
                </a:ext>
              </a:extLst>
            </p:cNvPr>
            <p:cNvSpPr/>
            <p:nvPr/>
          </p:nvSpPr>
          <p:spPr>
            <a:xfrm>
              <a:off x="7259982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DE22F-A1FA-C0AA-A0A0-15C5A86A54B2}"/>
                </a:ext>
              </a:extLst>
            </p:cNvPr>
            <p:cNvSpPr/>
            <p:nvPr/>
          </p:nvSpPr>
          <p:spPr>
            <a:xfrm>
              <a:off x="769076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2EB01-311A-8571-AEC9-35FB8A50376B}"/>
                </a:ext>
              </a:extLst>
            </p:cNvPr>
            <p:cNvSpPr/>
            <p:nvPr/>
          </p:nvSpPr>
          <p:spPr>
            <a:xfrm>
              <a:off x="8104287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D49A26-F42D-674E-4E3A-BBD469A077EC}"/>
                </a:ext>
              </a:extLst>
            </p:cNvPr>
            <p:cNvSpPr/>
            <p:nvPr/>
          </p:nvSpPr>
          <p:spPr>
            <a:xfrm>
              <a:off x="8535074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E71FEE-C5AF-4AEA-AA30-913F470893A4}"/>
                </a:ext>
              </a:extLst>
            </p:cNvPr>
            <p:cNvSpPr/>
            <p:nvPr/>
          </p:nvSpPr>
          <p:spPr>
            <a:xfrm>
              <a:off x="8964503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C3CC51-2476-259F-C4C8-7B6881098BC7}"/>
                </a:ext>
              </a:extLst>
            </p:cNvPr>
            <p:cNvSpPr/>
            <p:nvPr/>
          </p:nvSpPr>
          <p:spPr>
            <a:xfrm>
              <a:off x="9378021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93269B-2822-BE45-9C88-AF9DCE7365B6}"/>
                </a:ext>
              </a:extLst>
            </p:cNvPr>
            <p:cNvSpPr/>
            <p:nvPr/>
          </p:nvSpPr>
          <p:spPr>
            <a:xfrm>
              <a:off x="979153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77D00D-A207-BCCF-6D80-3B7FE96E6E51}"/>
                </a:ext>
              </a:extLst>
            </p:cNvPr>
            <p:cNvSpPr/>
            <p:nvPr/>
          </p:nvSpPr>
          <p:spPr>
            <a:xfrm>
              <a:off x="10222326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A07830-A76D-425B-B082-1DD3088CBA01}"/>
                </a:ext>
              </a:extLst>
            </p:cNvPr>
            <p:cNvSpPr txBox="1"/>
            <p:nvPr/>
          </p:nvSpPr>
          <p:spPr>
            <a:xfrm>
              <a:off x="6470649" y="5544100"/>
              <a:ext cx="69230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slots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6ACE4-F9FC-5F52-A0D3-3D53B366A2F5}"/>
                </a:ext>
              </a:extLst>
            </p:cNvPr>
            <p:cNvSpPr txBox="1"/>
            <p:nvPr/>
          </p:nvSpPr>
          <p:spPr>
            <a:xfrm>
              <a:off x="6320089" y="4949260"/>
              <a:ext cx="84286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marks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E557A1-D5C6-9EB5-F57F-E14ABF22E5F9}"/>
                </a:ext>
              </a:extLst>
            </p:cNvPr>
            <p:cNvSpPr/>
            <p:nvPr/>
          </p:nvSpPr>
          <p:spPr>
            <a:xfrm>
              <a:off x="7259982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28FC1A-3CCD-5929-2938-3F788C4BF030}"/>
                </a:ext>
              </a:extLst>
            </p:cNvPr>
            <p:cNvSpPr/>
            <p:nvPr/>
          </p:nvSpPr>
          <p:spPr>
            <a:xfrm>
              <a:off x="7679935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7D8C16-89CA-92DD-2DED-F8B4C17E08FC}"/>
                </a:ext>
              </a:extLst>
            </p:cNvPr>
            <p:cNvSpPr/>
            <p:nvPr/>
          </p:nvSpPr>
          <p:spPr>
            <a:xfrm>
              <a:off x="8104287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ABEA66-BB23-5317-8E87-1A4ABC33C874}"/>
                </a:ext>
              </a:extLst>
            </p:cNvPr>
            <p:cNvSpPr/>
            <p:nvPr/>
          </p:nvSpPr>
          <p:spPr>
            <a:xfrm>
              <a:off x="8535074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8B9292-C799-FF16-FCBD-9B65E068D10B}"/>
                </a:ext>
              </a:extLst>
            </p:cNvPr>
            <p:cNvSpPr/>
            <p:nvPr/>
          </p:nvSpPr>
          <p:spPr>
            <a:xfrm>
              <a:off x="8964503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FE8079-FB24-106F-9B5D-2A8FE0AEDA67}"/>
                </a:ext>
              </a:extLst>
            </p:cNvPr>
            <p:cNvSpPr/>
            <p:nvPr/>
          </p:nvSpPr>
          <p:spPr>
            <a:xfrm>
              <a:off x="9378021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D8D07-3D87-E86A-D9DC-E35DD0259950}"/>
                </a:ext>
              </a:extLst>
            </p:cNvPr>
            <p:cNvSpPr/>
            <p:nvPr/>
          </p:nvSpPr>
          <p:spPr>
            <a:xfrm>
              <a:off x="9791539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69FBF4-E3C0-611B-ACC4-49A85CBA9821}"/>
                </a:ext>
              </a:extLst>
            </p:cNvPr>
            <p:cNvSpPr/>
            <p:nvPr/>
          </p:nvSpPr>
          <p:spPr>
            <a:xfrm>
              <a:off x="10211492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D451F3-8318-1719-CB68-7A7D2238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1902" y="4985454"/>
              <a:ext cx="311521" cy="3115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4C5144F-A1E5-CA61-BFDF-A80FEAA3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41" y="4979411"/>
              <a:ext cx="311521" cy="31152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3DCEA7F-441E-FE85-31E7-05E6A739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8718" y="4976824"/>
              <a:ext cx="311521" cy="31152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B76EA2-9844-5822-127B-50FA4BC33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6068" y="4983174"/>
              <a:ext cx="311521" cy="3115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81EE65F-ACD6-DAC9-F22B-697A7403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9668" y="4983174"/>
              <a:ext cx="311521" cy="311521"/>
            </a:xfrm>
            <a:prstGeom prst="rect">
              <a:avLst/>
            </a:prstGeom>
          </p:spPr>
        </p:pic>
        <p:pic>
          <p:nvPicPr>
            <p:cNvPr id="47" name="Picture 46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4CBCD276-077F-0D20-1461-5925F1F2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7755980" y="4996011"/>
              <a:ext cx="287217" cy="287217"/>
            </a:xfrm>
            <a:prstGeom prst="rect">
              <a:avLst/>
            </a:prstGeom>
          </p:spPr>
        </p:pic>
        <p:pic>
          <p:nvPicPr>
            <p:cNvPr id="48" name="Picture 47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6B31EE6A-F373-38DB-DF52-25E85A89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00815" y="4983174"/>
              <a:ext cx="287217" cy="287217"/>
            </a:xfrm>
            <a:prstGeom prst="rect">
              <a:avLst/>
            </a:prstGeom>
          </p:spPr>
        </p:pic>
        <p:pic>
          <p:nvPicPr>
            <p:cNvPr id="49" name="Picture 48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CA7CCC69-9CBA-ADA0-4AC8-9F2DC0FC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857906" y="4983174"/>
              <a:ext cx="287217" cy="287217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DE4F182E-AE6E-F4C7-E39B-5E1977E0D9D5}"/>
                </a:ext>
              </a:extLst>
            </p:cNvPr>
            <p:cNvSpPr/>
            <p:nvPr/>
          </p:nvSpPr>
          <p:spPr>
            <a:xfrm>
              <a:off x="4718050" y="5410201"/>
              <a:ext cx="1571910" cy="930820"/>
            </a:xfrm>
            <a:prstGeom prst="wedgeRoundRectCallout">
              <a:avLst>
                <a:gd name="adj1" fmla="val 63074"/>
                <a:gd name="adj2" fmla="val -2008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pointers to </a:t>
              </a:r>
              <a:r>
                <a:rPr lang="en-IN" sz="2000" i="1" dirty="0" err="1"/>
                <a:t>xa_nodes</a:t>
              </a:r>
              <a:r>
                <a:rPr lang="en-IN" sz="2000" i="1" dirty="0"/>
                <a:t> </a:t>
              </a:r>
              <a:r>
                <a:rPr lang="en-IN" sz="2000" dirty="0"/>
                <a:t>or </a:t>
              </a:r>
              <a:r>
                <a:rPr lang="en-IN" sz="2000" i="1" dirty="0" err="1"/>
                <a:t>pid_structs</a:t>
              </a:r>
              <a:endParaRPr lang="en-IN" sz="2000" i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1002EC-87E2-631F-8454-50A534D2FC73}"/>
              </a:ext>
            </a:extLst>
          </p:cNvPr>
          <p:cNvGrpSpPr/>
          <p:nvPr/>
        </p:nvGrpSpPr>
        <p:grpSpPr>
          <a:xfrm>
            <a:off x="7162950" y="5971914"/>
            <a:ext cx="3197092" cy="735648"/>
            <a:chOff x="10353176" y="2107711"/>
            <a:chExt cx="3197092" cy="7356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F9517D-A84F-4A26-57C9-9697372ACE8E}"/>
                </a:ext>
              </a:extLst>
            </p:cNvPr>
            <p:cNvSpPr txBox="1"/>
            <p:nvPr/>
          </p:nvSpPr>
          <p:spPr>
            <a:xfrm>
              <a:off x="11088825" y="2267796"/>
              <a:ext cx="2461443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en-IN" sz="2000" dirty="0">
                  <a:solidFill>
                    <a:srgbClr val="0070C0"/>
                  </a:solidFill>
                </a:rPr>
                <a:t>include/</a:t>
              </a:r>
              <a:r>
                <a:rPr lang="en-IN" sz="2000" dirty="0" err="1">
                  <a:solidFill>
                    <a:srgbClr val="0070C0"/>
                  </a:solidFill>
                </a:rPr>
                <a:t>linux</a:t>
              </a:r>
              <a:r>
                <a:rPr lang="en-IN" sz="2000" dirty="0">
                  <a:solidFill>
                    <a:srgbClr val="0070C0"/>
                  </a:solidFill>
                </a:rPr>
                <a:t>/</a:t>
              </a:r>
              <a:r>
                <a:rPr lang="en-IN" sz="2000" dirty="0" err="1">
                  <a:solidFill>
                    <a:srgbClr val="0070C0"/>
                  </a:solidFill>
                </a:rPr>
                <a:t>xarray.h</a:t>
              </a:r>
              <a:endParaRPr lang="en-IN" sz="2000" dirty="0">
                <a:solidFill>
                  <a:srgbClr val="0070C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61E5C4-BE16-FE4E-78C6-8F6D4CBE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3176" y="2107711"/>
              <a:ext cx="735648" cy="735648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DB6B2E-BD53-B1F3-7430-B3F41F3473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571900" y="4516429"/>
            <a:ext cx="485501" cy="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329334" y="174037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1033811" cy="507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110" idx="2"/>
            <a:endCxn id="2" idx="7"/>
          </p:cNvCxnSpPr>
          <p:nvPr/>
        </p:nvCxnSpPr>
        <p:spPr>
          <a:xfrm flipH="1">
            <a:off x="2669141" y="2591887"/>
            <a:ext cx="665733" cy="502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111" idx="2"/>
            <a:endCxn id="3" idx="0"/>
          </p:cNvCxnSpPr>
          <p:nvPr/>
        </p:nvCxnSpPr>
        <p:spPr>
          <a:xfrm>
            <a:off x="3700566" y="2589555"/>
            <a:ext cx="505621" cy="4373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113" idx="2"/>
            <a:endCxn id="23" idx="0"/>
          </p:cNvCxnSpPr>
          <p:nvPr/>
        </p:nvCxnSpPr>
        <p:spPr>
          <a:xfrm flipH="1">
            <a:off x="6083406" y="2717068"/>
            <a:ext cx="599525" cy="25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114" idx="2"/>
            <a:endCxn id="38" idx="1"/>
          </p:cNvCxnSpPr>
          <p:nvPr/>
        </p:nvCxnSpPr>
        <p:spPr>
          <a:xfrm>
            <a:off x="7048623" y="2714736"/>
            <a:ext cx="684822" cy="436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1157655" y="37906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209357" y="9134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869163" y="218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845269" y="22706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093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0: 000</a:t>
            </a:r>
          </a:p>
          <a:p>
            <a:pPr algn="l"/>
            <a:r>
              <a:rPr lang="en-IN" sz="2800" dirty="0"/>
              <a:t>1: 001</a:t>
            </a:r>
          </a:p>
          <a:p>
            <a:pPr algn="l"/>
            <a:r>
              <a:rPr lang="en-IN" sz="2800" dirty="0"/>
              <a:t>3: 011</a:t>
            </a:r>
          </a:p>
          <a:p>
            <a:pPr algn="l"/>
            <a:r>
              <a:rPr lang="en-IN" sz="2800" dirty="0"/>
              <a:t>4: 100</a:t>
            </a:r>
          </a:p>
          <a:p>
            <a:pPr algn="l"/>
            <a:r>
              <a:rPr lang="en-IN" sz="2800" dirty="0"/>
              <a:t>7: 111</a:t>
            </a:r>
            <a:endParaRPr lang="en-IN" sz="20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CF7C4-CE72-0189-6763-6E65A790773B}"/>
              </a:ext>
            </a:extLst>
          </p:cNvPr>
          <p:cNvSpPr/>
          <p:nvPr/>
        </p:nvSpPr>
        <p:spPr>
          <a:xfrm>
            <a:off x="1807563" y="2950324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alloc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9393CF-F157-78BE-E221-B6F7C5BFFF8E}"/>
              </a:ext>
            </a:extLst>
          </p:cNvPr>
          <p:cNvSpPr/>
          <p:nvPr/>
        </p:nvSpPr>
        <p:spPr>
          <a:xfrm>
            <a:off x="3701486" y="3026878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36D200-F372-C453-564A-60B1A32B6A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512995" y="3915079"/>
            <a:ext cx="174665" cy="569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4017-1567-82D6-CB9D-32C7884B3A24}"/>
              </a:ext>
            </a:extLst>
          </p:cNvPr>
          <p:cNvSpPr/>
          <p:nvPr/>
        </p:nvSpPr>
        <p:spPr>
          <a:xfrm>
            <a:off x="2165299" y="4484895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B1D24D-32B8-5D50-A2D9-B3E8E8D3F0D6}"/>
              </a:ext>
            </a:extLst>
          </p:cNvPr>
          <p:cNvCxnSpPr>
            <a:cxnSpLocks/>
            <a:stCxn id="94" idx="2"/>
            <a:endCxn id="17" idx="0"/>
          </p:cNvCxnSpPr>
          <p:nvPr/>
        </p:nvCxnSpPr>
        <p:spPr>
          <a:xfrm>
            <a:off x="4395905" y="4016156"/>
            <a:ext cx="171734" cy="4638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F9820-D9DC-D125-6F5C-8F751B602E58}"/>
              </a:ext>
            </a:extLst>
          </p:cNvPr>
          <p:cNvSpPr/>
          <p:nvPr/>
        </p:nvSpPr>
        <p:spPr>
          <a:xfrm>
            <a:off x="4045278" y="4479960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63871-9FC0-5A5C-FAD8-B729AD528CF5}"/>
              </a:ext>
            </a:extLst>
          </p:cNvPr>
          <p:cNvSpPr txBox="1"/>
          <p:nvPr/>
        </p:nvSpPr>
        <p:spPr>
          <a:xfrm>
            <a:off x="4504352" y="38741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71F1-7162-D621-752A-BC9D21B27FA7}"/>
              </a:ext>
            </a:extLst>
          </p:cNvPr>
          <p:cNvSpPr txBox="1"/>
          <p:nvPr/>
        </p:nvSpPr>
        <p:spPr>
          <a:xfrm>
            <a:off x="2702288" y="3857403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8FA804-FC12-1921-9A3A-151873391DA5}"/>
              </a:ext>
            </a:extLst>
          </p:cNvPr>
          <p:cNvSpPr/>
          <p:nvPr/>
        </p:nvSpPr>
        <p:spPr>
          <a:xfrm>
            <a:off x="5578705" y="297047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DD2D25-E55D-F451-E9E5-149972B17DA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786775" y="3945006"/>
            <a:ext cx="92891" cy="520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C12F8C-27A9-7B6D-8570-C74A22D15A16}"/>
              </a:ext>
            </a:extLst>
          </p:cNvPr>
          <p:cNvSpPr/>
          <p:nvPr/>
        </p:nvSpPr>
        <p:spPr>
          <a:xfrm>
            <a:off x="5649228" y="444979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AB4E7-0262-5746-DFAA-B17591CF37C4}"/>
              </a:ext>
            </a:extLst>
          </p:cNvPr>
          <p:cNvSpPr txBox="1"/>
          <p:nvPr/>
        </p:nvSpPr>
        <p:spPr>
          <a:xfrm>
            <a:off x="5881585" y="3859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5AFCD8-C603-EE52-64B0-5C8A9E1C435D}"/>
              </a:ext>
            </a:extLst>
          </p:cNvPr>
          <p:cNvSpPr/>
          <p:nvPr/>
        </p:nvSpPr>
        <p:spPr>
          <a:xfrm>
            <a:off x="7585621" y="300719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882A4-35C6-5346-E2A8-7767054C1B4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233571" y="3997102"/>
            <a:ext cx="361452" cy="467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67E953-EF4D-C218-779B-295B79AF871B}"/>
              </a:ext>
            </a:extLst>
          </p:cNvPr>
          <p:cNvSpPr/>
          <p:nvPr/>
        </p:nvSpPr>
        <p:spPr>
          <a:xfrm>
            <a:off x="8072662" y="4464532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79E9B7-87C2-30E9-1791-706857ED95AF}"/>
              </a:ext>
            </a:extLst>
          </p:cNvPr>
          <p:cNvSpPr txBox="1"/>
          <p:nvPr/>
        </p:nvSpPr>
        <p:spPr>
          <a:xfrm>
            <a:off x="8531736" y="38587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DD2232C-636E-B978-754C-7A86CDEC9A25}"/>
              </a:ext>
            </a:extLst>
          </p:cNvPr>
          <p:cNvSpPr/>
          <p:nvPr/>
        </p:nvSpPr>
        <p:spPr>
          <a:xfrm rot="16200000">
            <a:off x="4759086" y="1063384"/>
            <a:ext cx="390020" cy="83265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30EEC3-06C6-7BBC-0220-AAB212B1854E}"/>
              </a:ext>
            </a:extLst>
          </p:cNvPr>
          <p:cNvSpPr/>
          <p:nvPr/>
        </p:nvSpPr>
        <p:spPr>
          <a:xfrm>
            <a:off x="3979893" y="5466652"/>
            <a:ext cx="1865376" cy="418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pid</a:t>
            </a:r>
            <a:r>
              <a:rPr lang="en-IN" sz="2000" dirty="0" err="1"/>
              <a:t>s</a:t>
            </a:r>
            <a:endParaRPr lang="en-IN" sz="2000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1315245-4337-3F45-3ED3-DE184A2A6204}"/>
              </a:ext>
            </a:extLst>
          </p:cNvPr>
          <p:cNvSpPr/>
          <p:nvPr/>
        </p:nvSpPr>
        <p:spPr>
          <a:xfrm>
            <a:off x="9500616" y="3776472"/>
            <a:ext cx="1853184" cy="667017"/>
          </a:xfrm>
          <a:prstGeom prst="wedgeRoundRectCallout">
            <a:avLst>
              <a:gd name="adj1" fmla="val -112116"/>
              <a:gd name="adj2" fmla="val -84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Has a free entry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A8E26B-EA08-7381-5FAE-31CBF2D0173B}"/>
              </a:ext>
            </a:extLst>
          </p:cNvPr>
          <p:cNvCxnSpPr>
            <a:cxnSpLocks/>
            <a:stCxn id="2" idx="3"/>
            <a:endCxn id="88" idx="0"/>
          </p:cNvCxnSpPr>
          <p:nvPr/>
        </p:nvCxnSpPr>
        <p:spPr>
          <a:xfrm flipH="1">
            <a:off x="1313169" y="3791631"/>
            <a:ext cx="642218" cy="68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0AC8063-3E37-4284-D3D4-6203E4ACF1C5}"/>
              </a:ext>
            </a:extLst>
          </p:cNvPr>
          <p:cNvSpPr/>
          <p:nvPr/>
        </p:nvSpPr>
        <p:spPr>
          <a:xfrm>
            <a:off x="790808" y="448145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06636-585C-3F48-63B9-4C14A742CAD3}"/>
              </a:ext>
            </a:extLst>
          </p:cNvPr>
          <p:cNvGrpSpPr/>
          <p:nvPr/>
        </p:nvGrpSpPr>
        <p:grpSpPr>
          <a:xfrm>
            <a:off x="3847367" y="3696544"/>
            <a:ext cx="731384" cy="321943"/>
            <a:chOff x="2102090" y="5507117"/>
            <a:chExt cx="731384" cy="32194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3AEBE-1FA8-9434-B63E-9EB8F6C51F51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B322E0-3210-D5BC-9D0C-34646C04B22F}"/>
                </a:ext>
              </a:extLst>
            </p:cNvPr>
            <p:cNvSpPr/>
            <p:nvPr/>
          </p:nvSpPr>
          <p:spPr>
            <a:xfrm>
              <a:off x="2467782" y="5507117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0EE8100-B9D8-EDE9-FCD1-86432367F4A1}"/>
              </a:ext>
            </a:extLst>
          </p:cNvPr>
          <p:cNvSpPr/>
          <p:nvPr/>
        </p:nvSpPr>
        <p:spPr>
          <a:xfrm>
            <a:off x="1955387" y="3648042"/>
            <a:ext cx="365692" cy="31866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235B1-4CB4-3596-2EC2-01CF4B116530}"/>
              </a:ext>
            </a:extLst>
          </p:cNvPr>
          <p:cNvSpPr/>
          <p:nvPr/>
        </p:nvSpPr>
        <p:spPr>
          <a:xfrm>
            <a:off x="2321079" y="3651130"/>
            <a:ext cx="365692" cy="31324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94DC4-0AEE-2AD0-C4B4-8F0676006820}"/>
              </a:ext>
            </a:extLst>
          </p:cNvPr>
          <p:cNvSpPr/>
          <p:nvPr/>
        </p:nvSpPr>
        <p:spPr>
          <a:xfrm>
            <a:off x="5696820" y="3620489"/>
            <a:ext cx="365692" cy="32451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E8814-7172-0FB4-B60E-A216784A56CD}"/>
              </a:ext>
            </a:extLst>
          </p:cNvPr>
          <p:cNvSpPr/>
          <p:nvPr/>
        </p:nvSpPr>
        <p:spPr>
          <a:xfrm>
            <a:off x="6062512" y="3623063"/>
            <a:ext cx="365692" cy="3196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EDA46-654E-B1A2-91CB-4BD1B02C4487}"/>
              </a:ext>
            </a:extLst>
          </p:cNvPr>
          <p:cNvGrpSpPr/>
          <p:nvPr/>
        </p:nvGrpSpPr>
        <p:grpSpPr>
          <a:xfrm>
            <a:off x="7724630" y="3667280"/>
            <a:ext cx="731384" cy="319612"/>
            <a:chOff x="2102090" y="5509448"/>
            <a:chExt cx="731384" cy="3196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95AEE80-6481-0E02-9F43-F2A5DBDE99AE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9E571C3-6F25-5E08-8D92-4EDD21509720}"/>
                </a:ext>
              </a:extLst>
            </p:cNvPr>
            <p:cNvSpPr/>
            <p:nvPr/>
          </p:nvSpPr>
          <p:spPr>
            <a:xfrm>
              <a:off x="2467782" y="5513831"/>
              <a:ext cx="365692" cy="312897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C33CE7-A374-587B-6BA5-CC16E3BBAD65}"/>
              </a:ext>
            </a:extLst>
          </p:cNvPr>
          <p:cNvSpPr/>
          <p:nvPr/>
        </p:nvSpPr>
        <p:spPr>
          <a:xfrm>
            <a:off x="3152028" y="2266318"/>
            <a:ext cx="365692" cy="3255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459CA6-3601-ABF3-6502-F89D2147935E}"/>
              </a:ext>
            </a:extLst>
          </p:cNvPr>
          <p:cNvSpPr/>
          <p:nvPr/>
        </p:nvSpPr>
        <p:spPr>
          <a:xfrm>
            <a:off x="3517720" y="2266318"/>
            <a:ext cx="365692" cy="32323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E5A17-2080-7BDF-8696-948DBA959401}"/>
              </a:ext>
            </a:extLst>
          </p:cNvPr>
          <p:cNvSpPr/>
          <p:nvPr/>
        </p:nvSpPr>
        <p:spPr>
          <a:xfrm>
            <a:off x="6500085" y="2397456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338AA0-C766-0E23-CD1B-F8EC74D43092}"/>
              </a:ext>
            </a:extLst>
          </p:cNvPr>
          <p:cNvSpPr/>
          <p:nvPr/>
        </p:nvSpPr>
        <p:spPr>
          <a:xfrm>
            <a:off x="6865777" y="2397456"/>
            <a:ext cx="365692" cy="31728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A25470-AD23-1728-3FF8-2C76447566B9}"/>
              </a:ext>
            </a:extLst>
          </p:cNvPr>
          <p:cNvSpPr/>
          <p:nvPr/>
        </p:nvSpPr>
        <p:spPr>
          <a:xfrm>
            <a:off x="4935107" y="1119099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6527B4-9845-E0F3-2917-18A03E4B46D6}"/>
              </a:ext>
            </a:extLst>
          </p:cNvPr>
          <p:cNvSpPr/>
          <p:nvPr/>
        </p:nvSpPr>
        <p:spPr>
          <a:xfrm>
            <a:off x="5300799" y="1116768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 dirty="0"/>
              <a:t>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i="1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essential to running and terminating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137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842733" y="3606219"/>
            <a:ext cx="9358668" cy="2447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5788"/>
            <a:ext cx="10515600" cy="97056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18" name="Picture 17" descr="A red question mark on a white background&#10;&#10;Description automatically generated">
            <a:extLst>
              <a:ext uri="{FF2B5EF4-FFF2-40B4-BE49-F238E27FC236}">
                <a16:creationId xmlns:a16="http://schemas.microsoft.com/office/drawing/2014/main" id="{BAE78F55-5271-9D0F-2174-A5692F053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800" y="5768057"/>
            <a:ext cx="569976" cy="5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1" y="98272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3782"/>
            <a:ext cx="10515600" cy="12191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child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866247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866247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866247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866247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027563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027563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027563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027563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876147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12761" y="2309585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585206" y="2309585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133449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(with its erstwhile image)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 (like a new process)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i="1" dirty="0" err="1"/>
              <a:t>task_struct</a:t>
            </a:r>
            <a:endParaRPr lang="en-IN" i="1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i="1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“children list”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 (and other sibling tasks)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2685</TotalTime>
  <Words>8026</Words>
  <Application>Microsoft Office PowerPoint</Application>
  <PresentationFormat>Widescreen</PresentationFormat>
  <Paragraphs>1152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2025-02-06T08:40:45Z</dcterms:modified>
</cp:coreProperties>
</file>