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3"/>
  </p:notesMasterIdLst>
  <p:sldIdLst>
    <p:sldId id="256" r:id="rId2"/>
    <p:sldId id="266" r:id="rId3"/>
    <p:sldId id="268" r:id="rId4"/>
    <p:sldId id="269" r:id="rId5"/>
    <p:sldId id="270" r:id="rId6"/>
    <p:sldId id="267" r:id="rId7"/>
    <p:sldId id="265" r:id="rId8"/>
    <p:sldId id="259" r:id="rId9"/>
    <p:sldId id="257" r:id="rId10"/>
    <p:sldId id="258" r:id="rId11"/>
    <p:sldId id="271" r:id="rId12"/>
    <p:sldId id="260" r:id="rId13"/>
    <p:sldId id="262" r:id="rId14"/>
    <p:sldId id="263" r:id="rId15"/>
    <p:sldId id="264" r:id="rId16"/>
    <p:sldId id="272" r:id="rId17"/>
    <p:sldId id="273" r:id="rId18"/>
    <p:sldId id="287" r:id="rId19"/>
    <p:sldId id="26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296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80F866-A427-4805-9504-5A74C07831F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04E063-D52D-4393-B291-4D3DE4A39A2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C28232F4-C876-4705-8451-85BB919D48A3}" type="parTrans" cxnId="{D1FA8066-842C-4379-8231-ECDE1AB5B946}">
      <dgm:prSet/>
      <dgm:spPr/>
      <dgm:t>
        <a:bodyPr/>
        <a:lstStyle/>
        <a:p>
          <a:endParaRPr lang="en-US"/>
        </a:p>
      </dgm:t>
    </dgm:pt>
    <dgm:pt modelId="{6FAFD7C1-0A42-4D63-B13C-A9549F6419DE}" type="sibTrans" cxnId="{D1FA8066-842C-4379-8231-ECDE1AB5B946}">
      <dgm:prSet/>
      <dgm:spPr/>
      <dgm:t>
        <a:bodyPr/>
        <a:lstStyle/>
        <a:p>
          <a:endParaRPr lang="en-US"/>
        </a:p>
      </dgm:t>
    </dgm:pt>
    <dgm:pt modelId="{3641C427-6CDF-4C33-98F7-9EEAD0B540BA}">
      <dgm:prSet phldrT="[Text]"/>
      <dgm:spPr/>
      <dgm:t>
        <a:bodyPr/>
        <a:lstStyle/>
        <a:p>
          <a:r>
            <a:rPr lang="en-US" dirty="0" smtClean="0"/>
            <a:t>Find patterns in the </a:t>
          </a:r>
          <a:r>
            <a:rPr lang="en-US" dirty="0" err="1" smtClean="0"/>
            <a:t>i</a:t>
          </a:r>
          <a:r>
            <a:rPr lang="en-US" dirty="0" smtClean="0"/>
            <a:t>-cache access sequence</a:t>
          </a:r>
          <a:endParaRPr lang="en-US" dirty="0"/>
        </a:p>
      </dgm:t>
    </dgm:pt>
    <dgm:pt modelId="{98B6EB6A-FC9D-4FE2-88BE-0B03C2D28765}" type="parTrans" cxnId="{12F85543-DD27-4409-AAF3-B5145B4EDC80}">
      <dgm:prSet/>
      <dgm:spPr/>
      <dgm:t>
        <a:bodyPr/>
        <a:lstStyle/>
        <a:p>
          <a:endParaRPr lang="en-US"/>
        </a:p>
      </dgm:t>
    </dgm:pt>
    <dgm:pt modelId="{8921E5B2-6A09-42D3-8E7E-39A0C3360453}" type="sibTrans" cxnId="{12F85543-DD27-4409-AAF3-B5145B4EDC80}">
      <dgm:prSet/>
      <dgm:spPr/>
      <dgm:t>
        <a:bodyPr/>
        <a:lstStyle/>
        <a:p>
          <a:endParaRPr lang="en-US"/>
        </a:p>
      </dgm:t>
    </dgm:pt>
    <dgm:pt modelId="{CB5A7087-57FE-4AD6-801E-46C4281C0576}">
      <dgm:prSet phldrT="[Text]"/>
      <dgm:spPr/>
      <dgm:t>
        <a:bodyPr/>
        <a:lstStyle/>
        <a:p>
          <a:r>
            <a:rPr lang="en-US" dirty="0" smtClean="0"/>
            <a:t>Leverage this pattern for prefetching</a:t>
          </a:r>
          <a:endParaRPr lang="en-US" dirty="0"/>
        </a:p>
      </dgm:t>
    </dgm:pt>
    <dgm:pt modelId="{9A12A7CF-AC25-43D0-9AA8-0E82B28E3D44}" type="parTrans" cxnId="{2A3422BE-162B-4644-9ADC-8743B5E7B28A}">
      <dgm:prSet/>
      <dgm:spPr/>
      <dgm:t>
        <a:bodyPr/>
        <a:lstStyle/>
        <a:p>
          <a:endParaRPr lang="en-US"/>
        </a:p>
      </dgm:t>
    </dgm:pt>
    <dgm:pt modelId="{1B138B28-6E27-4BAA-B530-E5235EAE2929}" type="sibTrans" cxnId="{2A3422BE-162B-4644-9ADC-8743B5E7B28A}">
      <dgm:prSet/>
      <dgm:spPr/>
      <dgm:t>
        <a:bodyPr/>
        <a:lstStyle/>
        <a:p>
          <a:endParaRPr lang="en-US"/>
        </a:p>
      </dgm:t>
    </dgm:pt>
    <dgm:pt modelId="{26178D1F-2361-40F5-96C7-607153708286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C2B65916-56A5-48DF-88F3-ECF87FED089F}" type="sibTrans" cxnId="{DF604EEB-9434-47D0-B46F-5124DE2EB547}">
      <dgm:prSet/>
      <dgm:spPr/>
      <dgm:t>
        <a:bodyPr/>
        <a:lstStyle/>
        <a:p>
          <a:endParaRPr lang="en-US"/>
        </a:p>
      </dgm:t>
    </dgm:pt>
    <dgm:pt modelId="{ED7CE0C0-EC32-4B9D-B4B7-541DD0C6016B}" type="parTrans" cxnId="{DF604EEB-9434-47D0-B46F-5124DE2EB547}">
      <dgm:prSet/>
      <dgm:spPr/>
      <dgm:t>
        <a:bodyPr/>
        <a:lstStyle/>
        <a:p>
          <a:endParaRPr lang="en-US"/>
        </a:p>
      </dgm:t>
    </dgm:pt>
    <dgm:pt modelId="{4761EF74-DA99-4B79-89CC-AE2C46C7D8CD}" type="pres">
      <dgm:prSet presAssocID="{1880F866-A427-4805-9504-5A74C07831F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AC2E10-5688-48CF-A94E-353398C3D7E8}" type="pres">
      <dgm:prSet presAssocID="{7A04E063-D52D-4393-B291-4D3DE4A39A2C}" presName="composite" presStyleCnt="0"/>
      <dgm:spPr/>
    </dgm:pt>
    <dgm:pt modelId="{04AD750A-C456-45D9-8223-B6750CF58447}" type="pres">
      <dgm:prSet presAssocID="{7A04E063-D52D-4393-B291-4D3DE4A39A2C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8E1AF7-4BCD-4A34-BBA7-67606E086744}" type="pres">
      <dgm:prSet presAssocID="{7A04E063-D52D-4393-B291-4D3DE4A39A2C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609175-C647-4A90-AA27-6AB329BF2ACA}" type="pres">
      <dgm:prSet presAssocID="{6FAFD7C1-0A42-4D63-B13C-A9549F6419DE}" presName="sp" presStyleCnt="0"/>
      <dgm:spPr/>
    </dgm:pt>
    <dgm:pt modelId="{FB512304-E89D-4F25-BBF1-AE5C2B23BEFC}" type="pres">
      <dgm:prSet presAssocID="{26178D1F-2361-40F5-96C7-607153708286}" presName="composite" presStyleCnt="0"/>
      <dgm:spPr/>
    </dgm:pt>
    <dgm:pt modelId="{72F184B8-328F-4C54-A5C7-C455104E06EC}" type="pres">
      <dgm:prSet presAssocID="{26178D1F-2361-40F5-96C7-607153708286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3B0688-25EF-45FE-9A5E-615E5E73568B}" type="pres">
      <dgm:prSet presAssocID="{26178D1F-2361-40F5-96C7-607153708286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F4BC78-D99D-417F-9C31-FAC1294BF88B}" type="presOf" srcId="{3641C427-6CDF-4C33-98F7-9EEAD0B540BA}" destId="{E88E1AF7-4BCD-4A34-BBA7-67606E086744}" srcOrd="0" destOrd="0" presId="urn:microsoft.com/office/officeart/2005/8/layout/chevron2"/>
    <dgm:cxn modelId="{DF604EEB-9434-47D0-B46F-5124DE2EB547}" srcId="{1880F866-A427-4805-9504-5A74C07831F8}" destId="{26178D1F-2361-40F5-96C7-607153708286}" srcOrd="1" destOrd="0" parTransId="{ED7CE0C0-EC32-4B9D-B4B7-541DD0C6016B}" sibTransId="{C2B65916-56A5-48DF-88F3-ECF87FED089F}"/>
    <dgm:cxn modelId="{12F85543-DD27-4409-AAF3-B5145B4EDC80}" srcId="{7A04E063-D52D-4393-B291-4D3DE4A39A2C}" destId="{3641C427-6CDF-4C33-98F7-9EEAD0B540BA}" srcOrd="0" destOrd="0" parTransId="{98B6EB6A-FC9D-4FE2-88BE-0B03C2D28765}" sibTransId="{8921E5B2-6A09-42D3-8E7E-39A0C3360453}"/>
    <dgm:cxn modelId="{A02992DE-8C78-4C3B-A7D0-F1A005B65DAA}" type="presOf" srcId="{1880F866-A427-4805-9504-5A74C07831F8}" destId="{4761EF74-DA99-4B79-89CC-AE2C46C7D8CD}" srcOrd="0" destOrd="0" presId="urn:microsoft.com/office/officeart/2005/8/layout/chevron2"/>
    <dgm:cxn modelId="{E06137F4-A98B-4AD9-BC90-329BF6C92837}" type="presOf" srcId="{26178D1F-2361-40F5-96C7-607153708286}" destId="{72F184B8-328F-4C54-A5C7-C455104E06EC}" srcOrd="0" destOrd="0" presId="urn:microsoft.com/office/officeart/2005/8/layout/chevron2"/>
    <dgm:cxn modelId="{AB39D049-503A-4114-A2CE-407B7FE44455}" type="presOf" srcId="{7A04E063-D52D-4393-B291-4D3DE4A39A2C}" destId="{04AD750A-C456-45D9-8223-B6750CF58447}" srcOrd="0" destOrd="0" presId="urn:microsoft.com/office/officeart/2005/8/layout/chevron2"/>
    <dgm:cxn modelId="{D1FA8066-842C-4379-8231-ECDE1AB5B946}" srcId="{1880F866-A427-4805-9504-5A74C07831F8}" destId="{7A04E063-D52D-4393-B291-4D3DE4A39A2C}" srcOrd="0" destOrd="0" parTransId="{C28232F4-C876-4705-8451-85BB919D48A3}" sibTransId="{6FAFD7C1-0A42-4D63-B13C-A9549F6419DE}"/>
    <dgm:cxn modelId="{2A3422BE-162B-4644-9ADC-8743B5E7B28A}" srcId="{26178D1F-2361-40F5-96C7-607153708286}" destId="{CB5A7087-57FE-4AD6-801E-46C4281C0576}" srcOrd="0" destOrd="0" parTransId="{9A12A7CF-AC25-43D0-9AA8-0E82B28E3D44}" sibTransId="{1B138B28-6E27-4BAA-B530-E5235EAE2929}"/>
    <dgm:cxn modelId="{7F2FF51B-33FF-4A58-B57E-13D69753FE76}" type="presOf" srcId="{CB5A7087-57FE-4AD6-801E-46C4281C0576}" destId="{A33B0688-25EF-45FE-9A5E-615E5E73568B}" srcOrd="0" destOrd="0" presId="urn:microsoft.com/office/officeart/2005/8/layout/chevron2"/>
    <dgm:cxn modelId="{2237A625-039C-4C14-9742-20756293AB49}" type="presParOf" srcId="{4761EF74-DA99-4B79-89CC-AE2C46C7D8CD}" destId="{11AC2E10-5688-48CF-A94E-353398C3D7E8}" srcOrd="0" destOrd="0" presId="urn:microsoft.com/office/officeart/2005/8/layout/chevron2"/>
    <dgm:cxn modelId="{C6963CD7-1E15-48DF-9FA1-E938320490F6}" type="presParOf" srcId="{11AC2E10-5688-48CF-A94E-353398C3D7E8}" destId="{04AD750A-C456-45D9-8223-B6750CF58447}" srcOrd="0" destOrd="0" presId="urn:microsoft.com/office/officeart/2005/8/layout/chevron2"/>
    <dgm:cxn modelId="{02F67A02-A41F-4660-8153-FD3CD8D87EE4}" type="presParOf" srcId="{11AC2E10-5688-48CF-A94E-353398C3D7E8}" destId="{E88E1AF7-4BCD-4A34-BBA7-67606E086744}" srcOrd="1" destOrd="0" presId="urn:microsoft.com/office/officeart/2005/8/layout/chevron2"/>
    <dgm:cxn modelId="{9FBC6D6E-A091-4BA4-8ED1-382D775A9E06}" type="presParOf" srcId="{4761EF74-DA99-4B79-89CC-AE2C46C7D8CD}" destId="{A4609175-C647-4A90-AA27-6AB329BF2ACA}" srcOrd="1" destOrd="0" presId="urn:microsoft.com/office/officeart/2005/8/layout/chevron2"/>
    <dgm:cxn modelId="{9EF9910E-DCB1-49EA-B78A-DEACBD78E0E8}" type="presParOf" srcId="{4761EF74-DA99-4B79-89CC-AE2C46C7D8CD}" destId="{FB512304-E89D-4F25-BBF1-AE5C2B23BEFC}" srcOrd="2" destOrd="0" presId="urn:microsoft.com/office/officeart/2005/8/layout/chevron2"/>
    <dgm:cxn modelId="{EDBF09BC-EE2A-4DA1-A26A-CB2341C7A18F}" type="presParOf" srcId="{FB512304-E89D-4F25-BBF1-AE5C2B23BEFC}" destId="{72F184B8-328F-4C54-A5C7-C455104E06EC}" srcOrd="0" destOrd="0" presId="urn:microsoft.com/office/officeart/2005/8/layout/chevron2"/>
    <dgm:cxn modelId="{27FFBA07-3CBA-4EF5-B24C-57180B72E4CA}" type="presParOf" srcId="{FB512304-E89D-4F25-BBF1-AE5C2B23BEFC}" destId="{A33B0688-25EF-45FE-9A5E-615E5E73568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AE73B-C7A1-4B85-B262-2B07E63AE400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7648D-A873-4AC6-819B-93B7E0399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7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91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11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A7648D-A873-4AC6-819B-93B7E03998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63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78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05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7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DE3F-2DF0-46EE-97D8-09FD480196B1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E17-D7B0-458C-9DD3-CE437B94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8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DE3F-2DF0-46EE-97D8-09FD480196B1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E17-D7B0-458C-9DD3-CE437B94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5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DE3F-2DF0-46EE-97D8-09FD480196B1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E17-D7B0-458C-9DD3-CE437B94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0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DE3F-2DF0-46EE-97D8-09FD480196B1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E17-D7B0-458C-9DD3-CE437B94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3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DE3F-2DF0-46EE-97D8-09FD480196B1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E17-D7B0-458C-9DD3-CE437B94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7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DE3F-2DF0-46EE-97D8-09FD480196B1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E17-D7B0-458C-9DD3-CE437B94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1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DE3F-2DF0-46EE-97D8-09FD480196B1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E17-D7B0-458C-9DD3-CE437B94B2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1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DE3F-2DF0-46EE-97D8-09FD480196B1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E17-D7B0-458C-9DD3-CE437B94B27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3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DE3F-2DF0-46EE-97D8-09FD480196B1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E17-D7B0-458C-9DD3-CE437B94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7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DE3F-2DF0-46EE-97D8-09FD480196B1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E17-D7B0-458C-9DD3-CE437B94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DE3F-2DF0-46EE-97D8-09FD480196B1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6E17-D7B0-458C-9DD3-CE437B94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4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E1ADE3F-2DF0-46EE-97D8-09FD480196B1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D6E17-D7B0-458C-9DD3-CE437B94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133600" y="758825"/>
            <a:ext cx="10058400" cy="3565525"/>
          </a:xfrm>
        </p:spPr>
        <p:txBody>
          <a:bodyPr/>
          <a:lstStyle/>
          <a:p>
            <a:r>
              <a:rPr lang="en-US" b="1" dirty="0" smtClean="0"/>
              <a:t>Instruction Prefetching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           </a:t>
            </a:r>
            <a:r>
              <a:rPr lang="en-US" dirty="0" err="1" smtClean="0"/>
              <a:t>Smruti</a:t>
            </a:r>
            <a:r>
              <a:rPr lang="en-US" dirty="0" smtClean="0"/>
              <a:t> R. </a:t>
            </a:r>
            <a:r>
              <a:rPr lang="en-US" dirty="0" err="1" smtClean="0"/>
              <a:t>Sarangi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prefetching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588" y="1526875"/>
            <a:ext cx="10515600" cy="43513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Record the </a:t>
            </a:r>
            <a:r>
              <a:rPr lang="en-US" dirty="0" err="1" smtClean="0"/>
              <a:t>i</a:t>
            </a:r>
            <a:r>
              <a:rPr lang="en-US" dirty="0" smtClean="0"/>
              <a:t>-cache miss sequence in a table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Given that cache line X incurs a miss, predict the line which will incur a miss next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23153"/>
              </p:ext>
            </p:extLst>
          </p:nvPr>
        </p:nvGraphicFramePr>
        <p:xfrm>
          <a:off x="3117150" y="3995129"/>
          <a:ext cx="6176975" cy="1946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395"/>
                <a:gridCol w="1235395"/>
                <a:gridCol w="1235395"/>
                <a:gridCol w="1235395"/>
                <a:gridCol w="1235395"/>
              </a:tblGrid>
              <a:tr h="486594">
                <a:tc row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Cache line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Option 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Option 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8659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48659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8659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686480"/>
              </p:ext>
            </p:extLst>
          </p:nvPr>
        </p:nvGraphicFramePr>
        <p:xfrm>
          <a:off x="3041326" y="2959760"/>
          <a:ext cx="8127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8175" y="2920606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Miss sequence: 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4626591" y="4981432"/>
            <a:ext cx="2019869" cy="3821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722123" y="5431804"/>
            <a:ext cx="18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higher probability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Left Brace 12"/>
          <p:cNvSpPr/>
          <p:nvPr/>
        </p:nvSpPr>
        <p:spPr>
          <a:xfrm rot="16200000">
            <a:off x="3557941" y="2752722"/>
            <a:ext cx="338087" cy="1335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5580083" y="2768642"/>
            <a:ext cx="338087" cy="1335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7613607" y="2768642"/>
            <a:ext cx="338087" cy="1335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9676693" y="2784562"/>
            <a:ext cx="338087" cy="1335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94095" y="4806274"/>
            <a:ext cx="1537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Markov table: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4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Predictors - II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instead have an </a:t>
            </a:r>
            <a:r>
              <a:rPr lang="en-US" i="1" dirty="0" smtClean="0">
                <a:solidFill>
                  <a:srgbClr val="FF0000"/>
                </a:solidFill>
              </a:rPr>
              <a:t>n-history</a:t>
            </a:r>
            <a:r>
              <a:rPr lang="en-US" dirty="0" smtClean="0"/>
              <a:t> predictor that takes the last </a:t>
            </a:r>
            <a:r>
              <a:rPr lang="en-US" i="1" dirty="0" smtClean="0"/>
              <a:t>n </a:t>
            </a:r>
            <a:r>
              <a:rPr lang="en-US" dirty="0" smtClean="0"/>
              <a:t>misses into account</a:t>
            </a:r>
          </a:p>
          <a:p>
            <a:r>
              <a:rPr lang="en-US" dirty="0" smtClean="0"/>
              <a:t>Whenever there is a miss, access a </a:t>
            </a:r>
            <a:r>
              <a:rPr lang="en-US" dirty="0" err="1" smtClean="0">
                <a:solidFill>
                  <a:srgbClr val="0070C0"/>
                </a:solidFill>
              </a:rPr>
              <a:t>prefetch</a:t>
            </a:r>
            <a:r>
              <a:rPr lang="en-US" dirty="0" smtClean="0">
                <a:solidFill>
                  <a:srgbClr val="0070C0"/>
                </a:solidFill>
              </a:rPr>
              <a:t> table</a:t>
            </a:r>
            <a:r>
              <a:rPr lang="en-US" dirty="0" smtClean="0"/>
              <a:t>. Find the next few addresses to </a:t>
            </a:r>
            <a:r>
              <a:rPr lang="en-US" dirty="0" err="1" smtClean="0">
                <a:solidFill>
                  <a:srgbClr val="FF0000"/>
                </a:solidFill>
              </a:rPr>
              <a:t>prefetch</a:t>
            </a:r>
            <a:r>
              <a:rPr lang="en-US" dirty="0" smtClean="0"/>
              <a:t>. Issue </a:t>
            </a:r>
            <a:r>
              <a:rPr lang="en-US" dirty="0" err="1" smtClean="0"/>
              <a:t>prefetch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instructions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Also, update the frequencies of the entries for the </a:t>
            </a:r>
            <a:r>
              <a:rPr lang="en-US" dirty="0" smtClean="0">
                <a:solidFill>
                  <a:srgbClr val="FF0000"/>
                </a:solidFill>
              </a:rPr>
              <a:t>last</a:t>
            </a:r>
            <a:r>
              <a:rPr lang="en-US" dirty="0" smtClean="0"/>
              <a:t> n-1 misses.</a:t>
            </a:r>
            <a:endParaRPr lang="en-US" dirty="0"/>
          </a:p>
          <a:p>
            <a:r>
              <a:rPr lang="en-US" dirty="0" smtClean="0"/>
              <a:t>All </a:t>
            </a:r>
            <a:r>
              <a:rPr lang="en-US" dirty="0" err="1" smtClean="0">
                <a:solidFill>
                  <a:srgbClr val="0070C0"/>
                </a:solidFill>
              </a:rPr>
              <a:t>prefetch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requests go to 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prefetch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queue</a:t>
            </a:r>
            <a:r>
              <a:rPr lang="en-US" dirty="0" smtClean="0"/>
              <a:t>. These requests are subsequently sent to the L2 cache (</a:t>
            </a:r>
            <a:r>
              <a:rPr lang="en-US" dirty="0" smtClean="0">
                <a:solidFill>
                  <a:schemeClr val="accent6"/>
                </a:solidFill>
              </a:rPr>
              <a:t>lower priority</a:t>
            </a:r>
            <a:r>
              <a:rPr lang="en-US" dirty="0" smtClean="0"/>
              <a:t>).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58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Graph Prefetching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433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0000"/>
                </a:solidFill>
              </a:rPr>
              <a:t> Pattern: The function access sequence has high repeatability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Leverage this pattern: predict and </a:t>
            </a:r>
            <a:r>
              <a:rPr lang="en-US" dirty="0" err="1" smtClean="0"/>
              <a:t>prefetch</a:t>
            </a:r>
            <a:r>
              <a:rPr lang="en-US" dirty="0" smtClean="0"/>
              <a:t> the function that may be called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38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graph prefetching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7607" y="2429300"/>
            <a:ext cx="2279176" cy="356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err="1" smtClean="0"/>
              <a:t>prepare_page</a:t>
            </a:r>
            <a:r>
              <a:rPr lang="en-US" dirty="0" smtClean="0"/>
              <a:t>( )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err="1"/>
              <a:t>u</a:t>
            </a:r>
            <a:r>
              <a:rPr lang="en-US" dirty="0" err="1" smtClean="0"/>
              <a:t>pdate_page</a:t>
            </a:r>
            <a:r>
              <a:rPr lang="en-US" dirty="0" smtClean="0"/>
              <a:t>( )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err="1" smtClean="0"/>
              <a:t>unlock_page</a:t>
            </a:r>
            <a:r>
              <a:rPr lang="en-US" dirty="0" smtClean="0"/>
              <a:t>( )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2514" y="2279173"/>
            <a:ext cx="2338100" cy="1541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…</a:t>
            </a:r>
          </a:p>
          <a:p>
            <a:r>
              <a:rPr lang="en-US" dirty="0"/>
              <a:t>i</a:t>
            </a:r>
            <a:r>
              <a:rPr lang="en-US" dirty="0" smtClean="0"/>
              <a:t>f  NOT IN MEMORY {</a:t>
            </a:r>
          </a:p>
          <a:p>
            <a:pPr algn="ctr"/>
            <a:r>
              <a:rPr lang="en-US" dirty="0" smtClean="0"/>
              <a:t>       </a:t>
            </a:r>
            <a:r>
              <a:rPr lang="en-US" dirty="0" err="1" smtClean="0"/>
              <a:t>read_from_disk</a:t>
            </a:r>
            <a:r>
              <a:rPr lang="en-US" dirty="0" smtClean="0"/>
              <a:t>( )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pPr algn="ctr"/>
            <a:r>
              <a:rPr lang="en-US" dirty="0" err="1" smtClean="0"/>
              <a:t>lock_page</a:t>
            </a:r>
            <a:r>
              <a:rPr lang="en-US" dirty="0" smtClean="0"/>
              <a:t>( 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532127" y="2429301"/>
            <a:ext cx="2279176" cy="6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32127" y="3557972"/>
            <a:ext cx="2279176" cy="6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78272" y="2059969"/>
            <a:ext cx="149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create_record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34910" y="1923489"/>
            <a:ext cx="14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prepare_page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40557" y="2059969"/>
            <a:ext cx="16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read_from_disk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05854" y="3248434"/>
            <a:ext cx="11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lock_page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01437" y="4125716"/>
            <a:ext cx="2279176" cy="6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701437" y="5254387"/>
            <a:ext cx="2279176" cy="64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27268" y="3786281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update_page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49004" y="4921929"/>
            <a:ext cx="137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unlock_page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5" idx="1"/>
          </p:cNvCxnSpPr>
          <p:nvPr/>
        </p:nvCxnSpPr>
        <p:spPr>
          <a:xfrm flipV="1">
            <a:off x="3376118" y="3049996"/>
            <a:ext cx="1266396" cy="73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3" idx="1"/>
          </p:cNvCxnSpPr>
          <p:nvPr/>
        </p:nvCxnSpPr>
        <p:spPr>
          <a:xfrm flipV="1">
            <a:off x="3376118" y="4446438"/>
            <a:ext cx="1325319" cy="98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4" idx="1"/>
          </p:cNvCxnSpPr>
          <p:nvPr/>
        </p:nvCxnSpPr>
        <p:spPr>
          <a:xfrm>
            <a:off x="3376118" y="5291261"/>
            <a:ext cx="1325319" cy="28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1"/>
          </p:cNvCxnSpPr>
          <p:nvPr/>
        </p:nvCxnSpPr>
        <p:spPr>
          <a:xfrm flipV="1">
            <a:off x="6769290" y="2750023"/>
            <a:ext cx="1762837" cy="32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1"/>
          </p:cNvCxnSpPr>
          <p:nvPr/>
        </p:nvCxnSpPr>
        <p:spPr>
          <a:xfrm>
            <a:off x="6428096" y="3617766"/>
            <a:ext cx="2104031" cy="26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3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graph prefetching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2358" y="4270912"/>
            <a:ext cx="149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create_record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80318" y="2851537"/>
            <a:ext cx="149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prepare_page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40556" y="2278590"/>
            <a:ext cx="16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read_from_disk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23965" y="3495712"/>
            <a:ext cx="11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lock_page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80318" y="4181221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update_page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80318" y="5390443"/>
            <a:ext cx="137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unlock_page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830204" y="3036203"/>
            <a:ext cx="1991151" cy="114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989167" y="4446438"/>
            <a:ext cx="1712270" cy="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830204" y="4817660"/>
            <a:ext cx="1871233" cy="757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474701" y="2492728"/>
            <a:ext cx="2232571" cy="51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474701" y="3220869"/>
            <a:ext cx="2365855" cy="45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39658" y="23116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3518792" y="404328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521064" y="47825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3537043" y="326408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7250828" y="29977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391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graph prefetching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588" y="2292820"/>
            <a:ext cx="2669841" cy="388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prefetch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prepare_page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smtClean="0"/>
              <a:t>……</a:t>
            </a:r>
          </a:p>
          <a:p>
            <a:pPr algn="ctr"/>
            <a:r>
              <a:rPr lang="en-US" dirty="0" err="1" smtClean="0"/>
              <a:t>prepare_page</a:t>
            </a:r>
            <a:r>
              <a:rPr lang="en-US" dirty="0" smtClean="0"/>
              <a:t>( )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prefetch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update_page</a:t>
            </a:r>
            <a:endParaRPr lang="en-US" dirty="0" smtClean="0"/>
          </a:p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err="1"/>
              <a:t>u</a:t>
            </a:r>
            <a:r>
              <a:rPr lang="en-US" dirty="0" err="1" smtClean="0"/>
              <a:t>pdate_page</a:t>
            </a:r>
            <a:r>
              <a:rPr lang="en-US" dirty="0" smtClean="0"/>
              <a:t>( )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prefetch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unlock_page</a:t>
            </a:r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err="1" smtClean="0"/>
              <a:t>unlock_page</a:t>
            </a:r>
            <a:r>
              <a:rPr lang="en-US" dirty="0" smtClean="0"/>
              <a:t>( )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01918" y="1923489"/>
            <a:ext cx="149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create_record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51129" y="2292820"/>
            <a:ext cx="2279176" cy="356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err="1" smtClean="0"/>
              <a:t>prepare_page</a:t>
            </a:r>
            <a:r>
              <a:rPr lang="en-US" dirty="0" smtClean="0"/>
              <a:t>( )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err="1"/>
              <a:t>u</a:t>
            </a:r>
            <a:r>
              <a:rPr lang="en-US" dirty="0" err="1" smtClean="0"/>
              <a:t>pdate_page</a:t>
            </a:r>
            <a:r>
              <a:rPr lang="en-US" dirty="0" smtClean="0"/>
              <a:t>( )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r>
              <a:rPr lang="en-US" dirty="0" err="1" smtClean="0"/>
              <a:t>unlock_page</a:t>
            </a:r>
            <a:r>
              <a:rPr lang="en-US" dirty="0" smtClean="0"/>
              <a:t>( )</a:t>
            </a:r>
          </a:p>
          <a:p>
            <a:pPr algn="ctr"/>
            <a:r>
              <a:rPr lang="en-US" dirty="0" smtClean="0"/>
              <a:t>......</a:t>
            </a:r>
          </a:p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687205" y="1908998"/>
            <a:ext cx="1497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create_record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4148920" y="3739487"/>
            <a:ext cx="2674962" cy="2866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19366" y="3438395"/>
            <a:ext cx="102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becomes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Graph History Cache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4615132"/>
            <a:ext cx="10515600" cy="1565005"/>
          </a:xfrm>
        </p:spPr>
        <p:txBody>
          <a:bodyPr/>
          <a:lstStyle/>
          <a:p>
            <a:r>
              <a:rPr lang="en-US" dirty="0" smtClean="0"/>
              <a:t>Each </a:t>
            </a:r>
            <a:r>
              <a:rPr lang="en-US" dirty="0" smtClean="0">
                <a:solidFill>
                  <a:schemeClr val="accent1"/>
                </a:solidFill>
              </a:rPr>
              <a:t>entry</a:t>
            </a:r>
            <a:r>
              <a:rPr lang="en-US" dirty="0" smtClean="0"/>
              <a:t> in the data array contains a list of </a:t>
            </a:r>
            <a:r>
              <a:rPr lang="en-US" dirty="0" smtClean="0">
                <a:solidFill>
                  <a:schemeClr val="accent6"/>
                </a:solidFill>
              </a:rPr>
              <a:t>functions</a:t>
            </a:r>
            <a:r>
              <a:rPr lang="en-US" dirty="0" smtClean="0"/>
              <a:t> to be subsequently executed.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index</a:t>
            </a:r>
            <a:r>
              <a:rPr lang="en-US" dirty="0" smtClean="0"/>
              <a:t> maintains a </a:t>
            </a:r>
            <a:r>
              <a:rPr lang="en-US" dirty="0" smtClean="0">
                <a:solidFill>
                  <a:schemeClr val="accent1"/>
                </a:solidFill>
              </a:rPr>
              <a:t>pointer</a:t>
            </a:r>
            <a:r>
              <a:rPr lang="en-US" dirty="0" smtClean="0"/>
              <a:t> to a function in the </a:t>
            </a:r>
            <a:r>
              <a:rPr lang="en-US" dirty="0" smtClean="0">
                <a:solidFill>
                  <a:schemeClr val="accent6"/>
                </a:solidFill>
              </a:rPr>
              <a:t>data</a:t>
            </a:r>
            <a:r>
              <a:rPr lang="en-US" dirty="0" smtClean="0"/>
              <a:t> array entry. 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371600" y="1992702"/>
            <a:ext cx="3778370" cy="2320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1768415" y="1595887"/>
            <a:ext cx="2725947" cy="267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 Array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924135" y="1992702"/>
            <a:ext cx="3896265" cy="2320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7450347" y="1595888"/>
            <a:ext cx="2725947" cy="267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Array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371600" y="2605177"/>
            <a:ext cx="1535502" cy="31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id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907102" y="2605177"/>
            <a:ext cx="2242868" cy="31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924136" y="2656982"/>
            <a:ext cx="779253" cy="31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</a:t>
            </a:r>
            <a:r>
              <a:rPr lang="en-US" dirty="0" smtClean="0"/>
              <a:t> 1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703389" y="2656982"/>
            <a:ext cx="779253" cy="31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</a:t>
            </a:r>
            <a:r>
              <a:rPr lang="en-US" dirty="0" smtClean="0"/>
              <a:t> 2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8482642" y="2656982"/>
            <a:ext cx="779253" cy="31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</a:t>
            </a:r>
            <a:r>
              <a:rPr lang="en-US" dirty="0" smtClean="0"/>
              <a:t> 3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9261895" y="2656982"/>
            <a:ext cx="779253" cy="31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</a:t>
            </a:r>
            <a:r>
              <a:rPr lang="en-US" dirty="0" smtClean="0"/>
              <a:t> 4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0041148" y="2656982"/>
            <a:ext cx="779253" cy="31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func</a:t>
            </a:r>
            <a:r>
              <a:rPr lang="en-US" dirty="0" smtClean="0"/>
              <a:t> 5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3950899" y="2164686"/>
            <a:ext cx="4288766" cy="1365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3950898" y="2164686"/>
            <a:ext cx="181155" cy="44049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 rot="5400000">
            <a:off x="7953979" y="2303725"/>
            <a:ext cx="492295" cy="21422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40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708" y="115594"/>
            <a:ext cx="10515600" cy="1325562"/>
          </a:xfrm>
        </p:spPr>
        <p:txBody>
          <a:bodyPr/>
          <a:lstStyle/>
          <a:p>
            <a:r>
              <a:rPr lang="en-US" dirty="0" smtClean="0"/>
              <a:t>Operation (Function Call)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1035170" y="1656272"/>
            <a:ext cx="2165230" cy="621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Function Call.</a:t>
            </a:r>
          </a:p>
          <a:p>
            <a:pPr algn="ctr"/>
            <a:r>
              <a:rPr lang="en-US" sz="2400" dirty="0" smtClean="0"/>
              <a:t>X calls Y</a:t>
            </a:r>
            <a:endParaRPr lang="en-IN" sz="2400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 flipV="1">
            <a:off x="3200400" y="1958196"/>
            <a:ext cx="1509623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710023" y="1656272"/>
            <a:ext cx="2165230" cy="621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Access the entry of Y in the CGHC</a:t>
            </a:r>
            <a:endParaRPr lang="en-IN" sz="2000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6875253" y="1966823"/>
            <a:ext cx="1328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8203721" y="1441156"/>
            <a:ext cx="1224951" cy="1112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it exist?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428672" y="1958196"/>
            <a:ext cx="1086928" cy="8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9648645" y="1591574"/>
            <a:ext cx="715993" cy="3019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10584611" y="1742536"/>
            <a:ext cx="1293963" cy="534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entry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1" idx="2"/>
          </p:cNvCxnSpPr>
          <p:nvPr/>
        </p:nvCxnSpPr>
        <p:spPr>
          <a:xfrm flipH="1">
            <a:off x="8816196" y="2553963"/>
            <a:ext cx="1" cy="82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755147" y="3407434"/>
            <a:ext cx="2609491" cy="741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Prefetch</a:t>
            </a:r>
            <a:r>
              <a:rPr lang="en-US" dirty="0" smtClean="0"/>
              <a:t> the first function in Y’s call sequence</a:t>
            </a:r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8932652" y="2821382"/>
            <a:ext cx="715993" cy="3019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5011947" y="4502988"/>
            <a:ext cx="2294627" cy="802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Y in X’s call sequence at the appropriate index</a:t>
            </a:r>
            <a:endParaRPr lang="en-IN" dirty="0"/>
          </a:p>
        </p:txBody>
      </p:sp>
      <p:cxnSp>
        <p:nvCxnSpPr>
          <p:cNvPr id="23" name="Elbow Connector 22"/>
          <p:cNvCxnSpPr>
            <a:stCxn id="15" idx="2"/>
            <a:endCxn id="21" idx="3"/>
          </p:cNvCxnSpPr>
          <p:nvPr/>
        </p:nvCxnSpPr>
        <p:spPr>
          <a:xfrm rot="5400000">
            <a:off x="7955713" y="1628236"/>
            <a:ext cx="2626743" cy="3925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8" idx="2"/>
          </p:cNvCxnSpPr>
          <p:nvPr/>
        </p:nvCxnSpPr>
        <p:spPr>
          <a:xfrm flipH="1">
            <a:off x="9059892" y="4149306"/>
            <a:ext cx="1" cy="75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0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(Function return)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905774" y="2035834"/>
            <a:ext cx="2596551" cy="61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 returns to X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804651" y="2035833"/>
            <a:ext cx="2596551" cy="61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Reset the index of Y to 1</a:t>
            </a:r>
            <a:endParaRPr lang="en-IN" dirty="0"/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3502325" y="2342071"/>
            <a:ext cx="13023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8703528" y="2035832"/>
            <a:ext cx="2596551" cy="612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Access X’s call sequence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401202" y="2342070"/>
            <a:ext cx="13023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9997753" y="2648307"/>
            <a:ext cx="4051" cy="10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9083614" y="3700732"/>
            <a:ext cx="2277113" cy="508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Increment the index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253487" y="3536830"/>
            <a:ext cx="2605177" cy="8367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Prefetch the next function in the call sequence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 flipH="1" flipV="1">
            <a:off x="7858664" y="3955211"/>
            <a:ext cx="12249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076008"/>
              </p:ext>
            </p:extLst>
          </p:nvPr>
        </p:nvGraphicFramePr>
        <p:xfrm>
          <a:off x="1241951" y="2856205"/>
          <a:ext cx="9817282" cy="2007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292"/>
                <a:gridCol w="7357990"/>
              </a:tblGrid>
              <a:tr h="42484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Technique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Pattern</a:t>
                      </a:r>
                      <a:endParaRPr lang="en-US" sz="2000" dirty="0"/>
                    </a:p>
                  </a:txBody>
                  <a:tcPr/>
                </a:tc>
              </a:tr>
              <a:tr h="42484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Next line prefetching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Spatial locality</a:t>
                      </a:r>
                      <a:endParaRPr lang="en-US" sz="2000" dirty="0"/>
                    </a:p>
                  </a:txBody>
                  <a:tcPr/>
                </a:tc>
              </a:tr>
              <a:tr h="42484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Markov prefetching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i</a:t>
                      </a:r>
                      <a:r>
                        <a:rPr lang="en-US" sz="2000" dirty="0" smtClean="0"/>
                        <a:t>-cache miss sequence has high</a:t>
                      </a:r>
                      <a:r>
                        <a:rPr lang="en-US" sz="2000" baseline="0" dirty="0" smtClean="0"/>
                        <a:t> repeatability</a:t>
                      </a:r>
                      <a:endParaRPr lang="en-US" sz="2000" dirty="0"/>
                    </a:p>
                  </a:txBody>
                  <a:tcPr/>
                </a:tc>
              </a:tr>
              <a:tr h="73330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Call graph prefetching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Function</a:t>
                      </a:r>
                      <a:r>
                        <a:rPr lang="en-US" sz="2000" baseline="0" dirty="0" smtClean="0"/>
                        <a:t> access sequence has high repeatability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411" y="113274"/>
            <a:ext cx="2388358" cy="209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for Prefetching</a:t>
            </a:r>
          </a:p>
          <a:p>
            <a:r>
              <a:rPr lang="en-US" dirty="0" smtClean="0"/>
              <a:t>Simple Schemes</a:t>
            </a:r>
          </a:p>
          <a:p>
            <a:r>
              <a:rPr lang="en-US" dirty="0" smtClean="0"/>
              <a:t>Recent Work</a:t>
            </a:r>
          </a:p>
          <a:p>
            <a:pPr lvl="1"/>
            <a:r>
              <a:rPr lang="en-US" dirty="0" smtClean="0"/>
              <a:t>Proactive Instruction Fetching</a:t>
            </a:r>
          </a:p>
          <a:p>
            <a:pPr lvl="1"/>
            <a:r>
              <a:rPr lang="en-US" dirty="0" smtClean="0"/>
              <a:t>Return Address Stack Directed Prefetching</a:t>
            </a:r>
          </a:p>
          <a:p>
            <a:pPr lvl="1"/>
            <a:r>
              <a:rPr lang="en-US" dirty="0" smtClean="0"/>
              <a:t>Pentium 4 Trace Cache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771799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for Prefetching</a:t>
            </a:r>
          </a:p>
          <a:p>
            <a:r>
              <a:rPr lang="en-US" dirty="0" smtClean="0"/>
              <a:t>Simple Schemes</a:t>
            </a:r>
          </a:p>
          <a:p>
            <a:r>
              <a:rPr lang="en-US" dirty="0" smtClean="0"/>
              <a:t>Recent Work</a:t>
            </a:r>
          </a:p>
          <a:p>
            <a:pPr lvl="1"/>
            <a:r>
              <a:rPr lang="en-US" dirty="0"/>
              <a:t>Proactive Instruction Fetching</a:t>
            </a:r>
          </a:p>
          <a:p>
            <a:pPr lvl="1"/>
            <a:r>
              <a:rPr lang="en-US" dirty="0"/>
              <a:t>Return Address Stack Directed </a:t>
            </a:r>
            <a:r>
              <a:rPr lang="en-US" dirty="0" smtClean="0"/>
              <a:t>Prefetching</a:t>
            </a:r>
          </a:p>
          <a:p>
            <a:pPr lvl="1"/>
            <a:r>
              <a:rPr lang="en-US" dirty="0"/>
              <a:t>Pentium 4 Trace Cache</a:t>
            </a:r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7" y="3214478"/>
            <a:ext cx="771799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6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Proactive Instruction Fetch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1"/>
            <a:ext cx="10515600" cy="2234242"/>
          </a:xfrm>
        </p:spPr>
        <p:txBody>
          <a:bodyPr/>
          <a:lstStyle/>
          <a:p>
            <a:r>
              <a:rPr lang="en-US" dirty="0" smtClean="0">
                <a:solidFill>
                  <a:schemeClr val="accent5"/>
                </a:solidFill>
              </a:rPr>
              <a:t>Insight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Instructions</a:t>
            </a:r>
            <a:r>
              <a:rPr lang="en-US" dirty="0" smtClean="0"/>
              <a:t> on the wrong path lead to spurious </a:t>
            </a:r>
            <a:r>
              <a:rPr lang="en-US" dirty="0" err="1" smtClean="0">
                <a:solidFill>
                  <a:srgbClr val="FF0000"/>
                </a:solidFill>
              </a:rPr>
              <a:t>prefetches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Corrupt the state of the </a:t>
            </a:r>
            <a:r>
              <a:rPr lang="en-US" dirty="0" err="1" smtClean="0">
                <a:solidFill>
                  <a:srgbClr val="FF0000"/>
                </a:solidFill>
              </a:rPr>
              <a:t>prefetcher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Divide </a:t>
            </a:r>
            <a:r>
              <a:rPr lang="en-US" dirty="0" smtClean="0">
                <a:solidFill>
                  <a:schemeClr val="accent1"/>
                </a:solidFill>
              </a:rPr>
              <a:t>addresses</a:t>
            </a:r>
            <a:r>
              <a:rPr lang="en-US" dirty="0" smtClean="0"/>
              <a:t> into spatial </a:t>
            </a:r>
            <a:r>
              <a:rPr lang="en-US" dirty="0" smtClean="0">
                <a:solidFill>
                  <a:srgbClr val="FF0000"/>
                </a:solidFill>
              </a:rPr>
              <a:t>regions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>
                <a:solidFill>
                  <a:srgbClr val="FF0000"/>
                </a:solidFill>
              </a:rPr>
              <a:t>region</a:t>
            </a:r>
            <a:r>
              <a:rPr lang="en-US" dirty="0" smtClean="0"/>
              <a:t> has a </a:t>
            </a:r>
            <a:r>
              <a:rPr lang="en-US" dirty="0" smtClean="0">
                <a:solidFill>
                  <a:schemeClr val="accent6"/>
                </a:solidFill>
              </a:rPr>
              <a:t>trigger</a:t>
            </a:r>
            <a:r>
              <a:rPr lang="en-US" dirty="0" smtClean="0"/>
              <a:t> address (first instruction in the region)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3148642" y="5270740"/>
            <a:ext cx="2113471" cy="1302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Stage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5262113" y="5771072"/>
            <a:ext cx="733246" cy="301924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055744" y="5270740"/>
            <a:ext cx="1397479" cy="13025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3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829464" y="5270740"/>
            <a:ext cx="2087593" cy="11198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375262"/>
            <a:ext cx="10515600" cy="384723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Operation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Compares</a:t>
            </a:r>
            <a:r>
              <a:rPr lang="en-US" dirty="0" smtClean="0"/>
              <a:t> the block address of the </a:t>
            </a:r>
            <a:r>
              <a:rPr lang="en-US" dirty="0" smtClean="0">
                <a:solidFill>
                  <a:srgbClr val="FF0000"/>
                </a:solidFill>
              </a:rPr>
              <a:t>retiring </a:t>
            </a:r>
            <a:r>
              <a:rPr lang="en-US" dirty="0" smtClean="0"/>
              <a:t>instruction with the block address with the previously </a:t>
            </a:r>
            <a:r>
              <a:rPr lang="en-US" dirty="0" smtClean="0">
                <a:solidFill>
                  <a:srgbClr val="FF0000"/>
                </a:solidFill>
              </a:rPr>
              <a:t>retired</a:t>
            </a:r>
            <a:r>
              <a:rPr lang="en-US" dirty="0" smtClean="0"/>
              <a:t> instruction. If same, discard.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accent6"/>
                </a:solidFill>
              </a:rPr>
              <a:t>spatial compactor </a:t>
            </a:r>
            <a:r>
              <a:rPr lang="en-US" dirty="0" smtClean="0"/>
              <a:t>creates a </a:t>
            </a:r>
            <a:r>
              <a:rPr lang="en-US" dirty="0" smtClean="0">
                <a:solidFill>
                  <a:srgbClr val="FF0000"/>
                </a:solidFill>
              </a:rPr>
              <a:t>region</a:t>
            </a:r>
            <a:r>
              <a:rPr lang="en-US" dirty="0" smtClean="0"/>
              <a:t> of blocks. A region has N blocks preceding the trigger and M blocks after the trigger.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trigger</a:t>
            </a:r>
            <a:r>
              <a:rPr lang="en-US" dirty="0" smtClean="0"/>
              <a:t> is the first accessed block in a spatial region.</a:t>
            </a:r>
          </a:p>
          <a:p>
            <a:pPr lvl="1"/>
            <a:r>
              <a:rPr lang="en-US" dirty="0" smtClean="0"/>
              <a:t>For each region we maintain a </a:t>
            </a:r>
            <a:r>
              <a:rPr lang="en-US" dirty="0" smtClean="0">
                <a:solidFill>
                  <a:schemeClr val="accent6"/>
                </a:solidFill>
              </a:rPr>
              <a:t>bit vector </a:t>
            </a:r>
            <a:r>
              <a:rPr lang="en-US" dirty="0" smtClean="0"/>
              <a:t>(1 bit for each block). When that block is accessed, we set the bit. </a:t>
            </a:r>
          </a:p>
          <a:p>
            <a:pPr lvl="1"/>
            <a:r>
              <a:rPr lang="en-US" dirty="0" smtClean="0"/>
              <a:t>If the </a:t>
            </a:r>
            <a:r>
              <a:rPr lang="en-US" dirty="0" smtClean="0">
                <a:solidFill>
                  <a:srgbClr val="00B050"/>
                </a:solidFill>
              </a:rPr>
              <a:t>program</a:t>
            </a:r>
            <a:r>
              <a:rPr lang="en-US" dirty="0" smtClean="0"/>
              <a:t> access a block in another spatial region. Send the trigger PC, bit vector to the </a:t>
            </a:r>
            <a:r>
              <a:rPr lang="en-US" dirty="0" smtClean="0">
                <a:solidFill>
                  <a:srgbClr val="FF0000"/>
                </a:solidFill>
              </a:rPr>
              <a:t>temporal compactor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Example</a:t>
            </a:r>
            <a:r>
              <a:rPr lang="en-US" dirty="0" smtClean="0"/>
              <a:t>: 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108568" y="5555411"/>
            <a:ext cx="578231" cy="465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686799" y="5555411"/>
            <a:ext cx="578231" cy="465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265030" y="5555410"/>
            <a:ext cx="578231" cy="465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843261" y="5555410"/>
            <a:ext cx="578231" cy="465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421492" y="5555410"/>
            <a:ext cx="578231" cy="465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57174" y="5209812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Bit Vector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8181532" y="599750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A-2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312114" y="60212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0468576" y="5997505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A+2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898475" y="5326658"/>
            <a:ext cx="1781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 Block A-2</a:t>
            </a:r>
          </a:p>
          <a:p>
            <a:r>
              <a:rPr lang="en-US" dirty="0" smtClean="0"/>
              <a:t>Access Block A</a:t>
            </a:r>
          </a:p>
          <a:p>
            <a:r>
              <a:rPr lang="en-US" dirty="0" smtClean="0"/>
              <a:t>Access Block A+2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8257812" y="5591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9392331" y="5603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0532678" y="5603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70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5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Compactor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Maintains a list of spatial regions (let’s say last 4)</a:t>
            </a:r>
          </a:p>
          <a:p>
            <a:r>
              <a:rPr lang="en-US" dirty="0" smtClean="0"/>
              <a:t>Codes typically have a lot of temporal locality</a:t>
            </a:r>
          </a:p>
          <a:p>
            <a:pPr lvl="1"/>
            <a:r>
              <a:rPr lang="en-US" dirty="0" smtClean="0"/>
              <a:t>If the given record </a:t>
            </a:r>
            <a:r>
              <a:rPr lang="en-US" dirty="0" smtClean="0">
                <a:solidFill>
                  <a:srgbClr val="FF0000"/>
                </a:solidFill>
              </a:rPr>
              <a:t>matches</a:t>
            </a:r>
            <a:r>
              <a:rPr lang="en-US" dirty="0" smtClean="0"/>
              <a:t> any one of the stored records, </a:t>
            </a:r>
            <a:r>
              <a:rPr lang="en-US" dirty="0" smtClean="0">
                <a:solidFill>
                  <a:srgbClr val="00B050"/>
                </a:solidFill>
              </a:rPr>
              <a:t>discard</a:t>
            </a:r>
            <a:r>
              <a:rPr lang="en-US" dirty="0" smtClean="0"/>
              <a:t> this record</a:t>
            </a:r>
          </a:p>
          <a:p>
            <a:pPr lvl="1"/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promote</a:t>
            </a:r>
            <a:r>
              <a:rPr lang="en-US" dirty="0" smtClean="0"/>
              <a:t> this record (most recently used)</a:t>
            </a:r>
          </a:p>
          <a:p>
            <a:pPr lvl="1"/>
            <a:r>
              <a:rPr lang="en-US" dirty="0" smtClean="0"/>
              <a:t>otherwise, </a:t>
            </a:r>
            <a:r>
              <a:rPr lang="en-US" dirty="0" smtClean="0">
                <a:solidFill>
                  <a:srgbClr val="00B050"/>
                </a:solidFill>
              </a:rPr>
              <a:t>discard</a:t>
            </a:r>
            <a:r>
              <a:rPr lang="en-US" dirty="0" smtClean="0"/>
              <a:t> the least recently used record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create</a:t>
            </a:r>
            <a:r>
              <a:rPr lang="en-US" dirty="0" smtClean="0"/>
              <a:t> a new record, and also send to the </a:t>
            </a:r>
            <a:r>
              <a:rPr lang="en-US" dirty="0" smtClean="0">
                <a:solidFill>
                  <a:srgbClr val="C00000"/>
                </a:solidFill>
              </a:rPr>
              <a:t>history buffer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5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Buffer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2070339"/>
            <a:ext cx="10515600" cy="4351337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Circular buffer </a:t>
            </a:r>
            <a:r>
              <a:rPr lang="en-US" dirty="0" smtClean="0">
                <a:sym typeface="Wingdings" panose="05000000000000000000" pitchFamily="2" charset="2"/>
              </a:rPr>
              <a:t> Stores retired instructions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Each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entry</a:t>
            </a:r>
            <a:r>
              <a:rPr lang="en-US" dirty="0" smtClean="0">
                <a:sym typeface="Wingdings" panose="05000000000000000000" pitchFamily="2" charset="2"/>
              </a:rPr>
              <a:t> stores  trigger PC, bit vector of the spatial region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Index table </a:t>
            </a:r>
            <a:r>
              <a:rPr lang="en-US" dirty="0" smtClean="0">
                <a:sym typeface="Wingdings" panose="05000000000000000000" pitchFamily="2" charset="2"/>
              </a:rPr>
              <a:t>saves a mapping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rigger PC </a:t>
            </a:r>
            <a:r>
              <a:rPr lang="en-US" dirty="0" smtClean="0">
                <a:sym typeface="Wingdings" panose="05000000000000000000" pitchFamily="2" charset="2"/>
              </a:rPr>
              <a:t> most recent record in the history buffer</a:t>
            </a:r>
          </a:p>
          <a:p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Operation</a:t>
            </a:r>
            <a:r>
              <a:rPr lang="en-US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Two kinds of instruction fetches  Instructions that were </a:t>
            </a:r>
            <a:r>
              <a:rPr lang="en-US" dirty="0" err="1" smtClean="0">
                <a:sym typeface="Wingdings" panose="05000000000000000000" pitchFamily="2" charset="2"/>
              </a:rPr>
              <a:t>prefetched</a:t>
            </a:r>
            <a:r>
              <a:rPr lang="en-US" dirty="0" smtClean="0">
                <a:sym typeface="Wingdings" panose="05000000000000000000" pitchFamily="2" charset="2"/>
              </a:rPr>
              <a:t>, and instructions that were not </a:t>
            </a:r>
            <a:r>
              <a:rPr lang="en-US" dirty="0" err="1" smtClean="0">
                <a:sym typeface="Wingdings" panose="05000000000000000000" pitchFamily="2" charset="2"/>
              </a:rPr>
              <a:t>prefetched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When a core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fetches</a:t>
            </a:r>
            <a:r>
              <a:rPr lang="en-US" dirty="0" smtClean="0">
                <a:sym typeface="Wingdings" panose="05000000000000000000" pitchFamily="2" charset="2"/>
              </a:rPr>
              <a:t> an instruction that was not </a:t>
            </a:r>
            <a:r>
              <a:rPr lang="en-US" dirty="0" err="1" smtClean="0">
                <a:sym typeface="Wingdings" panose="05000000000000000000" pitchFamily="2" charset="2"/>
              </a:rPr>
              <a:t>prefetched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Trigger</a:t>
            </a:r>
            <a:r>
              <a:rPr lang="en-US" dirty="0" smtClean="0">
                <a:sym typeface="Wingdings" panose="05000000000000000000" pitchFamily="2" charset="2"/>
              </a:rPr>
              <a:t> the prefetching mechanism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Search for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PC</a:t>
            </a:r>
            <a:r>
              <a:rPr lang="en-US" dirty="0" smtClean="0">
                <a:sym typeface="Wingdings" panose="05000000000000000000" pitchFamily="2" charset="2"/>
              </a:rPr>
              <a:t> in the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index table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If we find an entry </a:t>
            </a:r>
            <a:r>
              <a:rPr lang="en-US" dirty="0" err="1" smtClean="0">
                <a:sym typeface="Wingdings" panose="05000000000000000000" pitchFamily="2" charset="2"/>
              </a:rPr>
              <a:t>prefetch</a:t>
            </a:r>
            <a:r>
              <a:rPr lang="en-US" dirty="0" smtClean="0">
                <a:sym typeface="Wingdings" panose="05000000000000000000" pitchFamily="2" charset="2"/>
              </a:rPr>
              <a:t> the instruction stream (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proactive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48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0" y="33644"/>
            <a:ext cx="10515600" cy="1325562"/>
          </a:xfrm>
        </p:spPr>
        <p:txBody>
          <a:bodyPr/>
          <a:lstStyle/>
          <a:p>
            <a:r>
              <a:rPr lang="en-US" dirty="0" smtClean="0"/>
              <a:t>Stream Address Buffer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4727275"/>
            <a:ext cx="10515600" cy="14528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stream address buffer maintains a </a:t>
            </a:r>
            <a:r>
              <a:rPr lang="en-US" dirty="0" smtClean="0">
                <a:solidFill>
                  <a:schemeClr val="accent6"/>
                </a:solidFill>
              </a:rPr>
              <a:t>list</a:t>
            </a:r>
            <a:r>
              <a:rPr lang="en-US" dirty="0" smtClean="0"/>
              <a:t> of all the </a:t>
            </a:r>
            <a:r>
              <a:rPr lang="en-US" dirty="0" smtClean="0">
                <a:solidFill>
                  <a:srgbClr val="FF0000"/>
                </a:solidFill>
              </a:rPr>
              <a:t>blocks</a:t>
            </a:r>
            <a:r>
              <a:rPr lang="en-US" dirty="0" smtClean="0"/>
              <a:t> that need to be </a:t>
            </a:r>
            <a:r>
              <a:rPr lang="en-US" dirty="0" err="1" smtClean="0">
                <a:solidFill>
                  <a:schemeClr val="accent6"/>
                </a:solidFill>
              </a:rPr>
              <a:t>prefetched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/>
              <a:t>This information is calculated based on the information saved in the </a:t>
            </a:r>
            <a:r>
              <a:rPr lang="en-US" dirty="0" smtClean="0">
                <a:solidFill>
                  <a:srgbClr val="C00000"/>
                </a:solidFill>
              </a:rPr>
              <a:t>history buffer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0664" y="2242868"/>
            <a:ext cx="905774" cy="422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079630" y="1691322"/>
            <a:ext cx="1380227" cy="2371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2838090" y="1283717"/>
            <a:ext cx="14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History Buffer</a:t>
            </a:r>
            <a:endParaRPr lang="en-IN" dirty="0"/>
          </a:p>
        </p:txBody>
      </p:sp>
      <p:cxnSp>
        <p:nvCxnSpPr>
          <p:cNvPr id="8" name="Elbow Connector 7"/>
          <p:cNvCxnSpPr>
            <a:stCxn id="4" idx="3"/>
          </p:cNvCxnSpPr>
          <p:nvPr/>
        </p:nvCxnSpPr>
        <p:spPr>
          <a:xfrm>
            <a:off x="1906438" y="2454215"/>
            <a:ext cx="1173192" cy="9667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79630" y="3213066"/>
            <a:ext cx="1380227" cy="4014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542210" y="2415942"/>
            <a:ext cx="2264696" cy="42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451894" y="2058202"/>
            <a:ext cx="228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 Address Buffer</a:t>
            </a:r>
            <a:endParaRPr lang="en-IN" dirty="0"/>
          </a:p>
        </p:txBody>
      </p:sp>
      <p:cxnSp>
        <p:nvCxnSpPr>
          <p:cNvPr id="13" name="Elbow Connector 12"/>
          <p:cNvCxnSpPr>
            <a:endCxn id="10" idx="1"/>
          </p:cNvCxnSpPr>
          <p:nvPr/>
        </p:nvCxnSpPr>
        <p:spPr>
          <a:xfrm flipV="1">
            <a:off x="4459857" y="2629241"/>
            <a:ext cx="1082353" cy="7916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</p:cNvCxnSpPr>
          <p:nvPr/>
        </p:nvCxnSpPr>
        <p:spPr>
          <a:xfrm flipV="1">
            <a:off x="7806906" y="2629240"/>
            <a:ext cx="1371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178506" y="2454215"/>
            <a:ext cx="1164566" cy="570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9250072" y="210268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L1 Cache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2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for Prefetching</a:t>
            </a:r>
          </a:p>
          <a:p>
            <a:r>
              <a:rPr lang="en-US" dirty="0" smtClean="0"/>
              <a:t>Simple Schemes</a:t>
            </a:r>
          </a:p>
          <a:p>
            <a:r>
              <a:rPr lang="en-US" dirty="0" smtClean="0"/>
              <a:t>Recent Work</a:t>
            </a:r>
          </a:p>
          <a:p>
            <a:pPr lvl="1"/>
            <a:r>
              <a:rPr lang="en-US" dirty="0"/>
              <a:t>Proactive Instruction Fetching</a:t>
            </a:r>
          </a:p>
          <a:p>
            <a:pPr lvl="1"/>
            <a:r>
              <a:rPr lang="en-US" dirty="0"/>
              <a:t>Return Address Stack Directed </a:t>
            </a:r>
            <a:r>
              <a:rPr lang="en-US" dirty="0" smtClean="0"/>
              <a:t>Prefetching</a:t>
            </a:r>
          </a:p>
          <a:p>
            <a:pPr lvl="1"/>
            <a:r>
              <a:rPr lang="en-US" dirty="0"/>
              <a:t>Pentium 4 Trace Cache</a:t>
            </a:r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7" y="3611293"/>
            <a:ext cx="771799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2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I-cache </a:t>
            </a:r>
            <a:r>
              <a:rPr lang="en-US" dirty="0" smtClean="0">
                <a:solidFill>
                  <a:srgbClr val="FF0000"/>
                </a:solidFill>
              </a:rPr>
              <a:t>misses</a:t>
            </a:r>
            <a:r>
              <a:rPr lang="en-US" dirty="0" smtClean="0"/>
              <a:t> are a crucial </a:t>
            </a:r>
            <a:r>
              <a:rPr lang="en-US" dirty="0" smtClean="0">
                <a:solidFill>
                  <a:srgbClr val="00B050"/>
                </a:solidFill>
              </a:rPr>
              <a:t>determinant</a:t>
            </a:r>
            <a:r>
              <a:rPr lang="en-US" dirty="0" smtClean="0"/>
              <a:t> of performance</a:t>
            </a:r>
          </a:p>
          <a:p>
            <a:pPr lvl="1"/>
            <a:r>
              <a:rPr lang="en-US" dirty="0" smtClean="0"/>
              <a:t>Particularly in </a:t>
            </a:r>
            <a:r>
              <a:rPr lang="en-US" dirty="0" smtClean="0">
                <a:solidFill>
                  <a:schemeClr val="accent5"/>
                </a:solidFill>
              </a:rPr>
              <a:t>server </a:t>
            </a:r>
            <a:r>
              <a:rPr lang="en-US" dirty="0" smtClean="0"/>
              <a:t>based </a:t>
            </a:r>
            <a:r>
              <a:rPr lang="en-US" dirty="0" smtClean="0">
                <a:solidFill>
                  <a:srgbClr val="FF0000"/>
                </a:solidFill>
              </a:rPr>
              <a:t>applications</a:t>
            </a:r>
          </a:p>
          <a:p>
            <a:pPr lvl="1"/>
            <a:r>
              <a:rPr lang="en-US" dirty="0" smtClean="0"/>
              <a:t>Can determine 10-30% of the overall </a:t>
            </a:r>
            <a:r>
              <a:rPr lang="en-US" dirty="0" smtClean="0">
                <a:solidFill>
                  <a:srgbClr val="0070C0"/>
                </a:solidFill>
              </a:rPr>
              <a:t>performance</a:t>
            </a:r>
          </a:p>
          <a:p>
            <a:r>
              <a:rPr lang="en-US" dirty="0" smtClean="0"/>
              <a:t>PIF (proactive instruction fetching) has high storage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overheads</a:t>
            </a:r>
          </a:p>
          <a:p>
            <a:pPr lvl="1"/>
            <a:r>
              <a:rPr lang="en-US" dirty="0" smtClean="0"/>
              <a:t>History Buffer</a:t>
            </a:r>
          </a:p>
          <a:p>
            <a:pPr lvl="1"/>
            <a:r>
              <a:rPr lang="en-US" dirty="0" smtClean="0"/>
              <a:t>Stream Address Buffer</a:t>
            </a:r>
          </a:p>
          <a:p>
            <a:r>
              <a:rPr lang="en-US" dirty="0" smtClean="0"/>
              <a:t>Reduce </a:t>
            </a:r>
            <a:r>
              <a:rPr lang="en-US" dirty="0" smtClean="0">
                <a:solidFill>
                  <a:schemeClr val="accent5"/>
                </a:solidFill>
              </a:rPr>
              <a:t>storage</a:t>
            </a:r>
            <a:r>
              <a:rPr lang="en-US" dirty="0" smtClean="0"/>
              <a:t> overheads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smtClean="0">
                <a:solidFill>
                  <a:srgbClr val="FF0000"/>
                </a:solidFill>
              </a:rPr>
              <a:t>RAS</a:t>
            </a:r>
            <a:r>
              <a:rPr lang="en-US" dirty="0" smtClean="0"/>
              <a:t> (return address stack) instead</a:t>
            </a:r>
          </a:p>
          <a:p>
            <a:pPr lvl="1"/>
            <a:r>
              <a:rPr lang="en-US" dirty="0" smtClean="0"/>
              <a:t>It effectively </a:t>
            </a:r>
            <a:r>
              <a:rPr lang="en-US" dirty="0" smtClean="0">
                <a:solidFill>
                  <a:srgbClr val="FF0000"/>
                </a:solidFill>
              </a:rPr>
              <a:t>captures</a:t>
            </a:r>
            <a:r>
              <a:rPr lang="en-US" dirty="0" smtClean="0"/>
              <a:t> the context of the current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program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7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RDIP: Basic Idea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steps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Record</a:t>
            </a:r>
            <a:r>
              <a:rPr lang="en-US" dirty="0" smtClean="0"/>
              <a:t> the </a:t>
            </a:r>
            <a:r>
              <a:rPr lang="en-US" dirty="0" err="1" smtClean="0"/>
              <a:t>i</a:t>
            </a:r>
            <a:r>
              <a:rPr lang="en-US" dirty="0" smtClean="0"/>
              <a:t>-cache misses in a given program context (sequence of function calls)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Predict</a:t>
            </a:r>
            <a:r>
              <a:rPr lang="en-US" dirty="0" smtClean="0"/>
              <a:t> the next program context based on the current context.</a:t>
            </a:r>
          </a:p>
          <a:p>
            <a:pPr lvl="1"/>
            <a:r>
              <a:rPr lang="en-US" dirty="0" err="1" smtClean="0"/>
              <a:t>Prefetch</a:t>
            </a:r>
            <a:r>
              <a:rPr lang="en-US" dirty="0" smtClean="0"/>
              <a:t> cache misses associated with the next context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Representing</a:t>
            </a:r>
            <a:r>
              <a:rPr lang="en-US" dirty="0" smtClean="0"/>
              <a:t> program context</a:t>
            </a:r>
          </a:p>
          <a:p>
            <a:pPr lvl="1"/>
            <a:r>
              <a:rPr lang="en-US" dirty="0" smtClean="0"/>
              <a:t>Take all the entries and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XOR</a:t>
            </a:r>
            <a:r>
              <a:rPr lang="en-US" dirty="0" smtClean="0"/>
              <a:t> them together (32 bits)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Signature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chemeClr val="accent6"/>
                </a:solidFill>
              </a:rPr>
              <a:t>path</a:t>
            </a:r>
            <a:r>
              <a:rPr lang="en-US" dirty="0" smtClean="0"/>
              <a:t> taken to reach the current function</a:t>
            </a:r>
          </a:p>
          <a:p>
            <a:pPr lvl="1"/>
            <a:r>
              <a:rPr lang="en-US" dirty="0" smtClean="0"/>
              <a:t>Assume a caller calls multiple </a:t>
            </a:r>
            <a:r>
              <a:rPr lang="en-US" dirty="0" err="1" smtClean="0">
                <a:solidFill>
                  <a:schemeClr val="accent1"/>
                </a:solidFill>
              </a:rPr>
              <a:t>callees</a:t>
            </a:r>
            <a:r>
              <a:rPr lang="en-US" dirty="0" smtClean="0"/>
              <a:t>. After returning from each </a:t>
            </a:r>
            <a:r>
              <a:rPr lang="en-US" dirty="0" err="1" smtClean="0">
                <a:solidFill>
                  <a:schemeClr val="accent1"/>
                </a:solidFill>
              </a:rPr>
              <a:t>callee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the state of the RAS is </a:t>
            </a:r>
            <a:r>
              <a:rPr lang="en-US" dirty="0" smtClean="0">
                <a:solidFill>
                  <a:schemeClr val="accent6"/>
                </a:solidFill>
              </a:rPr>
              <a:t>identical</a:t>
            </a:r>
            <a:r>
              <a:rPr lang="en-US" dirty="0" smtClean="0"/>
              <a:t>.</a:t>
            </a:r>
          </a:p>
          <a:p>
            <a:pPr lvl="2"/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Solution</a:t>
            </a:r>
            <a:r>
              <a:rPr lang="en-US" dirty="0" smtClean="0"/>
              <a:t>: Take </a:t>
            </a:r>
            <a:r>
              <a:rPr lang="en-US" dirty="0" smtClean="0">
                <a:solidFill>
                  <a:schemeClr val="accent6"/>
                </a:solidFill>
              </a:rPr>
              <a:t>signatures</a:t>
            </a:r>
            <a:r>
              <a:rPr lang="en-US" dirty="0" smtClean="0"/>
              <a:t> before </a:t>
            </a:r>
            <a:r>
              <a:rPr lang="en-US" dirty="0" smtClean="0">
                <a:solidFill>
                  <a:schemeClr val="accent5"/>
                </a:solidFill>
              </a:rPr>
              <a:t>processing</a:t>
            </a:r>
            <a:r>
              <a:rPr lang="en-US" dirty="0" smtClean="0"/>
              <a:t> return instructions.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37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Miss Table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Signature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Set of 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-cache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misses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Maintain a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buffer</a:t>
            </a:r>
            <a:r>
              <a:rPr lang="en-US" dirty="0" smtClean="0">
                <a:sym typeface="Wingdings" panose="05000000000000000000" pitchFamily="2" charset="2"/>
              </a:rPr>
              <a:t> of the last </a:t>
            </a:r>
            <a:r>
              <a:rPr lang="en-US" i="1" dirty="0" smtClean="0">
                <a:sym typeface="Wingdings" panose="05000000000000000000" pitchFamily="2" charset="2"/>
              </a:rPr>
              <a:t>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misses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Whenever the call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signature</a:t>
            </a:r>
            <a:r>
              <a:rPr lang="en-US" dirty="0" smtClean="0">
                <a:sym typeface="Wingdings" panose="05000000000000000000" pitchFamily="2" charset="2"/>
              </a:rPr>
              <a:t> changes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update</a:t>
            </a:r>
            <a:r>
              <a:rPr lang="en-US" dirty="0" smtClean="0">
                <a:sym typeface="Wingdings" panose="05000000000000000000" pitchFamily="2" charset="2"/>
              </a:rPr>
              <a:t> the miss table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Compress</a:t>
            </a:r>
            <a:r>
              <a:rPr lang="en-US" dirty="0" smtClean="0">
                <a:sym typeface="Wingdings" panose="05000000000000000000" pitchFamily="2" charset="2"/>
              </a:rPr>
              <a:t> each set of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misses</a:t>
            </a:r>
            <a:r>
              <a:rPr lang="en-US" dirty="0" smtClean="0">
                <a:sym typeface="Wingdings" panose="05000000000000000000" pitchFamily="2" charset="2"/>
              </a:rPr>
              <a:t> using a scheme similar to PIF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When updating a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miss table </a:t>
            </a:r>
            <a:r>
              <a:rPr lang="en-US" dirty="0" smtClean="0">
                <a:sym typeface="Wingdings" panose="05000000000000000000" pitchFamily="2" charset="2"/>
              </a:rPr>
              <a:t>entry: merge the sequence of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misses</a:t>
            </a:r>
            <a:r>
              <a:rPr lang="en-US" dirty="0" smtClean="0">
                <a:sym typeface="Wingdings" panose="05000000000000000000" pitchFamily="2" charset="2"/>
              </a:rPr>
              <a:t> with the sequence already stored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2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Journey till now ...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71749" y="1869743"/>
            <a:ext cx="3166281" cy="1255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Processor</a:t>
            </a:r>
            <a:endParaRPr lang="en-US" sz="3200" dirty="0"/>
          </a:p>
        </p:txBody>
      </p:sp>
      <p:sp>
        <p:nvSpPr>
          <p:cNvPr id="5" name="Rectangular Callout 4"/>
          <p:cNvSpPr/>
          <p:nvPr/>
        </p:nvSpPr>
        <p:spPr>
          <a:xfrm>
            <a:off x="7983941" y="1028541"/>
            <a:ext cx="2060812" cy="504968"/>
          </a:xfrm>
          <a:prstGeom prst="wedgeRectCallout">
            <a:avLst>
              <a:gd name="adj1" fmla="val -94365"/>
              <a:gd name="adj2" fmla="val 21977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Optimized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5713" y="3719015"/>
            <a:ext cx="1392072" cy="6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I-Cache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591869" y="3719015"/>
            <a:ext cx="1392072" cy="6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D-Cache</a:t>
            </a:r>
            <a:endParaRPr lang="en-US" dirty="0"/>
          </a:p>
        </p:txBody>
      </p:sp>
      <p:sp>
        <p:nvSpPr>
          <p:cNvPr id="8" name="Up-Down Arrow 7"/>
          <p:cNvSpPr/>
          <p:nvPr/>
        </p:nvSpPr>
        <p:spPr>
          <a:xfrm>
            <a:off x="7069541" y="3125337"/>
            <a:ext cx="368489" cy="593678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4179629" y="3217458"/>
            <a:ext cx="593678" cy="40943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97791" y="4858603"/>
            <a:ext cx="6100549" cy="846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L2 Cache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746913" y="6161964"/>
            <a:ext cx="8802806" cy="6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Main Memory</a:t>
            </a:r>
            <a:endParaRPr lang="en-US" sz="2800" dirty="0"/>
          </a:p>
        </p:txBody>
      </p:sp>
      <p:sp>
        <p:nvSpPr>
          <p:cNvPr id="12" name="Up-Down Arrow 11"/>
          <p:cNvSpPr/>
          <p:nvPr/>
        </p:nvSpPr>
        <p:spPr>
          <a:xfrm>
            <a:off x="7069541" y="4401402"/>
            <a:ext cx="368489" cy="457201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4107979" y="4333163"/>
            <a:ext cx="368489" cy="457201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-Down Arrow 13"/>
          <p:cNvSpPr/>
          <p:nvPr/>
        </p:nvSpPr>
        <p:spPr>
          <a:xfrm>
            <a:off x="5761736" y="5704763"/>
            <a:ext cx="368489" cy="457201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9826385" y="3125336"/>
            <a:ext cx="1801505" cy="9553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2-4 cycles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908275" y="4735771"/>
            <a:ext cx="1801505" cy="9553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10-50 cycles</a:t>
            </a:r>
            <a:endParaRPr lang="en-US" sz="2400" dirty="0"/>
          </a:p>
        </p:txBody>
      </p:sp>
      <p:sp>
        <p:nvSpPr>
          <p:cNvPr id="17" name="Rounded Rectangle 16"/>
          <p:cNvSpPr/>
          <p:nvPr/>
        </p:nvSpPr>
        <p:spPr>
          <a:xfrm>
            <a:off x="10390495" y="5868534"/>
            <a:ext cx="1801505" cy="9553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200-400 cycles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109183" y="1865398"/>
            <a:ext cx="941695" cy="49355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of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2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Context Prediction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940943"/>
            <a:ext cx="10515600" cy="4239194"/>
          </a:xfrm>
        </p:spPr>
        <p:txBody>
          <a:bodyPr/>
          <a:lstStyle/>
          <a:p>
            <a:r>
              <a:rPr lang="en-US" dirty="0" smtClean="0"/>
              <a:t>Instead of </a:t>
            </a:r>
            <a:r>
              <a:rPr lang="en-US" dirty="0" smtClean="0">
                <a:solidFill>
                  <a:srgbClr val="FF0000"/>
                </a:solidFill>
              </a:rPr>
              <a:t>logging</a:t>
            </a:r>
            <a:r>
              <a:rPr lang="en-US" dirty="0" smtClean="0"/>
              <a:t> misses with the </a:t>
            </a:r>
            <a:r>
              <a:rPr lang="en-US" dirty="0" smtClean="0">
                <a:solidFill>
                  <a:schemeClr val="accent6"/>
                </a:solidFill>
              </a:rPr>
              <a:t>current</a:t>
            </a:r>
            <a:r>
              <a:rPr lang="en-US" dirty="0" smtClean="0"/>
              <a:t> signature log them with a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previous</a:t>
            </a:r>
            <a:r>
              <a:rPr lang="en-US" dirty="0" smtClean="0"/>
              <a:t> signature</a:t>
            </a:r>
          </a:p>
          <a:p>
            <a:pPr lvl="1"/>
            <a:r>
              <a:rPr lang="en-US" dirty="0" smtClean="0"/>
              <a:t>To increase </a:t>
            </a:r>
            <a:r>
              <a:rPr lang="en-US" dirty="0" err="1" smtClean="0">
                <a:solidFill>
                  <a:srgbClr val="FF0000"/>
                </a:solidFill>
              </a:rPr>
              <a:t>lookahead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/>
                </a:solidFill>
              </a:rPr>
              <a:t>log</a:t>
            </a:r>
            <a:r>
              <a:rPr lang="en-US" dirty="0" smtClean="0"/>
              <a:t> them with the previous </a:t>
            </a:r>
            <a:r>
              <a:rPr lang="en-US" b="1" i="1" dirty="0" smtClean="0">
                <a:ln w="0"/>
              </a:rPr>
              <a:t>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signatures </a:t>
            </a:r>
          </a:p>
          <a:p>
            <a:pPr lvl="2"/>
            <a:r>
              <a:rPr lang="en-US" dirty="0" smtClean="0"/>
              <a:t>Maintain a </a:t>
            </a:r>
            <a:r>
              <a:rPr lang="en-US" dirty="0" smtClean="0">
                <a:solidFill>
                  <a:srgbClr val="C00000"/>
                </a:solidFill>
              </a:rPr>
              <a:t>circular</a:t>
            </a:r>
            <a:r>
              <a:rPr lang="en-US" dirty="0" smtClean="0"/>
              <a:t> buffer with the last </a:t>
            </a:r>
            <a:r>
              <a:rPr lang="en-US" i="1" dirty="0" smtClean="0"/>
              <a:t>k </a:t>
            </a:r>
            <a:r>
              <a:rPr lang="en-US" dirty="0" smtClean="0">
                <a:solidFill>
                  <a:schemeClr val="accent5"/>
                </a:solidFill>
              </a:rPr>
              <a:t>signatures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Keeps things simple: </a:t>
            </a:r>
            <a:r>
              <a:rPr lang="en-US" dirty="0" smtClean="0"/>
              <a:t>just issue </a:t>
            </a:r>
            <a:r>
              <a:rPr lang="en-US" dirty="0" err="1" smtClean="0">
                <a:solidFill>
                  <a:schemeClr val="accent5"/>
                </a:solidFill>
              </a:rPr>
              <a:t>prefetches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 smtClean="0"/>
              <a:t>for the entry corresponding to the current signature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19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for Prefetching</a:t>
            </a:r>
          </a:p>
          <a:p>
            <a:r>
              <a:rPr lang="en-US" dirty="0" smtClean="0"/>
              <a:t>Simple Schemes</a:t>
            </a:r>
          </a:p>
          <a:p>
            <a:r>
              <a:rPr lang="en-US" dirty="0" smtClean="0"/>
              <a:t>Recent Work</a:t>
            </a:r>
          </a:p>
          <a:p>
            <a:pPr lvl="1"/>
            <a:r>
              <a:rPr lang="en-US" dirty="0"/>
              <a:t>Proactive Instruction Fetching</a:t>
            </a:r>
          </a:p>
          <a:p>
            <a:pPr lvl="1"/>
            <a:r>
              <a:rPr lang="en-US" dirty="0"/>
              <a:t>Return Address Stack Directed </a:t>
            </a:r>
            <a:r>
              <a:rPr lang="en-US" dirty="0" smtClean="0"/>
              <a:t>Prefetching</a:t>
            </a:r>
          </a:p>
          <a:p>
            <a:pPr lvl="1"/>
            <a:r>
              <a:rPr lang="en-US" dirty="0"/>
              <a:t>Pentium 4 Trace Cache</a:t>
            </a:r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27" y="4004468"/>
            <a:ext cx="771799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Cache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1"/>
            <a:ext cx="10515600" cy="586596"/>
          </a:xfrm>
        </p:spPr>
        <p:txBody>
          <a:bodyPr/>
          <a:lstStyle/>
          <a:p>
            <a:r>
              <a:rPr lang="en-US" dirty="0" smtClean="0"/>
              <a:t>Execution of a typical </a:t>
            </a:r>
            <a:r>
              <a:rPr lang="en-US" dirty="0" smtClean="0">
                <a:solidFill>
                  <a:schemeClr val="accent5"/>
                </a:solidFill>
              </a:rPr>
              <a:t>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940279" y="2639683"/>
            <a:ext cx="1785668" cy="785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Block 1</a:t>
            </a:r>
            <a:endParaRPr lang="en-IN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2725947" y="3027872"/>
            <a:ext cx="966159" cy="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692106" y="2639683"/>
            <a:ext cx="1785668" cy="785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Block 2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6443933" y="2639683"/>
            <a:ext cx="1785668" cy="785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Block 3</a:t>
            </a:r>
            <a:endParaRPr lang="en-IN" dirty="0"/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8229601" y="3027872"/>
            <a:ext cx="966159" cy="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9195760" y="2639683"/>
            <a:ext cx="1785668" cy="7850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Basic Block 4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477774" y="3023559"/>
            <a:ext cx="966159" cy="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845127" y="3808562"/>
            <a:ext cx="10515600" cy="27647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5"/>
                </a:solidFill>
              </a:rPr>
              <a:t>Basic block </a:t>
            </a:r>
            <a:r>
              <a:rPr lang="en-US" dirty="0" smtClean="0">
                <a:sym typeface="Wingdings" panose="05000000000000000000" pitchFamily="2" charset="2"/>
              </a:rPr>
              <a:t> A set of instructions with a single point of entry and a single point of exit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 fetch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sequence</a:t>
            </a:r>
            <a:r>
              <a:rPr lang="en-US" dirty="0" smtClean="0">
                <a:sym typeface="Wingdings" panose="05000000000000000000" pitchFamily="2" charset="2"/>
              </a:rPr>
              <a:t> of basic blocks from the </a:t>
            </a:r>
            <a:r>
              <a:rPr lang="en-US" dirty="0" err="1" smtClean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-cache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Such a sequence is called a </a:t>
            </a:r>
            <a:r>
              <a:rPr lang="en-US" dirty="0" smtClean="0">
                <a:solidFill>
                  <a:srgbClr val="002060"/>
                </a:solidFill>
                <a:sym typeface="Wingdings" panose="05000000000000000000" pitchFamily="2" charset="2"/>
              </a:rPr>
              <a:t>trace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Let us have a </a:t>
            </a:r>
            <a:r>
              <a:rPr lang="en-US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cache</a:t>
            </a:r>
            <a:r>
              <a:rPr lang="en-US" dirty="0" smtClean="0">
                <a:sym typeface="Wingdings" panose="05000000000000000000" pitchFamily="2" charset="2"/>
              </a:rPr>
              <a:t> that stores such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traces</a:t>
            </a:r>
            <a:r>
              <a:rPr lang="en-US" dirty="0" smtClean="0">
                <a:sym typeface="Wingdings" panose="05000000000000000000" pitchFamily="2" charset="2"/>
              </a:rPr>
              <a:t>. We have the option of sequentially reading out a full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trace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This is called a trace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cache </a:t>
            </a:r>
            <a:r>
              <a:rPr lang="en-US" dirty="0" smtClean="0">
                <a:sym typeface="Wingdings" panose="05000000000000000000" pitchFamily="2" charset="2"/>
              </a:rPr>
              <a:t>(first major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use</a:t>
            </a:r>
            <a:r>
              <a:rPr lang="en-US" dirty="0" smtClean="0">
                <a:sym typeface="Wingdings" panose="05000000000000000000" pitchFamily="2" charset="2"/>
              </a:rPr>
              <a:t>: Pentium 4, circa 2000)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Earlier approaches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Traditional</a:t>
            </a:r>
            <a:r>
              <a:rPr lang="en-US" dirty="0" smtClean="0"/>
              <a:t> approach</a:t>
            </a:r>
          </a:p>
          <a:p>
            <a:pPr lvl="1"/>
            <a:r>
              <a:rPr lang="en-US" dirty="0" smtClean="0"/>
              <a:t>A cache line contains contiguous cache blocks</a:t>
            </a:r>
          </a:p>
          <a:p>
            <a:r>
              <a:rPr lang="en-US" dirty="0" err="1" smtClean="0"/>
              <a:t>Peleg</a:t>
            </a:r>
            <a:r>
              <a:rPr lang="en-US" dirty="0" smtClean="0"/>
              <a:t> and Weiser</a:t>
            </a:r>
          </a:p>
          <a:p>
            <a:pPr lvl="1"/>
            <a:r>
              <a:rPr lang="en-US" dirty="0" smtClean="0"/>
              <a:t>Store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successive</a:t>
            </a:r>
            <a:r>
              <a:rPr lang="en-US" dirty="0" smtClean="0"/>
              <a:t> basic blocks per cache line</a:t>
            </a:r>
          </a:p>
          <a:p>
            <a:pPr lvl="1"/>
            <a:r>
              <a:rPr lang="en-US" dirty="0" smtClean="0"/>
              <a:t>Trace </a:t>
            </a:r>
            <a:r>
              <a:rPr lang="en-US" dirty="0" smtClean="0">
                <a:solidFill>
                  <a:schemeClr val="accent5"/>
                </a:solidFill>
              </a:rPr>
              <a:t>segments</a:t>
            </a:r>
            <a:r>
              <a:rPr lang="en-US" dirty="0" smtClean="0"/>
              <a:t> cannot span multiple cache lines</a:t>
            </a:r>
            <a:endParaRPr lang="en-IN" dirty="0" smtClean="0"/>
          </a:p>
          <a:p>
            <a:r>
              <a:rPr lang="en-US" dirty="0" smtClean="0"/>
              <a:t>Melvin et al.</a:t>
            </a:r>
          </a:p>
          <a:p>
            <a:pPr lvl="1"/>
            <a:r>
              <a:rPr lang="en-US" dirty="0" smtClean="0"/>
              <a:t>CISC instruction sets </a:t>
            </a:r>
            <a:r>
              <a:rPr lang="en-US" dirty="0" smtClean="0">
                <a:solidFill>
                  <a:schemeClr val="accent6"/>
                </a:solidFill>
              </a:rPr>
              <a:t>decode</a:t>
            </a:r>
            <a:r>
              <a:rPr lang="en-US" dirty="0" smtClean="0"/>
              <a:t> instructions into micro-ops</a:t>
            </a:r>
          </a:p>
          <a:p>
            <a:pPr lvl="1"/>
            <a:r>
              <a:rPr lang="en-US" dirty="0" smtClean="0"/>
              <a:t>The idea is to store </a:t>
            </a:r>
            <a:r>
              <a:rPr lang="en-US" dirty="0" smtClean="0">
                <a:solidFill>
                  <a:srgbClr val="C00000"/>
                </a:solidFill>
              </a:rPr>
              <a:t>decoded</a:t>
            </a:r>
            <a:r>
              <a:rPr lang="en-US" dirty="0" smtClean="0"/>
              <a:t> micro-ops for each </a:t>
            </a:r>
            <a:r>
              <a:rPr lang="en-US" dirty="0" smtClean="0">
                <a:solidFill>
                  <a:schemeClr val="accent5"/>
                </a:solidFill>
              </a:rPr>
              <a:t>instruction</a:t>
            </a:r>
            <a:r>
              <a:rPr lang="en-US" dirty="0" smtClean="0"/>
              <a:t> in a cache line</a:t>
            </a:r>
          </a:p>
          <a:p>
            <a:pPr lvl="1"/>
            <a:r>
              <a:rPr lang="en-US" dirty="0" smtClean="0"/>
              <a:t>Saves some </a:t>
            </a:r>
            <a:r>
              <a:rPr lang="en-US" dirty="0" smtClean="0">
                <a:solidFill>
                  <a:schemeClr val="accent5"/>
                </a:solidFill>
              </a:rPr>
              <a:t>decoding</a:t>
            </a:r>
            <a:r>
              <a:rPr lang="en-US" dirty="0" smtClean="0"/>
              <a:t> effort</a:t>
            </a:r>
          </a:p>
          <a:p>
            <a:r>
              <a:rPr lang="en-US" dirty="0" smtClean="0"/>
              <a:t>Can we </a:t>
            </a:r>
            <a:r>
              <a:rPr lang="en-US" dirty="0" smtClean="0">
                <a:solidFill>
                  <a:srgbClr val="FF0000"/>
                </a:solidFill>
              </a:rPr>
              <a:t>combine and augment</a:t>
            </a:r>
            <a:r>
              <a:rPr lang="en-US" dirty="0" smtClean="0"/>
              <a:t> these solutions?</a:t>
            </a:r>
          </a:p>
        </p:txBody>
      </p:sp>
    </p:spTree>
    <p:extLst>
      <p:ext uri="{BB962C8B-B14F-4D97-AF65-F5344CB8AC3E}">
        <p14:creationId xmlns:p14="http://schemas.microsoft.com/office/powerpoint/2010/main" val="260444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1"/>
            <a:ext cx="10515600" cy="1915064"/>
          </a:xfrm>
        </p:spPr>
        <p:txBody>
          <a:bodyPr/>
          <a:lstStyle/>
          <a:p>
            <a:r>
              <a:rPr lang="en-US" dirty="0" smtClean="0"/>
              <a:t>A trace consists of </a:t>
            </a:r>
            <a:r>
              <a:rPr lang="en-US" dirty="0" smtClean="0">
                <a:solidFill>
                  <a:srgbClr val="FF0000"/>
                </a:solidFill>
              </a:rPr>
              <a:t>multiple</a:t>
            </a:r>
            <a:r>
              <a:rPr lang="en-US" dirty="0" smtClean="0"/>
              <a:t> cache lines</a:t>
            </a:r>
          </a:p>
          <a:p>
            <a:r>
              <a:rPr lang="en-US" dirty="0" smtClean="0"/>
              <a:t>It is a linked list of </a:t>
            </a:r>
            <a:r>
              <a:rPr lang="en-US" dirty="0" smtClean="0">
                <a:solidFill>
                  <a:schemeClr val="accent6"/>
                </a:solidFill>
              </a:rPr>
              <a:t>cache lines</a:t>
            </a:r>
            <a:r>
              <a:rPr lang="en-US" dirty="0" smtClean="0"/>
              <a:t> (each line is a trace segment)</a:t>
            </a:r>
          </a:p>
          <a:p>
            <a:r>
              <a:rPr lang="en-US" dirty="0" smtClean="0"/>
              <a:t>We need a method to place a marker to </a:t>
            </a:r>
            <a:r>
              <a:rPr lang="en-US" dirty="0" smtClean="0">
                <a:solidFill>
                  <a:srgbClr val="FF0000"/>
                </a:solidFill>
              </a:rPr>
              <a:t>terminate</a:t>
            </a:r>
            <a:r>
              <a:rPr lang="en-US" dirty="0" smtClean="0"/>
              <a:t> a trace, and start a new trace.</a:t>
            </a:r>
          </a:p>
          <a:p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431985" y="4494362"/>
            <a:ext cx="1371600" cy="6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Trace Head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456317" y="4494362"/>
            <a:ext cx="1371600" cy="6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Trace Body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417127" y="4494362"/>
            <a:ext cx="1371600" cy="6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Trace Body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474527" y="4494362"/>
            <a:ext cx="1371600" cy="6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Trace Tail</a:t>
            </a:r>
            <a:endParaRPr lang="en-IN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2803585" y="4839419"/>
            <a:ext cx="652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788727" y="4839417"/>
            <a:ext cx="652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967785" y="4839417"/>
            <a:ext cx="8188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47481" y="4841689"/>
            <a:ext cx="8188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9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Lookup a </a:t>
            </a:r>
            <a:r>
              <a:rPr lang="en-US" dirty="0" smtClean="0">
                <a:solidFill>
                  <a:schemeClr val="accent6"/>
                </a:solidFill>
              </a:rPr>
              <a:t>fetched</a:t>
            </a:r>
            <a:r>
              <a:rPr lang="en-US" dirty="0" smtClean="0"/>
              <a:t> address. See if it is a </a:t>
            </a:r>
            <a:r>
              <a:rPr lang="en-US" dirty="0" smtClean="0">
                <a:solidFill>
                  <a:srgbClr val="FF0000"/>
                </a:solidFill>
              </a:rPr>
              <a:t>trace head</a:t>
            </a:r>
          </a:p>
          <a:p>
            <a:r>
              <a:rPr lang="en-US" dirty="0" smtClean="0"/>
              <a:t>If </a:t>
            </a:r>
            <a:r>
              <a:rPr lang="en-US" b="1" dirty="0" smtClean="0">
                <a:solidFill>
                  <a:schemeClr val="accent5"/>
                </a:solidFill>
              </a:rPr>
              <a:t>yes</a:t>
            </a:r>
            <a:r>
              <a:rPr lang="en-US" dirty="0" smtClean="0"/>
              <a:t>, start prefetching the trace</a:t>
            </a:r>
          </a:p>
          <a:p>
            <a:r>
              <a:rPr lang="en-US" dirty="0" smtClean="0"/>
              <a:t>Each line of the trace contains a pointer to its previous trace segment and successive trace segment</a:t>
            </a:r>
          </a:p>
          <a:p>
            <a:r>
              <a:rPr lang="en-US" dirty="0" smtClean="0"/>
              <a:t>The entire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data line </a:t>
            </a:r>
            <a:r>
              <a:rPr lang="en-US" dirty="0" smtClean="0"/>
              <a:t>need not contain valid instructions</a:t>
            </a:r>
          </a:p>
          <a:p>
            <a:pPr lvl="1"/>
            <a:r>
              <a:rPr lang="en-US" dirty="0" smtClean="0"/>
              <a:t>Never </a:t>
            </a:r>
            <a:r>
              <a:rPr lang="en-US" dirty="0" smtClean="0">
                <a:solidFill>
                  <a:srgbClr val="002060"/>
                </a:solidFill>
              </a:rPr>
              <a:t>distribute </a:t>
            </a:r>
            <a:r>
              <a:rPr lang="en-US" dirty="0" smtClean="0"/>
              <a:t>micro-ops of a macro instruction across cache lines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Terminate</a:t>
            </a:r>
            <a:r>
              <a:rPr lang="en-US" dirty="0" smtClean="0"/>
              <a:t> a data line if you encounter more branch </a:t>
            </a:r>
            <a:r>
              <a:rPr lang="en-US" dirty="0" err="1" smtClean="0"/>
              <a:t>microps</a:t>
            </a:r>
            <a:r>
              <a:rPr lang="en-US" dirty="0" smtClean="0"/>
              <a:t> than a threshold</a:t>
            </a:r>
          </a:p>
          <a:p>
            <a:r>
              <a:rPr lang="en-US" dirty="0" smtClean="0"/>
              <a:t>Trace segment termination</a:t>
            </a:r>
          </a:p>
          <a:p>
            <a:pPr lvl="1"/>
            <a:r>
              <a:rPr lang="en-US" dirty="0" smtClean="0"/>
              <a:t>Encounter an </a:t>
            </a:r>
            <a:r>
              <a:rPr lang="en-US" dirty="0" smtClean="0">
                <a:solidFill>
                  <a:srgbClr val="0070C0"/>
                </a:solidFill>
              </a:rPr>
              <a:t>indirect branch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Interrupt</a:t>
            </a:r>
            <a:r>
              <a:rPr lang="en-US" dirty="0" smtClean="0"/>
              <a:t> or branch </a:t>
            </a:r>
            <a:r>
              <a:rPr lang="en-US" dirty="0" err="1" smtClean="0">
                <a:solidFill>
                  <a:srgbClr val="C00000"/>
                </a:solidFill>
              </a:rPr>
              <a:t>misprediction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notification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Maximum</a:t>
            </a:r>
            <a:r>
              <a:rPr lang="en-US" dirty="0" smtClean="0"/>
              <a:t> length of trace (64 sets) reached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1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Bird’s eye view of traces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24836" y="2183642"/>
            <a:ext cx="2060812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585648" y="2183642"/>
            <a:ext cx="2060812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646460" y="2183641"/>
            <a:ext cx="2060812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707272" y="2183641"/>
            <a:ext cx="2060812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524836" y="2976210"/>
            <a:ext cx="2060812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585648" y="2976210"/>
            <a:ext cx="2060812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646460" y="2976209"/>
            <a:ext cx="2060812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707272" y="2976209"/>
            <a:ext cx="2060812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524836" y="3797069"/>
            <a:ext cx="2060812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585648" y="3797069"/>
            <a:ext cx="2060812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646460" y="3797068"/>
            <a:ext cx="2060812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8707272" y="3797068"/>
            <a:ext cx="2060812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524836" y="4589637"/>
            <a:ext cx="2060812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585648" y="4589637"/>
            <a:ext cx="2060812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6646460" y="4589636"/>
            <a:ext cx="2060812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8707272" y="4589636"/>
            <a:ext cx="2060812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2524836" y="5382203"/>
            <a:ext cx="2060812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4585648" y="5382203"/>
            <a:ext cx="2060812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Tail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646460" y="5382202"/>
            <a:ext cx="2060812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Tail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8707272" y="5382202"/>
            <a:ext cx="2060812" cy="600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3174112" y="1791421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Way 0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5234924" y="1779767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Way 1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7295736" y="1791421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Way 2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9454357" y="1752815"/>
            <a:ext cx="7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Way 3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1610436" y="2299225"/>
            <a:ext cx="6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1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1610436" y="2976209"/>
            <a:ext cx="6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2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1610436" y="3727986"/>
            <a:ext cx="6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3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1593219" y="4589437"/>
            <a:ext cx="6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4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1610435" y="5450889"/>
            <a:ext cx="6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5</a:t>
            </a:r>
            <a:endParaRPr lang="en-IN" dirty="0"/>
          </a:p>
        </p:txBody>
      </p:sp>
      <p:cxnSp>
        <p:nvCxnSpPr>
          <p:cNvPr id="34" name="Elbow Connector 33"/>
          <p:cNvCxnSpPr/>
          <p:nvPr/>
        </p:nvCxnSpPr>
        <p:spPr>
          <a:xfrm rot="5400000">
            <a:off x="3533016" y="2969136"/>
            <a:ext cx="80671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4053385" y="3287705"/>
            <a:ext cx="1746914" cy="578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00299" y="3276459"/>
            <a:ext cx="0" cy="75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680796" y="4889886"/>
            <a:ext cx="2119503" cy="3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800299" y="4097318"/>
            <a:ext cx="0" cy="86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3671248" y="4958769"/>
            <a:ext cx="1760560" cy="723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rot="10800000" flipV="1">
            <a:off x="7676866" y="2594069"/>
            <a:ext cx="2060812" cy="7514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5400000">
            <a:off x="7177752" y="3721006"/>
            <a:ext cx="841281" cy="1569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>
            <a:off x="7598389" y="4230806"/>
            <a:ext cx="2405420" cy="6347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0800000" flipV="1">
            <a:off x="7861114" y="5057592"/>
            <a:ext cx="2060811" cy="7626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8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Support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Augment</a:t>
            </a:r>
            <a:r>
              <a:rPr lang="en-US" dirty="0" smtClean="0"/>
              <a:t> each entry in the tag array</a:t>
            </a:r>
          </a:p>
          <a:p>
            <a:pPr lvl="1"/>
            <a:r>
              <a:rPr lang="en-US" dirty="0" smtClean="0"/>
              <a:t>Trace head, body, and tail information</a:t>
            </a:r>
          </a:p>
          <a:p>
            <a:r>
              <a:rPr lang="en-US" dirty="0" smtClean="0"/>
              <a:t>How to </a:t>
            </a:r>
            <a:r>
              <a:rPr lang="en-US" dirty="0" smtClean="0">
                <a:solidFill>
                  <a:schemeClr val="accent5"/>
                </a:solidFill>
              </a:rPr>
              <a:t>store</a:t>
            </a:r>
            <a:r>
              <a:rPr lang="en-US" dirty="0" smtClean="0"/>
              <a:t> the id of the next trace segment </a:t>
            </a:r>
            <a:r>
              <a:rPr lang="en-US" dirty="0" smtClean="0">
                <a:solidFill>
                  <a:srgbClr val="C00000"/>
                </a:solidFill>
              </a:rPr>
              <a:t>member</a:t>
            </a:r>
          </a:p>
          <a:p>
            <a:pPr lvl="1"/>
            <a:r>
              <a:rPr lang="en-US" dirty="0" smtClean="0"/>
              <a:t>Store the index of the line</a:t>
            </a:r>
          </a:p>
          <a:p>
            <a:pPr lvl="1"/>
            <a:r>
              <a:rPr lang="en-US" dirty="0" smtClean="0"/>
              <a:t>Store the way index, and the set index (if a different set)</a:t>
            </a:r>
          </a:p>
          <a:p>
            <a:r>
              <a:rPr lang="en-US" dirty="0" smtClean="0"/>
              <a:t>There is also a need to do some </a:t>
            </a:r>
            <a:r>
              <a:rPr lang="en-US" dirty="0" err="1" smtClean="0">
                <a:solidFill>
                  <a:srgbClr val="00B050"/>
                </a:solidFill>
              </a:rPr>
              <a:t>predecoding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within the same line</a:t>
            </a:r>
          </a:p>
          <a:p>
            <a:pPr lvl="1"/>
            <a:r>
              <a:rPr lang="en-US" dirty="0" smtClean="0"/>
              <a:t>Save some additional </a:t>
            </a:r>
            <a:r>
              <a:rPr lang="en-US" dirty="0" smtClean="0">
                <a:solidFill>
                  <a:srgbClr val="FF0000"/>
                </a:solidFill>
              </a:rPr>
              <a:t>pointers</a:t>
            </a:r>
            <a:r>
              <a:rPr lang="en-US" dirty="0" smtClean="0"/>
              <a:t>: </a:t>
            </a:r>
            <a:r>
              <a:rPr lang="en-US" dirty="0" err="1" smtClean="0"/>
              <a:t>uIP</a:t>
            </a:r>
            <a:r>
              <a:rPr lang="en-US" dirty="0" smtClean="0"/>
              <a:t> (identifying the next microinstruction), NLIP (next macro instruction),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14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Starts in the </a:t>
            </a:r>
            <a:r>
              <a:rPr lang="en-US" dirty="0" smtClean="0">
                <a:solidFill>
                  <a:srgbClr val="FF0000"/>
                </a:solidFill>
              </a:rPr>
              <a:t>idle</a:t>
            </a:r>
            <a:r>
              <a:rPr lang="en-US" dirty="0" smtClean="0"/>
              <a:t> state</a:t>
            </a:r>
          </a:p>
          <a:p>
            <a:pPr lvl="1"/>
            <a:r>
              <a:rPr lang="en-US" dirty="0" smtClean="0"/>
              <a:t>Transition to the head lookup state.</a:t>
            </a:r>
          </a:p>
          <a:p>
            <a:pPr lvl="1"/>
            <a:r>
              <a:rPr lang="en-US" dirty="0" smtClean="0"/>
              <a:t>Lookup the fetched address in the tag array. See if it is a trace head.</a:t>
            </a:r>
          </a:p>
          <a:p>
            <a:r>
              <a:rPr lang="en-US" dirty="0" smtClean="0"/>
              <a:t>Once we find a </a:t>
            </a:r>
            <a:r>
              <a:rPr lang="en-US" dirty="0" smtClean="0">
                <a:solidFill>
                  <a:srgbClr val="C00000"/>
                </a:solidFill>
              </a:rPr>
              <a:t>head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Transition</a:t>
            </a:r>
            <a:r>
              <a:rPr lang="en-US" dirty="0" smtClean="0"/>
              <a:t> to the body lookup state</a:t>
            </a:r>
          </a:p>
          <a:p>
            <a:pPr lvl="1"/>
            <a:r>
              <a:rPr lang="en-US" dirty="0" smtClean="0"/>
              <a:t>By default the </a:t>
            </a:r>
            <a:r>
              <a:rPr lang="en-US" dirty="0" smtClean="0">
                <a:solidFill>
                  <a:srgbClr val="00B050"/>
                </a:solidFill>
              </a:rPr>
              <a:t>next</a:t>
            </a:r>
            <a:r>
              <a:rPr lang="en-US" dirty="0" smtClean="0"/>
              <a:t> trace segment is in the next set. The </a:t>
            </a:r>
            <a:r>
              <a:rPr lang="en-US" dirty="0" smtClean="0">
                <a:solidFill>
                  <a:schemeClr val="tx2"/>
                </a:solidFill>
              </a:rPr>
              <a:t>way </a:t>
            </a:r>
            <a:r>
              <a:rPr lang="en-US" dirty="0" smtClean="0"/>
              <a:t>is specified in the current line</a:t>
            </a:r>
          </a:p>
          <a:p>
            <a:pPr lvl="1"/>
            <a:r>
              <a:rPr lang="en-US" dirty="0" smtClean="0"/>
              <a:t>Keep </a:t>
            </a:r>
            <a:r>
              <a:rPr lang="en-US" dirty="0" smtClean="0">
                <a:solidFill>
                  <a:schemeClr val="accent2"/>
                </a:solidFill>
              </a:rPr>
              <a:t>reading</a:t>
            </a:r>
            <a:r>
              <a:rPr lang="en-US" dirty="0" smtClean="0"/>
              <a:t> the micro-ops and send to the </a:t>
            </a:r>
            <a:r>
              <a:rPr lang="en-US" dirty="0" smtClean="0">
                <a:solidFill>
                  <a:srgbClr val="00B050"/>
                </a:solidFill>
              </a:rPr>
              <a:t>processor</a:t>
            </a:r>
          </a:p>
          <a:p>
            <a:pPr lvl="1"/>
            <a:r>
              <a:rPr lang="en-US" dirty="0" smtClean="0"/>
              <a:t>If there is any interrupt/branch </a:t>
            </a:r>
            <a:r>
              <a:rPr lang="en-US" dirty="0" err="1" smtClean="0"/>
              <a:t>misprediction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abandon</a:t>
            </a:r>
            <a:r>
              <a:rPr lang="en-US" dirty="0" smtClean="0"/>
              <a:t>, back to head lookup</a:t>
            </a:r>
          </a:p>
          <a:p>
            <a:r>
              <a:rPr lang="en-US" dirty="0" smtClean="0"/>
              <a:t>Once we reach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tail</a:t>
            </a:r>
          </a:p>
          <a:p>
            <a:pPr lvl="1"/>
            <a:r>
              <a:rPr lang="en-US" dirty="0" smtClean="0"/>
              <a:t>Transition to the tail state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Restart</a:t>
            </a:r>
            <a:r>
              <a:rPr lang="en-US" dirty="0" smtClean="0"/>
              <a:t> from the head lookup state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4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this </a:t>
            </a:r>
            <a:r>
              <a:rPr lang="en-US" dirty="0" smtClean="0">
                <a:solidFill>
                  <a:schemeClr val="accent1"/>
                </a:solidFill>
              </a:rPr>
              <a:t>process</a:t>
            </a:r>
            <a:r>
              <a:rPr lang="en-US" dirty="0" smtClean="0"/>
              <a:t> several things can go wrong</a:t>
            </a:r>
          </a:p>
          <a:p>
            <a:pPr lvl="1"/>
            <a:r>
              <a:rPr lang="en-US" dirty="0" smtClean="0"/>
              <a:t>Encounter a macro-instruction (very </a:t>
            </a:r>
            <a:r>
              <a:rPr lang="en-US" dirty="0" smtClean="0">
                <a:solidFill>
                  <a:srgbClr val="C00000"/>
                </a:solidFill>
              </a:rPr>
              <a:t>complex</a:t>
            </a:r>
            <a:r>
              <a:rPr lang="en-US" dirty="0" smtClean="0"/>
              <a:t> CISC instruction)</a:t>
            </a:r>
          </a:p>
          <a:p>
            <a:pPr lvl="1"/>
            <a:r>
              <a:rPr lang="en-US" dirty="0" smtClean="0"/>
              <a:t>Transition to the </a:t>
            </a:r>
            <a:r>
              <a:rPr lang="en-US" dirty="0" smtClean="0">
                <a:solidFill>
                  <a:srgbClr val="FF0000"/>
                </a:solidFill>
              </a:rPr>
              <a:t>MS</a:t>
            </a:r>
            <a:r>
              <a:rPr lang="en-US" dirty="0" smtClean="0"/>
              <a:t> (microcode sequencer state)</a:t>
            </a:r>
          </a:p>
          <a:p>
            <a:pPr lvl="1"/>
            <a:r>
              <a:rPr lang="en-US" dirty="0" smtClean="0"/>
              <a:t>For that particular </a:t>
            </a:r>
            <a:r>
              <a:rPr lang="en-US" dirty="0" smtClean="0">
                <a:solidFill>
                  <a:srgbClr val="00B050"/>
                </a:solidFill>
              </a:rPr>
              <a:t>instruction</a:t>
            </a:r>
            <a:r>
              <a:rPr lang="en-US" dirty="0" smtClean="0"/>
              <a:t>, read its micro-operands from microcode memory and insert them into the </a:t>
            </a:r>
            <a:r>
              <a:rPr lang="en-US" dirty="0" smtClean="0">
                <a:solidFill>
                  <a:srgbClr val="00B050"/>
                </a:solidFill>
              </a:rPr>
              <a:t>pipeline</a:t>
            </a:r>
          </a:p>
          <a:p>
            <a:pPr lvl="1"/>
            <a:r>
              <a:rPr lang="en-US" dirty="0" smtClean="0"/>
              <a:t>Then </a:t>
            </a:r>
            <a:r>
              <a:rPr lang="en-US" dirty="0" smtClean="0">
                <a:solidFill>
                  <a:schemeClr val="accent5"/>
                </a:solidFill>
              </a:rPr>
              <a:t>transition</a:t>
            </a:r>
            <a:r>
              <a:rPr lang="en-US" dirty="0" smtClean="0"/>
              <a:t> to the body lookup state</a:t>
            </a:r>
          </a:p>
          <a:p>
            <a:r>
              <a:rPr lang="en-US" dirty="0" smtClean="0"/>
              <a:t>Body miss state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Enters</a:t>
            </a:r>
            <a:r>
              <a:rPr lang="en-US" dirty="0" smtClean="0"/>
              <a:t> this </a:t>
            </a:r>
            <a:r>
              <a:rPr lang="en-US" dirty="0" smtClean="0">
                <a:solidFill>
                  <a:srgbClr val="00B050"/>
                </a:solidFill>
              </a:rPr>
              <a:t>state</a:t>
            </a:r>
            <a:r>
              <a:rPr lang="en-US" dirty="0" smtClean="0"/>
              <a:t> when there is a cache miss while reading a trace </a:t>
            </a:r>
            <a:r>
              <a:rPr lang="en-US" dirty="0" smtClean="0">
                <a:solidFill>
                  <a:srgbClr val="0070C0"/>
                </a:solidFill>
              </a:rPr>
              <a:t>segment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Abandon</a:t>
            </a:r>
            <a:r>
              <a:rPr lang="en-US" dirty="0" smtClean="0"/>
              <a:t> and start building a 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Misses in the Caches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incur a </a:t>
            </a:r>
            <a:r>
              <a:rPr lang="en-US" dirty="0" smtClean="0">
                <a:solidFill>
                  <a:srgbClr val="00B050"/>
                </a:solidFill>
              </a:rPr>
              <a:t>large</a:t>
            </a:r>
            <a:r>
              <a:rPr lang="en-US" dirty="0" smtClean="0"/>
              <a:t> performance penalty if there is a </a:t>
            </a:r>
            <a:r>
              <a:rPr lang="en-US" dirty="0" smtClean="0">
                <a:solidFill>
                  <a:srgbClr val="FF0000"/>
                </a:solidFill>
              </a:rPr>
              <a:t>miss</a:t>
            </a:r>
            <a:r>
              <a:rPr lang="en-US" dirty="0" smtClean="0"/>
              <a:t> in the </a:t>
            </a:r>
            <a:r>
              <a:rPr lang="en-US" dirty="0" err="1" smtClean="0"/>
              <a:t>i</a:t>
            </a:r>
            <a:r>
              <a:rPr lang="en-US" dirty="0" smtClean="0"/>
              <a:t>-cache</a:t>
            </a:r>
          </a:p>
          <a:p>
            <a:pPr lvl="1"/>
            <a:r>
              <a:rPr lang="en-US" dirty="0" smtClean="0"/>
              <a:t>For the next 10-50 cycles, there will be no </a:t>
            </a:r>
            <a:r>
              <a:rPr lang="en-US" dirty="0" smtClean="0">
                <a:solidFill>
                  <a:srgbClr val="0070C0"/>
                </a:solidFill>
              </a:rPr>
              <a:t>instructions</a:t>
            </a:r>
            <a:r>
              <a:rPr lang="en-US" dirty="0" smtClean="0"/>
              <a:t> to fetch if there is an </a:t>
            </a:r>
            <a:r>
              <a:rPr lang="en-US" dirty="0" smtClean="0">
                <a:solidFill>
                  <a:srgbClr val="FF0000"/>
                </a:solidFill>
              </a:rPr>
              <a:t>L2 hit</a:t>
            </a:r>
          </a:p>
          <a:p>
            <a:pPr lvl="1"/>
            <a:r>
              <a:rPr lang="en-US" dirty="0" smtClean="0"/>
              <a:t>If there is a </a:t>
            </a:r>
            <a:r>
              <a:rPr lang="en-US" dirty="0" smtClean="0">
                <a:solidFill>
                  <a:srgbClr val="FF0000"/>
                </a:solidFill>
              </a:rPr>
              <a:t>miss</a:t>
            </a:r>
            <a:r>
              <a:rPr lang="en-US" dirty="0" smtClean="0"/>
              <a:t> in the L2, we have nothing to do for </a:t>
            </a:r>
            <a:r>
              <a:rPr lang="en-US" dirty="0" smtClean="0">
                <a:solidFill>
                  <a:schemeClr val="accent1"/>
                </a:solidFill>
              </a:rPr>
              <a:t>hundreds</a:t>
            </a:r>
            <a:r>
              <a:rPr lang="en-US" dirty="0" smtClean="0"/>
              <a:t> of cycles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pipeline</a:t>
            </a:r>
            <a:r>
              <a:rPr lang="en-US" dirty="0" smtClean="0"/>
              <a:t> will have bubbles (idle cycles), </a:t>
            </a:r>
            <a:r>
              <a:rPr lang="en-US" dirty="0" smtClean="0">
                <a:solidFill>
                  <a:srgbClr val="FF0000"/>
                </a:solidFill>
              </a:rPr>
              <a:t>IPC</a:t>
            </a:r>
            <a:r>
              <a:rPr lang="en-US" dirty="0" smtClean="0"/>
              <a:t> will </a:t>
            </a:r>
            <a:r>
              <a:rPr lang="en-US" dirty="0" smtClean="0">
                <a:solidFill>
                  <a:schemeClr val="accent1"/>
                </a:solidFill>
              </a:rPr>
              <a:t>suffer</a:t>
            </a:r>
          </a:p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chemeClr val="accent5"/>
                </a:solidFill>
              </a:rPr>
              <a:t>solution</a:t>
            </a:r>
            <a:r>
              <a:rPr lang="en-US" dirty="0" smtClean="0"/>
              <a:t>? 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Prefetch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memory addresses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Meaning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Predict</a:t>
            </a:r>
            <a:r>
              <a:rPr lang="en-US" dirty="0" smtClean="0"/>
              <a:t> memory addresses that will be accessed in the </a:t>
            </a:r>
            <a:r>
              <a:rPr lang="en-US" dirty="0" smtClean="0">
                <a:solidFill>
                  <a:srgbClr val="00B050"/>
                </a:solidFill>
              </a:rPr>
              <a:t>future</a:t>
            </a:r>
            <a:r>
              <a:rPr lang="en-US" dirty="0" smtClean="0"/>
              <a:t>. Fetch them from the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lower </a:t>
            </a:r>
            <a:r>
              <a:rPr lang="en-US" dirty="0" smtClean="0"/>
              <a:t>levels of the </a:t>
            </a:r>
            <a:r>
              <a:rPr lang="en-US" dirty="0" smtClean="0">
                <a:solidFill>
                  <a:srgbClr val="FF0000"/>
                </a:solidFill>
              </a:rPr>
              <a:t>memory</a:t>
            </a:r>
            <a:r>
              <a:rPr lang="en-US" dirty="0" smtClean="0"/>
              <a:t> hierarchy before they are required.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During trace </a:t>
            </a:r>
            <a:r>
              <a:rPr lang="en-US" dirty="0" smtClean="0">
                <a:solidFill>
                  <a:srgbClr val="FF0000"/>
                </a:solidFill>
              </a:rPr>
              <a:t>building</a:t>
            </a:r>
            <a:r>
              <a:rPr lang="en-US" dirty="0" smtClean="0"/>
              <a:t>, we do not </a:t>
            </a:r>
            <a:r>
              <a:rPr lang="en-US" dirty="0" smtClean="0">
                <a:solidFill>
                  <a:srgbClr val="00B050"/>
                </a:solidFill>
              </a:rPr>
              <a:t>read</a:t>
            </a:r>
            <a:r>
              <a:rPr lang="en-US" dirty="0" smtClean="0"/>
              <a:t> from the trace cache</a:t>
            </a:r>
          </a:p>
          <a:p>
            <a:r>
              <a:rPr lang="en-US" dirty="0" smtClean="0"/>
              <a:t>We start in the </a:t>
            </a:r>
            <a:r>
              <a:rPr lang="en-US" i="1" dirty="0" smtClean="0">
                <a:solidFill>
                  <a:srgbClr val="00B050"/>
                </a:solidFill>
              </a:rPr>
              <a:t>fetch request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Send </a:t>
            </a:r>
            <a:r>
              <a:rPr lang="en-US" dirty="0" smtClean="0"/>
              <a:t>the PC to the lower level for its contents</a:t>
            </a:r>
          </a:p>
          <a:p>
            <a:pPr lvl="1"/>
            <a:r>
              <a:rPr lang="en-US" dirty="0" smtClean="0"/>
              <a:t>After the line comes back </a:t>
            </a:r>
            <a:r>
              <a:rPr lang="en-US" dirty="0" smtClean="0">
                <a:solidFill>
                  <a:srgbClr val="FF0000"/>
                </a:solidFill>
              </a:rPr>
              <a:t>wait</a:t>
            </a:r>
            <a:r>
              <a:rPr lang="en-US" dirty="0" smtClean="0"/>
              <a:t> for it to get decoded</a:t>
            </a:r>
          </a:p>
          <a:p>
            <a:pPr lvl="1"/>
            <a:r>
              <a:rPr lang="en-US" dirty="0" smtClean="0"/>
              <a:t>After the instruction is decoded into several </a:t>
            </a:r>
            <a:r>
              <a:rPr lang="en-US" dirty="0" err="1" smtClean="0"/>
              <a:t>uOPs</a:t>
            </a:r>
            <a:r>
              <a:rPr lang="en-US" dirty="0" smtClean="0"/>
              <a:t>, place them in the fill buffer</a:t>
            </a:r>
          </a:p>
          <a:p>
            <a:pPr lvl="1"/>
            <a:r>
              <a:rPr lang="en-US" dirty="0" smtClean="0"/>
              <a:t>Keep doing till a data line </a:t>
            </a:r>
            <a:r>
              <a:rPr lang="en-US" dirty="0" smtClean="0">
                <a:solidFill>
                  <a:srgbClr val="FF0000"/>
                </a:solidFill>
              </a:rPr>
              <a:t>termination</a:t>
            </a:r>
            <a:r>
              <a:rPr lang="en-US" dirty="0" smtClean="0"/>
              <a:t> condition is encountered</a:t>
            </a:r>
          </a:p>
          <a:p>
            <a:pPr lvl="1"/>
            <a:r>
              <a:rPr lang="en-US" dirty="0" smtClean="0"/>
              <a:t>After that </a:t>
            </a:r>
            <a:r>
              <a:rPr lang="en-US" dirty="0" smtClean="0">
                <a:solidFill>
                  <a:srgbClr val="0070C0"/>
                </a:solidFill>
              </a:rPr>
              <a:t>write</a:t>
            </a:r>
            <a:r>
              <a:rPr lang="en-US" dirty="0" smtClean="0"/>
              <a:t> the contents of the fill buffer to the trace cache</a:t>
            </a:r>
          </a:p>
          <a:p>
            <a:r>
              <a:rPr lang="en-US" dirty="0" smtClean="0"/>
              <a:t>There are </a:t>
            </a:r>
            <a:r>
              <a:rPr lang="en-US" dirty="0" smtClean="0">
                <a:solidFill>
                  <a:srgbClr val="FF0000"/>
                </a:solidFill>
              </a:rPr>
              <a:t>many</a:t>
            </a:r>
            <a:r>
              <a:rPr lang="en-US" dirty="0" smtClean="0"/>
              <a:t> methods to find an entry in the trace cache to write to: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Next</a:t>
            </a:r>
            <a:r>
              <a:rPr lang="en-US" dirty="0" smtClean="0"/>
              <a:t> set</a:t>
            </a:r>
          </a:p>
          <a:p>
            <a:pPr lvl="1"/>
            <a:r>
              <a:rPr lang="en-US" dirty="0" smtClean="0"/>
              <a:t>Next </a:t>
            </a:r>
            <a:r>
              <a:rPr lang="en-US" dirty="0" smtClean="0">
                <a:solidFill>
                  <a:srgbClr val="0070C0"/>
                </a:solidFill>
              </a:rPr>
              <a:t>way</a:t>
            </a:r>
            <a:r>
              <a:rPr lang="en-US" dirty="0" smtClean="0"/>
              <a:t> in the current set</a:t>
            </a:r>
          </a:p>
          <a:p>
            <a:pPr lvl="1"/>
            <a:r>
              <a:rPr lang="en-US" dirty="0" smtClean="0"/>
              <a:t>Other heuristic: least used entry</a:t>
            </a:r>
          </a:p>
          <a:p>
            <a:r>
              <a:rPr lang="en-US" dirty="0" smtClean="0"/>
              <a:t>Keep </a:t>
            </a:r>
            <a:r>
              <a:rPr lang="en-US" dirty="0" smtClean="0">
                <a:solidFill>
                  <a:srgbClr val="C00000"/>
                </a:solidFill>
              </a:rPr>
              <a:t>building</a:t>
            </a:r>
            <a:r>
              <a:rPr lang="en-US" dirty="0" smtClean="0"/>
              <a:t> till a trace end condition is encountered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Claims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separate trace segment </a:t>
            </a:r>
            <a:r>
              <a:rPr lang="en-US" dirty="0" smtClean="0">
                <a:solidFill>
                  <a:srgbClr val="FF0000"/>
                </a:solidFill>
              </a:rPr>
              <a:t>reader</a:t>
            </a:r>
            <a:r>
              <a:rPr lang="en-US" dirty="0" smtClean="0"/>
              <a:t>, and a separate </a:t>
            </a:r>
            <a:r>
              <a:rPr lang="en-US" dirty="0" smtClean="0">
                <a:solidFill>
                  <a:srgbClr val="0070C0"/>
                </a:solidFill>
              </a:rPr>
              <a:t>builder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trace cache </a:t>
            </a:r>
            <a:r>
              <a:rPr lang="en-US" dirty="0" smtClean="0"/>
              <a:t>state machine</a:t>
            </a:r>
          </a:p>
          <a:p>
            <a:r>
              <a:rPr lang="en-US" dirty="0" smtClean="0"/>
              <a:t>Notion of </a:t>
            </a:r>
            <a:r>
              <a:rPr lang="en-US" dirty="0" smtClean="0">
                <a:solidFill>
                  <a:schemeClr val="accent6"/>
                </a:solidFill>
              </a:rPr>
              <a:t>partially</a:t>
            </a:r>
            <a:r>
              <a:rPr lang="en-US" dirty="0" smtClean="0"/>
              <a:t> building </a:t>
            </a:r>
            <a:r>
              <a:rPr lang="en-US" smtClean="0"/>
              <a:t>a </a:t>
            </a:r>
            <a:r>
              <a:rPr lang="en-US" smtClean="0"/>
              <a:t>trace</a:t>
            </a:r>
            <a:r>
              <a:rPr lang="en-US" smtClean="0"/>
              <a:t> </a:t>
            </a:r>
            <a:r>
              <a:rPr lang="en-US" dirty="0" smtClean="0"/>
              <a:t>and storing it in the fill buffer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9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in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Temporal</a:t>
            </a:r>
            <a:r>
              <a:rPr lang="en-US" dirty="0" smtClean="0"/>
              <a:t> Locality</a:t>
            </a:r>
          </a:p>
          <a:p>
            <a:pPr lvl="1"/>
            <a:r>
              <a:rPr lang="en-US" dirty="0" smtClean="0"/>
              <a:t>Tend to use the same data (cache lines) </a:t>
            </a:r>
            <a:r>
              <a:rPr lang="en-US" dirty="0" smtClean="0">
                <a:solidFill>
                  <a:schemeClr val="accent6"/>
                </a:solidFill>
              </a:rPr>
              <a:t>repeatedly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Spatial</a:t>
            </a:r>
            <a:r>
              <a:rPr lang="en-US" dirty="0" smtClean="0"/>
              <a:t> Locality</a:t>
            </a:r>
          </a:p>
          <a:p>
            <a:pPr lvl="1"/>
            <a:r>
              <a:rPr lang="en-US" dirty="0" smtClean="0"/>
              <a:t>High </a:t>
            </a:r>
            <a:r>
              <a:rPr lang="en-US" dirty="0" smtClean="0">
                <a:solidFill>
                  <a:schemeClr val="tx2"/>
                </a:solidFill>
              </a:rPr>
              <a:t>probability</a:t>
            </a:r>
            <a:r>
              <a:rPr lang="en-US" dirty="0" smtClean="0"/>
              <a:t> of accessing data in the same memory region (similar range of addresses) once </a:t>
            </a:r>
            <a:r>
              <a:rPr lang="en-US" dirty="0" smtClean="0">
                <a:solidFill>
                  <a:schemeClr val="accent1"/>
                </a:solidFill>
              </a:rPr>
              <a:t>again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 for Prefetching</a:t>
            </a:r>
          </a:p>
          <a:p>
            <a:r>
              <a:rPr lang="en-US" dirty="0" smtClean="0"/>
              <a:t>Simple Schemes</a:t>
            </a:r>
          </a:p>
          <a:p>
            <a:r>
              <a:rPr lang="en-US" dirty="0" smtClean="0"/>
              <a:t>Recent Work</a:t>
            </a:r>
          </a:p>
          <a:p>
            <a:pPr lvl="1"/>
            <a:r>
              <a:rPr lang="en-US" dirty="0"/>
              <a:t>Proactive Instruction Fetching</a:t>
            </a:r>
          </a:p>
          <a:p>
            <a:pPr lvl="1"/>
            <a:r>
              <a:rPr lang="en-US" dirty="0"/>
              <a:t>Return Address Stack Directed </a:t>
            </a:r>
            <a:r>
              <a:rPr lang="en-US" dirty="0" smtClean="0"/>
              <a:t>Prefetching</a:t>
            </a:r>
          </a:p>
          <a:p>
            <a:pPr lvl="1"/>
            <a:r>
              <a:rPr lang="en-US" dirty="0"/>
              <a:t>Pentium 4 Trace Cache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8" y="2330592"/>
            <a:ext cx="771799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2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Prefetching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244497"/>
              </p:ext>
            </p:extLst>
          </p:nvPr>
        </p:nvGraphicFramePr>
        <p:xfrm>
          <a:off x="442183" y="2037612"/>
          <a:ext cx="8278735" cy="3530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251" y="1587232"/>
            <a:ext cx="2388358" cy="209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line prefetching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Pattern: Spatial locality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If cache line X is accessed, there is a high probability of accessing lines: </a:t>
            </a:r>
            <a:r>
              <a:rPr lang="en-US" i="1" dirty="0" smtClean="0"/>
              <a:t>X+1</a:t>
            </a:r>
            <a:r>
              <a:rPr lang="en-US" dirty="0" smtClean="0"/>
              <a:t>  and  </a:t>
            </a:r>
            <a:r>
              <a:rPr lang="en-US" i="1" dirty="0" smtClean="0"/>
              <a:t>X+2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Reason: The code of most functions spans multiple </a:t>
            </a:r>
            <a:r>
              <a:rPr lang="en-US" dirty="0" err="1" smtClean="0"/>
              <a:t>i</a:t>
            </a:r>
            <a:r>
              <a:rPr lang="en-US" dirty="0" smtClean="0"/>
              <a:t>-cache lines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Leverage this pattern: If a cache line X incurs an </a:t>
            </a:r>
            <a:r>
              <a:rPr lang="en-US" dirty="0" err="1" smtClean="0"/>
              <a:t>i</a:t>
            </a:r>
            <a:r>
              <a:rPr lang="en-US" dirty="0" smtClean="0"/>
              <a:t>-cache miss, read X and the next 2 lines from the L2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3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prefetching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Pattern: 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-cache miss sequences have high repeatability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The miss sequence of a core looks like this: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High correlation between consecutive misses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Leverage this pattern for prefetching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476717"/>
              </p:ext>
            </p:extLst>
          </p:nvPr>
        </p:nvGraphicFramePr>
        <p:xfrm>
          <a:off x="3193726" y="2921097"/>
          <a:ext cx="8127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8815" y="2881943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 sequence: 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16200000">
            <a:off x="3680773" y="2752722"/>
            <a:ext cx="338087" cy="1335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rot="16200000">
            <a:off x="5730211" y="2768642"/>
            <a:ext cx="338087" cy="1335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7763735" y="2768642"/>
            <a:ext cx="338087" cy="1335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 rot="16200000">
            <a:off x="9813173" y="2784562"/>
            <a:ext cx="338087" cy="13351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5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8880</TotalTime>
  <Words>2204</Words>
  <Application>Microsoft Office PowerPoint</Application>
  <PresentationFormat>Widescreen</PresentationFormat>
  <Paragraphs>449</Paragraphs>
  <Slides>41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Calibri Light</vt:lpstr>
      <vt:lpstr>Wingdings</vt:lpstr>
      <vt:lpstr>Wingdings 2</vt:lpstr>
      <vt:lpstr>HDOfficeLightV0</vt:lpstr>
      <vt:lpstr>Instruction Prefetching                                Smruti R. Sarangi</vt:lpstr>
      <vt:lpstr>Contents</vt:lpstr>
      <vt:lpstr>Journey till now ...</vt:lpstr>
      <vt:lpstr>Misses in the Caches</vt:lpstr>
      <vt:lpstr>Patterns in Programs</vt:lpstr>
      <vt:lpstr>Contents</vt:lpstr>
      <vt:lpstr>Instruction Prefetching</vt:lpstr>
      <vt:lpstr>Next line prefetching</vt:lpstr>
      <vt:lpstr>Markov prefetching</vt:lpstr>
      <vt:lpstr>Markov prefetching</vt:lpstr>
      <vt:lpstr>Markov Predictors - II</vt:lpstr>
      <vt:lpstr>Call Graph Prefetching</vt:lpstr>
      <vt:lpstr>Call graph prefetching</vt:lpstr>
      <vt:lpstr>Call graph prefetching</vt:lpstr>
      <vt:lpstr>Call graph prefetching</vt:lpstr>
      <vt:lpstr>Call Graph History Cache </vt:lpstr>
      <vt:lpstr>Operation (Function Call)</vt:lpstr>
      <vt:lpstr>Operation (Function return)</vt:lpstr>
      <vt:lpstr>Patterns:</vt:lpstr>
      <vt:lpstr>Contents</vt:lpstr>
      <vt:lpstr>Proactive Instruction Fetch</vt:lpstr>
      <vt:lpstr>Compactor</vt:lpstr>
      <vt:lpstr>Temporal Compactor</vt:lpstr>
      <vt:lpstr>History Buffer</vt:lpstr>
      <vt:lpstr>Stream Address Buffer</vt:lpstr>
      <vt:lpstr>Contents</vt:lpstr>
      <vt:lpstr>Motivation</vt:lpstr>
      <vt:lpstr>RDIP: Basic Idea </vt:lpstr>
      <vt:lpstr>Miss Table</vt:lpstr>
      <vt:lpstr>Program Context Prediction </vt:lpstr>
      <vt:lpstr>Contents</vt:lpstr>
      <vt:lpstr>Trace Cache</vt:lpstr>
      <vt:lpstr>Earlier approaches</vt:lpstr>
      <vt:lpstr>Structure of a Solution</vt:lpstr>
      <vt:lpstr>Operation </vt:lpstr>
      <vt:lpstr>Bird’s eye view of traces</vt:lpstr>
      <vt:lpstr>Hardware Support</vt:lpstr>
      <vt:lpstr>Execution Mode </vt:lpstr>
      <vt:lpstr>Other States</vt:lpstr>
      <vt:lpstr>Building a Trace</vt:lpstr>
      <vt:lpstr>Important Claims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Prefetching Techniques</dc:title>
  <dc:creator>Windows User</dc:creator>
  <cp:lastModifiedBy>Dell</cp:lastModifiedBy>
  <cp:revision>210</cp:revision>
  <dcterms:created xsi:type="dcterms:W3CDTF">2016-02-17T14:59:31Z</dcterms:created>
  <dcterms:modified xsi:type="dcterms:W3CDTF">2016-03-17T04:42:48Z</dcterms:modified>
</cp:coreProperties>
</file>