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87"/>
  </p:notesMasterIdLst>
  <p:handoutMasterIdLst>
    <p:handoutMasterId r:id="rId88"/>
  </p:handoutMasterIdLst>
  <p:sldIdLst>
    <p:sldId id="339" r:id="rId3"/>
    <p:sldId id="343" r:id="rId4"/>
    <p:sldId id="257" r:id="rId5"/>
    <p:sldId id="258" r:id="rId6"/>
    <p:sldId id="259" r:id="rId7"/>
    <p:sldId id="260" r:id="rId8"/>
    <p:sldId id="34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42" r:id="rId79"/>
    <p:sldId id="332" r:id="rId80"/>
    <p:sldId id="333" r:id="rId81"/>
    <p:sldId id="334" r:id="rId82"/>
    <p:sldId id="335" r:id="rId83"/>
    <p:sldId id="336" r:id="rId84"/>
    <p:sldId id="337" r:id="rId85"/>
    <p:sldId id="338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613" autoAdjust="0"/>
  </p:normalViewPr>
  <p:slideViewPr>
    <p:cSldViewPr>
      <p:cViewPr varScale="1">
        <p:scale>
          <a:sx n="104" d="100"/>
          <a:sy n="104" d="100"/>
        </p:scale>
        <p:origin x="72" y="19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7A60557D-3B95-4021-B581-F908A4347AA2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33506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71BFEE88-DB52-4756-A38A-7AADAB8D8234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95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90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08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402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80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53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76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3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52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12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9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61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116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456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64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358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49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112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499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35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334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19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039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87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331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128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270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497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8675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471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42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687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0682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99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598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0085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562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219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743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438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283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182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6942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278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79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8996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810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2557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673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17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195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0266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66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1781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03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198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1BFEE88-DB52-4756-A38A-7AADAB8D8234}" type="slidenum">
              <a:rPr lang="en-US" smtClean="0"/>
              <a:pPr lvl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7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017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714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329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919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4740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334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999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386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01783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75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12577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11689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484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820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4574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8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1888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632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363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087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95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8384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93189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379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692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3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87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90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59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10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7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76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075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0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76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02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9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549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emf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/>
          <p:cNvSpPr txBox="1">
            <a:spLocks/>
          </p:cNvSpPr>
          <p:nvPr/>
        </p:nvSpPr>
        <p:spPr>
          <a:xfrm>
            <a:off x="1750176" y="4344889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 8:  Computer Arithmetic (Part I) </a:t>
            </a:r>
            <a:endParaRPr lang="en-US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"/>
          <p:cNvSpPr txBox="1">
            <a:spLocks noChangeArrowheads="1"/>
          </p:cNvSpPr>
          <p:nvPr/>
        </p:nvSpPr>
        <p:spPr bwMode="auto">
          <a:xfrm>
            <a:off x="4036176" y="3221257"/>
            <a:ext cx="46506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95600" y="2428608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7962900" y="530165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</p:spTree>
    <p:extLst>
      <p:ext uri="{BB962C8B-B14F-4D97-AF65-F5344CB8AC3E}">
        <p14:creationId xmlns:p14="http://schemas.microsoft.com/office/powerpoint/2010/main" val="95483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Addition of two </a:t>
            </a:r>
            <a:r>
              <a:rPr lang="fr-FR" i="1">
                <a:solidFill>
                  <a:schemeClr val="tx1"/>
                </a:solidFill>
              </a:rPr>
              <a:t>n </a:t>
            </a:r>
            <a:r>
              <a:rPr lang="fr-FR">
                <a:solidFill>
                  <a:schemeClr val="tx1"/>
                </a:solidFill>
              </a:rPr>
              <a:t>bit numbers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4267200"/>
            <a:ext cx="7924800" cy="1752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We start from the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sz="2600" dirty="0" err="1">
                <a:solidFill>
                  <a:srgbClr val="00AE00"/>
                </a:solidFill>
                <a:latin typeface="Calibri" panose="020F0502020204030204" pitchFamily="34" charset="0"/>
              </a:rPr>
              <a:t>lsb</a:t>
            </a:r>
            <a:endParaRPr lang="en-US" sz="2600" dirty="0">
              <a:solidFill>
                <a:srgbClr val="00AE00"/>
              </a:solidFill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Add the corresponding pair of bits and the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carry in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Produce a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sum bit</a:t>
            </a:r>
            <a:r>
              <a:rPr lang="en-US" sz="2600" dirty="0">
                <a:latin typeface="Calibri" panose="020F0502020204030204" pitchFamily="34" charset="0"/>
              </a:rPr>
              <a:t> and a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carry out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635501" y="1371600"/>
            <a:ext cx="2816225" cy="2640012"/>
            <a:chOff x="1960" y="955"/>
            <a:chExt cx="1774" cy="166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26" y="955"/>
              <a:ext cx="1708" cy="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533" y="1611"/>
              <a:ext cx="72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300">
                  <a:solidFill>
                    <a:srgbClr val="000000"/>
                  </a:solidFill>
                  <a:latin typeface="Bitstream Vera Sans"/>
                </a:rPr>
                <a:t>1 0 1 1</a:t>
              </a:r>
              <a:endParaRPr lang="en-US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533" y="1955"/>
              <a:ext cx="72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300" dirty="0">
                  <a:solidFill>
                    <a:srgbClr val="000000"/>
                  </a:solidFill>
                  <a:latin typeface="Bitstream Vera Sans"/>
                </a:rPr>
                <a:t>0 1 0 1</a:t>
              </a:r>
              <a:endParaRPr lang="en-US" altLang="en-US" dirty="0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2401" y="2278"/>
              <a:ext cx="126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103" y="1881"/>
              <a:ext cx="319" cy="7"/>
            </a:xfrm>
            <a:custGeom>
              <a:avLst/>
              <a:gdLst>
                <a:gd name="T0" fmla="*/ 0 w 1311"/>
                <a:gd name="T1" fmla="*/ 29 h 29"/>
                <a:gd name="T2" fmla="*/ 1311 w 1311"/>
                <a:gd name="T3" fmla="*/ 29 h 29"/>
                <a:gd name="T4" fmla="*/ 1311 w 1311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11" h="29">
                  <a:moveTo>
                    <a:pt x="0" y="29"/>
                  </a:moveTo>
                  <a:lnTo>
                    <a:pt x="1311" y="29"/>
                  </a:lnTo>
                  <a:lnTo>
                    <a:pt x="1311" y="0"/>
                  </a:lnTo>
                </a:path>
              </a:pathLst>
            </a:cu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2283" y="1721"/>
              <a:ext cx="0" cy="313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60" y="2298"/>
              <a:ext cx="122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300" dirty="0">
                  <a:solidFill>
                    <a:srgbClr val="000000"/>
                  </a:solidFill>
                  <a:latin typeface="Bitstream Vera Sans"/>
                </a:rPr>
                <a:t>     1 0 0 0 0</a:t>
              </a:r>
              <a:endParaRPr lang="en-US" altLang="en-US" dirty="0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172" y="1428"/>
              <a:ext cx="216" cy="147"/>
            </a:xfrm>
            <a:custGeom>
              <a:avLst/>
              <a:gdLst>
                <a:gd name="T0" fmla="*/ 886 w 886"/>
                <a:gd name="T1" fmla="*/ 515 h 601"/>
                <a:gd name="T2" fmla="*/ 690 w 886"/>
                <a:gd name="T3" fmla="*/ 0 h 601"/>
                <a:gd name="T4" fmla="*/ 143 w 886"/>
                <a:gd name="T5" fmla="*/ 0 h 601"/>
                <a:gd name="T6" fmla="*/ 0 w 886"/>
                <a:gd name="T7" fmla="*/ 601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6" h="601">
                  <a:moveTo>
                    <a:pt x="886" y="515"/>
                  </a:moveTo>
                  <a:lnTo>
                    <a:pt x="690" y="0"/>
                  </a:lnTo>
                  <a:lnTo>
                    <a:pt x="143" y="0"/>
                  </a:lnTo>
                  <a:lnTo>
                    <a:pt x="0" y="601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3168" y="1483"/>
              <a:ext cx="49" cy="92"/>
            </a:xfrm>
            <a:custGeom>
              <a:avLst/>
              <a:gdLst>
                <a:gd name="T0" fmla="*/ 19 w 49"/>
                <a:gd name="T1" fmla="*/ 31 h 92"/>
                <a:gd name="T2" fmla="*/ 0 w 49"/>
                <a:gd name="T3" fmla="*/ 0 h 92"/>
                <a:gd name="T4" fmla="*/ 4 w 49"/>
                <a:gd name="T5" fmla="*/ 92 h 92"/>
                <a:gd name="T6" fmla="*/ 49 w 49"/>
                <a:gd name="T7" fmla="*/ 12 h 92"/>
                <a:gd name="T8" fmla="*/ 19 w 49"/>
                <a:gd name="T9" fmla="*/ 3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92">
                  <a:moveTo>
                    <a:pt x="19" y="31"/>
                  </a:moveTo>
                  <a:lnTo>
                    <a:pt x="0" y="0"/>
                  </a:lnTo>
                  <a:lnTo>
                    <a:pt x="4" y="92"/>
                  </a:lnTo>
                  <a:lnTo>
                    <a:pt x="49" y="12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877" y="1439"/>
              <a:ext cx="195" cy="147"/>
            </a:xfrm>
            <a:custGeom>
              <a:avLst/>
              <a:gdLst>
                <a:gd name="T0" fmla="*/ 801 w 801"/>
                <a:gd name="T1" fmla="*/ 516 h 602"/>
                <a:gd name="T2" fmla="*/ 650 w 801"/>
                <a:gd name="T3" fmla="*/ 0 h 602"/>
                <a:gd name="T4" fmla="*/ 130 w 801"/>
                <a:gd name="T5" fmla="*/ 0 h 602"/>
                <a:gd name="T6" fmla="*/ 0 w 801"/>
                <a:gd name="T7" fmla="*/ 60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1" h="602">
                  <a:moveTo>
                    <a:pt x="801" y="516"/>
                  </a:moveTo>
                  <a:lnTo>
                    <a:pt x="650" y="0"/>
                  </a:lnTo>
                  <a:lnTo>
                    <a:pt x="130" y="0"/>
                  </a:lnTo>
                  <a:lnTo>
                    <a:pt x="0" y="602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871" y="1498"/>
              <a:ext cx="47" cy="88"/>
            </a:xfrm>
            <a:custGeom>
              <a:avLst/>
              <a:gdLst>
                <a:gd name="T0" fmla="*/ 18 w 47"/>
                <a:gd name="T1" fmla="*/ 29 h 88"/>
                <a:gd name="T2" fmla="*/ 0 w 47"/>
                <a:gd name="T3" fmla="*/ 0 h 88"/>
                <a:gd name="T4" fmla="*/ 6 w 47"/>
                <a:gd name="T5" fmla="*/ 88 h 88"/>
                <a:gd name="T6" fmla="*/ 47 w 47"/>
                <a:gd name="T7" fmla="*/ 10 h 88"/>
                <a:gd name="T8" fmla="*/ 18 w 47"/>
                <a:gd name="T9" fmla="*/ 2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8">
                  <a:moveTo>
                    <a:pt x="18" y="29"/>
                  </a:moveTo>
                  <a:lnTo>
                    <a:pt x="0" y="0"/>
                  </a:lnTo>
                  <a:lnTo>
                    <a:pt x="6" y="88"/>
                  </a:lnTo>
                  <a:lnTo>
                    <a:pt x="47" y="10"/>
                  </a:lnTo>
                  <a:lnTo>
                    <a:pt x="18" y="2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592" y="1445"/>
              <a:ext cx="188" cy="148"/>
            </a:xfrm>
            <a:custGeom>
              <a:avLst/>
              <a:gdLst>
                <a:gd name="T0" fmla="*/ 774 w 774"/>
                <a:gd name="T1" fmla="*/ 517 h 603"/>
                <a:gd name="T2" fmla="*/ 656 w 774"/>
                <a:gd name="T3" fmla="*/ 1 h 603"/>
                <a:gd name="T4" fmla="*/ 126 w 774"/>
                <a:gd name="T5" fmla="*/ 0 h 603"/>
                <a:gd name="T6" fmla="*/ 0 w 774"/>
                <a:gd name="T7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4" h="603">
                  <a:moveTo>
                    <a:pt x="774" y="517"/>
                  </a:moveTo>
                  <a:lnTo>
                    <a:pt x="656" y="1"/>
                  </a:lnTo>
                  <a:lnTo>
                    <a:pt x="126" y="0"/>
                  </a:lnTo>
                  <a:lnTo>
                    <a:pt x="0" y="60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586" y="1507"/>
              <a:ext cx="46" cy="86"/>
            </a:xfrm>
            <a:custGeom>
              <a:avLst/>
              <a:gdLst>
                <a:gd name="T0" fmla="*/ 18 w 46"/>
                <a:gd name="T1" fmla="*/ 28 h 86"/>
                <a:gd name="T2" fmla="*/ 0 w 46"/>
                <a:gd name="T3" fmla="*/ 0 h 86"/>
                <a:gd name="T4" fmla="*/ 6 w 46"/>
                <a:gd name="T5" fmla="*/ 86 h 86"/>
                <a:gd name="T6" fmla="*/ 46 w 46"/>
                <a:gd name="T7" fmla="*/ 9 h 86"/>
                <a:gd name="T8" fmla="*/ 18 w 46"/>
                <a:gd name="T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6">
                  <a:moveTo>
                    <a:pt x="18" y="28"/>
                  </a:moveTo>
                  <a:lnTo>
                    <a:pt x="0" y="0"/>
                  </a:lnTo>
                  <a:lnTo>
                    <a:pt x="6" y="86"/>
                  </a:lnTo>
                  <a:lnTo>
                    <a:pt x="46" y="9"/>
                  </a:lnTo>
                  <a:lnTo>
                    <a:pt x="18" y="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331" y="1453"/>
              <a:ext cx="189" cy="147"/>
            </a:xfrm>
            <a:custGeom>
              <a:avLst/>
              <a:gdLst>
                <a:gd name="T0" fmla="*/ 774 w 774"/>
                <a:gd name="T1" fmla="*/ 516 h 603"/>
                <a:gd name="T2" fmla="*/ 656 w 774"/>
                <a:gd name="T3" fmla="*/ 0 h 603"/>
                <a:gd name="T4" fmla="*/ 125 w 774"/>
                <a:gd name="T5" fmla="*/ 0 h 603"/>
                <a:gd name="T6" fmla="*/ 0 w 774"/>
                <a:gd name="T7" fmla="*/ 60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4" h="603">
                  <a:moveTo>
                    <a:pt x="774" y="516"/>
                  </a:moveTo>
                  <a:lnTo>
                    <a:pt x="656" y="0"/>
                  </a:lnTo>
                  <a:lnTo>
                    <a:pt x="125" y="0"/>
                  </a:lnTo>
                  <a:lnTo>
                    <a:pt x="0" y="603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325" y="1514"/>
              <a:ext cx="46" cy="86"/>
            </a:xfrm>
            <a:custGeom>
              <a:avLst/>
              <a:gdLst>
                <a:gd name="T0" fmla="*/ 18 w 46"/>
                <a:gd name="T1" fmla="*/ 28 h 86"/>
                <a:gd name="T2" fmla="*/ 0 w 46"/>
                <a:gd name="T3" fmla="*/ 0 h 86"/>
                <a:gd name="T4" fmla="*/ 6 w 46"/>
                <a:gd name="T5" fmla="*/ 86 h 86"/>
                <a:gd name="T6" fmla="*/ 46 w 46"/>
                <a:gd name="T7" fmla="*/ 9 h 86"/>
                <a:gd name="T8" fmla="*/ 18 w 46"/>
                <a:gd name="T9" fmla="*/ 2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6">
                  <a:moveTo>
                    <a:pt x="18" y="28"/>
                  </a:moveTo>
                  <a:lnTo>
                    <a:pt x="0" y="0"/>
                  </a:lnTo>
                  <a:lnTo>
                    <a:pt x="6" y="86"/>
                  </a:lnTo>
                  <a:lnTo>
                    <a:pt x="46" y="9"/>
                  </a:lnTo>
                  <a:lnTo>
                    <a:pt x="18" y="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209" y="1177"/>
              <a:ext cx="211" cy="225"/>
            </a:xfrm>
            <a:prstGeom prst="rect">
              <a:avLst/>
            </a:prstGeom>
            <a:solidFill>
              <a:srgbClr val="BDC1EA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260" y="1206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01" y="1177"/>
              <a:ext cx="211" cy="225"/>
            </a:xfrm>
            <a:prstGeom prst="rect">
              <a:avLst/>
            </a:prstGeom>
            <a:solidFill>
              <a:srgbClr val="BDC1EA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652" y="1206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893" y="1177"/>
              <a:ext cx="211" cy="225"/>
            </a:xfrm>
            <a:prstGeom prst="rect">
              <a:avLst/>
            </a:prstGeom>
            <a:solidFill>
              <a:srgbClr val="BDC1EA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944" y="1206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 dirty="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 dirty="0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317" y="1177"/>
              <a:ext cx="210" cy="225"/>
            </a:xfrm>
            <a:prstGeom prst="rect">
              <a:avLst/>
            </a:prstGeom>
            <a:solidFill>
              <a:srgbClr val="BDC1EA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367" y="1206"/>
              <a:ext cx="9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Observations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76400"/>
            <a:ext cx="7416800" cy="3581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keep adding pairs of bits, and proceed from the </a:t>
            </a:r>
            <a:r>
              <a:rPr lang="en-US" sz="2800" dirty="0" err="1">
                <a:solidFill>
                  <a:srgbClr val="0000FF"/>
                </a:solidFill>
                <a:latin typeface="Calibri" panose="020F0502020204030204" pitchFamily="34" charset="0"/>
              </a:rPr>
              <a:t>lsb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 to the </a:t>
            </a:r>
            <a:r>
              <a:rPr lang="en-US" sz="2800" dirty="0" err="1">
                <a:solidFill>
                  <a:srgbClr val="0000FF"/>
                </a:solidFill>
                <a:latin typeface="Calibri" panose="020F0502020204030204" pitchFamily="34" charset="0"/>
              </a:rPr>
              <a:t>msb</a:t>
            </a:r>
            <a:endParaRPr lang="en-US" sz="2800" dirty="0">
              <a:solidFill>
                <a:srgbClr val="0000FF"/>
              </a:solidFill>
              <a:latin typeface="Calibri" panose="020F0502020204030204" pitchFamily="34" charset="0"/>
            </a:endParaRP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a </a:t>
            </a:r>
            <a:r>
              <a:rPr lang="en-US" sz="2800" dirty="0">
                <a:solidFill>
                  <a:srgbClr val="FF00FF"/>
                </a:solidFill>
                <a:latin typeface="Calibri" panose="020F0502020204030204" pitchFamily="34" charset="0"/>
              </a:rPr>
              <a:t>carry is generated</a:t>
            </a:r>
            <a:r>
              <a:rPr lang="en-US" sz="2800" dirty="0">
                <a:latin typeface="Calibri" panose="020F0502020204030204" pitchFamily="34" charset="0"/>
              </a:rPr>
              <a:t>, we add it to the next pair of bits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At the last step, if a carry is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generated</a:t>
            </a:r>
            <a:r>
              <a:rPr lang="en-US" sz="2800" dirty="0">
                <a:latin typeface="Calibri" panose="020F0502020204030204" pitchFamily="34" charset="0"/>
              </a:rPr>
              <a:t>, then it becomes the </a:t>
            </a:r>
            <a:r>
              <a:rPr lang="en-US" sz="2800" dirty="0" err="1">
                <a:solidFill>
                  <a:srgbClr val="94006B"/>
                </a:solidFill>
                <a:latin typeface="Calibri" panose="020F0502020204030204" pitchFamily="34" charset="0"/>
              </a:rPr>
              <a:t>msb</a:t>
            </a:r>
            <a:r>
              <a:rPr lang="en-US" sz="2800" dirty="0">
                <a:solidFill>
                  <a:srgbClr val="94006B"/>
                </a:solidFill>
                <a:latin typeface="Calibri" panose="020F0502020204030204" pitchFamily="34" charset="0"/>
              </a:rPr>
              <a:t> of the result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carry effectively </a:t>
            </a:r>
            <a:r>
              <a:rPr lang="en-US" sz="2800" dirty="0">
                <a:solidFill>
                  <a:srgbClr val="2300DC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ripples</a:t>
            </a:r>
            <a:r>
              <a:rPr lang="en-US" sz="2800" dirty="0">
                <a:latin typeface="Calibri" panose="020F0502020204030204" pitchFamily="34" charset="0"/>
              </a:rPr>
              <a:t> through the bits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Ripple</a:t>
            </a:r>
            <a:r>
              <a:rPr lang="fr-FR" dirty="0">
                <a:solidFill>
                  <a:schemeClr val="tx1"/>
                </a:solidFill>
              </a:rPr>
              <a:t> Carry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048001" y="2057400"/>
            <a:ext cx="7038975" cy="3657600"/>
            <a:chOff x="1008" y="1344"/>
            <a:chExt cx="4434" cy="230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8" y="1344"/>
              <a:ext cx="4434" cy="2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860" y="2562"/>
              <a:ext cx="443" cy="413"/>
            </a:xfrm>
            <a:prstGeom prst="rect">
              <a:avLst/>
            </a:prstGeom>
            <a:solidFill>
              <a:srgbClr val="A2D0D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4619" y="2559"/>
              <a:ext cx="460" cy="424"/>
            </a:xfrm>
            <a:prstGeom prst="rect">
              <a:avLst/>
            </a:prstGeom>
            <a:solidFill>
              <a:srgbClr val="FFE6D5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497" y="1449"/>
              <a:ext cx="1140" cy="314"/>
            </a:xfrm>
            <a:custGeom>
              <a:avLst/>
              <a:gdLst>
                <a:gd name="T0" fmla="*/ 274 w 1979"/>
                <a:gd name="T1" fmla="*/ 0 h 548"/>
                <a:gd name="T2" fmla="*/ 1705 w 1979"/>
                <a:gd name="T3" fmla="*/ 0 h 548"/>
                <a:gd name="T4" fmla="*/ 1979 w 1979"/>
                <a:gd name="T5" fmla="*/ 274 h 548"/>
                <a:gd name="T6" fmla="*/ 1705 w 1979"/>
                <a:gd name="T7" fmla="*/ 548 h 548"/>
                <a:gd name="T8" fmla="*/ 274 w 1979"/>
                <a:gd name="T9" fmla="*/ 548 h 548"/>
                <a:gd name="T10" fmla="*/ 0 w 1979"/>
                <a:gd name="T11" fmla="*/ 274 h 548"/>
                <a:gd name="T12" fmla="*/ 274 w 1979"/>
                <a:gd name="T13" fmla="*/ 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9" h="548">
                  <a:moveTo>
                    <a:pt x="274" y="0"/>
                  </a:moveTo>
                  <a:lnTo>
                    <a:pt x="1705" y="0"/>
                  </a:lnTo>
                  <a:cubicBezTo>
                    <a:pt x="1856" y="0"/>
                    <a:pt x="1979" y="122"/>
                    <a:pt x="1979" y="274"/>
                  </a:cubicBezTo>
                  <a:cubicBezTo>
                    <a:pt x="1979" y="426"/>
                    <a:pt x="1856" y="548"/>
                    <a:pt x="1705" y="548"/>
                  </a:cubicBezTo>
                  <a:lnTo>
                    <a:pt x="274" y="548"/>
                  </a:lnTo>
                  <a:cubicBezTo>
                    <a:pt x="122" y="548"/>
                    <a:pt x="0" y="426"/>
                    <a:pt x="0" y="274"/>
                  </a:cubicBezTo>
                  <a:cubicBezTo>
                    <a:pt x="0" y="122"/>
                    <a:pt x="122" y="0"/>
                    <a:pt x="274" y="0"/>
                  </a:cubicBezTo>
                  <a:close/>
                </a:path>
              </a:pathLst>
            </a:custGeom>
            <a:solidFill>
              <a:srgbClr val="D5F6FF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1026" y="3344"/>
              <a:ext cx="4101" cy="224"/>
            </a:xfrm>
            <a:custGeom>
              <a:avLst/>
              <a:gdLst>
                <a:gd name="T0" fmla="*/ 195 w 7123"/>
                <a:gd name="T1" fmla="*/ 0 h 391"/>
                <a:gd name="T2" fmla="*/ 6928 w 7123"/>
                <a:gd name="T3" fmla="*/ 0 h 391"/>
                <a:gd name="T4" fmla="*/ 7123 w 7123"/>
                <a:gd name="T5" fmla="*/ 196 h 391"/>
                <a:gd name="T6" fmla="*/ 6928 w 7123"/>
                <a:gd name="T7" fmla="*/ 391 h 391"/>
                <a:gd name="T8" fmla="*/ 195 w 7123"/>
                <a:gd name="T9" fmla="*/ 391 h 391"/>
                <a:gd name="T10" fmla="*/ 0 w 7123"/>
                <a:gd name="T11" fmla="*/ 196 h 391"/>
                <a:gd name="T12" fmla="*/ 195 w 7123"/>
                <a:gd name="T13" fmla="*/ 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23" h="391">
                  <a:moveTo>
                    <a:pt x="195" y="0"/>
                  </a:moveTo>
                  <a:lnTo>
                    <a:pt x="6928" y="0"/>
                  </a:lnTo>
                  <a:cubicBezTo>
                    <a:pt x="7036" y="0"/>
                    <a:pt x="7123" y="87"/>
                    <a:pt x="7123" y="196"/>
                  </a:cubicBezTo>
                  <a:cubicBezTo>
                    <a:pt x="7123" y="304"/>
                    <a:pt x="7036" y="391"/>
                    <a:pt x="6928" y="391"/>
                  </a:cubicBezTo>
                  <a:lnTo>
                    <a:pt x="195" y="391"/>
                  </a:ln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0"/>
                    <a:pt x="195" y="0"/>
                  </a:cubicBezTo>
                  <a:close/>
                </a:path>
              </a:pathLst>
            </a:custGeom>
            <a:solidFill>
              <a:srgbClr val="F4D7E3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881" y="1380"/>
              <a:ext cx="30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Half</a:t>
              </a:r>
              <a:endParaRPr lang="en-US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796" y="1590"/>
              <a:ext cx="44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adder</a:t>
              </a:r>
              <a:endParaRPr lang="en-US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4705" y="2228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4672" y="2438"/>
              <a:ext cx="65" cy="113"/>
            </a:xfrm>
            <a:custGeom>
              <a:avLst/>
              <a:gdLst>
                <a:gd name="T0" fmla="*/ 33 w 65"/>
                <a:gd name="T1" fmla="*/ 33 h 113"/>
                <a:gd name="T2" fmla="*/ 0 w 65"/>
                <a:gd name="T3" fmla="*/ 0 h 113"/>
                <a:gd name="T4" fmla="*/ 33 w 65"/>
                <a:gd name="T5" fmla="*/ 113 h 113"/>
                <a:gd name="T6" fmla="*/ 65 w 65"/>
                <a:gd name="T7" fmla="*/ 0 h 113"/>
                <a:gd name="T8" fmla="*/ 33 w 65"/>
                <a:gd name="T9" fmla="*/ 3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3" y="33"/>
                  </a:moveTo>
                  <a:lnTo>
                    <a:pt x="0" y="0"/>
                  </a:lnTo>
                  <a:lnTo>
                    <a:pt x="33" y="113"/>
                  </a:lnTo>
                  <a:lnTo>
                    <a:pt x="65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4977" y="2228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945" y="2438"/>
              <a:ext cx="65" cy="113"/>
            </a:xfrm>
            <a:custGeom>
              <a:avLst/>
              <a:gdLst>
                <a:gd name="T0" fmla="*/ 32 w 65"/>
                <a:gd name="T1" fmla="*/ 33 h 113"/>
                <a:gd name="T2" fmla="*/ 0 w 65"/>
                <a:gd name="T3" fmla="*/ 0 h 113"/>
                <a:gd name="T4" fmla="*/ 32 w 65"/>
                <a:gd name="T5" fmla="*/ 113 h 113"/>
                <a:gd name="T6" fmla="*/ 65 w 65"/>
                <a:gd name="T7" fmla="*/ 0 h 113"/>
                <a:gd name="T8" fmla="*/ 32 w 65"/>
                <a:gd name="T9" fmla="*/ 3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2" y="33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5" y="0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4638" y="2003"/>
              <a:ext cx="1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A</a:t>
              </a:r>
              <a:endParaRPr lang="en-US" alt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771" y="2127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 alt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4918" y="2016"/>
              <a:ext cx="1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B</a:t>
              </a:r>
              <a:endParaRPr lang="en-US" altLang="en-US"/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5050" y="2140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835" y="2997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4802" y="3207"/>
              <a:ext cx="66" cy="114"/>
            </a:xfrm>
            <a:custGeom>
              <a:avLst/>
              <a:gdLst>
                <a:gd name="T0" fmla="*/ 33 w 66"/>
                <a:gd name="T1" fmla="*/ 33 h 114"/>
                <a:gd name="T2" fmla="*/ 0 w 66"/>
                <a:gd name="T3" fmla="*/ 0 h 114"/>
                <a:gd name="T4" fmla="*/ 33 w 66"/>
                <a:gd name="T5" fmla="*/ 114 h 114"/>
                <a:gd name="T6" fmla="*/ 66 w 66"/>
                <a:gd name="T7" fmla="*/ 0 h 114"/>
                <a:gd name="T8" fmla="*/ 33 w 66"/>
                <a:gd name="T9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14">
                  <a:moveTo>
                    <a:pt x="33" y="33"/>
                  </a:moveTo>
                  <a:lnTo>
                    <a:pt x="0" y="0"/>
                  </a:lnTo>
                  <a:lnTo>
                    <a:pt x="33" y="114"/>
                  </a:lnTo>
                  <a:lnTo>
                    <a:pt x="66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910" y="2230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877" y="2441"/>
              <a:ext cx="65" cy="113"/>
            </a:xfrm>
            <a:custGeom>
              <a:avLst/>
              <a:gdLst>
                <a:gd name="T0" fmla="*/ 33 w 65"/>
                <a:gd name="T1" fmla="*/ 32 h 113"/>
                <a:gd name="T2" fmla="*/ 0 w 65"/>
                <a:gd name="T3" fmla="*/ 0 h 113"/>
                <a:gd name="T4" fmla="*/ 33 w 65"/>
                <a:gd name="T5" fmla="*/ 113 h 113"/>
                <a:gd name="T6" fmla="*/ 65 w 65"/>
                <a:gd name="T7" fmla="*/ 0 h 113"/>
                <a:gd name="T8" fmla="*/ 33 w 65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3" y="32"/>
                  </a:moveTo>
                  <a:lnTo>
                    <a:pt x="0" y="0"/>
                  </a:lnTo>
                  <a:lnTo>
                    <a:pt x="33" y="113"/>
                  </a:lnTo>
                  <a:lnTo>
                    <a:pt x="65" y="0"/>
                  </a:lnTo>
                  <a:lnTo>
                    <a:pt x="33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4113" y="2230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4081" y="2441"/>
              <a:ext cx="64" cy="113"/>
            </a:xfrm>
            <a:custGeom>
              <a:avLst/>
              <a:gdLst>
                <a:gd name="T0" fmla="*/ 32 w 64"/>
                <a:gd name="T1" fmla="*/ 32 h 113"/>
                <a:gd name="T2" fmla="*/ 0 w 64"/>
                <a:gd name="T3" fmla="*/ 0 h 113"/>
                <a:gd name="T4" fmla="*/ 32 w 64"/>
                <a:gd name="T5" fmla="*/ 113 h 113"/>
                <a:gd name="T6" fmla="*/ 64 w 64"/>
                <a:gd name="T7" fmla="*/ 0 h 113"/>
                <a:gd name="T8" fmla="*/ 32 w 64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4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843" y="2005"/>
              <a:ext cx="1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A</a:t>
              </a:r>
              <a:endParaRPr lang="en-US" alt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976" y="2129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2</a:t>
              </a:r>
              <a:endParaRPr lang="en-US" altLang="en-US" dirty="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53" y="2019"/>
              <a:ext cx="1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B</a:t>
              </a:r>
              <a:endParaRPr lang="en-US" alt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185" y="2143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2</a:t>
              </a:r>
              <a:endParaRPr lang="en-US" alt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4095" y="2979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4063" y="3190"/>
              <a:ext cx="65" cy="113"/>
            </a:xfrm>
            <a:custGeom>
              <a:avLst/>
              <a:gdLst>
                <a:gd name="T0" fmla="*/ 32 w 65"/>
                <a:gd name="T1" fmla="*/ 32 h 113"/>
                <a:gd name="T2" fmla="*/ 0 w 65"/>
                <a:gd name="T3" fmla="*/ 0 h 113"/>
                <a:gd name="T4" fmla="*/ 32 w 65"/>
                <a:gd name="T5" fmla="*/ 113 h 113"/>
                <a:gd name="T6" fmla="*/ 65 w 65"/>
                <a:gd name="T7" fmla="*/ 0 h 113"/>
                <a:gd name="T8" fmla="*/ 32 w 65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5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4281" y="2332"/>
              <a:ext cx="325" cy="433"/>
            </a:xfrm>
            <a:custGeom>
              <a:avLst/>
              <a:gdLst>
                <a:gd name="T0" fmla="*/ 564 w 564"/>
                <a:gd name="T1" fmla="*/ 756 h 756"/>
                <a:gd name="T2" fmla="*/ 282 w 564"/>
                <a:gd name="T3" fmla="*/ 756 h 756"/>
                <a:gd name="T4" fmla="*/ 282 w 564"/>
                <a:gd name="T5" fmla="*/ 0 h 756"/>
                <a:gd name="T6" fmla="*/ 0 w 564"/>
                <a:gd name="T7" fmla="*/ 0 h 756"/>
                <a:gd name="T8" fmla="*/ 0 w 564"/>
                <a:gd name="T9" fmla="*/ 393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56">
                  <a:moveTo>
                    <a:pt x="564" y="756"/>
                  </a:moveTo>
                  <a:lnTo>
                    <a:pt x="282" y="756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39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4242" y="2421"/>
              <a:ext cx="77" cy="136"/>
            </a:xfrm>
            <a:custGeom>
              <a:avLst/>
              <a:gdLst>
                <a:gd name="T0" fmla="*/ 39 w 77"/>
                <a:gd name="T1" fmla="*/ 39 h 136"/>
                <a:gd name="T2" fmla="*/ 0 w 77"/>
                <a:gd name="T3" fmla="*/ 0 h 136"/>
                <a:gd name="T4" fmla="*/ 39 w 77"/>
                <a:gd name="T5" fmla="*/ 136 h 136"/>
                <a:gd name="T6" fmla="*/ 77 w 77"/>
                <a:gd name="T7" fmla="*/ 0 h 136"/>
                <a:gd name="T8" fmla="*/ 39 w 77"/>
                <a:gd name="T9" fmla="*/ 3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36">
                  <a:moveTo>
                    <a:pt x="39" y="39"/>
                  </a:moveTo>
                  <a:lnTo>
                    <a:pt x="0" y="0"/>
                  </a:lnTo>
                  <a:lnTo>
                    <a:pt x="39" y="136"/>
                  </a:lnTo>
                  <a:lnTo>
                    <a:pt x="77" y="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rgbClr val="000000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366" y="2102"/>
              <a:ext cx="9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</a:t>
              </a:r>
              <a:endParaRPr lang="en-US" alt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101" y="2578"/>
              <a:ext cx="442" cy="413"/>
            </a:xfrm>
            <a:prstGeom prst="rect">
              <a:avLst/>
            </a:prstGeom>
            <a:solidFill>
              <a:srgbClr val="A2D0D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3150" y="2247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3118" y="2457"/>
              <a:ext cx="64" cy="113"/>
            </a:xfrm>
            <a:custGeom>
              <a:avLst/>
              <a:gdLst>
                <a:gd name="T0" fmla="*/ 32 w 64"/>
                <a:gd name="T1" fmla="*/ 32 h 113"/>
                <a:gd name="T2" fmla="*/ 0 w 64"/>
                <a:gd name="T3" fmla="*/ 0 h 113"/>
                <a:gd name="T4" fmla="*/ 32 w 64"/>
                <a:gd name="T5" fmla="*/ 113 h 113"/>
                <a:gd name="T6" fmla="*/ 64 w 64"/>
                <a:gd name="T7" fmla="*/ 0 h 113"/>
                <a:gd name="T8" fmla="*/ 32 w 64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4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3353" y="2247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3321" y="2457"/>
              <a:ext cx="65" cy="113"/>
            </a:xfrm>
            <a:custGeom>
              <a:avLst/>
              <a:gdLst>
                <a:gd name="T0" fmla="*/ 32 w 65"/>
                <a:gd name="T1" fmla="*/ 32 h 113"/>
                <a:gd name="T2" fmla="*/ 0 w 65"/>
                <a:gd name="T3" fmla="*/ 0 h 113"/>
                <a:gd name="T4" fmla="*/ 32 w 65"/>
                <a:gd name="T5" fmla="*/ 113 h 113"/>
                <a:gd name="T6" fmla="*/ 65 w 65"/>
                <a:gd name="T7" fmla="*/ 0 h 113"/>
                <a:gd name="T8" fmla="*/ 32 w 65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5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084" y="2022"/>
              <a:ext cx="1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A</a:t>
              </a:r>
              <a:endParaRPr lang="en-US" alt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216" y="2146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 altLang="en-US"/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294" y="2035"/>
              <a:ext cx="1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B</a:t>
              </a:r>
              <a:endParaRPr lang="en-US" altLang="en-US"/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426" y="2159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 alt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3336" y="2996"/>
              <a:ext cx="0" cy="32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3303" y="3206"/>
              <a:ext cx="65" cy="113"/>
            </a:xfrm>
            <a:custGeom>
              <a:avLst/>
              <a:gdLst>
                <a:gd name="T0" fmla="*/ 33 w 65"/>
                <a:gd name="T1" fmla="*/ 33 h 113"/>
                <a:gd name="T2" fmla="*/ 0 w 65"/>
                <a:gd name="T3" fmla="*/ 0 h 113"/>
                <a:gd name="T4" fmla="*/ 33 w 65"/>
                <a:gd name="T5" fmla="*/ 113 h 113"/>
                <a:gd name="T6" fmla="*/ 65 w 65"/>
                <a:gd name="T7" fmla="*/ 0 h 113"/>
                <a:gd name="T8" fmla="*/ 33 w 65"/>
                <a:gd name="T9" fmla="*/ 3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3" y="33"/>
                  </a:moveTo>
                  <a:lnTo>
                    <a:pt x="0" y="0"/>
                  </a:lnTo>
                  <a:lnTo>
                    <a:pt x="33" y="113"/>
                  </a:lnTo>
                  <a:lnTo>
                    <a:pt x="65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3522" y="2348"/>
              <a:ext cx="324" cy="434"/>
            </a:xfrm>
            <a:custGeom>
              <a:avLst/>
              <a:gdLst>
                <a:gd name="T0" fmla="*/ 564 w 564"/>
                <a:gd name="T1" fmla="*/ 756 h 756"/>
                <a:gd name="T2" fmla="*/ 282 w 564"/>
                <a:gd name="T3" fmla="*/ 756 h 756"/>
                <a:gd name="T4" fmla="*/ 282 w 564"/>
                <a:gd name="T5" fmla="*/ 0 h 756"/>
                <a:gd name="T6" fmla="*/ 0 w 564"/>
                <a:gd name="T7" fmla="*/ 0 h 756"/>
                <a:gd name="T8" fmla="*/ 0 w 564"/>
                <a:gd name="T9" fmla="*/ 393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56">
                  <a:moveTo>
                    <a:pt x="564" y="756"/>
                  </a:moveTo>
                  <a:lnTo>
                    <a:pt x="282" y="756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39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482" y="2438"/>
              <a:ext cx="78" cy="136"/>
            </a:xfrm>
            <a:custGeom>
              <a:avLst/>
              <a:gdLst>
                <a:gd name="T0" fmla="*/ 40 w 78"/>
                <a:gd name="T1" fmla="*/ 38 h 136"/>
                <a:gd name="T2" fmla="*/ 0 w 78"/>
                <a:gd name="T3" fmla="*/ 0 h 136"/>
                <a:gd name="T4" fmla="*/ 40 w 78"/>
                <a:gd name="T5" fmla="*/ 136 h 136"/>
                <a:gd name="T6" fmla="*/ 78 w 78"/>
                <a:gd name="T7" fmla="*/ 0 h 136"/>
                <a:gd name="T8" fmla="*/ 40 w 78"/>
                <a:gd name="T9" fmla="*/ 38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36">
                  <a:moveTo>
                    <a:pt x="40" y="38"/>
                  </a:moveTo>
                  <a:lnTo>
                    <a:pt x="0" y="0"/>
                  </a:lnTo>
                  <a:lnTo>
                    <a:pt x="40" y="136"/>
                  </a:lnTo>
                  <a:lnTo>
                    <a:pt x="78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000000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3607" y="2118"/>
              <a:ext cx="9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</a:t>
              </a:r>
              <a:endParaRPr lang="en-US" altLang="en-US"/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1580" y="2575"/>
              <a:ext cx="443" cy="413"/>
            </a:xfrm>
            <a:prstGeom prst="rect">
              <a:avLst/>
            </a:prstGeom>
            <a:solidFill>
              <a:srgbClr val="A2D0D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1630" y="2243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1598" y="2454"/>
              <a:ext cx="65" cy="113"/>
            </a:xfrm>
            <a:custGeom>
              <a:avLst/>
              <a:gdLst>
                <a:gd name="T0" fmla="*/ 32 w 65"/>
                <a:gd name="T1" fmla="*/ 32 h 113"/>
                <a:gd name="T2" fmla="*/ 0 w 65"/>
                <a:gd name="T3" fmla="*/ 0 h 113"/>
                <a:gd name="T4" fmla="*/ 32 w 65"/>
                <a:gd name="T5" fmla="*/ 113 h 113"/>
                <a:gd name="T6" fmla="*/ 65 w 65"/>
                <a:gd name="T7" fmla="*/ 0 h 113"/>
                <a:gd name="T8" fmla="*/ 32 w 65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5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1833" y="2243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1801" y="2454"/>
              <a:ext cx="64" cy="113"/>
            </a:xfrm>
            <a:custGeom>
              <a:avLst/>
              <a:gdLst>
                <a:gd name="T0" fmla="*/ 32 w 64"/>
                <a:gd name="T1" fmla="*/ 32 h 113"/>
                <a:gd name="T2" fmla="*/ 0 w 64"/>
                <a:gd name="T3" fmla="*/ 0 h 113"/>
                <a:gd name="T4" fmla="*/ 32 w 64"/>
                <a:gd name="T5" fmla="*/ 113 h 113"/>
                <a:gd name="T6" fmla="*/ 64 w 64"/>
                <a:gd name="T7" fmla="*/ 0 h 113"/>
                <a:gd name="T8" fmla="*/ 32 w 64"/>
                <a:gd name="T9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113">
                  <a:moveTo>
                    <a:pt x="32" y="32"/>
                  </a:moveTo>
                  <a:lnTo>
                    <a:pt x="0" y="0"/>
                  </a:lnTo>
                  <a:lnTo>
                    <a:pt x="32" y="113"/>
                  </a:lnTo>
                  <a:lnTo>
                    <a:pt x="64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1564" y="2019"/>
              <a:ext cx="12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A</a:t>
              </a:r>
              <a:endParaRPr lang="en-US" altLang="en-US"/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1696" y="2142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n</a:t>
              </a:r>
              <a:endParaRPr lang="en-US" altLang="en-US"/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1773" y="2032"/>
              <a:ext cx="11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Sans"/>
                </a:rPr>
                <a:t>B</a:t>
              </a:r>
              <a:endParaRPr lang="en-US" altLang="en-US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1906" y="2155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Sans"/>
                </a:rPr>
                <a:t>n</a:t>
              </a:r>
              <a:endParaRPr lang="en-US" altLang="en-US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1815" y="2992"/>
              <a:ext cx="0" cy="32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1783" y="3202"/>
              <a:ext cx="65" cy="114"/>
            </a:xfrm>
            <a:custGeom>
              <a:avLst/>
              <a:gdLst>
                <a:gd name="T0" fmla="*/ 32 w 65"/>
                <a:gd name="T1" fmla="*/ 33 h 114"/>
                <a:gd name="T2" fmla="*/ 0 w 65"/>
                <a:gd name="T3" fmla="*/ 0 h 114"/>
                <a:gd name="T4" fmla="*/ 32 w 65"/>
                <a:gd name="T5" fmla="*/ 114 h 114"/>
                <a:gd name="T6" fmla="*/ 65 w 65"/>
                <a:gd name="T7" fmla="*/ 0 h 114"/>
                <a:gd name="T8" fmla="*/ 32 w 65"/>
                <a:gd name="T9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4">
                  <a:moveTo>
                    <a:pt x="32" y="33"/>
                  </a:moveTo>
                  <a:lnTo>
                    <a:pt x="0" y="0"/>
                  </a:lnTo>
                  <a:lnTo>
                    <a:pt x="32" y="114"/>
                  </a:lnTo>
                  <a:lnTo>
                    <a:pt x="65" y="0"/>
                  </a:lnTo>
                  <a:lnTo>
                    <a:pt x="32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2001" y="2345"/>
              <a:ext cx="325" cy="434"/>
            </a:xfrm>
            <a:custGeom>
              <a:avLst/>
              <a:gdLst>
                <a:gd name="T0" fmla="*/ 564 w 564"/>
                <a:gd name="T1" fmla="*/ 756 h 756"/>
                <a:gd name="T2" fmla="*/ 282 w 564"/>
                <a:gd name="T3" fmla="*/ 756 h 756"/>
                <a:gd name="T4" fmla="*/ 282 w 564"/>
                <a:gd name="T5" fmla="*/ 0 h 756"/>
                <a:gd name="T6" fmla="*/ 0 w 564"/>
                <a:gd name="T7" fmla="*/ 0 h 756"/>
                <a:gd name="T8" fmla="*/ 0 w 564"/>
                <a:gd name="T9" fmla="*/ 393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4" h="756">
                  <a:moveTo>
                    <a:pt x="564" y="756"/>
                  </a:moveTo>
                  <a:lnTo>
                    <a:pt x="282" y="756"/>
                  </a:lnTo>
                  <a:lnTo>
                    <a:pt x="282" y="0"/>
                  </a:lnTo>
                  <a:lnTo>
                    <a:pt x="0" y="0"/>
                  </a:lnTo>
                  <a:lnTo>
                    <a:pt x="0" y="393"/>
                  </a:lnTo>
                </a:path>
              </a:pathLst>
            </a:custGeom>
            <a:noFill/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1962" y="2434"/>
              <a:ext cx="78" cy="136"/>
            </a:xfrm>
            <a:custGeom>
              <a:avLst/>
              <a:gdLst>
                <a:gd name="T0" fmla="*/ 39 w 78"/>
                <a:gd name="T1" fmla="*/ 39 h 136"/>
                <a:gd name="T2" fmla="*/ 0 w 78"/>
                <a:gd name="T3" fmla="*/ 0 h 136"/>
                <a:gd name="T4" fmla="*/ 39 w 78"/>
                <a:gd name="T5" fmla="*/ 136 h 136"/>
                <a:gd name="T6" fmla="*/ 78 w 78"/>
                <a:gd name="T7" fmla="*/ 0 h 136"/>
                <a:gd name="T8" fmla="*/ 39 w 78"/>
                <a:gd name="T9" fmla="*/ 3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36">
                  <a:moveTo>
                    <a:pt x="39" y="39"/>
                  </a:moveTo>
                  <a:lnTo>
                    <a:pt x="0" y="0"/>
                  </a:lnTo>
                  <a:lnTo>
                    <a:pt x="39" y="136"/>
                  </a:lnTo>
                  <a:lnTo>
                    <a:pt x="78" y="0"/>
                  </a:lnTo>
                  <a:lnTo>
                    <a:pt x="39" y="39"/>
                  </a:lnTo>
                  <a:close/>
                </a:path>
              </a:pathLst>
            </a:custGeom>
            <a:solidFill>
              <a:srgbClr val="000000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2086" y="2115"/>
              <a:ext cx="9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</a:t>
              </a:r>
              <a:endParaRPr lang="en-US" altLang="en-US"/>
            </a:p>
          </p:txBody>
        </p:sp>
        <p:sp>
          <p:nvSpPr>
            <p:cNvPr id="66" name="Oval 62"/>
            <p:cNvSpPr>
              <a:spLocks noChangeArrowheads="1"/>
            </p:cNvSpPr>
            <p:nvPr/>
          </p:nvSpPr>
          <p:spPr bwMode="auto">
            <a:xfrm>
              <a:off x="2482" y="2761"/>
              <a:ext cx="26" cy="34"/>
            </a:xfrm>
            <a:prstGeom prst="ellipse">
              <a:avLst/>
            </a:prstGeom>
            <a:solidFill>
              <a:srgbClr val="000000"/>
            </a:solidFill>
            <a:ln w="14288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63"/>
            <p:cNvSpPr>
              <a:spLocks noChangeArrowheads="1"/>
            </p:cNvSpPr>
            <p:nvPr/>
          </p:nvSpPr>
          <p:spPr bwMode="auto">
            <a:xfrm>
              <a:off x="2697" y="2761"/>
              <a:ext cx="25" cy="34"/>
            </a:xfrm>
            <a:prstGeom prst="ellipse">
              <a:avLst/>
            </a:prstGeom>
            <a:solidFill>
              <a:srgbClr val="000000"/>
            </a:solidFill>
            <a:ln w="14288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64"/>
            <p:cNvSpPr>
              <a:spLocks noChangeArrowheads="1"/>
            </p:cNvSpPr>
            <p:nvPr/>
          </p:nvSpPr>
          <p:spPr bwMode="auto">
            <a:xfrm>
              <a:off x="2912" y="2761"/>
              <a:ext cx="25" cy="34"/>
            </a:xfrm>
            <a:prstGeom prst="ellipse">
              <a:avLst/>
            </a:prstGeom>
            <a:solidFill>
              <a:srgbClr val="000000"/>
            </a:solidFill>
            <a:ln w="14288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4225" y="1403"/>
              <a:ext cx="460" cy="424"/>
            </a:xfrm>
            <a:prstGeom prst="rect">
              <a:avLst/>
            </a:prstGeom>
            <a:solidFill>
              <a:srgbClr val="FFE6D5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887" y="1414"/>
              <a:ext cx="443" cy="413"/>
            </a:xfrm>
            <a:prstGeom prst="rect">
              <a:avLst/>
            </a:prstGeom>
            <a:solidFill>
              <a:srgbClr val="A2D0D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3546" y="1408"/>
              <a:ext cx="269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Full</a:t>
              </a:r>
              <a:endParaRPr lang="en-US" altLang="en-US"/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3442" y="1618"/>
              <a:ext cx="442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300">
                  <a:solidFill>
                    <a:srgbClr val="000000"/>
                  </a:solidFill>
                  <a:latin typeface="Sans"/>
                </a:rPr>
                <a:t>adder</a:t>
              </a:r>
              <a:endParaRPr lang="en-US" alt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1281" y="2771"/>
              <a:ext cx="307" cy="561"/>
            </a:xfrm>
            <a:custGeom>
              <a:avLst/>
              <a:gdLst>
                <a:gd name="T0" fmla="*/ 534 w 534"/>
                <a:gd name="T1" fmla="*/ 0 h 978"/>
                <a:gd name="T2" fmla="*/ 0 w 534"/>
                <a:gd name="T3" fmla="*/ 0 h 978"/>
                <a:gd name="T4" fmla="*/ 0 w 534"/>
                <a:gd name="T5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34" h="978">
                  <a:moveTo>
                    <a:pt x="534" y="0"/>
                  </a:moveTo>
                  <a:lnTo>
                    <a:pt x="0" y="0"/>
                  </a:lnTo>
                  <a:lnTo>
                    <a:pt x="0" y="978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1248" y="3218"/>
              <a:ext cx="65" cy="114"/>
            </a:xfrm>
            <a:custGeom>
              <a:avLst/>
              <a:gdLst>
                <a:gd name="T0" fmla="*/ 33 w 65"/>
                <a:gd name="T1" fmla="*/ 33 h 114"/>
                <a:gd name="T2" fmla="*/ 0 w 65"/>
                <a:gd name="T3" fmla="*/ 0 h 114"/>
                <a:gd name="T4" fmla="*/ 33 w 65"/>
                <a:gd name="T5" fmla="*/ 114 h 114"/>
                <a:gd name="T6" fmla="*/ 65 w 65"/>
                <a:gd name="T7" fmla="*/ 0 h 114"/>
                <a:gd name="T8" fmla="*/ 33 w 65"/>
                <a:gd name="T9" fmla="*/ 3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14">
                  <a:moveTo>
                    <a:pt x="33" y="33"/>
                  </a:moveTo>
                  <a:lnTo>
                    <a:pt x="0" y="0"/>
                  </a:lnTo>
                  <a:lnTo>
                    <a:pt x="33" y="114"/>
                  </a:lnTo>
                  <a:lnTo>
                    <a:pt x="65" y="0"/>
                  </a:lnTo>
                  <a:lnTo>
                    <a:pt x="33" y="3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2611" y="3314"/>
              <a:ext cx="64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200">
                  <a:solidFill>
                    <a:srgbClr val="000000"/>
                  </a:solidFill>
                  <a:latin typeface="Sans"/>
                </a:rPr>
                <a:t>Result</a:t>
              </a:r>
              <a:endParaRPr lang="en-US" altLang="en-US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1541" y="1472"/>
              <a:ext cx="99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</a:t>
              </a:r>
              <a:endParaRPr lang="en-US" altLang="en-US"/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1941" y="1483"/>
              <a:ext cx="480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2900">
                  <a:solidFill>
                    <a:srgbClr val="000000"/>
                  </a:solidFill>
                  <a:latin typeface="Sans"/>
                </a:rPr>
                <a:t>carry</a:t>
              </a:r>
              <a:endParaRPr lang="en-US" altLang="en-US"/>
            </a:p>
          </p:txBody>
        </p:sp>
        <p:sp>
          <p:nvSpPr>
            <p:cNvPr id="78" name="Line 74"/>
            <p:cNvSpPr>
              <a:spLocks noChangeShapeType="1"/>
            </p:cNvSpPr>
            <p:nvPr/>
          </p:nvSpPr>
          <p:spPr bwMode="auto">
            <a:xfrm>
              <a:off x="1739" y="1598"/>
              <a:ext cx="174" cy="0"/>
            </a:xfrm>
            <a:prstGeom prst="line">
              <a:avLst/>
            </a:prstGeom>
            <a:noFill/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1845" y="1578"/>
              <a:ext cx="68" cy="39"/>
            </a:xfrm>
            <a:custGeom>
              <a:avLst/>
              <a:gdLst>
                <a:gd name="T0" fmla="*/ 20 w 68"/>
                <a:gd name="T1" fmla="*/ 20 h 39"/>
                <a:gd name="T2" fmla="*/ 0 w 68"/>
                <a:gd name="T3" fmla="*/ 39 h 39"/>
                <a:gd name="T4" fmla="*/ 68 w 68"/>
                <a:gd name="T5" fmla="*/ 20 h 39"/>
                <a:gd name="T6" fmla="*/ 0 w 68"/>
                <a:gd name="T7" fmla="*/ 0 h 39"/>
                <a:gd name="T8" fmla="*/ 20 w 68"/>
                <a:gd name="T9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39">
                  <a:moveTo>
                    <a:pt x="20" y="20"/>
                  </a:moveTo>
                  <a:lnTo>
                    <a:pt x="0" y="39"/>
                  </a:lnTo>
                  <a:lnTo>
                    <a:pt x="68" y="20"/>
                  </a:lnTo>
                  <a:lnTo>
                    <a:pt x="0" y="0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3810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Ripple</a:t>
            </a:r>
            <a:r>
              <a:rPr lang="fr-FR" dirty="0">
                <a:solidFill>
                  <a:schemeClr val="tx1"/>
                </a:solidFill>
              </a:rPr>
              <a:t> Carry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752600"/>
            <a:ext cx="7416800" cy="4114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Problem : Add A + B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Number the bits : A</a:t>
            </a:r>
            <a:r>
              <a:rPr lang="en-US" sz="2600" baseline="-33000" dirty="0">
                <a:latin typeface="Calibri" panose="020F0502020204030204" pitchFamily="34" charset="0"/>
              </a:rPr>
              <a:t>1</a:t>
            </a:r>
            <a:r>
              <a:rPr lang="en-US" sz="2600" dirty="0">
                <a:latin typeface="Calibri" panose="020F0502020204030204" pitchFamily="34" charset="0"/>
              </a:rPr>
              <a:t> to A</a:t>
            </a:r>
            <a:r>
              <a:rPr lang="en-US" sz="2600" baseline="-33000" dirty="0">
                <a:latin typeface="Calibri" panose="020F0502020204030204" pitchFamily="34" charset="0"/>
              </a:rPr>
              <a:t>n </a:t>
            </a:r>
            <a:r>
              <a:rPr lang="en-US" sz="2600" dirty="0">
                <a:latin typeface="Calibri" panose="020F0502020204030204" pitchFamily="34" charset="0"/>
              </a:rPr>
              <a:t>and B</a:t>
            </a:r>
            <a:r>
              <a:rPr lang="en-US" sz="2600" baseline="-33000" dirty="0">
                <a:latin typeface="Calibri" panose="020F0502020204030204" pitchFamily="34" charset="0"/>
              </a:rPr>
              <a:t>1</a:t>
            </a:r>
            <a:r>
              <a:rPr lang="en-US" sz="2600" dirty="0">
                <a:latin typeface="Calibri" panose="020F0502020204030204" pitchFamily="34" charset="0"/>
              </a:rPr>
              <a:t> to </a:t>
            </a:r>
            <a:r>
              <a:rPr lang="en-US" sz="2600" dirty="0" err="1">
                <a:latin typeface="Calibri" panose="020F0502020204030204" pitchFamily="34" charset="0"/>
              </a:rPr>
              <a:t>B</a:t>
            </a:r>
            <a:r>
              <a:rPr lang="en-US" sz="2600" baseline="-33000" dirty="0" err="1">
                <a:latin typeface="Calibri" panose="020F0502020204030204" pitchFamily="34" charset="0"/>
              </a:rPr>
              <a:t>n</a:t>
            </a:r>
            <a:endParaRPr lang="en-US" sz="2600" baseline="-33000" dirty="0">
              <a:latin typeface="Calibri" panose="020F0502020204030204" pitchFamily="34" charset="0"/>
            </a:endParaRP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sz="2000" dirty="0" err="1">
                <a:solidFill>
                  <a:srgbClr val="008000"/>
                </a:solidFill>
                <a:latin typeface="Calibri" panose="020F0502020204030204" pitchFamily="34" charset="0"/>
              </a:rPr>
              <a:t>lsb</a:t>
            </a:r>
            <a:r>
              <a:rPr lang="en-US" sz="2000" dirty="0">
                <a:latin typeface="Calibri" panose="020F0502020204030204" pitchFamily="34" charset="0"/>
              </a:rPr>
              <a:t> → A</a:t>
            </a:r>
            <a:r>
              <a:rPr lang="en-US" sz="2000" baseline="-33000" dirty="0">
                <a:latin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</a:rPr>
              <a:t> and B</a:t>
            </a:r>
            <a:r>
              <a:rPr lang="en-US" sz="2000" baseline="-33000" dirty="0">
                <a:latin typeface="Calibri" panose="020F0502020204030204" pitchFamily="34" charset="0"/>
              </a:rPr>
              <a:t>1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msb</a:t>
            </a:r>
            <a:r>
              <a:rPr lang="en-US" sz="2000" dirty="0">
                <a:latin typeface="Calibri" panose="020F0502020204030204" pitchFamily="34" charset="0"/>
              </a:rPr>
              <a:t> → A</a:t>
            </a:r>
            <a:r>
              <a:rPr lang="en-US" sz="2000" baseline="-33000" dirty="0">
                <a:latin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</a:rPr>
              <a:t>B</a:t>
            </a:r>
            <a:r>
              <a:rPr lang="en-US" sz="2000" baseline="-33000" dirty="0" err="1">
                <a:latin typeface="Calibri" panose="020F0502020204030204" pitchFamily="34" charset="0"/>
              </a:rPr>
              <a:t>n</a:t>
            </a:r>
            <a:endParaRPr lang="en-US" sz="2000" baseline="-33000" dirty="0">
              <a:latin typeface="Calibri" panose="020F0502020204030204" pitchFamily="34" charset="0"/>
            </a:endParaRP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Use a </a:t>
            </a:r>
            <a:r>
              <a:rPr lang="en-US" sz="2600" dirty="0">
                <a:solidFill>
                  <a:srgbClr val="4700B8"/>
                </a:solidFill>
                <a:latin typeface="Calibri" panose="020F0502020204030204" pitchFamily="34" charset="0"/>
              </a:rPr>
              <a:t>half adder to add A</a:t>
            </a:r>
            <a:r>
              <a:rPr lang="en-US" sz="2600" baseline="-33000" dirty="0">
                <a:solidFill>
                  <a:srgbClr val="4700B8"/>
                </a:solidFill>
                <a:latin typeface="Calibri" panose="020F0502020204030204" pitchFamily="34" charset="0"/>
              </a:rPr>
              <a:t>1</a:t>
            </a:r>
            <a:r>
              <a:rPr lang="en-US" sz="2600" dirty="0">
                <a:solidFill>
                  <a:srgbClr val="4700B8"/>
                </a:solidFill>
                <a:latin typeface="Calibri" panose="020F0502020204030204" pitchFamily="34" charset="0"/>
              </a:rPr>
              <a:t> and B</a:t>
            </a:r>
            <a:r>
              <a:rPr lang="en-US" sz="2600" baseline="-33000" dirty="0">
                <a:solidFill>
                  <a:srgbClr val="4700B8"/>
                </a:solidFill>
                <a:latin typeface="Calibri" panose="020F0502020204030204" pitchFamily="34" charset="0"/>
              </a:rPr>
              <a:t>1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Send the carry(c) to a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full adder</a:t>
            </a:r>
            <a:r>
              <a:rPr lang="en-US" sz="2600" dirty="0">
                <a:latin typeface="Calibri" panose="020F0502020204030204" pitchFamily="34" charset="0"/>
              </a:rPr>
              <a:t> that adds : </a:t>
            </a:r>
            <a:br>
              <a:rPr lang="en-US" sz="2600" dirty="0">
                <a:latin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</a:rPr>
              <a:t>   A</a:t>
            </a:r>
            <a:r>
              <a:rPr lang="en-US" sz="2600" baseline="-33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B</a:t>
            </a:r>
            <a:r>
              <a:rPr lang="en-US" sz="2600" baseline="-33000" dirty="0">
                <a:latin typeface="Calibri" panose="020F0502020204030204" pitchFamily="34" charset="0"/>
              </a:rPr>
              <a:t>2</a:t>
            </a:r>
            <a:r>
              <a:rPr lang="en-US" sz="2600" dirty="0">
                <a:latin typeface="Calibri" panose="020F0502020204030204" pitchFamily="34" charset="0"/>
              </a:rPr>
              <a:t> + c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Proceed in a similar manner </a:t>
            </a:r>
            <a:r>
              <a:rPr lang="en-US" sz="2600" dirty="0">
                <a:solidFill>
                  <a:srgbClr val="993366"/>
                </a:solidFill>
                <a:latin typeface="Calibri" panose="020F0502020204030204" pitchFamily="34" charset="0"/>
              </a:rPr>
              <a:t>till the </a:t>
            </a:r>
            <a:r>
              <a:rPr lang="en-US" sz="2600" dirty="0" err="1">
                <a:solidFill>
                  <a:srgbClr val="993366"/>
                </a:solidFill>
                <a:latin typeface="Calibri" panose="020F0502020204030204" pitchFamily="34" charset="0"/>
              </a:rPr>
              <a:t>msb</a:t>
            </a:r>
            <a:endParaRPr lang="en-US" sz="2600" dirty="0">
              <a:solidFill>
                <a:srgbClr val="993366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4349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long </a:t>
            </a:r>
            <a:r>
              <a:rPr lang="fr-FR" dirty="0" err="1">
                <a:solidFill>
                  <a:schemeClr val="tx1"/>
                </a:solidFill>
              </a:rPr>
              <a:t>does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Ripple</a:t>
            </a:r>
            <a:r>
              <a:rPr lang="fr-FR" dirty="0">
                <a:solidFill>
                  <a:schemeClr val="tx1"/>
                </a:solidFill>
              </a:rPr>
              <a:t> Carry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take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905000"/>
            <a:ext cx="7416800" cy="2438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of half adder : 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="1" baseline="-33000" dirty="0" err="1">
                <a:latin typeface="Calibri" panose="020F0502020204030204" pitchFamily="34" charset="0"/>
              </a:rPr>
              <a:t>h</a:t>
            </a:r>
            <a:endParaRPr lang="en-US" b="1" baseline="-330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of full adder : 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aseline="-33000" dirty="0" err="1">
                <a:latin typeface="Calibri" panose="020F0502020204030204" pitchFamily="34" charset="0"/>
              </a:rPr>
              <a:t>f</a:t>
            </a:r>
            <a:endParaRPr lang="en-US" baseline="-330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 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aseline="-33000" dirty="0" err="1">
                <a:latin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</a:rPr>
              <a:t> + (n-1)</a:t>
            </a:r>
            <a:r>
              <a:rPr lang="en-US" dirty="0" err="1">
                <a:latin typeface="Calibri" panose="020F0502020204030204" pitchFamily="34" charset="0"/>
              </a:rPr>
              <a:t>t</a:t>
            </a:r>
            <a:r>
              <a:rPr lang="en-US" baseline="-33000" dirty="0" err="1">
                <a:latin typeface="Calibri" panose="020F0502020204030204" pitchFamily="34" charset="0"/>
              </a:rPr>
              <a:t>f</a:t>
            </a:r>
            <a:endParaRPr lang="en-US" baseline="-330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Asymptotic</a:t>
            </a:r>
            <a:r>
              <a:rPr lang="fr-FR" dirty="0">
                <a:solidFill>
                  <a:schemeClr val="tx1"/>
                </a:solidFill>
              </a:rPr>
              <a:t> 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24001"/>
            <a:ext cx="7416800" cy="47926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Most of the time, we are primarily interested in the </a:t>
            </a:r>
            <a:r>
              <a:rPr lang="en-US" sz="2800" dirty="0">
                <a:solidFill>
                  <a:srgbClr val="FF00FF"/>
                </a:solidFill>
                <a:latin typeface="Calibri" panose="020F0502020204030204" pitchFamily="34" charset="0"/>
              </a:rPr>
              <a:t>order of the function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example : we are only interested in the n</a:t>
            </a:r>
            <a:r>
              <a:rPr lang="en-US" sz="2800" baseline="33000" dirty="0">
                <a:latin typeface="Calibri" panose="020F0502020204030204" pitchFamily="34" charset="0"/>
              </a:rPr>
              <a:t>2 </a:t>
            </a:r>
            <a:r>
              <a:rPr lang="en-US" sz="2800" dirty="0">
                <a:latin typeface="Calibri" panose="020F0502020204030204" pitchFamily="34" charset="0"/>
              </a:rPr>
              <a:t>term in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(2n</a:t>
            </a:r>
            <a:r>
              <a:rPr lang="en-US" sz="2800" baseline="33000" dirty="0">
                <a:solidFill>
                  <a:srgbClr val="DC2300"/>
                </a:solidFill>
                <a:latin typeface="Calibri" panose="020F0502020204030204" pitchFamily="34" charset="0"/>
              </a:rPr>
              <a:t>2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 + 3n + 4)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do not care about the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 constants</a:t>
            </a:r>
            <a:r>
              <a:rPr lang="en-US" sz="2800" dirty="0">
                <a:latin typeface="Calibri" panose="020F0502020204030204" pitchFamily="34" charset="0"/>
              </a:rPr>
              <a:t>, and terms with</a:t>
            </a:r>
            <a:r>
              <a:rPr lang="en-US" sz="2800" dirty="0">
                <a:solidFill>
                  <a:srgbClr val="0084D1"/>
                </a:solidFill>
                <a:latin typeface="Calibri" panose="020F0502020204030204" pitchFamily="34" charset="0"/>
              </a:rPr>
              <a:t> smaller exponents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3n and 4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thus say that :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 2n</a:t>
            </a:r>
            <a:r>
              <a:rPr lang="en-US" sz="2800" baseline="32000" dirty="0">
                <a:latin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</a:rPr>
              <a:t>  + 3n + 4 is order of (n</a:t>
            </a:r>
            <a:r>
              <a:rPr lang="en-US" sz="2800" baseline="33000" dirty="0">
                <a:latin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O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2514600" y="1450976"/>
                <a:ext cx="7416800" cy="4524375"/>
              </a:xfrm>
            </p:spPr>
            <p:txBody>
              <a:bodyPr vert="horz" lIns="0" tIns="0" rIns="0" bIns="0" rtlCol="0">
                <a:normAutofit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hangingPunct="1">
                  <a:spcBef>
                    <a:spcPts val="0"/>
                  </a:spcBef>
                  <a:spcAft>
                    <a:spcPts val="1134"/>
                  </a:spcAft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hangingPunct="1">
                  <a:spcBef>
                    <a:spcPts val="0"/>
                  </a:spcBef>
                  <a:spcAft>
                    <a:spcPts val="850"/>
                  </a:spcAft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hangingPunct="1">
                  <a:spcBef>
                    <a:spcPts val="0"/>
                  </a:spcBef>
                  <a:spcAft>
                    <a:spcPts val="567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hangingPunct="1">
                  <a:spcBef>
                    <a:spcPts val="0"/>
                  </a:spcBef>
                  <a:spcAft>
                    <a:spcPts val="283"/>
                  </a:spcAft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 lvl="0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Formally :</a:t>
                </a:r>
              </a:p>
              <a:p>
                <a:pPr lvl="1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We say that: f(n) = O(g(n))</a:t>
                </a:r>
              </a:p>
              <a:p>
                <a:pPr lvl="1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if,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,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</a:rPr>
                  <a:t>. Here </a:t>
                </a:r>
                <a:r>
                  <a:rPr lang="en-US" i="1" dirty="0">
                    <a:latin typeface="Calibri" panose="020F0502020204030204" pitchFamily="34" charset="0"/>
                  </a:rPr>
                  <a:t>c</a:t>
                </a:r>
                <a:r>
                  <a:rPr lang="en-US" dirty="0">
                    <a:latin typeface="Calibri" panose="020F0502020204030204" pitchFamily="34" charset="0"/>
                  </a:rPr>
                  <a:t> is a positive constant.</a:t>
                </a:r>
              </a:p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In simple terms:</a:t>
                </a:r>
              </a:p>
              <a:p>
                <a:pPr lvl="1"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Beyond a certain </a:t>
                </a:r>
                <a:r>
                  <a:rPr lang="en-US" i="1" dirty="0">
                    <a:latin typeface="Calibri" panose="020F0502020204030204" pitchFamily="34" charset="0"/>
                  </a:rPr>
                  <a:t>n </a:t>
                </a:r>
                <a:r>
                  <a:rPr lang="en-US" dirty="0">
                    <a:latin typeface="Calibri" panose="020F0502020204030204" pitchFamily="34" charset="0"/>
                  </a:rPr>
                  <a:t>, g(n) is greater-than-equal to a certain constant times f(n)</a:t>
                </a:r>
              </a:p>
              <a:p>
                <a:pPr lvl="2">
                  <a:buSzPct val="100000"/>
                  <a:buFont typeface="Symbol" panose="05050102010706020507" pitchFamily="18" charset="2"/>
                  <a:buChar char="*"/>
                </a:pPr>
                <a:r>
                  <a:rPr lang="en-US" i="1" dirty="0">
                    <a:latin typeface="Calibri" panose="020F0502020204030204" pitchFamily="34" charset="0"/>
                  </a:rPr>
                  <a:t>For example, beyond 15, (n</a:t>
                </a:r>
                <a:r>
                  <a:rPr lang="en-US" i="1" baseline="30000" dirty="0">
                    <a:latin typeface="Calibri" panose="020F0502020204030204" pitchFamily="34" charset="0"/>
                  </a:rPr>
                  <a:t>2</a:t>
                </a:r>
                <a:r>
                  <a:rPr lang="en-US" i="1" dirty="0">
                    <a:latin typeface="Calibri" panose="020F0502020204030204" pitchFamily="34" charset="0"/>
                  </a:rPr>
                  <a:t> + 10n + 16) ≤ 2n</a:t>
                </a:r>
                <a:r>
                  <a:rPr lang="en-US" i="1" baseline="30000" dirty="0">
                    <a:latin typeface="Calibri" panose="020F0502020204030204" pitchFamily="34" charset="0"/>
                  </a:rPr>
                  <a:t>2</a:t>
                </a:r>
                <a:r>
                  <a:rPr lang="en-US" i="1" dirty="0">
                    <a:latin typeface="Calibri" panose="020F0502020204030204" pitchFamily="34" charset="0"/>
                  </a:rPr>
                  <a:t>   </a:t>
                </a:r>
              </a:p>
              <a:p>
                <a:pPr lvl="0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lvl="0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latin typeface="Calibri" panose="020F0502020204030204" pitchFamily="34" charset="0"/>
                </a:endParaRPr>
              </a:p>
              <a:p>
                <a:pPr lvl="0">
                  <a:buSzPct val="100000"/>
                  <a:buFont typeface="Symbol" panose="05050102010706020507" pitchFamily="18" charset="2"/>
                  <a:buChar char="*"/>
                </a:pPr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4600" y="1450976"/>
                <a:ext cx="7416800" cy="4524375"/>
              </a:xfrm>
              <a:blipFill>
                <a:blip r:embed="rId3"/>
                <a:stretch>
                  <a:fillRect l="-1974" t="-35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big</a:t>
            </a:r>
            <a:r>
              <a:rPr lang="fr-FR" dirty="0">
                <a:solidFill>
                  <a:schemeClr val="tx1"/>
                </a:solidFill>
              </a:rPr>
              <a:t> O Notation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229049" y="1600201"/>
            <a:ext cx="457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= 3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+ 3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. Find its asymptotic time complexity.</a:t>
            </a:r>
          </a:p>
          <a:p>
            <a:r>
              <a:rPr lang="en-US" sz="1400" b="1" i="1" dirty="0"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pPr>
              <a:tabLst>
                <a:tab pos="1427163" algn="l"/>
              </a:tabLst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	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= 3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+ 3</a:t>
            </a:r>
          </a:p>
          <a:p>
            <a:pPr>
              <a:tabLst>
                <a:tab pos="1427163" algn="l"/>
              </a:tabLst>
            </a:pP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		≤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+ 2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+ 3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pt-BR" sz="1400" i="1" dirty="0">
                <a:latin typeface="Times New Roman" pitchFamily="18" charset="0"/>
                <a:cs typeface="Times New Roman" pitchFamily="18" charset="0"/>
              </a:rPr>
              <a:t>n &gt; </a:t>
            </a:r>
            <a:r>
              <a:rPr lang="pt-BR" sz="1400" dirty="0"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pPr>
              <a:tabLst>
                <a:tab pos="1427163" algn="l"/>
              </a:tabLst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		≤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tabLst>
                <a:tab pos="1427163" algn="l"/>
              </a:tabLst>
            </a:pP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Hence, 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95" name="Group 1094"/>
          <p:cNvGrpSpPr/>
          <p:nvPr/>
        </p:nvGrpSpPr>
        <p:grpSpPr>
          <a:xfrm>
            <a:off x="5643562" y="3421857"/>
            <a:ext cx="2732105" cy="2035076"/>
            <a:chOff x="5872261" y="3552826"/>
            <a:chExt cx="2732105" cy="2035076"/>
          </a:xfrm>
        </p:grpSpPr>
        <p:sp>
          <p:nvSpPr>
            <p:cNvPr id="9" name="Freeform 7"/>
            <p:cNvSpPr>
              <a:spLocks noEditPoints="1"/>
            </p:cNvSpPr>
            <p:nvPr/>
          </p:nvSpPr>
          <p:spPr bwMode="auto">
            <a:xfrm>
              <a:off x="6329362" y="5267326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159499" y="519430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6329362" y="506730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6026149" y="4987926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6329362" y="485775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6026149" y="4783139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200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3"/>
            <p:cNvSpPr>
              <a:spLocks noEditPoints="1"/>
            </p:cNvSpPr>
            <p:nvPr/>
          </p:nvSpPr>
          <p:spPr bwMode="auto">
            <a:xfrm>
              <a:off x="6329362" y="464820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6026149" y="4578351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300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6329362" y="4448176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6026149" y="4373564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400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6329362" y="4238626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6026149" y="4167189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500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6329362" y="403860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026149" y="3962401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Helvetica" pitchFamily="34" charset="0"/>
                </a:rPr>
                <a:t> 600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6329362" y="3829051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026149" y="3757614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700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6329362" y="3629026"/>
              <a:ext cx="2181224" cy="0"/>
            </a:xfrm>
            <a:custGeom>
              <a:avLst/>
              <a:gdLst>
                <a:gd name="T0" fmla="*/ 0 w 229"/>
                <a:gd name="T1" fmla="*/ 6 w 229"/>
                <a:gd name="T2" fmla="*/ 229 w 229"/>
                <a:gd name="T3" fmla="*/ 223 w 22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29">
                  <a:moveTo>
                    <a:pt x="0" y="0"/>
                  </a:moveTo>
                  <a:lnTo>
                    <a:pt x="6" y="0"/>
                  </a:lnTo>
                  <a:moveTo>
                    <a:pt x="229" y="0"/>
                  </a:moveTo>
                  <a:lnTo>
                    <a:pt x="223" y="0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6026149" y="3552826"/>
              <a:ext cx="246862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800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6329362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6281737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6767512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6718299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Freeform 29"/>
            <p:cNvSpPr>
              <a:spLocks noEditPoints="1"/>
            </p:cNvSpPr>
            <p:nvPr/>
          </p:nvSpPr>
          <p:spPr bwMode="auto">
            <a:xfrm>
              <a:off x="7205662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Rectangle 30"/>
            <p:cNvSpPr>
              <a:spLocks noChangeArrowheads="1"/>
            </p:cNvSpPr>
            <p:nvPr/>
          </p:nvSpPr>
          <p:spPr bwMode="auto">
            <a:xfrm>
              <a:off x="7153274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5" name="Freeform 31"/>
            <p:cNvSpPr>
              <a:spLocks noEditPoints="1"/>
            </p:cNvSpPr>
            <p:nvPr/>
          </p:nvSpPr>
          <p:spPr bwMode="auto">
            <a:xfrm>
              <a:off x="7643811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Rectangle 32"/>
            <p:cNvSpPr>
              <a:spLocks noChangeArrowheads="1"/>
            </p:cNvSpPr>
            <p:nvPr/>
          </p:nvSpPr>
          <p:spPr bwMode="auto">
            <a:xfrm>
              <a:off x="7589836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9" name="Freeform 33"/>
            <p:cNvSpPr>
              <a:spLocks noEditPoints="1"/>
            </p:cNvSpPr>
            <p:nvPr/>
          </p:nvSpPr>
          <p:spPr bwMode="auto">
            <a:xfrm>
              <a:off x="8072436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34"/>
            <p:cNvSpPr>
              <a:spLocks noChangeArrowheads="1"/>
            </p:cNvSpPr>
            <p:nvPr/>
          </p:nvSpPr>
          <p:spPr bwMode="auto">
            <a:xfrm>
              <a:off x="8024811" y="5314951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1" name="Freeform 35"/>
            <p:cNvSpPr>
              <a:spLocks noEditPoints="1"/>
            </p:cNvSpPr>
            <p:nvPr/>
          </p:nvSpPr>
          <p:spPr bwMode="auto">
            <a:xfrm>
              <a:off x="8510586" y="3629026"/>
              <a:ext cx="0" cy="1638300"/>
            </a:xfrm>
            <a:custGeom>
              <a:avLst/>
              <a:gdLst>
                <a:gd name="T0" fmla="*/ 172 h 172"/>
                <a:gd name="T1" fmla="*/ 166 h 172"/>
                <a:gd name="T2" fmla="*/ 0 h 172"/>
                <a:gd name="T3" fmla="*/ 5 h 1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72">
                  <a:moveTo>
                    <a:pt x="0" y="172"/>
                  </a:moveTo>
                  <a:lnTo>
                    <a:pt x="0" y="166"/>
                  </a:lnTo>
                  <a:moveTo>
                    <a:pt x="0" y="0"/>
                  </a:moveTo>
                  <a:lnTo>
                    <a:pt x="0" y="5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36"/>
            <p:cNvSpPr>
              <a:spLocks noChangeArrowheads="1"/>
            </p:cNvSpPr>
            <p:nvPr/>
          </p:nvSpPr>
          <p:spPr bwMode="auto">
            <a:xfrm>
              <a:off x="8428036" y="5314951"/>
              <a:ext cx="17633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3" name="Rectangle 37"/>
            <p:cNvSpPr>
              <a:spLocks noChangeArrowheads="1"/>
            </p:cNvSpPr>
            <p:nvPr/>
          </p:nvSpPr>
          <p:spPr bwMode="auto">
            <a:xfrm>
              <a:off x="6329362" y="3629026"/>
              <a:ext cx="2181224" cy="1638300"/>
            </a:xfrm>
            <a:prstGeom prst="rect">
              <a:avLst/>
            </a:pr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38"/>
            <p:cNvSpPr>
              <a:spLocks noChangeArrowheads="1"/>
            </p:cNvSpPr>
            <p:nvPr/>
          </p:nvSpPr>
          <p:spPr bwMode="auto">
            <a:xfrm rot="16200000" flipH="1">
              <a:off x="5828178" y="4456957"/>
              <a:ext cx="242054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latin typeface="Arial" pitchFamily="34" charset="0"/>
                </a:rPr>
                <a:t>time</a:t>
              </a:r>
            </a:p>
          </p:txBody>
        </p:sp>
        <p:sp>
          <p:nvSpPr>
            <p:cNvPr id="1036" name="Rectangle 40"/>
            <p:cNvSpPr>
              <a:spLocks noChangeArrowheads="1"/>
            </p:cNvSpPr>
            <p:nvPr/>
          </p:nvSpPr>
          <p:spPr bwMode="auto">
            <a:xfrm>
              <a:off x="7772399" y="3667126"/>
              <a:ext cx="19236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f(n)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7" name="Freeform 41"/>
            <p:cNvSpPr>
              <a:spLocks noEditPoints="1"/>
            </p:cNvSpPr>
            <p:nvPr/>
          </p:nvSpPr>
          <p:spPr bwMode="auto">
            <a:xfrm>
              <a:off x="6329362" y="3743326"/>
              <a:ext cx="2181224" cy="1514475"/>
            </a:xfrm>
            <a:custGeom>
              <a:avLst/>
              <a:gdLst>
                <a:gd name="T0" fmla="*/ 214 w 229"/>
                <a:gd name="T1" fmla="*/ 0 h 159"/>
                <a:gd name="T2" fmla="*/ 3 w 229"/>
                <a:gd name="T3" fmla="*/ 159 h 159"/>
                <a:gd name="T4" fmla="*/ 7 w 229"/>
                <a:gd name="T5" fmla="*/ 159 h 159"/>
                <a:gd name="T6" fmla="*/ 12 w 229"/>
                <a:gd name="T7" fmla="*/ 159 h 159"/>
                <a:gd name="T8" fmla="*/ 16 w 229"/>
                <a:gd name="T9" fmla="*/ 159 h 159"/>
                <a:gd name="T10" fmla="*/ 21 w 229"/>
                <a:gd name="T11" fmla="*/ 159 h 159"/>
                <a:gd name="T12" fmla="*/ 26 w 229"/>
                <a:gd name="T13" fmla="*/ 158 h 159"/>
                <a:gd name="T14" fmla="*/ 30 w 229"/>
                <a:gd name="T15" fmla="*/ 158 h 159"/>
                <a:gd name="T16" fmla="*/ 35 w 229"/>
                <a:gd name="T17" fmla="*/ 157 h 159"/>
                <a:gd name="T18" fmla="*/ 40 w 229"/>
                <a:gd name="T19" fmla="*/ 157 h 159"/>
                <a:gd name="T20" fmla="*/ 44 w 229"/>
                <a:gd name="T21" fmla="*/ 156 h 159"/>
                <a:gd name="T22" fmla="*/ 49 w 229"/>
                <a:gd name="T23" fmla="*/ 156 h 159"/>
                <a:gd name="T24" fmla="*/ 53 w 229"/>
                <a:gd name="T25" fmla="*/ 155 h 159"/>
                <a:gd name="T26" fmla="*/ 58 w 229"/>
                <a:gd name="T27" fmla="*/ 154 h 159"/>
                <a:gd name="T28" fmla="*/ 65 w 229"/>
                <a:gd name="T29" fmla="*/ 153 h 159"/>
                <a:gd name="T30" fmla="*/ 70 w 229"/>
                <a:gd name="T31" fmla="*/ 152 h 159"/>
                <a:gd name="T32" fmla="*/ 77 w 229"/>
                <a:gd name="T33" fmla="*/ 151 h 159"/>
                <a:gd name="T34" fmla="*/ 81 w 229"/>
                <a:gd name="T35" fmla="*/ 150 h 159"/>
                <a:gd name="T36" fmla="*/ 86 w 229"/>
                <a:gd name="T37" fmla="*/ 149 h 159"/>
                <a:gd name="T38" fmla="*/ 93 w 229"/>
                <a:gd name="T39" fmla="*/ 147 h 159"/>
                <a:gd name="T40" fmla="*/ 97 w 229"/>
                <a:gd name="T41" fmla="*/ 146 h 159"/>
                <a:gd name="T42" fmla="*/ 102 w 229"/>
                <a:gd name="T43" fmla="*/ 145 h 159"/>
                <a:gd name="T44" fmla="*/ 107 w 229"/>
                <a:gd name="T45" fmla="*/ 143 h 159"/>
                <a:gd name="T46" fmla="*/ 111 w 229"/>
                <a:gd name="T47" fmla="*/ 142 h 159"/>
                <a:gd name="T48" fmla="*/ 116 w 229"/>
                <a:gd name="T49" fmla="*/ 141 h 159"/>
                <a:gd name="T50" fmla="*/ 123 w 229"/>
                <a:gd name="T51" fmla="*/ 139 h 159"/>
                <a:gd name="T52" fmla="*/ 127 w 229"/>
                <a:gd name="T53" fmla="*/ 137 h 159"/>
                <a:gd name="T54" fmla="*/ 132 w 229"/>
                <a:gd name="T55" fmla="*/ 136 h 159"/>
                <a:gd name="T56" fmla="*/ 137 w 229"/>
                <a:gd name="T57" fmla="*/ 134 h 159"/>
                <a:gd name="T58" fmla="*/ 141 w 229"/>
                <a:gd name="T59" fmla="*/ 132 h 159"/>
                <a:gd name="T60" fmla="*/ 146 w 229"/>
                <a:gd name="T61" fmla="*/ 130 h 159"/>
                <a:gd name="T62" fmla="*/ 153 w 229"/>
                <a:gd name="T63" fmla="*/ 128 h 159"/>
                <a:gd name="T64" fmla="*/ 157 w 229"/>
                <a:gd name="T65" fmla="*/ 126 h 159"/>
                <a:gd name="T66" fmla="*/ 162 w 229"/>
                <a:gd name="T67" fmla="*/ 124 h 159"/>
                <a:gd name="T68" fmla="*/ 167 w 229"/>
                <a:gd name="T69" fmla="*/ 122 h 159"/>
                <a:gd name="T70" fmla="*/ 171 w 229"/>
                <a:gd name="T71" fmla="*/ 120 h 159"/>
                <a:gd name="T72" fmla="*/ 176 w 229"/>
                <a:gd name="T73" fmla="*/ 118 h 159"/>
                <a:gd name="T74" fmla="*/ 183 w 229"/>
                <a:gd name="T75" fmla="*/ 115 h 159"/>
                <a:gd name="T76" fmla="*/ 190 w 229"/>
                <a:gd name="T77" fmla="*/ 112 h 159"/>
                <a:gd name="T78" fmla="*/ 194 w 229"/>
                <a:gd name="T79" fmla="*/ 109 h 159"/>
                <a:gd name="T80" fmla="*/ 201 w 229"/>
                <a:gd name="T81" fmla="*/ 106 h 159"/>
                <a:gd name="T82" fmla="*/ 206 w 229"/>
                <a:gd name="T83" fmla="*/ 103 h 159"/>
                <a:gd name="T84" fmla="*/ 213 w 229"/>
                <a:gd name="T85" fmla="*/ 100 h 159"/>
                <a:gd name="T86" fmla="*/ 220 w 229"/>
                <a:gd name="T87" fmla="*/ 96 h 159"/>
                <a:gd name="T88" fmla="*/ 224 w 229"/>
                <a:gd name="T89" fmla="*/ 93 h 159"/>
                <a:gd name="T90" fmla="*/ 229 w 229"/>
                <a:gd name="T91" fmla="*/ 9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29" h="159">
                  <a:moveTo>
                    <a:pt x="178" y="0"/>
                  </a:moveTo>
                  <a:lnTo>
                    <a:pt x="214" y="0"/>
                  </a:lnTo>
                  <a:moveTo>
                    <a:pt x="0" y="159"/>
                  </a:moveTo>
                  <a:lnTo>
                    <a:pt x="3" y="159"/>
                  </a:lnTo>
                  <a:lnTo>
                    <a:pt x="5" y="159"/>
                  </a:lnTo>
                  <a:lnTo>
                    <a:pt x="7" y="159"/>
                  </a:lnTo>
                  <a:lnTo>
                    <a:pt x="10" y="159"/>
                  </a:lnTo>
                  <a:lnTo>
                    <a:pt x="12" y="159"/>
                  </a:lnTo>
                  <a:lnTo>
                    <a:pt x="14" y="159"/>
                  </a:lnTo>
                  <a:lnTo>
                    <a:pt x="16" y="159"/>
                  </a:lnTo>
                  <a:lnTo>
                    <a:pt x="19" y="159"/>
                  </a:lnTo>
                  <a:lnTo>
                    <a:pt x="21" y="159"/>
                  </a:lnTo>
                  <a:lnTo>
                    <a:pt x="23" y="158"/>
                  </a:lnTo>
                  <a:lnTo>
                    <a:pt x="26" y="158"/>
                  </a:lnTo>
                  <a:lnTo>
                    <a:pt x="28" y="158"/>
                  </a:lnTo>
                  <a:lnTo>
                    <a:pt x="30" y="158"/>
                  </a:lnTo>
                  <a:lnTo>
                    <a:pt x="33" y="158"/>
                  </a:lnTo>
                  <a:lnTo>
                    <a:pt x="35" y="157"/>
                  </a:lnTo>
                  <a:lnTo>
                    <a:pt x="37" y="157"/>
                  </a:lnTo>
                  <a:lnTo>
                    <a:pt x="40" y="157"/>
                  </a:lnTo>
                  <a:lnTo>
                    <a:pt x="42" y="157"/>
                  </a:lnTo>
                  <a:lnTo>
                    <a:pt x="44" y="156"/>
                  </a:lnTo>
                  <a:lnTo>
                    <a:pt x="46" y="156"/>
                  </a:lnTo>
                  <a:lnTo>
                    <a:pt x="49" y="156"/>
                  </a:lnTo>
                  <a:lnTo>
                    <a:pt x="51" y="155"/>
                  </a:lnTo>
                  <a:lnTo>
                    <a:pt x="53" y="155"/>
                  </a:lnTo>
                  <a:lnTo>
                    <a:pt x="56" y="155"/>
                  </a:lnTo>
                  <a:lnTo>
                    <a:pt x="58" y="154"/>
                  </a:lnTo>
                  <a:lnTo>
                    <a:pt x="63" y="153"/>
                  </a:lnTo>
                  <a:lnTo>
                    <a:pt x="65" y="153"/>
                  </a:lnTo>
                  <a:lnTo>
                    <a:pt x="67" y="153"/>
                  </a:lnTo>
                  <a:lnTo>
                    <a:pt x="70" y="152"/>
                  </a:lnTo>
                  <a:lnTo>
                    <a:pt x="74" y="151"/>
                  </a:lnTo>
                  <a:lnTo>
                    <a:pt x="77" y="151"/>
                  </a:lnTo>
                  <a:lnTo>
                    <a:pt x="79" y="150"/>
                  </a:lnTo>
                  <a:lnTo>
                    <a:pt x="81" y="150"/>
                  </a:lnTo>
                  <a:lnTo>
                    <a:pt x="83" y="149"/>
                  </a:lnTo>
                  <a:lnTo>
                    <a:pt x="86" y="149"/>
                  </a:lnTo>
                  <a:lnTo>
                    <a:pt x="88" y="148"/>
                  </a:lnTo>
                  <a:lnTo>
                    <a:pt x="93" y="147"/>
                  </a:lnTo>
                  <a:lnTo>
                    <a:pt x="95" y="147"/>
                  </a:lnTo>
                  <a:lnTo>
                    <a:pt x="97" y="146"/>
                  </a:lnTo>
                  <a:lnTo>
                    <a:pt x="100" y="145"/>
                  </a:lnTo>
                  <a:lnTo>
                    <a:pt x="102" y="145"/>
                  </a:lnTo>
                  <a:lnTo>
                    <a:pt x="104" y="144"/>
                  </a:lnTo>
                  <a:lnTo>
                    <a:pt x="107" y="143"/>
                  </a:lnTo>
                  <a:lnTo>
                    <a:pt x="109" y="143"/>
                  </a:lnTo>
                  <a:lnTo>
                    <a:pt x="111" y="142"/>
                  </a:lnTo>
                  <a:lnTo>
                    <a:pt x="114" y="141"/>
                  </a:lnTo>
                  <a:lnTo>
                    <a:pt x="116" y="141"/>
                  </a:lnTo>
                  <a:lnTo>
                    <a:pt x="118" y="140"/>
                  </a:lnTo>
                  <a:lnTo>
                    <a:pt x="123" y="139"/>
                  </a:lnTo>
                  <a:lnTo>
                    <a:pt x="125" y="138"/>
                  </a:lnTo>
                  <a:lnTo>
                    <a:pt x="127" y="137"/>
                  </a:lnTo>
                  <a:lnTo>
                    <a:pt x="130" y="136"/>
                  </a:lnTo>
                  <a:lnTo>
                    <a:pt x="132" y="136"/>
                  </a:lnTo>
                  <a:lnTo>
                    <a:pt x="134" y="135"/>
                  </a:lnTo>
                  <a:lnTo>
                    <a:pt x="137" y="134"/>
                  </a:lnTo>
                  <a:lnTo>
                    <a:pt x="139" y="133"/>
                  </a:lnTo>
                  <a:lnTo>
                    <a:pt x="141" y="132"/>
                  </a:lnTo>
                  <a:lnTo>
                    <a:pt x="144" y="131"/>
                  </a:lnTo>
                  <a:lnTo>
                    <a:pt x="146" y="130"/>
                  </a:lnTo>
                  <a:lnTo>
                    <a:pt x="148" y="130"/>
                  </a:lnTo>
                  <a:lnTo>
                    <a:pt x="153" y="128"/>
                  </a:lnTo>
                  <a:lnTo>
                    <a:pt x="155" y="127"/>
                  </a:lnTo>
                  <a:lnTo>
                    <a:pt x="157" y="126"/>
                  </a:lnTo>
                  <a:lnTo>
                    <a:pt x="160" y="125"/>
                  </a:lnTo>
                  <a:lnTo>
                    <a:pt x="162" y="124"/>
                  </a:lnTo>
                  <a:lnTo>
                    <a:pt x="164" y="123"/>
                  </a:lnTo>
                  <a:lnTo>
                    <a:pt x="167" y="122"/>
                  </a:lnTo>
                  <a:lnTo>
                    <a:pt x="169" y="121"/>
                  </a:lnTo>
                  <a:lnTo>
                    <a:pt x="171" y="120"/>
                  </a:lnTo>
                  <a:lnTo>
                    <a:pt x="174" y="119"/>
                  </a:lnTo>
                  <a:lnTo>
                    <a:pt x="176" y="118"/>
                  </a:lnTo>
                  <a:lnTo>
                    <a:pt x="178" y="117"/>
                  </a:lnTo>
                  <a:lnTo>
                    <a:pt x="183" y="115"/>
                  </a:lnTo>
                  <a:lnTo>
                    <a:pt x="185" y="114"/>
                  </a:lnTo>
                  <a:lnTo>
                    <a:pt x="190" y="112"/>
                  </a:lnTo>
                  <a:lnTo>
                    <a:pt x="192" y="110"/>
                  </a:lnTo>
                  <a:lnTo>
                    <a:pt x="194" y="109"/>
                  </a:lnTo>
                  <a:lnTo>
                    <a:pt x="197" y="108"/>
                  </a:lnTo>
                  <a:lnTo>
                    <a:pt x="201" y="106"/>
                  </a:lnTo>
                  <a:lnTo>
                    <a:pt x="204" y="104"/>
                  </a:lnTo>
                  <a:lnTo>
                    <a:pt x="206" y="103"/>
                  </a:lnTo>
                  <a:lnTo>
                    <a:pt x="208" y="102"/>
                  </a:lnTo>
                  <a:lnTo>
                    <a:pt x="213" y="100"/>
                  </a:lnTo>
                  <a:lnTo>
                    <a:pt x="215" y="98"/>
                  </a:lnTo>
                  <a:lnTo>
                    <a:pt x="220" y="96"/>
                  </a:lnTo>
                  <a:lnTo>
                    <a:pt x="222" y="94"/>
                  </a:lnTo>
                  <a:lnTo>
                    <a:pt x="224" y="93"/>
                  </a:lnTo>
                  <a:lnTo>
                    <a:pt x="227" y="92"/>
                  </a:lnTo>
                  <a:lnTo>
                    <a:pt x="229" y="90"/>
                  </a:lnTo>
                </a:path>
              </a:pathLst>
            </a:custGeom>
            <a:noFill/>
            <a:ln w="12700" cap="flat">
              <a:solidFill>
                <a:srgbClr val="E542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42"/>
            <p:cNvSpPr>
              <a:spLocks noChangeArrowheads="1"/>
            </p:cNvSpPr>
            <p:nvPr/>
          </p:nvSpPr>
          <p:spPr bwMode="auto">
            <a:xfrm>
              <a:off x="7694611" y="3787776"/>
              <a:ext cx="27251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8n^2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9" name="Line 43"/>
            <p:cNvSpPr>
              <a:spLocks noChangeShapeType="1"/>
            </p:cNvSpPr>
            <p:nvPr/>
          </p:nvSpPr>
          <p:spPr bwMode="auto">
            <a:xfrm>
              <a:off x="8024811" y="3857626"/>
              <a:ext cx="38100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44"/>
            <p:cNvSpPr>
              <a:spLocks noChangeShapeType="1"/>
            </p:cNvSpPr>
            <p:nvPr/>
          </p:nvSpPr>
          <p:spPr bwMode="auto">
            <a:xfrm>
              <a:off x="8091486" y="3857626"/>
              <a:ext cx="38100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45"/>
            <p:cNvSpPr>
              <a:spLocks noChangeShapeType="1"/>
            </p:cNvSpPr>
            <p:nvPr/>
          </p:nvSpPr>
          <p:spPr bwMode="auto">
            <a:xfrm>
              <a:off x="8158161" y="3857626"/>
              <a:ext cx="38100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46"/>
            <p:cNvSpPr>
              <a:spLocks noChangeShapeType="1"/>
            </p:cNvSpPr>
            <p:nvPr/>
          </p:nvSpPr>
          <p:spPr bwMode="auto">
            <a:xfrm>
              <a:off x="8234361" y="3857626"/>
              <a:ext cx="28575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47"/>
            <p:cNvSpPr>
              <a:spLocks noChangeShapeType="1"/>
            </p:cNvSpPr>
            <p:nvPr/>
          </p:nvSpPr>
          <p:spPr bwMode="auto">
            <a:xfrm>
              <a:off x="8301036" y="3857626"/>
              <a:ext cx="28575" cy="0"/>
            </a:xfrm>
            <a:prstGeom prst="line">
              <a:avLst/>
            </a:pr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48"/>
            <p:cNvSpPr>
              <a:spLocks/>
            </p:cNvSpPr>
            <p:nvPr/>
          </p:nvSpPr>
          <p:spPr bwMode="auto">
            <a:xfrm>
              <a:off x="6329362" y="5267326"/>
              <a:ext cx="66675" cy="0"/>
            </a:xfrm>
            <a:custGeom>
              <a:avLst/>
              <a:gdLst>
                <a:gd name="T0" fmla="*/ 0 w 42"/>
                <a:gd name="T1" fmla="*/ 18 w 42"/>
                <a:gd name="T2" fmla="*/ 18 w 42"/>
                <a:gd name="T3" fmla="*/ 30 w 42"/>
                <a:gd name="T4" fmla="*/ 30 w 42"/>
                <a:gd name="T5" fmla="*/ 42 w 4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</a:cxnLst>
              <a:rect l="0" t="0" r="r" b="b"/>
              <a:pathLst>
                <a:path w="42">
                  <a:moveTo>
                    <a:pt x="0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42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49"/>
            <p:cNvSpPr>
              <a:spLocks/>
            </p:cNvSpPr>
            <p:nvPr/>
          </p:nvSpPr>
          <p:spPr bwMode="auto">
            <a:xfrm>
              <a:off x="6396037" y="5267326"/>
              <a:ext cx="47625" cy="0"/>
            </a:xfrm>
            <a:custGeom>
              <a:avLst/>
              <a:gdLst>
                <a:gd name="T0" fmla="*/ 0 w 30"/>
                <a:gd name="T1" fmla="*/ 18 w 30"/>
                <a:gd name="T2" fmla="*/ 18 w 30"/>
                <a:gd name="T3" fmla="*/ 30 w 3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0">
                  <a:moveTo>
                    <a:pt x="0" y="0"/>
                  </a:moveTo>
                  <a:lnTo>
                    <a:pt x="18" y="0"/>
                  </a:lnTo>
                  <a:lnTo>
                    <a:pt x="18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50"/>
            <p:cNvSpPr>
              <a:spLocks/>
            </p:cNvSpPr>
            <p:nvPr/>
          </p:nvSpPr>
          <p:spPr bwMode="auto">
            <a:xfrm>
              <a:off x="6443662" y="5257801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0 h 6"/>
                <a:gd name="T4" fmla="*/ 12 w 24"/>
                <a:gd name="T5" fmla="*/ 0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51"/>
            <p:cNvSpPr>
              <a:spLocks/>
            </p:cNvSpPr>
            <p:nvPr/>
          </p:nvSpPr>
          <p:spPr bwMode="auto">
            <a:xfrm>
              <a:off x="6491287" y="5257801"/>
              <a:ext cx="38100" cy="0"/>
            </a:xfrm>
            <a:custGeom>
              <a:avLst/>
              <a:gdLst>
                <a:gd name="T0" fmla="*/ 0 w 24"/>
                <a:gd name="T1" fmla="*/ 12 w 24"/>
                <a:gd name="T2" fmla="*/ 12 w 24"/>
                <a:gd name="T3" fmla="*/ 24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52"/>
            <p:cNvSpPr>
              <a:spLocks/>
            </p:cNvSpPr>
            <p:nvPr/>
          </p:nvSpPr>
          <p:spPr bwMode="auto">
            <a:xfrm>
              <a:off x="6529387" y="5248276"/>
              <a:ext cx="47625" cy="9525"/>
            </a:xfrm>
            <a:custGeom>
              <a:avLst/>
              <a:gdLst>
                <a:gd name="T0" fmla="*/ 0 w 30"/>
                <a:gd name="T1" fmla="*/ 6 h 6"/>
                <a:gd name="T2" fmla="*/ 12 w 30"/>
                <a:gd name="T3" fmla="*/ 0 h 6"/>
                <a:gd name="T4" fmla="*/ 12 w 30"/>
                <a:gd name="T5" fmla="*/ 0 h 6"/>
                <a:gd name="T6" fmla="*/ 30 w 3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6">
                  <a:moveTo>
                    <a:pt x="0" y="6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53"/>
            <p:cNvSpPr>
              <a:spLocks/>
            </p:cNvSpPr>
            <p:nvPr/>
          </p:nvSpPr>
          <p:spPr bwMode="auto">
            <a:xfrm>
              <a:off x="6577012" y="5238751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6 h 6"/>
                <a:gd name="T4" fmla="*/ 12 w 24"/>
                <a:gd name="T5" fmla="*/ 6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54"/>
            <p:cNvSpPr>
              <a:spLocks/>
            </p:cNvSpPr>
            <p:nvPr/>
          </p:nvSpPr>
          <p:spPr bwMode="auto">
            <a:xfrm>
              <a:off x="6624637" y="5229226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6 h 6"/>
                <a:gd name="T4" fmla="*/ 12 w 24"/>
                <a:gd name="T5" fmla="*/ 6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55"/>
            <p:cNvSpPr>
              <a:spLocks/>
            </p:cNvSpPr>
            <p:nvPr/>
          </p:nvSpPr>
          <p:spPr bwMode="auto">
            <a:xfrm>
              <a:off x="6662737" y="5219701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6 h 6"/>
                <a:gd name="T4" fmla="*/ 12 w 24"/>
                <a:gd name="T5" fmla="*/ 6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56"/>
            <p:cNvSpPr>
              <a:spLocks/>
            </p:cNvSpPr>
            <p:nvPr/>
          </p:nvSpPr>
          <p:spPr bwMode="auto">
            <a:xfrm>
              <a:off x="6710362" y="5210176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0 h 6"/>
                <a:gd name="T4" fmla="*/ 12 w 24"/>
                <a:gd name="T5" fmla="*/ 0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57"/>
            <p:cNvSpPr>
              <a:spLocks/>
            </p:cNvSpPr>
            <p:nvPr/>
          </p:nvSpPr>
          <p:spPr bwMode="auto">
            <a:xfrm>
              <a:off x="6748462" y="5191126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12 w 30"/>
                <a:gd name="T3" fmla="*/ 6 h 12"/>
                <a:gd name="T4" fmla="*/ 12 w 30"/>
                <a:gd name="T5" fmla="*/ 6 h 12"/>
                <a:gd name="T6" fmla="*/ 3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58"/>
            <p:cNvSpPr>
              <a:spLocks/>
            </p:cNvSpPr>
            <p:nvPr/>
          </p:nvSpPr>
          <p:spPr bwMode="auto">
            <a:xfrm>
              <a:off x="6796087" y="5181601"/>
              <a:ext cx="38100" cy="9525"/>
            </a:xfrm>
            <a:custGeom>
              <a:avLst/>
              <a:gdLst>
                <a:gd name="T0" fmla="*/ 0 w 24"/>
                <a:gd name="T1" fmla="*/ 6 h 6"/>
                <a:gd name="T2" fmla="*/ 12 w 24"/>
                <a:gd name="T3" fmla="*/ 6 h 6"/>
                <a:gd name="T4" fmla="*/ 12 w 24"/>
                <a:gd name="T5" fmla="*/ 6 h 6"/>
                <a:gd name="T6" fmla="*/ 24 w 2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6">
                  <a:moveTo>
                    <a:pt x="0" y="6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59"/>
            <p:cNvSpPr>
              <a:spLocks/>
            </p:cNvSpPr>
            <p:nvPr/>
          </p:nvSpPr>
          <p:spPr bwMode="auto">
            <a:xfrm>
              <a:off x="6843712" y="516255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60"/>
            <p:cNvSpPr>
              <a:spLocks/>
            </p:cNvSpPr>
            <p:nvPr/>
          </p:nvSpPr>
          <p:spPr bwMode="auto">
            <a:xfrm>
              <a:off x="6881812" y="5143501"/>
              <a:ext cx="47625" cy="19050"/>
            </a:xfrm>
            <a:custGeom>
              <a:avLst/>
              <a:gdLst>
                <a:gd name="T0" fmla="*/ 0 w 30"/>
                <a:gd name="T1" fmla="*/ 12 h 12"/>
                <a:gd name="T2" fmla="*/ 12 w 30"/>
                <a:gd name="T3" fmla="*/ 6 h 12"/>
                <a:gd name="T4" fmla="*/ 12 w 30"/>
                <a:gd name="T5" fmla="*/ 6 h 12"/>
                <a:gd name="T6" fmla="*/ 30 w 30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61"/>
            <p:cNvSpPr>
              <a:spLocks/>
            </p:cNvSpPr>
            <p:nvPr/>
          </p:nvSpPr>
          <p:spPr bwMode="auto">
            <a:xfrm>
              <a:off x="6929437" y="512445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62"/>
            <p:cNvSpPr>
              <a:spLocks/>
            </p:cNvSpPr>
            <p:nvPr/>
          </p:nvSpPr>
          <p:spPr bwMode="auto">
            <a:xfrm>
              <a:off x="6977062" y="510540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63"/>
            <p:cNvSpPr>
              <a:spLocks/>
            </p:cNvSpPr>
            <p:nvPr/>
          </p:nvSpPr>
          <p:spPr bwMode="auto">
            <a:xfrm>
              <a:off x="7015162" y="508635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64"/>
            <p:cNvSpPr>
              <a:spLocks/>
            </p:cNvSpPr>
            <p:nvPr/>
          </p:nvSpPr>
          <p:spPr bwMode="auto">
            <a:xfrm>
              <a:off x="7062787" y="506730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65"/>
            <p:cNvSpPr>
              <a:spLocks/>
            </p:cNvSpPr>
            <p:nvPr/>
          </p:nvSpPr>
          <p:spPr bwMode="auto">
            <a:xfrm>
              <a:off x="7110412" y="5038726"/>
              <a:ext cx="28575" cy="19050"/>
            </a:xfrm>
            <a:custGeom>
              <a:avLst/>
              <a:gdLst>
                <a:gd name="T0" fmla="*/ 0 w 18"/>
                <a:gd name="T1" fmla="*/ 12 h 12"/>
                <a:gd name="T2" fmla="*/ 6 w 18"/>
                <a:gd name="T3" fmla="*/ 6 h 12"/>
                <a:gd name="T4" fmla="*/ 6 w 18"/>
                <a:gd name="T5" fmla="*/ 6 h 12"/>
                <a:gd name="T6" fmla="*/ 18 w 18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2">
                  <a:moveTo>
                    <a:pt x="0" y="12"/>
                  </a:moveTo>
                  <a:lnTo>
                    <a:pt x="6" y="6"/>
                  </a:lnTo>
                  <a:lnTo>
                    <a:pt x="6" y="6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66"/>
            <p:cNvSpPr>
              <a:spLocks/>
            </p:cNvSpPr>
            <p:nvPr/>
          </p:nvSpPr>
          <p:spPr bwMode="auto">
            <a:xfrm>
              <a:off x="7148512" y="5019676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67"/>
            <p:cNvSpPr>
              <a:spLocks/>
            </p:cNvSpPr>
            <p:nvPr/>
          </p:nvSpPr>
          <p:spPr bwMode="auto">
            <a:xfrm>
              <a:off x="7196137" y="499110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68"/>
            <p:cNvSpPr>
              <a:spLocks/>
            </p:cNvSpPr>
            <p:nvPr/>
          </p:nvSpPr>
          <p:spPr bwMode="auto">
            <a:xfrm>
              <a:off x="7234236" y="4962526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69"/>
            <p:cNvSpPr>
              <a:spLocks/>
            </p:cNvSpPr>
            <p:nvPr/>
          </p:nvSpPr>
          <p:spPr bwMode="auto">
            <a:xfrm>
              <a:off x="7281861" y="4933951"/>
              <a:ext cx="38100" cy="19050"/>
            </a:xfrm>
            <a:custGeom>
              <a:avLst/>
              <a:gdLst>
                <a:gd name="T0" fmla="*/ 0 w 24"/>
                <a:gd name="T1" fmla="*/ 12 h 12"/>
                <a:gd name="T2" fmla="*/ 12 w 24"/>
                <a:gd name="T3" fmla="*/ 6 h 12"/>
                <a:gd name="T4" fmla="*/ 12 w 24"/>
                <a:gd name="T5" fmla="*/ 6 h 12"/>
                <a:gd name="T6" fmla="*/ 24 w 24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2">
                  <a:moveTo>
                    <a:pt x="0" y="12"/>
                  </a:moveTo>
                  <a:lnTo>
                    <a:pt x="12" y="6"/>
                  </a:lnTo>
                  <a:lnTo>
                    <a:pt x="12" y="6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70"/>
            <p:cNvSpPr>
              <a:spLocks/>
            </p:cNvSpPr>
            <p:nvPr/>
          </p:nvSpPr>
          <p:spPr bwMode="auto">
            <a:xfrm>
              <a:off x="7329486" y="4895851"/>
              <a:ext cx="38100" cy="28575"/>
            </a:xfrm>
            <a:custGeom>
              <a:avLst/>
              <a:gdLst>
                <a:gd name="T0" fmla="*/ 0 w 24"/>
                <a:gd name="T1" fmla="*/ 18 h 18"/>
                <a:gd name="T2" fmla="*/ 12 w 24"/>
                <a:gd name="T3" fmla="*/ 12 h 18"/>
                <a:gd name="T4" fmla="*/ 12 w 24"/>
                <a:gd name="T5" fmla="*/ 12 h 18"/>
                <a:gd name="T6" fmla="*/ 24 w 2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71"/>
            <p:cNvSpPr>
              <a:spLocks/>
            </p:cNvSpPr>
            <p:nvPr/>
          </p:nvSpPr>
          <p:spPr bwMode="auto">
            <a:xfrm>
              <a:off x="7367586" y="4867276"/>
              <a:ext cx="38100" cy="28575"/>
            </a:xfrm>
            <a:custGeom>
              <a:avLst/>
              <a:gdLst>
                <a:gd name="T0" fmla="*/ 0 w 24"/>
                <a:gd name="T1" fmla="*/ 18 h 18"/>
                <a:gd name="T2" fmla="*/ 12 w 24"/>
                <a:gd name="T3" fmla="*/ 12 h 18"/>
                <a:gd name="T4" fmla="*/ 12 w 24"/>
                <a:gd name="T5" fmla="*/ 12 h 18"/>
                <a:gd name="T6" fmla="*/ 24 w 2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72"/>
            <p:cNvSpPr>
              <a:spLocks/>
            </p:cNvSpPr>
            <p:nvPr/>
          </p:nvSpPr>
          <p:spPr bwMode="auto">
            <a:xfrm>
              <a:off x="7415211" y="482917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73"/>
            <p:cNvSpPr>
              <a:spLocks/>
            </p:cNvSpPr>
            <p:nvPr/>
          </p:nvSpPr>
          <p:spPr bwMode="auto">
            <a:xfrm>
              <a:off x="7453311" y="4800601"/>
              <a:ext cx="47625" cy="28575"/>
            </a:xfrm>
            <a:custGeom>
              <a:avLst/>
              <a:gdLst>
                <a:gd name="T0" fmla="*/ 0 w 30"/>
                <a:gd name="T1" fmla="*/ 18 h 18"/>
                <a:gd name="T2" fmla="*/ 12 w 30"/>
                <a:gd name="T3" fmla="*/ 12 h 18"/>
                <a:gd name="T4" fmla="*/ 12 w 30"/>
                <a:gd name="T5" fmla="*/ 12 h 18"/>
                <a:gd name="T6" fmla="*/ 30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0" y="18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74"/>
            <p:cNvSpPr>
              <a:spLocks/>
            </p:cNvSpPr>
            <p:nvPr/>
          </p:nvSpPr>
          <p:spPr bwMode="auto">
            <a:xfrm>
              <a:off x="7500936" y="47625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75"/>
            <p:cNvSpPr>
              <a:spLocks/>
            </p:cNvSpPr>
            <p:nvPr/>
          </p:nvSpPr>
          <p:spPr bwMode="auto">
            <a:xfrm>
              <a:off x="7548561" y="47244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76"/>
            <p:cNvSpPr>
              <a:spLocks/>
            </p:cNvSpPr>
            <p:nvPr/>
          </p:nvSpPr>
          <p:spPr bwMode="auto">
            <a:xfrm>
              <a:off x="7586661" y="46863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77"/>
            <p:cNvSpPr>
              <a:spLocks/>
            </p:cNvSpPr>
            <p:nvPr/>
          </p:nvSpPr>
          <p:spPr bwMode="auto">
            <a:xfrm>
              <a:off x="7634286" y="46482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78"/>
            <p:cNvSpPr>
              <a:spLocks/>
            </p:cNvSpPr>
            <p:nvPr/>
          </p:nvSpPr>
          <p:spPr bwMode="auto">
            <a:xfrm>
              <a:off x="7672386" y="4610101"/>
              <a:ext cx="47625" cy="28575"/>
            </a:xfrm>
            <a:custGeom>
              <a:avLst/>
              <a:gdLst>
                <a:gd name="T0" fmla="*/ 0 w 30"/>
                <a:gd name="T1" fmla="*/ 18 h 18"/>
                <a:gd name="T2" fmla="*/ 18 w 30"/>
                <a:gd name="T3" fmla="*/ 6 h 18"/>
                <a:gd name="T4" fmla="*/ 18 w 30"/>
                <a:gd name="T5" fmla="*/ 6 h 18"/>
                <a:gd name="T6" fmla="*/ 30 w 30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18">
                  <a:moveTo>
                    <a:pt x="0" y="18"/>
                  </a:moveTo>
                  <a:lnTo>
                    <a:pt x="18" y="6"/>
                  </a:lnTo>
                  <a:lnTo>
                    <a:pt x="18" y="6"/>
                  </a:lnTo>
                  <a:lnTo>
                    <a:pt x="30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79"/>
            <p:cNvSpPr>
              <a:spLocks/>
            </p:cNvSpPr>
            <p:nvPr/>
          </p:nvSpPr>
          <p:spPr bwMode="auto">
            <a:xfrm>
              <a:off x="7720011" y="456247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80"/>
            <p:cNvSpPr>
              <a:spLocks/>
            </p:cNvSpPr>
            <p:nvPr/>
          </p:nvSpPr>
          <p:spPr bwMode="auto">
            <a:xfrm>
              <a:off x="7767636" y="451485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81"/>
            <p:cNvSpPr>
              <a:spLocks/>
            </p:cNvSpPr>
            <p:nvPr/>
          </p:nvSpPr>
          <p:spPr bwMode="auto">
            <a:xfrm>
              <a:off x="7805736" y="447675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82"/>
            <p:cNvSpPr>
              <a:spLocks/>
            </p:cNvSpPr>
            <p:nvPr/>
          </p:nvSpPr>
          <p:spPr bwMode="auto">
            <a:xfrm>
              <a:off x="7853361" y="442912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83"/>
            <p:cNvSpPr>
              <a:spLocks/>
            </p:cNvSpPr>
            <p:nvPr/>
          </p:nvSpPr>
          <p:spPr bwMode="auto">
            <a:xfrm>
              <a:off x="7900986" y="43815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0" name="Freeform 84"/>
            <p:cNvSpPr>
              <a:spLocks/>
            </p:cNvSpPr>
            <p:nvPr/>
          </p:nvSpPr>
          <p:spPr bwMode="auto">
            <a:xfrm>
              <a:off x="7939086" y="433387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1" name="Freeform 85"/>
            <p:cNvSpPr>
              <a:spLocks/>
            </p:cNvSpPr>
            <p:nvPr/>
          </p:nvSpPr>
          <p:spPr bwMode="auto">
            <a:xfrm>
              <a:off x="7986711" y="4276726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8 h 30"/>
                <a:gd name="T4" fmla="*/ 12 w 24"/>
                <a:gd name="T5" fmla="*/ 18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2" name="Freeform 86"/>
            <p:cNvSpPr>
              <a:spLocks/>
            </p:cNvSpPr>
            <p:nvPr/>
          </p:nvSpPr>
          <p:spPr bwMode="auto">
            <a:xfrm>
              <a:off x="8034336" y="4229101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3" name="Freeform 87"/>
            <p:cNvSpPr>
              <a:spLocks/>
            </p:cNvSpPr>
            <p:nvPr/>
          </p:nvSpPr>
          <p:spPr bwMode="auto">
            <a:xfrm>
              <a:off x="8072436" y="4171951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8 h 30"/>
                <a:gd name="T4" fmla="*/ 12 w 24"/>
                <a:gd name="T5" fmla="*/ 18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4" name="Freeform 88"/>
            <p:cNvSpPr>
              <a:spLocks/>
            </p:cNvSpPr>
            <p:nvPr/>
          </p:nvSpPr>
          <p:spPr bwMode="auto">
            <a:xfrm>
              <a:off x="8120061" y="4114801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8 h 30"/>
                <a:gd name="T4" fmla="*/ 12 w 24"/>
                <a:gd name="T5" fmla="*/ 18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5" name="Freeform 89"/>
            <p:cNvSpPr>
              <a:spLocks/>
            </p:cNvSpPr>
            <p:nvPr/>
          </p:nvSpPr>
          <p:spPr bwMode="auto">
            <a:xfrm>
              <a:off x="8167686" y="4057651"/>
              <a:ext cx="28575" cy="47625"/>
            </a:xfrm>
            <a:custGeom>
              <a:avLst/>
              <a:gdLst>
                <a:gd name="T0" fmla="*/ 0 w 18"/>
                <a:gd name="T1" fmla="*/ 30 h 30"/>
                <a:gd name="T2" fmla="*/ 6 w 18"/>
                <a:gd name="T3" fmla="*/ 18 h 30"/>
                <a:gd name="T4" fmla="*/ 6 w 18"/>
                <a:gd name="T5" fmla="*/ 18 h 30"/>
                <a:gd name="T6" fmla="*/ 18 w 18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0">
                  <a:moveTo>
                    <a:pt x="0" y="30"/>
                  </a:moveTo>
                  <a:lnTo>
                    <a:pt x="6" y="18"/>
                  </a:lnTo>
                  <a:lnTo>
                    <a:pt x="6" y="18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6" name="Freeform 90"/>
            <p:cNvSpPr>
              <a:spLocks/>
            </p:cNvSpPr>
            <p:nvPr/>
          </p:nvSpPr>
          <p:spPr bwMode="auto">
            <a:xfrm>
              <a:off x="8205786" y="4010026"/>
              <a:ext cx="38100" cy="38100"/>
            </a:xfrm>
            <a:custGeom>
              <a:avLst/>
              <a:gdLst>
                <a:gd name="T0" fmla="*/ 0 w 24"/>
                <a:gd name="T1" fmla="*/ 24 h 24"/>
                <a:gd name="T2" fmla="*/ 12 w 24"/>
                <a:gd name="T3" fmla="*/ 12 h 24"/>
                <a:gd name="T4" fmla="*/ 12 w 24"/>
                <a:gd name="T5" fmla="*/ 12 h 24"/>
                <a:gd name="T6" fmla="*/ 24 w 24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7" name="Freeform 91"/>
            <p:cNvSpPr>
              <a:spLocks/>
            </p:cNvSpPr>
            <p:nvPr/>
          </p:nvSpPr>
          <p:spPr bwMode="auto">
            <a:xfrm>
              <a:off x="8253411" y="3943351"/>
              <a:ext cx="38100" cy="57150"/>
            </a:xfrm>
            <a:custGeom>
              <a:avLst/>
              <a:gdLst>
                <a:gd name="T0" fmla="*/ 0 w 24"/>
                <a:gd name="T1" fmla="*/ 36 h 36"/>
                <a:gd name="T2" fmla="*/ 12 w 24"/>
                <a:gd name="T3" fmla="*/ 18 h 36"/>
                <a:gd name="T4" fmla="*/ 12 w 24"/>
                <a:gd name="T5" fmla="*/ 18 h 36"/>
                <a:gd name="T6" fmla="*/ 24 w 2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0" y="36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8" name="Freeform 92"/>
            <p:cNvSpPr>
              <a:spLocks/>
            </p:cNvSpPr>
            <p:nvPr/>
          </p:nvSpPr>
          <p:spPr bwMode="auto">
            <a:xfrm>
              <a:off x="8291511" y="3886201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8 h 30"/>
                <a:gd name="T4" fmla="*/ 12 w 24"/>
                <a:gd name="T5" fmla="*/ 18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9" name="Freeform 93"/>
            <p:cNvSpPr>
              <a:spLocks/>
            </p:cNvSpPr>
            <p:nvPr/>
          </p:nvSpPr>
          <p:spPr bwMode="auto">
            <a:xfrm>
              <a:off x="8339136" y="3829051"/>
              <a:ext cx="38100" cy="47625"/>
            </a:xfrm>
            <a:custGeom>
              <a:avLst/>
              <a:gdLst>
                <a:gd name="T0" fmla="*/ 0 w 24"/>
                <a:gd name="T1" fmla="*/ 30 h 30"/>
                <a:gd name="T2" fmla="*/ 12 w 24"/>
                <a:gd name="T3" fmla="*/ 12 h 30"/>
                <a:gd name="T4" fmla="*/ 12 w 24"/>
                <a:gd name="T5" fmla="*/ 12 h 30"/>
                <a:gd name="T6" fmla="*/ 24 w 24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0">
                  <a:moveTo>
                    <a:pt x="0" y="30"/>
                  </a:moveTo>
                  <a:lnTo>
                    <a:pt x="12" y="12"/>
                  </a:lnTo>
                  <a:lnTo>
                    <a:pt x="12" y="12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0" name="Freeform 94"/>
            <p:cNvSpPr>
              <a:spLocks/>
            </p:cNvSpPr>
            <p:nvPr/>
          </p:nvSpPr>
          <p:spPr bwMode="auto">
            <a:xfrm>
              <a:off x="8386761" y="3762376"/>
              <a:ext cx="28575" cy="47625"/>
            </a:xfrm>
            <a:custGeom>
              <a:avLst/>
              <a:gdLst>
                <a:gd name="T0" fmla="*/ 0 w 18"/>
                <a:gd name="T1" fmla="*/ 30 h 30"/>
                <a:gd name="T2" fmla="*/ 12 w 18"/>
                <a:gd name="T3" fmla="*/ 18 h 30"/>
                <a:gd name="T4" fmla="*/ 12 w 18"/>
                <a:gd name="T5" fmla="*/ 18 h 30"/>
                <a:gd name="T6" fmla="*/ 18 w 18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30">
                  <a:moveTo>
                    <a:pt x="0" y="30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18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1" name="Freeform 95"/>
            <p:cNvSpPr>
              <a:spLocks/>
            </p:cNvSpPr>
            <p:nvPr/>
          </p:nvSpPr>
          <p:spPr bwMode="auto">
            <a:xfrm>
              <a:off x="8424861" y="3695701"/>
              <a:ext cx="38100" cy="57150"/>
            </a:xfrm>
            <a:custGeom>
              <a:avLst/>
              <a:gdLst>
                <a:gd name="T0" fmla="*/ 0 w 24"/>
                <a:gd name="T1" fmla="*/ 36 h 36"/>
                <a:gd name="T2" fmla="*/ 12 w 24"/>
                <a:gd name="T3" fmla="*/ 18 h 36"/>
                <a:gd name="T4" fmla="*/ 12 w 24"/>
                <a:gd name="T5" fmla="*/ 18 h 36"/>
                <a:gd name="T6" fmla="*/ 24 w 2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0" y="36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2" name="Freeform 96"/>
            <p:cNvSpPr>
              <a:spLocks/>
            </p:cNvSpPr>
            <p:nvPr/>
          </p:nvSpPr>
          <p:spPr bwMode="auto">
            <a:xfrm>
              <a:off x="8472486" y="3629026"/>
              <a:ext cx="38100" cy="57150"/>
            </a:xfrm>
            <a:custGeom>
              <a:avLst/>
              <a:gdLst>
                <a:gd name="T0" fmla="*/ 0 w 24"/>
                <a:gd name="T1" fmla="*/ 36 h 36"/>
                <a:gd name="T2" fmla="*/ 12 w 24"/>
                <a:gd name="T3" fmla="*/ 18 h 36"/>
                <a:gd name="T4" fmla="*/ 12 w 24"/>
                <a:gd name="T5" fmla="*/ 18 h 36"/>
                <a:gd name="T6" fmla="*/ 24 w 24"/>
                <a:gd name="T7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36">
                  <a:moveTo>
                    <a:pt x="0" y="36"/>
                  </a:moveTo>
                  <a:lnTo>
                    <a:pt x="12" y="18"/>
                  </a:lnTo>
                  <a:lnTo>
                    <a:pt x="12" y="18"/>
                  </a:lnTo>
                  <a:lnTo>
                    <a:pt x="24" y="0"/>
                  </a:lnTo>
                </a:path>
              </a:pathLst>
            </a:custGeom>
            <a:noFill/>
            <a:ln w="0">
              <a:solidFill>
                <a:srgbClr val="009C4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3" name="Rectangle 97"/>
            <p:cNvSpPr>
              <a:spLocks noChangeArrowheads="1"/>
            </p:cNvSpPr>
            <p:nvPr/>
          </p:nvSpPr>
          <p:spPr bwMode="auto">
            <a:xfrm>
              <a:off x="6329362" y="3629026"/>
              <a:ext cx="2181224" cy="1638300"/>
            </a:xfrm>
            <a:prstGeom prst="rect">
              <a:avLst/>
            </a:pr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4" name="Rectangle 98"/>
            <p:cNvSpPr>
              <a:spLocks noChangeArrowheads="1"/>
            </p:cNvSpPr>
            <p:nvPr/>
          </p:nvSpPr>
          <p:spPr bwMode="auto">
            <a:xfrm>
              <a:off x="7354886" y="5434014"/>
              <a:ext cx="10579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Helvetica" pitchFamily="34" charset="0"/>
                </a:rPr>
                <a:t> n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1096" name="Rectangle 1095"/>
          <p:cNvSpPr/>
          <p:nvPr/>
        </p:nvSpPr>
        <p:spPr>
          <a:xfrm>
            <a:off x="4257574" y="5474496"/>
            <a:ext cx="43148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is a strict upper bound on f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as shown in the figure.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Big</a:t>
            </a:r>
            <a:r>
              <a:rPr lang="fr-FR" dirty="0">
                <a:solidFill>
                  <a:schemeClr val="tx1"/>
                </a:solidFill>
              </a:rPr>
              <a:t> O Notation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4588" y="3581401"/>
            <a:ext cx="7415212" cy="212883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shall use the asymptotic time complexity metric (big O notation) to characterize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time taken by different adders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1" y="1334869"/>
            <a:ext cx="7515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 </a:t>
            </a:r>
          </a:p>
          <a:p>
            <a:r>
              <a:rPr lang="en-US" dirty="0"/>
              <a:t>f(n) = 0.00001n</a:t>
            </a:r>
            <a:r>
              <a:rPr lang="en-US" baseline="30000" dirty="0"/>
              <a:t>100</a:t>
            </a:r>
            <a:r>
              <a:rPr lang="en-US" dirty="0"/>
              <a:t> + 10000n</a:t>
            </a:r>
            <a:r>
              <a:rPr lang="en-US" baseline="30000" dirty="0"/>
              <a:t>99</a:t>
            </a:r>
            <a:r>
              <a:rPr lang="en-US" dirty="0"/>
              <a:t> + 234344. Find its asymptotic time complexity.</a:t>
            </a:r>
          </a:p>
          <a:p>
            <a:endParaRPr lang="en-US" dirty="0"/>
          </a:p>
          <a:p>
            <a:r>
              <a:rPr lang="en-US" b="1" dirty="0"/>
              <a:t>Answer</a:t>
            </a:r>
            <a:r>
              <a:rPr lang="en-US" dirty="0"/>
              <a:t>: </a:t>
            </a:r>
            <a:r>
              <a:rPr lang="en-US" i="1" dirty="0"/>
              <a:t>f(n) = O(n</a:t>
            </a:r>
            <a:r>
              <a:rPr lang="en-US" i="1" baseline="30000" dirty="0"/>
              <a:t>100</a:t>
            </a:r>
            <a:r>
              <a:rPr lang="en-US" i="1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40120" y="3464782"/>
            <a:ext cx="2088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Ripple</a:t>
            </a:r>
            <a:r>
              <a:rPr lang="fr-FR" dirty="0">
                <a:solidFill>
                  <a:schemeClr val="tx1"/>
                </a:solidFill>
              </a:rPr>
              <a:t> Carry </a:t>
            </a:r>
            <a:r>
              <a:rPr lang="fr-FR" dirty="0" err="1">
                <a:solidFill>
                  <a:schemeClr val="tx1"/>
                </a:solidFill>
              </a:rPr>
              <a:t>Adders</a:t>
            </a:r>
            <a:r>
              <a:rPr lang="fr-FR" dirty="0">
                <a:solidFill>
                  <a:schemeClr val="tx1"/>
                </a:solidFill>
              </a:rPr>
              <a:t> and Beyond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524001"/>
            <a:ext cx="789305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complexity of a ripple carry adder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O(n)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                    Can we do better than O(n) 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879519" y="5472000"/>
            <a:ext cx="171648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/>
          <p:cNvSpPr/>
          <p:nvPr/>
        </p:nvSpPr>
        <p:spPr>
          <a:xfrm>
            <a:off x="5587920" y="4891801"/>
            <a:ext cx="2304000" cy="1007999"/>
          </a:xfrm>
          <a:custGeom>
            <a:avLst>
              <a:gd name="f0" fmla="val 28602"/>
              <a:gd name="f1" fmla="val 21299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O(</a:t>
            </a:r>
            <a:r>
              <a:rPr lang="fr-FR" dirty="0">
                <a:solidFill>
                  <a:schemeClr val="tx1"/>
                </a:solidFill>
                <a:cs typeface="Helvetica" pitchFamily="34"/>
              </a:rPr>
              <a:t>√n</a:t>
            </a:r>
            <a:r>
              <a:rPr lang="fr-FR" dirty="0">
                <a:solidFill>
                  <a:schemeClr val="tx1"/>
                </a:solidFill>
              </a:rPr>
              <a:t>) time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524000"/>
            <a:ext cx="7416800" cy="456088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Group bits into blocks of size (k)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we are adding two 32 bit numbers A and B, and k = 4, then the blocks are :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Produce the result of each block with a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 small ripple carry adder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276600" y="3200401"/>
            <a:ext cx="6280150" cy="1709738"/>
            <a:chOff x="1104" y="2016"/>
            <a:chExt cx="3956" cy="107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04" y="2016"/>
              <a:ext cx="3956" cy="10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4119" y="2458"/>
              <a:ext cx="852" cy="553"/>
            </a:xfrm>
            <a:prstGeom prst="rect">
              <a:avLst/>
            </a:prstGeom>
            <a:solidFill>
              <a:srgbClr val="A2D0D9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471" y="2463"/>
              <a:ext cx="1041" cy="562"/>
            </a:xfrm>
            <a:prstGeom prst="rect">
              <a:avLst/>
            </a:prstGeom>
            <a:solidFill>
              <a:srgbClr val="A2D0D9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519" y="2475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619" y="2562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779" y="2469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879" y="2557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594" y="2482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694" y="2570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406" y="2477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506" y="256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222" y="2486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322" y="257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774" y="2479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874" y="2567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024" y="2475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124" y="2563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271" y="2475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371" y="2563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29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auto">
            <a:xfrm>
              <a:off x="2654" y="2549"/>
              <a:ext cx="25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2826" y="2549"/>
              <a:ext cx="24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2996" y="2549"/>
              <a:ext cx="25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505" y="2795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1605" y="2884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766" y="2791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866" y="2878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4580" y="2803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4680" y="289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4392" y="2799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492" y="2886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4208" y="2808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4309" y="289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760" y="2800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860" y="2889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011" y="2796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2111" y="2884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257" y="2796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2358" y="2884"/>
              <a:ext cx="9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29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Oval 45"/>
            <p:cNvSpPr>
              <a:spLocks noChangeArrowheads="1"/>
            </p:cNvSpPr>
            <p:nvPr/>
          </p:nvSpPr>
          <p:spPr bwMode="auto">
            <a:xfrm>
              <a:off x="2640" y="2871"/>
              <a:ext cx="25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46"/>
            <p:cNvSpPr>
              <a:spLocks noChangeArrowheads="1"/>
            </p:cNvSpPr>
            <p:nvPr/>
          </p:nvSpPr>
          <p:spPr bwMode="auto">
            <a:xfrm>
              <a:off x="2812" y="2871"/>
              <a:ext cx="24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47"/>
            <p:cNvSpPr>
              <a:spLocks noChangeArrowheads="1"/>
            </p:cNvSpPr>
            <p:nvPr/>
          </p:nvSpPr>
          <p:spPr bwMode="auto">
            <a:xfrm>
              <a:off x="2983" y="2871"/>
              <a:ext cx="25" cy="29"/>
            </a:xfrm>
            <a:prstGeom prst="ellipse">
              <a:avLst/>
            </a:prstGeom>
            <a:solidFill>
              <a:srgbClr val="000000"/>
            </a:solidFill>
            <a:ln w="4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>
              <a:off x="1113" y="2739"/>
              <a:ext cx="278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9"/>
            <p:cNvSpPr>
              <a:spLocks noChangeShapeType="1"/>
            </p:cNvSpPr>
            <p:nvPr/>
          </p:nvSpPr>
          <p:spPr bwMode="auto">
            <a:xfrm>
              <a:off x="1250" y="2603"/>
              <a:ext cx="0" cy="264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1283" y="3065"/>
              <a:ext cx="3763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141" y="2454"/>
              <a:ext cx="853" cy="552"/>
            </a:xfrm>
            <a:prstGeom prst="rect">
              <a:avLst/>
            </a:prstGeom>
            <a:solidFill>
              <a:srgbClr val="A2D0D9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3802" y="2465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3902" y="2553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616" y="2477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716" y="2565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428" y="2473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3528" y="256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3244" y="2482"/>
              <a:ext cx="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3345" y="2570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3788" y="2786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3889" y="2874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3603" y="2799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3703" y="2887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3415" y="2794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3515" y="2882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3231" y="2803"/>
              <a:ext cx="8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3331" y="2891"/>
              <a:ext cx="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3917" y="2279"/>
              <a:ext cx="224" cy="148"/>
            </a:xfrm>
            <a:custGeom>
              <a:avLst/>
              <a:gdLst>
                <a:gd name="T0" fmla="*/ 504 w 504"/>
                <a:gd name="T1" fmla="*/ 332 h 332"/>
                <a:gd name="T2" fmla="*/ 504 w 504"/>
                <a:gd name="T3" fmla="*/ 0 h 332"/>
                <a:gd name="T4" fmla="*/ 0 w 504"/>
                <a:gd name="T5" fmla="*/ 0 h 332"/>
                <a:gd name="T6" fmla="*/ 0 w 504"/>
                <a:gd name="T7" fmla="*/ 33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332">
                  <a:moveTo>
                    <a:pt x="504" y="332"/>
                  </a:moveTo>
                  <a:lnTo>
                    <a:pt x="504" y="0"/>
                  </a:lnTo>
                  <a:lnTo>
                    <a:pt x="0" y="0"/>
                  </a:lnTo>
                  <a:lnTo>
                    <a:pt x="0" y="332"/>
                  </a:ln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3897" y="2357"/>
              <a:ext cx="40" cy="70"/>
            </a:xfrm>
            <a:custGeom>
              <a:avLst/>
              <a:gdLst>
                <a:gd name="T0" fmla="*/ 20 w 40"/>
                <a:gd name="T1" fmla="*/ 20 h 70"/>
                <a:gd name="T2" fmla="*/ 0 w 40"/>
                <a:gd name="T3" fmla="*/ 0 h 70"/>
                <a:gd name="T4" fmla="*/ 20 w 40"/>
                <a:gd name="T5" fmla="*/ 70 h 70"/>
                <a:gd name="T6" fmla="*/ 40 w 40"/>
                <a:gd name="T7" fmla="*/ 0 h 70"/>
                <a:gd name="T8" fmla="*/ 20 w 40"/>
                <a:gd name="T9" fmla="*/ 2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0">
                  <a:moveTo>
                    <a:pt x="20" y="20"/>
                  </a:moveTo>
                  <a:lnTo>
                    <a:pt x="0" y="0"/>
                  </a:lnTo>
                  <a:lnTo>
                    <a:pt x="20" y="70"/>
                  </a:lnTo>
                  <a:lnTo>
                    <a:pt x="40" y="0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2973" y="2308"/>
              <a:ext cx="224" cy="149"/>
            </a:xfrm>
            <a:custGeom>
              <a:avLst/>
              <a:gdLst>
                <a:gd name="T0" fmla="*/ 503 w 503"/>
                <a:gd name="T1" fmla="*/ 333 h 333"/>
                <a:gd name="T2" fmla="*/ 503 w 503"/>
                <a:gd name="T3" fmla="*/ 0 h 333"/>
                <a:gd name="T4" fmla="*/ 0 w 503"/>
                <a:gd name="T5" fmla="*/ 0 h 333"/>
                <a:gd name="T6" fmla="*/ 0 w 503"/>
                <a:gd name="T7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3" h="333">
                  <a:moveTo>
                    <a:pt x="503" y="333"/>
                  </a:moveTo>
                  <a:lnTo>
                    <a:pt x="503" y="0"/>
                  </a:lnTo>
                  <a:lnTo>
                    <a:pt x="0" y="0"/>
                  </a:lnTo>
                  <a:lnTo>
                    <a:pt x="0" y="333"/>
                  </a:ln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2953" y="2386"/>
              <a:ext cx="40" cy="71"/>
            </a:xfrm>
            <a:custGeom>
              <a:avLst/>
              <a:gdLst>
                <a:gd name="T0" fmla="*/ 20 w 40"/>
                <a:gd name="T1" fmla="*/ 20 h 71"/>
                <a:gd name="T2" fmla="*/ 0 w 40"/>
                <a:gd name="T3" fmla="*/ 0 h 71"/>
                <a:gd name="T4" fmla="*/ 20 w 40"/>
                <a:gd name="T5" fmla="*/ 71 h 71"/>
                <a:gd name="T6" fmla="*/ 40 w 40"/>
                <a:gd name="T7" fmla="*/ 0 h 71"/>
                <a:gd name="T8" fmla="*/ 20 w 40"/>
                <a:gd name="T9" fmla="*/ 2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20" y="20"/>
                  </a:moveTo>
                  <a:lnTo>
                    <a:pt x="0" y="0"/>
                  </a:lnTo>
                  <a:lnTo>
                    <a:pt x="20" y="71"/>
                  </a:lnTo>
                  <a:lnTo>
                    <a:pt x="40" y="0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2449" y="2303"/>
              <a:ext cx="224" cy="150"/>
            </a:xfrm>
            <a:custGeom>
              <a:avLst/>
              <a:gdLst>
                <a:gd name="T0" fmla="*/ 504 w 504"/>
                <a:gd name="T1" fmla="*/ 333 h 333"/>
                <a:gd name="T2" fmla="*/ 504 w 504"/>
                <a:gd name="T3" fmla="*/ 0 h 333"/>
                <a:gd name="T4" fmla="*/ 0 w 504"/>
                <a:gd name="T5" fmla="*/ 0 h 333"/>
                <a:gd name="T6" fmla="*/ 0 w 504"/>
                <a:gd name="T7" fmla="*/ 333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4" h="333">
                  <a:moveTo>
                    <a:pt x="504" y="333"/>
                  </a:moveTo>
                  <a:lnTo>
                    <a:pt x="504" y="0"/>
                  </a:lnTo>
                  <a:lnTo>
                    <a:pt x="0" y="0"/>
                  </a:lnTo>
                  <a:lnTo>
                    <a:pt x="0" y="333"/>
                  </a:lnTo>
                </a:path>
              </a:pathLst>
            </a:cu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2429" y="2382"/>
              <a:ext cx="40" cy="71"/>
            </a:xfrm>
            <a:custGeom>
              <a:avLst/>
              <a:gdLst>
                <a:gd name="T0" fmla="*/ 20 w 40"/>
                <a:gd name="T1" fmla="*/ 20 h 71"/>
                <a:gd name="T2" fmla="*/ 0 w 40"/>
                <a:gd name="T3" fmla="*/ 0 h 71"/>
                <a:gd name="T4" fmla="*/ 20 w 40"/>
                <a:gd name="T5" fmla="*/ 71 h 71"/>
                <a:gd name="T6" fmla="*/ 40 w 40"/>
                <a:gd name="T7" fmla="*/ 0 h 71"/>
                <a:gd name="T8" fmla="*/ 20 w 40"/>
                <a:gd name="T9" fmla="*/ 2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1">
                  <a:moveTo>
                    <a:pt x="20" y="20"/>
                  </a:moveTo>
                  <a:lnTo>
                    <a:pt x="0" y="0"/>
                  </a:lnTo>
                  <a:lnTo>
                    <a:pt x="20" y="71"/>
                  </a:lnTo>
                  <a:lnTo>
                    <a:pt x="40" y="0"/>
                  </a:lnTo>
                  <a:lnTo>
                    <a:pt x="20" y="2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3683" y="2022"/>
              <a:ext cx="7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Carry propagating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3683" y="2161"/>
              <a:ext cx="5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across blocks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214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this case,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carry propagates across blocks</a:t>
            </a:r>
          </a:p>
          <a:p>
            <a:pPr lvl="0"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complexity is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O(n)</a:t>
            </a:r>
          </a:p>
          <a:p>
            <a:pPr lvl="0"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  Idea :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Add the numbers in each block in parallel</a:t>
            </a:r>
          </a:p>
          <a:p>
            <a:pPr lvl="1"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Stage I : For each </a:t>
            </a:r>
            <a:r>
              <a:rPr lang="en-US" sz="2600" dirty="0">
                <a:solidFill>
                  <a:srgbClr val="4700B8"/>
                </a:solidFill>
                <a:latin typeface="Calibri" panose="020F0502020204030204" pitchFamily="34" charset="0"/>
              </a:rPr>
              <a:t>block</a:t>
            </a:r>
            <a:r>
              <a:rPr lang="en-US" sz="2600" dirty="0">
                <a:latin typeface="Calibri" panose="020F0502020204030204" pitchFamily="34" charset="0"/>
              </a:rPr>
              <a:t>, produce </a:t>
            </a: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two results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Assuming an </a:t>
            </a: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input carry of 0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Assuming an </a:t>
            </a:r>
            <a:r>
              <a:rPr lang="en-US" sz="2200" dirty="0">
                <a:solidFill>
                  <a:srgbClr val="198A8A"/>
                </a:solidFill>
                <a:latin typeface="Calibri" panose="020F0502020204030204" pitchFamily="34" charset="0"/>
              </a:rPr>
              <a:t>input carry of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2133601" y="3311999"/>
            <a:ext cx="948599" cy="111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1" y="1439863"/>
            <a:ext cx="7775575" cy="45577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each block we have two results available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Result → (k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sum</a:t>
            </a:r>
            <a:r>
              <a:rPr lang="en-US" sz="2800" dirty="0">
                <a:latin typeface="Calibri" panose="020F0502020204030204" pitchFamily="34" charset="0"/>
              </a:rPr>
              <a:t> bits), and 1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carry out</a:t>
            </a:r>
            <a:r>
              <a:rPr lang="en-US" sz="2800" dirty="0">
                <a:latin typeface="Calibri" panose="020F0502020204030204" pitchFamily="34" charset="0"/>
              </a:rPr>
              <a:t> bit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Stage II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Start at the </a:t>
            </a: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least significant block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The input carry is 0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Choose the appropriate result from stage I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now know the input carry for the second block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Choose the appropriate result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Result contains the input carry for the third block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Given the result of the second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Compute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the carry in for the third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Choose the </a:t>
            </a:r>
            <a:r>
              <a:rPr lang="en-US" dirty="0">
                <a:solidFill>
                  <a:srgbClr val="198A8A"/>
                </a:solidFill>
                <a:latin typeface="Calibri" panose="020F0502020204030204" pitchFamily="34" charset="0"/>
              </a:rPr>
              <a:t>appropriate result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Proceed t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ill the last block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At the </a:t>
            </a:r>
            <a:r>
              <a:rPr lang="en-US" sz="2800" dirty="0">
                <a:solidFill>
                  <a:srgbClr val="008000"/>
                </a:solidFill>
                <a:latin typeface="Calibri" panose="020F0502020204030204" pitchFamily="34" charset="0"/>
              </a:rPr>
              <a:t>last block</a:t>
            </a:r>
            <a:r>
              <a:rPr lang="en-US" sz="2800" dirty="0">
                <a:latin typeface="Calibri" panose="020F0502020204030204" pitchFamily="34" charset="0"/>
              </a:rPr>
              <a:t> (most significant positions)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Choose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correct result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carry out value, is equal to the </a:t>
            </a:r>
            <a:r>
              <a:rPr lang="en-US" dirty="0">
                <a:solidFill>
                  <a:srgbClr val="7E0021"/>
                </a:solidFill>
                <a:latin typeface="Calibri" panose="020F0502020204030204" pitchFamily="34" charset="0"/>
              </a:rPr>
              <a:t>carry out of the entire computation.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How </a:t>
            </a:r>
            <a:r>
              <a:rPr lang="fr-FR" dirty="0" err="1">
                <a:solidFill>
                  <a:schemeClr val="tx1"/>
                </a:solidFill>
              </a:rPr>
              <a:t>much</a:t>
            </a:r>
            <a:r>
              <a:rPr lang="fr-FR" dirty="0">
                <a:solidFill>
                  <a:schemeClr val="tx1"/>
                </a:solidFill>
              </a:rPr>
              <a:t> time </a:t>
            </a:r>
            <a:r>
              <a:rPr lang="fr-FR" dirty="0" err="1">
                <a:solidFill>
                  <a:schemeClr val="tx1"/>
                </a:solidFill>
              </a:rPr>
              <a:t>did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take</a:t>
            </a:r>
            <a:r>
              <a:rPr lang="fr-FR" dirty="0">
                <a:solidFill>
                  <a:schemeClr val="tx1"/>
                </a:solidFill>
              </a:rPr>
              <a:t> 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Our block size is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Stage I takes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k units</a:t>
            </a:r>
            <a:r>
              <a:rPr lang="en-US" dirty="0">
                <a:latin typeface="Calibri" panose="020F0502020204030204" pitchFamily="34" charset="0"/>
              </a:rPr>
              <a:t> of time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are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n/k</a:t>
            </a:r>
            <a:r>
              <a:rPr lang="en-US" dirty="0">
                <a:latin typeface="Calibri" panose="020F0502020204030204" pitchFamily="34" charset="0"/>
              </a:rPr>
              <a:t> blocks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Stage II takes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(n/k) </a:t>
            </a:r>
            <a:r>
              <a:rPr lang="en-US" dirty="0">
                <a:latin typeface="Calibri" panose="020F0502020204030204" pitchFamily="34" charset="0"/>
              </a:rPr>
              <a:t>units of time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(k + n/k)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59601" y="4564883"/>
                <a:ext cx="2643031" cy="2425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⟹1 −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800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601" y="4564883"/>
                <a:ext cx="2643031" cy="2425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19400" y="3581400"/>
            <a:ext cx="2088000" cy="1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492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r>
              <a:rPr lang="fr-FR" dirty="0">
                <a:solidFill>
                  <a:schemeClr val="tx1"/>
                </a:solidFill>
              </a:rPr>
              <a:t> of the Carry Select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7000" y="16764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 = O(√n + √n) = O(√n)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Thus, we have a </a:t>
            </a: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√n time adder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72841" y="4036201"/>
            <a:ext cx="4210681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600">
                <a:latin typeface="Arial" pitchFamily="18"/>
                <a:ea typeface="Microsoft YaHei" pitchFamily="2"/>
                <a:cs typeface="Mangal" pitchFamily="2"/>
              </a:rPr>
              <a:t> Can we do better 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605319" y="5548200"/>
            <a:ext cx="1716480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lum/>
            <a:alphaModFix/>
          </a:blip>
          <a:srcRect/>
          <a:stretch>
            <a:fillRect/>
          </a:stretch>
        </p:blipFill>
        <p:spPr>
          <a:xfrm>
            <a:off x="8605319" y="5548200"/>
            <a:ext cx="1716480" cy="8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/>
          <p:cNvSpPr/>
          <p:nvPr/>
        </p:nvSpPr>
        <p:spPr>
          <a:xfrm>
            <a:off x="6217800" y="4972200"/>
            <a:ext cx="2088000" cy="792000"/>
          </a:xfrm>
          <a:custGeom>
            <a:avLst>
              <a:gd name="f0" fmla="val 25911"/>
              <a:gd name="f1" fmla="val 2724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-2147483647"/>
              <a:gd name="f11" fmla="val 2147483647"/>
              <a:gd name="f12" fmla="val 1930"/>
              <a:gd name="f13" fmla="val 7160"/>
              <a:gd name="f14" fmla="val 1530"/>
              <a:gd name="f15" fmla="val 4490"/>
              <a:gd name="f16" fmla="val 3400"/>
              <a:gd name="f17" fmla="val 1970"/>
              <a:gd name="f18" fmla="val 5270"/>
              <a:gd name="f19" fmla="val 5860"/>
              <a:gd name="f20" fmla="val 1950"/>
              <a:gd name="f21" fmla="val 6470"/>
              <a:gd name="f22" fmla="val 2210"/>
              <a:gd name="f23" fmla="val 6970"/>
              <a:gd name="f24" fmla="val 2600"/>
              <a:gd name="f25" fmla="val 7450"/>
              <a:gd name="f26" fmla="val 1390"/>
              <a:gd name="f27" fmla="val 8340"/>
              <a:gd name="f28" fmla="val 650"/>
              <a:gd name="f29" fmla="val 9340"/>
              <a:gd name="f30" fmla="val 10004"/>
              <a:gd name="f31" fmla="val 690"/>
              <a:gd name="f32" fmla="val 10710"/>
              <a:gd name="f33" fmla="val 1050"/>
              <a:gd name="f34" fmla="val 11210"/>
              <a:gd name="f35" fmla="val 1700"/>
              <a:gd name="f36" fmla="val 11570"/>
              <a:gd name="f37" fmla="val 630"/>
              <a:gd name="f38" fmla="val 12330"/>
              <a:gd name="f39" fmla="val 13150"/>
              <a:gd name="f40" fmla="val 13840"/>
              <a:gd name="f41" fmla="val 14470"/>
              <a:gd name="f42" fmla="val 460"/>
              <a:gd name="f43" fmla="val 14870"/>
              <a:gd name="f44" fmla="val 1160"/>
              <a:gd name="f45" fmla="val 15330"/>
              <a:gd name="f46" fmla="val 440"/>
              <a:gd name="f47" fmla="val 16020"/>
              <a:gd name="f48" fmla="val 16740"/>
              <a:gd name="f49" fmla="val 17910"/>
              <a:gd name="f50" fmla="val 18900"/>
              <a:gd name="f51" fmla="val 1130"/>
              <a:gd name="f52" fmla="val 19110"/>
              <a:gd name="f53" fmla="val 2710"/>
              <a:gd name="f54" fmla="val 20240"/>
              <a:gd name="f55" fmla="val 3150"/>
              <a:gd name="f56" fmla="val 21060"/>
              <a:gd name="f57" fmla="val 4580"/>
              <a:gd name="f58" fmla="val 6220"/>
              <a:gd name="f59" fmla="val 6720"/>
              <a:gd name="f60" fmla="val 21000"/>
              <a:gd name="f61" fmla="val 7200"/>
              <a:gd name="f62" fmla="val 20830"/>
              <a:gd name="f63" fmla="val 7660"/>
              <a:gd name="f64" fmla="val 21310"/>
              <a:gd name="f65" fmla="val 8460"/>
              <a:gd name="f66" fmla="val 9450"/>
              <a:gd name="f67" fmla="val 10460"/>
              <a:gd name="f68" fmla="val 12750"/>
              <a:gd name="f69" fmla="val 20310"/>
              <a:gd name="f70" fmla="val 14680"/>
              <a:gd name="f71" fmla="val 18650"/>
              <a:gd name="f72" fmla="val 15010"/>
              <a:gd name="f73" fmla="val 17200"/>
              <a:gd name="f74" fmla="val 17370"/>
              <a:gd name="f75" fmla="val 18920"/>
              <a:gd name="f76" fmla="val 15770"/>
              <a:gd name="f77" fmla="val 15220"/>
              <a:gd name="f78" fmla="val 14700"/>
              <a:gd name="f79" fmla="val 18710"/>
              <a:gd name="f80" fmla="val 14240"/>
              <a:gd name="f81" fmla="val 18310"/>
              <a:gd name="f82" fmla="val 13820"/>
              <a:gd name="f83" fmla="val 12490"/>
              <a:gd name="f84" fmla="val 11000"/>
              <a:gd name="f85" fmla="val 9890"/>
              <a:gd name="f86" fmla="val 8840"/>
              <a:gd name="f87" fmla="val 20790"/>
              <a:gd name="f88" fmla="val 8210"/>
              <a:gd name="f89" fmla="val 19510"/>
              <a:gd name="f90" fmla="val 7620"/>
              <a:gd name="f91" fmla="val 20000"/>
              <a:gd name="f92" fmla="val 7930"/>
              <a:gd name="f93" fmla="val 20290"/>
              <a:gd name="f94" fmla="val 6240"/>
              <a:gd name="f95" fmla="val 4850"/>
              <a:gd name="f96" fmla="val 3570"/>
              <a:gd name="f97" fmla="val 19280"/>
              <a:gd name="f98" fmla="val 2900"/>
              <a:gd name="f99" fmla="val 17640"/>
              <a:gd name="f100" fmla="val 1300"/>
              <a:gd name="f101" fmla="val 17600"/>
              <a:gd name="f102" fmla="val 480"/>
              <a:gd name="f103" fmla="val 16300"/>
              <a:gd name="f104" fmla="val 14660"/>
              <a:gd name="f105" fmla="val 13900"/>
              <a:gd name="f106" fmla="val 13210"/>
              <a:gd name="f107" fmla="val 1070"/>
              <a:gd name="f108" fmla="val 12640"/>
              <a:gd name="f109" fmla="val 380"/>
              <a:gd name="f110" fmla="val 12160"/>
              <a:gd name="f111" fmla="val 10120"/>
              <a:gd name="f112" fmla="val 8590"/>
              <a:gd name="f113" fmla="val 840"/>
              <a:gd name="f114" fmla="val 7330"/>
              <a:gd name="f115" fmla="val 7410"/>
              <a:gd name="f116" fmla="val 2040"/>
              <a:gd name="f117" fmla="val 7690"/>
              <a:gd name="f118" fmla="val 2090"/>
              <a:gd name="f119" fmla="val 7920"/>
              <a:gd name="f120" fmla="val 2790"/>
              <a:gd name="f121" fmla="val 7480"/>
              <a:gd name="f122" fmla="val 3050"/>
              <a:gd name="f123" fmla="val 7670"/>
              <a:gd name="f124" fmla="val 3310"/>
              <a:gd name="f125" fmla="val 11130"/>
              <a:gd name="f126" fmla="val 1910"/>
              <a:gd name="f127" fmla="val 11080"/>
              <a:gd name="f128" fmla="val 2160"/>
              <a:gd name="f129" fmla="val 11030"/>
              <a:gd name="f130" fmla="val 2400"/>
              <a:gd name="f131" fmla="val 14720"/>
              <a:gd name="f132" fmla="val 1400"/>
              <a:gd name="f133" fmla="val 14640"/>
              <a:gd name="f134" fmla="val 1720"/>
              <a:gd name="f135" fmla="val 14540"/>
              <a:gd name="f136" fmla="val 2010"/>
              <a:gd name="f137" fmla="val 19130"/>
              <a:gd name="f138" fmla="val 2890"/>
              <a:gd name="f139" fmla="val 19230"/>
              <a:gd name="f140" fmla="val 3290"/>
              <a:gd name="f141" fmla="val 19190"/>
              <a:gd name="f142" fmla="val 3380"/>
              <a:gd name="f143" fmla="val 20660"/>
              <a:gd name="f144" fmla="val 8170"/>
              <a:gd name="f145" fmla="val 20430"/>
              <a:gd name="f146" fmla="val 8620"/>
              <a:gd name="f147" fmla="val 20110"/>
              <a:gd name="f148" fmla="val 8990"/>
              <a:gd name="f149" fmla="val 18660"/>
              <a:gd name="f150" fmla="val 18740"/>
              <a:gd name="f151" fmla="val 14200"/>
              <a:gd name="f152" fmla="val 18280"/>
              <a:gd name="f153" fmla="val 12200"/>
              <a:gd name="f154" fmla="val 17000"/>
              <a:gd name="f155" fmla="val 11450"/>
              <a:gd name="f156" fmla="val 14320"/>
              <a:gd name="f157" fmla="val 17980"/>
              <a:gd name="f158" fmla="val 14350"/>
              <a:gd name="f159" fmla="val 17680"/>
              <a:gd name="f160" fmla="val 14370"/>
              <a:gd name="f161" fmla="val 17360"/>
              <a:gd name="f162" fmla="val 8220"/>
              <a:gd name="f163" fmla="val 8060"/>
              <a:gd name="f164" fmla="val 19250"/>
              <a:gd name="f165" fmla="val 7960"/>
              <a:gd name="f166" fmla="val 18950"/>
              <a:gd name="f167" fmla="val 7860"/>
              <a:gd name="f168" fmla="val 18640"/>
              <a:gd name="f169" fmla="val 3090"/>
              <a:gd name="f170" fmla="val 3280"/>
              <a:gd name="f171" fmla="val 17540"/>
              <a:gd name="f172" fmla="val 3460"/>
              <a:gd name="f173" fmla="val 17450"/>
              <a:gd name="f174" fmla="val 12900"/>
              <a:gd name="f175" fmla="val 1780"/>
              <a:gd name="f176" fmla="val 13130"/>
              <a:gd name="f177" fmla="val 2330"/>
              <a:gd name="f178" fmla="val 13040"/>
              <a:gd name="f179" fmla="*/ 1800 1800 1"/>
              <a:gd name="f180" fmla="+- 0 0 0"/>
              <a:gd name="f181" fmla="+- 0 0 23592960"/>
              <a:gd name="f182" fmla="val 1800"/>
              <a:gd name="f183" fmla="*/ 1200 1200 1"/>
              <a:gd name="f184" fmla="val 1200"/>
              <a:gd name="f185" fmla="*/ 700 700 1"/>
              <a:gd name="f186" fmla="val 700"/>
              <a:gd name="f187" fmla="*/ f5 1 21600"/>
              <a:gd name="f188" fmla="*/ f6 1 21600"/>
              <a:gd name="f189" fmla="*/ f9 1 180"/>
              <a:gd name="f190" fmla="pin -2147483647 f0 2147483647"/>
              <a:gd name="f191" fmla="pin -2147483647 f1 2147483647"/>
              <a:gd name="f192" fmla="*/ 0 f9 1"/>
              <a:gd name="f193" fmla="*/ f180 f2 1"/>
              <a:gd name="f194" fmla="*/ f181 f2 1"/>
              <a:gd name="f195" fmla="+- f190 0 10800"/>
              <a:gd name="f196" fmla="+- f191 0 10800"/>
              <a:gd name="f197" fmla="val f190"/>
              <a:gd name="f198" fmla="val f191"/>
              <a:gd name="f199" fmla="*/ f190 f187 1"/>
              <a:gd name="f200" fmla="*/ f191 f188 1"/>
              <a:gd name="f201" fmla="*/ 3000 f187 1"/>
              <a:gd name="f202" fmla="*/ 17110 f187 1"/>
              <a:gd name="f203" fmla="*/ 17330 f188 1"/>
              <a:gd name="f204" fmla="*/ 3320 f188 1"/>
              <a:gd name="f205" fmla="*/ f192 1 f4"/>
              <a:gd name="f206" fmla="*/ f193 1 f4"/>
              <a:gd name="f207" fmla="*/ f194 1 f4"/>
              <a:gd name="f208" fmla="+- 0 0 f196"/>
              <a:gd name="f209" fmla="+- 0 0 f195"/>
              <a:gd name="f210" fmla="+- 0 0 f205"/>
              <a:gd name="f211" fmla="+- f206 0 f3"/>
              <a:gd name="f212" fmla="+- f207 0 f3"/>
              <a:gd name="f213" fmla="at2 f208 f209"/>
              <a:gd name="f214" fmla="*/ f210 f2 1"/>
              <a:gd name="f215" fmla="+- f212 0 f211"/>
              <a:gd name="f216" fmla="+- f213 f3 0"/>
              <a:gd name="f217" fmla="*/ f214 1 f9"/>
              <a:gd name="f218" fmla="*/ f216 f9 1"/>
              <a:gd name="f219" fmla="+- f217 0 f3"/>
              <a:gd name="f220" fmla="*/ f218 1 f2"/>
              <a:gd name="f221" fmla="cos 1 f219"/>
              <a:gd name="f222" fmla="sin 1 f219"/>
              <a:gd name="f223" fmla="+- 0 0 f220"/>
              <a:gd name="f224" fmla="+- 0 0 f221"/>
              <a:gd name="f225" fmla="+- 0 0 f222"/>
              <a:gd name="f226" fmla="val f223"/>
              <a:gd name="f227" fmla="*/ 1800 f224 1"/>
              <a:gd name="f228" fmla="*/ 1800 f225 1"/>
              <a:gd name="f229" fmla="*/ 1200 f224 1"/>
              <a:gd name="f230" fmla="*/ 1200 f225 1"/>
              <a:gd name="f231" fmla="*/ 700 f224 1"/>
              <a:gd name="f232" fmla="*/ 700 f225 1"/>
              <a:gd name="f233" fmla="*/ f226 1 f189"/>
              <a:gd name="f234" fmla="*/ f227 f227 1"/>
              <a:gd name="f235" fmla="*/ f228 f228 1"/>
              <a:gd name="f236" fmla="*/ f229 f229 1"/>
              <a:gd name="f237" fmla="*/ f230 f230 1"/>
              <a:gd name="f238" fmla="*/ f231 f231 1"/>
              <a:gd name="f239" fmla="*/ f232 f232 1"/>
              <a:gd name="f240" fmla="*/ f233 f189 1"/>
              <a:gd name="f241" fmla="+- f234 f235 0"/>
              <a:gd name="f242" fmla="+- f236 f237 0"/>
              <a:gd name="f243" fmla="+- f238 f239 0"/>
              <a:gd name="f244" fmla="+- 0 0 f240"/>
              <a:gd name="f245" fmla="sqrt f241"/>
              <a:gd name="f246" fmla="sqrt f242"/>
              <a:gd name="f247" fmla="sqrt f243"/>
              <a:gd name="f248" fmla="*/ f244 f2 1"/>
              <a:gd name="f249" fmla="*/ f179 1 f245"/>
              <a:gd name="f250" fmla="*/ f183 1 f246"/>
              <a:gd name="f251" fmla="*/ f185 1 f247"/>
              <a:gd name="f252" fmla="*/ f248 1 f9"/>
              <a:gd name="f253" fmla="*/ f224 f249 1"/>
              <a:gd name="f254" fmla="*/ f225 f249 1"/>
              <a:gd name="f255" fmla="*/ f224 f250 1"/>
              <a:gd name="f256" fmla="*/ f225 f250 1"/>
              <a:gd name="f257" fmla="*/ f224 f251 1"/>
              <a:gd name="f258" fmla="*/ f225 f251 1"/>
              <a:gd name="f259" fmla="+- f252 0 f3"/>
              <a:gd name="f260" fmla="+- f197 0 f257"/>
              <a:gd name="f261" fmla="+- f198 0 f258"/>
              <a:gd name="f262" fmla="sin 1 f259"/>
              <a:gd name="f263" fmla="cos 1 f259"/>
              <a:gd name="f264" fmla="+- 0 0 f262"/>
              <a:gd name="f265" fmla="+- 0 0 f263"/>
              <a:gd name="f266" fmla="*/ 10800 f264 1"/>
              <a:gd name="f267" fmla="*/ 10800 f265 1"/>
              <a:gd name="f268" fmla="+- f266 10800 0"/>
              <a:gd name="f269" fmla="+- f267 10800 0"/>
              <a:gd name="f270" fmla="*/ f266 1 12"/>
              <a:gd name="f271" fmla="*/ f267 1 12"/>
              <a:gd name="f272" fmla="+- f190 0 f268"/>
              <a:gd name="f273" fmla="+- f191 0 f269"/>
              <a:gd name="f274" fmla="*/ f272 1 3"/>
              <a:gd name="f275" fmla="*/ f273 1 3"/>
              <a:gd name="f276" fmla="*/ f272 2 1"/>
              <a:gd name="f277" fmla="*/ f273 2 1"/>
              <a:gd name="f278" fmla="*/ f276 1 3"/>
              <a:gd name="f279" fmla="*/ f277 1 3"/>
              <a:gd name="f280" fmla="+- f274 f268 0"/>
              <a:gd name="f281" fmla="+- f275 f269 0"/>
              <a:gd name="f282" fmla="+- f280 0 f270"/>
              <a:gd name="f283" fmla="+- f281 0 f271"/>
              <a:gd name="f284" fmla="+- f278 f268 0"/>
              <a:gd name="f285" fmla="+- f279 f269 0"/>
              <a:gd name="f286" fmla="+- f282 0 f253"/>
              <a:gd name="f287" fmla="+- f283 0 f254"/>
              <a:gd name="f288" fmla="+- f284 0 f255"/>
              <a:gd name="f289" fmla="+- f285 0 f256"/>
            </a:gdLst>
            <a:ahLst>
              <a:ahXY gdRefX="f0" minX="f10" maxX="f11" gdRefY="f1" minY="f10" maxY="f11">
                <a:pos x="f199" y="f20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01" t="f204" r="f202" b="f203"/>
            <a:pathLst>
              <a:path w="21600" h="21600">
                <a:moveTo>
                  <a:pt x="f12" y="f13"/>
                </a:moveTo>
                <a:cubicBezTo>
                  <a:pt x="f14" y="f15"/>
                  <a:pt x="f16" y="f17"/>
                  <a:pt x="f18" y="f17"/>
                </a:cubicBezTo>
                <a:cubicBezTo>
                  <a:pt x="f19" y="f20"/>
                  <a:pt x="f21" y="f22"/>
                  <a:pt x="f23" y="f24"/>
                </a:cubicBezTo>
                <a:cubicBezTo>
                  <a:pt x="f25" y="f26"/>
                  <a:pt x="f27" y="f28"/>
                  <a:pt x="f29" y="f28"/>
                </a:cubicBezTo>
                <a:cubicBezTo>
                  <a:pt x="f30" y="f31"/>
                  <a:pt x="f32" y="f33"/>
                  <a:pt x="f34" y="f35"/>
                </a:cubicBezTo>
                <a:cubicBezTo>
                  <a:pt x="f36" y="f37"/>
                  <a:pt x="f38" y="f7"/>
                  <a:pt x="f39" y="f7"/>
                </a:cubicBezTo>
                <a:cubicBezTo>
                  <a:pt x="f40" y="f7"/>
                  <a:pt x="f41" y="f42"/>
                  <a:pt x="f43" y="f44"/>
                </a:cubicBezTo>
                <a:cubicBezTo>
                  <a:pt x="f45" y="f46"/>
                  <a:pt x="f47" y="f7"/>
                  <a:pt x="f48" y="f7"/>
                </a:cubicBezTo>
                <a:cubicBezTo>
                  <a:pt x="f49" y="f7"/>
                  <a:pt x="f50" y="f51"/>
                  <a:pt x="f52" y="f53"/>
                </a:cubicBezTo>
                <a:cubicBezTo>
                  <a:pt x="f54" y="f55"/>
                  <a:pt x="f56" y="f57"/>
                  <a:pt x="f56" y="f58"/>
                </a:cubicBezTo>
                <a:cubicBezTo>
                  <a:pt x="f56" y="f59"/>
                  <a:pt x="f60" y="f61"/>
                  <a:pt x="f62" y="f63"/>
                </a:cubicBezTo>
                <a:cubicBezTo>
                  <a:pt x="f64" y="f65"/>
                  <a:pt x="f8" y="f66"/>
                  <a:pt x="f8" y="f67"/>
                </a:cubicBezTo>
                <a:cubicBezTo>
                  <a:pt x="f8" y="f68"/>
                  <a:pt x="f69" y="f70"/>
                  <a:pt x="f71" y="f72"/>
                </a:cubicBezTo>
                <a:cubicBezTo>
                  <a:pt x="f71" y="f73"/>
                  <a:pt x="f74" y="f75"/>
                  <a:pt x="f76" y="f75"/>
                </a:cubicBezTo>
                <a:cubicBezTo>
                  <a:pt x="f77" y="f75"/>
                  <a:pt x="f78" y="f79"/>
                  <a:pt x="f80" y="f81"/>
                </a:cubicBezTo>
                <a:cubicBezTo>
                  <a:pt x="f82" y="f54"/>
                  <a:pt x="f83" y="f8"/>
                  <a:pt x="f84" y="f8"/>
                </a:cubicBezTo>
                <a:cubicBezTo>
                  <a:pt x="f85" y="f8"/>
                  <a:pt x="f86" y="f87"/>
                  <a:pt x="f88" y="f89"/>
                </a:cubicBezTo>
                <a:cubicBezTo>
                  <a:pt x="f90" y="f91"/>
                  <a:pt x="f92" y="f93"/>
                  <a:pt x="f94" y="f93"/>
                </a:cubicBezTo>
                <a:cubicBezTo>
                  <a:pt x="f95" y="f93"/>
                  <a:pt x="f96" y="f97"/>
                  <a:pt x="f98" y="f99"/>
                </a:cubicBezTo>
                <a:cubicBezTo>
                  <a:pt x="f100" y="f101"/>
                  <a:pt x="f102" y="f103"/>
                  <a:pt x="f102" y="f104"/>
                </a:cubicBezTo>
                <a:cubicBezTo>
                  <a:pt x="f102" y="f105"/>
                  <a:pt x="f31" y="f106"/>
                  <a:pt x="f107" y="f108"/>
                </a:cubicBezTo>
                <a:cubicBezTo>
                  <a:pt x="f109" y="f110"/>
                  <a:pt x="f7" y="f34"/>
                  <a:pt x="f7" y="f111"/>
                </a:cubicBezTo>
                <a:cubicBezTo>
                  <a:pt x="f7" y="f112"/>
                  <a:pt x="f113" y="f114"/>
                  <a:pt x="f12" y="f13"/>
                </a:cubicBezTo>
                <a:close/>
              </a:path>
              <a:path w="21600" h="21600" fill="none">
                <a:moveTo>
                  <a:pt x="f12" y="f13"/>
                </a:moveTo>
                <a:cubicBezTo>
                  <a:pt x="f20" y="f115"/>
                  <a:pt x="f116" y="f117"/>
                  <a:pt x="f118" y="f119"/>
                </a:cubicBezTo>
              </a:path>
              <a:path w="21600" h="21600" fill="none">
                <a:moveTo>
                  <a:pt x="f23" y="f24"/>
                </a:moveTo>
                <a:cubicBezTo>
                  <a:pt x="f61" y="f120"/>
                  <a:pt x="f121" y="f122"/>
                  <a:pt x="f123" y="f124"/>
                </a:cubicBezTo>
              </a:path>
              <a:path w="21600" h="21600" fill="none">
                <a:moveTo>
                  <a:pt x="f34" y="f35"/>
                </a:moveTo>
                <a:cubicBezTo>
                  <a:pt x="f125" y="f126"/>
                  <a:pt x="f127" y="f128"/>
                  <a:pt x="f129" y="f130"/>
                </a:cubicBezTo>
              </a:path>
              <a:path w="21600" h="21600" fill="none">
                <a:moveTo>
                  <a:pt x="f43" y="f44"/>
                </a:moveTo>
                <a:cubicBezTo>
                  <a:pt x="f131" y="f132"/>
                  <a:pt x="f133" y="f134"/>
                  <a:pt x="f135" y="f136"/>
                </a:cubicBezTo>
              </a:path>
              <a:path w="21600" h="21600" fill="none">
                <a:moveTo>
                  <a:pt x="f52" y="f53"/>
                </a:moveTo>
                <a:cubicBezTo>
                  <a:pt x="f137" y="f138"/>
                  <a:pt x="f139" y="f140"/>
                  <a:pt x="f141" y="f142"/>
                </a:cubicBezTo>
              </a:path>
              <a:path w="21600" h="21600" fill="none">
                <a:moveTo>
                  <a:pt x="f62" y="f63"/>
                </a:moveTo>
                <a:cubicBezTo>
                  <a:pt x="f143" y="f144"/>
                  <a:pt x="f145" y="f146"/>
                  <a:pt x="f147" y="f148"/>
                </a:cubicBezTo>
              </a:path>
              <a:path w="21600" h="21600" fill="none">
                <a:moveTo>
                  <a:pt x="f149" y="f72"/>
                </a:moveTo>
                <a:cubicBezTo>
                  <a:pt x="f150" y="f151"/>
                  <a:pt x="f152" y="f153"/>
                  <a:pt x="f154" y="f155"/>
                </a:cubicBezTo>
              </a:path>
              <a:path w="21600" h="21600" fill="none">
                <a:moveTo>
                  <a:pt x="f80" y="f81"/>
                </a:moveTo>
                <a:cubicBezTo>
                  <a:pt x="f156" y="f157"/>
                  <a:pt x="f158" y="f159"/>
                  <a:pt x="f160" y="f161"/>
                </a:cubicBezTo>
              </a:path>
              <a:path w="21600" h="21600" fill="none">
                <a:moveTo>
                  <a:pt x="f162" y="f89"/>
                </a:moveTo>
                <a:cubicBezTo>
                  <a:pt x="f163" y="f164"/>
                  <a:pt x="f165" y="f166"/>
                  <a:pt x="f167" y="f168"/>
                </a:cubicBezTo>
              </a:path>
              <a:path w="21600" h="21600" fill="none">
                <a:moveTo>
                  <a:pt x="f98" y="f99"/>
                </a:moveTo>
                <a:cubicBezTo>
                  <a:pt x="f169" y="f101"/>
                  <a:pt x="f170" y="f171"/>
                  <a:pt x="f172" y="f173"/>
                </a:cubicBezTo>
              </a:path>
              <a:path w="21600" h="21600" fill="none">
                <a:moveTo>
                  <a:pt x="f107" y="f108"/>
                </a:moveTo>
                <a:cubicBezTo>
                  <a:pt x="f132" y="f174"/>
                  <a:pt x="f175" y="f176"/>
                  <a:pt x="f177" y="f178"/>
                </a:cubicBezTo>
              </a:path>
              <a:path w="21600" h="21600">
                <a:moveTo>
                  <a:pt x="f286" y="f287"/>
                </a:moveTo>
                <a:arcTo wR="f182" hR="f182" stAng="f211" swAng="f215"/>
                <a:close/>
              </a:path>
              <a:path w="21600" h="21600">
                <a:moveTo>
                  <a:pt x="f288" y="f289"/>
                </a:moveTo>
                <a:arcTo wR="f184" hR="f184" stAng="f211" swAng="f215"/>
                <a:close/>
              </a:path>
              <a:path w="21600" h="21600">
                <a:moveTo>
                  <a:pt x="f260" y="f261"/>
                </a:moveTo>
                <a:arcTo wR="f186" hR="f186" stAng="f211" swAng="f215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</a:t>
            </a:r>
            <a:r>
              <a:rPr lang="fr-FR" dirty="0" err="1">
                <a:solidFill>
                  <a:schemeClr val="tx1"/>
                </a:solidFill>
              </a:rPr>
              <a:t>Lookahead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(O(log n))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752600"/>
            <a:ext cx="7416800" cy="3352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main problem in addition is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carry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we have a mechanism to compute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carry quickly</a:t>
            </a:r>
            <a:r>
              <a:rPr lang="en-US" dirty="0">
                <a:latin typeface="Calibri" panose="020F0502020204030204" pitchFamily="34" charset="0"/>
              </a:rPr>
              <a:t>, we are done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thus focus on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computing the carry</a:t>
            </a:r>
            <a:r>
              <a:rPr lang="en-US" dirty="0">
                <a:latin typeface="Calibri" panose="020F0502020204030204" pitchFamily="34" charset="0"/>
              </a:rPr>
              <a:t> without actually performing an addition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492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Generate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Propagate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665564"/>
            <a:ext cx="7740650" cy="45243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 consider two corresponding bits of A and 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</a:t>
            </a:r>
            <a:r>
              <a:rPr lang="en-US" baseline="-33000" dirty="0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and B</a:t>
            </a:r>
            <a:r>
              <a:rPr lang="en-US" baseline="-33000" dirty="0">
                <a:latin typeface="Calibri" panose="020F0502020204030204" pitchFamily="34" charset="0"/>
              </a:rPr>
              <a:t>i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Generate function </a:t>
            </a:r>
            <a:r>
              <a:rPr lang="en-US" sz="2800" dirty="0">
                <a:latin typeface="Calibri" panose="020F0502020204030204" pitchFamily="34" charset="0"/>
              </a:rPr>
              <a:t>: A new carry is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generated</a:t>
            </a:r>
            <a:r>
              <a:rPr lang="en-US" sz="2800" dirty="0">
                <a:latin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out</a:t>
            </a:r>
            <a:r>
              <a:rPr lang="en-US" sz="2800" dirty="0">
                <a:latin typeface="Calibri" panose="020F0502020204030204" pitchFamily="34" charset="0"/>
              </a:rPr>
              <a:t> = 1)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Propagate function</a:t>
            </a:r>
            <a:r>
              <a:rPr lang="en-US" sz="2800" dirty="0">
                <a:latin typeface="Calibri" panose="020F0502020204030204" pitchFamily="34" charset="0"/>
              </a:rPr>
              <a:t> : 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out</a:t>
            </a:r>
            <a:r>
              <a:rPr lang="en-US" sz="2800" dirty="0">
                <a:latin typeface="Calibri" panose="020F0502020204030204" pitchFamily="34" charset="0"/>
              </a:rPr>
              <a:t> = 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in</a:t>
            </a:r>
            <a:endParaRPr lang="en-US" sz="2800" baseline="-330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Generate and Propagate Functions are : </a:t>
            </a:r>
            <a:r>
              <a:rPr lang="en-US" sz="2800" baseline="-33000" dirty="0">
                <a:latin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096001" y="5334000"/>
                <a:ext cx="1574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334000"/>
                <a:ext cx="1574021" cy="369332"/>
              </a:xfrm>
              <a:prstGeom prst="rect">
                <a:avLst/>
              </a:prstGeom>
              <a:blipFill>
                <a:blip r:embed="rId3"/>
                <a:stretch>
                  <a:fillRect l="-426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4942" y="5713688"/>
                <a:ext cx="1645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42" y="5713688"/>
                <a:ext cx="1645322" cy="369332"/>
              </a:xfrm>
              <a:prstGeom prst="rect">
                <a:avLst/>
              </a:prstGeom>
              <a:blipFill>
                <a:blip r:embed="rId4"/>
                <a:stretch>
                  <a:fillRect l="-4074" r="-1481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49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Using</a:t>
            </a:r>
            <a:r>
              <a:rPr lang="fr-FR" dirty="0">
                <a:solidFill>
                  <a:schemeClr val="tx1"/>
                </a:solidFill>
              </a:rPr>
              <a:t> the G and P </a:t>
            </a:r>
            <a:r>
              <a:rPr lang="fr-FR" dirty="0" err="1">
                <a:solidFill>
                  <a:schemeClr val="tx1"/>
                </a:solidFill>
              </a:rPr>
              <a:t>Functions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we have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generate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FF00FF"/>
                </a:solidFill>
                <a:latin typeface="Calibri" panose="020F0502020204030204" pitchFamily="34" charset="0"/>
              </a:rPr>
              <a:t>propagate</a:t>
            </a:r>
            <a:r>
              <a:rPr lang="en-US" dirty="0">
                <a:latin typeface="Calibri" panose="020F0502020204030204" pitchFamily="34" charset="0"/>
              </a:rPr>
              <a:t> values for a bit pair, we can determine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carry out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713999" y="3456000"/>
            <a:ext cx="4536000" cy="9360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+- 0 0 0"/>
              <a:gd name="f9" fmla="*/ f4 1 21600"/>
              <a:gd name="f10" fmla="*/ f5 1 21600"/>
              <a:gd name="f11" fmla="+- f6 2540 0"/>
              <a:gd name="f12" fmla="+- f7 0 2540"/>
              <a:gd name="f13" fmla="+- f6 800 0"/>
              <a:gd name="f14" fmla="+- f7 0 800"/>
              <a:gd name="f15" fmla="+- 0 0 f1"/>
              <a:gd name="f16" fmla="*/ f8 f0 1"/>
              <a:gd name="f17" fmla="*/ f13 f9 1"/>
              <a:gd name="f18" fmla="*/ f14 f9 1"/>
              <a:gd name="f19" fmla="*/ f14 f10 1"/>
              <a:gd name="f20" fmla="*/ f13 f10 1"/>
              <a:gd name="f21" fmla="+- f11 0 f6"/>
              <a:gd name="f22" fmla="+- 0 0 f11"/>
              <a:gd name="f23" fmla="+- 21600 0 f12"/>
              <a:gd name="f24" fmla="+- f12 0 f7"/>
              <a:gd name="f25" fmla="*/ 10800 f9 1"/>
              <a:gd name="f26" fmla="*/ 0 f10 1"/>
              <a:gd name="f27" fmla="*/ f16 1 f3"/>
              <a:gd name="f28" fmla="*/ 0 f9 1"/>
              <a:gd name="f29" fmla="*/ 10800 f10 1"/>
              <a:gd name="f30" fmla="*/ 21600 f10 1"/>
              <a:gd name="f31" fmla="*/ 21600 f9 1"/>
              <a:gd name="f32" fmla="abs f21"/>
              <a:gd name="f33" fmla="abs f22"/>
              <a:gd name="f34" fmla="?: f21 f15 f1"/>
              <a:gd name="f35" fmla="?: f21 f1 f15"/>
              <a:gd name="f36" fmla="?: f22 0 f0"/>
              <a:gd name="f37" fmla="?: f22 f0 0"/>
              <a:gd name="f38" fmla="abs f23"/>
              <a:gd name="f39" fmla="?: f23 f15 f1"/>
              <a:gd name="f40" fmla="?: f23 f1 f15"/>
              <a:gd name="f41" fmla="?: f23 f2 f1"/>
              <a:gd name="f42" fmla="?: f23 f1 f2"/>
              <a:gd name="f43" fmla="abs f24"/>
              <a:gd name="f44" fmla="?: f24 f15 f1"/>
              <a:gd name="f45" fmla="?: f24 f1 f15"/>
              <a:gd name="f46" fmla="?: f23 0 f0"/>
              <a:gd name="f47" fmla="?: f23 f0 0"/>
              <a:gd name="f48" fmla="?: f22 f15 f1"/>
              <a:gd name="f49" fmla="?: f22 f1 f15"/>
              <a:gd name="f50" fmla="?: f22 f2 f1"/>
              <a:gd name="f51" fmla="?: f22 f1 f2"/>
              <a:gd name="f52" fmla="+- f27 0 f1"/>
              <a:gd name="f53" fmla="?: f21 f37 f36"/>
              <a:gd name="f54" fmla="?: f21 f36 f37"/>
              <a:gd name="f55" fmla="?: f22 f34 f35"/>
              <a:gd name="f56" fmla="?: f23 f42 f41"/>
              <a:gd name="f57" fmla="?: f23 f41 f42"/>
              <a:gd name="f58" fmla="?: f21 f40 f39"/>
              <a:gd name="f59" fmla="?: f24 f47 f46"/>
              <a:gd name="f60" fmla="?: f24 f46 f47"/>
              <a:gd name="f61" fmla="?: f23 f44 f45"/>
              <a:gd name="f62" fmla="?: f22 f51 f50"/>
              <a:gd name="f63" fmla="?: f22 f50 f51"/>
              <a:gd name="f64" fmla="?: f24 f49 f48"/>
              <a:gd name="f65" fmla="?: f22 f53 f54"/>
              <a:gd name="f66" fmla="?: f21 f57 f56"/>
              <a:gd name="f67" fmla="?: f23 f59 f60"/>
              <a:gd name="f68" fmla="?: f24 f63 f62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52">
                <a:pos x="f25" y="f26"/>
              </a:cxn>
              <a:cxn ang="f52">
                <a:pos x="f28" y="f29"/>
              </a:cxn>
              <a:cxn ang="f52">
                <a:pos x="f25" y="f30"/>
              </a:cxn>
              <a:cxn ang="f52">
                <a:pos x="f31" y="f29"/>
              </a:cxn>
            </a:cxnLst>
            <a:rect l="f17" t="f20" r="f18" b="f19"/>
            <a:pathLst>
              <a:path w="21600" h="21600">
                <a:moveTo>
                  <a:pt x="f6" y="f11"/>
                </a:moveTo>
                <a:arcTo wR="f32" hR="f33" stAng="f65" swAng="f55"/>
                <a:lnTo>
                  <a:pt x="f12" y="f6"/>
                </a:lnTo>
                <a:arcTo wR="f38" hR="f32" stAng="f66" swAng="f58"/>
                <a:lnTo>
                  <a:pt x="f7" y="f12"/>
                </a:lnTo>
                <a:arcTo wR="f43" hR="f38" stAng="f67" swAng="f61"/>
                <a:lnTo>
                  <a:pt x="f11" y="f7"/>
                </a:lnTo>
                <a:arcTo wR="f33" hR="f43" stAng="f68" swAng="f64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800" dirty="0" err="1">
                <a:latin typeface="Arial" pitchFamily="18"/>
                <a:ea typeface="Microsoft YaHei" pitchFamily="2"/>
                <a:cs typeface="Mangal" pitchFamily="2"/>
              </a:rPr>
              <a:t>C</a:t>
            </a:r>
            <a:r>
              <a:rPr lang="en-IN" sz="2800" baseline="-33000" dirty="0" err="1">
                <a:latin typeface="Arial" pitchFamily="18"/>
                <a:ea typeface="Microsoft YaHei" pitchFamily="2"/>
                <a:cs typeface="Mangal" pitchFamily="2"/>
              </a:rPr>
              <a:t>out</a:t>
            </a:r>
            <a:r>
              <a:rPr lang="en-IN" sz="2800" baseline="-33000" dirty="0">
                <a:latin typeface="Arial" pitchFamily="18"/>
                <a:ea typeface="Microsoft YaHei" pitchFamily="2"/>
                <a:cs typeface="Mangal" pitchFamily="2"/>
              </a:rPr>
              <a:t> = </a:t>
            </a:r>
            <a:r>
              <a:rPr lang="en-IN" sz="2800" dirty="0" err="1">
                <a:latin typeface="Arial" pitchFamily="18"/>
                <a:ea typeface="Microsoft YaHei" pitchFamily="2"/>
                <a:cs typeface="Mangal" pitchFamily="2"/>
              </a:rPr>
              <a:t>g</a:t>
            </a:r>
            <a:r>
              <a:rPr lang="en-IN" sz="2800" baseline="-33000" dirty="0" err="1">
                <a:latin typeface="Arial" pitchFamily="18"/>
                <a:ea typeface="Microsoft YaHei" pitchFamily="2"/>
                <a:cs typeface="Mangal" pitchFamily="2"/>
              </a:rPr>
              <a:t>i</a:t>
            </a:r>
            <a:r>
              <a:rPr lang="en-IN" sz="2800" dirty="0">
                <a:latin typeface="Arial" pitchFamily="18"/>
                <a:ea typeface="Microsoft YaHei" pitchFamily="2"/>
                <a:cs typeface="Mangal" pitchFamily="2"/>
              </a:rPr>
              <a:t> + </a:t>
            </a:r>
            <a:r>
              <a:rPr lang="en-IN" sz="2800" dirty="0" err="1">
                <a:latin typeface="Arial" pitchFamily="18"/>
                <a:ea typeface="Microsoft YaHei" pitchFamily="2"/>
                <a:cs typeface="Mangal" pitchFamily="2"/>
              </a:rPr>
              <a:t>p</a:t>
            </a:r>
            <a:r>
              <a:rPr lang="en-IN" sz="2800" baseline="-33000" dirty="0" err="1">
                <a:latin typeface="Arial" pitchFamily="18"/>
                <a:ea typeface="Microsoft YaHei" pitchFamily="2"/>
                <a:cs typeface="Mangal" pitchFamily="2"/>
              </a:rPr>
              <a:t>i</a:t>
            </a:r>
            <a:r>
              <a:rPr lang="en-IN" sz="2800" dirty="0" err="1">
                <a:latin typeface="Arial" pitchFamily="18"/>
                <a:ea typeface="Microsoft YaHei" pitchFamily="2"/>
                <a:cs typeface="Mangal" pitchFamily="2"/>
              </a:rPr>
              <a:t>.C</a:t>
            </a:r>
            <a:r>
              <a:rPr lang="en-IN" sz="2800" baseline="-33000" dirty="0" err="1">
                <a:latin typeface="Arial" pitchFamily="18"/>
                <a:ea typeface="Microsoft YaHei" pitchFamily="2"/>
                <a:cs typeface="Mangal" pitchFamily="2"/>
              </a:rPr>
              <a:t>in</a:t>
            </a:r>
            <a:endParaRPr lang="en-IN" sz="2800" baseline="-33000" dirty="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9804000" y="3960000"/>
            <a:ext cx="648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FFFF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0800" y="1676400"/>
                <a:ext cx="7792518" cy="3908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Example: </a:t>
                </a:r>
              </a:p>
              <a:p>
                <a:r>
                  <a:rPr lang="en-US" sz="2800" dirty="0"/>
                  <a:t>Let </a:t>
                </a:r>
                <a:r>
                  <a:rPr lang="en-US" sz="2800" i="1" dirty="0"/>
                  <a:t>A</a:t>
                </a:r>
                <a:r>
                  <a:rPr lang="en-US" sz="2800" i="1" baseline="-25000" dirty="0"/>
                  <a:t>i</a:t>
                </a:r>
                <a:r>
                  <a:rPr lang="en-US" sz="2800" i="1" dirty="0"/>
                  <a:t> = 0, B</a:t>
                </a:r>
                <a:r>
                  <a:rPr lang="en-US" sz="2800" i="1" baseline="-25000" dirty="0"/>
                  <a:t>i </a:t>
                </a:r>
                <a:r>
                  <a:rPr lang="en-US" sz="2800" i="1" dirty="0"/>
                  <a:t>= 1</a:t>
                </a:r>
                <a:r>
                  <a:rPr lang="en-US" sz="2800" dirty="0"/>
                  <a:t>. Let the input carry be </a:t>
                </a:r>
                <a:r>
                  <a:rPr lang="en-US" sz="2800" i="1" dirty="0" err="1"/>
                  <a:t>C</a:t>
                </a:r>
                <a:r>
                  <a:rPr lang="en-US" sz="2800" i="1" baseline="-25000" dirty="0" err="1"/>
                  <a:t>in</a:t>
                </a:r>
                <a:r>
                  <a:rPr lang="en-US" sz="2800" dirty="0"/>
                  <a:t>. Compute</a:t>
                </a:r>
              </a:p>
              <a:p>
                <a:r>
                  <a:rPr lang="en-US" sz="2800" dirty="0"/>
                  <a:t> </a:t>
                </a:r>
                <a:r>
                  <a:rPr lang="en-US" sz="2800" i="1" dirty="0" err="1"/>
                  <a:t>g</a:t>
                </a:r>
                <a:r>
                  <a:rPr lang="en-US" sz="2800" i="1" baseline="-25000" dirty="0" err="1"/>
                  <a:t>i</a:t>
                </a:r>
                <a:r>
                  <a:rPr lang="en-US" sz="2800" i="1" dirty="0"/>
                  <a:t>, p</a:t>
                </a:r>
                <a:r>
                  <a:rPr lang="en-US" sz="2800" i="1" baseline="-25000" dirty="0"/>
                  <a:t>i</a:t>
                </a:r>
                <a:r>
                  <a:rPr lang="en-US" sz="2800" dirty="0"/>
                  <a:t>, and </a:t>
                </a:r>
                <a:r>
                  <a:rPr lang="en-US" sz="2800" dirty="0" err="1"/>
                  <a:t>C</a:t>
                </a:r>
                <a:r>
                  <a:rPr lang="en-US" sz="2800" baseline="-25000" dirty="0" err="1"/>
                  <a:t>out</a:t>
                </a:r>
                <a:r>
                  <a:rPr lang="en-US" sz="2800" dirty="0"/>
                  <a:t>. </a:t>
                </a:r>
              </a:p>
              <a:p>
                <a:endParaRPr lang="en-US" sz="2800" dirty="0"/>
              </a:p>
              <a:p>
                <a:r>
                  <a:rPr lang="en-US" sz="2800" b="1" dirty="0"/>
                  <a:t>Answer: </a:t>
                </a:r>
              </a:p>
              <a:p>
                <a:r>
                  <a:rPr lang="en-US" sz="2800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=0.1=0</m:t>
                    </m:r>
                  </m:oMath>
                </a14:m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1=1</m:t>
                    </m:r>
                  </m:oMath>
                </a14:m>
                <a:b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676400"/>
                <a:ext cx="7792518" cy="3908762"/>
              </a:xfrm>
              <a:prstGeom prst="rect">
                <a:avLst/>
              </a:prstGeom>
              <a:blipFill>
                <a:blip r:embed="rId3"/>
                <a:stretch>
                  <a:fillRect l="-1565" t="-1248" r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124201" y="1758950"/>
            <a:ext cx="5786437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Addition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Multiplication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Division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Addition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Multiplication</a:t>
            </a:r>
          </a:p>
          <a:p>
            <a:pPr marL="693738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086600" y="1614587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G and P for Multi-bit </a:t>
            </a:r>
            <a:r>
              <a:rPr lang="fr-FR" dirty="0" err="1">
                <a:solidFill>
                  <a:schemeClr val="tx1"/>
                </a:solidFill>
              </a:rPr>
              <a:t>Systems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752600"/>
            <a:ext cx="7416800" cy="2819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14350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C</a:t>
            </a:r>
            <a:r>
              <a:rPr lang="en-US" baseline="-33000" dirty="0" err="1">
                <a:latin typeface="Calibri" panose="020F0502020204030204" pitchFamily="34" charset="0"/>
              </a:rPr>
              <a:t>out</a:t>
            </a:r>
            <a:r>
              <a:rPr lang="en-US" baseline="33000" dirty="0" err="1">
                <a:latin typeface="Calibri" panose="020F0502020204030204" pitchFamily="34" charset="0"/>
              </a:rPr>
              <a:t>i</a:t>
            </a:r>
            <a:r>
              <a:rPr lang="en-US" baseline="-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B84747"/>
                </a:solidFill>
                <a:latin typeface="Calibri" panose="020F0502020204030204" pitchFamily="34" charset="0"/>
              </a:rPr>
              <a:t>output carry </a:t>
            </a:r>
            <a:r>
              <a:rPr lang="en-US" dirty="0">
                <a:latin typeface="Calibri" panose="020F0502020204030204" pitchFamily="34" charset="0"/>
              </a:rPr>
              <a:t>for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baseline="-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bit pair</a:t>
            </a:r>
          </a:p>
          <a:p>
            <a:pPr marL="514350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C</a:t>
            </a:r>
            <a:r>
              <a:rPr lang="en-US" baseline="-33000" dirty="0" err="1">
                <a:latin typeface="Calibri" panose="020F0502020204030204" pitchFamily="34" charset="0"/>
              </a:rPr>
              <a:t>in</a:t>
            </a:r>
            <a:r>
              <a:rPr lang="en-US" baseline="33000" dirty="0" err="1">
                <a:latin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input carry</a:t>
            </a:r>
            <a:r>
              <a:rPr lang="en-US" dirty="0">
                <a:latin typeface="Calibri" panose="020F0502020204030204" pitchFamily="34" charset="0"/>
              </a:rPr>
              <a:t> for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bit pair</a:t>
            </a:r>
          </a:p>
          <a:p>
            <a:pPr marL="514350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g</a:t>
            </a:r>
            <a:r>
              <a:rPr lang="en-US" baseline="-33000" dirty="0" err="1">
                <a:latin typeface="Calibri" panose="020F0502020204030204" pitchFamily="34" charset="0"/>
              </a:rPr>
              <a:t>i</a:t>
            </a:r>
            <a:r>
              <a:rPr lang="en-US" baseline="-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generate</a:t>
            </a:r>
            <a:r>
              <a:rPr lang="en-US" dirty="0">
                <a:latin typeface="Calibri" panose="020F0502020204030204" pitchFamily="34" charset="0"/>
              </a:rPr>
              <a:t> value for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bit pair</a:t>
            </a:r>
          </a:p>
          <a:p>
            <a:pPr marL="514350" indent="-45878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</a:t>
            </a:r>
            <a:r>
              <a:rPr lang="en-US" baseline="-33000" dirty="0">
                <a:latin typeface="Calibri" panose="020F0502020204030204" pitchFamily="34" charset="0"/>
              </a:rPr>
              <a:t>i </a:t>
            </a:r>
            <a:r>
              <a:rPr lang="en-US" dirty="0">
                <a:latin typeface="Calibri" panose="020F0502020204030204" pitchFamily="34" charset="0"/>
              </a:rPr>
              <a:t>→ 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propagate </a:t>
            </a:r>
            <a:r>
              <a:rPr lang="en-US" dirty="0">
                <a:latin typeface="Calibri" panose="020F0502020204030204" pitchFamily="34" charset="0"/>
              </a:rPr>
              <a:t>value for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baseline="33000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bit pair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G and P for </a:t>
            </a:r>
            <a:r>
              <a:rPr lang="fr-FR" dirty="0" err="1">
                <a:solidFill>
                  <a:schemeClr val="tx1"/>
                </a:solidFill>
              </a:rPr>
              <a:t>Multibit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Systems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4" name="Freeform 3"/>
          <p:cNvSpPr/>
          <p:nvPr/>
        </p:nvSpPr>
        <p:spPr>
          <a:xfrm>
            <a:off x="4108201" y="1752600"/>
            <a:ext cx="3311999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endParaRPr lang="en-IN" sz="2600" baseline="33000" dirty="0">
              <a:latin typeface="Arial" pitchFamily="18"/>
              <a:ea typeface="Microsoft YaHei" pitchFamily="2"/>
              <a:cs typeface="Mangal" pitchFamily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95107" y="4306466"/>
                <a:ext cx="5731504" cy="1313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107" y="4306466"/>
                <a:ext cx="5731504" cy="1313116"/>
              </a:xfrm>
              <a:prstGeom prst="rect">
                <a:avLst/>
              </a:prstGeom>
              <a:blipFill>
                <a:blip r:embed="rId3"/>
                <a:stretch>
                  <a:fillRect l="-3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13757" y="2590801"/>
                <a:ext cx="3700885" cy="1177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757" y="2590801"/>
                <a:ext cx="3700885" cy="1177245"/>
              </a:xfrm>
              <a:prstGeom prst="rect">
                <a:avLst/>
              </a:prstGeom>
              <a:blipFill>
                <a:blip r:embed="rId4"/>
                <a:stretch>
                  <a:fillRect l="-1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191000" y="1800150"/>
                <a:ext cx="2847254" cy="4809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1800150"/>
                <a:ext cx="2847254" cy="4809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G and P for multibit Systems -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080903" y="1981201"/>
                <a:ext cx="8080995" cy="1314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903" y="1981201"/>
                <a:ext cx="8080995" cy="1314975"/>
              </a:xfrm>
              <a:prstGeom prst="rect">
                <a:avLst/>
              </a:prstGeom>
              <a:blipFill>
                <a:blip r:embed="rId3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Patterns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362200" y="2057400"/>
            <a:ext cx="7696200" cy="2947988"/>
            <a:chOff x="903" y="1824"/>
            <a:chExt cx="4699" cy="1857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903" y="1824"/>
              <a:ext cx="4699" cy="1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922" y="1843"/>
              <a:ext cx="4657" cy="417"/>
            </a:xfrm>
            <a:custGeom>
              <a:avLst/>
              <a:gdLst>
                <a:gd name="T0" fmla="*/ 0 w 480"/>
                <a:gd name="T1" fmla="*/ 0 h 43"/>
                <a:gd name="T2" fmla="*/ 480 w 480"/>
                <a:gd name="T3" fmla="*/ 0 h 43"/>
                <a:gd name="T4" fmla="*/ 0 w 480"/>
                <a:gd name="T5" fmla="*/ 4 h 43"/>
                <a:gd name="T6" fmla="*/ 480 w 480"/>
                <a:gd name="T7" fmla="*/ 4 h 43"/>
                <a:gd name="T8" fmla="*/ 0 w 480"/>
                <a:gd name="T9" fmla="*/ 43 h 43"/>
                <a:gd name="T10" fmla="*/ 0 w 480"/>
                <a:gd name="T11" fmla="*/ 4 h 43"/>
                <a:gd name="T12" fmla="*/ 4 w 480"/>
                <a:gd name="T13" fmla="*/ 43 h 43"/>
                <a:gd name="T14" fmla="*/ 4 w 480"/>
                <a:gd name="T15" fmla="*/ 4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43">
                  <a:moveTo>
                    <a:pt x="0" y="0"/>
                  </a:moveTo>
                  <a:lnTo>
                    <a:pt x="480" y="0"/>
                  </a:lnTo>
                  <a:moveTo>
                    <a:pt x="0" y="4"/>
                  </a:moveTo>
                  <a:lnTo>
                    <a:pt x="480" y="4"/>
                  </a:lnTo>
                  <a:moveTo>
                    <a:pt x="0" y="43"/>
                  </a:moveTo>
                  <a:lnTo>
                    <a:pt x="0" y="4"/>
                  </a:lnTo>
                  <a:moveTo>
                    <a:pt x="4" y="43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049" y="1873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1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1446" y="1882"/>
              <a:ext cx="0" cy="37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922" y="1882"/>
              <a:ext cx="4657" cy="766"/>
            </a:xfrm>
            <a:custGeom>
              <a:avLst/>
              <a:gdLst>
                <a:gd name="T0" fmla="*/ 476 w 480"/>
                <a:gd name="T1" fmla="*/ 39 h 79"/>
                <a:gd name="T2" fmla="*/ 476 w 480"/>
                <a:gd name="T3" fmla="*/ 0 h 79"/>
                <a:gd name="T4" fmla="*/ 480 w 480"/>
                <a:gd name="T5" fmla="*/ 39 h 79"/>
                <a:gd name="T6" fmla="*/ 480 w 480"/>
                <a:gd name="T7" fmla="*/ 0 h 79"/>
                <a:gd name="T8" fmla="*/ 0 w 480"/>
                <a:gd name="T9" fmla="*/ 39 h 79"/>
                <a:gd name="T10" fmla="*/ 480 w 480"/>
                <a:gd name="T11" fmla="*/ 39 h 79"/>
                <a:gd name="T12" fmla="*/ 0 w 480"/>
                <a:gd name="T13" fmla="*/ 79 h 79"/>
                <a:gd name="T14" fmla="*/ 0 w 480"/>
                <a:gd name="T15" fmla="*/ 40 h 79"/>
                <a:gd name="T16" fmla="*/ 4 w 480"/>
                <a:gd name="T17" fmla="*/ 79 h 79"/>
                <a:gd name="T18" fmla="*/ 4 w 480"/>
                <a:gd name="T19" fmla="*/ 4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79">
                  <a:moveTo>
                    <a:pt x="476" y="39"/>
                  </a:moveTo>
                  <a:lnTo>
                    <a:pt x="476" y="0"/>
                  </a:lnTo>
                  <a:moveTo>
                    <a:pt x="480" y="39"/>
                  </a:moveTo>
                  <a:lnTo>
                    <a:pt x="480" y="0"/>
                  </a:lnTo>
                  <a:moveTo>
                    <a:pt x="0" y="39"/>
                  </a:moveTo>
                  <a:lnTo>
                    <a:pt x="480" y="39"/>
                  </a:lnTo>
                  <a:moveTo>
                    <a:pt x="0" y="79"/>
                  </a:moveTo>
                  <a:lnTo>
                    <a:pt x="0" y="40"/>
                  </a:lnTo>
                  <a:moveTo>
                    <a:pt x="4" y="79"/>
                  </a:moveTo>
                  <a:lnTo>
                    <a:pt x="4" y="40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49" y="2260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2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446" y="2270"/>
              <a:ext cx="0" cy="37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922" y="2270"/>
              <a:ext cx="4657" cy="776"/>
            </a:xfrm>
            <a:custGeom>
              <a:avLst/>
              <a:gdLst>
                <a:gd name="T0" fmla="*/ 476 w 480"/>
                <a:gd name="T1" fmla="*/ 39 h 80"/>
                <a:gd name="T2" fmla="*/ 476 w 480"/>
                <a:gd name="T3" fmla="*/ 0 h 80"/>
                <a:gd name="T4" fmla="*/ 480 w 480"/>
                <a:gd name="T5" fmla="*/ 39 h 80"/>
                <a:gd name="T6" fmla="*/ 480 w 480"/>
                <a:gd name="T7" fmla="*/ 0 h 80"/>
                <a:gd name="T8" fmla="*/ 0 w 480"/>
                <a:gd name="T9" fmla="*/ 40 h 80"/>
                <a:gd name="T10" fmla="*/ 480 w 480"/>
                <a:gd name="T11" fmla="*/ 40 h 80"/>
                <a:gd name="T12" fmla="*/ 0 w 480"/>
                <a:gd name="T13" fmla="*/ 80 h 80"/>
                <a:gd name="T14" fmla="*/ 0 w 480"/>
                <a:gd name="T15" fmla="*/ 40 h 80"/>
                <a:gd name="T16" fmla="*/ 4 w 480"/>
                <a:gd name="T17" fmla="*/ 80 h 80"/>
                <a:gd name="T18" fmla="*/ 4 w 480"/>
                <a:gd name="T19" fmla="*/ 4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80">
                  <a:moveTo>
                    <a:pt x="476" y="39"/>
                  </a:moveTo>
                  <a:lnTo>
                    <a:pt x="476" y="0"/>
                  </a:lnTo>
                  <a:moveTo>
                    <a:pt x="480" y="39"/>
                  </a:moveTo>
                  <a:lnTo>
                    <a:pt x="480" y="0"/>
                  </a:lnTo>
                  <a:moveTo>
                    <a:pt x="0" y="40"/>
                  </a:moveTo>
                  <a:lnTo>
                    <a:pt x="480" y="40"/>
                  </a:lnTo>
                  <a:moveTo>
                    <a:pt x="0" y="80"/>
                  </a:moveTo>
                  <a:lnTo>
                    <a:pt x="0" y="40"/>
                  </a:lnTo>
                  <a:moveTo>
                    <a:pt x="4" y="80"/>
                  </a:moveTo>
                  <a:lnTo>
                    <a:pt x="4" y="40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049" y="2658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3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1446" y="2658"/>
              <a:ext cx="0" cy="38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922" y="2658"/>
              <a:ext cx="4657" cy="786"/>
            </a:xfrm>
            <a:custGeom>
              <a:avLst/>
              <a:gdLst>
                <a:gd name="T0" fmla="*/ 476 w 480"/>
                <a:gd name="T1" fmla="*/ 40 h 81"/>
                <a:gd name="T2" fmla="*/ 476 w 480"/>
                <a:gd name="T3" fmla="*/ 0 h 81"/>
                <a:gd name="T4" fmla="*/ 480 w 480"/>
                <a:gd name="T5" fmla="*/ 40 h 81"/>
                <a:gd name="T6" fmla="*/ 480 w 480"/>
                <a:gd name="T7" fmla="*/ 0 h 81"/>
                <a:gd name="T8" fmla="*/ 0 w 480"/>
                <a:gd name="T9" fmla="*/ 40 h 81"/>
                <a:gd name="T10" fmla="*/ 480 w 480"/>
                <a:gd name="T11" fmla="*/ 40 h 81"/>
                <a:gd name="T12" fmla="*/ 0 w 480"/>
                <a:gd name="T13" fmla="*/ 81 h 81"/>
                <a:gd name="T14" fmla="*/ 0 w 480"/>
                <a:gd name="T15" fmla="*/ 41 h 81"/>
                <a:gd name="T16" fmla="*/ 4 w 480"/>
                <a:gd name="T17" fmla="*/ 81 h 81"/>
                <a:gd name="T18" fmla="*/ 4 w 480"/>
                <a:gd name="T19" fmla="*/ 4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81">
                  <a:moveTo>
                    <a:pt x="476" y="40"/>
                  </a:moveTo>
                  <a:lnTo>
                    <a:pt x="476" y="0"/>
                  </a:lnTo>
                  <a:moveTo>
                    <a:pt x="480" y="40"/>
                  </a:moveTo>
                  <a:lnTo>
                    <a:pt x="480" y="0"/>
                  </a:lnTo>
                  <a:moveTo>
                    <a:pt x="0" y="40"/>
                  </a:moveTo>
                  <a:lnTo>
                    <a:pt x="480" y="40"/>
                  </a:lnTo>
                  <a:moveTo>
                    <a:pt x="0" y="81"/>
                  </a:moveTo>
                  <a:lnTo>
                    <a:pt x="0" y="41"/>
                  </a:lnTo>
                  <a:moveTo>
                    <a:pt x="4" y="81"/>
                  </a:moveTo>
                  <a:lnTo>
                    <a:pt x="4" y="41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049" y="3046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4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1446" y="3056"/>
              <a:ext cx="0" cy="38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922" y="3056"/>
              <a:ext cx="4657" cy="562"/>
            </a:xfrm>
            <a:custGeom>
              <a:avLst/>
              <a:gdLst>
                <a:gd name="T0" fmla="*/ 476 w 480"/>
                <a:gd name="T1" fmla="*/ 40 h 58"/>
                <a:gd name="T2" fmla="*/ 476 w 480"/>
                <a:gd name="T3" fmla="*/ 0 h 58"/>
                <a:gd name="T4" fmla="*/ 480 w 480"/>
                <a:gd name="T5" fmla="*/ 40 h 58"/>
                <a:gd name="T6" fmla="*/ 480 w 480"/>
                <a:gd name="T7" fmla="*/ 0 h 58"/>
                <a:gd name="T8" fmla="*/ 0 w 480"/>
                <a:gd name="T9" fmla="*/ 40 h 58"/>
                <a:gd name="T10" fmla="*/ 480 w 480"/>
                <a:gd name="T11" fmla="*/ 40 h 58"/>
                <a:gd name="T12" fmla="*/ 0 w 480"/>
                <a:gd name="T13" fmla="*/ 58 h 58"/>
                <a:gd name="T14" fmla="*/ 0 w 480"/>
                <a:gd name="T15" fmla="*/ 40 h 58"/>
                <a:gd name="T16" fmla="*/ 4 w 480"/>
                <a:gd name="T17" fmla="*/ 58 h 58"/>
                <a:gd name="T18" fmla="*/ 4 w 480"/>
                <a:gd name="T19" fmla="*/ 4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0" h="58">
                  <a:moveTo>
                    <a:pt x="476" y="40"/>
                  </a:moveTo>
                  <a:lnTo>
                    <a:pt x="476" y="0"/>
                  </a:lnTo>
                  <a:moveTo>
                    <a:pt x="480" y="40"/>
                  </a:moveTo>
                  <a:lnTo>
                    <a:pt x="480" y="0"/>
                  </a:lnTo>
                  <a:moveTo>
                    <a:pt x="0" y="40"/>
                  </a:moveTo>
                  <a:lnTo>
                    <a:pt x="480" y="40"/>
                  </a:lnTo>
                  <a:moveTo>
                    <a:pt x="0" y="58"/>
                  </a:moveTo>
                  <a:lnTo>
                    <a:pt x="0" y="40"/>
                  </a:lnTo>
                  <a:moveTo>
                    <a:pt x="4" y="58"/>
                  </a:moveTo>
                  <a:lnTo>
                    <a:pt x="4" y="40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049" y="3444"/>
              <a:ext cx="26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i="1" dirty="0">
                  <a:solidFill>
                    <a:srgbClr val="1A1B1C"/>
                  </a:solidFill>
                  <a:latin typeface="Times New Roman" pitchFamily="18" charset="0"/>
                </a:rPr>
                <a:t>n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446" y="3444"/>
              <a:ext cx="0" cy="174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922" y="3444"/>
              <a:ext cx="4657" cy="213"/>
            </a:xfrm>
            <a:custGeom>
              <a:avLst/>
              <a:gdLst>
                <a:gd name="T0" fmla="*/ 476 w 480"/>
                <a:gd name="T1" fmla="*/ 18 h 22"/>
                <a:gd name="T2" fmla="*/ 476 w 480"/>
                <a:gd name="T3" fmla="*/ 0 h 22"/>
                <a:gd name="T4" fmla="*/ 480 w 480"/>
                <a:gd name="T5" fmla="*/ 18 h 22"/>
                <a:gd name="T6" fmla="*/ 480 w 480"/>
                <a:gd name="T7" fmla="*/ 0 h 22"/>
                <a:gd name="T8" fmla="*/ 0 w 480"/>
                <a:gd name="T9" fmla="*/ 18 h 22"/>
                <a:gd name="T10" fmla="*/ 480 w 480"/>
                <a:gd name="T11" fmla="*/ 18 h 22"/>
                <a:gd name="T12" fmla="*/ 0 w 480"/>
                <a:gd name="T13" fmla="*/ 22 h 22"/>
                <a:gd name="T14" fmla="*/ 480 w 48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22">
                  <a:moveTo>
                    <a:pt x="476" y="18"/>
                  </a:moveTo>
                  <a:lnTo>
                    <a:pt x="476" y="0"/>
                  </a:lnTo>
                  <a:moveTo>
                    <a:pt x="480" y="18"/>
                  </a:moveTo>
                  <a:lnTo>
                    <a:pt x="480" y="0"/>
                  </a:lnTo>
                  <a:moveTo>
                    <a:pt x="0" y="18"/>
                  </a:moveTo>
                  <a:lnTo>
                    <a:pt x="480" y="18"/>
                  </a:lnTo>
                  <a:moveTo>
                    <a:pt x="0" y="22"/>
                  </a:moveTo>
                  <a:lnTo>
                    <a:pt x="480" y="22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614" y="2333739"/>
            <a:ext cx="8433" cy="83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52799" y="2201201"/>
                <a:ext cx="1986826" cy="5448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9" y="2201201"/>
                <a:ext cx="1986826" cy="544893"/>
              </a:xfrm>
              <a:prstGeom prst="rect">
                <a:avLst/>
              </a:prstGeom>
              <a:blipFill>
                <a:blip r:embed="rId4"/>
                <a:stretch>
                  <a:fillRect l="-2147" r="-4294" b="-157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78199" y="2795729"/>
                <a:ext cx="3184012" cy="555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99" y="2795729"/>
                <a:ext cx="3184012" cy="555345"/>
              </a:xfrm>
              <a:prstGeom prst="rect">
                <a:avLst/>
              </a:prstGeom>
              <a:blipFill>
                <a:blip r:embed="rId5"/>
                <a:stretch>
                  <a:fillRect l="-1341" r="-766" b="-6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44333" y="3433992"/>
                <a:ext cx="4761047" cy="547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33" y="3433992"/>
                <a:ext cx="4761047" cy="547458"/>
              </a:xfrm>
              <a:prstGeom prst="rect">
                <a:avLst/>
              </a:prstGeom>
              <a:blipFill>
                <a:blip r:embed="rId6"/>
                <a:stretch>
                  <a:fillRect l="-128" b="-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78506" y="4075038"/>
                <a:ext cx="6619568" cy="546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lim>
                      </m:limLow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06" y="4075038"/>
                <a:ext cx="6619568" cy="546175"/>
              </a:xfrm>
              <a:prstGeom prst="rect">
                <a:avLst/>
              </a:prstGeom>
              <a:blipFill>
                <a:blip r:embed="rId7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36938" y="4587299"/>
                <a:ext cx="2014334" cy="291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938" y="4587299"/>
                <a:ext cx="2014334" cy="291426"/>
              </a:xfrm>
              <a:prstGeom prst="rect">
                <a:avLst/>
              </a:prstGeom>
              <a:blipFill>
                <a:blip r:embed="rId8"/>
                <a:stretch>
                  <a:fillRect l="-2424" r="-1212" b="-23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G and P </a:t>
            </a:r>
            <a:r>
              <a:rPr lang="fr-FR" dirty="0" err="1">
                <a:solidFill>
                  <a:schemeClr val="tx1"/>
                </a:solidFill>
              </a:rPr>
              <a:t>Quickly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47813"/>
            <a:ext cx="7415212" cy="4525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 divide</a:t>
            </a:r>
            <a:r>
              <a:rPr lang="en-US" sz="2800" dirty="0">
                <a:latin typeface="Calibri" panose="020F0502020204030204" pitchFamily="34" charset="0"/>
              </a:rPr>
              <a:t> a block of </a:t>
            </a:r>
            <a:r>
              <a:rPr lang="en-US" sz="2800" i="1" dirty="0">
                <a:latin typeface="Calibri" panose="020F0502020204030204" pitchFamily="34" charset="0"/>
              </a:rPr>
              <a:t>n</a:t>
            </a:r>
            <a:r>
              <a:rPr lang="en-US" sz="2800" dirty="0">
                <a:latin typeface="Calibri" panose="020F0502020204030204" pitchFamily="34" charset="0"/>
              </a:rPr>
              <a:t> bits into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two parts</a:t>
            </a:r>
            <a:b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</a:br>
            <a:b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</a:br>
            <a:b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</a:br>
            <a:b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</a:br>
            <a:endParaRPr lang="en-US" sz="2800" dirty="0">
              <a:solidFill>
                <a:srgbClr val="DC2300"/>
              </a:solidFill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the carry out and carry in be : 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out</a:t>
            </a:r>
            <a:r>
              <a:rPr lang="en-US" sz="2800" baseline="-330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and </a:t>
            </a:r>
            <a:r>
              <a:rPr lang="en-US" sz="2800" dirty="0" err="1">
                <a:latin typeface="Calibri" panose="020F0502020204030204" pitchFamily="34" charset="0"/>
              </a:rPr>
              <a:t>C</a:t>
            </a:r>
            <a:r>
              <a:rPr lang="en-US" sz="2800" baseline="-33000" dirty="0" err="1">
                <a:latin typeface="Calibri" panose="020F0502020204030204" pitchFamily="34" charset="0"/>
              </a:rPr>
              <a:t>in</a:t>
            </a:r>
            <a:endParaRPr lang="en-US" sz="2800" baseline="-330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want to find the relationship between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G</a:t>
            </a:r>
            <a:r>
              <a:rPr lang="en-US" sz="2800" baseline="-33000" dirty="0">
                <a:latin typeface="Calibri" panose="020F0502020204030204" pitchFamily="34" charset="0"/>
              </a:rPr>
              <a:t>1,n</a:t>
            </a:r>
            <a:r>
              <a:rPr lang="en-US" sz="2800" dirty="0">
                <a:latin typeface="Calibri" panose="020F0502020204030204" pitchFamily="34" charset="0"/>
              </a:rPr>
              <a:t>, P</a:t>
            </a:r>
            <a:r>
              <a:rPr lang="en-US" sz="2800" baseline="-33000" dirty="0">
                <a:latin typeface="Calibri" panose="020F0502020204030204" pitchFamily="34" charset="0"/>
              </a:rPr>
              <a:t>1,n</a:t>
            </a:r>
            <a:r>
              <a:rPr lang="en-US" sz="2800" dirty="0">
                <a:latin typeface="Calibri" panose="020F0502020204030204" pitchFamily="34" charset="0"/>
              </a:rPr>
              <a:t> and (G</a:t>
            </a:r>
            <a:r>
              <a:rPr lang="en-US" sz="2800" baseline="-33000" dirty="0">
                <a:latin typeface="Calibri" panose="020F0502020204030204" pitchFamily="34" charset="0"/>
              </a:rPr>
              <a:t>m+1,n</a:t>
            </a:r>
            <a:r>
              <a:rPr lang="en-US" sz="2800" dirty="0">
                <a:latin typeface="Calibri" panose="020F0502020204030204" pitchFamily="34" charset="0"/>
              </a:rPr>
              <a:t>, G</a:t>
            </a:r>
            <a:r>
              <a:rPr lang="en-US" sz="2800" baseline="-33000" dirty="0">
                <a:latin typeface="Calibri" panose="020F0502020204030204" pitchFamily="34" charset="0"/>
              </a:rPr>
              <a:t>1,m</a:t>
            </a:r>
            <a:r>
              <a:rPr lang="en-US" sz="2800" dirty="0">
                <a:latin typeface="Calibri" panose="020F0502020204030204" pitchFamily="34" charset="0"/>
              </a:rPr>
              <a:t>, P</a:t>
            </a:r>
            <a:r>
              <a:rPr lang="en-US" sz="2800" baseline="-33000" dirty="0">
                <a:latin typeface="Calibri" panose="020F0502020204030204" pitchFamily="34" charset="0"/>
              </a:rPr>
              <a:t>m+1,n</a:t>
            </a:r>
            <a:r>
              <a:rPr lang="en-US" sz="2800" dirty="0">
                <a:latin typeface="Calibri" panose="020F0502020204030204" pitchFamily="34" charset="0"/>
              </a:rPr>
              <a:t>, P</a:t>
            </a:r>
            <a:r>
              <a:rPr lang="en-US" sz="2800" baseline="-33000" dirty="0">
                <a:latin typeface="Calibri" panose="020F0502020204030204" pitchFamily="34" charset="0"/>
              </a:rPr>
              <a:t>1,m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452812" y="2116138"/>
            <a:ext cx="5181600" cy="1446212"/>
            <a:chOff x="1728" y="1333"/>
            <a:chExt cx="3264" cy="91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1343"/>
              <a:ext cx="3264" cy="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132" y="1699"/>
              <a:ext cx="2437" cy="206"/>
            </a:xfrm>
            <a:prstGeom prst="rect">
              <a:avLst/>
            </a:prstGeom>
            <a:solidFill>
              <a:srgbClr val="D5F6FF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153" y="1537"/>
              <a:ext cx="2410" cy="116"/>
            </a:xfrm>
            <a:custGeom>
              <a:avLst/>
              <a:gdLst>
                <a:gd name="T0" fmla="*/ 0 w 6572"/>
                <a:gd name="T1" fmla="*/ 313 h 313"/>
                <a:gd name="T2" fmla="*/ 71 w 6572"/>
                <a:gd name="T3" fmla="*/ 131 h 313"/>
                <a:gd name="T4" fmla="*/ 3195 w 6572"/>
                <a:gd name="T5" fmla="*/ 131 h 313"/>
                <a:gd name="T6" fmla="*/ 3326 w 6572"/>
                <a:gd name="T7" fmla="*/ 0 h 313"/>
                <a:gd name="T8" fmla="*/ 3437 w 6572"/>
                <a:gd name="T9" fmla="*/ 111 h 313"/>
                <a:gd name="T10" fmla="*/ 6451 w 6572"/>
                <a:gd name="T11" fmla="*/ 111 h 313"/>
                <a:gd name="T12" fmla="*/ 6572 w 6572"/>
                <a:gd name="T13" fmla="*/ 23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72" h="313">
                  <a:moveTo>
                    <a:pt x="0" y="313"/>
                  </a:moveTo>
                  <a:lnTo>
                    <a:pt x="71" y="131"/>
                  </a:lnTo>
                  <a:lnTo>
                    <a:pt x="3195" y="131"/>
                  </a:lnTo>
                  <a:lnTo>
                    <a:pt x="3326" y="0"/>
                  </a:lnTo>
                  <a:lnTo>
                    <a:pt x="3437" y="111"/>
                  </a:lnTo>
                  <a:lnTo>
                    <a:pt x="6451" y="111"/>
                  </a:lnTo>
                  <a:lnTo>
                    <a:pt x="6572" y="232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322" y="1344"/>
              <a:ext cx="9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000000"/>
                  </a:solidFill>
                  <a:latin typeface="Bitstream Vera Sans"/>
                </a:rPr>
                <a:t>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024" y="1638"/>
              <a:ext cx="0" cy="358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132" y="1936"/>
              <a:ext cx="866" cy="120"/>
            </a:xfrm>
            <a:custGeom>
              <a:avLst/>
              <a:gdLst>
                <a:gd name="T0" fmla="*/ 0 w 2360"/>
                <a:gd name="T1" fmla="*/ 0 h 324"/>
                <a:gd name="T2" fmla="*/ 26 w 2360"/>
                <a:gd name="T3" fmla="*/ 188 h 324"/>
                <a:gd name="T4" fmla="*/ 1147 w 2360"/>
                <a:gd name="T5" fmla="*/ 188 h 324"/>
                <a:gd name="T6" fmla="*/ 1194 w 2360"/>
                <a:gd name="T7" fmla="*/ 324 h 324"/>
                <a:gd name="T8" fmla="*/ 1234 w 2360"/>
                <a:gd name="T9" fmla="*/ 209 h 324"/>
                <a:gd name="T10" fmla="*/ 2316 w 2360"/>
                <a:gd name="T11" fmla="*/ 209 h 324"/>
                <a:gd name="T12" fmla="*/ 2360 w 2360"/>
                <a:gd name="T13" fmla="*/ 8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0" h="324">
                  <a:moveTo>
                    <a:pt x="0" y="0"/>
                  </a:moveTo>
                  <a:lnTo>
                    <a:pt x="26" y="188"/>
                  </a:lnTo>
                  <a:lnTo>
                    <a:pt x="1147" y="188"/>
                  </a:lnTo>
                  <a:lnTo>
                    <a:pt x="1194" y="324"/>
                  </a:lnTo>
                  <a:lnTo>
                    <a:pt x="1234" y="209"/>
                  </a:lnTo>
                  <a:lnTo>
                    <a:pt x="2316" y="209"/>
                  </a:lnTo>
                  <a:lnTo>
                    <a:pt x="2360" y="84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056" y="1949"/>
              <a:ext cx="1498" cy="117"/>
            </a:xfrm>
            <a:custGeom>
              <a:avLst/>
              <a:gdLst>
                <a:gd name="T0" fmla="*/ 0 w 4085"/>
                <a:gd name="T1" fmla="*/ 0 h 315"/>
                <a:gd name="T2" fmla="*/ 44 w 4085"/>
                <a:gd name="T3" fmla="*/ 183 h 315"/>
                <a:gd name="T4" fmla="*/ 1986 w 4085"/>
                <a:gd name="T5" fmla="*/ 183 h 315"/>
                <a:gd name="T6" fmla="*/ 2068 w 4085"/>
                <a:gd name="T7" fmla="*/ 315 h 315"/>
                <a:gd name="T8" fmla="*/ 2137 w 4085"/>
                <a:gd name="T9" fmla="*/ 203 h 315"/>
                <a:gd name="T10" fmla="*/ 4010 w 4085"/>
                <a:gd name="T11" fmla="*/ 203 h 315"/>
                <a:gd name="T12" fmla="*/ 4085 w 4085"/>
                <a:gd name="T13" fmla="*/ 81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85" h="315">
                  <a:moveTo>
                    <a:pt x="0" y="0"/>
                  </a:moveTo>
                  <a:lnTo>
                    <a:pt x="44" y="183"/>
                  </a:lnTo>
                  <a:lnTo>
                    <a:pt x="1986" y="183"/>
                  </a:lnTo>
                  <a:lnTo>
                    <a:pt x="2068" y="315"/>
                  </a:lnTo>
                  <a:lnTo>
                    <a:pt x="2137" y="203"/>
                  </a:lnTo>
                  <a:lnTo>
                    <a:pt x="4010" y="203"/>
                  </a:lnTo>
                  <a:lnTo>
                    <a:pt x="4085" y="81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02" y="2108"/>
              <a:ext cx="17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1,m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382" y="2096"/>
              <a:ext cx="29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Bitstream Vera Sans"/>
                </a:rPr>
                <a:t>m+1,n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4567" y="1813"/>
              <a:ext cx="203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4567" y="1792"/>
              <a:ext cx="72" cy="42"/>
            </a:xfrm>
            <a:custGeom>
              <a:avLst/>
              <a:gdLst>
                <a:gd name="T0" fmla="*/ 51 w 72"/>
                <a:gd name="T1" fmla="*/ 21 h 42"/>
                <a:gd name="T2" fmla="*/ 72 w 72"/>
                <a:gd name="T3" fmla="*/ 0 h 42"/>
                <a:gd name="T4" fmla="*/ 0 w 72"/>
                <a:gd name="T5" fmla="*/ 21 h 42"/>
                <a:gd name="T6" fmla="*/ 72 w 72"/>
                <a:gd name="T7" fmla="*/ 42 h 42"/>
                <a:gd name="T8" fmla="*/ 51 w 72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1" y="21"/>
                  </a:moveTo>
                  <a:lnTo>
                    <a:pt x="72" y="0"/>
                  </a:lnTo>
                  <a:lnTo>
                    <a:pt x="0" y="21"/>
                  </a:lnTo>
                  <a:lnTo>
                    <a:pt x="72" y="42"/>
                  </a:lnTo>
                  <a:lnTo>
                    <a:pt x="51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741" y="1750"/>
              <a:ext cx="9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1865" y="1841"/>
              <a:ext cx="1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Bitstream Vera Sans"/>
                </a:rPr>
                <a:t>out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784" y="1736"/>
              <a:ext cx="9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909" y="1827"/>
              <a:ext cx="6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1933" y="1798"/>
              <a:ext cx="203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1933" y="1777"/>
              <a:ext cx="73" cy="42"/>
            </a:xfrm>
            <a:custGeom>
              <a:avLst/>
              <a:gdLst>
                <a:gd name="T0" fmla="*/ 52 w 73"/>
                <a:gd name="T1" fmla="*/ 21 h 42"/>
                <a:gd name="T2" fmla="*/ 73 w 73"/>
                <a:gd name="T3" fmla="*/ 0 h 42"/>
                <a:gd name="T4" fmla="*/ 0 w 73"/>
                <a:gd name="T5" fmla="*/ 21 h 42"/>
                <a:gd name="T6" fmla="*/ 73 w 73"/>
                <a:gd name="T7" fmla="*/ 42 h 42"/>
                <a:gd name="T8" fmla="*/ 52 w 73"/>
                <a:gd name="T9" fmla="*/ 2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42">
                  <a:moveTo>
                    <a:pt x="52" y="21"/>
                  </a:moveTo>
                  <a:lnTo>
                    <a:pt x="73" y="0"/>
                  </a:lnTo>
                  <a:lnTo>
                    <a:pt x="0" y="21"/>
                  </a:lnTo>
                  <a:lnTo>
                    <a:pt x="73" y="42"/>
                  </a:lnTo>
                  <a:lnTo>
                    <a:pt x="52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2920" y="1511"/>
              <a:ext cx="247" cy="147"/>
            </a:xfrm>
            <a:custGeom>
              <a:avLst/>
              <a:gdLst>
                <a:gd name="T0" fmla="*/ 674 w 674"/>
                <a:gd name="T1" fmla="*/ 380 h 397"/>
                <a:gd name="T2" fmla="*/ 337 w 674"/>
                <a:gd name="T3" fmla="*/ 0 h 397"/>
                <a:gd name="T4" fmla="*/ 0 w 674"/>
                <a:gd name="T5" fmla="*/ 380 h 397"/>
                <a:gd name="T6" fmla="*/ 0 w 674"/>
                <a:gd name="T7" fmla="*/ 397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4" h="397">
                  <a:moveTo>
                    <a:pt x="674" y="380"/>
                  </a:moveTo>
                  <a:cubicBezTo>
                    <a:pt x="674" y="170"/>
                    <a:pt x="523" y="0"/>
                    <a:pt x="337" y="0"/>
                  </a:cubicBezTo>
                  <a:cubicBezTo>
                    <a:pt x="151" y="0"/>
                    <a:pt x="0" y="170"/>
                    <a:pt x="0" y="380"/>
                  </a:cubicBezTo>
                  <a:cubicBezTo>
                    <a:pt x="0" y="386"/>
                    <a:pt x="0" y="392"/>
                    <a:pt x="0" y="397"/>
                  </a:cubicBez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903" y="1605"/>
              <a:ext cx="45" cy="89"/>
            </a:xfrm>
            <a:custGeom>
              <a:avLst/>
              <a:gdLst>
                <a:gd name="T0" fmla="*/ 0 w 45"/>
                <a:gd name="T1" fmla="*/ 0 h 89"/>
                <a:gd name="T2" fmla="*/ 26 w 45"/>
                <a:gd name="T3" fmla="*/ 89 h 89"/>
                <a:gd name="T4" fmla="*/ 45 w 45"/>
                <a:gd name="T5" fmla="*/ 0 h 89"/>
                <a:gd name="T6" fmla="*/ 0 w 45"/>
                <a:gd name="T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89">
                  <a:moveTo>
                    <a:pt x="0" y="0"/>
                  </a:moveTo>
                  <a:lnTo>
                    <a:pt x="26" y="89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885" y="1333"/>
              <a:ext cx="9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009" y="1424"/>
              <a:ext cx="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Bitstream Vera Sans"/>
                </a:rPr>
                <a:t>sub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G and P </a:t>
            </a:r>
            <a:r>
              <a:rPr lang="fr-FR" dirty="0" err="1">
                <a:solidFill>
                  <a:schemeClr val="tx1"/>
                </a:solidFill>
              </a:rPr>
              <a:t>Quickly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4" name="Freeform 3"/>
          <p:cNvSpPr/>
          <p:nvPr/>
        </p:nvSpPr>
        <p:spPr>
          <a:xfrm>
            <a:off x="3032401" y="4176000"/>
            <a:ext cx="6192000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G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 = G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m+1,n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 + P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m+1,n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.G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1,m</a:t>
            </a:r>
          </a:p>
        </p:txBody>
      </p:sp>
      <p:sp>
        <p:nvSpPr>
          <p:cNvPr id="5" name="Freeform 4"/>
          <p:cNvSpPr/>
          <p:nvPr/>
        </p:nvSpPr>
        <p:spPr>
          <a:xfrm>
            <a:off x="3032402" y="5184000"/>
            <a:ext cx="6263999" cy="79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P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 =  P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m+1,n</a:t>
            </a:r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.P</a:t>
            </a:r>
            <a:r>
              <a:rPr lang="en-IN" sz="3200" baseline="-33000">
                <a:latin typeface="Arial" pitchFamily="18"/>
                <a:ea typeface="Microsoft YaHei" pitchFamily="2"/>
                <a:cs typeface="Mangal" pitchFamily="2"/>
              </a:rPr>
              <a:t>1,m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1361262"/>
                <a:ext cx="4114800" cy="2142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𝑠𝑢𝑏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lim>
                      </m:limLow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+1,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e>
                            <m:lim/>
                          </m:limLow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lim/>
                      </m:limLow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61262"/>
                <a:ext cx="4114800" cy="2142766"/>
              </a:xfrm>
              <a:prstGeom prst="rect">
                <a:avLst/>
              </a:prstGeom>
              <a:blipFill>
                <a:blip r:embed="rId3"/>
                <a:stretch>
                  <a:fillRect l="-2667" r="-43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08400" y="3507288"/>
                <a:ext cx="2991460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400" y="3507288"/>
                <a:ext cx="2991460" cy="385555"/>
              </a:xfrm>
              <a:prstGeom prst="rect">
                <a:avLst/>
              </a:prstGeom>
              <a:blipFill>
                <a:blip r:embed="rId4"/>
                <a:stretch>
                  <a:fillRect l="-1833" r="-611" b="-10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587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Insight </a:t>
            </a:r>
            <a:r>
              <a:rPr lang="fr-FR" dirty="0" err="1">
                <a:solidFill>
                  <a:schemeClr val="tx1"/>
                </a:solidFill>
              </a:rPr>
              <a:t>into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Computing</a:t>
            </a:r>
            <a:r>
              <a:rPr lang="fr-FR" dirty="0">
                <a:solidFill>
                  <a:schemeClr val="tx1"/>
                </a:solidFill>
              </a:rPr>
              <a:t> G and P </a:t>
            </a:r>
            <a:r>
              <a:rPr lang="fr-FR" dirty="0" err="1">
                <a:solidFill>
                  <a:schemeClr val="tx1"/>
                </a:solidFill>
              </a:rPr>
              <a:t>quickly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722438"/>
            <a:ext cx="766445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Insight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 compute G and P for a large block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By first computing G and P for smaller sub-blocks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And, then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combining the solutions</a:t>
            </a:r>
            <a:r>
              <a:rPr lang="en-US" sz="2400" dirty="0">
                <a:latin typeface="Calibri" panose="020F0502020204030204" pitchFamily="34" charset="0"/>
              </a:rPr>
              <a:t> to find the value of G and P for the larger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Fast algorithm to compute G and P</a:t>
            </a:r>
          </a:p>
          <a:p>
            <a:pPr lvl="2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Calibri" panose="020F0502020204030204" pitchFamily="34" charset="0"/>
              </a:rPr>
              <a:t>Use </a:t>
            </a:r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</a:rPr>
              <a:t>divide-and-conquer</a:t>
            </a:r>
          </a:p>
          <a:p>
            <a:pPr lvl="2">
              <a:buSzPct val="100000"/>
              <a:buFont typeface="Symbol" panose="05050102010706020507" pitchFamily="18" charset="2"/>
              <a:buChar char=""/>
            </a:pPr>
            <a:r>
              <a:rPr lang="en-US" sz="2400" dirty="0">
                <a:latin typeface="Calibri" panose="020F0502020204030204" pitchFamily="34" charset="0"/>
              </a:rPr>
              <a:t>Compute G and P functions in O (log (n)) time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</a:t>
            </a:r>
            <a:r>
              <a:rPr lang="fr-FR" dirty="0" err="1">
                <a:solidFill>
                  <a:schemeClr val="tx1"/>
                </a:solidFill>
              </a:rPr>
              <a:t>Lookahead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828800" y="1524000"/>
            <a:ext cx="8610600" cy="5029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Compute</a:t>
            </a:r>
            <a:r>
              <a:rPr lang="en-US" sz="2800" dirty="0">
                <a:latin typeface="Calibri" panose="020F0502020204030204" pitchFamily="34" charset="0"/>
              </a:rPr>
              <a:t> G and P functions for all the blocks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Combine</a:t>
            </a:r>
            <a:r>
              <a:rPr lang="en-US" sz="2800" dirty="0">
                <a:latin typeface="Calibri" panose="020F0502020204030204" pitchFamily="34" charset="0"/>
              </a:rPr>
              <a:t> the solutions to find G and P functions for </a:t>
            </a:r>
            <a:br>
              <a:rPr lang="en-US" sz="2800" dirty="0">
                <a:latin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</a:rPr>
              <a:t>sets of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 2 blocks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Combine</a:t>
            </a:r>
            <a:r>
              <a:rPr lang="en-US" sz="2800" dirty="0">
                <a:latin typeface="Calibri" panose="020F0502020204030204" pitchFamily="34" charset="0"/>
              </a:rPr>
              <a:t> the solutions </a:t>
            </a:r>
            <a:r>
              <a:rPr lang="en-US" sz="2800" dirty="0" err="1">
                <a:latin typeface="Calibri" panose="020F0502020204030204" pitchFamily="34" charset="0"/>
              </a:rPr>
              <a:t>fo</a:t>
            </a:r>
            <a:r>
              <a:rPr lang="en-US" sz="2800" dirty="0">
                <a:latin typeface="Calibri" panose="020F0502020204030204" pitchFamily="34" charset="0"/>
              </a:rPr>
              <a:t> find G and P functions for sets of</a:t>
            </a:r>
            <a:r>
              <a:rPr lang="en-US" sz="2800" dirty="0">
                <a:solidFill>
                  <a:srgbClr val="C5000B"/>
                </a:solidFill>
                <a:latin typeface="Calibri" panose="020F0502020204030204" pitchFamily="34" charset="0"/>
              </a:rPr>
              <a:t> 4 blocks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….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….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u="sng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Find the G and P functions for a block of size : 32 bits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</a:t>
            </a:r>
            <a:r>
              <a:rPr lang="fr-FR" dirty="0" err="1">
                <a:solidFill>
                  <a:schemeClr val="tx1"/>
                </a:solidFill>
              </a:rPr>
              <a:t>Lookahead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</a:t>
            </a:r>
          </a:p>
        </p:txBody>
      </p:sp>
      <p:grpSp>
        <p:nvGrpSpPr>
          <p:cNvPr id="132" name="Group 129"/>
          <p:cNvGrpSpPr>
            <a:grpSpLocks noChangeAspect="1"/>
          </p:cNvGrpSpPr>
          <p:nvPr/>
        </p:nvGrpSpPr>
        <p:grpSpPr bwMode="auto">
          <a:xfrm>
            <a:off x="2668588" y="1979614"/>
            <a:ext cx="7847012" cy="3582987"/>
            <a:chOff x="721" y="1247"/>
            <a:chExt cx="4943" cy="2257"/>
          </a:xfrm>
        </p:grpSpPr>
        <p:sp>
          <p:nvSpPr>
            <p:cNvPr id="133" name="AutoShape 128"/>
            <p:cNvSpPr>
              <a:spLocks noChangeAspect="1" noChangeArrowheads="1" noTextEdit="1"/>
            </p:cNvSpPr>
            <p:nvPr/>
          </p:nvSpPr>
          <p:spPr bwMode="auto">
            <a:xfrm>
              <a:off x="785" y="1247"/>
              <a:ext cx="4879" cy="2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1348" y="1801"/>
              <a:ext cx="427" cy="206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2"/>
            <p:cNvSpPr>
              <a:spLocks noChangeArrowheads="1"/>
            </p:cNvSpPr>
            <p:nvPr/>
          </p:nvSpPr>
          <p:spPr bwMode="auto">
            <a:xfrm>
              <a:off x="1231" y="1470"/>
              <a:ext cx="639" cy="212"/>
            </a:xfrm>
            <a:prstGeom prst="rect">
              <a:avLst/>
            </a:prstGeom>
            <a:solidFill>
              <a:srgbClr val="D35F5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133"/>
            <p:cNvSpPr>
              <a:spLocks noChangeArrowheads="1"/>
            </p:cNvSpPr>
            <p:nvPr/>
          </p:nvSpPr>
          <p:spPr bwMode="auto">
            <a:xfrm>
              <a:off x="1274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35"/>
            <p:cNvSpPr>
              <a:spLocks noChangeArrowheads="1"/>
            </p:cNvSpPr>
            <p:nvPr/>
          </p:nvSpPr>
          <p:spPr bwMode="auto">
            <a:xfrm>
              <a:off x="1616" y="1491"/>
              <a:ext cx="211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36"/>
            <p:cNvSpPr>
              <a:spLocks noChangeArrowheads="1"/>
            </p:cNvSpPr>
            <p:nvPr/>
          </p:nvSpPr>
          <p:spPr bwMode="auto">
            <a:xfrm>
              <a:off x="1928" y="1465"/>
              <a:ext cx="639" cy="213"/>
            </a:xfrm>
            <a:prstGeom prst="rect">
              <a:avLst/>
            </a:prstGeom>
            <a:solidFill>
              <a:srgbClr val="D35F5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Rectangle 137"/>
            <p:cNvSpPr>
              <a:spLocks noChangeArrowheads="1"/>
            </p:cNvSpPr>
            <p:nvPr/>
          </p:nvSpPr>
          <p:spPr bwMode="auto">
            <a:xfrm>
              <a:off x="1972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38"/>
            <p:cNvSpPr>
              <a:spLocks noChangeArrowheads="1"/>
            </p:cNvSpPr>
            <p:nvPr/>
          </p:nvSpPr>
          <p:spPr bwMode="auto">
            <a:xfrm>
              <a:off x="3353" y="1471"/>
              <a:ext cx="639" cy="213"/>
            </a:xfrm>
            <a:prstGeom prst="rect">
              <a:avLst/>
            </a:prstGeom>
            <a:solidFill>
              <a:srgbClr val="D35F5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Rectangle 139"/>
            <p:cNvSpPr>
              <a:spLocks noChangeArrowheads="1"/>
            </p:cNvSpPr>
            <p:nvPr/>
          </p:nvSpPr>
          <p:spPr bwMode="auto">
            <a:xfrm>
              <a:off x="3736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>
              <a:off x="4038" y="1471"/>
              <a:ext cx="639" cy="213"/>
            </a:xfrm>
            <a:prstGeom prst="rect">
              <a:avLst/>
            </a:prstGeom>
            <a:solidFill>
              <a:srgbClr val="D35F5F"/>
            </a:solidFill>
            <a:ln w="476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1"/>
            <p:cNvSpPr>
              <a:spLocks noChangeArrowheads="1"/>
            </p:cNvSpPr>
            <p:nvPr/>
          </p:nvSpPr>
          <p:spPr bwMode="auto">
            <a:xfrm>
              <a:off x="4078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Rectangle 142"/>
            <p:cNvSpPr>
              <a:spLocks noChangeArrowheads="1"/>
            </p:cNvSpPr>
            <p:nvPr/>
          </p:nvSpPr>
          <p:spPr bwMode="auto">
            <a:xfrm>
              <a:off x="4434" y="1491"/>
              <a:ext cx="210" cy="172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3"/>
            <p:cNvSpPr>
              <a:spLocks noChangeArrowheads="1"/>
            </p:cNvSpPr>
            <p:nvPr/>
          </p:nvSpPr>
          <p:spPr bwMode="auto">
            <a:xfrm>
              <a:off x="1312" y="1525"/>
              <a:ext cx="1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32</a:t>
              </a:r>
              <a:endParaRPr lang="en-US" altLang="en-US"/>
            </a:p>
          </p:txBody>
        </p:sp>
        <p:sp>
          <p:nvSpPr>
            <p:cNvPr id="148" name="Rectangle 144"/>
            <p:cNvSpPr>
              <a:spLocks noChangeArrowheads="1"/>
            </p:cNvSpPr>
            <p:nvPr/>
          </p:nvSpPr>
          <p:spPr bwMode="auto">
            <a:xfrm>
              <a:off x="1641" y="1523"/>
              <a:ext cx="1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31</a:t>
              </a:r>
              <a:endParaRPr lang="en-US" altLang="en-US"/>
            </a:p>
          </p:txBody>
        </p:sp>
        <p:sp>
          <p:nvSpPr>
            <p:cNvPr id="149" name="Rectangle 145"/>
            <p:cNvSpPr>
              <a:spLocks noChangeArrowheads="1"/>
            </p:cNvSpPr>
            <p:nvPr/>
          </p:nvSpPr>
          <p:spPr bwMode="auto">
            <a:xfrm>
              <a:off x="2003" y="1523"/>
              <a:ext cx="1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30</a:t>
              </a:r>
              <a:endParaRPr lang="en-US" altLang="en-US"/>
            </a:p>
          </p:txBody>
        </p:sp>
        <p:sp>
          <p:nvSpPr>
            <p:cNvPr id="150" name="Oval 146"/>
            <p:cNvSpPr>
              <a:spLocks noChangeArrowheads="1"/>
            </p:cNvSpPr>
            <p:nvPr/>
          </p:nvSpPr>
          <p:spPr bwMode="auto">
            <a:xfrm>
              <a:off x="2870" y="1520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Oval 147"/>
            <p:cNvSpPr>
              <a:spLocks noChangeArrowheads="1"/>
            </p:cNvSpPr>
            <p:nvPr/>
          </p:nvSpPr>
          <p:spPr bwMode="auto">
            <a:xfrm>
              <a:off x="3003" y="1520"/>
              <a:ext cx="15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Oval 148"/>
            <p:cNvSpPr>
              <a:spLocks noChangeArrowheads="1"/>
            </p:cNvSpPr>
            <p:nvPr/>
          </p:nvSpPr>
          <p:spPr bwMode="auto">
            <a:xfrm>
              <a:off x="3139" y="1520"/>
              <a:ext cx="14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49"/>
            <p:cNvSpPr>
              <a:spLocks noChangeArrowheads="1"/>
            </p:cNvSpPr>
            <p:nvPr/>
          </p:nvSpPr>
          <p:spPr bwMode="auto">
            <a:xfrm>
              <a:off x="3803" y="152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3</a:t>
              </a:r>
              <a:endParaRPr lang="en-US" altLang="en-US"/>
            </a:p>
          </p:txBody>
        </p:sp>
        <p:sp>
          <p:nvSpPr>
            <p:cNvPr id="154" name="Rectangle 150"/>
            <p:cNvSpPr>
              <a:spLocks noChangeArrowheads="1"/>
            </p:cNvSpPr>
            <p:nvPr/>
          </p:nvSpPr>
          <p:spPr bwMode="auto">
            <a:xfrm>
              <a:off x="4142" y="1523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2</a:t>
              </a:r>
              <a:endParaRPr lang="en-US" altLang="en-US"/>
            </a:p>
          </p:txBody>
        </p:sp>
        <p:sp>
          <p:nvSpPr>
            <p:cNvPr id="155" name="Rectangle 151"/>
            <p:cNvSpPr>
              <a:spLocks noChangeArrowheads="1"/>
            </p:cNvSpPr>
            <p:nvPr/>
          </p:nvSpPr>
          <p:spPr bwMode="auto">
            <a:xfrm>
              <a:off x="4507" y="1523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1</a:t>
              </a:r>
              <a:endParaRPr lang="en-US" altLang="en-US"/>
            </a:p>
          </p:txBody>
        </p:sp>
        <p:sp>
          <p:nvSpPr>
            <p:cNvPr id="156" name="Rectangle 152"/>
            <p:cNvSpPr>
              <a:spLocks noChangeArrowheads="1"/>
            </p:cNvSpPr>
            <p:nvPr/>
          </p:nvSpPr>
          <p:spPr bwMode="auto">
            <a:xfrm>
              <a:off x="2034" y="1800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Rectangle 153"/>
            <p:cNvSpPr>
              <a:spLocks noChangeArrowheads="1"/>
            </p:cNvSpPr>
            <p:nvPr/>
          </p:nvSpPr>
          <p:spPr bwMode="auto">
            <a:xfrm>
              <a:off x="3510" y="1800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Rectangle 154"/>
            <p:cNvSpPr>
              <a:spLocks noChangeArrowheads="1"/>
            </p:cNvSpPr>
            <p:nvPr/>
          </p:nvSpPr>
          <p:spPr bwMode="auto">
            <a:xfrm>
              <a:off x="4125" y="1808"/>
              <a:ext cx="426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55"/>
            <p:cNvSpPr>
              <a:spLocks noChangeArrowheads="1"/>
            </p:cNvSpPr>
            <p:nvPr/>
          </p:nvSpPr>
          <p:spPr bwMode="auto">
            <a:xfrm>
              <a:off x="2314" y="1490"/>
              <a:ext cx="210" cy="173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56"/>
            <p:cNvSpPr>
              <a:spLocks noChangeArrowheads="1"/>
            </p:cNvSpPr>
            <p:nvPr/>
          </p:nvSpPr>
          <p:spPr bwMode="auto">
            <a:xfrm>
              <a:off x="2345" y="1523"/>
              <a:ext cx="12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29</a:t>
              </a:r>
              <a:endParaRPr lang="en-US" altLang="en-US"/>
            </a:p>
          </p:txBody>
        </p:sp>
        <p:sp>
          <p:nvSpPr>
            <p:cNvPr id="161" name="Rectangle 157"/>
            <p:cNvSpPr>
              <a:spLocks noChangeArrowheads="1"/>
            </p:cNvSpPr>
            <p:nvPr/>
          </p:nvSpPr>
          <p:spPr bwMode="auto">
            <a:xfrm>
              <a:off x="3422" y="1488"/>
              <a:ext cx="210" cy="173"/>
            </a:xfrm>
            <a:prstGeom prst="rect">
              <a:avLst/>
            </a:prstGeom>
            <a:solidFill>
              <a:srgbClr val="D5F6FF"/>
            </a:solidFill>
            <a:ln w="47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Rectangle 158"/>
            <p:cNvSpPr>
              <a:spLocks noChangeArrowheads="1"/>
            </p:cNvSpPr>
            <p:nvPr/>
          </p:nvSpPr>
          <p:spPr bwMode="auto">
            <a:xfrm>
              <a:off x="3490" y="1518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500">
                  <a:solidFill>
                    <a:srgbClr val="000000"/>
                  </a:solidFill>
                  <a:latin typeface="Bitstream Vera Sans"/>
                </a:rPr>
                <a:t>4</a:t>
              </a:r>
              <a:endParaRPr lang="en-US" altLang="en-US"/>
            </a:p>
          </p:txBody>
        </p:sp>
        <p:sp>
          <p:nvSpPr>
            <p:cNvPr id="163" name="Freeform 159"/>
            <p:cNvSpPr>
              <a:spLocks/>
            </p:cNvSpPr>
            <p:nvPr/>
          </p:nvSpPr>
          <p:spPr bwMode="auto">
            <a:xfrm>
              <a:off x="1385" y="1661"/>
              <a:ext cx="143" cy="134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60"/>
            <p:cNvSpPr>
              <a:spLocks/>
            </p:cNvSpPr>
            <p:nvPr/>
          </p:nvSpPr>
          <p:spPr bwMode="auto">
            <a:xfrm>
              <a:off x="1515" y="1753"/>
              <a:ext cx="24" cy="42"/>
            </a:xfrm>
            <a:custGeom>
              <a:avLst/>
              <a:gdLst>
                <a:gd name="T0" fmla="*/ 13 w 24"/>
                <a:gd name="T1" fmla="*/ 12 h 42"/>
                <a:gd name="T2" fmla="*/ 0 w 24"/>
                <a:gd name="T3" fmla="*/ 0 h 42"/>
                <a:gd name="T4" fmla="*/ 13 w 24"/>
                <a:gd name="T5" fmla="*/ 42 h 42"/>
                <a:gd name="T6" fmla="*/ 24 w 24"/>
                <a:gd name="T7" fmla="*/ 0 h 42"/>
                <a:gd name="T8" fmla="*/ 13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3" y="12"/>
                  </a:moveTo>
                  <a:lnTo>
                    <a:pt x="0" y="0"/>
                  </a:lnTo>
                  <a:lnTo>
                    <a:pt x="13" y="42"/>
                  </a:lnTo>
                  <a:lnTo>
                    <a:pt x="24" y="0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61"/>
            <p:cNvSpPr>
              <a:spLocks/>
            </p:cNvSpPr>
            <p:nvPr/>
          </p:nvSpPr>
          <p:spPr bwMode="auto">
            <a:xfrm>
              <a:off x="1597" y="1663"/>
              <a:ext cx="143" cy="135"/>
            </a:xfrm>
            <a:custGeom>
              <a:avLst/>
              <a:gdLst>
                <a:gd name="T0" fmla="*/ 268 w 268"/>
                <a:gd name="T1" fmla="*/ 0 h 252"/>
                <a:gd name="T2" fmla="*/ 268 w 268"/>
                <a:gd name="T3" fmla="*/ 101 h 252"/>
                <a:gd name="T4" fmla="*/ 0 w 268"/>
                <a:gd name="T5" fmla="*/ 101 h 252"/>
                <a:gd name="T6" fmla="*/ 0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268" y="0"/>
                  </a:moveTo>
                  <a:lnTo>
                    <a:pt x="268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2"/>
            <p:cNvSpPr>
              <a:spLocks/>
            </p:cNvSpPr>
            <p:nvPr/>
          </p:nvSpPr>
          <p:spPr bwMode="auto">
            <a:xfrm>
              <a:off x="1585" y="1756"/>
              <a:ext cx="24" cy="42"/>
            </a:xfrm>
            <a:custGeom>
              <a:avLst/>
              <a:gdLst>
                <a:gd name="T0" fmla="*/ 12 w 24"/>
                <a:gd name="T1" fmla="*/ 11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1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3"/>
            <p:cNvSpPr>
              <a:spLocks/>
            </p:cNvSpPr>
            <p:nvPr/>
          </p:nvSpPr>
          <p:spPr bwMode="auto">
            <a:xfrm>
              <a:off x="2051" y="1662"/>
              <a:ext cx="142" cy="134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4"/>
            <p:cNvSpPr>
              <a:spLocks/>
            </p:cNvSpPr>
            <p:nvPr/>
          </p:nvSpPr>
          <p:spPr bwMode="auto">
            <a:xfrm>
              <a:off x="2182" y="1754"/>
              <a:ext cx="24" cy="42"/>
            </a:xfrm>
            <a:custGeom>
              <a:avLst/>
              <a:gdLst>
                <a:gd name="T0" fmla="*/ 11 w 24"/>
                <a:gd name="T1" fmla="*/ 12 h 42"/>
                <a:gd name="T2" fmla="*/ 0 w 24"/>
                <a:gd name="T3" fmla="*/ 0 h 42"/>
                <a:gd name="T4" fmla="*/ 11 w 24"/>
                <a:gd name="T5" fmla="*/ 42 h 42"/>
                <a:gd name="T6" fmla="*/ 24 w 24"/>
                <a:gd name="T7" fmla="*/ 0 h 42"/>
                <a:gd name="T8" fmla="*/ 11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1" y="12"/>
                  </a:moveTo>
                  <a:lnTo>
                    <a:pt x="0" y="0"/>
                  </a:lnTo>
                  <a:lnTo>
                    <a:pt x="11" y="42"/>
                  </a:lnTo>
                  <a:lnTo>
                    <a:pt x="24" y="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65"/>
            <p:cNvSpPr>
              <a:spLocks/>
            </p:cNvSpPr>
            <p:nvPr/>
          </p:nvSpPr>
          <p:spPr bwMode="auto">
            <a:xfrm>
              <a:off x="2263" y="1664"/>
              <a:ext cx="143" cy="135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1 h 252"/>
                <a:gd name="T4" fmla="*/ 0 w 267"/>
                <a:gd name="T5" fmla="*/ 101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66"/>
            <p:cNvSpPr>
              <a:spLocks/>
            </p:cNvSpPr>
            <p:nvPr/>
          </p:nvSpPr>
          <p:spPr bwMode="auto">
            <a:xfrm>
              <a:off x="2251" y="1757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67"/>
            <p:cNvSpPr>
              <a:spLocks/>
            </p:cNvSpPr>
            <p:nvPr/>
          </p:nvSpPr>
          <p:spPr bwMode="auto">
            <a:xfrm>
              <a:off x="3514" y="1659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68"/>
            <p:cNvSpPr>
              <a:spLocks/>
            </p:cNvSpPr>
            <p:nvPr/>
          </p:nvSpPr>
          <p:spPr bwMode="auto">
            <a:xfrm>
              <a:off x="3645" y="1751"/>
              <a:ext cx="24" cy="43"/>
            </a:xfrm>
            <a:custGeom>
              <a:avLst/>
              <a:gdLst>
                <a:gd name="T0" fmla="*/ 12 w 24"/>
                <a:gd name="T1" fmla="*/ 13 h 43"/>
                <a:gd name="T2" fmla="*/ 0 w 24"/>
                <a:gd name="T3" fmla="*/ 0 h 43"/>
                <a:gd name="T4" fmla="*/ 12 w 24"/>
                <a:gd name="T5" fmla="*/ 43 h 43"/>
                <a:gd name="T6" fmla="*/ 24 w 24"/>
                <a:gd name="T7" fmla="*/ 0 h 43"/>
                <a:gd name="T8" fmla="*/ 12 w 24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12" y="13"/>
                  </a:moveTo>
                  <a:lnTo>
                    <a:pt x="0" y="0"/>
                  </a:lnTo>
                  <a:lnTo>
                    <a:pt x="12" y="43"/>
                  </a:lnTo>
                  <a:lnTo>
                    <a:pt x="24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69"/>
            <p:cNvSpPr>
              <a:spLocks/>
            </p:cNvSpPr>
            <p:nvPr/>
          </p:nvSpPr>
          <p:spPr bwMode="auto">
            <a:xfrm>
              <a:off x="3726" y="1662"/>
              <a:ext cx="143" cy="134"/>
            </a:xfrm>
            <a:custGeom>
              <a:avLst/>
              <a:gdLst>
                <a:gd name="T0" fmla="*/ 268 w 268"/>
                <a:gd name="T1" fmla="*/ 0 h 252"/>
                <a:gd name="T2" fmla="*/ 268 w 268"/>
                <a:gd name="T3" fmla="*/ 101 h 252"/>
                <a:gd name="T4" fmla="*/ 0 w 268"/>
                <a:gd name="T5" fmla="*/ 101 h 252"/>
                <a:gd name="T6" fmla="*/ 0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268" y="0"/>
                  </a:moveTo>
                  <a:lnTo>
                    <a:pt x="268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0"/>
            <p:cNvSpPr>
              <a:spLocks/>
            </p:cNvSpPr>
            <p:nvPr/>
          </p:nvSpPr>
          <p:spPr bwMode="auto">
            <a:xfrm>
              <a:off x="3714" y="1754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71"/>
            <p:cNvSpPr>
              <a:spLocks/>
            </p:cNvSpPr>
            <p:nvPr/>
          </p:nvSpPr>
          <p:spPr bwMode="auto">
            <a:xfrm>
              <a:off x="4188" y="1664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72"/>
            <p:cNvSpPr>
              <a:spLocks/>
            </p:cNvSpPr>
            <p:nvPr/>
          </p:nvSpPr>
          <p:spPr bwMode="auto">
            <a:xfrm>
              <a:off x="4318" y="1757"/>
              <a:ext cx="24" cy="42"/>
            </a:xfrm>
            <a:custGeom>
              <a:avLst/>
              <a:gdLst>
                <a:gd name="T0" fmla="*/ 13 w 24"/>
                <a:gd name="T1" fmla="*/ 12 h 42"/>
                <a:gd name="T2" fmla="*/ 0 w 24"/>
                <a:gd name="T3" fmla="*/ 0 h 42"/>
                <a:gd name="T4" fmla="*/ 13 w 24"/>
                <a:gd name="T5" fmla="*/ 42 h 42"/>
                <a:gd name="T6" fmla="*/ 24 w 24"/>
                <a:gd name="T7" fmla="*/ 0 h 42"/>
                <a:gd name="T8" fmla="*/ 13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3" y="12"/>
                  </a:moveTo>
                  <a:lnTo>
                    <a:pt x="0" y="0"/>
                  </a:lnTo>
                  <a:lnTo>
                    <a:pt x="13" y="42"/>
                  </a:lnTo>
                  <a:lnTo>
                    <a:pt x="24" y="0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73"/>
            <p:cNvSpPr>
              <a:spLocks/>
            </p:cNvSpPr>
            <p:nvPr/>
          </p:nvSpPr>
          <p:spPr bwMode="auto">
            <a:xfrm>
              <a:off x="4400" y="1667"/>
              <a:ext cx="143" cy="135"/>
            </a:xfrm>
            <a:custGeom>
              <a:avLst/>
              <a:gdLst>
                <a:gd name="T0" fmla="*/ 268 w 268"/>
                <a:gd name="T1" fmla="*/ 0 h 252"/>
                <a:gd name="T2" fmla="*/ 268 w 268"/>
                <a:gd name="T3" fmla="*/ 101 h 252"/>
                <a:gd name="T4" fmla="*/ 0 w 268"/>
                <a:gd name="T5" fmla="*/ 101 h 252"/>
                <a:gd name="T6" fmla="*/ 0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268" y="0"/>
                  </a:moveTo>
                  <a:lnTo>
                    <a:pt x="268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74"/>
            <p:cNvSpPr>
              <a:spLocks/>
            </p:cNvSpPr>
            <p:nvPr/>
          </p:nvSpPr>
          <p:spPr bwMode="auto">
            <a:xfrm>
              <a:off x="4388" y="1759"/>
              <a:ext cx="24" cy="43"/>
            </a:xfrm>
            <a:custGeom>
              <a:avLst/>
              <a:gdLst>
                <a:gd name="T0" fmla="*/ 12 w 24"/>
                <a:gd name="T1" fmla="*/ 13 h 43"/>
                <a:gd name="T2" fmla="*/ 0 w 24"/>
                <a:gd name="T3" fmla="*/ 0 h 43"/>
                <a:gd name="T4" fmla="*/ 12 w 24"/>
                <a:gd name="T5" fmla="*/ 43 h 43"/>
                <a:gd name="T6" fmla="*/ 24 w 24"/>
                <a:gd name="T7" fmla="*/ 0 h 43"/>
                <a:gd name="T8" fmla="*/ 12 w 24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12" y="13"/>
                  </a:moveTo>
                  <a:lnTo>
                    <a:pt x="0" y="0"/>
                  </a:lnTo>
                  <a:lnTo>
                    <a:pt x="12" y="43"/>
                  </a:lnTo>
                  <a:lnTo>
                    <a:pt x="24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Rectangle 175"/>
            <p:cNvSpPr>
              <a:spLocks noChangeArrowheads="1"/>
            </p:cNvSpPr>
            <p:nvPr/>
          </p:nvSpPr>
          <p:spPr bwMode="auto">
            <a:xfrm>
              <a:off x="1699" y="2136"/>
              <a:ext cx="427" cy="206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76"/>
            <p:cNvSpPr>
              <a:spLocks/>
            </p:cNvSpPr>
            <p:nvPr/>
          </p:nvSpPr>
          <p:spPr bwMode="auto">
            <a:xfrm>
              <a:off x="1719" y="2003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77"/>
            <p:cNvSpPr>
              <a:spLocks/>
            </p:cNvSpPr>
            <p:nvPr/>
          </p:nvSpPr>
          <p:spPr bwMode="auto">
            <a:xfrm>
              <a:off x="1850" y="2096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78"/>
            <p:cNvSpPr>
              <a:spLocks/>
            </p:cNvSpPr>
            <p:nvPr/>
          </p:nvSpPr>
          <p:spPr bwMode="auto">
            <a:xfrm>
              <a:off x="1931" y="2006"/>
              <a:ext cx="143" cy="134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1 h 252"/>
                <a:gd name="T4" fmla="*/ 0 w 267"/>
                <a:gd name="T5" fmla="*/ 101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79"/>
            <p:cNvSpPr>
              <a:spLocks/>
            </p:cNvSpPr>
            <p:nvPr/>
          </p:nvSpPr>
          <p:spPr bwMode="auto">
            <a:xfrm>
              <a:off x="1919" y="2098"/>
              <a:ext cx="25" cy="42"/>
            </a:xfrm>
            <a:custGeom>
              <a:avLst/>
              <a:gdLst>
                <a:gd name="T0" fmla="*/ 12 w 25"/>
                <a:gd name="T1" fmla="*/ 13 h 42"/>
                <a:gd name="T2" fmla="*/ 0 w 25"/>
                <a:gd name="T3" fmla="*/ 0 h 42"/>
                <a:gd name="T4" fmla="*/ 12 w 25"/>
                <a:gd name="T5" fmla="*/ 42 h 42"/>
                <a:gd name="T6" fmla="*/ 25 w 25"/>
                <a:gd name="T7" fmla="*/ 0 h 42"/>
                <a:gd name="T8" fmla="*/ 12 w 25"/>
                <a:gd name="T9" fmla="*/ 1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2">
                  <a:moveTo>
                    <a:pt x="12" y="13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5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Rectangle 180"/>
            <p:cNvSpPr>
              <a:spLocks noChangeArrowheads="1"/>
            </p:cNvSpPr>
            <p:nvPr/>
          </p:nvSpPr>
          <p:spPr bwMode="auto">
            <a:xfrm>
              <a:off x="3818" y="2137"/>
              <a:ext cx="427" cy="206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81"/>
            <p:cNvSpPr>
              <a:spLocks/>
            </p:cNvSpPr>
            <p:nvPr/>
          </p:nvSpPr>
          <p:spPr bwMode="auto">
            <a:xfrm>
              <a:off x="3837" y="2005"/>
              <a:ext cx="143" cy="134"/>
            </a:xfrm>
            <a:custGeom>
              <a:avLst/>
              <a:gdLst>
                <a:gd name="T0" fmla="*/ 0 w 268"/>
                <a:gd name="T1" fmla="*/ 0 h 252"/>
                <a:gd name="T2" fmla="*/ 0 w 268"/>
                <a:gd name="T3" fmla="*/ 100 h 252"/>
                <a:gd name="T4" fmla="*/ 268 w 268"/>
                <a:gd name="T5" fmla="*/ 100 h 252"/>
                <a:gd name="T6" fmla="*/ 268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0" y="0"/>
                  </a:moveTo>
                  <a:lnTo>
                    <a:pt x="0" y="100"/>
                  </a:lnTo>
                  <a:lnTo>
                    <a:pt x="268" y="100"/>
                  </a:lnTo>
                  <a:lnTo>
                    <a:pt x="268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82"/>
            <p:cNvSpPr>
              <a:spLocks/>
            </p:cNvSpPr>
            <p:nvPr/>
          </p:nvSpPr>
          <p:spPr bwMode="auto">
            <a:xfrm>
              <a:off x="3968" y="2097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183"/>
            <p:cNvSpPr>
              <a:spLocks/>
            </p:cNvSpPr>
            <p:nvPr/>
          </p:nvSpPr>
          <p:spPr bwMode="auto">
            <a:xfrm>
              <a:off x="4049" y="2008"/>
              <a:ext cx="143" cy="134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0 h 252"/>
                <a:gd name="T4" fmla="*/ 0 w 267"/>
                <a:gd name="T5" fmla="*/ 100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0"/>
                  </a:lnTo>
                  <a:lnTo>
                    <a:pt x="0" y="100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84"/>
            <p:cNvSpPr>
              <a:spLocks/>
            </p:cNvSpPr>
            <p:nvPr/>
          </p:nvSpPr>
          <p:spPr bwMode="auto">
            <a:xfrm>
              <a:off x="4038" y="2100"/>
              <a:ext cx="24" cy="42"/>
            </a:xfrm>
            <a:custGeom>
              <a:avLst/>
              <a:gdLst>
                <a:gd name="T0" fmla="*/ 11 w 24"/>
                <a:gd name="T1" fmla="*/ 12 h 42"/>
                <a:gd name="T2" fmla="*/ 0 w 24"/>
                <a:gd name="T3" fmla="*/ 0 h 42"/>
                <a:gd name="T4" fmla="*/ 11 w 24"/>
                <a:gd name="T5" fmla="*/ 42 h 42"/>
                <a:gd name="T6" fmla="*/ 24 w 24"/>
                <a:gd name="T7" fmla="*/ 0 h 42"/>
                <a:gd name="T8" fmla="*/ 11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1" y="12"/>
                  </a:moveTo>
                  <a:lnTo>
                    <a:pt x="0" y="0"/>
                  </a:lnTo>
                  <a:lnTo>
                    <a:pt x="11" y="42"/>
                  </a:lnTo>
                  <a:lnTo>
                    <a:pt x="24" y="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Rectangle 185"/>
            <p:cNvSpPr>
              <a:spLocks noChangeArrowheads="1"/>
            </p:cNvSpPr>
            <p:nvPr/>
          </p:nvSpPr>
          <p:spPr bwMode="auto">
            <a:xfrm>
              <a:off x="1988" y="2483"/>
              <a:ext cx="427" cy="206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0" name="Oval 186"/>
            <p:cNvSpPr>
              <a:spLocks noChangeArrowheads="1"/>
            </p:cNvSpPr>
            <p:nvPr/>
          </p:nvSpPr>
          <p:spPr bwMode="auto">
            <a:xfrm>
              <a:off x="2875" y="1851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Oval 187"/>
            <p:cNvSpPr>
              <a:spLocks noChangeArrowheads="1"/>
            </p:cNvSpPr>
            <p:nvPr/>
          </p:nvSpPr>
          <p:spPr bwMode="auto">
            <a:xfrm>
              <a:off x="3010" y="1851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Oval 188"/>
            <p:cNvSpPr>
              <a:spLocks noChangeArrowheads="1"/>
            </p:cNvSpPr>
            <p:nvPr/>
          </p:nvSpPr>
          <p:spPr bwMode="auto">
            <a:xfrm>
              <a:off x="3145" y="1851"/>
              <a:ext cx="12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Oval 189"/>
            <p:cNvSpPr>
              <a:spLocks noChangeArrowheads="1"/>
            </p:cNvSpPr>
            <p:nvPr/>
          </p:nvSpPr>
          <p:spPr bwMode="auto">
            <a:xfrm>
              <a:off x="2872" y="2192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Oval 190"/>
            <p:cNvSpPr>
              <a:spLocks noChangeArrowheads="1"/>
            </p:cNvSpPr>
            <p:nvPr/>
          </p:nvSpPr>
          <p:spPr bwMode="auto">
            <a:xfrm>
              <a:off x="3007" y="2192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Oval 191"/>
            <p:cNvSpPr>
              <a:spLocks noChangeArrowheads="1"/>
            </p:cNvSpPr>
            <p:nvPr/>
          </p:nvSpPr>
          <p:spPr bwMode="auto">
            <a:xfrm>
              <a:off x="3142" y="2192"/>
              <a:ext cx="13" cy="10"/>
            </a:xfrm>
            <a:prstGeom prst="ellipse">
              <a:avLst/>
            </a:prstGeom>
            <a:solidFill>
              <a:srgbClr val="000000"/>
            </a:solidFill>
            <a:ln w="7938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92"/>
            <p:cNvSpPr>
              <a:spLocks noChangeArrowheads="1"/>
            </p:cNvSpPr>
            <p:nvPr/>
          </p:nvSpPr>
          <p:spPr bwMode="auto">
            <a:xfrm>
              <a:off x="2543" y="2494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Rectangle 193"/>
            <p:cNvSpPr>
              <a:spLocks noChangeArrowheads="1"/>
            </p:cNvSpPr>
            <p:nvPr/>
          </p:nvSpPr>
          <p:spPr bwMode="auto">
            <a:xfrm>
              <a:off x="3083" y="2494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Rectangle 194"/>
            <p:cNvSpPr>
              <a:spLocks noChangeArrowheads="1"/>
            </p:cNvSpPr>
            <p:nvPr/>
          </p:nvSpPr>
          <p:spPr bwMode="auto">
            <a:xfrm>
              <a:off x="3625" y="2494"/>
              <a:ext cx="426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95"/>
            <p:cNvSpPr>
              <a:spLocks/>
            </p:cNvSpPr>
            <p:nvPr/>
          </p:nvSpPr>
          <p:spPr bwMode="auto">
            <a:xfrm>
              <a:off x="1989" y="2346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96"/>
            <p:cNvSpPr>
              <a:spLocks/>
            </p:cNvSpPr>
            <p:nvPr/>
          </p:nvSpPr>
          <p:spPr bwMode="auto">
            <a:xfrm>
              <a:off x="2120" y="2439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97"/>
            <p:cNvSpPr>
              <a:spLocks/>
            </p:cNvSpPr>
            <p:nvPr/>
          </p:nvSpPr>
          <p:spPr bwMode="auto">
            <a:xfrm>
              <a:off x="3901" y="2352"/>
              <a:ext cx="143" cy="134"/>
            </a:xfrm>
            <a:custGeom>
              <a:avLst/>
              <a:gdLst>
                <a:gd name="T0" fmla="*/ 268 w 268"/>
                <a:gd name="T1" fmla="*/ 0 h 252"/>
                <a:gd name="T2" fmla="*/ 268 w 268"/>
                <a:gd name="T3" fmla="*/ 101 h 252"/>
                <a:gd name="T4" fmla="*/ 0 w 268"/>
                <a:gd name="T5" fmla="*/ 101 h 252"/>
                <a:gd name="T6" fmla="*/ 0 w 268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8" h="252">
                  <a:moveTo>
                    <a:pt x="268" y="0"/>
                  </a:moveTo>
                  <a:lnTo>
                    <a:pt x="268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98"/>
            <p:cNvSpPr>
              <a:spLocks/>
            </p:cNvSpPr>
            <p:nvPr/>
          </p:nvSpPr>
          <p:spPr bwMode="auto">
            <a:xfrm>
              <a:off x="3889" y="2444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99"/>
            <p:cNvSpPr>
              <a:spLocks noChangeArrowheads="1"/>
            </p:cNvSpPr>
            <p:nvPr/>
          </p:nvSpPr>
          <p:spPr bwMode="auto">
            <a:xfrm>
              <a:off x="2543" y="2841"/>
              <a:ext cx="426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200"/>
            <p:cNvSpPr>
              <a:spLocks noChangeArrowheads="1"/>
            </p:cNvSpPr>
            <p:nvPr/>
          </p:nvSpPr>
          <p:spPr bwMode="auto">
            <a:xfrm>
              <a:off x="3083" y="2841"/>
              <a:ext cx="426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201"/>
            <p:cNvSpPr>
              <a:spLocks noChangeArrowheads="1"/>
            </p:cNvSpPr>
            <p:nvPr/>
          </p:nvSpPr>
          <p:spPr bwMode="auto">
            <a:xfrm>
              <a:off x="2802" y="3182"/>
              <a:ext cx="427" cy="205"/>
            </a:xfrm>
            <a:prstGeom prst="rect">
              <a:avLst/>
            </a:prstGeom>
            <a:solidFill>
              <a:srgbClr val="FFE6D5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02"/>
            <p:cNvSpPr>
              <a:spLocks/>
            </p:cNvSpPr>
            <p:nvPr/>
          </p:nvSpPr>
          <p:spPr bwMode="auto">
            <a:xfrm>
              <a:off x="2193" y="2692"/>
              <a:ext cx="497" cy="143"/>
            </a:xfrm>
            <a:custGeom>
              <a:avLst/>
              <a:gdLst>
                <a:gd name="T0" fmla="*/ 0 w 928"/>
                <a:gd name="T1" fmla="*/ 0 h 267"/>
                <a:gd name="T2" fmla="*/ 5 w 928"/>
                <a:gd name="T3" fmla="*/ 115 h 267"/>
                <a:gd name="T4" fmla="*/ 928 w 928"/>
                <a:gd name="T5" fmla="*/ 115 h 267"/>
                <a:gd name="T6" fmla="*/ 928 w 928"/>
                <a:gd name="T7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8" h="267">
                  <a:moveTo>
                    <a:pt x="0" y="0"/>
                  </a:moveTo>
                  <a:lnTo>
                    <a:pt x="5" y="115"/>
                  </a:lnTo>
                  <a:lnTo>
                    <a:pt x="928" y="115"/>
                  </a:lnTo>
                  <a:lnTo>
                    <a:pt x="928" y="267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03"/>
            <p:cNvSpPr>
              <a:spLocks/>
            </p:cNvSpPr>
            <p:nvPr/>
          </p:nvSpPr>
          <p:spPr bwMode="auto">
            <a:xfrm>
              <a:off x="2677" y="2793"/>
              <a:ext cx="24" cy="42"/>
            </a:xfrm>
            <a:custGeom>
              <a:avLst/>
              <a:gdLst>
                <a:gd name="T0" fmla="*/ 13 w 24"/>
                <a:gd name="T1" fmla="*/ 11 h 42"/>
                <a:gd name="T2" fmla="*/ 0 w 24"/>
                <a:gd name="T3" fmla="*/ 0 h 42"/>
                <a:gd name="T4" fmla="*/ 13 w 24"/>
                <a:gd name="T5" fmla="*/ 42 h 42"/>
                <a:gd name="T6" fmla="*/ 24 w 24"/>
                <a:gd name="T7" fmla="*/ 0 h 42"/>
                <a:gd name="T8" fmla="*/ 13 w 24"/>
                <a:gd name="T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3" y="11"/>
                  </a:moveTo>
                  <a:lnTo>
                    <a:pt x="0" y="0"/>
                  </a:lnTo>
                  <a:lnTo>
                    <a:pt x="13" y="42"/>
                  </a:lnTo>
                  <a:lnTo>
                    <a:pt x="24" y="0"/>
                  </a:lnTo>
                  <a:lnTo>
                    <a:pt x="13" y="11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4"/>
            <p:cNvSpPr>
              <a:spLocks/>
            </p:cNvSpPr>
            <p:nvPr/>
          </p:nvSpPr>
          <p:spPr bwMode="auto">
            <a:xfrm>
              <a:off x="2759" y="2703"/>
              <a:ext cx="142" cy="134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0 h 252"/>
                <a:gd name="T4" fmla="*/ 0 w 267"/>
                <a:gd name="T5" fmla="*/ 100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0"/>
                  </a:lnTo>
                  <a:lnTo>
                    <a:pt x="0" y="100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05"/>
            <p:cNvSpPr>
              <a:spLocks/>
            </p:cNvSpPr>
            <p:nvPr/>
          </p:nvSpPr>
          <p:spPr bwMode="auto">
            <a:xfrm>
              <a:off x="2747" y="2795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06"/>
            <p:cNvSpPr>
              <a:spLocks/>
            </p:cNvSpPr>
            <p:nvPr/>
          </p:nvSpPr>
          <p:spPr bwMode="auto">
            <a:xfrm>
              <a:off x="3391" y="2693"/>
              <a:ext cx="495" cy="143"/>
            </a:xfrm>
            <a:custGeom>
              <a:avLst/>
              <a:gdLst>
                <a:gd name="T0" fmla="*/ 927 w 927"/>
                <a:gd name="T1" fmla="*/ 0 h 267"/>
                <a:gd name="T2" fmla="*/ 922 w 927"/>
                <a:gd name="T3" fmla="*/ 116 h 267"/>
                <a:gd name="T4" fmla="*/ 0 w 927"/>
                <a:gd name="T5" fmla="*/ 116 h 267"/>
                <a:gd name="T6" fmla="*/ 0 w 927"/>
                <a:gd name="T7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7" h="267">
                  <a:moveTo>
                    <a:pt x="927" y="0"/>
                  </a:moveTo>
                  <a:lnTo>
                    <a:pt x="922" y="116"/>
                  </a:lnTo>
                  <a:lnTo>
                    <a:pt x="0" y="116"/>
                  </a:lnTo>
                  <a:lnTo>
                    <a:pt x="0" y="267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07"/>
            <p:cNvSpPr>
              <a:spLocks/>
            </p:cNvSpPr>
            <p:nvPr/>
          </p:nvSpPr>
          <p:spPr bwMode="auto">
            <a:xfrm>
              <a:off x="3378" y="2794"/>
              <a:ext cx="25" cy="42"/>
            </a:xfrm>
            <a:custGeom>
              <a:avLst/>
              <a:gdLst>
                <a:gd name="T0" fmla="*/ 13 w 25"/>
                <a:gd name="T1" fmla="*/ 12 h 42"/>
                <a:gd name="T2" fmla="*/ 0 w 25"/>
                <a:gd name="T3" fmla="*/ 0 h 42"/>
                <a:gd name="T4" fmla="*/ 13 w 25"/>
                <a:gd name="T5" fmla="*/ 42 h 42"/>
                <a:gd name="T6" fmla="*/ 25 w 25"/>
                <a:gd name="T7" fmla="*/ 0 h 42"/>
                <a:gd name="T8" fmla="*/ 13 w 25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2">
                  <a:moveTo>
                    <a:pt x="13" y="12"/>
                  </a:moveTo>
                  <a:lnTo>
                    <a:pt x="0" y="0"/>
                  </a:lnTo>
                  <a:lnTo>
                    <a:pt x="13" y="42"/>
                  </a:lnTo>
                  <a:lnTo>
                    <a:pt x="25" y="0"/>
                  </a:lnTo>
                  <a:lnTo>
                    <a:pt x="13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08"/>
            <p:cNvSpPr>
              <a:spLocks/>
            </p:cNvSpPr>
            <p:nvPr/>
          </p:nvSpPr>
          <p:spPr bwMode="auto">
            <a:xfrm>
              <a:off x="3178" y="2704"/>
              <a:ext cx="143" cy="135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09"/>
            <p:cNvSpPr>
              <a:spLocks/>
            </p:cNvSpPr>
            <p:nvPr/>
          </p:nvSpPr>
          <p:spPr bwMode="auto">
            <a:xfrm>
              <a:off x="3309" y="2796"/>
              <a:ext cx="24" cy="43"/>
            </a:xfrm>
            <a:custGeom>
              <a:avLst/>
              <a:gdLst>
                <a:gd name="T0" fmla="*/ 12 w 24"/>
                <a:gd name="T1" fmla="*/ 13 h 43"/>
                <a:gd name="T2" fmla="*/ 0 w 24"/>
                <a:gd name="T3" fmla="*/ 0 h 43"/>
                <a:gd name="T4" fmla="*/ 12 w 24"/>
                <a:gd name="T5" fmla="*/ 43 h 43"/>
                <a:gd name="T6" fmla="*/ 24 w 24"/>
                <a:gd name="T7" fmla="*/ 0 h 43"/>
                <a:gd name="T8" fmla="*/ 12 w 24"/>
                <a:gd name="T9" fmla="*/ 1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12" y="13"/>
                  </a:moveTo>
                  <a:lnTo>
                    <a:pt x="0" y="0"/>
                  </a:lnTo>
                  <a:lnTo>
                    <a:pt x="12" y="43"/>
                  </a:lnTo>
                  <a:lnTo>
                    <a:pt x="24" y="0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10"/>
            <p:cNvSpPr>
              <a:spLocks/>
            </p:cNvSpPr>
            <p:nvPr/>
          </p:nvSpPr>
          <p:spPr bwMode="auto">
            <a:xfrm>
              <a:off x="2843" y="3045"/>
              <a:ext cx="143" cy="134"/>
            </a:xfrm>
            <a:custGeom>
              <a:avLst/>
              <a:gdLst>
                <a:gd name="T0" fmla="*/ 0 w 267"/>
                <a:gd name="T1" fmla="*/ 0 h 252"/>
                <a:gd name="T2" fmla="*/ 0 w 267"/>
                <a:gd name="T3" fmla="*/ 101 h 252"/>
                <a:gd name="T4" fmla="*/ 267 w 267"/>
                <a:gd name="T5" fmla="*/ 101 h 252"/>
                <a:gd name="T6" fmla="*/ 267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0" y="0"/>
                  </a:moveTo>
                  <a:lnTo>
                    <a:pt x="0" y="101"/>
                  </a:lnTo>
                  <a:lnTo>
                    <a:pt x="267" y="101"/>
                  </a:lnTo>
                  <a:lnTo>
                    <a:pt x="267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Freeform 211"/>
            <p:cNvSpPr>
              <a:spLocks/>
            </p:cNvSpPr>
            <p:nvPr/>
          </p:nvSpPr>
          <p:spPr bwMode="auto">
            <a:xfrm>
              <a:off x="2974" y="3137"/>
              <a:ext cx="24" cy="42"/>
            </a:xfrm>
            <a:custGeom>
              <a:avLst/>
              <a:gdLst>
                <a:gd name="T0" fmla="*/ 12 w 24"/>
                <a:gd name="T1" fmla="*/ 12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2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" name="Freeform 212"/>
            <p:cNvSpPr>
              <a:spLocks/>
            </p:cNvSpPr>
            <p:nvPr/>
          </p:nvSpPr>
          <p:spPr bwMode="auto">
            <a:xfrm>
              <a:off x="3055" y="3047"/>
              <a:ext cx="143" cy="135"/>
            </a:xfrm>
            <a:custGeom>
              <a:avLst/>
              <a:gdLst>
                <a:gd name="T0" fmla="*/ 267 w 267"/>
                <a:gd name="T1" fmla="*/ 0 h 252"/>
                <a:gd name="T2" fmla="*/ 267 w 267"/>
                <a:gd name="T3" fmla="*/ 101 h 252"/>
                <a:gd name="T4" fmla="*/ 0 w 267"/>
                <a:gd name="T5" fmla="*/ 101 h 252"/>
                <a:gd name="T6" fmla="*/ 0 w 267"/>
                <a:gd name="T7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52">
                  <a:moveTo>
                    <a:pt x="267" y="0"/>
                  </a:moveTo>
                  <a:lnTo>
                    <a:pt x="267" y="101"/>
                  </a:lnTo>
                  <a:lnTo>
                    <a:pt x="0" y="101"/>
                  </a:lnTo>
                  <a:lnTo>
                    <a:pt x="0" y="252"/>
                  </a:lnTo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" name="Freeform 213"/>
            <p:cNvSpPr>
              <a:spLocks/>
            </p:cNvSpPr>
            <p:nvPr/>
          </p:nvSpPr>
          <p:spPr bwMode="auto">
            <a:xfrm>
              <a:off x="3043" y="3140"/>
              <a:ext cx="24" cy="42"/>
            </a:xfrm>
            <a:custGeom>
              <a:avLst/>
              <a:gdLst>
                <a:gd name="T0" fmla="*/ 12 w 24"/>
                <a:gd name="T1" fmla="*/ 11 h 42"/>
                <a:gd name="T2" fmla="*/ 0 w 24"/>
                <a:gd name="T3" fmla="*/ 0 h 42"/>
                <a:gd name="T4" fmla="*/ 12 w 24"/>
                <a:gd name="T5" fmla="*/ 42 h 42"/>
                <a:gd name="T6" fmla="*/ 24 w 24"/>
                <a:gd name="T7" fmla="*/ 0 h 42"/>
                <a:gd name="T8" fmla="*/ 12 w 24"/>
                <a:gd name="T9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2">
                  <a:moveTo>
                    <a:pt x="12" y="11"/>
                  </a:moveTo>
                  <a:lnTo>
                    <a:pt x="0" y="0"/>
                  </a:lnTo>
                  <a:lnTo>
                    <a:pt x="12" y="42"/>
                  </a:lnTo>
                  <a:lnTo>
                    <a:pt x="24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000000"/>
            </a:solidFill>
            <a:ln w="476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Rectangle 214"/>
            <p:cNvSpPr>
              <a:spLocks noChangeArrowheads="1"/>
            </p:cNvSpPr>
            <p:nvPr/>
          </p:nvSpPr>
          <p:spPr bwMode="auto">
            <a:xfrm>
              <a:off x="1470" y="182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19" name="Rectangle 215"/>
            <p:cNvSpPr>
              <a:spLocks noChangeArrowheads="1"/>
            </p:cNvSpPr>
            <p:nvPr/>
          </p:nvSpPr>
          <p:spPr bwMode="auto">
            <a:xfrm>
              <a:off x="1466" y="1928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32-31</a:t>
              </a:r>
              <a:endParaRPr lang="en-US" altLang="en-US"/>
            </a:p>
          </p:txBody>
        </p:sp>
        <p:sp>
          <p:nvSpPr>
            <p:cNvPr id="220" name="Rectangle 216"/>
            <p:cNvSpPr>
              <a:spLocks noChangeArrowheads="1"/>
            </p:cNvSpPr>
            <p:nvPr/>
          </p:nvSpPr>
          <p:spPr bwMode="auto">
            <a:xfrm>
              <a:off x="2149" y="1815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1" name="Rectangle 217"/>
            <p:cNvSpPr>
              <a:spLocks noChangeArrowheads="1"/>
            </p:cNvSpPr>
            <p:nvPr/>
          </p:nvSpPr>
          <p:spPr bwMode="auto">
            <a:xfrm>
              <a:off x="2145" y="1918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30-29</a:t>
              </a:r>
              <a:endParaRPr lang="en-US" altLang="en-US"/>
            </a:p>
          </p:txBody>
        </p:sp>
        <p:sp>
          <p:nvSpPr>
            <p:cNvPr id="222" name="Rectangle 218"/>
            <p:cNvSpPr>
              <a:spLocks noChangeArrowheads="1"/>
            </p:cNvSpPr>
            <p:nvPr/>
          </p:nvSpPr>
          <p:spPr bwMode="auto">
            <a:xfrm>
              <a:off x="4276" y="1823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3" name="Rectangle 219"/>
            <p:cNvSpPr>
              <a:spLocks noChangeArrowheads="1"/>
            </p:cNvSpPr>
            <p:nvPr/>
          </p:nvSpPr>
          <p:spPr bwMode="auto">
            <a:xfrm>
              <a:off x="4299" y="1928"/>
              <a:ext cx="8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2-1</a:t>
              </a:r>
              <a:endParaRPr lang="en-US" altLang="en-US"/>
            </a:p>
          </p:txBody>
        </p:sp>
        <p:sp>
          <p:nvSpPr>
            <p:cNvPr id="224" name="Rectangle 220"/>
            <p:cNvSpPr>
              <a:spLocks noChangeArrowheads="1"/>
            </p:cNvSpPr>
            <p:nvPr/>
          </p:nvSpPr>
          <p:spPr bwMode="auto">
            <a:xfrm>
              <a:off x="3650" y="1818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5" name="Rectangle 221"/>
            <p:cNvSpPr>
              <a:spLocks noChangeArrowheads="1"/>
            </p:cNvSpPr>
            <p:nvPr/>
          </p:nvSpPr>
          <p:spPr bwMode="auto">
            <a:xfrm>
              <a:off x="3681" y="1920"/>
              <a:ext cx="8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4-3</a:t>
              </a:r>
              <a:endParaRPr lang="en-US" altLang="en-US"/>
            </a:p>
          </p:txBody>
        </p:sp>
        <p:sp>
          <p:nvSpPr>
            <p:cNvPr id="226" name="Rectangle 222"/>
            <p:cNvSpPr>
              <a:spLocks noChangeArrowheads="1"/>
            </p:cNvSpPr>
            <p:nvPr/>
          </p:nvSpPr>
          <p:spPr bwMode="auto">
            <a:xfrm>
              <a:off x="1820" y="2151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7" name="Rectangle 223"/>
            <p:cNvSpPr>
              <a:spLocks noChangeArrowheads="1"/>
            </p:cNvSpPr>
            <p:nvPr/>
          </p:nvSpPr>
          <p:spPr bwMode="auto">
            <a:xfrm>
              <a:off x="1816" y="2254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32-29</a:t>
              </a:r>
              <a:endParaRPr lang="en-US" altLang="en-US"/>
            </a:p>
          </p:txBody>
        </p:sp>
        <p:sp>
          <p:nvSpPr>
            <p:cNvPr id="228" name="Rectangle 224"/>
            <p:cNvSpPr>
              <a:spLocks noChangeArrowheads="1"/>
            </p:cNvSpPr>
            <p:nvPr/>
          </p:nvSpPr>
          <p:spPr bwMode="auto">
            <a:xfrm>
              <a:off x="3925" y="2157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29" name="Rectangle 225"/>
            <p:cNvSpPr>
              <a:spLocks noChangeArrowheads="1"/>
            </p:cNvSpPr>
            <p:nvPr/>
          </p:nvSpPr>
          <p:spPr bwMode="auto">
            <a:xfrm>
              <a:off x="3956" y="2259"/>
              <a:ext cx="8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4-1</a:t>
              </a:r>
              <a:endParaRPr lang="en-US" altLang="en-US"/>
            </a:p>
          </p:txBody>
        </p:sp>
        <p:sp>
          <p:nvSpPr>
            <p:cNvPr id="230" name="Rectangle 226"/>
            <p:cNvSpPr>
              <a:spLocks noChangeArrowheads="1"/>
            </p:cNvSpPr>
            <p:nvPr/>
          </p:nvSpPr>
          <p:spPr bwMode="auto">
            <a:xfrm>
              <a:off x="2125" y="2498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1" name="Rectangle 227"/>
            <p:cNvSpPr>
              <a:spLocks noChangeArrowheads="1"/>
            </p:cNvSpPr>
            <p:nvPr/>
          </p:nvSpPr>
          <p:spPr bwMode="auto">
            <a:xfrm>
              <a:off x="2121" y="2601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 dirty="0">
                  <a:solidFill>
                    <a:srgbClr val="000000"/>
                  </a:solidFill>
                  <a:latin typeface="Bitstream Vera Sans"/>
                </a:rPr>
                <a:t>32-25</a:t>
              </a:r>
              <a:endParaRPr lang="en-US" altLang="en-US" dirty="0"/>
            </a:p>
          </p:txBody>
        </p:sp>
        <p:sp>
          <p:nvSpPr>
            <p:cNvPr id="232" name="Rectangle 228"/>
            <p:cNvSpPr>
              <a:spLocks noChangeArrowheads="1"/>
            </p:cNvSpPr>
            <p:nvPr/>
          </p:nvSpPr>
          <p:spPr bwMode="auto">
            <a:xfrm>
              <a:off x="2653" y="2509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3" name="Rectangle 229"/>
            <p:cNvSpPr>
              <a:spLocks noChangeArrowheads="1"/>
            </p:cNvSpPr>
            <p:nvPr/>
          </p:nvSpPr>
          <p:spPr bwMode="auto">
            <a:xfrm>
              <a:off x="2649" y="2612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24-17</a:t>
              </a:r>
              <a:endParaRPr lang="en-US" altLang="en-US"/>
            </a:p>
          </p:txBody>
        </p:sp>
        <p:sp>
          <p:nvSpPr>
            <p:cNvPr id="234" name="Rectangle 230"/>
            <p:cNvSpPr>
              <a:spLocks noChangeArrowheads="1"/>
            </p:cNvSpPr>
            <p:nvPr/>
          </p:nvSpPr>
          <p:spPr bwMode="auto">
            <a:xfrm>
              <a:off x="3203" y="2512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5" name="Rectangle 231"/>
            <p:cNvSpPr>
              <a:spLocks noChangeArrowheads="1"/>
            </p:cNvSpPr>
            <p:nvPr/>
          </p:nvSpPr>
          <p:spPr bwMode="auto">
            <a:xfrm>
              <a:off x="3210" y="2612"/>
              <a:ext cx="11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16-9</a:t>
              </a:r>
              <a:endParaRPr lang="en-US" altLang="en-US"/>
            </a:p>
          </p:txBody>
        </p:sp>
        <p:sp>
          <p:nvSpPr>
            <p:cNvPr id="236" name="Rectangle 232"/>
            <p:cNvSpPr>
              <a:spLocks noChangeArrowheads="1"/>
            </p:cNvSpPr>
            <p:nvPr/>
          </p:nvSpPr>
          <p:spPr bwMode="auto">
            <a:xfrm>
              <a:off x="3745" y="2506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7" name="Rectangle 233"/>
            <p:cNvSpPr>
              <a:spLocks noChangeArrowheads="1"/>
            </p:cNvSpPr>
            <p:nvPr/>
          </p:nvSpPr>
          <p:spPr bwMode="auto">
            <a:xfrm>
              <a:off x="3770" y="2609"/>
              <a:ext cx="8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8-1</a:t>
              </a:r>
              <a:endParaRPr lang="en-US" altLang="en-US"/>
            </a:p>
          </p:txBody>
        </p:sp>
        <p:sp>
          <p:nvSpPr>
            <p:cNvPr id="238" name="Rectangle 234"/>
            <p:cNvSpPr>
              <a:spLocks noChangeArrowheads="1"/>
            </p:cNvSpPr>
            <p:nvPr/>
          </p:nvSpPr>
          <p:spPr bwMode="auto">
            <a:xfrm>
              <a:off x="2643" y="2859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39" name="Rectangle 235"/>
            <p:cNvSpPr>
              <a:spLocks noChangeArrowheads="1"/>
            </p:cNvSpPr>
            <p:nvPr/>
          </p:nvSpPr>
          <p:spPr bwMode="auto">
            <a:xfrm>
              <a:off x="2639" y="2962"/>
              <a:ext cx="14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32-17</a:t>
              </a:r>
              <a:endParaRPr lang="en-US" altLang="en-US"/>
            </a:p>
          </p:txBody>
        </p:sp>
        <p:sp>
          <p:nvSpPr>
            <p:cNvPr id="240" name="Rectangle 236"/>
            <p:cNvSpPr>
              <a:spLocks noChangeArrowheads="1"/>
            </p:cNvSpPr>
            <p:nvPr/>
          </p:nvSpPr>
          <p:spPr bwMode="auto">
            <a:xfrm>
              <a:off x="3195" y="2862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41" name="Rectangle 237"/>
            <p:cNvSpPr>
              <a:spLocks noChangeArrowheads="1"/>
            </p:cNvSpPr>
            <p:nvPr/>
          </p:nvSpPr>
          <p:spPr bwMode="auto">
            <a:xfrm>
              <a:off x="3199" y="2964"/>
              <a:ext cx="11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16-1</a:t>
              </a:r>
              <a:endParaRPr lang="en-US" altLang="en-US"/>
            </a:p>
          </p:txBody>
        </p:sp>
        <p:sp>
          <p:nvSpPr>
            <p:cNvPr id="242" name="Rectangle 238"/>
            <p:cNvSpPr>
              <a:spLocks noChangeArrowheads="1"/>
            </p:cNvSpPr>
            <p:nvPr/>
          </p:nvSpPr>
          <p:spPr bwMode="auto">
            <a:xfrm>
              <a:off x="2925" y="3203"/>
              <a:ext cx="12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G,P</a:t>
              </a:r>
              <a:endParaRPr lang="en-US" altLang="en-US"/>
            </a:p>
          </p:txBody>
        </p:sp>
        <p:sp>
          <p:nvSpPr>
            <p:cNvPr id="243" name="Rectangle 239"/>
            <p:cNvSpPr>
              <a:spLocks noChangeArrowheads="1"/>
            </p:cNvSpPr>
            <p:nvPr/>
          </p:nvSpPr>
          <p:spPr bwMode="auto">
            <a:xfrm>
              <a:off x="2938" y="3306"/>
              <a:ext cx="11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800">
                  <a:solidFill>
                    <a:srgbClr val="000000"/>
                  </a:solidFill>
                  <a:latin typeface="Bitstream Vera Sans"/>
                </a:rPr>
                <a:t>32-1</a:t>
              </a:r>
              <a:endParaRPr lang="en-US" altLang="en-US"/>
            </a:p>
          </p:txBody>
        </p:sp>
        <p:sp>
          <p:nvSpPr>
            <p:cNvPr id="244" name="Rectangle 240"/>
            <p:cNvSpPr>
              <a:spLocks noChangeArrowheads="1"/>
            </p:cNvSpPr>
            <p:nvPr/>
          </p:nvSpPr>
          <p:spPr bwMode="auto">
            <a:xfrm>
              <a:off x="4182" y="1376"/>
              <a:ext cx="23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000" dirty="0">
                  <a:solidFill>
                    <a:srgbClr val="000000"/>
                  </a:solidFill>
                  <a:latin typeface="Bitstream Vera Sans"/>
                </a:rPr>
                <a:t>Block 1</a:t>
              </a:r>
              <a:endParaRPr lang="en-US" altLang="en-US" dirty="0"/>
            </a:p>
          </p:txBody>
        </p:sp>
        <p:sp>
          <p:nvSpPr>
            <p:cNvPr id="245" name="Rectangle 241"/>
            <p:cNvSpPr>
              <a:spLocks noChangeArrowheads="1"/>
            </p:cNvSpPr>
            <p:nvPr/>
          </p:nvSpPr>
          <p:spPr bwMode="auto">
            <a:xfrm>
              <a:off x="1406" y="1373"/>
              <a:ext cx="27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000000"/>
                  </a:solidFill>
                  <a:latin typeface="Bitstream Vera Sans"/>
                </a:rPr>
                <a:t>Block 16</a:t>
              </a:r>
              <a:endParaRPr lang="en-US" altLang="en-US"/>
            </a:p>
          </p:txBody>
        </p:sp>
        <p:sp>
          <p:nvSpPr>
            <p:cNvPr id="246" name="Freeform 242"/>
            <p:cNvSpPr>
              <a:spLocks/>
            </p:cNvSpPr>
            <p:nvPr/>
          </p:nvSpPr>
          <p:spPr bwMode="auto">
            <a:xfrm>
              <a:off x="4786" y="1324"/>
              <a:ext cx="781" cy="2107"/>
            </a:xfrm>
            <a:custGeom>
              <a:avLst/>
              <a:gdLst>
                <a:gd name="T0" fmla="*/ 399 w 1461"/>
                <a:gd name="T1" fmla="*/ 0 h 3948"/>
                <a:gd name="T2" fmla="*/ 1062 w 1461"/>
                <a:gd name="T3" fmla="*/ 0 h 3948"/>
                <a:gd name="T4" fmla="*/ 1461 w 1461"/>
                <a:gd name="T5" fmla="*/ 399 h 3948"/>
                <a:gd name="T6" fmla="*/ 1461 w 1461"/>
                <a:gd name="T7" fmla="*/ 3549 h 3948"/>
                <a:gd name="T8" fmla="*/ 1062 w 1461"/>
                <a:gd name="T9" fmla="*/ 3948 h 3948"/>
                <a:gd name="T10" fmla="*/ 399 w 1461"/>
                <a:gd name="T11" fmla="*/ 3948 h 3948"/>
                <a:gd name="T12" fmla="*/ 0 w 1461"/>
                <a:gd name="T13" fmla="*/ 3549 h 3948"/>
                <a:gd name="T14" fmla="*/ 0 w 1461"/>
                <a:gd name="T15" fmla="*/ 399 h 3948"/>
                <a:gd name="T16" fmla="*/ 399 w 1461"/>
                <a:gd name="T17" fmla="*/ 0 h 3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1" h="3948">
                  <a:moveTo>
                    <a:pt x="399" y="0"/>
                  </a:moveTo>
                  <a:lnTo>
                    <a:pt x="1062" y="0"/>
                  </a:lnTo>
                  <a:cubicBezTo>
                    <a:pt x="1283" y="0"/>
                    <a:pt x="1461" y="178"/>
                    <a:pt x="1461" y="399"/>
                  </a:cubicBezTo>
                  <a:lnTo>
                    <a:pt x="1461" y="3549"/>
                  </a:lnTo>
                  <a:cubicBezTo>
                    <a:pt x="1461" y="3770"/>
                    <a:pt x="1283" y="3948"/>
                    <a:pt x="1062" y="3948"/>
                  </a:cubicBezTo>
                  <a:lnTo>
                    <a:pt x="399" y="3948"/>
                  </a:lnTo>
                  <a:cubicBezTo>
                    <a:pt x="178" y="3948"/>
                    <a:pt x="0" y="3770"/>
                    <a:pt x="0" y="3549"/>
                  </a:cubicBezTo>
                  <a:lnTo>
                    <a:pt x="0" y="399"/>
                  </a:lnTo>
                  <a:cubicBezTo>
                    <a:pt x="0" y="178"/>
                    <a:pt x="178" y="0"/>
                    <a:pt x="399" y="0"/>
                  </a:cubicBezTo>
                  <a:close/>
                </a:path>
              </a:pathLst>
            </a:custGeom>
            <a:solidFill>
              <a:srgbClr val="D35F5F"/>
            </a:solidFill>
            <a:ln w="23813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Rectangle 243"/>
            <p:cNvSpPr>
              <a:spLocks noChangeArrowheads="1"/>
            </p:cNvSpPr>
            <p:nvPr/>
          </p:nvSpPr>
          <p:spPr bwMode="auto">
            <a:xfrm>
              <a:off x="4891" y="2863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 dirty="0">
                  <a:solidFill>
                    <a:srgbClr val="000000"/>
                  </a:solidFill>
                  <a:latin typeface="Bitstream Vera Sans"/>
                </a:rPr>
                <a:t>level 4</a:t>
              </a:r>
              <a:endParaRPr lang="en-US" altLang="en-US" dirty="0"/>
            </a:p>
          </p:txBody>
        </p:sp>
        <p:sp>
          <p:nvSpPr>
            <p:cNvPr id="248" name="Rectangle 244"/>
            <p:cNvSpPr>
              <a:spLocks noChangeArrowheads="1"/>
            </p:cNvSpPr>
            <p:nvPr/>
          </p:nvSpPr>
          <p:spPr bwMode="auto">
            <a:xfrm>
              <a:off x="4891" y="3216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itstream Vera Sans"/>
                </a:rPr>
                <a:t>level 5</a:t>
              </a:r>
              <a:endParaRPr lang="en-US" altLang="en-US"/>
            </a:p>
          </p:txBody>
        </p:sp>
        <p:sp>
          <p:nvSpPr>
            <p:cNvPr id="249" name="Rectangle 245"/>
            <p:cNvSpPr>
              <a:spLocks noChangeArrowheads="1"/>
            </p:cNvSpPr>
            <p:nvPr/>
          </p:nvSpPr>
          <p:spPr bwMode="auto">
            <a:xfrm>
              <a:off x="4891" y="2503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 dirty="0">
                  <a:solidFill>
                    <a:srgbClr val="000000"/>
                  </a:solidFill>
                  <a:latin typeface="Bitstream Vera Sans"/>
                </a:rPr>
                <a:t>level 3</a:t>
              </a:r>
              <a:endParaRPr lang="en-US" altLang="en-US" dirty="0"/>
            </a:p>
          </p:txBody>
        </p:sp>
        <p:sp>
          <p:nvSpPr>
            <p:cNvPr id="250" name="Rectangle 246"/>
            <p:cNvSpPr>
              <a:spLocks noChangeArrowheads="1"/>
            </p:cNvSpPr>
            <p:nvPr/>
          </p:nvSpPr>
          <p:spPr bwMode="auto">
            <a:xfrm>
              <a:off x="4891" y="2149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itstream Vera Sans"/>
                </a:rPr>
                <a:t>level 2</a:t>
              </a:r>
              <a:endParaRPr lang="en-US" altLang="en-US"/>
            </a:p>
          </p:txBody>
        </p:sp>
        <p:sp>
          <p:nvSpPr>
            <p:cNvPr id="251" name="Rectangle 247"/>
            <p:cNvSpPr>
              <a:spLocks noChangeArrowheads="1"/>
            </p:cNvSpPr>
            <p:nvPr/>
          </p:nvSpPr>
          <p:spPr bwMode="auto">
            <a:xfrm>
              <a:off x="4897" y="1801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itstream Vera Sans"/>
                </a:rPr>
                <a:t>level 1</a:t>
              </a:r>
              <a:endParaRPr lang="en-US" altLang="en-US"/>
            </a:p>
          </p:txBody>
        </p:sp>
        <p:sp>
          <p:nvSpPr>
            <p:cNvPr id="252" name="Rectangle 248"/>
            <p:cNvSpPr>
              <a:spLocks noChangeArrowheads="1"/>
            </p:cNvSpPr>
            <p:nvPr/>
          </p:nvSpPr>
          <p:spPr bwMode="auto">
            <a:xfrm>
              <a:off x="4891" y="1474"/>
              <a:ext cx="40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900">
                  <a:solidFill>
                    <a:srgbClr val="000000"/>
                  </a:solidFill>
                  <a:latin typeface="Bitstream Vera Sans"/>
                </a:rPr>
                <a:t>level 0</a:t>
              </a:r>
              <a:endParaRPr lang="en-US" altLang="en-US"/>
            </a:p>
          </p:txBody>
        </p:sp>
        <p:sp>
          <p:nvSpPr>
            <p:cNvPr id="253" name="Freeform 249"/>
            <p:cNvSpPr>
              <a:spLocks/>
            </p:cNvSpPr>
            <p:nvPr/>
          </p:nvSpPr>
          <p:spPr bwMode="auto">
            <a:xfrm>
              <a:off x="1107" y="1355"/>
              <a:ext cx="1" cy="2054"/>
            </a:xfrm>
            <a:custGeom>
              <a:avLst/>
              <a:gdLst>
                <a:gd name="T0" fmla="*/ 2 w 2"/>
                <a:gd name="T1" fmla="*/ 0 h 3849"/>
                <a:gd name="T2" fmla="*/ 0 w 2"/>
                <a:gd name="T3" fmla="*/ 3849 h 3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3849">
                  <a:moveTo>
                    <a:pt x="2" y="0"/>
                  </a:moveTo>
                  <a:cubicBezTo>
                    <a:pt x="2" y="0"/>
                    <a:pt x="0" y="3693"/>
                    <a:pt x="0" y="3849"/>
                  </a:cubicBezTo>
                </a:path>
              </a:pathLst>
            </a:custGeom>
            <a:solidFill>
              <a:srgbClr val="0000FF"/>
            </a:solidFill>
            <a:ln w="47625" cap="flat">
              <a:solidFill>
                <a:srgbClr val="1410FA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Rectangle 250"/>
            <p:cNvSpPr>
              <a:spLocks noChangeArrowheads="1"/>
            </p:cNvSpPr>
            <p:nvPr/>
          </p:nvSpPr>
          <p:spPr bwMode="auto">
            <a:xfrm rot="16200000">
              <a:off x="123" y="2004"/>
              <a:ext cx="154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3600" dirty="0">
                  <a:solidFill>
                    <a:srgbClr val="000000"/>
                  </a:solidFill>
                  <a:latin typeface="Bitstream Vera Sans"/>
                </a:rPr>
                <a:t>Computation</a:t>
              </a:r>
              <a:endParaRPr lang="en-US" altLang="en-US" sz="1600" dirty="0"/>
            </a:p>
          </p:txBody>
        </p:sp>
        <p:sp>
          <p:nvSpPr>
            <p:cNvPr id="255" name="Freeform 251"/>
            <p:cNvSpPr>
              <a:spLocks/>
            </p:cNvSpPr>
            <p:nvPr/>
          </p:nvSpPr>
          <p:spPr bwMode="auto">
            <a:xfrm>
              <a:off x="1033" y="3247"/>
              <a:ext cx="149" cy="203"/>
            </a:xfrm>
            <a:custGeom>
              <a:avLst/>
              <a:gdLst>
                <a:gd name="T0" fmla="*/ 279 w 279"/>
                <a:gd name="T1" fmla="*/ 1 h 380"/>
                <a:gd name="T2" fmla="*/ 139 w 279"/>
                <a:gd name="T3" fmla="*/ 380 h 380"/>
                <a:gd name="T4" fmla="*/ 0 w 279"/>
                <a:gd name="T5" fmla="*/ 0 h 380"/>
                <a:gd name="T6" fmla="*/ 279 w 279"/>
                <a:gd name="T7" fmla="*/ 1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9" h="380">
                  <a:moveTo>
                    <a:pt x="279" y="1"/>
                  </a:moveTo>
                  <a:lnTo>
                    <a:pt x="139" y="380"/>
                  </a:lnTo>
                  <a:lnTo>
                    <a:pt x="0" y="0"/>
                  </a:lnTo>
                  <a:cubicBezTo>
                    <a:pt x="83" y="61"/>
                    <a:pt x="195" y="61"/>
                    <a:pt x="279" y="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CLA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1"/>
            <a:ext cx="7416800" cy="3505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Compute G, P for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increasing sizes </a:t>
            </a:r>
            <a:r>
              <a:rPr lang="en-US" dirty="0">
                <a:latin typeface="Calibri" panose="020F0502020204030204" pitchFamily="34" charset="0"/>
              </a:rPr>
              <a:t>of blocks in a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tree like fashion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Time taken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 : log(n) levels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per level : O(1)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 O(log(n))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Adding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Two</a:t>
            </a:r>
            <a:r>
              <a:rPr lang="fr-FR" dirty="0">
                <a:solidFill>
                  <a:schemeClr val="tx1"/>
                </a:solidFill>
              </a:rPr>
              <a:t> 1 bit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33600" y="1676400"/>
            <a:ext cx="7969250" cy="3962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Let us add two 1 bit numbers –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a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b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0 + 0 = 00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 + 0 = 01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0 + 1 = 01</a:t>
            </a:r>
          </a:p>
          <a:p>
            <a:pPr lvl="1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 + 1 = 10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lsb</a:t>
            </a:r>
            <a:r>
              <a:rPr lang="en-US" dirty="0">
                <a:latin typeface="Calibri" panose="020F0502020204030204" pitchFamily="34" charset="0"/>
              </a:rPr>
              <a:t> of the result is known, as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sum</a:t>
            </a:r>
            <a:r>
              <a:rPr lang="en-US" dirty="0">
                <a:latin typeface="Calibri" panose="020F0502020204030204" pitchFamily="34" charset="0"/>
              </a:rPr>
              <a:t>, and the </a:t>
            </a:r>
            <a:r>
              <a:rPr 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msb</a:t>
            </a:r>
            <a:r>
              <a:rPr lang="en-US" dirty="0">
                <a:latin typeface="Calibri" panose="020F0502020204030204" pitchFamily="34" charset="0"/>
              </a:rPr>
              <a:t> is known as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carry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CLA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II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29156" y="1722438"/>
            <a:ext cx="7838845" cy="3971926"/>
            <a:chOff x="1305155" y="1722438"/>
            <a:chExt cx="7838845" cy="3971926"/>
          </a:xfrm>
        </p:grpSpPr>
        <p:sp>
          <p:nvSpPr>
            <p:cNvPr id="2518" name="AutoShape 1582"/>
            <p:cNvSpPr>
              <a:spLocks noChangeAspect="1" noChangeArrowheads="1" noTextEdit="1"/>
            </p:cNvSpPr>
            <p:nvPr/>
          </p:nvSpPr>
          <p:spPr bwMode="auto">
            <a:xfrm>
              <a:off x="1371600" y="1722438"/>
              <a:ext cx="7772400" cy="392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19" name="Group 1784"/>
            <p:cNvGrpSpPr>
              <a:grpSpLocks/>
            </p:cNvGrpSpPr>
            <p:nvPr/>
          </p:nvGrpSpPr>
          <p:grpSpPr bwMode="auto">
            <a:xfrm>
              <a:off x="2165350" y="1722438"/>
              <a:ext cx="5367338" cy="3930650"/>
              <a:chOff x="1348" y="1085"/>
              <a:chExt cx="3381" cy="2476"/>
            </a:xfrm>
          </p:grpSpPr>
          <p:sp>
            <p:nvSpPr>
              <p:cNvPr id="2645" name="Freeform 1584"/>
              <p:cNvSpPr>
                <a:spLocks/>
              </p:cNvSpPr>
              <p:nvPr/>
            </p:nvSpPr>
            <p:spPr bwMode="auto">
              <a:xfrm>
                <a:off x="1415" y="2848"/>
                <a:ext cx="397" cy="395"/>
              </a:xfrm>
              <a:custGeom>
                <a:avLst/>
                <a:gdLst>
                  <a:gd name="T0" fmla="*/ 822 w 1013"/>
                  <a:gd name="T1" fmla="*/ 170 h 1012"/>
                  <a:gd name="T2" fmla="*/ 844 w 1013"/>
                  <a:gd name="T3" fmla="*/ 825 h 1012"/>
                  <a:gd name="T4" fmla="*/ 844 w 1013"/>
                  <a:gd name="T5" fmla="*/ 825 h 1012"/>
                  <a:gd name="T6" fmla="*/ 855 w 1013"/>
                  <a:gd name="T7" fmla="*/ 836 h 1012"/>
                  <a:gd name="T8" fmla="*/ 844 w 1013"/>
                  <a:gd name="T9" fmla="*/ 825 h 1012"/>
                  <a:gd name="T10" fmla="*/ 191 w 1013"/>
                  <a:gd name="T11" fmla="*/ 842 h 1012"/>
                  <a:gd name="T12" fmla="*/ 193 w 1013"/>
                  <a:gd name="T13" fmla="*/ 843 h 1012"/>
                  <a:gd name="T14" fmla="*/ 179 w 1013"/>
                  <a:gd name="T15" fmla="*/ 855 h 1012"/>
                  <a:gd name="T16" fmla="*/ 192 w 1013"/>
                  <a:gd name="T17" fmla="*/ 842 h 1012"/>
                  <a:gd name="T18" fmla="*/ 180 w 1013"/>
                  <a:gd name="T19" fmla="*/ 853 h 1012"/>
                  <a:gd name="T20" fmla="*/ 191 w 1013"/>
                  <a:gd name="T21" fmla="*/ 841 h 1012"/>
                  <a:gd name="T22" fmla="*/ 191 w 1013"/>
                  <a:gd name="T23" fmla="*/ 842 h 1012"/>
                  <a:gd name="T24" fmla="*/ 169 w 1013"/>
                  <a:gd name="T25" fmla="*/ 187 h 1012"/>
                  <a:gd name="T26" fmla="*/ 822 w 1013"/>
                  <a:gd name="T27" fmla="*/ 170 h 1012"/>
                  <a:gd name="T28" fmla="*/ 821 w 1013"/>
                  <a:gd name="T29" fmla="*/ 170 h 1012"/>
                  <a:gd name="T30" fmla="*/ 834 w 1013"/>
                  <a:gd name="T31" fmla="*/ 157 h 1012"/>
                  <a:gd name="T32" fmla="*/ 824 w 1013"/>
                  <a:gd name="T33" fmla="*/ 173 h 1012"/>
                  <a:gd name="T34" fmla="*/ 822 w 1013"/>
                  <a:gd name="T35" fmla="*/ 170 h 1012"/>
                  <a:gd name="T36" fmla="*/ 845 w 1013"/>
                  <a:gd name="T37" fmla="*/ 140 h 1012"/>
                  <a:gd name="T38" fmla="*/ 847 w 1013"/>
                  <a:gd name="T39" fmla="*/ 142 h 1012"/>
                  <a:gd name="T40" fmla="*/ 835 w 1013"/>
                  <a:gd name="T41" fmla="*/ 156 h 1012"/>
                  <a:gd name="T42" fmla="*/ 835 w 1013"/>
                  <a:gd name="T43" fmla="*/ 156 h 1012"/>
                  <a:gd name="T44" fmla="*/ 847 w 1013"/>
                  <a:gd name="T45" fmla="*/ 142 h 1012"/>
                  <a:gd name="T46" fmla="*/ 848 w 1013"/>
                  <a:gd name="T47" fmla="*/ 143 h 1012"/>
                  <a:gd name="T48" fmla="*/ 138 w 1013"/>
                  <a:gd name="T49" fmla="*/ 158 h 1012"/>
                  <a:gd name="T50" fmla="*/ 165 w 1013"/>
                  <a:gd name="T51" fmla="*/ 869 h 1012"/>
                  <a:gd name="T52" fmla="*/ 178 w 1013"/>
                  <a:gd name="T53" fmla="*/ 855 h 1012"/>
                  <a:gd name="T54" fmla="*/ 165 w 1013"/>
                  <a:gd name="T55" fmla="*/ 869 h 1012"/>
                  <a:gd name="T56" fmla="*/ 875 w 1013"/>
                  <a:gd name="T57" fmla="*/ 854 h 1012"/>
                  <a:gd name="T58" fmla="*/ 875 w 1013"/>
                  <a:gd name="T59" fmla="*/ 854 h 1012"/>
                  <a:gd name="T60" fmla="*/ 875 w 1013"/>
                  <a:gd name="T61" fmla="*/ 854 h 1012"/>
                  <a:gd name="T62" fmla="*/ 1008 w 1013"/>
                  <a:gd name="T63" fmla="*/ 496 h 1012"/>
                  <a:gd name="T64" fmla="*/ 846 w 1013"/>
                  <a:gd name="T65" fmla="*/ 141 h 1012"/>
                  <a:gd name="T66" fmla="*/ 835 w 1013"/>
                  <a:gd name="T67" fmla="*/ 157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3" h="1012">
                    <a:moveTo>
                      <a:pt x="835" y="157"/>
                    </a:moveTo>
                    <a:lnTo>
                      <a:pt x="822" y="170"/>
                    </a:lnTo>
                    <a:cubicBezTo>
                      <a:pt x="914" y="258"/>
                      <a:pt x="963" y="375"/>
                      <a:pt x="968" y="493"/>
                    </a:cubicBezTo>
                    <a:cubicBezTo>
                      <a:pt x="972" y="612"/>
                      <a:pt x="931" y="732"/>
                      <a:pt x="844" y="825"/>
                    </a:cubicBezTo>
                    <a:lnTo>
                      <a:pt x="855" y="836"/>
                    </a:lnTo>
                    <a:lnTo>
                      <a:pt x="844" y="825"/>
                    </a:lnTo>
                    <a:lnTo>
                      <a:pt x="844" y="825"/>
                    </a:lnTo>
                    <a:lnTo>
                      <a:pt x="855" y="836"/>
                    </a:lnTo>
                    <a:lnTo>
                      <a:pt x="844" y="825"/>
                    </a:lnTo>
                    <a:lnTo>
                      <a:pt x="844" y="825"/>
                    </a:lnTo>
                    <a:cubicBezTo>
                      <a:pt x="756" y="918"/>
                      <a:pt x="639" y="966"/>
                      <a:pt x="521" y="969"/>
                    </a:cubicBezTo>
                    <a:cubicBezTo>
                      <a:pt x="403" y="972"/>
                      <a:pt x="284" y="929"/>
                      <a:pt x="191" y="842"/>
                    </a:cubicBezTo>
                    <a:lnTo>
                      <a:pt x="179" y="855"/>
                    </a:lnTo>
                    <a:lnTo>
                      <a:pt x="193" y="843"/>
                    </a:lnTo>
                    <a:lnTo>
                      <a:pt x="191" y="842"/>
                    </a:lnTo>
                    <a:lnTo>
                      <a:pt x="179" y="855"/>
                    </a:lnTo>
                    <a:lnTo>
                      <a:pt x="193" y="843"/>
                    </a:lnTo>
                    <a:lnTo>
                      <a:pt x="192" y="842"/>
                    </a:lnTo>
                    <a:lnTo>
                      <a:pt x="191" y="841"/>
                    </a:lnTo>
                    <a:lnTo>
                      <a:pt x="180" y="853"/>
                    </a:lnTo>
                    <a:lnTo>
                      <a:pt x="191" y="842"/>
                    </a:lnTo>
                    <a:lnTo>
                      <a:pt x="191" y="841"/>
                    </a:lnTo>
                    <a:lnTo>
                      <a:pt x="180" y="853"/>
                    </a:lnTo>
                    <a:lnTo>
                      <a:pt x="191" y="842"/>
                    </a:lnTo>
                    <a:cubicBezTo>
                      <a:pt x="99" y="754"/>
                      <a:pt x="49" y="637"/>
                      <a:pt x="45" y="519"/>
                    </a:cubicBezTo>
                    <a:cubicBezTo>
                      <a:pt x="41" y="401"/>
                      <a:pt x="81" y="280"/>
                      <a:pt x="169" y="187"/>
                    </a:cubicBezTo>
                    <a:cubicBezTo>
                      <a:pt x="256" y="94"/>
                      <a:pt x="373" y="46"/>
                      <a:pt x="492" y="43"/>
                    </a:cubicBezTo>
                    <a:cubicBezTo>
                      <a:pt x="610" y="40"/>
                      <a:pt x="729" y="83"/>
                      <a:pt x="822" y="170"/>
                    </a:cubicBezTo>
                    <a:lnTo>
                      <a:pt x="834" y="157"/>
                    </a:lnTo>
                    <a:lnTo>
                      <a:pt x="821" y="170"/>
                    </a:lnTo>
                    <a:lnTo>
                      <a:pt x="822" y="170"/>
                    </a:lnTo>
                    <a:lnTo>
                      <a:pt x="834" y="157"/>
                    </a:lnTo>
                    <a:lnTo>
                      <a:pt x="821" y="170"/>
                    </a:lnTo>
                    <a:lnTo>
                      <a:pt x="824" y="173"/>
                    </a:lnTo>
                    <a:lnTo>
                      <a:pt x="835" y="157"/>
                    </a:lnTo>
                    <a:lnTo>
                      <a:pt x="822" y="170"/>
                    </a:lnTo>
                    <a:lnTo>
                      <a:pt x="835" y="157"/>
                    </a:lnTo>
                    <a:lnTo>
                      <a:pt x="845" y="140"/>
                    </a:lnTo>
                    <a:lnTo>
                      <a:pt x="835" y="156"/>
                    </a:lnTo>
                    <a:lnTo>
                      <a:pt x="847" y="142"/>
                    </a:lnTo>
                    <a:lnTo>
                      <a:pt x="845" y="140"/>
                    </a:lnTo>
                    <a:lnTo>
                      <a:pt x="835" y="156"/>
                    </a:lnTo>
                    <a:lnTo>
                      <a:pt x="847" y="142"/>
                    </a:lnTo>
                    <a:lnTo>
                      <a:pt x="835" y="156"/>
                    </a:lnTo>
                    <a:lnTo>
                      <a:pt x="848" y="143"/>
                    </a:lnTo>
                    <a:lnTo>
                      <a:pt x="847" y="142"/>
                    </a:lnTo>
                    <a:lnTo>
                      <a:pt x="835" y="156"/>
                    </a:lnTo>
                    <a:lnTo>
                      <a:pt x="848" y="143"/>
                    </a:lnTo>
                    <a:cubicBezTo>
                      <a:pt x="745" y="46"/>
                      <a:pt x="614" y="0"/>
                      <a:pt x="486" y="3"/>
                    </a:cubicBezTo>
                    <a:cubicBezTo>
                      <a:pt x="358" y="6"/>
                      <a:pt x="232" y="58"/>
                      <a:pt x="138" y="158"/>
                    </a:cubicBezTo>
                    <a:cubicBezTo>
                      <a:pt x="44" y="258"/>
                      <a:pt x="0" y="387"/>
                      <a:pt x="5" y="516"/>
                    </a:cubicBezTo>
                    <a:cubicBezTo>
                      <a:pt x="9" y="645"/>
                      <a:pt x="63" y="773"/>
                      <a:pt x="165" y="869"/>
                    </a:cubicBezTo>
                    <a:lnTo>
                      <a:pt x="166" y="870"/>
                    </a:lnTo>
                    <a:lnTo>
                      <a:pt x="178" y="855"/>
                    </a:lnTo>
                    <a:lnTo>
                      <a:pt x="163" y="868"/>
                    </a:lnTo>
                    <a:lnTo>
                      <a:pt x="165" y="869"/>
                    </a:lnTo>
                    <a:cubicBezTo>
                      <a:pt x="267" y="966"/>
                      <a:pt x="398" y="1012"/>
                      <a:pt x="527" y="1009"/>
                    </a:cubicBezTo>
                    <a:cubicBezTo>
                      <a:pt x="655" y="1006"/>
                      <a:pt x="781" y="954"/>
                      <a:pt x="875" y="854"/>
                    </a:cubicBezTo>
                    <a:lnTo>
                      <a:pt x="863" y="843"/>
                    </a:lnTo>
                    <a:lnTo>
                      <a:pt x="875" y="854"/>
                    </a:lnTo>
                    <a:lnTo>
                      <a:pt x="863" y="843"/>
                    </a:lnTo>
                    <a:lnTo>
                      <a:pt x="875" y="854"/>
                    </a:lnTo>
                    <a:lnTo>
                      <a:pt x="875" y="854"/>
                    </a:lnTo>
                    <a:cubicBezTo>
                      <a:pt x="969" y="754"/>
                      <a:pt x="1013" y="625"/>
                      <a:pt x="1008" y="496"/>
                    </a:cubicBezTo>
                    <a:cubicBezTo>
                      <a:pt x="1003" y="367"/>
                      <a:pt x="950" y="239"/>
                      <a:pt x="848" y="143"/>
                    </a:cubicBezTo>
                    <a:lnTo>
                      <a:pt x="846" y="141"/>
                    </a:lnTo>
                    <a:lnTo>
                      <a:pt x="845" y="140"/>
                    </a:lnTo>
                    <a:lnTo>
                      <a:pt x="835" y="157"/>
                    </a:lnTo>
                    <a:close/>
                  </a:path>
                </a:pathLst>
              </a:custGeom>
              <a:solidFill>
                <a:srgbClr val="FAFB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6" name="Rectangle 1585"/>
              <p:cNvSpPr>
                <a:spLocks noChangeArrowheads="1"/>
              </p:cNvSpPr>
              <p:nvPr/>
            </p:nvSpPr>
            <p:spPr bwMode="auto">
              <a:xfrm>
                <a:off x="1438" y="1790"/>
                <a:ext cx="539" cy="114"/>
              </a:xfrm>
              <a:prstGeom prst="rect">
                <a:avLst/>
              </a:pr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7" name="Freeform 1586"/>
              <p:cNvSpPr>
                <a:spLocks noEditPoints="1"/>
              </p:cNvSpPr>
              <p:nvPr/>
            </p:nvSpPr>
            <p:spPr bwMode="auto">
              <a:xfrm>
                <a:off x="1438" y="1790"/>
                <a:ext cx="539" cy="114"/>
              </a:xfrm>
              <a:custGeom>
                <a:avLst/>
                <a:gdLst>
                  <a:gd name="T0" fmla="*/ 0 w 1374"/>
                  <a:gd name="T1" fmla="*/ 292 h 292"/>
                  <a:gd name="T2" fmla="*/ 353 w 1374"/>
                  <a:gd name="T3" fmla="*/ 292 h 292"/>
                  <a:gd name="T4" fmla="*/ 0 w 1374"/>
                  <a:gd name="T5" fmla="*/ 5 h 292"/>
                  <a:gd name="T6" fmla="*/ 0 w 1374"/>
                  <a:gd name="T7" fmla="*/ 292 h 292"/>
                  <a:gd name="T8" fmla="*/ 1042 w 1374"/>
                  <a:gd name="T9" fmla="*/ 292 h 292"/>
                  <a:gd name="T10" fmla="*/ 1374 w 1374"/>
                  <a:gd name="T11" fmla="*/ 292 h 292"/>
                  <a:gd name="T12" fmla="*/ 1374 w 1374"/>
                  <a:gd name="T13" fmla="*/ 105 h 292"/>
                  <a:gd name="T14" fmla="*/ 1282 w 1374"/>
                  <a:gd name="T15" fmla="*/ 0 h 292"/>
                  <a:gd name="T16" fmla="*/ 786 w 1374"/>
                  <a:gd name="T17" fmla="*/ 0 h 292"/>
                  <a:gd name="T18" fmla="*/ 1042 w 1374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4" h="292">
                    <a:moveTo>
                      <a:pt x="0" y="292"/>
                    </a:moveTo>
                    <a:lnTo>
                      <a:pt x="353" y="292"/>
                    </a:lnTo>
                    <a:cubicBezTo>
                      <a:pt x="240" y="169"/>
                      <a:pt x="124" y="74"/>
                      <a:pt x="0" y="5"/>
                    </a:cubicBezTo>
                    <a:lnTo>
                      <a:pt x="0" y="292"/>
                    </a:lnTo>
                    <a:close/>
                    <a:moveTo>
                      <a:pt x="1042" y="292"/>
                    </a:moveTo>
                    <a:lnTo>
                      <a:pt x="1374" y="292"/>
                    </a:lnTo>
                    <a:lnTo>
                      <a:pt x="1374" y="105"/>
                    </a:lnTo>
                    <a:lnTo>
                      <a:pt x="1282" y="0"/>
                    </a:lnTo>
                    <a:lnTo>
                      <a:pt x="786" y="0"/>
                    </a:lnTo>
                    <a:lnTo>
                      <a:pt x="1042" y="292"/>
                    </a:ln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8" name="Freeform 1587"/>
              <p:cNvSpPr>
                <a:spLocks/>
              </p:cNvSpPr>
              <p:nvPr/>
            </p:nvSpPr>
            <p:spPr bwMode="auto">
              <a:xfrm>
                <a:off x="1433" y="1785"/>
                <a:ext cx="548" cy="123"/>
              </a:xfrm>
              <a:custGeom>
                <a:avLst/>
                <a:gdLst>
                  <a:gd name="T0" fmla="*/ 6 w 1397"/>
                  <a:gd name="T1" fmla="*/ 6 h 315"/>
                  <a:gd name="T2" fmla="*/ 6 w 1397"/>
                  <a:gd name="T3" fmla="*/ 11 h 315"/>
                  <a:gd name="T4" fmla="*/ 1386 w 1397"/>
                  <a:gd name="T5" fmla="*/ 11 h 315"/>
                  <a:gd name="T6" fmla="*/ 1386 w 1397"/>
                  <a:gd name="T7" fmla="*/ 303 h 315"/>
                  <a:gd name="T8" fmla="*/ 12 w 1397"/>
                  <a:gd name="T9" fmla="*/ 303 h 315"/>
                  <a:gd name="T10" fmla="*/ 12 w 1397"/>
                  <a:gd name="T11" fmla="*/ 6 h 315"/>
                  <a:gd name="T12" fmla="*/ 6 w 1397"/>
                  <a:gd name="T13" fmla="*/ 6 h 315"/>
                  <a:gd name="T14" fmla="*/ 6 w 1397"/>
                  <a:gd name="T15" fmla="*/ 11 h 315"/>
                  <a:gd name="T16" fmla="*/ 6 w 1397"/>
                  <a:gd name="T17" fmla="*/ 6 h 315"/>
                  <a:gd name="T18" fmla="*/ 0 w 1397"/>
                  <a:gd name="T19" fmla="*/ 6 h 315"/>
                  <a:gd name="T20" fmla="*/ 0 w 1397"/>
                  <a:gd name="T21" fmla="*/ 309 h 315"/>
                  <a:gd name="T22" fmla="*/ 2 w 1397"/>
                  <a:gd name="T23" fmla="*/ 313 h 315"/>
                  <a:gd name="T24" fmla="*/ 6 w 1397"/>
                  <a:gd name="T25" fmla="*/ 315 h 315"/>
                  <a:gd name="T26" fmla="*/ 1391 w 1397"/>
                  <a:gd name="T27" fmla="*/ 315 h 315"/>
                  <a:gd name="T28" fmla="*/ 1395 w 1397"/>
                  <a:gd name="T29" fmla="*/ 313 h 315"/>
                  <a:gd name="T30" fmla="*/ 1397 w 1397"/>
                  <a:gd name="T31" fmla="*/ 309 h 315"/>
                  <a:gd name="T32" fmla="*/ 1397 w 1397"/>
                  <a:gd name="T33" fmla="*/ 6 h 315"/>
                  <a:gd name="T34" fmla="*/ 1395 w 1397"/>
                  <a:gd name="T35" fmla="*/ 2 h 315"/>
                  <a:gd name="T36" fmla="*/ 1391 w 1397"/>
                  <a:gd name="T37" fmla="*/ 0 h 315"/>
                  <a:gd name="T38" fmla="*/ 6 w 1397"/>
                  <a:gd name="T39" fmla="*/ 0 h 315"/>
                  <a:gd name="T40" fmla="*/ 2 w 1397"/>
                  <a:gd name="T41" fmla="*/ 2 h 315"/>
                  <a:gd name="T42" fmla="*/ 0 w 1397"/>
                  <a:gd name="T43" fmla="*/ 6 h 315"/>
                  <a:gd name="T44" fmla="*/ 6 w 1397"/>
                  <a:gd name="T45" fmla="*/ 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97" h="315">
                    <a:moveTo>
                      <a:pt x="6" y="6"/>
                    </a:moveTo>
                    <a:lnTo>
                      <a:pt x="6" y="11"/>
                    </a:lnTo>
                    <a:lnTo>
                      <a:pt x="1386" y="11"/>
                    </a:lnTo>
                    <a:lnTo>
                      <a:pt x="1386" y="303"/>
                    </a:lnTo>
                    <a:lnTo>
                      <a:pt x="12" y="303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309"/>
                    </a:lnTo>
                    <a:lnTo>
                      <a:pt x="2" y="313"/>
                    </a:lnTo>
                    <a:lnTo>
                      <a:pt x="6" y="315"/>
                    </a:lnTo>
                    <a:lnTo>
                      <a:pt x="1391" y="315"/>
                    </a:lnTo>
                    <a:lnTo>
                      <a:pt x="1395" y="313"/>
                    </a:lnTo>
                    <a:lnTo>
                      <a:pt x="1397" y="309"/>
                    </a:lnTo>
                    <a:lnTo>
                      <a:pt x="1397" y="6"/>
                    </a:lnTo>
                    <a:lnTo>
                      <a:pt x="1395" y="2"/>
                    </a:lnTo>
                    <a:lnTo>
                      <a:pt x="1391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9" name="Rectangle 1588"/>
              <p:cNvSpPr>
                <a:spLocks noChangeArrowheads="1"/>
              </p:cNvSpPr>
              <p:nvPr/>
            </p:nvSpPr>
            <p:spPr bwMode="auto">
              <a:xfrm>
                <a:off x="1600" y="2202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0" name="Freeform 1589"/>
              <p:cNvSpPr>
                <a:spLocks/>
              </p:cNvSpPr>
              <p:nvPr/>
            </p:nvSpPr>
            <p:spPr bwMode="auto">
              <a:xfrm>
                <a:off x="1598" y="2200"/>
                <a:ext cx="370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1" name="Rectangle 1590"/>
              <p:cNvSpPr>
                <a:spLocks noChangeArrowheads="1"/>
              </p:cNvSpPr>
              <p:nvPr/>
            </p:nvSpPr>
            <p:spPr bwMode="auto">
              <a:xfrm>
                <a:off x="1434" y="1911"/>
                <a:ext cx="546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2" name="Freeform 1591"/>
              <p:cNvSpPr>
                <a:spLocks noEditPoints="1"/>
              </p:cNvSpPr>
              <p:nvPr/>
            </p:nvSpPr>
            <p:spPr bwMode="auto">
              <a:xfrm>
                <a:off x="1432" y="1908"/>
                <a:ext cx="550" cy="184"/>
              </a:xfrm>
              <a:custGeom>
                <a:avLst/>
                <a:gdLst>
                  <a:gd name="T0" fmla="*/ 3 w 1402"/>
                  <a:gd name="T1" fmla="*/ 471 h 471"/>
                  <a:gd name="T2" fmla="*/ 1399 w 1402"/>
                  <a:gd name="T3" fmla="*/ 471 h 471"/>
                  <a:gd name="T4" fmla="*/ 1401 w 1402"/>
                  <a:gd name="T5" fmla="*/ 470 h 471"/>
                  <a:gd name="T6" fmla="*/ 1402 w 1402"/>
                  <a:gd name="T7" fmla="*/ 468 h 471"/>
                  <a:gd name="T8" fmla="*/ 1402 w 1402"/>
                  <a:gd name="T9" fmla="*/ 3 h 471"/>
                  <a:gd name="T10" fmla="*/ 1401 w 1402"/>
                  <a:gd name="T11" fmla="*/ 0 h 471"/>
                  <a:gd name="T12" fmla="*/ 1399 w 1402"/>
                  <a:gd name="T13" fmla="*/ 0 h 471"/>
                  <a:gd name="T14" fmla="*/ 3 w 1402"/>
                  <a:gd name="T15" fmla="*/ 0 h 471"/>
                  <a:gd name="T16" fmla="*/ 1 w 1402"/>
                  <a:gd name="T17" fmla="*/ 0 h 471"/>
                  <a:gd name="T18" fmla="*/ 0 w 1402"/>
                  <a:gd name="T19" fmla="*/ 3 h 471"/>
                  <a:gd name="T20" fmla="*/ 0 w 1402"/>
                  <a:gd name="T21" fmla="*/ 468 h 471"/>
                  <a:gd name="T22" fmla="*/ 1 w 1402"/>
                  <a:gd name="T23" fmla="*/ 470 h 471"/>
                  <a:gd name="T24" fmla="*/ 3 w 1402"/>
                  <a:gd name="T25" fmla="*/ 471 h 471"/>
                  <a:gd name="T26" fmla="*/ 0 w 1402"/>
                  <a:gd name="T27" fmla="*/ 3 h 471"/>
                  <a:gd name="T28" fmla="*/ 3 w 1402"/>
                  <a:gd name="T29" fmla="*/ 3 h 471"/>
                  <a:gd name="T30" fmla="*/ 0 w 1402"/>
                  <a:gd name="T31" fmla="*/ 3 h 471"/>
                  <a:gd name="T32" fmla="*/ 6 w 1402"/>
                  <a:gd name="T33" fmla="*/ 6 h 471"/>
                  <a:gd name="T34" fmla="*/ 1396 w 1402"/>
                  <a:gd name="T35" fmla="*/ 6 h 471"/>
                  <a:gd name="T36" fmla="*/ 1396 w 1402"/>
                  <a:gd name="T37" fmla="*/ 465 h 471"/>
                  <a:gd name="T38" fmla="*/ 6 w 1402"/>
                  <a:gd name="T39" fmla="*/ 465 h 471"/>
                  <a:gd name="T40" fmla="*/ 6 w 1402"/>
                  <a:gd name="T41" fmla="*/ 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02" h="471">
                    <a:moveTo>
                      <a:pt x="3" y="471"/>
                    </a:moveTo>
                    <a:lnTo>
                      <a:pt x="1399" y="471"/>
                    </a:lnTo>
                    <a:lnTo>
                      <a:pt x="1401" y="470"/>
                    </a:lnTo>
                    <a:lnTo>
                      <a:pt x="1402" y="468"/>
                    </a:lnTo>
                    <a:lnTo>
                      <a:pt x="1402" y="3"/>
                    </a:lnTo>
                    <a:lnTo>
                      <a:pt x="1401" y="0"/>
                    </a:lnTo>
                    <a:lnTo>
                      <a:pt x="139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468"/>
                    </a:lnTo>
                    <a:lnTo>
                      <a:pt x="1" y="470"/>
                    </a:lnTo>
                    <a:lnTo>
                      <a:pt x="3" y="471"/>
                    </a:lnTo>
                    <a:close/>
                    <a:moveTo>
                      <a:pt x="0" y="3"/>
                    </a:moveTo>
                    <a:lnTo>
                      <a:pt x="3" y="3"/>
                    </a:lnTo>
                    <a:lnTo>
                      <a:pt x="0" y="3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5"/>
                    </a:lnTo>
                    <a:lnTo>
                      <a:pt x="6" y="465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3" name="Freeform 1592"/>
              <p:cNvSpPr>
                <a:spLocks/>
              </p:cNvSpPr>
              <p:nvPr/>
            </p:nvSpPr>
            <p:spPr bwMode="auto">
              <a:xfrm>
                <a:off x="1435" y="1908"/>
                <a:ext cx="544" cy="0"/>
              </a:xfrm>
              <a:custGeom>
                <a:avLst/>
                <a:gdLst>
                  <a:gd name="T0" fmla="*/ 0 w 1385"/>
                  <a:gd name="T1" fmla="*/ 1385 w 1385"/>
                  <a:gd name="T2" fmla="*/ 0 w 138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85">
                    <a:moveTo>
                      <a:pt x="0" y="0"/>
                    </a:moveTo>
                    <a:lnTo>
                      <a:pt x="13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524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4" name="Rectangle 1593"/>
              <p:cNvSpPr>
                <a:spLocks noChangeArrowheads="1"/>
              </p:cNvSpPr>
              <p:nvPr/>
            </p:nvSpPr>
            <p:spPr bwMode="auto">
              <a:xfrm>
                <a:off x="1470" y="1928"/>
                <a:ext cx="180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5" name="Freeform 1594"/>
              <p:cNvSpPr>
                <a:spLocks/>
              </p:cNvSpPr>
              <p:nvPr/>
            </p:nvSpPr>
            <p:spPr bwMode="auto">
              <a:xfrm>
                <a:off x="1469" y="1926"/>
                <a:ext cx="182" cy="151"/>
              </a:xfrm>
              <a:custGeom>
                <a:avLst/>
                <a:gdLst>
                  <a:gd name="T0" fmla="*/ 3 w 466"/>
                  <a:gd name="T1" fmla="*/ 4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8 h 385"/>
                  <a:gd name="T8" fmla="*/ 7 w 466"/>
                  <a:gd name="T9" fmla="*/ 378 h 385"/>
                  <a:gd name="T10" fmla="*/ 7 w 466"/>
                  <a:gd name="T11" fmla="*/ 4 h 385"/>
                  <a:gd name="T12" fmla="*/ 3 w 466"/>
                  <a:gd name="T13" fmla="*/ 4 h 385"/>
                  <a:gd name="T14" fmla="*/ 3 w 466"/>
                  <a:gd name="T15" fmla="*/ 7 h 385"/>
                  <a:gd name="T16" fmla="*/ 3 w 466"/>
                  <a:gd name="T17" fmla="*/ 4 h 385"/>
                  <a:gd name="T18" fmla="*/ 0 w 466"/>
                  <a:gd name="T19" fmla="*/ 4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4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4 h 385"/>
                  <a:gd name="T44" fmla="*/ 3 w 466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4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8"/>
                    </a:lnTo>
                    <a:lnTo>
                      <a:pt x="7" y="378"/>
                    </a:lnTo>
                    <a:lnTo>
                      <a:pt x="7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4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6" name="Rectangle 1595"/>
              <p:cNvSpPr>
                <a:spLocks noChangeArrowheads="1"/>
              </p:cNvSpPr>
              <p:nvPr/>
            </p:nvSpPr>
            <p:spPr bwMode="auto">
              <a:xfrm>
                <a:off x="2464" y="1090"/>
                <a:ext cx="1297" cy="211"/>
              </a:xfrm>
              <a:prstGeom prst="rect">
                <a:avLst/>
              </a:prstGeom>
              <a:solidFill>
                <a:srgbClr val="D9B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7" name="Freeform 1596"/>
              <p:cNvSpPr>
                <a:spLocks/>
              </p:cNvSpPr>
              <p:nvPr/>
            </p:nvSpPr>
            <p:spPr bwMode="auto">
              <a:xfrm>
                <a:off x="2459" y="1085"/>
                <a:ext cx="1307" cy="221"/>
              </a:xfrm>
              <a:custGeom>
                <a:avLst/>
                <a:gdLst>
                  <a:gd name="T0" fmla="*/ 12 w 3330"/>
                  <a:gd name="T1" fmla="*/ 12 h 565"/>
                  <a:gd name="T2" fmla="*/ 12 w 3330"/>
                  <a:gd name="T3" fmla="*/ 24 h 565"/>
                  <a:gd name="T4" fmla="*/ 3307 w 3330"/>
                  <a:gd name="T5" fmla="*/ 24 h 565"/>
                  <a:gd name="T6" fmla="*/ 3307 w 3330"/>
                  <a:gd name="T7" fmla="*/ 542 h 565"/>
                  <a:gd name="T8" fmla="*/ 24 w 3330"/>
                  <a:gd name="T9" fmla="*/ 542 h 565"/>
                  <a:gd name="T10" fmla="*/ 24 w 3330"/>
                  <a:gd name="T11" fmla="*/ 12 h 565"/>
                  <a:gd name="T12" fmla="*/ 12 w 3330"/>
                  <a:gd name="T13" fmla="*/ 12 h 565"/>
                  <a:gd name="T14" fmla="*/ 12 w 3330"/>
                  <a:gd name="T15" fmla="*/ 24 h 565"/>
                  <a:gd name="T16" fmla="*/ 12 w 3330"/>
                  <a:gd name="T17" fmla="*/ 12 h 565"/>
                  <a:gd name="T18" fmla="*/ 0 w 3330"/>
                  <a:gd name="T19" fmla="*/ 12 h 565"/>
                  <a:gd name="T20" fmla="*/ 0 w 3330"/>
                  <a:gd name="T21" fmla="*/ 553 h 565"/>
                  <a:gd name="T22" fmla="*/ 3 w 3330"/>
                  <a:gd name="T23" fmla="*/ 562 h 565"/>
                  <a:gd name="T24" fmla="*/ 12 w 3330"/>
                  <a:gd name="T25" fmla="*/ 565 h 565"/>
                  <a:gd name="T26" fmla="*/ 3318 w 3330"/>
                  <a:gd name="T27" fmla="*/ 565 h 565"/>
                  <a:gd name="T28" fmla="*/ 3327 w 3330"/>
                  <a:gd name="T29" fmla="*/ 562 h 565"/>
                  <a:gd name="T30" fmla="*/ 3330 w 3330"/>
                  <a:gd name="T31" fmla="*/ 553 h 565"/>
                  <a:gd name="T32" fmla="*/ 3330 w 3330"/>
                  <a:gd name="T33" fmla="*/ 12 h 565"/>
                  <a:gd name="T34" fmla="*/ 3327 w 3330"/>
                  <a:gd name="T35" fmla="*/ 3 h 565"/>
                  <a:gd name="T36" fmla="*/ 3318 w 3330"/>
                  <a:gd name="T37" fmla="*/ 0 h 565"/>
                  <a:gd name="T38" fmla="*/ 12 w 3330"/>
                  <a:gd name="T39" fmla="*/ 0 h 565"/>
                  <a:gd name="T40" fmla="*/ 3 w 3330"/>
                  <a:gd name="T41" fmla="*/ 3 h 565"/>
                  <a:gd name="T42" fmla="*/ 0 w 3330"/>
                  <a:gd name="T43" fmla="*/ 12 h 565"/>
                  <a:gd name="T44" fmla="*/ 12 w 3330"/>
                  <a:gd name="T45" fmla="*/ 1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30" h="565">
                    <a:moveTo>
                      <a:pt x="12" y="12"/>
                    </a:moveTo>
                    <a:lnTo>
                      <a:pt x="12" y="24"/>
                    </a:lnTo>
                    <a:lnTo>
                      <a:pt x="3307" y="24"/>
                    </a:lnTo>
                    <a:lnTo>
                      <a:pt x="3307" y="542"/>
                    </a:lnTo>
                    <a:lnTo>
                      <a:pt x="24" y="54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553"/>
                    </a:lnTo>
                    <a:lnTo>
                      <a:pt x="3" y="562"/>
                    </a:lnTo>
                    <a:lnTo>
                      <a:pt x="12" y="565"/>
                    </a:lnTo>
                    <a:lnTo>
                      <a:pt x="3318" y="565"/>
                    </a:lnTo>
                    <a:lnTo>
                      <a:pt x="3327" y="562"/>
                    </a:lnTo>
                    <a:lnTo>
                      <a:pt x="3330" y="553"/>
                    </a:lnTo>
                    <a:lnTo>
                      <a:pt x="3330" y="12"/>
                    </a:lnTo>
                    <a:lnTo>
                      <a:pt x="3327" y="3"/>
                    </a:lnTo>
                    <a:lnTo>
                      <a:pt x="3318" y="0"/>
                    </a:lnTo>
                    <a:lnTo>
                      <a:pt x="12" y="0"/>
                    </a:lnTo>
                    <a:lnTo>
                      <a:pt x="3" y="3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8" name="Rectangle 1597"/>
              <p:cNvSpPr>
                <a:spLocks noChangeArrowheads="1"/>
              </p:cNvSpPr>
              <p:nvPr/>
            </p:nvSpPr>
            <p:spPr bwMode="auto">
              <a:xfrm>
                <a:off x="1763" y="1928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9" name="Freeform 1598"/>
              <p:cNvSpPr>
                <a:spLocks/>
              </p:cNvSpPr>
              <p:nvPr/>
            </p:nvSpPr>
            <p:spPr bwMode="auto">
              <a:xfrm>
                <a:off x="1762" y="1926"/>
                <a:ext cx="183" cy="151"/>
              </a:xfrm>
              <a:custGeom>
                <a:avLst/>
                <a:gdLst>
                  <a:gd name="T0" fmla="*/ 4 w 467"/>
                  <a:gd name="T1" fmla="*/ 4 h 385"/>
                  <a:gd name="T2" fmla="*/ 4 w 467"/>
                  <a:gd name="T3" fmla="*/ 7 h 385"/>
                  <a:gd name="T4" fmla="*/ 460 w 467"/>
                  <a:gd name="T5" fmla="*/ 7 h 385"/>
                  <a:gd name="T6" fmla="*/ 460 w 467"/>
                  <a:gd name="T7" fmla="*/ 378 h 385"/>
                  <a:gd name="T8" fmla="*/ 8 w 467"/>
                  <a:gd name="T9" fmla="*/ 378 h 385"/>
                  <a:gd name="T10" fmla="*/ 8 w 467"/>
                  <a:gd name="T11" fmla="*/ 4 h 385"/>
                  <a:gd name="T12" fmla="*/ 4 w 467"/>
                  <a:gd name="T13" fmla="*/ 4 h 385"/>
                  <a:gd name="T14" fmla="*/ 4 w 467"/>
                  <a:gd name="T15" fmla="*/ 7 h 385"/>
                  <a:gd name="T16" fmla="*/ 4 w 467"/>
                  <a:gd name="T17" fmla="*/ 4 h 385"/>
                  <a:gd name="T18" fmla="*/ 0 w 467"/>
                  <a:gd name="T19" fmla="*/ 4 h 385"/>
                  <a:gd name="T20" fmla="*/ 0 w 467"/>
                  <a:gd name="T21" fmla="*/ 381 h 385"/>
                  <a:gd name="T22" fmla="*/ 1 w 467"/>
                  <a:gd name="T23" fmla="*/ 384 h 385"/>
                  <a:gd name="T24" fmla="*/ 4 w 467"/>
                  <a:gd name="T25" fmla="*/ 385 h 385"/>
                  <a:gd name="T26" fmla="*/ 464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4 h 385"/>
                  <a:gd name="T34" fmla="*/ 466 w 467"/>
                  <a:gd name="T35" fmla="*/ 1 h 385"/>
                  <a:gd name="T36" fmla="*/ 464 w 467"/>
                  <a:gd name="T37" fmla="*/ 0 h 385"/>
                  <a:gd name="T38" fmla="*/ 4 w 467"/>
                  <a:gd name="T39" fmla="*/ 0 h 385"/>
                  <a:gd name="T40" fmla="*/ 1 w 467"/>
                  <a:gd name="T41" fmla="*/ 1 h 385"/>
                  <a:gd name="T42" fmla="*/ 0 w 467"/>
                  <a:gd name="T43" fmla="*/ 4 h 385"/>
                  <a:gd name="T44" fmla="*/ 4 w 467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4" y="4"/>
                    </a:moveTo>
                    <a:lnTo>
                      <a:pt x="4" y="7"/>
                    </a:lnTo>
                    <a:lnTo>
                      <a:pt x="460" y="7"/>
                    </a:lnTo>
                    <a:lnTo>
                      <a:pt x="460" y="378"/>
                    </a:lnTo>
                    <a:lnTo>
                      <a:pt x="8" y="37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4" y="385"/>
                    </a:lnTo>
                    <a:lnTo>
                      <a:pt x="464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4"/>
                    </a:lnTo>
                    <a:lnTo>
                      <a:pt x="466" y="1"/>
                    </a:lnTo>
                    <a:lnTo>
                      <a:pt x="464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0" name="Freeform 1599"/>
              <p:cNvSpPr>
                <a:spLocks/>
              </p:cNvSpPr>
              <p:nvPr/>
            </p:nvSpPr>
            <p:spPr bwMode="auto">
              <a:xfrm>
                <a:off x="2086" y="1907"/>
                <a:ext cx="440" cy="180"/>
              </a:xfrm>
              <a:custGeom>
                <a:avLst/>
                <a:gdLst>
                  <a:gd name="T0" fmla="*/ 1121 w 1121"/>
                  <a:gd name="T1" fmla="*/ 0 h 459"/>
                  <a:gd name="T2" fmla="*/ 435 w 1121"/>
                  <a:gd name="T3" fmla="*/ 0 h 459"/>
                  <a:gd name="T4" fmla="*/ 0 w 1121"/>
                  <a:gd name="T5" fmla="*/ 459 h 459"/>
                  <a:gd name="T6" fmla="*/ 690 w 1121"/>
                  <a:gd name="T7" fmla="*/ 459 h 459"/>
                  <a:gd name="T8" fmla="*/ 1121 w 1121"/>
                  <a:gd name="T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1" h="459">
                    <a:moveTo>
                      <a:pt x="1121" y="0"/>
                    </a:moveTo>
                    <a:lnTo>
                      <a:pt x="435" y="0"/>
                    </a:lnTo>
                    <a:lnTo>
                      <a:pt x="0" y="459"/>
                    </a:lnTo>
                    <a:lnTo>
                      <a:pt x="690" y="459"/>
                    </a:lnTo>
                    <a:lnTo>
                      <a:pt x="1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1" name="Freeform 1600"/>
              <p:cNvSpPr>
                <a:spLocks/>
              </p:cNvSpPr>
              <p:nvPr/>
            </p:nvSpPr>
            <p:spPr bwMode="auto">
              <a:xfrm>
                <a:off x="2031" y="1907"/>
                <a:ext cx="226" cy="180"/>
              </a:xfrm>
              <a:custGeom>
                <a:avLst/>
                <a:gdLst>
                  <a:gd name="T0" fmla="*/ 0 w 574"/>
                  <a:gd name="T1" fmla="*/ 459 h 459"/>
                  <a:gd name="T2" fmla="*/ 139 w 574"/>
                  <a:gd name="T3" fmla="*/ 459 h 459"/>
                  <a:gd name="T4" fmla="*/ 574 w 574"/>
                  <a:gd name="T5" fmla="*/ 0 h 459"/>
                  <a:gd name="T6" fmla="*/ 0 w 574"/>
                  <a:gd name="T7" fmla="*/ 0 h 459"/>
                  <a:gd name="T8" fmla="*/ 0 w 574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459">
                    <a:moveTo>
                      <a:pt x="0" y="459"/>
                    </a:moveTo>
                    <a:lnTo>
                      <a:pt x="139" y="459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2" name="Freeform 1601"/>
              <p:cNvSpPr>
                <a:spLocks/>
              </p:cNvSpPr>
              <p:nvPr/>
            </p:nvSpPr>
            <p:spPr bwMode="auto">
              <a:xfrm>
                <a:off x="2357" y="1907"/>
                <a:ext cx="220" cy="180"/>
              </a:xfrm>
              <a:custGeom>
                <a:avLst/>
                <a:gdLst>
                  <a:gd name="T0" fmla="*/ 0 w 561"/>
                  <a:gd name="T1" fmla="*/ 459 h 459"/>
                  <a:gd name="T2" fmla="*/ 561 w 561"/>
                  <a:gd name="T3" fmla="*/ 459 h 459"/>
                  <a:gd name="T4" fmla="*/ 561 w 561"/>
                  <a:gd name="T5" fmla="*/ 0 h 459"/>
                  <a:gd name="T6" fmla="*/ 431 w 561"/>
                  <a:gd name="T7" fmla="*/ 0 h 459"/>
                  <a:gd name="T8" fmla="*/ 0 w 561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1" h="459">
                    <a:moveTo>
                      <a:pt x="0" y="459"/>
                    </a:moveTo>
                    <a:lnTo>
                      <a:pt x="561" y="459"/>
                    </a:lnTo>
                    <a:lnTo>
                      <a:pt x="561" y="0"/>
                    </a:lnTo>
                    <a:lnTo>
                      <a:pt x="431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3" name="Freeform 1602"/>
              <p:cNvSpPr>
                <a:spLocks noEditPoints="1"/>
              </p:cNvSpPr>
              <p:nvPr/>
            </p:nvSpPr>
            <p:spPr bwMode="auto">
              <a:xfrm>
                <a:off x="2084" y="1905"/>
                <a:ext cx="444" cy="184"/>
              </a:xfrm>
              <a:custGeom>
                <a:avLst/>
                <a:gdLst>
                  <a:gd name="T0" fmla="*/ 1133 w 1133"/>
                  <a:gd name="T1" fmla="*/ 0 h 472"/>
                  <a:gd name="T2" fmla="*/ 447 w 1133"/>
                  <a:gd name="T3" fmla="*/ 0 h 472"/>
                  <a:gd name="T4" fmla="*/ 441 w 1133"/>
                  <a:gd name="T5" fmla="*/ 6 h 472"/>
                  <a:gd name="T6" fmla="*/ 1127 w 1133"/>
                  <a:gd name="T7" fmla="*/ 6 h 472"/>
                  <a:gd name="T8" fmla="*/ 1133 w 1133"/>
                  <a:gd name="T9" fmla="*/ 0 h 472"/>
                  <a:gd name="T10" fmla="*/ 696 w 1133"/>
                  <a:gd name="T11" fmla="*/ 465 h 472"/>
                  <a:gd name="T12" fmla="*/ 6 w 1133"/>
                  <a:gd name="T13" fmla="*/ 465 h 472"/>
                  <a:gd name="T14" fmla="*/ 0 w 1133"/>
                  <a:gd name="T15" fmla="*/ 472 h 472"/>
                  <a:gd name="T16" fmla="*/ 690 w 1133"/>
                  <a:gd name="T17" fmla="*/ 472 h 472"/>
                  <a:gd name="T18" fmla="*/ 696 w 1133"/>
                  <a:gd name="T19" fmla="*/ 465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3" h="472">
                    <a:moveTo>
                      <a:pt x="1133" y="0"/>
                    </a:moveTo>
                    <a:lnTo>
                      <a:pt x="447" y="0"/>
                    </a:lnTo>
                    <a:lnTo>
                      <a:pt x="441" y="6"/>
                    </a:lnTo>
                    <a:lnTo>
                      <a:pt x="1127" y="6"/>
                    </a:lnTo>
                    <a:lnTo>
                      <a:pt x="1133" y="0"/>
                    </a:lnTo>
                    <a:close/>
                    <a:moveTo>
                      <a:pt x="696" y="465"/>
                    </a:moveTo>
                    <a:lnTo>
                      <a:pt x="6" y="465"/>
                    </a:lnTo>
                    <a:lnTo>
                      <a:pt x="0" y="472"/>
                    </a:lnTo>
                    <a:lnTo>
                      <a:pt x="690" y="472"/>
                    </a:lnTo>
                    <a:lnTo>
                      <a:pt x="696" y="4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4" name="Freeform 1603"/>
              <p:cNvSpPr>
                <a:spLocks noEditPoints="1"/>
              </p:cNvSpPr>
              <p:nvPr/>
            </p:nvSpPr>
            <p:spPr bwMode="auto">
              <a:xfrm>
                <a:off x="2029" y="1905"/>
                <a:ext cx="230" cy="184"/>
              </a:xfrm>
              <a:custGeom>
                <a:avLst/>
                <a:gdLst>
                  <a:gd name="T0" fmla="*/ 3 w 586"/>
                  <a:gd name="T1" fmla="*/ 472 h 472"/>
                  <a:gd name="T2" fmla="*/ 139 w 586"/>
                  <a:gd name="T3" fmla="*/ 472 h 472"/>
                  <a:gd name="T4" fmla="*/ 145 w 586"/>
                  <a:gd name="T5" fmla="*/ 465 h 472"/>
                  <a:gd name="T6" fmla="*/ 6 w 586"/>
                  <a:gd name="T7" fmla="*/ 465 h 472"/>
                  <a:gd name="T8" fmla="*/ 6 w 586"/>
                  <a:gd name="T9" fmla="*/ 6 h 472"/>
                  <a:gd name="T10" fmla="*/ 580 w 586"/>
                  <a:gd name="T11" fmla="*/ 6 h 472"/>
                  <a:gd name="T12" fmla="*/ 586 w 586"/>
                  <a:gd name="T13" fmla="*/ 0 h 472"/>
                  <a:gd name="T14" fmla="*/ 3 w 586"/>
                  <a:gd name="T15" fmla="*/ 0 h 472"/>
                  <a:gd name="T16" fmla="*/ 1 w 586"/>
                  <a:gd name="T17" fmla="*/ 1 h 472"/>
                  <a:gd name="T18" fmla="*/ 0 w 586"/>
                  <a:gd name="T19" fmla="*/ 3 h 472"/>
                  <a:gd name="T20" fmla="*/ 0 w 586"/>
                  <a:gd name="T21" fmla="*/ 469 h 472"/>
                  <a:gd name="T22" fmla="*/ 1 w 586"/>
                  <a:gd name="T23" fmla="*/ 471 h 472"/>
                  <a:gd name="T24" fmla="*/ 3 w 586"/>
                  <a:gd name="T25" fmla="*/ 472 h 472"/>
                  <a:gd name="T26" fmla="*/ 0 w 586"/>
                  <a:gd name="T27" fmla="*/ 3 h 472"/>
                  <a:gd name="T28" fmla="*/ 3 w 586"/>
                  <a:gd name="T29" fmla="*/ 3 h 472"/>
                  <a:gd name="T30" fmla="*/ 0 w 586"/>
                  <a:gd name="T31" fmla="*/ 3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6" h="472">
                    <a:moveTo>
                      <a:pt x="3" y="472"/>
                    </a:moveTo>
                    <a:lnTo>
                      <a:pt x="139" y="472"/>
                    </a:lnTo>
                    <a:lnTo>
                      <a:pt x="145" y="465"/>
                    </a:lnTo>
                    <a:lnTo>
                      <a:pt x="6" y="465"/>
                    </a:lnTo>
                    <a:lnTo>
                      <a:pt x="6" y="6"/>
                    </a:lnTo>
                    <a:lnTo>
                      <a:pt x="580" y="6"/>
                    </a:lnTo>
                    <a:lnTo>
                      <a:pt x="586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close/>
                    <a:moveTo>
                      <a:pt x="0" y="3"/>
                    </a:move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5" name="Freeform 1604"/>
              <p:cNvSpPr>
                <a:spLocks/>
              </p:cNvSpPr>
              <p:nvPr/>
            </p:nvSpPr>
            <p:spPr bwMode="auto">
              <a:xfrm>
                <a:off x="2354" y="1905"/>
                <a:ext cx="225" cy="184"/>
              </a:xfrm>
              <a:custGeom>
                <a:avLst/>
                <a:gdLst>
                  <a:gd name="T0" fmla="*/ 0 w 573"/>
                  <a:gd name="T1" fmla="*/ 472 h 472"/>
                  <a:gd name="T2" fmla="*/ 570 w 573"/>
                  <a:gd name="T3" fmla="*/ 472 h 472"/>
                  <a:gd name="T4" fmla="*/ 572 w 573"/>
                  <a:gd name="T5" fmla="*/ 471 h 472"/>
                  <a:gd name="T6" fmla="*/ 573 w 573"/>
                  <a:gd name="T7" fmla="*/ 469 h 472"/>
                  <a:gd name="T8" fmla="*/ 573 w 573"/>
                  <a:gd name="T9" fmla="*/ 3 h 472"/>
                  <a:gd name="T10" fmla="*/ 572 w 573"/>
                  <a:gd name="T11" fmla="*/ 1 h 472"/>
                  <a:gd name="T12" fmla="*/ 570 w 573"/>
                  <a:gd name="T13" fmla="*/ 0 h 472"/>
                  <a:gd name="T14" fmla="*/ 443 w 573"/>
                  <a:gd name="T15" fmla="*/ 0 h 472"/>
                  <a:gd name="T16" fmla="*/ 437 w 573"/>
                  <a:gd name="T17" fmla="*/ 6 h 472"/>
                  <a:gd name="T18" fmla="*/ 567 w 573"/>
                  <a:gd name="T19" fmla="*/ 6 h 472"/>
                  <a:gd name="T20" fmla="*/ 567 w 573"/>
                  <a:gd name="T21" fmla="*/ 465 h 472"/>
                  <a:gd name="T22" fmla="*/ 6 w 573"/>
                  <a:gd name="T23" fmla="*/ 465 h 472"/>
                  <a:gd name="T24" fmla="*/ 0 w 573"/>
                  <a:gd name="T25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472">
                    <a:moveTo>
                      <a:pt x="0" y="472"/>
                    </a:moveTo>
                    <a:lnTo>
                      <a:pt x="570" y="472"/>
                    </a:lnTo>
                    <a:lnTo>
                      <a:pt x="572" y="471"/>
                    </a:lnTo>
                    <a:lnTo>
                      <a:pt x="573" y="469"/>
                    </a:lnTo>
                    <a:lnTo>
                      <a:pt x="573" y="3"/>
                    </a:lnTo>
                    <a:lnTo>
                      <a:pt x="572" y="1"/>
                    </a:lnTo>
                    <a:lnTo>
                      <a:pt x="570" y="0"/>
                    </a:lnTo>
                    <a:lnTo>
                      <a:pt x="443" y="0"/>
                    </a:lnTo>
                    <a:lnTo>
                      <a:pt x="437" y="6"/>
                    </a:lnTo>
                    <a:lnTo>
                      <a:pt x="567" y="6"/>
                    </a:lnTo>
                    <a:lnTo>
                      <a:pt x="567" y="465"/>
                    </a:lnTo>
                    <a:lnTo>
                      <a:pt x="6" y="465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6" name="Rectangle 1605"/>
              <p:cNvSpPr>
                <a:spLocks noChangeArrowheads="1"/>
              </p:cNvSpPr>
              <p:nvPr/>
            </p:nvSpPr>
            <p:spPr bwMode="auto">
              <a:xfrm>
                <a:off x="2068" y="1928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7" name="Freeform 1606"/>
              <p:cNvSpPr>
                <a:spLocks/>
              </p:cNvSpPr>
              <p:nvPr/>
            </p:nvSpPr>
            <p:spPr bwMode="auto">
              <a:xfrm>
                <a:off x="2067" y="1926"/>
                <a:ext cx="183" cy="151"/>
              </a:xfrm>
              <a:custGeom>
                <a:avLst/>
                <a:gdLst>
                  <a:gd name="T0" fmla="*/ 3 w 466"/>
                  <a:gd name="T1" fmla="*/ 4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8 h 385"/>
                  <a:gd name="T8" fmla="*/ 7 w 466"/>
                  <a:gd name="T9" fmla="*/ 378 h 385"/>
                  <a:gd name="T10" fmla="*/ 7 w 466"/>
                  <a:gd name="T11" fmla="*/ 4 h 385"/>
                  <a:gd name="T12" fmla="*/ 3 w 466"/>
                  <a:gd name="T13" fmla="*/ 4 h 385"/>
                  <a:gd name="T14" fmla="*/ 3 w 466"/>
                  <a:gd name="T15" fmla="*/ 7 h 385"/>
                  <a:gd name="T16" fmla="*/ 3 w 466"/>
                  <a:gd name="T17" fmla="*/ 4 h 385"/>
                  <a:gd name="T18" fmla="*/ 0 w 466"/>
                  <a:gd name="T19" fmla="*/ 4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4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4 h 385"/>
                  <a:gd name="T44" fmla="*/ 3 w 466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4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8"/>
                    </a:lnTo>
                    <a:lnTo>
                      <a:pt x="7" y="378"/>
                    </a:lnTo>
                    <a:lnTo>
                      <a:pt x="7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4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8" name="Freeform 1607"/>
              <p:cNvSpPr>
                <a:spLocks noEditPoints="1"/>
              </p:cNvSpPr>
              <p:nvPr/>
            </p:nvSpPr>
            <p:spPr bwMode="auto">
              <a:xfrm>
                <a:off x="3501" y="1919"/>
                <a:ext cx="545" cy="179"/>
              </a:xfrm>
              <a:custGeom>
                <a:avLst/>
                <a:gdLst>
                  <a:gd name="T0" fmla="*/ 1390 w 1390"/>
                  <a:gd name="T1" fmla="*/ 0 h 460"/>
                  <a:gd name="T2" fmla="*/ 0 w 1390"/>
                  <a:gd name="T3" fmla="*/ 0 h 460"/>
                  <a:gd name="T4" fmla="*/ 0 w 1390"/>
                  <a:gd name="T5" fmla="*/ 460 h 460"/>
                  <a:gd name="T6" fmla="*/ 1390 w 1390"/>
                  <a:gd name="T7" fmla="*/ 460 h 460"/>
                  <a:gd name="T8" fmla="*/ 1390 w 1390"/>
                  <a:gd name="T9" fmla="*/ 0 h 460"/>
                  <a:gd name="T10" fmla="*/ 144 w 1390"/>
                  <a:gd name="T11" fmla="*/ 35 h 460"/>
                  <a:gd name="T12" fmla="*/ 145 w 1390"/>
                  <a:gd name="T13" fmla="*/ 33 h 460"/>
                  <a:gd name="T14" fmla="*/ 147 w 1390"/>
                  <a:gd name="T15" fmla="*/ 32 h 460"/>
                  <a:gd name="T16" fmla="*/ 607 w 1390"/>
                  <a:gd name="T17" fmla="*/ 32 h 460"/>
                  <a:gd name="T18" fmla="*/ 609 w 1390"/>
                  <a:gd name="T19" fmla="*/ 33 h 460"/>
                  <a:gd name="T20" fmla="*/ 610 w 1390"/>
                  <a:gd name="T21" fmla="*/ 35 h 460"/>
                  <a:gd name="T22" fmla="*/ 610 w 1390"/>
                  <a:gd name="T23" fmla="*/ 413 h 460"/>
                  <a:gd name="T24" fmla="*/ 609 w 1390"/>
                  <a:gd name="T25" fmla="*/ 416 h 460"/>
                  <a:gd name="T26" fmla="*/ 607 w 1390"/>
                  <a:gd name="T27" fmla="*/ 417 h 460"/>
                  <a:gd name="T28" fmla="*/ 147 w 1390"/>
                  <a:gd name="T29" fmla="*/ 417 h 460"/>
                  <a:gd name="T30" fmla="*/ 145 w 1390"/>
                  <a:gd name="T31" fmla="*/ 416 h 460"/>
                  <a:gd name="T32" fmla="*/ 144 w 1390"/>
                  <a:gd name="T33" fmla="*/ 413 h 460"/>
                  <a:gd name="T34" fmla="*/ 144 w 1390"/>
                  <a:gd name="T35" fmla="*/ 35 h 460"/>
                  <a:gd name="T36" fmla="*/ 147 w 1390"/>
                  <a:gd name="T37" fmla="*/ 35 h 460"/>
                  <a:gd name="T38" fmla="*/ 144 w 1390"/>
                  <a:gd name="T39" fmla="*/ 35 h 460"/>
                  <a:gd name="T40" fmla="*/ 603 w 1390"/>
                  <a:gd name="T41" fmla="*/ 39 h 460"/>
                  <a:gd name="T42" fmla="*/ 151 w 1390"/>
                  <a:gd name="T43" fmla="*/ 39 h 460"/>
                  <a:gd name="T44" fmla="*/ 151 w 1390"/>
                  <a:gd name="T45" fmla="*/ 409 h 460"/>
                  <a:gd name="T46" fmla="*/ 603 w 1390"/>
                  <a:gd name="T47" fmla="*/ 409 h 460"/>
                  <a:gd name="T48" fmla="*/ 603 w 1390"/>
                  <a:gd name="T49" fmla="*/ 39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0" h="460">
                    <a:moveTo>
                      <a:pt x="1390" y="0"/>
                    </a:moveTo>
                    <a:lnTo>
                      <a:pt x="0" y="0"/>
                    </a:lnTo>
                    <a:lnTo>
                      <a:pt x="0" y="460"/>
                    </a:lnTo>
                    <a:lnTo>
                      <a:pt x="1390" y="460"/>
                    </a:lnTo>
                    <a:lnTo>
                      <a:pt x="1390" y="0"/>
                    </a:lnTo>
                    <a:close/>
                    <a:moveTo>
                      <a:pt x="144" y="35"/>
                    </a:moveTo>
                    <a:lnTo>
                      <a:pt x="145" y="33"/>
                    </a:lnTo>
                    <a:lnTo>
                      <a:pt x="147" y="32"/>
                    </a:lnTo>
                    <a:lnTo>
                      <a:pt x="607" y="32"/>
                    </a:lnTo>
                    <a:lnTo>
                      <a:pt x="609" y="33"/>
                    </a:lnTo>
                    <a:lnTo>
                      <a:pt x="610" y="35"/>
                    </a:lnTo>
                    <a:lnTo>
                      <a:pt x="610" y="413"/>
                    </a:lnTo>
                    <a:lnTo>
                      <a:pt x="609" y="416"/>
                    </a:lnTo>
                    <a:lnTo>
                      <a:pt x="607" y="417"/>
                    </a:lnTo>
                    <a:lnTo>
                      <a:pt x="147" y="417"/>
                    </a:lnTo>
                    <a:lnTo>
                      <a:pt x="145" y="416"/>
                    </a:lnTo>
                    <a:lnTo>
                      <a:pt x="144" y="413"/>
                    </a:lnTo>
                    <a:lnTo>
                      <a:pt x="144" y="35"/>
                    </a:lnTo>
                    <a:lnTo>
                      <a:pt x="147" y="35"/>
                    </a:lnTo>
                    <a:lnTo>
                      <a:pt x="144" y="35"/>
                    </a:lnTo>
                    <a:close/>
                    <a:moveTo>
                      <a:pt x="603" y="39"/>
                    </a:moveTo>
                    <a:lnTo>
                      <a:pt x="151" y="39"/>
                    </a:lnTo>
                    <a:lnTo>
                      <a:pt x="151" y="409"/>
                    </a:lnTo>
                    <a:lnTo>
                      <a:pt x="603" y="409"/>
                    </a:lnTo>
                    <a:lnTo>
                      <a:pt x="603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9" name="Freeform 1608"/>
              <p:cNvSpPr>
                <a:spLocks noEditPoints="1"/>
              </p:cNvSpPr>
              <p:nvPr/>
            </p:nvSpPr>
            <p:spPr bwMode="auto">
              <a:xfrm>
                <a:off x="3498" y="1916"/>
                <a:ext cx="550" cy="185"/>
              </a:xfrm>
              <a:custGeom>
                <a:avLst/>
                <a:gdLst>
                  <a:gd name="T0" fmla="*/ 1399 w 1402"/>
                  <a:gd name="T1" fmla="*/ 0 h 472"/>
                  <a:gd name="T2" fmla="*/ 3 w 1402"/>
                  <a:gd name="T3" fmla="*/ 0 h 472"/>
                  <a:gd name="T4" fmla="*/ 1 w 1402"/>
                  <a:gd name="T5" fmla="*/ 1 h 472"/>
                  <a:gd name="T6" fmla="*/ 0 w 1402"/>
                  <a:gd name="T7" fmla="*/ 3 h 472"/>
                  <a:gd name="T8" fmla="*/ 3 w 1402"/>
                  <a:gd name="T9" fmla="*/ 3 h 472"/>
                  <a:gd name="T10" fmla="*/ 0 w 1402"/>
                  <a:gd name="T11" fmla="*/ 3 h 472"/>
                  <a:gd name="T12" fmla="*/ 0 w 1402"/>
                  <a:gd name="T13" fmla="*/ 469 h 472"/>
                  <a:gd name="T14" fmla="*/ 1 w 1402"/>
                  <a:gd name="T15" fmla="*/ 471 h 472"/>
                  <a:gd name="T16" fmla="*/ 3 w 1402"/>
                  <a:gd name="T17" fmla="*/ 472 h 472"/>
                  <a:gd name="T18" fmla="*/ 1399 w 1402"/>
                  <a:gd name="T19" fmla="*/ 472 h 472"/>
                  <a:gd name="T20" fmla="*/ 1401 w 1402"/>
                  <a:gd name="T21" fmla="*/ 471 h 472"/>
                  <a:gd name="T22" fmla="*/ 1402 w 1402"/>
                  <a:gd name="T23" fmla="*/ 469 h 472"/>
                  <a:gd name="T24" fmla="*/ 1402 w 1402"/>
                  <a:gd name="T25" fmla="*/ 3 h 472"/>
                  <a:gd name="T26" fmla="*/ 1401 w 1402"/>
                  <a:gd name="T27" fmla="*/ 1 h 472"/>
                  <a:gd name="T28" fmla="*/ 1399 w 1402"/>
                  <a:gd name="T29" fmla="*/ 0 h 472"/>
                  <a:gd name="T30" fmla="*/ 6 w 1402"/>
                  <a:gd name="T31" fmla="*/ 6 h 472"/>
                  <a:gd name="T32" fmla="*/ 1396 w 1402"/>
                  <a:gd name="T33" fmla="*/ 6 h 472"/>
                  <a:gd name="T34" fmla="*/ 1396 w 1402"/>
                  <a:gd name="T35" fmla="*/ 466 h 472"/>
                  <a:gd name="T36" fmla="*/ 6 w 1402"/>
                  <a:gd name="T37" fmla="*/ 466 h 472"/>
                  <a:gd name="T38" fmla="*/ 6 w 1402"/>
                  <a:gd name="T39" fmla="*/ 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2" h="472">
                    <a:moveTo>
                      <a:pt x="1399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lnTo>
                      <a:pt x="1399" y="472"/>
                    </a:lnTo>
                    <a:lnTo>
                      <a:pt x="1401" y="471"/>
                    </a:lnTo>
                    <a:lnTo>
                      <a:pt x="1402" y="469"/>
                    </a:lnTo>
                    <a:lnTo>
                      <a:pt x="1402" y="3"/>
                    </a:lnTo>
                    <a:lnTo>
                      <a:pt x="1401" y="1"/>
                    </a:lnTo>
                    <a:lnTo>
                      <a:pt x="1399" y="0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6"/>
                    </a:lnTo>
                    <a:lnTo>
                      <a:pt x="6" y="46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0" name="Rectangle 1609"/>
              <p:cNvSpPr>
                <a:spLocks noChangeArrowheads="1"/>
              </p:cNvSpPr>
              <p:nvPr/>
            </p:nvSpPr>
            <p:spPr bwMode="auto">
              <a:xfrm>
                <a:off x="3827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1" name="Freeform 1610"/>
              <p:cNvSpPr>
                <a:spLocks/>
              </p:cNvSpPr>
              <p:nvPr/>
            </p:nvSpPr>
            <p:spPr bwMode="auto">
              <a:xfrm>
                <a:off x="3826" y="1933"/>
                <a:ext cx="183" cy="151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2" name="Rectangle 1611"/>
              <p:cNvSpPr>
                <a:spLocks noChangeArrowheads="1"/>
              </p:cNvSpPr>
              <p:nvPr/>
            </p:nvSpPr>
            <p:spPr bwMode="auto">
              <a:xfrm>
                <a:off x="4088" y="1919"/>
                <a:ext cx="54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3" name="Freeform 1612"/>
              <p:cNvSpPr>
                <a:spLocks noEditPoints="1"/>
              </p:cNvSpPr>
              <p:nvPr/>
            </p:nvSpPr>
            <p:spPr bwMode="auto">
              <a:xfrm>
                <a:off x="4085" y="1916"/>
                <a:ext cx="551" cy="185"/>
              </a:xfrm>
              <a:custGeom>
                <a:avLst/>
                <a:gdLst>
                  <a:gd name="T0" fmla="*/ 1399 w 1402"/>
                  <a:gd name="T1" fmla="*/ 0 h 472"/>
                  <a:gd name="T2" fmla="*/ 3 w 1402"/>
                  <a:gd name="T3" fmla="*/ 0 h 472"/>
                  <a:gd name="T4" fmla="*/ 1 w 1402"/>
                  <a:gd name="T5" fmla="*/ 1 h 472"/>
                  <a:gd name="T6" fmla="*/ 0 w 1402"/>
                  <a:gd name="T7" fmla="*/ 3 h 472"/>
                  <a:gd name="T8" fmla="*/ 3 w 1402"/>
                  <a:gd name="T9" fmla="*/ 3 h 472"/>
                  <a:gd name="T10" fmla="*/ 0 w 1402"/>
                  <a:gd name="T11" fmla="*/ 3 h 472"/>
                  <a:gd name="T12" fmla="*/ 0 w 1402"/>
                  <a:gd name="T13" fmla="*/ 469 h 472"/>
                  <a:gd name="T14" fmla="*/ 1 w 1402"/>
                  <a:gd name="T15" fmla="*/ 471 h 472"/>
                  <a:gd name="T16" fmla="*/ 3 w 1402"/>
                  <a:gd name="T17" fmla="*/ 472 h 472"/>
                  <a:gd name="T18" fmla="*/ 1399 w 1402"/>
                  <a:gd name="T19" fmla="*/ 472 h 472"/>
                  <a:gd name="T20" fmla="*/ 1401 w 1402"/>
                  <a:gd name="T21" fmla="*/ 471 h 472"/>
                  <a:gd name="T22" fmla="*/ 1402 w 1402"/>
                  <a:gd name="T23" fmla="*/ 469 h 472"/>
                  <a:gd name="T24" fmla="*/ 1402 w 1402"/>
                  <a:gd name="T25" fmla="*/ 3 h 472"/>
                  <a:gd name="T26" fmla="*/ 1401 w 1402"/>
                  <a:gd name="T27" fmla="*/ 1 h 472"/>
                  <a:gd name="T28" fmla="*/ 1399 w 1402"/>
                  <a:gd name="T29" fmla="*/ 0 h 472"/>
                  <a:gd name="T30" fmla="*/ 6 w 1402"/>
                  <a:gd name="T31" fmla="*/ 6 h 472"/>
                  <a:gd name="T32" fmla="*/ 1396 w 1402"/>
                  <a:gd name="T33" fmla="*/ 6 h 472"/>
                  <a:gd name="T34" fmla="*/ 1396 w 1402"/>
                  <a:gd name="T35" fmla="*/ 466 h 472"/>
                  <a:gd name="T36" fmla="*/ 6 w 1402"/>
                  <a:gd name="T37" fmla="*/ 466 h 472"/>
                  <a:gd name="T38" fmla="*/ 6 w 1402"/>
                  <a:gd name="T39" fmla="*/ 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2" h="472">
                    <a:moveTo>
                      <a:pt x="1399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lnTo>
                      <a:pt x="1399" y="472"/>
                    </a:lnTo>
                    <a:lnTo>
                      <a:pt x="1401" y="471"/>
                    </a:lnTo>
                    <a:lnTo>
                      <a:pt x="1402" y="469"/>
                    </a:lnTo>
                    <a:lnTo>
                      <a:pt x="1402" y="3"/>
                    </a:lnTo>
                    <a:lnTo>
                      <a:pt x="1401" y="1"/>
                    </a:lnTo>
                    <a:lnTo>
                      <a:pt x="1399" y="0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6"/>
                    </a:lnTo>
                    <a:lnTo>
                      <a:pt x="6" y="46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4" name="Rectangle 1613"/>
              <p:cNvSpPr>
                <a:spLocks noChangeArrowheads="1"/>
              </p:cNvSpPr>
              <p:nvPr/>
            </p:nvSpPr>
            <p:spPr bwMode="auto">
              <a:xfrm>
                <a:off x="4121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5" name="Freeform 1614"/>
              <p:cNvSpPr>
                <a:spLocks/>
              </p:cNvSpPr>
              <p:nvPr/>
            </p:nvSpPr>
            <p:spPr bwMode="auto">
              <a:xfrm>
                <a:off x="4120" y="1933"/>
                <a:ext cx="183" cy="151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6" name="Rectangle 1615"/>
              <p:cNvSpPr>
                <a:spLocks noChangeArrowheads="1"/>
              </p:cNvSpPr>
              <p:nvPr/>
            </p:nvSpPr>
            <p:spPr bwMode="auto">
              <a:xfrm>
                <a:off x="4426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7" name="Freeform 1616"/>
              <p:cNvSpPr>
                <a:spLocks/>
              </p:cNvSpPr>
              <p:nvPr/>
            </p:nvSpPr>
            <p:spPr bwMode="auto">
              <a:xfrm>
                <a:off x="4425" y="1933"/>
                <a:ext cx="183" cy="151"/>
              </a:xfrm>
              <a:custGeom>
                <a:avLst/>
                <a:gdLst>
                  <a:gd name="T0" fmla="*/ 3 w 467"/>
                  <a:gd name="T1" fmla="*/ 3 h 385"/>
                  <a:gd name="T2" fmla="*/ 3 w 467"/>
                  <a:gd name="T3" fmla="*/ 7 h 385"/>
                  <a:gd name="T4" fmla="*/ 459 w 467"/>
                  <a:gd name="T5" fmla="*/ 7 h 385"/>
                  <a:gd name="T6" fmla="*/ 459 w 467"/>
                  <a:gd name="T7" fmla="*/ 377 h 385"/>
                  <a:gd name="T8" fmla="*/ 7 w 467"/>
                  <a:gd name="T9" fmla="*/ 377 h 385"/>
                  <a:gd name="T10" fmla="*/ 7 w 467"/>
                  <a:gd name="T11" fmla="*/ 3 h 385"/>
                  <a:gd name="T12" fmla="*/ 3 w 467"/>
                  <a:gd name="T13" fmla="*/ 3 h 385"/>
                  <a:gd name="T14" fmla="*/ 3 w 467"/>
                  <a:gd name="T15" fmla="*/ 7 h 385"/>
                  <a:gd name="T16" fmla="*/ 3 w 467"/>
                  <a:gd name="T17" fmla="*/ 3 h 385"/>
                  <a:gd name="T18" fmla="*/ 0 w 467"/>
                  <a:gd name="T19" fmla="*/ 3 h 385"/>
                  <a:gd name="T20" fmla="*/ 0 w 467"/>
                  <a:gd name="T21" fmla="*/ 381 h 385"/>
                  <a:gd name="T22" fmla="*/ 1 w 467"/>
                  <a:gd name="T23" fmla="*/ 384 h 385"/>
                  <a:gd name="T24" fmla="*/ 3 w 467"/>
                  <a:gd name="T25" fmla="*/ 385 h 385"/>
                  <a:gd name="T26" fmla="*/ 463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3 h 385"/>
                  <a:gd name="T34" fmla="*/ 466 w 467"/>
                  <a:gd name="T35" fmla="*/ 1 h 385"/>
                  <a:gd name="T36" fmla="*/ 463 w 467"/>
                  <a:gd name="T37" fmla="*/ 0 h 385"/>
                  <a:gd name="T38" fmla="*/ 3 w 467"/>
                  <a:gd name="T39" fmla="*/ 0 h 385"/>
                  <a:gd name="T40" fmla="*/ 1 w 467"/>
                  <a:gd name="T41" fmla="*/ 1 h 385"/>
                  <a:gd name="T42" fmla="*/ 0 w 467"/>
                  <a:gd name="T43" fmla="*/ 3 h 385"/>
                  <a:gd name="T44" fmla="*/ 3 w 467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3"/>
                    </a:lnTo>
                    <a:lnTo>
                      <a:pt x="466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8" name="Rectangle 1617"/>
              <p:cNvSpPr>
                <a:spLocks noChangeArrowheads="1"/>
              </p:cNvSpPr>
              <p:nvPr/>
            </p:nvSpPr>
            <p:spPr bwMode="auto">
              <a:xfrm>
                <a:off x="1498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679" name="Rectangle 1618"/>
              <p:cNvSpPr>
                <a:spLocks noChangeArrowheads="1"/>
              </p:cNvSpPr>
              <p:nvPr/>
            </p:nvSpPr>
            <p:spPr bwMode="auto">
              <a:xfrm>
                <a:off x="1787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24282B"/>
                    </a:solidFill>
                    <a:latin typeface="Times New Roman" pitchFamily="18" charset="0"/>
                  </a:rPr>
                  <a:t>31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680" name="Rectangle 1619"/>
              <p:cNvSpPr>
                <a:spLocks noChangeArrowheads="1"/>
              </p:cNvSpPr>
              <p:nvPr/>
            </p:nvSpPr>
            <p:spPr bwMode="auto">
              <a:xfrm>
                <a:off x="3881" y="1947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681" name="Rectangle 1620"/>
              <p:cNvSpPr>
                <a:spLocks noChangeArrowheads="1"/>
              </p:cNvSpPr>
              <p:nvPr/>
            </p:nvSpPr>
            <p:spPr bwMode="auto">
              <a:xfrm>
                <a:off x="4160" y="1947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24282B"/>
                    </a:solidFill>
                    <a:latin typeface="Times New Roman" pitchFamily="18" charset="0"/>
                  </a:rPr>
                  <a:t>2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682" name="Rectangle 1621"/>
              <p:cNvSpPr>
                <a:spLocks noChangeArrowheads="1"/>
              </p:cNvSpPr>
              <p:nvPr/>
            </p:nvSpPr>
            <p:spPr bwMode="auto">
              <a:xfrm>
                <a:off x="2189" y="2201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3" name="Freeform 1622"/>
              <p:cNvSpPr>
                <a:spLocks/>
              </p:cNvSpPr>
              <p:nvPr/>
            </p:nvSpPr>
            <p:spPr bwMode="auto">
              <a:xfrm>
                <a:off x="2186" y="219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4" name="Rectangle 1623"/>
              <p:cNvSpPr>
                <a:spLocks noChangeArrowheads="1"/>
              </p:cNvSpPr>
              <p:nvPr/>
            </p:nvSpPr>
            <p:spPr bwMode="auto">
              <a:xfrm>
                <a:off x="3533" y="2201"/>
                <a:ext cx="365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5" name="Freeform 1624"/>
              <p:cNvSpPr>
                <a:spLocks/>
              </p:cNvSpPr>
              <p:nvPr/>
            </p:nvSpPr>
            <p:spPr bwMode="auto">
              <a:xfrm>
                <a:off x="3530" y="219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6" name="Rectangle 1625"/>
              <p:cNvSpPr>
                <a:spLocks noChangeArrowheads="1"/>
              </p:cNvSpPr>
              <p:nvPr/>
            </p:nvSpPr>
            <p:spPr bwMode="auto">
              <a:xfrm>
                <a:off x="4059" y="2208"/>
                <a:ext cx="367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7" name="Freeform 1626"/>
              <p:cNvSpPr>
                <a:spLocks/>
              </p:cNvSpPr>
              <p:nvPr/>
            </p:nvSpPr>
            <p:spPr bwMode="auto">
              <a:xfrm>
                <a:off x="4057" y="2206"/>
                <a:ext cx="371" cy="180"/>
              </a:xfrm>
              <a:custGeom>
                <a:avLst/>
                <a:gdLst>
                  <a:gd name="T0" fmla="*/ 5 w 943"/>
                  <a:gd name="T1" fmla="*/ 6 h 462"/>
                  <a:gd name="T2" fmla="*/ 5 w 943"/>
                  <a:gd name="T3" fmla="*/ 12 h 462"/>
                  <a:gd name="T4" fmla="*/ 932 w 943"/>
                  <a:gd name="T5" fmla="*/ 12 h 462"/>
                  <a:gd name="T6" fmla="*/ 932 w 943"/>
                  <a:gd name="T7" fmla="*/ 451 h 462"/>
                  <a:gd name="T8" fmla="*/ 11 w 943"/>
                  <a:gd name="T9" fmla="*/ 451 h 462"/>
                  <a:gd name="T10" fmla="*/ 11 w 943"/>
                  <a:gd name="T11" fmla="*/ 6 h 462"/>
                  <a:gd name="T12" fmla="*/ 5 w 943"/>
                  <a:gd name="T13" fmla="*/ 6 h 462"/>
                  <a:gd name="T14" fmla="*/ 5 w 943"/>
                  <a:gd name="T15" fmla="*/ 12 h 462"/>
                  <a:gd name="T16" fmla="*/ 5 w 943"/>
                  <a:gd name="T17" fmla="*/ 6 h 462"/>
                  <a:gd name="T18" fmla="*/ 0 w 943"/>
                  <a:gd name="T19" fmla="*/ 6 h 462"/>
                  <a:gd name="T20" fmla="*/ 0 w 943"/>
                  <a:gd name="T21" fmla="*/ 456 h 462"/>
                  <a:gd name="T22" fmla="*/ 1 w 943"/>
                  <a:gd name="T23" fmla="*/ 460 h 462"/>
                  <a:gd name="T24" fmla="*/ 5 w 943"/>
                  <a:gd name="T25" fmla="*/ 462 h 462"/>
                  <a:gd name="T26" fmla="*/ 938 w 943"/>
                  <a:gd name="T27" fmla="*/ 462 h 462"/>
                  <a:gd name="T28" fmla="*/ 942 w 943"/>
                  <a:gd name="T29" fmla="*/ 460 h 462"/>
                  <a:gd name="T30" fmla="*/ 943 w 943"/>
                  <a:gd name="T31" fmla="*/ 456 h 462"/>
                  <a:gd name="T32" fmla="*/ 943 w 943"/>
                  <a:gd name="T33" fmla="*/ 6 h 462"/>
                  <a:gd name="T34" fmla="*/ 942 w 943"/>
                  <a:gd name="T35" fmla="*/ 2 h 462"/>
                  <a:gd name="T36" fmla="*/ 938 w 943"/>
                  <a:gd name="T37" fmla="*/ 0 h 462"/>
                  <a:gd name="T38" fmla="*/ 5 w 943"/>
                  <a:gd name="T39" fmla="*/ 0 h 462"/>
                  <a:gd name="T40" fmla="*/ 1 w 943"/>
                  <a:gd name="T41" fmla="*/ 2 h 462"/>
                  <a:gd name="T42" fmla="*/ 0 w 943"/>
                  <a:gd name="T43" fmla="*/ 6 h 462"/>
                  <a:gd name="T44" fmla="*/ 5 w 943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3" h="462">
                    <a:moveTo>
                      <a:pt x="5" y="6"/>
                    </a:moveTo>
                    <a:lnTo>
                      <a:pt x="5" y="12"/>
                    </a:lnTo>
                    <a:lnTo>
                      <a:pt x="932" y="12"/>
                    </a:lnTo>
                    <a:lnTo>
                      <a:pt x="932" y="451"/>
                    </a:lnTo>
                    <a:lnTo>
                      <a:pt x="11" y="451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3" y="456"/>
                    </a:lnTo>
                    <a:lnTo>
                      <a:pt x="943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8" name="Rectangle 1627"/>
              <p:cNvSpPr>
                <a:spLocks noChangeArrowheads="1"/>
              </p:cNvSpPr>
              <p:nvPr/>
            </p:nvSpPr>
            <p:spPr bwMode="auto">
              <a:xfrm>
                <a:off x="2361" y="1927"/>
                <a:ext cx="181" cy="148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9" name="Freeform 1628"/>
              <p:cNvSpPr>
                <a:spLocks/>
              </p:cNvSpPr>
              <p:nvPr/>
            </p:nvSpPr>
            <p:spPr bwMode="auto">
              <a:xfrm>
                <a:off x="2360" y="1926"/>
                <a:ext cx="183" cy="150"/>
              </a:xfrm>
              <a:custGeom>
                <a:avLst/>
                <a:gdLst>
                  <a:gd name="T0" fmla="*/ 4 w 467"/>
                  <a:gd name="T1" fmla="*/ 3 h 385"/>
                  <a:gd name="T2" fmla="*/ 4 w 467"/>
                  <a:gd name="T3" fmla="*/ 7 h 385"/>
                  <a:gd name="T4" fmla="*/ 460 w 467"/>
                  <a:gd name="T5" fmla="*/ 7 h 385"/>
                  <a:gd name="T6" fmla="*/ 460 w 467"/>
                  <a:gd name="T7" fmla="*/ 377 h 385"/>
                  <a:gd name="T8" fmla="*/ 8 w 467"/>
                  <a:gd name="T9" fmla="*/ 377 h 385"/>
                  <a:gd name="T10" fmla="*/ 8 w 467"/>
                  <a:gd name="T11" fmla="*/ 3 h 385"/>
                  <a:gd name="T12" fmla="*/ 4 w 467"/>
                  <a:gd name="T13" fmla="*/ 3 h 385"/>
                  <a:gd name="T14" fmla="*/ 4 w 467"/>
                  <a:gd name="T15" fmla="*/ 7 h 385"/>
                  <a:gd name="T16" fmla="*/ 4 w 467"/>
                  <a:gd name="T17" fmla="*/ 3 h 385"/>
                  <a:gd name="T18" fmla="*/ 0 w 467"/>
                  <a:gd name="T19" fmla="*/ 3 h 385"/>
                  <a:gd name="T20" fmla="*/ 0 w 467"/>
                  <a:gd name="T21" fmla="*/ 381 h 385"/>
                  <a:gd name="T22" fmla="*/ 2 w 467"/>
                  <a:gd name="T23" fmla="*/ 384 h 385"/>
                  <a:gd name="T24" fmla="*/ 4 w 467"/>
                  <a:gd name="T25" fmla="*/ 385 h 385"/>
                  <a:gd name="T26" fmla="*/ 464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3 h 385"/>
                  <a:gd name="T34" fmla="*/ 466 w 467"/>
                  <a:gd name="T35" fmla="*/ 1 h 385"/>
                  <a:gd name="T36" fmla="*/ 464 w 467"/>
                  <a:gd name="T37" fmla="*/ 0 h 385"/>
                  <a:gd name="T38" fmla="*/ 4 w 467"/>
                  <a:gd name="T39" fmla="*/ 0 h 385"/>
                  <a:gd name="T40" fmla="*/ 2 w 467"/>
                  <a:gd name="T41" fmla="*/ 1 h 385"/>
                  <a:gd name="T42" fmla="*/ 0 w 467"/>
                  <a:gd name="T43" fmla="*/ 3 h 385"/>
                  <a:gd name="T44" fmla="*/ 4 w 467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4" y="3"/>
                    </a:moveTo>
                    <a:lnTo>
                      <a:pt x="4" y="7"/>
                    </a:lnTo>
                    <a:lnTo>
                      <a:pt x="460" y="7"/>
                    </a:lnTo>
                    <a:lnTo>
                      <a:pt x="460" y="377"/>
                    </a:lnTo>
                    <a:lnTo>
                      <a:pt x="8" y="377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4" y="7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2" y="384"/>
                    </a:lnTo>
                    <a:lnTo>
                      <a:pt x="4" y="385"/>
                    </a:lnTo>
                    <a:lnTo>
                      <a:pt x="464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3"/>
                    </a:lnTo>
                    <a:lnTo>
                      <a:pt x="466" y="1"/>
                    </a:lnTo>
                    <a:lnTo>
                      <a:pt x="46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0" name="Rectangle 1629"/>
              <p:cNvSpPr>
                <a:spLocks noChangeArrowheads="1"/>
              </p:cNvSpPr>
              <p:nvPr/>
            </p:nvSpPr>
            <p:spPr bwMode="auto">
              <a:xfrm>
                <a:off x="2392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691" name="Rectangle 1630"/>
              <p:cNvSpPr>
                <a:spLocks noChangeArrowheads="1"/>
              </p:cNvSpPr>
              <p:nvPr/>
            </p:nvSpPr>
            <p:spPr bwMode="auto">
              <a:xfrm>
                <a:off x="3558" y="1932"/>
                <a:ext cx="181" cy="148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2" name="Freeform 1631"/>
              <p:cNvSpPr>
                <a:spLocks/>
              </p:cNvSpPr>
              <p:nvPr/>
            </p:nvSpPr>
            <p:spPr bwMode="auto">
              <a:xfrm>
                <a:off x="3557" y="1931"/>
                <a:ext cx="183" cy="150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3" name="Rectangle 1632"/>
              <p:cNvSpPr>
                <a:spLocks noChangeArrowheads="1"/>
              </p:cNvSpPr>
              <p:nvPr/>
            </p:nvSpPr>
            <p:spPr bwMode="auto">
              <a:xfrm>
                <a:off x="3610" y="193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694" name="Rectangle 1633"/>
              <p:cNvSpPr>
                <a:spLocks noChangeArrowheads="1"/>
              </p:cNvSpPr>
              <p:nvPr/>
            </p:nvSpPr>
            <p:spPr bwMode="auto">
              <a:xfrm>
                <a:off x="1876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5" name="Freeform 1634"/>
              <p:cNvSpPr>
                <a:spLocks/>
              </p:cNvSpPr>
              <p:nvPr/>
            </p:nvSpPr>
            <p:spPr bwMode="auto">
              <a:xfrm>
                <a:off x="1874" y="2486"/>
                <a:ext cx="370" cy="181"/>
              </a:xfrm>
              <a:custGeom>
                <a:avLst/>
                <a:gdLst>
                  <a:gd name="T0" fmla="*/ 5 w 944"/>
                  <a:gd name="T1" fmla="*/ 6 h 461"/>
                  <a:gd name="T2" fmla="*/ 5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5 w 944"/>
                  <a:gd name="T13" fmla="*/ 6 h 461"/>
                  <a:gd name="T14" fmla="*/ 5 w 944"/>
                  <a:gd name="T15" fmla="*/ 11 h 461"/>
                  <a:gd name="T16" fmla="*/ 5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1 w 944"/>
                  <a:gd name="T23" fmla="*/ 460 h 461"/>
                  <a:gd name="T24" fmla="*/ 5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5 w 944"/>
                  <a:gd name="T39" fmla="*/ 0 h 461"/>
                  <a:gd name="T40" fmla="*/ 1 w 944"/>
                  <a:gd name="T41" fmla="*/ 1 h 461"/>
                  <a:gd name="T42" fmla="*/ 0 w 944"/>
                  <a:gd name="T43" fmla="*/ 6 h 461"/>
                  <a:gd name="T44" fmla="*/ 5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5" y="6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6" name="Freeform 1635"/>
              <p:cNvSpPr>
                <a:spLocks/>
              </p:cNvSpPr>
              <p:nvPr/>
            </p:nvSpPr>
            <p:spPr bwMode="auto">
              <a:xfrm>
                <a:off x="1917" y="2375"/>
                <a:ext cx="125" cy="115"/>
              </a:xfrm>
              <a:custGeom>
                <a:avLst/>
                <a:gdLst>
                  <a:gd name="T0" fmla="*/ 0 w 319"/>
                  <a:gd name="T1" fmla="*/ 0 h 295"/>
                  <a:gd name="T2" fmla="*/ 0 w 319"/>
                  <a:gd name="T3" fmla="*/ 121 h 295"/>
                  <a:gd name="T4" fmla="*/ 312 w 319"/>
                  <a:gd name="T5" fmla="*/ 121 h 295"/>
                  <a:gd name="T6" fmla="*/ 312 w 319"/>
                  <a:gd name="T7" fmla="*/ 295 h 295"/>
                  <a:gd name="T8" fmla="*/ 319 w 319"/>
                  <a:gd name="T9" fmla="*/ 295 h 295"/>
                  <a:gd name="T10" fmla="*/ 319 w 319"/>
                  <a:gd name="T11" fmla="*/ 115 h 295"/>
                  <a:gd name="T12" fmla="*/ 7 w 319"/>
                  <a:gd name="T13" fmla="*/ 115 h 295"/>
                  <a:gd name="T14" fmla="*/ 7 w 319"/>
                  <a:gd name="T15" fmla="*/ 0 h 295"/>
                  <a:gd name="T16" fmla="*/ 0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9" y="295"/>
                    </a:lnTo>
                    <a:lnTo>
                      <a:pt x="319" y="115"/>
                    </a:lnTo>
                    <a:lnTo>
                      <a:pt x="7" y="115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7" name="Freeform 1636"/>
              <p:cNvSpPr>
                <a:spLocks/>
              </p:cNvSpPr>
              <p:nvPr/>
            </p:nvSpPr>
            <p:spPr bwMode="auto">
              <a:xfrm>
                <a:off x="2031" y="2454"/>
                <a:ext cx="20" cy="36"/>
              </a:xfrm>
              <a:custGeom>
                <a:avLst/>
                <a:gdLst>
                  <a:gd name="T0" fmla="*/ 27 w 53"/>
                  <a:gd name="T1" fmla="*/ 27 h 93"/>
                  <a:gd name="T2" fmla="*/ 0 w 53"/>
                  <a:gd name="T3" fmla="*/ 0 h 93"/>
                  <a:gd name="T4" fmla="*/ 27 w 53"/>
                  <a:gd name="T5" fmla="*/ 93 h 93"/>
                  <a:gd name="T6" fmla="*/ 53 w 53"/>
                  <a:gd name="T7" fmla="*/ 0 h 93"/>
                  <a:gd name="T8" fmla="*/ 27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7" y="27"/>
                    </a:moveTo>
                    <a:lnTo>
                      <a:pt x="0" y="0"/>
                    </a:lnTo>
                    <a:lnTo>
                      <a:pt x="27" y="93"/>
                    </a:lnTo>
                    <a:lnTo>
                      <a:pt x="53" y="0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8" name="Freeform 1637"/>
              <p:cNvSpPr>
                <a:spLocks/>
              </p:cNvSpPr>
              <p:nvPr/>
            </p:nvSpPr>
            <p:spPr bwMode="auto">
              <a:xfrm>
                <a:off x="2028" y="2450"/>
                <a:ext cx="26" cy="45"/>
              </a:xfrm>
              <a:custGeom>
                <a:avLst/>
                <a:gdLst>
                  <a:gd name="T0" fmla="*/ 34 w 67"/>
                  <a:gd name="T1" fmla="*/ 38 h 116"/>
                  <a:gd name="T2" fmla="*/ 36 w 67"/>
                  <a:gd name="T3" fmla="*/ 36 h 116"/>
                  <a:gd name="T4" fmla="*/ 9 w 67"/>
                  <a:gd name="T5" fmla="*/ 9 h 116"/>
                  <a:gd name="T6" fmla="*/ 0 w 67"/>
                  <a:gd name="T7" fmla="*/ 0 h 116"/>
                  <a:gd name="T8" fmla="*/ 34 w 67"/>
                  <a:gd name="T9" fmla="*/ 116 h 116"/>
                  <a:gd name="T10" fmla="*/ 67 w 67"/>
                  <a:gd name="T11" fmla="*/ 0 h 116"/>
                  <a:gd name="T12" fmla="*/ 31 w 67"/>
                  <a:gd name="T13" fmla="*/ 36 h 116"/>
                  <a:gd name="T14" fmla="*/ 34 w 67"/>
                  <a:gd name="T15" fmla="*/ 38 h 116"/>
                  <a:gd name="T16" fmla="*/ 36 w 67"/>
                  <a:gd name="T17" fmla="*/ 36 h 116"/>
                  <a:gd name="T18" fmla="*/ 34 w 67"/>
                  <a:gd name="T19" fmla="*/ 38 h 116"/>
                  <a:gd name="T20" fmla="*/ 36 w 67"/>
                  <a:gd name="T21" fmla="*/ 40 h 116"/>
                  <a:gd name="T22" fmla="*/ 53 w 67"/>
                  <a:gd name="T23" fmla="*/ 23 h 116"/>
                  <a:gd name="T24" fmla="*/ 34 w 67"/>
                  <a:gd name="T25" fmla="*/ 92 h 116"/>
                  <a:gd name="T26" fmla="*/ 14 w 67"/>
                  <a:gd name="T27" fmla="*/ 23 h 116"/>
                  <a:gd name="T28" fmla="*/ 31 w 67"/>
                  <a:gd name="T29" fmla="*/ 40 h 116"/>
                  <a:gd name="T30" fmla="*/ 34 w 67"/>
                  <a:gd name="T31" fmla="*/ 42 h 116"/>
                  <a:gd name="T32" fmla="*/ 36 w 67"/>
                  <a:gd name="T33" fmla="*/ 40 h 116"/>
                  <a:gd name="T34" fmla="*/ 34 w 67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116">
                    <a:moveTo>
                      <a:pt x="34" y="38"/>
                    </a:moveTo>
                    <a:lnTo>
                      <a:pt x="36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4" y="116"/>
                    </a:lnTo>
                    <a:lnTo>
                      <a:pt x="67" y="0"/>
                    </a:lnTo>
                    <a:lnTo>
                      <a:pt x="31" y="36"/>
                    </a:lnTo>
                    <a:lnTo>
                      <a:pt x="34" y="38"/>
                    </a:lnTo>
                    <a:lnTo>
                      <a:pt x="36" y="36"/>
                    </a:lnTo>
                    <a:lnTo>
                      <a:pt x="34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4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4" y="42"/>
                    </a:lnTo>
                    <a:lnTo>
                      <a:pt x="36" y="40"/>
                    </a:lnTo>
                    <a:lnTo>
                      <a:pt x="34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9" name="Freeform 1638"/>
              <p:cNvSpPr>
                <a:spLocks/>
              </p:cNvSpPr>
              <p:nvPr/>
            </p:nvSpPr>
            <p:spPr bwMode="auto">
              <a:xfrm>
                <a:off x="2099" y="2378"/>
                <a:ext cx="125" cy="115"/>
              </a:xfrm>
              <a:custGeom>
                <a:avLst/>
                <a:gdLst>
                  <a:gd name="T0" fmla="*/ 312 w 319"/>
                  <a:gd name="T1" fmla="*/ 0 h 295"/>
                  <a:gd name="T2" fmla="*/ 312 w 319"/>
                  <a:gd name="T3" fmla="*/ 115 h 295"/>
                  <a:gd name="T4" fmla="*/ 0 w 319"/>
                  <a:gd name="T5" fmla="*/ 115 h 295"/>
                  <a:gd name="T6" fmla="*/ 0 w 319"/>
                  <a:gd name="T7" fmla="*/ 295 h 295"/>
                  <a:gd name="T8" fmla="*/ 7 w 319"/>
                  <a:gd name="T9" fmla="*/ 295 h 295"/>
                  <a:gd name="T10" fmla="*/ 7 w 319"/>
                  <a:gd name="T11" fmla="*/ 121 h 295"/>
                  <a:gd name="T12" fmla="*/ 319 w 319"/>
                  <a:gd name="T13" fmla="*/ 121 h 295"/>
                  <a:gd name="T14" fmla="*/ 319 w 319"/>
                  <a:gd name="T15" fmla="*/ 0 h 295"/>
                  <a:gd name="T16" fmla="*/ 312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0" name="Freeform 1639"/>
              <p:cNvSpPr>
                <a:spLocks/>
              </p:cNvSpPr>
              <p:nvPr/>
            </p:nvSpPr>
            <p:spPr bwMode="auto">
              <a:xfrm>
                <a:off x="2090" y="2456"/>
                <a:ext cx="21" cy="37"/>
              </a:xfrm>
              <a:custGeom>
                <a:avLst/>
                <a:gdLst>
                  <a:gd name="T0" fmla="*/ 26 w 52"/>
                  <a:gd name="T1" fmla="*/ 27 h 93"/>
                  <a:gd name="T2" fmla="*/ 0 w 52"/>
                  <a:gd name="T3" fmla="*/ 0 h 93"/>
                  <a:gd name="T4" fmla="*/ 26 w 52"/>
                  <a:gd name="T5" fmla="*/ 93 h 93"/>
                  <a:gd name="T6" fmla="*/ 52 w 52"/>
                  <a:gd name="T7" fmla="*/ 0 h 93"/>
                  <a:gd name="T8" fmla="*/ 26 w 52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2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1" name="Freeform 1640"/>
              <p:cNvSpPr>
                <a:spLocks/>
              </p:cNvSpPr>
              <p:nvPr/>
            </p:nvSpPr>
            <p:spPr bwMode="auto">
              <a:xfrm>
                <a:off x="2088" y="2452"/>
                <a:ext cx="25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5 h 116"/>
                  <a:gd name="T14" fmla="*/ 33 w 66"/>
                  <a:gd name="T15" fmla="*/ 38 h 116"/>
                  <a:gd name="T16" fmla="*/ 36 w 66"/>
                  <a:gd name="T17" fmla="*/ 35 h 116"/>
                  <a:gd name="T18" fmla="*/ 33 w 66"/>
                  <a:gd name="T19" fmla="*/ 38 h 116"/>
                  <a:gd name="T20" fmla="*/ 36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1 w 66"/>
                  <a:gd name="T29" fmla="*/ 40 h 116"/>
                  <a:gd name="T30" fmla="*/ 33 w 66"/>
                  <a:gd name="T31" fmla="*/ 42 h 116"/>
                  <a:gd name="T32" fmla="*/ 36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2" name="Rectangle 1641"/>
              <p:cNvSpPr>
                <a:spLocks noChangeArrowheads="1"/>
              </p:cNvSpPr>
              <p:nvPr/>
            </p:nvSpPr>
            <p:spPr bwMode="auto">
              <a:xfrm>
                <a:off x="3796" y="2490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3" name="Freeform 1642"/>
              <p:cNvSpPr>
                <a:spLocks/>
              </p:cNvSpPr>
              <p:nvPr/>
            </p:nvSpPr>
            <p:spPr bwMode="auto">
              <a:xfrm>
                <a:off x="3794" y="2487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3 w 944"/>
                  <a:gd name="T5" fmla="*/ 12 h 462"/>
                  <a:gd name="T6" fmla="*/ 933 w 944"/>
                  <a:gd name="T7" fmla="*/ 451 h 462"/>
                  <a:gd name="T8" fmla="*/ 12 w 944"/>
                  <a:gd name="T9" fmla="*/ 451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3" y="12"/>
                    </a:lnTo>
                    <a:lnTo>
                      <a:pt x="933" y="451"/>
                    </a:lnTo>
                    <a:lnTo>
                      <a:pt x="12" y="451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4" name="Freeform 1643"/>
              <p:cNvSpPr>
                <a:spLocks/>
              </p:cNvSpPr>
              <p:nvPr/>
            </p:nvSpPr>
            <p:spPr bwMode="auto">
              <a:xfrm>
                <a:off x="3812" y="2376"/>
                <a:ext cx="125" cy="115"/>
              </a:xfrm>
              <a:custGeom>
                <a:avLst/>
                <a:gdLst>
                  <a:gd name="T0" fmla="*/ 0 w 318"/>
                  <a:gd name="T1" fmla="*/ 0 h 294"/>
                  <a:gd name="T2" fmla="*/ 0 w 318"/>
                  <a:gd name="T3" fmla="*/ 121 h 294"/>
                  <a:gd name="T4" fmla="*/ 312 w 318"/>
                  <a:gd name="T5" fmla="*/ 121 h 294"/>
                  <a:gd name="T6" fmla="*/ 312 w 318"/>
                  <a:gd name="T7" fmla="*/ 294 h 294"/>
                  <a:gd name="T8" fmla="*/ 318 w 318"/>
                  <a:gd name="T9" fmla="*/ 294 h 294"/>
                  <a:gd name="T10" fmla="*/ 318 w 318"/>
                  <a:gd name="T11" fmla="*/ 114 h 294"/>
                  <a:gd name="T12" fmla="*/ 6 w 318"/>
                  <a:gd name="T13" fmla="*/ 114 h 294"/>
                  <a:gd name="T14" fmla="*/ 6 w 318"/>
                  <a:gd name="T15" fmla="*/ 0 h 294"/>
                  <a:gd name="T16" fmla="*/ 0 w 318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4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4"/>
                    </a:lnTo>
                    <a:lnTo>
                      <a:pt x="318" y="294"/>
                    </a:lnTo>
                    <a:lnTo>
                      <a:pt x="318" y="114"/>
                    </a:lnTo>
                    <a:lnTo>
                      <a:pt x="6" y="114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5" name="Freeform 1644"/>
              <p:cNvSpPr>
                <a:spLocks/>
              </p:cNvSpPr>
              <p:nvPr/>
            </p:nvSpPr>
            <p:spPr bwMode="auto">
              <a:xfrm>
                <a:off x="3925" y="2455"/>
                <a:ext cx="21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6" name="Freeform 1645"/>
              <p:cNvSpPr>
                <a:spLocks/>
              </p:cNvSpPr>
              <p:nvPr/>
            </p:nvSpPr>
            <p:spPr bwMode="auto">
              <a:xfrm>
                <a:off x="3922" y="2451"/>
                <a:ext cx="26" cy="45"/>
              </a:xfrm>
              <a:custGeom>
                <a:avLst/>
                <a:gdLst>
                  <a:gd name="T0" fmla="*/ 33 w 66"/>
                  <a:gd name="T1" fmla="*/ 37 h 115"/>
                  <a:gd name="T2" fmla="*/ 35 w 66"/>
                  <a:gd name="T3" fmla="*/ 35 h 115"/>
                  <a:gd name="T4" fmla="*/ 9 w 66"/>
                  <a:gd name="T5" fmla="*/ 9 h 115"/>
                  <a:gd name="T6" fmla="*/ 0 w 66"/>
                  <a:gd name="T7" fmla="*/ 0 h 115"/>
                  <a:gd name="T8" fmla="*/ 33 w 66"/>
                  <a:gd name="T9" fmla="*/ 115 h 115"/>
                  <a:gd name="T10" fmla="*/ 66 w 66"/>
                  <a:gd name="T11" fmla="*/ 0 h 115"/>
                  <a:gd name="T12" fmla="*/ 31 w 66"/>
                  <a:gd name="T13" fmla="*/ 35 h 115"/>
                  <a:gd name="T14" fmla="*/ 33 w 66"/>
                  <a:gd name="T15" fmla="*/ 37 h 115"/>
                  <a:gd name="T16" fmla="*/ 35 w 66"/>
                  <a:gd name="T17" fmla="*/ 35 h 115"/>
                  <a:gd name="T18" fmla="*/ 33 w 66"/>
                  <a:gd name="T19" fmla="*/ 37 h 115"/>
                  <a:gd name="T20" fmla="*/ 35 w 66"/>
                  <a:gd name="T21" fmla="*/ 40 h 115"/>
                  <a:gd name="T22" fmla="*/ 53 w 66"/>
                  <a:gd name="T23" fmla="*/ 22 h 115"/>
                  <a:gd name="T24" fmla="*/ 33 w 66"/>
                  <a:gd name="T25" fmla="*/ 91 h 115"/>
                  <a:gd name="T26" fmla="*/ 13 w 66"/>
                  <a:gd name="T27" fmla="*/ 22 h 115"/>
                  <a:gd name="T28" fmla="*/ 31 w 66"/>
                  <a:gd name="T29" fmla="*/ 40 h 115"/>
                  <a:gd name="T30" fmla="*/ 33 w 66"/>
                  <a:gd name="T31" fmla="*/ 42 h 115"/>
                  <a:gd name="T32" fmla="*/ 35 w 66"/>
                  <a:gd name="T33" fmla="*/ 40 h 115"/>
                  <a:gd name="T34" fmla="*/ 33 w 66"/>
                  <a:gd name="T35" fmla="*/ 3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5">
                    <a:moveTo>
                      <a:pt x="33" y="37"/>
                    </a:moveTo>
                    <a:lnTo>
                      <a:pt x="35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5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3" y="37"/>
                    </a:lnTo>
                    <a:lnTo>
                      <a:pt x="35" y="40"/>
                    </a:lnTo>
                    <a:lnTo>
                      <a:pt x="53" y="22"/>
                    </a:lnTo>
                    <a:lnTo>
                      <a:pt x="33" y="91"/>
                    </a:lnTo>
                    <a:lnTo>
                      <a:pt x="13" y="22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7" name="Freeform 1646"/>
              <p:cNvSpPr>
                <a:spLocks/>
              </p:cNvSpPr>
              <p:nvPr/>
            </p:nvSpPr>
            <p:spPr bwMode="auto">
              <a:xfrm>
                <a:off x="3993" y="2379"/>
                <a:ext cx="126" cy="115"/>
              </a:xfrm>
              <a:custGeom>
                <a:avLst/>
                <a:gdLst>
                  <a:gd name="T0" fmla="*/ 312 w 319"/>
                  <a:gd name="T1" fmla="*/ 0 h 294"/>
                  <a:gd name="T2" fmla="*/ 312 w 319"/>
                  <a:gd name="T3" fmla="*/ 114 h 294"/>
                  <a:gd name="T4" fmla="*/ 0 w 319"/>
                  <a:gd name="T5" fmla="*/ 114 h 294"/>
                  <a:gd name="T6" fmla="*/ 0 w 319"/>
                  <a:gd name="T7" fmla="*/ 294 h 294"/>
                  <a:gd name="T8" fmla="*/ 7 w 319"/>
                  <a:gd name="T9" fmla="*/ 294 h 294"/>
                  <a:gd name="T10" fmla="*/ 7 w 319"/>
                  <a:gd name="T11" fmla="*/ 121 h 294"/>
                  <a:gd name="T12" fmla="*/ 319 w 319"/>
                  <a:gd name="T13" fmla="*/ 121 h 294"/>
                  <a:gd name="T14" fmla="*/ 319 w 319"/>
                  <a:gd name="T15" fmla="*/ 0 h 294"/>
                  <a:gd name="T16" fmla="*/ 312 w 319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4">
                    <a:moveTo>
                      <a:pt x="312" y="0"/>
                    </a:moveTo>
                    <a:lnTo>
                      <a:pt x="312" y="114"/>
                    </a:lnTo>
                    <a:lnTo>
                      <a:pt x="0" y="114"/>
                    </a:lnTo>
                    <a:lnTo>
                      <a:pt x="0" y="294"/>
                    </a:lnTo>
                    <a:lnTo>
                      <a:pt x="7" y="294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8" name="Freeform 1647"/>
              <p:cNvSpPr>
                <a:spLocks/>
              </p:cNvSpPr>
              <p:nvPr/>
            </p:nvSpPr>
            <p:spPr bwMode="auto">
              <a:xfrm>
                <a:off x="3984" y="2458"/>
                <a:ext cx="21" cy="36"/>
              </a:xfrm>
              <a:custGeom>
                <a:avLst/>
                <a:gdLst>
                  <a:gd name="T0" fmla="*/ 27 w 53"/>
                  <a:gd name="T1" fmla="*/ 26 h 92"/>
                  <a:gd name="T2" fmla="*/ 0 w 53"/>
                  <a:gd name="T3" fmla="*/ 0 h 92"/>
                  <a:gd name="T4" fmla="*/ 27 w 53"/>
                  <a:gd name="T5" fmla="*/ 92 h 92"/>
                  <a:gd name="T6" fmla="*/ 53 w 53"/>
                  <a:gd name="T7" fmla="*/ 0 h 92"/>
                  <a:gd name="T8" fmla="*/ 27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7" y="26"/>
                    </a:moveTo>
                    <a:lnTo>
                      <a:pt x="0" y="0"/>
                    </a:lnTo>
                    <a:lnTo>
                      <a:pt x="27" y="92"/>
                    </a:lnTo>
                    <a:lnTo>
                      <a:pt x="53" y="0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9" name="Freeform 1648"/>
              <p:cNvSpPr>
                <a:spLocks/>
              </p:cNvSpPr>
              <p:nvPr/>
            </p:nvSpPr>
            <p:spPr bwMode="auto">
              <a:xfrm>
                <a:off x="3982" y="2453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1 h 116"/>
                  <a:gd name="T8" fmla="*/ 33 w 66"/>
                  <a:gd name="T9" fmla="*/ 116 h 116"/>
                  <a:gd name="T10" fmla="*/ 66 w 66"/>
                  <a:gd name="T11" fmla="*/ 0 h 116"/>
                  <a:gd name="T12" fmla="*/ 30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1 h 116"/>
                  <a:gd name="T22" fmla="*/ 52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0 w 66"/>
                  <a:gd name="T29" fmla="*/ 41 h 116"/>
                  <a:gd name="T30" fmla="*/ 33 w 66"/>
                  <a:gd name="T31" fmla="*/ 43 h 116"/>
                  <a:gd name="T32" fmla="*/ 35 w 66"/>
                  <a:gd name="T33" fmla="*/ 41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1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0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1"/>
                    </a:lnTo>
                    <a:lnTo>
                      <a:pt x="52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0" y="41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0" name="Rectangle 1649"/>
              <p:cNvSpPr>
                <a:spLocks noChangeArrowheads="1"/>
              </p:cNvSpPr>
              <p:nvPr/>
            </p:nvSpPr>
            <p:spPr bwMode="auto">
              <a:xfrm>
                <a:off x="2149" y="2785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1" name="Freeform 1650"/>
              <p:cNvSpPr>
                <a:spLocks/>
              </p:cNvSpPr>
              <p:nvPr/>
            </p:nvSpPr>
            <p:spPr bwMode="auto">
              <a:xfrm>
                <a:off x="2147" y="2783"/>
                <a:ext cx="370" cy="180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2 w 944"/>
                  <a:gd name="T5" fmla="*/ 12 h 462"/>
                  <a:gd name="T6" fmla="*/ 932 w 944"/>
                  <a:gd name="T7" fmla="*/ 451 h 462"/>
                  <a:gd name="T8" fmla="*/ 11 w 944"/>
                  <a:gd name="T9" fmla="*/ 451 h 462"/>
                  <a:gd name="T10" fmla="*/ 11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1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1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2" y="12"/>
                    </a:lnTo>
                    <a:lnTo>
                      <a:pt x="932" y="451"/>
                    </a:lnTo>
                    <a:lnTo>
                      <a:pt x="11" y="451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2" name="Rectangle 1651"/>
              <p:cNvSpPr>
                <a:spLocks noChangeArrowheads="1"/>
              </p:cNvSpPr>
              <p:nvPr/>
            </p:nvSpPr>
            <p:spPr bwMode="auto">
              <a:xfrm>
                <a:off x="2625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3" name="Freeform 1652"/>
              <p:cNvSpPr>
                <a:spLocks/>
              </p:cNvSpPr>
              <p:nvPr/>
            </p:nvSpPr>
            <p:spPr bwMode="auto">
              <a:xfrm>
                <a:off x="2623" y="2792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2 w 944"/>
                  <a:gd name="T5" fmla="*/ 11 h 462"/>
                  <a:gd name="T6" fmla="*/ 932 w 944"/>
                  <a:gd name="T7" fmla="*/ 450 h 462"/>
                  <a:gd name="T8" fmla="*/ 11 w 944"/>
                  <a:gd name="T9" fmla="*/ 450 h 462"/>
                  <a:gd name="T10" fmla="*/ 11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4" name="Rectangle 1653"/>
              <p:cNvSpPr>
                <a:spLocks noChangeArrowheads="1"/>
              </p:cNvSpPr>
              <p:nvPr/>
            </p:nvSpPr>
            <p:spPr bwMode="auto">
              <a:xfrm>
                <a:off x="3166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5" name="Freeform 1654"/>
              <p:cNvSpPr>
                <a:spLocks/>
              </p:cNvSpPr>
              <p:nvPr/>
            </p:nvSpPr>
            <p:spPr bwMode="auto">
              <a:xfrm>
                <a:off x="3164" y="2792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3 w 944"/>
                  <a:gd name="T5" fmla="*/ 11 h 462"/>
                  <a:gd name="T6" fmla="*/ 933 w 944"/>
                  <a:gd name="T7" fmla="*/ 450 h 462"/>
                  <a:gd name="T8" fmla="*/ 12 w 944"/>
                  <a:gd name="T9" fmla="*/ 450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9 w 944"/>
                  <a:gd name="T27" fmla="*/ 462 h 462"/>
                  <a:gd name="T28" fmla="*/ 943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3 w 944"/>
                  <a:gd name="T35" fmla="*/ 2 h 462"/>
                  <a:gd name="T36" fmla="*/ 939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9" y="462"/>
                    </a:lnTo>
                    <a:lnTo>
                      <a:pt x="943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3" y="2"/>
                    </a:lnTo>
                    <a:lnTo>
                      <a:pt x="93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6" name="Rectangle 1655"/>
              <p:cNvSpPr>
                <a:spLocks noChangeArrowheads="1"/>
              </p:cNvSpPr>
              <p:nvPr/>
            </p:nvSpPr>
            <p:spPr bwMode="auto">
              <a:xfrm>
                <a:off x="3631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7" name="Freeform 1656"/>
              <p:cNvSpPr>
                <a:spLocks/>
              </p:cNvSpPr>
              <p:nvPr/>
            </p:nvSpPr>
            <p:spPr bwMode="auto">
              <a:xfrm>
                <a:off x="3628" y="2792"/>
                <a:ext cx="371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3 w 944"/>
                  <a:gd name="T5" fmla="*/ 11 h 462"/>
                  <a:gd name="T6" fmla="*/ 933 w 944"/>
                  <a:gd name="T7" fmla="*/ 450 h 462"/>
                  <a:gd name="T8" fmla="*/ 12 w 944"/>
                  <a:gd name="T9" fmla="*/ 450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8" name="Freeform 1657"/>
              <p:cNvSpPr>
                <a:spLocks/>
              </p:cNvSpPr>
              <p:nvPr/>
            </p:nvSpPr>
            <p:spPr bwMode="auto">
              <a:xfrm>
                <a:off x="2149" y="2669"/>
                <a:ext cx="125" cy="115"/>
              </a:xfrm>
              <a:custGeom>
                <a:avLst/>
                <a:gdLst>
                  <a:gd name="T0" fmla="*/ 0 w 318"/>
                  <a:gd name="T1" fmla="*/ 0 h 295"/>
                  <a:gd name="T2" fmla="*/ 0 w 318"/>
                  <a:gd name="T3" fmla="*/ 121 h 295"/>
                  <a:gd name="T4" fmla="*/ 312 w 318"/>
                  <a:gd name="T5" fmla="*/ 121 h 295"/>
                  <a:gd name="T6" fmla="*/ 312 w 318"/>
                  <a:gd name="T7" fmla="*/ 295 h 295"/>
                  <a:gd name="T8" fmla="*/ 318 w 318"/>
                  <a:gd name="T9" fmla="*/ 295 h 295"/>
                  <a:gd name="T10" fmla="*/ 318 w 318"/>
                  <a:gd name="T11" fmla="*/ 115 h 295"/>
                  <a:gd name="T12" fmla="*/ 6 w 318"/>
                  <a:gd name="T13" fmla="*/ 115 h 295"/>
                  <a:gd name="T14" fmla="*/ 6 w 318"/>
                  <a:gd name="T15" fmla="*/ 0 h 295"/>
                  <a:gd name="T16" fmla="*/ 0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8" y="295"/>
                    </a:lnTo>
                    <a:lnTo>
                      <a:pt x="318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9" name="Freeform 1658"/>
              <p:cNvSpPr>
                <a:spLocks/>
              </p:cNvSpPr>
              <p:nvPr/>
            </p:nvSpPr>
            <p:spPr bwMode="auto">
              <a:xfrm>
                <a:off x="2262" y="2747"/>
                <a:ext cx="21" cy="37"/>
              </a:xfrm>
              <a:custGeom>
                <a:avLst/>
                <a:gdLst>
                  <a:gd name="T0" fmla="*/ 26 w 53"/>
                  <a:gd name="T1" fmla="*/ 27 h 93"/>
                  <a:gd name="T2" fmla="*/ 0 w 53"/>
                  <a:gd name="T3" fmla="*/ 0 h 93"/>
                  <a:gd name="T4" fmla="*/ 26 w 53"/>
                  <a:gd name="T5" fmla="*/ 93 h 93"/>
                  <a:gd name="T6" fmla="*/ 53 w 53"/>
                  <a:gd name="T7" fmla="*/ 0 h 93"/>
                  <a:gd name="T8" fmla="*/ 26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3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0" name="Freeform 1659"/>
              <p:cNvSpPr>
                <a:spLocks/>
              </p:cNvSpPr>
              <p:nvPr/>
            </p:nvSpPr>
            <p:spPr bwMode="auto">
              <a:xfrm>
                <a:off x="2259" y="2743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5 h 116"/>
                  <a:gd name="T14" fmla="*/ 33 w 66"/>
                  <a:gd name="T15" fmla="*/ 38 h 116"/>
                  <a:gd name="T16" fmla="*/ 36 w 66"/>
                  <a:gd name="T17" fmla="*/ 35 h 116"/>
                  <a:gd name="T18" fmla="*/ 33 w 66"/>
                  <a:gd name="T19" fmla="*/ 38 h 116"/>
                  <a:gd name="T20" fmla="*/ 36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3 w 66"/>
                  <a:gd name="T29" fmla="*/ 42 h 116"/>
                  <a:gd name="T30" fmla="*/ 36 w 66"/>
                  <a:gd name="T31" fmla="*/ 40 h 116"/>
                  <a:gd name="T32" fmla="*/ 33 w 66"/>
                  <a:gd name="T33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1" name="Freeform 1660"/>
              <p:cNvSpPr>
                <a:spLocks/>
              </p:cNvSpPr>
              <p:nvPr/>
            </p:nvSpPr>
            <p:spPr bwMode="auto">
              <a:xfrm>
                <a:off x="3866" y="2673"/>
                <a:ext cx="125" cy="115"/>
              </a:xfrm>
              <a:custGeom>
                <a:avLst/>
                <a:gdLst>
                  <a:gd name="T0" fmla="*/ 312 w 318"/>
                  <a:gd name="T1" fmla="*/ 0 h 294"/>
                  <a:gd name="T2" fmla="*/ 312 w 318"/>
                  <a:gd name="T3" fmla="*/ 114 h 294"/>
                  <a:gd name="T4" fmla="*/ 0 w 318"/>
                  <a:gd name="T5" fmla="*/ 114 h 294"/>
                  <a:gd name="T6" fmla="*/ 0 w 318"/>
                  <a:gd name="T7" fmla="*/ 294 h 294"/>
                  <a:gd name="T8" fmla="*/ 6 w 318"/>
                  <a:gd name="T9" fmla="*/ 294 h 294"/>
                  <a:gd name="T10" fmla="*/ 6 w 318"/>
                  <a:gd name="T11" fmla="*/ 121 h 294"/>
                  <a:gd name="T12" fmla="*/ 318 w 318"/>
                  <a:gd name="T13" fmla="*/ 121 h 294"/>
                  <a:gd name="T14" fmla="*/ 318 w 318"/>
                  <a:gd name="T15" fmla="*/ 0 h 294"/>
                  <a:gd name="T16" fmla="*/ 312 w 318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4">
                    <a:moveTo>
                      <a:pt x="312" y="0"/>
                    </a:moveTo>
                    <a:lnTo>
                      <a:pt x="312" y="114"/>
                    </a:lnTo>
                    <a:lnTo>
                      <a:pt x="0" y="114"/>
                    </a:lnTo>
                    <a:lnTo>
                      <a:pt x="0" y="294"/>
                    </a:lnTo>
                    <a:lnTo>
                      <a:pt x="6" y="294"/>
                    </a:lnTo>
                    <a:lnTo>
                      <a:pt x="6" y="121"/>
                    </a:lnTo>
                    <a:lnTo>
                      <a:pt x="318" y="121"/>
                    </a:lnTo>
                    <a:lnTo>
                      <a:pt x="318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2" name="Freeform 1661"/>
              <p:cNvSpPr>
                <a:spLocks/>
              </p:cNvSpPr>
              <p:nvPr/>
            </p:nvSpPr>
            <p:spPr bwMode="auto">
              <a:xfrm>
                <a:off x="3857" y="2752"/>
                <a:ext cx="21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3" name="Freeform 1662"/>
              <p:cNvSpPr>
                <a:spLocks/>
              </p:cNvSpPr>
              <p:nvPr/>
            </p:nvSpPr>
            <p:spPr bwMode="auto">
              <a:xfrm>
                <a:off x="3855" y="2748"/>
                <a:ext cx="25" cy="45"/>
              </a:xfrm>
              <a:custGeom>
                <a:avLst/>
                <a:gdLst>
                  <a:gd name="T0" fmla="*/ 33 w 66"/>
                  <a:gd name="T1" fmla="*/ 37 h 115"/>
                  <a:gd name="T2" fmla="*/ 35 w 66"/>
                  <a:gd name="T3" fmla="*/ 35 h 115"/>
                  <a:gd name="T4" fmla="*/ 0 w 66"/>
                  <a:gd name="T5" fmla="*/ 0 h 115"/>
                  <a:gd name="T6" fmla="*/ 33 w 66"/>
                  <a:gd name="T7" fmla="*/ 115 h 115"/>
                  <a:gd name="T8" fmla="*/ 66 w 66"/>
                  <a:gd name="T9" fmla="*/ 0 h 115"/>
                  <a:gd name="T10" fmla="*/ 31 w 66"/>
                  <a:gd name="T11" fmla="*/ 35 h 115"/>
                  <a:gd name="T12" fmla="*/ 33 w 66"/>
                  <a:gd name="T13" fmla="*/ 37 h 115"/>
                  <a:gd name="T14" fmla="*/ 35 w 66"/>
                  <a:gd name="T15" fmla="*/ 35 h 115"/>
                  <a:gd name="T16" fmla="*/ 33 w 66"/>
                  <a:gd name="T17" fmla="*/ 37 h 115"/>
                  <a:gd name="T18" fmla="*/ 35 w 66"/>
                  <a:gd name="T19" fmla="*/ 40 h 115"/>
                  <a:gd name="T20" fmla="*/ 53 w 66"/>
                  <a:gd name="T21" fmla="*/ 22 h 115"/>
                  <a:gd name="T22" fmla="*/ 33 w 66"/>
                  <a:gd name="T23" fmla="*/ 91 h 115"/>
                  <a:gd name="T24" fmla="*/ 13 w 66"/>
                  <a:gd name="T25" fmla="*/ 22 h 115"/>
                  <a:gd name="T26" fmla="*/ 31 w 66"/>
                  <a:gd name="T27" fmla="*/ 40 h 115"/>
                  <a:gd name="T28" fmla="*/ 33 w 66"/>
                  <a:gd name="T29" fmla="*/ 42 h 115"/>
                  <a:gd name="T30" fmla="*/ 35 w 66"/>
                  <a:gd name="T31" fmla="*/ 40 h 115"/>
                  <a:gd name="T32" fmla="*/ 33 w 66"/>
                  <a:gd name="T33" fmla="*/ 3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15">
                    <a:moveTo>
                      <a:pt x="33" y="37"/>
                    </a:moveTo>
                    <a:lnTo>
                      <a:pt x="35" y="35"/>
                    </a:lnTo>
                    <a:lnTo>
                      <a:pt x="0" y="0"/>
                    </a:lnTo>
                    <a:lnTo>
                      <a:pt x="33" y="115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3" y="37"/>
                    </a:lnTo>
                    <a:lnTo>
                      <a:pt x="35" y="40"/>
                    </a:lnTo>
                    <a:lnTo>
                      <a:pt x="53" y="22"/>
                    </a:lnTo>
                    <a:lnTo>
                      <a:pt x="33" y="91"/>
                    </a:lnTo>
                    <a:lnTo>
                      <a:pt x="13" y="22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4" name="Rectangle 1663"/>
              <p:cNvSpPr>
                <a:spLocks noChangeArrowheads="1"/>
              </p:cNvSpPr>
              <p:nvPr/>
            </p:nvSpPr>
            <p:spPr bwMode="auto">
              <a:xfrm>
                <a:off x="2624" y="3091"/>
                <a:ext cx="367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5" name="Freeform 1664"/>
              <p:cNvSpPr>
                <a:spLocks/>
              </p:cNvSpPr>
              <p:nvPr/>
            </p:nvSpPr>
            <p:spPr bwMode="auto">
              <a:xfrm>
                <a:off x="2622" y="3089"/>
                <a:ext cx="371" cy="180"/>
              </a:xfrm>
              <a:custGeom>
                <a:avLst/>
                <a:gdLst>
                  <a:gd name="T0" fmla="*/ 5 w 943"/>
                  <a:gd name="T1" fmla="*/ 5 h 461"/>
                  <a:gd name="T2" fmla="*/ 5 w 943"/>
                  <a:gd name="T3" fmla="*/ 11 h 461"/>
                  <a:gd name="T4" fmla="*/ 932 w 943"/>
                  <a:gd name="T5" fmla="*/ 11 h 461"/>
                  <a:gd name="T6" fmla="*/ 932 w 943"/>
                  <a:gd name="T7" fmla="*/ 450 h 461"/>
                  <a:gd name="T8" fmla="*/ 11 w 943"/>
                  <a:gd name="T9" fmla="*/ 450 h 461"/>
                  <a:gd name="T10" fmla="*/ 11 w 943"/>
                  <a:gd name="T11" fmla="*/ 5 h 461"/>
                  <a:gd name="T12" fmla="*/ 5 w 943"/>
                  <a:gd name="T13" fmla="*/ 5 h 461"/>
                  <a:gd name="T14" fmla="*/ 5 w 943"/>
                  <a:gd name="T15" fmla="*/ 11 h 461"/>
                  <a:gd name="T16" fmla="*/ 5 w 943"/>
                  <a:gd name="T17" fmla="*/ 5 h 461"/>
                  <a:gd name="T18" fmla="*/ 0 w 943"/>
                  <a:gd name="T19" fmla="*/ 5 h 461"/>
                  <a:gd name="T20" fmla="*/ 0 w 943"/>
                  <a:gd name="T21" fmla="*/ 456 h 461"/>
                  <a:gd name="T22" fmla="*/ 1 w 943"/>
                  <a:gd name="T23" fmla="*/ 460 h 461"/>
                  <a:gd name="T24" fmla="*/ 5 w 943"/>
                  <a:gd name="T25" fmla="*/ 461 h 461"/>
                  <a:gd name="T26" fmla="*/ 938 w 943"/>
                  <a:gd name="T27" fmla="*/ 461 h 461"/>
                  <a:gd name="T28" fmla="*/ 942 w 943"/>
                  <a:gd name="T29" fmla="*/ 460 h 461"/>
                  <a:gd name="T30" fmla="*/ 943 w 943"/>
                  <a:gd name="T31" fmla="*/ 456 h 461"/>
                  <a:gd name="T32" fmla="*/ 943 w 943"/>
                  <a:gd name="T33" fmla="*/ 5 h 461"/>
                  <a:gd name="T34" fmla="*/ 942 w 943"/>
                  <a:gd name="T35" fmla="*/ 1 h 461"/>
                  <a:gd name="T36" fmla="*/ 938 w 943"/>
                  <a:gd name="T37" fmla="*/ 0 h 461"/>
                  <a:gd name="T38" fmla="*/ 5 w 943"/>
                  <a:gd name="T39" fmla="*/ 0 h 461"/>
                  <a:gd name="T40" fmla="*/ 1 w 943"/>
                  <a:gd name="T41" fmla="*/ 1 h 461"/>
                  <a:gd name="T42" fmla="*/ 0 w 943"/>
                  <a:gd name="T43" fmla="*/ 5 h 461"/>
                  <a:gd name="T44" fmla="*/ 5 w 943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3" h="461">
                    <a:moveTo>
                      <a:pt x="5" y="5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3" y="456"/>
                    </a:lnTo>
                    <a:lnTo>
                      <a:pt x="943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6" name="Rectangle 1665"/>
              <p:cNvSpPr>
                <a:spLocks noChangeArrowheads="1"/>
              </p:cNvSpPr>
              <p:nvPr/>
            </p:nvSpPr>
            <p:spPr bwMode="auto">
              <a:xfrm>
                <a:off x="3166" y="3091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7" name="Freeform 1666"/>
              <p:cNvSpPr>
                <a:spLocks/>
              </p:cNvSpPr>
              <p:nvPr/>
            </p:nvSpPr>
            <p:spPr bwMode="auto">
              <a:xfrm>
                <a:off x="3163" y="308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1 w 944"/>
                  <a:gd name="T9" fmla="*/ 450 h 461"/>
                  <a:gd name="T10" fmla="*/ 11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8" name="Rectangle 1667"/>
              <p:cNvSpPr>
                <a:spLocks noChangeArrowheads="1"/>
              </p:cNvSpPr>
              <p:nvPr/>
            </p:nvSpPr>
            <p:spPr bwMode="auto">
              <a:xfrm>
                <a:off x="2847" y="3383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9" name="Freeform 1668"/>
              <p:cNvSpPr>
                <a:spLocks/>
              </p:cNvSpPr>
              <p:nvPr/>
            </p:nvSpPr>
            <p:spPr bwMode="auto">
              <a:xfrm>
                <a:off x="2845" y="3381"/>
                <a:ext cx="370" cy="180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3 w 944"/>
                  <a:gd name="T5" fmla="*/ 12 h 462"/>
                  <a:gd name="T6" fmla="*/ 933 w 944"/>
                  <a:gd name="T7" fmla="*/ 451 h 462"/>
                  <a:gd name="T8" fmla="*/ 12 w 944"/>
                  <a:gd name="T9" fmla="*/ 451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3" y="12"/>
                    </a:lnTo>
                    <a:lnTo>
                      <a:pt x="933" y="451"/>
                    </a:lnTo>
                    <a:lnTo>
                      <a:pt x="12" y="451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0" name="Freeform 1669"/>
              <p:cNvSpPr>
                <a:spLocks noEditPoints="1"/>
              </p:cNvSpPr>
              <p:nvPr/>
            </p:nvSpPr>
            <p:spPr bwMode="auto">
              <a:xfrm>
                <a:off x="1352" y="3029"/>
                <a:ext cx="947" cy="502"/>
              </a:xfrm>
              <a:custGeom>
                <a:avLst/>
                <a:gdLst>
                  <a:gd name="T0" fmla="*/ 2281 w 2411"/>
                  <a:gd name="T1" fmla="*/ 0 h 1286"/>
                  <a:gd name="T2" fmla="*/ 1169 w 2411"/>
                  <a:gd name="T3" fmla="*/ 0 h 1286"/>
                  <a:gd name="T4" fmla="*/ 1165 w 2411"/>
                  <a:gd name="T5" fmla="*/ 4 h 1286"/>
                  <a:gd name="T6" fmla="*/ 1167 w 2411"/>
                  <a:gd name="T7" fmla="*/ 34 h 1286"/>
                  <a:gd name="T8" fmla="*/ 1034 w 2411"/>
                  <a:gd name="T9" fmla="*/ 392 h 1286"/>
                  <a:gd name="T10" fmla="*/ 1034 w 2411"/>
                  <a:gd name="T11" fmla="*/ 392 h 1286"/>
                  <a:gd name="T12" fmla="*/ 1022 w 2411"/>
                  <a:gd name="T13" fmla="*/ 381 h 1286"/>
                  <a:gd name="T14" fmla="*/ 1034 w 2411"/>
                  <a:gd name="T15" fmla="*/ 392 h 1286"/>
                  <a:gd name="T16" fmla="*/ 1022 w 2411"/>
                  <a:gd name="T17" fmla="*/ 381 h 1286"/>
                  <a:gd name="T18" fmla="*/ 1034 w 2411"/>
                  <a:gd name="T19" fmla="*/ 392 h 1286"/>
                  <a:gd name="T20" fmla="*/ 686 w 2411"/>
                  <a:gd name="T21" fmla="*/ 547 h 1286"/>
                  <a:gd name="T22" fmla="*/ 673 w 2411"/>
                  <a:gd name="T23" fmla="*/ 547 h 1286"/>
                  <a:gd name="T24" fmla="*/ 325 w 2411"/>
                  <a:gd name="T25" fmla="*/ 408 h 1286"/>
                  <a:gd name="T26" fmla="*/ 324 w 2411"/>
                  <a:gd name="T27" fmla="*/ 407 h 1286"/>
                  <a:gd name="T28" fmla="*/ 164 w 2411"/>
                  <a:gd name="T29" fmla="*/ 54 h 1286"/>
                  <a:gd name="T30" fmla="*/ 164 w 2411"/>
                  <a:gd name="T31" fmla="*/ 0 h 1286"/>
                  <a:gd name="T32" fmla="*/ 130 w 2411"/>
                  <a:gd name="T33" fmla="*/ 0 h 1286"/>
                  <a:gd name="T34" fmla="*/ 0 w 2411"/>
                  <a:gd name="T35" fmla="*/ 130 h 1286"/>
                  <a:gd name="T36" fmla="*/ 0 w 2411"/>
                  <a:gd name="T37" fmla="*/ 1156 h 1286"/>
                  <a:gd name="T38" fmla="*/ 130 w 2411"/>
                  <a:gd name="T39" fmla="*/ 1286 h 1286"/>
                  <a:gd name="T40" fmla="*/ 2281 w 2411"/>
                  <a:gd name="T41" fmla="*/ 1286 h 1286"/>
                  <a:gd name="T42" fmla="*/ 2411 w 2411"/>
                  <a:gd name="T43" fmla="*/ 1156 h 1286"/>
                  <a:gd name="T44" fmla="*/ 2411 w 2411"/>
                  <a:gd name="T45" fmla="*/ 130 h 1286"/>
                  <a:gd name="T46" fmla="*/ 2281 w 2411"/>
                  <a:gd name="T47" fmla="*/ 0 h 1286"/>
                  <a:gd name="T48" fmla="*/ 346 w 2411"/>
                  <a:gd name="T49" fmla="*/ 0 h 1286"/>
                  <a:gd name="T50" fmla="*/ 205 w 2411"/>
                  <a:gd name="T51" fmla="*/ 0 h 1286"/>
                  <a:gd name="T52" fmla="*/ 204 w 2411"/>
                  <a:gd name="T53" fmla="*/ 57 h 1286"/>
                  <a:gd name="T54" fmla="*/ 350 w 2411"/>
                  <a:gd name="T55" fmla="*/ 379 h 1286"/>
                  <a:gd name="T56" fmla="*/ 351 w 2411"/>
                  <a:gd name="T57" fmla="*/ 380 h 1286"/>
                  <a:gd name="T58" fmla="*/ 352 w 2411"/>
                  <a:gd name="T59" fmla="*/ 381 h 1286"/>
                  <a:gd name="T60" fmla="*/ 669 w 2411"/>
                  <a:gd name="T61" fmla="*/ 507 h 1286"/>
                  <a:gd name="T62" fmla="*/ 680 w 2411"/>
                  <a:gd name="T63" fmla="*/ 507 h 1286"/>
                  <a:gd name="T64" fmla="*/ 1003 w 2411"/>
                  <a:gd name="T65" fmla="*/ 363 h 1286"/>
                  <a:gd name="T66" fmla="*/ 1127 w 2411"/>
                  <a:gd name="T67" fmla="*/ 45 h 1286"/>
                  <a:gd name="T68" fmla="*/ 782 w 2411"/>
                  <a:gd name="T69" fmla="*/ 412 h 1286"/>
                  <a:gd name="T70" fmla="*/ 346 w 2411"/>
                  <a:gd name="T7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11" h="1286">
                    <a:moveTo>
                      <a:pt x="2281" y="0"/>
                    </a:moveTo>
                    <a:lnTo>
                      <a:pt x="1169" y="0"/>
                    </a:lnTo>
                    <a:lnTo>
                      <a:pt x="1165" y="4"/>
                    </a:lnTo>
                    <a:cubicBezTo>
                      <a:pt x="1166" y="14"/>
                      <a:pt x="1167" y="24"/>
                      <a:pt x="1167" y="34"/>
                    </a:cubicBezTo>
                    <a:cubicBezTo>
                      <a:pt x="1172" y="163"/>
                      <a:pt x="1128" y="292"/>
                      <a:pt x="1034" y="392"/>
                    </a:cubicBezTo>
                    <a:lnTo>
                      <a:pt x="1034" y="392"/>
                    </a:lnTo>
                    <a:lnTo>
                      <a:pt x="1022" y="381"/>
                    </a:lnTo>
                    <a:lnTo>
                      <a:pt x="1034" y="392"/>
                    </a:lnTo>
                    <a:lnTo>
                      <a:pt x="1022" y="381"/>
                    </a:lnTo>
                    <a:lnTo>
                      <a:pt x="1034" y="392"/>
                    </a:lnTo>
                    <a:cubicBezTo>
                      <a:pt x="940" y="492"/>
                      <a:pt x="814" y="544"/>
                      <a:pt x="686" y="547"/>
                    </a:cubicBezTo>
                    <a:cubicBezTo>
                      <a:pt x="681" y="547"/>
                      <a:pt x="677" y="547"/>
                      <a:pt x="673" y="547"/>
                    </a:cubicBezTo>
                    <a:cubicBezTo>
                      <a:pt x="549" y="547"/>
                      <a:pt x="423" y="501"/>
                      <a:pt x="325" y="408"/>
                    </a:cubicBezTo>
                    <a:lnTo>
                      <a:pt x="324" y="407"/>
                    </a:lnTo>
                    <a:cubicBezTo>
                      <a:pt x="222" y="311"/>
                      <a:pt x="168" y="183"/>
                      <a:pt x="164" y="54"/>
                    </a:cubicBezTo>
                    <a:cubicBezTo>
                      <a:pt x="163" y="36"/>
                      <a:pt x="163" y="18"/>
                      <a:pt x="164" y="0"/>
                    </a:cubicBezTo>
                    <a:lnTo>
                      <a:pt x="130" y="0"/>
                    </a:lnTo>
                    <a:cubicBezTo>
                      <a:pt x="58" y="0"/>
                      <a:pt x="0" y="58"/>
                      <a:pt x="0" y="130"/>
                    </a:cubicBezTo>
                    <a:lnTo>
                      <a:pt x="0" y="1156"/>
                    </a:lnTo>
                    <a:cubicBezTo>
                      <a:pt x="0" y="1229"/>
                      <a:pt x="58" y="1286"/>
                      <a:pt x="130" y="1286"/>
                    </a:cubicBezTo>
                    <a:lnTo>
                      <a:pt x="2281" y="1286"/>
                    </a:lnTo>
                    <a:cubicBezTo>
                      <a:pt x="2353" y="1286"/>
                      <a:pt x="2411" y="1229"/>
                      <a:pt x="2411" y="1156"/>
                    </a:cubicBezTo>
                    <a:lnTo>
                      <a:pt x="2411" y="130"/>
                    </a:lnTo>
                    <a:cubicBezTo>
                      <a:pt x="2411" y="58"/>
                      <a:pt x="2353" y="0"/>
                      <a:pt x="2281" y="0"/>
                    </a:cubicBezTo>
                    <a:close/>
                    <a:moveTo>
                      <a:pt x="346" y="0"/>
                    </a:moveTo>
                    <a:lnTo>
                      <a:pt x="205" y="0"/>
                    </a:lnTo>
                    <a:cubicBezTo>
                      <a:pt x="204" y="19"/>
                      <a:pt x="203" y="38"/>
                      <a:pt x="204" y="57"/>
                    </a:cubicBezTo>
                    <a:cubicBezTo>
                      <a:pt x="208" y="175"/>
                      <a:pt x="257" y="292"/>
                      <a:pt x="350" y="379"/>
                    </a:cubicBezTo>
                    <a:lnTo>
                      <a:pt x="351" y="380"/>
                    </a:lnTo>
                    <a:lnTo>
                      <a:pt x="352" y="381"/>
                    </a:lnTo>
                    <a:cubicBezTo>
                      <a:pt x="441" y="465"/>
                      <a:pt x="555" y="507"/>
                      <a:pt x="669" y="507"/>
                    </a:cubicBezTo>
                    <a:cubicBezTo>
                      <a:pt x="673" y="507"/>
                      <a:pt x="676" y="507"/>
                      <a:pt x="680" y="507"/>
                    </a:cubicBezTo>
                    <a:cubicBezTo>
                      <a:pt x="798" y="504"/>
                      <a:pt x="915" y="456"/>
                      <a:pt x="1003" y="363"/>
                    </a:cubicBezTo>
                    <a:cubicBezTo>
                      <a:pt x="1087" y="273"/>
                      <a:pt x="1128" y="159"/>
                      <a:pt x="1127" y="45"/>
                    </a:cubicBezTo>
                    <a:lnTo>
                      <a:pt x="782" y="41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1" name="Freeform 1670"/>
              <p:cNvSpPr>
                <a:spLocks/>
              </p:cNvSpPr>
              <p:nvPr/>
            </p:nvSpPr>
            <p:spPr bwMode="auto">
              <a:xfrm>
                <a:off x="1416" y="3029"/>
                <a:ext cx="396" cy="213"/>
              </a:xfrm>
              <a:custGeom>
                <a:avLst/>
                <a:gdLst>
                  <a:gd name="T0" fmla="*/ 42 w 1009"/>
                  <a:gd name="T1" fmla="*/ 0 h 547"/>
                  <a:gd name="T2" fmla="*/ 1 w 1009"/>
                  <a:gd name="T3" fmla="*/ 0 h 547"/>
                  <a:gd name="T4" fmla="*/ 1 w 1009"/>
                  <a:gd name="T5" fmla="*/ 54 h 547"/>
                  <a:gd name="T6" fmla="*/ 161 w 1009"/>
                  <a:gd name="T7" fmla="*/ 407 h 547"/>
                  <a:gd name="T8" fmla="*/ 162 w 1009"/>
                  <a:gd name="T9" fmla="*/ 408 h 547"/>
                  <a:gd name="T10" fmla="*/ 510 w 1009"/>
                  <a:gd name="T11" fmla="*/ 547 h 547"/>
                  <a:gd name="T12" fmla="*/ 523 w 1009"/>
                  <a:gd name="T13" fmla="*/ 547 h 547"/>
                  <a:gd name="T14" fmla="*/ 871 w 1009"/>
                  <a:gd name="T15" fmla="*/ 392 h 547"/>
                  <a:gd name="T16" fmla="*/ 859 w 1009"/>
                  <a:gd name="T17" fmla="*/ 381 h 547"/>
                  <a:gd name="T18" fmla="*/ 871 w 1009"/>
                  <a:gd name="T19" fmla="*/ 392 h 547"/>
                  <a:gd name="T20" fmla="*/ 859 w 1009"/>
                  <a:gd name="T21" fmla="*/ 381 h 547"/>
                  <a:gd name="T22" fmla="*/ 871 w 1009"/>
                  <a:gd name="T23" fmla="*/ 392 h 547"/>
                  <a:gd name="T24" fmla="*/ 871 w 1009"/>
                  <a:gd name="T25" fmla="*/ 392 h 547"/>
                  <a:gd name="T26" fmla="*/ 1004 w 1009"/>
                  <a:gd name="T27" fmla="*/ 34 h 547"/>
                  <a:gd name="T28" fmla="*/ 1002 w 1009"/>
                  <a:gd name="T29" fmla="*/ 4 h 547"/>
                  <a:gd name="T30" fmla="*/ 964 w 1009"/>
                  <a:gd name="T31" fmla="*/ 45 h 547"/>
                  <a:gd name="T32" fmla="*/ 840 w 1009"/>
                  <a:gd name="T33" fmla="*/ 363 h 547"/>
                  <a:gd name="T34" fmla="*/ 517 w 1009"/>
                  <a:gd name="T35" fmla="*/ 507 h 547"/>
                  <a:gd name="T36" fmla="*/ 506 w 1009"/>
                  <a:gd name="T37" fmla="*/ 507 h 547"/>
                  <a:gd name="T38" fmla="*/ 189 w 1009"/>
                  <a:gd name="T39" fmla="*/ 381 h 547"/>
                  <a:gd name="T40" fmla="*/ 188 w 1009"/>
                  <a:gd name="T41" fmla="*/ 380 h 547"/>
                  <a:gd name="T42" fmla="*/ 187 w 1009"/>
                  <a:gd name="T43" fmla="*/ 379 h 547"/>
                  <a:gd name="T44" fmla="*/ 41 w 1009"/>
                  <a:gd name="T45" fmla="*/ 57 h 547"/>
                  <a:gd name="T46" fmla="*/ 42 w 1009"/>
                  <a:gd name="T47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9" h="547">
                    <a:moveTo>
                      <a:pt x="42" y="0"/>
                    </a:moveTo>
                    <a:lnTo>
                      <a:pt x="1" y="0"/>
                    </a:lnTo>
                    <a:cubicBezTo>
                      <a:pt x="0" y="18"/>
                      <a:pt x="0" y="36"/>
                      <a:pt x="1" y="54"/>
                    </a:cubicBezTo>
                    <a:cubicBezTo>
                      <a:pt x="5" y="183"/>
                      <a:pt x="59" y="311"/>
                      <a:pt x="161" y="407"/>
                    </a:cubicBezTo>
                    <a:lnTo>
                      <a:pt x="162" y="408"/>
                    </a:lnTo>
                    <a:cubicBezTo>
                      <a:pt x="260" y="501"/>
                      <a:pt x="386" y="547"/>
                      <a:pt x="510" y="547"/>
                    </a:cubicBezTo>
                    <a:cubicBezTo>
                      <a:pt x="514" y="547"/>
                      <a:pt x="518" y="547"/>
                      <a:pt x="523" y="547"/>
                    </a:cubicBezTo>
                    <a:cubicBezTo>
                      <a:pt x="651" y="544"/>
                      <a:pt x="777" y="492"/>
                      <a:pt x="871" y="392"/>
                    </a:cubicBezTo>
                    <a:lnTo>
                      <a:pt x="859" y="381"/>
                    </a:lnTo>
                    <a:lnTo>
                      <a:pt x="871" y="392"/>
                    </a:lnTo>
                    <a:lnTo>
                      <a:pt x="859" y="381"/>
                    </a:lnTo>
                    <a:lnTo>
                      <a:pt x="871" y="392"/>
                    </a:lnTo>
                    <a:lnTo>
                      <a:pt x="871" y="392"/>
                    </a:lnTo>
                    <a:cubicBezTo>
                      <a:pt x="965" y="292"/>
                      <a:pt x="1009" y="163"/>
                      <a:pt x="1004" y="34"/>
                    </a:cubicBezTo>
                    <a:cubicBezTo>
                      <a:pt x="1004" y="24"/>
                      <a:pt x="1003" y="14"/>
                      <a:pt x="1002" y="4"/>
                    </a:cubicBezTo>
                    <a:lnTo>
                      <a:pt x="964" y="45"/>
                    </a:lnTo>
                    <a:cubicBezTo>
                      <a:pt x="965" y="159"/>
                      <a:pt x="924" y="273"/>
                      <a:pt x="840" y="363"/>
                    </a:cubicBezTo>
                    <a:cubicBezTo>
                      <a:pt x="752" y="456"/>
                      <a:pt x="635" y="504"/>
                      <a:pt x="517" y="507"/>
                    </a:cubicBezTo>
                    <a:cubicBezTo>
                      <a:pt x="513" y="507"/>
                      <a:pt x="510" y="507"/>
                      <a:pt x="506" y="507"/>
                    </a:cubicBezTo>
                    <a:cubicBezTo>
                      <a:pt x="392" y="507"/>
                      <a:pt x="278" y="465"/>
                      <a:pt x="189" y="381"/>
                    </a:cubicBezTo>
                    <a:lnTo>
                      <a:pt x="188" y="380"/>
                    </a:lnTo>
                    <a:lnTo>
                      <a:pt x="187" y="379"/>
                    </a:lnTo>
                    <a:cubicBezTo>
                      <a:pt x="94" y="292"/>
                      <a:pt x="45" y="175"/>
                      <a:pt x="41" y="57"/>
                    </a:cubicBezTo>
                    <a:cubicBezTo>
                      <a:pt x="40" y="38"/>
                      <a:pt x="41" y="19"/>
                      <a:pt x="42" y="0"/>
                    </a:cubicBez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2" name="Freeform 1671"/>
              <p:cNvSpPr>
                <a:spLocks noEditPoints="1"/>
              </p:cNvSpPr>
              <p:nvPr/>
            </p:nvSpPr>
            <p:spPr bwMode="auto">
              <a:xfrm>
                <a:off x="1488" y="3029"/>
                <a:ext cx="323" cy="161"/>
              </a:xfrm>
              <a:custGeom>
                <a:avLst/>
                <a:gdLst>
                  <a:gd name="T0" fmla="*/ 823 w 823"/>
                  <a:gd name="T1" fmla="*/ 0 h 412"/>
                  <a:gd name="T2" fmla="*/ 819 w 823"/>
                  <a:gd name="T3" fmla="*/ 0 h 412"/>
                  <a:gd name="T4" fmla="*/ 819 w 823"/>
                  <a:gd name="T5" fmla="*/ 4 h 412"/>
                  <a:gd name="T6" fmla="*/ 823 w 823"/>
                  <a:gd name="T7" fmla="*/ 0 h 412"/>
                  <a:gd name="T8" fmla="*/ 779 w 823"/>
                  <a:gd name="T9" fmla="*/ 0 h 412"/>
                  <a:gd name="T10" fmla="*/ 0 w 823"/>
                  <a:gd name="T11" fmla="*/ 0 h 412"/>
                  <a:gd name="T12" fmla="*/ 436 w 823"/>
                  <a:gd name="T13" fmla="*/ 412 h 412"/>
                  <a:gd name="T14" fmla="*/ 781 w 823"/>
                  <a:gd name="T15" fmla="*/ 45 h 412"/>
                  <a:gd name="T16" fmla="*/ 781 w 823"/>
                  <a:gd name="T17" fmla="*/ 31 h 412"/>
                  <a:gd name="T18" fmla="*/ 779 w 823"/>
                  <a:gd name="T1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3" h="412">
                    <a:moveTo>
                      <a:pt x="823" y="0"/>
                    </a:moveTo>
                    <a:lnTo>
                      <a:pt x="819" y="0"/>
                    </a:lnTo>
                    <a:cubicBezTo>
                      <a:pt x="819" y="1"/>
                      <a:pt x="819" y="3"/>
                      <a:pt x="819" y="4"/>
                    </a:cubicBezTo>
                    <a:lnTo>
                      <a:pt x="823" y="0"/>
                    </a:lnTo>
                    <a:close/>
                    <a:moveTo>
                      <a:pt x="779" y="0"/>
                    </a:moveTo>
                    <a:lnTo>
                      <a:pt x="0" y="0"/>
                    </a:lnTo>
                    <a:lnTo>
                      <a:pt x="436" y="412"/>
                    </a:lnTo>
                    <a:lnTo>
                      <a:pt x="781" y="45"/>
                    </a:lnTo>
                    <a:cubicBezTo>
                      <a:pt x="781" y="40"/>
                      <a:pt x="781" y="36"/>
                      <a:pt x="781" y="31"/>
                    </a:cubicBezTo>
                    <a:cubicBezTo>
                      <a:pt x="780" y="21"/>
                      <a:pt x="780" y="10"/>
                      <a:pt x="779" y="0"/>
                    </a:cubicBezTo>
                    <a:close/>
                  </a:path>
                </a:pathLst>
              </a:cu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3" name="Freeform 1672"/>
              <p:cNvSpPr>
                <a:spLocks/>
              </p:cNvSpPr>
              <p:nvPr/>
            </p:nvSpPr>
            <p:spPr bwMode="auto">
              <a:xfrm>
                <a:off x="1794" y="3029"/>
                <a:ext cx="16" cy="17"/>
              </a:xfrm>
              <a:custGeom>
                <a:avLst/>
                <a:gdLst>
                  <a:gd name="T0" fmla="*/ 40 w 40"/>
                  <a:gd name="T1" fmla="*/ 0 h 45"/>
                  <a:gd name="T2" fmla="*/ 0 w 40"/>
                  <a:gd name="T3" fmla="*/ 0 h 45"/>
                  <a:gd name="T4" fmla="*/ 2 w 40"/>
                  <a:gd name="T5" fmla="*/ 31 h 45"/>
                  <a:gd name="T6" fmla="*/ 2 w 40"/>
                  <a:gd name="T7" fmla="*/ 45 h 45"/>
                  <a:gd name="T8" fmla="*/ 40 w 40"/>
                  <a:gd name="T9" fmla="*/ 4 h 45"/>
                  <a:gd name="T10" fmla="*/ 40 w 4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40" y="0"/>
                    </a:moveTo>
                    <a:lnTo>
                      <a:pt x="0" y="0"/>
                    </a:lnTo>
                    <a:cubicBezTo>
                      <a:pt x="1" y="10"/>
                      <a:pt x="1" y="21"/>
                      <a:pt x="2" y="31"/>
                    </a:cubicBezTo>
                    <a:cubicBezTo>
                      <a:pt x="2" y="36"/>
                      <a:pt x="2" y="40"/>
                      <a:pt x="2" y="45"/>
                    </a:cubicBezTo>
                    <a:lnTo>
                      <a:pt x="40" y="4"/>
                    </a:lnTo>
                    <a:cubicBezTo>
                      <a:pt x="40" y="3"/>
                      <a:pt x="40" y="1"/>
                      <a:pt x="40" y="0"/>
                    </a:cubicBez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4" name="Freeform 1673"/>
              <p:cNvSpPr>
                <a:spLocks/>
              </p:cNvSpPr>
              <p:nvPr/>
            </p:nvSpPr>
            <p:spPr bwMode="auto">
              <a:xfrm>
                <a:off x="1348" y="3025"/>
                <a:ext cx="955" cy="510"/>
              </a:xfrm>
              <a:custGeom>
                <a:avLst/>
                <a:gdLst>
                  <a:gd name="T0" fmla="*/ 140 w 2431"/>
                  <a:gd name="T1" fmla="*/ 10 h 1307"/>
                  <a:gd name="T2" fmla="*/ 140 w 2431"/>
                  <a:gd name="T3" fmla="*/ 20 h 1307"/>
                  <a:gd name="T4" fmla="*/ 2291 w 2431"/>
                  <a:gd name="T5" fmla="*/ 20 h 1307"/>
                  <a:gd name="T6" fmla="*/ 2411 w 2431"/>
                  <a:gd name="T7" fmla="*/ 140 h 1307"/>
                  <a:gd name="T8" fmla="*/ 2411 w 2431"/>
                  <a:gd name="T9" fmla="*/ 1166 h 1307"/>
                  <a:gd name="T10" fmla="*/ 2291 w 2431"/>
                  <a:gd name="T11" fmla="*/ 1286 h 1307"/>
                  <a:gd name="T12" fmla="*/ 140 w 2431"/>
                  <a:gd name="T13" fmla="*/ 1286 h 1307"/>
                  <a:gd name="T14" fmla="*/ 21 w 2431"/>
                  <a:gd name="T15" fmla="*/ 1166 h 1307"/>
                  <a:gd name="T16" fmla="*/ 21 w 2431"/>
                  <a:gd name="T17" fmla="*/ 140 h 1307"/>
                  <a:gd name="T18" fmla="*/ 140 w 2431"/>
                  <a:gd name="T19" fmla="*/ 20 h 1307"/>
                  <a:gd name="T20" fmla="*/ 140 w 2431"/>
                  <a:gd name="T21" fmla="*/ 0 h 1307"/>
                  <a:gd name="T22" fmla="*/ 41 w 2431"/>
                  <a:gd name="T23" fmla="*/ 41 h 1307"/>
                  <a:gd name="T24" fmla="*/ 0 w 2431"/>
                  <a:gd name="T25" fmla="*/ 140 h 1307"/>
                  <a:gd name="T26" fmla="*/ 0 w 2431"/>
                  <a:gd name="T27" fmla="*/ 1166 h 1307"/>
                  <a:gd name="T28" fmla="*/ 41 w 2431"/>
                  <a:gd name="T29" fmla="*/ 1266 h 1307"/>
                  <a:gd name="T30" fmla="*/ 140 w 2431"/>
                  <a:gd name="T31" fmla="*/ 1307 h 1307"/>
                  <a:gd name="T32" fmla="*/ 2291 w 2431"/>
                  <a:gd name="T33" fmla="*/ 1307 h 1307"/>
                  <a:gd name="T34" fmla="*/ 2390 w 2431"/>
                  <a:gd name="T35" fmla="*/ 1266 h 1307"/>
                  <a:gd name="T36" fmla="*/ 2431 w 2431"/>
                  <a:gd name="T37" fmla="*/ 1166 h 1307"/>
                  <a:gd name="T38" fmla="*/ 2431 w 2431"/>
                  <a:gd name="T39" fmla="*/ 140 h 1307"/>
                  <a:gd name="T40" fmla="*/ 2390 w 2431"/>
                  <a:gd name="T41" fmla="*/ 41 h 1307"/>
                  <a:gd name="T42" fmla="*/ 2291 w 2431"/>
                  <a:gd name="T43" fmla="*/ 0 h 1307"/>
                  <a:gd name="T44" fmla="*/ 140 w 2431"/>
                  <a:gd name="T45" fmla="*/ 0 h 1307"/>
                  <a:gd name="T46" fmla="*/ 140 w 2431"/>
                  <a:gd name="T47" fmla="*/ 1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1" h="1307">
                    <a:moveTo>
                      <a:pt x="140" y="10"/>
                    </a:moveTo>
                    <a:lnTo>
                      <a:pt x="140" y="20"/>
                    </a:lnTo>
                    <a:lnTo>
                      <a:pt x="2291" y="20"/>
                    </a:lnTo>
                    <a:cubicBezTo>
                      <a:pt x="2357" y="20"/>
                      <a:pt x="2410" y="74"/>
                      <a:pt x="2411" y="140"/>
                    </a:cubicBezTo>
                    <a:lnTo>
                      <a:pt x="2411" y="1166"/>
                    </a:lnTo>
                    <a:cubicBezTo>
                      <a:pt x="2410" y="1233"/>
                      <a:pt x="2357" y="1286"/>
                      <a:pt x="2291" y="1286"/>
                    </a:cubicBezTo>
                    <a:lnTo>
                      <a:pt x="140" y="1286"/>
                    </a:lnTo>
                    <a:cubicBezTo>
                      <a:pt x="74" y="1286"/>
                      <a:pt x="21" y="1233"/>
                      <a:pt x="21" y="1166"/>
                    </a:cubicBezTo>
                    <a:lnTo>
                      <a:pt x="21" y="140"/>
                    </a:lnTo>
                    <a:cubicBezTo>
                      <a:pt x="21" y="74"/>
                      <a:pt x="74" y="20"/>
                      <a:pt x="140" y="20"/>
                    </a:cubicBezTo>
                    <a:lnTo>
                      <a:pt x="140" y="0"/>
                    </a:lnTo>
                    <a:cubicBezTo>
                      <a:pt x="101" y="0"/>
                      <a:pt x="66" y="15"/>
                      <a:pt x="41" y="41"/>
                    </a:cubicBezTo>
                    <a:cubicBezTo>
                      <a:pt x="15" y="66"/>
                      <a:pt x="0" y="101"/>
                      <a:pt x="0" y="140"/>
                    </a:cubicBezTo>
                    <a:lnTo>
                      <a:pt x="0" y="1166"/>
                    </a:lnTo>
                    <a:cubicBezTo>
                      <a:pt x="0" y="1205"/>
                      <a:pt x="15" y="1240"/>
                      <a:pt x="41" y="1266"/>
                    </a:cubicBezTo>
                    <a:cubicBezTo>
                      <a:pt x="66" y="1291"/>
                      <a:pt x="101" y="1307"/>
                      <a:pt x="140" y="1307"/>
                    </a:cubicBezTo>
                    <a:lnTo>
                      <a:pt x="2291" y="1307"/>
                    </a:lnTo>
                    <a:cubicBezTo>
                      <a:pt x="2330" y="1307"/>
                      <a:pt x="2365" y="1291"/>
                      <a:pt x="2390" y="1266"/>
                    </a:cubicBezTo>
                    <a:cubicBezTo>
                      <a:pt x="2416" y="1240"/>
                      <a:pt x="2431" y="1205"/>
                      <a:pt x="2431" y="1166"/>
                    </a:cubicBezTo>
                    <a:lnTo>
                      <a:pt x="2431" y="140"/>
                    </a:lnTo>
                    <a:cubicBezTo>
                      <a:pt x="2431" y="101"/>
                      <a:pt x="2416" y="66"/>
                      <a:pt x="2390" y="41"/>
                    </a:cubicBezTo>
                    <a:cubicBezTo>
                      <a:pt x="2365" y="15"/>
                      <a:pt x="2330" y="0"/>
                      <a:pt x="2291" y="0"/>
                    </a:cubicBezTo>
                    <a:lnTo>
                      <a:pt x="140" y="0"/>
                    </a:lnTo>
                    <a:lnTo>
                      <a:pt x="140" y="1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5" name="Freeform 1674"/>
              <p:cNvSpPr>
                <a:spLocks/>
              </p:cNvSpPr>
              <p:nvPr/>
            </p:nvSpPr>
            <p:spPr bwMode="auto">
              <a:xfrm>
                <a:off x="2324" y="2964"/>
                <a:ext cx="428" cy="122"/>
              </a:xfrm>
              <a:custGeom>
                <a:avLst/>
                <a:gdLst>
                  <a:gd name="T0" fmla="*/ 0 w 1090"/>
                  <a:gd name="T1" fmla="*/ 0 h 312"/>
                  <a:gd name="T2" fmla="*/ 6 w 1090"/>
                  <a:gd name="T3" fmla="*/ 139 h 312"/>
                  <a:gd name="T4" fmla="*/ 1083 w 1090"/>
                  <a:gd name="T5" fmla="*/ 139 h 312"/>
                  <a:gd name="T6" fmla="*/ 1083 w 1090"/>
                  <a:gd name="T7" fmla="*/ 312 h 312"/>
                  <a:gd name="T8" fmla="*/ 1090 w 1090"/>
                  <a:gd name="T9" fmla="*/ 312 h 312"/>
                  <a:gd name="T10" fmla="*/ 1090 w 1090"/>
                  <a:gd name="T11" fmla="*/ 132 h 312"/>
                  <a:gd name="T12" fmla="*/ 12 w 1090"/>
                  <a:gd name="T13" fmla="*/ 132 h 312"/>
                  <a:gd name="T14" fmla="*/ 6 w 1090"/>
                  <a:gd name="T15" fmla="*/ 0 h 312"/>
                  <a:gd name="T16" fmla="*/ 0 w 1090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0" h="312">
                    <a:moveTo>
                      <a:pt x="0" y="0"/>
                    </a:moveTo>
                    <a:lnTo>
                      <a:pt x="6" y="139"/>
                    </a:lnTo>
                    <a:lnTo>
                      <a:pt x="1083" y="139"/>
                    </a:lnTo>
                    <a:lnTo>
                      <a:pt x="1083" y="312"/>
                    </a:lnTo>
                    <a:lnTo>
                      <a:pt x="1090" y="312"/>
                    </a:lnTo>
                    <a:lnTo>
                      <a:pt x="1090" y="132"/>
                    </a:lnTo>
                    <a:lnTo>
                      <a:pt x="12" y="13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6" name="Freeform 1675"/>
              <p:cNvSpPr>
                <a:spLocks/>
              </p:cNvSpPr>
              <p:nvPr/>
            </p:nvSpPr>
            <p:spPr bwMode="auto">
              <a:xfrm>
                <a:off x="2740" y="3050"/>
                <a:ext cx="21" cy="36"/>
              </a:xfrm>
              <a:custGeom>
                <a:avLst/>
                <a:gdLst>
                  <a:gd name="T0" fmla="*/ 26 w 53"/>
                  <a:gd name="T1" fmla="*/ 26 h 92"/>
                  <a:gd name="T2" fmla="*/ 0 w 53"/>
                  <a:gd name="T3" fmla="*/ 0 h 92"/>
                  <a:gd name="T4" fmla="*/ 26 w 53"/>
                  <a:gd name="T5" fmla="*/ 92 h 92"/>
                  <a:gd name="T6" fmla="*/ 53 w 53"/>
                  <a:gd name="T7" fmla="*/ 0 h 92"/>
                  <a:gd name="T8" fmla="*/ 26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3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7" name="Freeform 1676"/>
              <p:cNvSpPr>
                <a:spLocks/>
              </p:cNvSpPr>
              <p:nvPr/>
            </p:nvSpPr>
            <p:spPr bwMode="auto">
              <a:xfrm>
                <a:off x="2737" y="3045"/>
                <a:ext cx="27" cy="46"/>
              </a:xfrm>
              <a:custGeom>
                <a:avLst/>
                <a:gdLst>
                  <a:gd name="T0" fmla="*/ 33 w 67"/>
                  <a:gd name="T1" fmla="*/ 38 h 116"/>
                  <a:gd name="T2" fmla="*/ 36 w 67"/>
                  <a:gd name="T3" fmla="*/ 36 h 116"/>
                  <a:gd name="T4" fmla="*/ 0 w 67"/>
                  <a:gd name="T5" fmla="*/ 0 h 116"/>
                  <a:gd name="T6" fmla="*/ 33 w 67"/>
                  <a:gd name="T7" fmla="*/ 116 h 116"/>
                  <a:gd name="T8" fmla="*/ 67 w 67"/>
                  <a:gd name="T9" fmla="*/ 0 h 116"/>
                  <a:gd name="T10" fmla="*/ 31 w 67"/>
                  <a:gd name="T11" fmla="*/ 36 h 116"/>
                  <a:gd name="T12" fmla="*/ 33 w 67"/>
                  <a:gd name="T13" fmla="*/ 38 h 116"/>
                  <a:gd name="T14" fmla="*/ 36 w 67"/>
                  <a:gd name="T15" fmla="*/ 36 h 116"/>
                  <a:gd name="T16" fmla="*/ 33 w 67"/>
                  <a:gd name="T17" fmla="*/ 38 h 116"/>
                  <a:gd name="T18" fmla="*/ 36 w 67"/>
                  <a:gd name="T19" fmla="*/ 40 h 116"/>
                  <a:gd name="T20" fmla="*/ 53 w 67"/>
                  <a:gd name="T21" fmla="*/ 23 h 116"/>
                  <a:gd name="T22" fmla="*/ 33 w 67"/>
                  <a:gd name="T23" fmla="*/ 92 h 116"/>
                  <a:gd name="T24" fmla="*/ 14 w 67"/>
                  <a:gd name="T25" fmla="*/ 23 h 116"/>
                  <a:gd name="T26" fmla="*/ 31 w 67"/>
                  <a:gd name="T27" fmla="*/ 40 h 116"/>
                  <a:gd name="T28" fmla="*/ 33 w 67"/>
                  <a:gd name="T29" fmla="*/ 43 h 116"/>
                  <a:gd name="T30" fmla="*/ 36 w 67"/>
                  <a:gd name="T31" fmla="*/ 40 h 116"/>
                  <a:gd name="T32" fmla="*/ 33 w 67"/>
                  <a:gd name="T33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" h="116">
                    <a:moveTo>
                      <a:pt x="33" y="38"/>
                    </a:moveTo>
                    <a:lnTo>
                      <a:pt x="36" y="36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7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6" y="36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8" name="Freeform 1677"/>
              <p:cNvSpPr>
                <a:spLocks/>
              </p:cNvSpPr>
              <p:nvPr/>
            </p:nvSpPr>
            <p:spPr bwMode="auto">
              <a:xfrm>
                <a:off x="2809" y="2973"/>
                <a:ext cx="125" cy="115"/>
              </a:xfrm>
              <a:custGeom>
                <a:avLst/>
                <a:gdLst>
                  <a:gd name="T0" fmla="*/ 312 w 318"/>
                  <a:gd name="T1" fmla="*/ 0 h 295"/>
                  <a:gd name="T2" fmla="*/ 312 w 318"/>
                  <a:gd name="T3" fmla="*/ 115 h 295"/>
                  <a:gd name="T4" fmla="*/ 0 w 318"/>
                  <a:gd name="T5" fmla="*/ 115 h 295"/>
                  <a:gd name="T6" fmla="*/ 0 w 318"/>
                  <a:gd name="T7" fmla="*/ 295 h 295"/>
                  <a:gd name="T8" fmla="*/ 6 w 318"/>
                  <a:gd name="T9" fmla="*/ 295 h 295"/>
                  <a:gd name="T10" fmla="*/ 6 w 318"/>
                  <a:gd name="T11" fmla="*/ 122 h 295"/>
                  <a:gd name="T12" fmla="*/ 318 w 318"/>
                  <a:gd name="T13" fmla="*/ 122 h 295"/>
                  <a:gd name="T14" fmla="*/ 318 w 318"/>
                  <a:gd name="T15" fmla="*/ 0 h 295"/>
                  <a:gd name="T16" fmla="*/ 312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6" y="295"/>
                    </a:lnTo>
                    <a:lnTo>
                      <a:pt x="6" y="122"/>
                    </a:lnTo>
                    <a:lnTo>
                      <a:pt x="318" y="122"/>
                    </a:lnTo>
                    <a:lnTo>
                      <a:pt x="318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9" name="Freeform 1678"/>
              <p:cNvSpPr>
                <a:spLocks/>
              </p:cNvSpPr>
              <p:nvPr/>
            </p:nvSpPr>
            <p:spPr bwMode="auto">
              <a:xfrm>
                <a:off x="2800" y="3052"/>
                <a:ext cx="20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0" name="Freeform 1679"/>
              <p:cNvSpPr>
                <a:spLocks/>
              </p:cNvSpPr>
              <p:nvPr/>
            </p:nvSpPr>
            <p:spPr bwMode="auto">
              <a:xfrm>
                <a:off x="2797" y="3048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1 w 66"/>
                  <a:gd name="T29" fmla="*/ 40 h 116"/>
                  <a:gd name="T30" fmla="*/ 33 w 66"/>
                  <a:gd name="T31" fmla="*/ 43 h 116"/>
                  <a:gd name="T32" fmla="*/ 35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1" name="Freeform 1680"/>
              <p:cNvSpPr>
                <a:spLocks/>
              </p:cNvSpPr>
              <p:nvPr/>
            </p:nvSpPr>
            <p:spPr bwMode="auto">
              <a:xfrm>
                <a:off x="3429" y="2965"/>
                <a:ext cx="428" cy="122"/>
              </a:xfrm>
              <a:custGeom>
                <a:avLst/>
                <a:gdLst>
                  <a:gd name="T0" fmla="*/ 1083 w 1090"/>
                  <a:gd name="T1" fmla="*/ 0 h 312"/>
                  <a:gd name="T2" fmla="*/ 1077 w 1090"/>
                  <a:gd name="T3" fmla="*/ 132 h 312"/>
                  <a:gd name="T4" fmla="*/ 0 w 1090"/>
                  <a:gd name="T5" fmla="*/ 132 h 312"/>
                  <a:gd name="T6" fmla="*/ 0 w 1090"/>
                  <a:gd name="T7" fmla="*/ 312 h 312"/>
                  <a:gd name="T8" fmla="*/ 6 w 1090"/>
                  <a:gd name="T9" fmla="*/ 312 h 312"/>
                  <a:gd name="T10" fmla="*/ 6 w 1090"/>
                  <a:gd name="T11" fmla="*/ 139 h 312"/>
                  <a:gd name="T12" fmla="*/ 1084 w 1090"/>
                  <a:gd name="T13" fmla="*/ 139 h 312"/>
                  <a:gd name="T14" fmla="*/ 1090 w 1090"/>
                  <a:gd name="T15" fmla="*/ 0 h 312"/>
                  <a:gd name="T16" fmla="*/ 1083 w 1090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0" h="312">
                    <a:moveTo>
                      <a:pt x="1083" y="0"/>
                    </a:moveTo>
                    <a:lnTo>
                      <a:pt x="1077" y="132"/>
                    </a:lnTo>
                    <a:lnTo>
                      <a:pt x="0" y="132"/>
                    </a:lnTo>
                    <a:lnTo>
                      <a:pt x="0" y="312"/>
                    </a:lnTo>
                    <a:lnTo>
                      <a:pt x="6" y="312"/>
                    </a:lnTo>
                    <a:lnTo>
                      <a:pt x="6" y="139"/>
                    </a:lnTo>
                    <a:lnTo>
                      <a:pt x="1084" y="139"/>
                    </a:lnTo>
                    <a:lnTo>
                      <a:pt x="109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2" name="Freeform 1681"/>
              <p:cNvSpPr>
                <a:spLocks/>
              </p:cNvSpPr>
              <p:nvPr/>
            </p:nvSpPr>
            <p:spPr bwMode="auto">
              <a:xfrm>
                <a:off x="3419" y="3051"/>
                <a:ext cx="21" cy="36"/>
              </a:xfrm>
              <a:custGeom>
                <a:avLst/>
                <a:gdLst>
                  <a:gd name="T0" fmla="*/ 27 w 53"/>
                  <a:gd name="T1" fmla="*/ 26 h 92"/>
                  <a:gd name="T2" fmla="*/ 0 w 53"/>
                  <a:gd name="T3" fmla="*/ 0 h 92"/>
                  <a:gd name="T4" fmla="*/ 27 w 53"/>
                  <a:gd name="T5" fmla="*/ 92 h 92"/>
                  <a:gd name="T6" fmla="*/ 53 w 53"/>
                  <a:gd name="T7" fmla="*/ 0 h 92"/>
                  <a:gd name="T8" fmla="*/ 27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7" y="26"/>
                    </a:moveTo>
                    <a:lnTo>
                      <a:pt x="0" y="0"/>
                    </a:lnTo>
                    <a:lnTo>
                      <a:pt x="27" y="92"/>
                    </a:lnTo>
                    <a:lnTo>
                      <a:pt x="53" y="0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3" name="Freeform 1682"/>
              <p:cNvSpPr>
                <a:spLocks/>
              </p:cNvSpPr>
              <p:nvPr/>
            </p:nvSpPr>
            <p:spPr bwMode="auto">
              <a:xfrm>
                <a:off x="3417" y="3047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1 w 66"/>
                  <a:gd name="T11" fmla="*/ 36 h 116"/>
                  <a:gd name="T12" fmla="*/ 33 w 66"/>
                  <a:gd name="T13" fmla="*/ 38 h 116"/>
                  <a:gd name="T14" fmla="*/ 35 w 66"/>
                  <a:gd name="T15" fmla="*/ 36 h 116"/>
                  <a:gd name="T16" fmla="*/ 33 w 66"/>
                  <a:gd name="T17" fmla="*/ 38 h 116"/>
                  <a:gd name="T18" fmla="*/ 35 w 66"/>
                  <a:gd name="T19" fmla="*/ 40 h 116"/>
                  <a:gd name="T20" fmla="*/ 53 w 66"/>
                  <a:gd name="T21" fmla="*/ 23 h 116"/>
                  <a:gd name="T22" fmla="*/ 33 w 66"/>
                  <a:gd name="T23" fmla="*/ 92 h 116"/>
                  <a:gd name="T24" fmla="*/ 13 w 66"/>
                  <a:gd name="T25" fmla="*/ 23 h 116"/>
                  <a:gd name="T26" fmla="*/ 33 w 66"/>
                  <a:gd name="T27" fmla="*/ 43 h 116"/>
                  <a:gd name="T28" fmla="*/ 35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4" name="Freeform 1683"/>
              <p:cNvSpPr>
                <a:spLocks/>
              </p:cNvSpPr>
              <p:nvPr/>
            </p:nvSpPr>
            <p:spPr bwMode="auto">
              <a:xfrm>
                <a:off x="3247" y="2974"/>
                <a:ext cx="124" cy="116"/>
              </a:xfrm>
              <a:custGeom>
                <a:avLst/>
                <a:gdLst>
                  <a:gd name="T0" fmla="*/ 0 w 318"/>
                  <a:gd name="T1" fmla="*/ 0 h 295"/>
                  <a:gd name="T2" fmla="*/ 0 w 318"/>
                  <a:gd name="T3" fmla="*/ 121 h 295"/>
                  <a:gd name="T4" fmla="*/ 312 w 318"/>
                  <a:gd name="T5" fmla="*/ 121 h 295"/>
                  <a:gd name="T6" fmla="*/ 312 w 318"/>
                  <a:gd name="T7" fmla="*/ 295 h 295"/>
                  <a:gd name="T8" fmla="*/ 318 w 318"/>
                  <a:gd name="T9" fmla="*/ 295 h 295"/>
                  <a:gd name="T10" fmla="*/ 318 w 318"/>
                  <a:gd name="T11" fmla="*/ 115 h 295"/>
                  <a:gd name="T12" fmla="*/ 6 w 318"/>
                  <a:gd name="T13" fmla="*/ 115 h 295"/>
                  <a:gd name="T14" fmla="*/ 6 w 318"/>
                  <a:gd name="T15" fmla="*/ 0 h 295"/>
                  <a:gd name="T16" fmla="*/ 0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8" y="295"/>
                    </a:lnTo>
                    <a:lnTo>
                      <a:pt x="318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5" name="Freeform 1684"/>
              <p:cNvSpPr>
                <a:spLocks/>
              </p:cNvSpPr>
              <p:nvPr/>
            </p:nvSpPr>
            <p:spPr bwMode="auto">
              <a:xfrm>
                <a:off x="3360" y="3054"/>
                <a:ext cx="21" cy="36"/>
              </a:xfrm>
              <a:custGeom>
                <a:avLst/>
                <a:gdLst>
                  <a:gd name="T0" fmla="*/ 26 w 53"/>
                  <a:gd name="T1" fmla="*/ 26 h 92"/>
                  <a:gd name="T2" fmla="*/ 0 w 53"/>
                  <a:gd name="T3" fmla="*/ 0 h 92"/>
                  <a:gd name="T4" fmla="*/ 26 w 53"/>
                  <a:gd name="T5" fmla="*/ 92 h 92"/>
                  <a:gd name="T6" fmla="*/ 53 w 53"/>
                  <a:gd name="T7" fmla="*/ 0 h 92"/>
                  <a:gd name="T8" fmla="*/ 26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3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6" name="Freeform 1685"/>
              <p:cNvSpPr>
                <a:spLocks/>
              </p:cNvSpPr>
              <p:nvPr/>
            </p:nvSpPr>
            <p:spPr bwMode="auto">
              <a:xfrm>
                <a:off x="3357" y="3049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4 w 66"/>
                  <a:gd name="T27" fmla="*/ 23 h 116"/>
                  <a:gd name="T28" fmla="*/ 31 w 66"/>
                  <a:gd name="T29" fmla="*/ 40 h 116"/>
                  <a:gd name="T30" fmla="*/ 33 w 66"/>
                  <a:gd name="T31" fmla="*/ 43 h 116"/>
                  <a:gd name="T32" fmla="*/ 35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7" name="Freeform 1686"/>
              <p:cNvSpPr>
                <a:spLocks/>
              </p:cNvSpPr>
              <p:nvPr/>
            </p:nvSpPr>
            <p:spPr bwMode="auto">
              <a:xfrm>
                <a:off x="2881" y="3265"/>
                <a:ext cx="125" cy="116"/>
              </a:xfrm>
              <a:custGeom>
                <a:avLst/>
                <a:gdLst>
                  <a:gd name="T0" fmla="*/ 0 w 319"/>
                  <a:gd name="T1" fmla="*/ 0 h 295"/>
                  <a:gd name="T2" fmla="*/ 0 w 319"/>
                  <a:gd name="T3" fmla="*/ 121 h 295"/>
                  <a:gd name="T4" fmla="*/ 312 w 319"/>
                  <a:gd name="T5" fmla="*/ 121 h 295"/>
                  <a:gd name="T6" fmla="*/ 312 w 319"/>
                  <a:gd name="T7" fmla="*/ 295 h 295"/>
                  <a:gd name="T8" fmla="*/ 319 w 319"/>
                  <a:gd name="T9" fmla="*/ 295 h 295"/>
                  <a:gd name="T10" fmla="*/ 319 w 319"/>
                  <a:gd name="T11" fmla="*/ 115 h 295"/>
                  <a:gd name="T12" fmla="*/ 6 w 319"/>
                  <a:gd name="T13" fmla="*/ 115 h 295"/>
                  <a:gd name="T14" fmla="*/ 6 w 319"/>
                  <a:gd name="T15" fmla="*/ 0 h 295"/>
                  <a:gd name="T16" fmla="*/ 0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9" y="295"/>
                    </a:lnTo>
                    <a:lnTo>
                      <a:pt x="319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8" name="Freeform 1687"/>
              <p:cNvSpPr>
                <a:spLocks/>
              </p:cNvSpPr>
              <p:nvPr/>
            </p:nvSpPr>
            <p:spPr bwMode="auto">
              <a:xfrm>
                <a:off x="2995" y="3344"/>
                <a:ext cx="20" cy="37"/>
              </a:xfrm>
              <a:custGeom>
                <a:avLst/>
                <a:gdLst>
                  <a:gd name="T0" fmla="*/ 26 w 53"/>
                  <a:gd name="T1" fmla="*/ 27 h 93"/>
                  <a:gd name="T2" fmla="*/ 0 w 53"/>
                  <a:gd name="T3" fmla="*/ 0 h 93"/>
                  <a:gd name="T4" fmla="*/ 26 w 53"/>
                  <a:gd name="T5" fmla="*/ 93 h 93"/>
                  <a:gd name="T6" fmla="*/ 53 w 53"/>
                  <a:gd name="T7" fmla="*/ 0 h 93"/>
                  <a:gd name="T8" fmla="*/ 26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3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9" name="Freeform 1688"/>
              <p:cNvSpPr>
                <a:spLocks/>
              </p:cNvSpPr>
              <p:nvPr/>
            </p:nvSpPr>
            <p:spPr bwMode="auto">
              <a:xfrm>
                <a:off x="2992" y="3340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1 w 66"/>
                  <a:gd name="T11" fmla="*/ 35 h 116"/>
                  <a:gd name="T12" fmla="*/ 33 w 66"/>
                  <a:gd name="T13" fmla="*/ 38 h 116"/>
                  <a:gd name="T14" fmla="*/ 36 w 66"/>
                  <a:gd name="T15" fmla="*/ 35 h 116"/>
                  <a:gd name="T16" fmla="*/ 33 w 66"/>
                  <a:gd name="T17" fmla="*/ 38 h 116"/>
                  <a:gd name="T18" fmla="*/ 36 w 66"/>
                  <a:gd name="T19" fmla="*/ 40 h 116"/>
                  <a:gd name="T20" fmla="*/ 53 w 66"/>
                  <a:gd name="T21" fmla="*/ 23 h 116"/>
                  <a:gd name="T22" fmla="*/ 33 w 66"/>
                  <a:gd name="T23" fmla="*/ 92 h 116"/>
                  <a:gd name="T24" fmla="*/ 14 w 66"/>
                  <a:gd name="T25" fmla="*/ 23 h 116"/>
                  <a:gd name="T26" fmla="*/ 33 w 66"/>
                  <a:gd name="T27" fmla="*/ 42 h 116"/>
                  <a:gd name="T28" fmla="*/ 36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0" name="Freeform 1689"/>
              <p:cNvSpPr>
                <a:spLocks/>
              </p:cNvSpPr>
              <p:nvPr/>
            </p:nvSpPr>
            <p:spPr bwMode="auto">
              <a:xfrm>
                <a:off x="3141" y="3268"/>
                <a:ext cx="125" cy="115"/>
              </a:xfrm>
              <a:custGeom>
                <a:avLst/>
                <a:gdLst>
                  <a:gd name="T0" fmla="*/ 312 w 319"/>
                  <a:gd name="T1" fmla="*/ 0 h 295"/>
                  <a:gd name="T2" fmla="*/ 312 w 319"/>
                  <a:gd name="T3" fmla="*/ 115 h 295"/>
                  <a:gd name="T4" fmla="*/ 0 w 319"/>
                  <a:gd name="T5" fmla="*/ 115 h 295"/>
                  <a:gd name="T6" fmla="*/ 0 w 319"/>
                  <a:gd name="T7" fmla="*/ 295 h 295"/>
                  <a:gd name="T8" fmla="*/ 7 w 319"/>
                  <a:gd name="T9" fmla="*/ 295 h 295"/>
                  <a:gd name="T10" fmla="*/ 7 w 319"/>
                  <a:gd name="T11" fmla="*/ 121 h 295"/>
                  <a:gd name="T12" fmla="*/ 319 w 319"/>
                  <a:gd name="T13" fmla="*/ 121 h 295"/>
                  <a:gd name="T14" fmla="*/ 319 w 319"/>
                  <a:gd name="T15" fmla="*/ 0 h 295"/>
                  <a:gd name="T16" fmla="*/ 312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1" name="Freeform 1690"/>
              <p:cNvSpPr>
                <a:spLocks/>
              </p:cNvSpPr>
              <p:nvPr/>
            </p:nvSpPr>
            <p:spPr bwMode="auto">
              <a:xfrm>
                <a:off x="3132" y="3347"/>
                <a:ext cx="20" cy="36"/>
              </a:xfrm>
              <a:custGeom>
                <a:avLst/>
                <a:gdLst>
                  <a:gd name="T0" fmla="*/ 27 w 53"/>
                  <a:gd name="T1" fmla="*/ 27 h 93"/>
                  <a:gd name="T2" fmla="*/ 0 w 53"/>
                  <a:gd name="T3" fmla="*/ 0 h 93"/>
                  <a:gd name="T4" fmla="*/ 27 w 53"/>
                  <a:gd name="T5" fmla="*/ 93 h 93"/>
                  <a:gd name="T6" fmla="*/ 53 w 53"/>
                  <a:gd name="T7" fmla="*/ 0 h 93"/>
                  <a:gd name="T8" fmla="*/ 27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7" y="27"/>
                    </a:moveTo>
                    <a:lnTo>
                      <a:pt x="0" y="0"/>
                    </a:lnTo>
                    <a:lnTo>
                      <a:pt x="27" y="93"/>
                    </a:lnTo>
                    <a:lnTo>
                      <a:pt x="53" y="0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2" name="Freeform 1691"/>
              <p:cNvSpPr>
                <a:spLocks/>
              </p:cNvSpPr>
              <p:nvPr/>
            </p:nvSpPr>
            <p:spPr bwMode="auto">
              <a:xfrm>
                <a:off x="3129" y="3342"/>
                <a:ext cx="26" cy="46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5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0 w 66"/>
                  <a:gd name="T11" fmla="*/ 35 h 116"/>
                  <a:gd name="T12" fmla="*/ 33 w 66"/>
                  <a:gd name="T13" fmla="*/ 38 h 116"/>
                  <a:gd name="T14" fmla="*/ 35 w 66"/>
                  <a:gd name="T15" fmla="*/ 35 h 116"/>
                  <a:gd name="T16" fmla="*/ 33 w 66"/>
                  <a:gd name="T17" fmla="*/ 38 h 116"/>
                  <a:gd name="T18" fmla="*/ 35 w 66"/>
                  <a:gd name="T19" fmla="*/ 40 h 116"/>
                  <a:gd name="T20" fmla="*/ 52 w 66"/>
                  <a:gd name="T21" fmla="*/ 23 h 116"/>
                  <a:gd name="T22" fmla="*/ 33 w 66"/>
                  <a:gd name="T23" fmla="*/ 92 h 116"/>
                  <a:gd name="T24" fmla="*/ 13 w 66"/>
                  <a:gd name="T25" fmla="*/ 23 h 116"/>
                  <a:gd name="T26" fmla="*/ 33 w 66"/>
                  <a:gd name="T27" fmla="*/ 42 h 116"/>
                  <a:gd name="T28" fmla="*/ 35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5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0" y="35"/>
                    </a:lnTo>
                    <a:lnTo>
                      <a:pt x="33" y="38"/>
                    </a:lnTo>
                    <a:lnTo>
                      <a:pt x="35" y="35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2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3" name="Rectangle 1692"/>
              <p:cNvSpPr>
                <a:spLocks noChangeArrowheads="1"/>
              </p:cNvSpPr>
              <p:nvPr/>
            </p:nvSpPr>
            <p:spPr bwMode="auto">
              <a:xfrm>
                <a:off x="1706" y="221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4" name="Rectangle 1693"/>
              <p:cNvSpPr>
                <a:spLocks noChangeArrowheads="1"/>
              </p:cNvSpPr>
              <p:nvPr/>
            </p:nvSpPr>
            <p:spPr bwMode="auto">
              <a:xfrm>
                <a:off x="1697" y="2307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32-31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5" name="Rectangle 1694"/>
              <p:cNvSpPr>
                <a:spLocks noChangeArrowheads="1"/>
              </p:cNvSpPr>
              <p:nvPr/>
            </p:nvSpPr>
            <p:spPr bwMode="auto">
              <a:xfrm>
                <a:off x="2283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6" name="Rectangle 1695"/>
              <p:cNvSpPr>
                <a:spLocks noChangeArrowheads="1"/>
              </p:cNvSpPr>
              <p:nvPr/>
            </p:nvSpPr>
            <p:spPr bwMode="auto">
              <a:xfrm>
                <a:off x="2283" y="2298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30-29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7" name="Rectangle 1696"/>
              <p:cNvSpPr>
                <a:spLocks noChangeArrowheads="1"/>
              </p:cNvSpPr>
              <p:nvPr/>
            </p:nvSpPr>
            <p:spPr bwMode="auto">
              <a:xfrm>
                <a:off x="4188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8" name="Rectangle 1697"/>
              <p:cNvSpPr>
                <a:spLocks noChangeArrowheads="1"/>
              </p:cNvSpPr>
              <p:nvPr/>
            </p:nvSpPr>
            <p:spPr bwMode="auto">
              <a:xfrm>
                <a:off x="4206" y="2307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59" name="Rectangle 1698"/>
              <p:cNvSpPr>
                <a:spLocks noChangeArrowheads="1"/>
              </p:cNvSpPr>
              <p:nvPr/>
            </p:nvSpPr>
            <p:spPr bwMode="auto">
              <a:xfrm>
                <a:off x="3647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0" name="Rectangle 1699"/>
              <p:cNvSpPr>
                <a:spLocks noChangeArrowheads="1"/>
              </p:cNvSpPr>
              <p:nvPr/>
            </p:nvSpPr>
            <p:spPr bwMode="auto">
              <a:xfrm>
                <a:off x="3674" y="2307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4-3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1" name="Rectangle 1700"/>
              <p:cNvSpPr>
                <a:spLocks noChangeArrowheads="1"/>
              </p:cNvSpPr>
              <p:nvPr/>
            </p:nvSpPr>
            <p:spPr bwMode="auto">
              <a:xfrm>
                <a:off x="1976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2" name="Rectangle 1701"/>
              <p:cNvSpPr>
                <a:spLocks noChangeArrowheads="1"/>
              </p:cNvSpPr>
              <p:nvPr/>
            </p:nvSpPr>
            <p:spPr bwMode="auto">
              <a:xfrm>
                <a:off x="1976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3" name="Rectangle 1702"/>
              <p:cNvSpPr>
                <a:spLocks noChangeArrowheads="1"/>
              </p:cNvSpPr>
              <p:nvPr/>
            </p:nvSpPr>
            <p:spPr bwMode="auto">
              <a:xfrm>
                <a:off x="3890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4" name="Rectangle 1703"/>
              <p:cNvSpPr>
                <a:spLocks noChangeArrowheads="1"/>
              </p:cNvSpPr>
              <p:nvPr/>
            </p:nvSpPr>
            <p:spPr bwMode="auto">
              <a:xfrm>
                <a:off x="3917" y="2594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4-1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5" name="Rectangle 1704"/>
              <p:cNvSpPr>
                <a:spLocks noChangeArrowheads="1"/>
              </p:cNvSpPr>
              <p:nvPr/>
            </p:nvSpPr>
            <p:spPr bwMode="auto">
              <a:xfrm>
                <a:off x="2265" y="2792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6" name="Rectangle 1705"/>
              <p:cNvSpPr>
                <a:spLocks noChangeArrowheads="1"/>
              </p:cNvSpPr>
              <p:nvPr/>
            </p:nvSpPr>
            <p:spPr bwMode="auto">
              <a:xfrm>
                <a:off x="2265" y="2882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32-25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7" name="Rectangle 1706"/>
              <p:cNvSpPr>
                <a:spLocks noChangeArrowheads="1"/>
              </p:cNvSpPr>
              <p:nvPr/>
            </p:nvSpPr>
            <p:spPr bwMode="auto">
              <a:xfrm>
                <a:off x="2717" y="2801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8" name="Rectangle 1707"/>
              <p:cNvSpPr>
                <a:spLocks noChangeArrowheads="1"/>
              </p:cNvSpPr>
              <p:nvPr/>
            </p:nvSpPr>
            <p:spPr bwMode="auto">
              <a:xfrm>
                <a:off x="2717" y="2891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24-17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69" name="Rectangle 1708"/>
              <p:cNvSpPr>
                <a:spLocks noChangeArrowheads="1"/>
              </p:cNvSpPr>
              <p:nvPr/>
            </p:nvSpPr>
            <p:spPr bwMode="auto">
              <a:xfrm>
                <a:off x="3267" y="2801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0" name="Rectangle 1709"/>
              <p:cNvSpPr>
                <a:spLocks noChangeArrowheads="1"/>
              </p:cNvSpPr>
              <p:nvPr/>
            </p:nvSpPr>
            <p:spPr bwMode="auto">
              <a:xfrm>
                <a:off x="3276" y="2891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16-9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1" name="Rectangle 1710"/>
              <p:cNvSpPr>
                <a:spLocks noChangeArrowheads="1"/>
              </p:cNvSpPr>
              <p:nvPr/>
            </p:nvSpPr>
            <p:spPr bwMode="auto">
              <a:xfrm>
                <a:off x="3728" y="2792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2" name="Rectangle 1711"/>
              <p:cNvSpPr>
                <a:spLocks noChangeArrowheads="1"/>
              </p:cNvSpPr>
              <p:nvPr/>
            </p:nvSpPr>
            <p:spPr bwMode="auto">
              <a:xfrm>
                <a:off x="3755" y="2891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8-1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3" name="Rectangle 1712"/>
              <p:cNvSpPr>
                <a:spLocks noChangeArrowheads="1"/>
              </p:cNvSpPr>
              <p:nvPr/>
            </p:nvSpPr>
            <p:spPr bwMode="auto">
              <a:xfrm>
                <a:off x="2708" y="309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4" name="Rectangle 1713"/>
              <p:cNvSpPr>
                <a:spLocks noChangeArrowheads="1"/>
              </p:cNvSpPr>
              <p:nvPr/>
            </p:nvSpPr>
            <p:spPr bwMode="auto">
              <a:xfrm>
                <a:off x="2708" y="3196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5" name="Rectangle 1714"/>
              <p:cNvSpPr>
                <a:spLocks noChangeArrowheads="1"/>
              </p:cNvSpPr>
              <p:nvPr/>
            </p:nvSpPr>
            <p:spPr bwMode="auto">
              <a:xfrm>
                <a:off x="3258" y="309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6" name="Rectangle 1715"/>
              <p:cNvSpPr>
                <a:spLocks noChangeArrowheads="1"/>
              </p:cNvSpPr>
              <p:nvPr/>
            </p:nvSpPr>
            <p:spPr bwMode="auto">
              <a:xfrm>
                <a:off x="3267" y="3196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16-1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7" name="Rectangle 1716"/>
              <p:cNvSpPr>
                <a:spLocks noChangeArrowheads="1"/>
              </p:cNvSpPr>
              <p:nvPr/>
            </p:nvSpPr>
            <p:spPr bwMode="auto">
              <a:xfrm>
                <a:off x="2951" y="3394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8" name="Rectangle 1717"/>
              <p:cNvSpPr>
                <a:spLocks noChangeArrowheads="1"/>
              </p:cNvSpPr>
              <p:nvPr/>
            </p:nvSpPr>
            <p:spPr bwMode="auto">
              <a:xfrm>
                <a:off x="2960" y="3484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79" name="Rectangle 1718"/>
              <p:cNvSpPr>
                <a:spLocks noChangeArrowheads="1"/>
              </p:cNvSpPr>
              <p:nvPr/>
            </p:nvSpPr>
            <p:spPr bwMode="auto">
              <a:xfrm>
                <a:off x="2984" y="3165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0" name="Freeform 1719"/>
              <p:cNvSpPr>
                <a:spLocks/>
              </p:cNvSpPr>
              <p:nvPr/>
            </p:nvSpPr>
            <p:spPr bwMode="auto">
              <a:xfrm>
                <a:off x="2972" y="3148"/>
                <a:ext cx="59" cy="44"/>
              </a:xfrm>
              <a:custGeom>
                <a:avLst/>
                <a:gdLst>
                  <a:gd name="T0" fmla="*/ 151 w 151"/>
                  <a:gd name="T1" fmla="*/ 112 h 112"/>
                  <a:gd name="T2" fmla="*/ 0 w 151"/>
                  <a:gd name="T3" fmla="*/ 56 h 112"/>
                  <a:gd name="T4" fmla="*/ 151 w 151"/>
                  <a:gd name="T5" fmla="*/ 0 h 112"/>
                  <a:gd name="T6" fmla="*/ 151 w 151"/>
                  <a:gd name="T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2">
                    <a:moveTo>
                      <a:pt x="151" y="112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2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1" name="Freeform 1720"/>
              <p:cNvSpPr>
                <a:spLocks/>
              </p:cNvSpPr>
              <p:nvPr/>
            </p:nvSpPr>
            <p:spPr bwMode="auto">
              <a:xfrm>
                <a:off x="2993" y="2885"/>
                <a:ext cx="169" cy="285"/>
              </a:xfrm>
              <a:custGeom>
                <a:avLst/>
                <a:gdLst>
                  <a:gd name="T0" fmla="*/ 430 w 430"/>
                  <a:gd name="T1" fmla="*/ 731 h 731"/>
                  <a:gd name="T2" fmla="*/ 0 w 430"/>
                  <a:gd name="T3" fmla="*/ 0 h 731"/>
                  <a:gd name="T4" fmla="*/ 430 w 430"/>
                  <a:gd name="T5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0" h="731">
                    <a:moveTo>
                      <a:pt x="430" y="731"/>
                    </a:moveTo>
                    <a:lnTo>
                      <a:pt x="0" y="0"/>
                    </a:lnTo>
                    <a:lnTo>
                      <a:pt x="430" y="731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2" name="Freeform 1721"/>
              <p:cNvSpPr>
                <a:spLocks/>
              </p:cNvSpPr>
              <p:nvPr/>
            </p:nvSpPr>
            <p:spPr bwMode="auto">
              <a:xfrm>
                <a:off x="2989" y="2883"/>
                <a:ext cx="177" cy="289"/>
              </a:xfrm>
              <a:custGeom>
                <a:avLst/>
                <a:gdLst>
                  <a:gd name="T0" fmla="*/ 450 w 450"/>
                  <a:gd name="T1" fmla="*/ 730 h 742"/>
                  <a:gd name="T2" fmla="*/ 20 w 450"/>
                  <a:gd name="T3" fmla="*/ 0 h 742"/>
                  <a:gd name="T4" fmla="*/ 0 w 450"/>
                  <a:gd name="T5" fmla="*/ 11 h 742"/>
                  <a:gd name="T6" fmla="*/ 430 w 450"/>
                  <a:gd name="T7" fmla="*/ 742 h 742"/>
                  <a:gd name="T8" fmla="*/ 450 w 450"/>
                  <a:gd name="T9" fmla="*/ 73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742">
                    <a:moveTo>
                      <a:pt x="450" y="730"/>
                    </a:moveTo>
                    <a:lnTo>
                      <a:pt x="20" y="0"/>
                    </a:lnTo>
                    <a:lnTo>
                      <a:pt x="0" y="11"/>
                    </a:lnTo>
                    <a:lnTo>
                      <a:pt x="430" y="742"/>
                    </a:lnTo>
                    <a:lnTo>
                      <a:pt x="450" y="730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3" name="Freeform 1722"/>
              <p:cNvSpPr>
                <a:spLocks/>
              </p:cNvSpPr>
              <p:nvPr/>
            </p:nvSpPr>
            <p:spPr bwMode="auto">
              <a:xfrm>
                <a:off x="2987" y="2874"/>
                <a:ext cx="49" cy="62"/>
              </a:xfrm>
              <a:custGeom>
                <a:avLst/>
                <a:gdLst>
                  <a:gd name="T0" fmla="*/ 29 w 125"/>
                  <a:gd name="T1" fmla="*/ 159 h 159"/>
                  <a:gd name="T2" fmla="*/ 0 w 125"/>
                  <a:gd name="T3" fmla="*/ 0 h 159"/>
                  <a:gd name="T4" fmla="*/ 125 w 125"/>
                  <a:gd name="T5" fmla="*/ 103 h 159"/>
                  <a:gd name="T6" fmla="*/ 29 w 125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59">
                    <a:moveTo>
                      <a:pt x="29" y="159"/>
                    </a:moveTo>
                    <a:lnTo>
                      <a:pt x="0" y="0"/>
                    </a:lnTo>
                    <a:lnTo>
                      <a:pt x="125" y="103"/>
                    </a:lnTo>
                    <a:cubicBezTo>
                      <a:pt x="84" y="98"/>
                      <a:pt x="45" y="121"/>
                      <a:pt x="29" y="159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4" name="Rectangle 1723"/>
              <p:cNvSpPr>
                <a:spLocks noChangeArrowheads="1"/>
              </p:cNvSpPr>
              <p:nvPr/>
            </p:nvSpPr>
            <p:spPr bwMode="auto">
              <a:xfrm>
                <a:off x="2315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5" name="Freeform 1724"/>
              <p:cNvSpPr>
                <a:spLocks/>
              </p:cNvSpPr>
              <p:nvPr/>
            </p:nvSpPr>
            <p:spPr bwMode="auto">
              <a:xfrm>
                <a:off x="2313" y="2486"/>
                <a:ext cx="371" cy="181"/>
              </a:xfrm>
              <a:custGeom>
                <a:avLst/>
                <a:gdLst>
                  <a:gd name="T0" fmla="*/ 5 w 944"/>
                  <a:gd name="T1" fmla="*/ 6 h 461"/>
                  <a:gd name="T2" fmla="*/ 5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5 w 944"/>
                  <a:gd name="T13" fmla="*/ 6 h 461"/>
                  <a:gd name="T14" fmla="*/ 5 w 944"/>
                  <a:gd name="T15" fmla="*/ 11 h 461"/>
                  <a:gd name="T16" fmla="*/ 5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1 w 944"/>
                  <a:gd name="T23" fmla="*/ 460 h 461"/>
                  <a:gd name="T24" fmla="*/ 5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5 w 944"/>
                  <a:gd name="T39" fmla="*/ 0 h 461"/>
                  <a:gd name="T40" fmla="*/ 1 w 944"/>
                  <a:gd name="T41" fmla="*/ 1 h 461"/>
                  <a:gd name="T42" fmla="*/ 0 w 944"/>
                  <a:gd name="T43" fmla="*/ 6 h 461"/>
                  <a:gd name="T44" fmla="*/ 5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5" y="6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6" name="Rectangle 1725"/>
              <p:cNvSpPr>
                <a:spLocks noChangeArrowheads="1"/>
              </p:cNvSpPr>
              <p:nvPr/>
            </p:nvSpPr>
            <p:spPr bwMode="auto">
              <a:xfrm>
                <a:off x="2419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87" name="Rectangle 1726"/>
              <p:cNvSpPr>
                <a:spLocks noChangeArrowheads="1"/>
              </p:cNvSpPr>
              <p:nvPr/>
            </p:nvSpPr>
            <p:spPr bwMode="auto">
              <a:xfrm>
                <a:off x="2419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28-25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88" name="Freeform 1727"/>
              <p:cNvSpPr>
                <a:spLocks noEditPoints="1"/>
              </p:cNvSpPr>
              <p:nvPr/>
            </p:nvSpPr>
            <p:spPr bwMode="auto">
              <a:xfrm>
                <a:off x="2584" y="2556"/>
                <a:ext cx="171" cy="324"/>
              </a:xfrm>
              <a:custGeom>
                <a:avLst/>
                <a:gdLst>
                  <a:gd name="T0" fmla="*/ 35 w 434"/>
                  <a:gd name="T1" fmla="*/ 807 h 830"/>
                  <a:gd name="T2" fmla="*/ 105 w 434"/>
                  <a:gd name="T3" fmla="*/ 830 h 830"/>
                  <a:gd name="T4" fmla="*/ 23 w 434"/>
                  <a:gd name="T5" fmla="*/ 774 h 830"/>
                  <a:gd name="T6" fmla="*/ 1 w 434"/>
                  <a:gd name="T7" fmla="*/ 704 h 830"/>
                  <a:gd name="T8" fmla="*/ 23 w 434"/>
                  <a:gd name="T9" fmla="*/ 774 h 830"/>
                  <a:gd name="T10" fmla="*/ 26 w 434"/>
                  <a:gd name="T11" fmla="*/ 566 h 830"/>
                  <a:gd name="T12" fmla="*/ 2 w 434"/>
                  <a:gd name="T13" fmla="*/ 635 h 830"/>
                  <a:gd name="T14" fmla="*/ 27 w 434"/>
                  <a:gd name="T15" fmla="*/ 497 h 830"/>
                  <a:gd name="T16" fmla="*/ 16 w 434"/>
                  <a:gd name="T17" fmla="*/ 435 h 830"/>
                  <a:gd name="T18" fmla="*/ 24 w 434"/>
                  <a:gd name="T19" fmla="*/ 447 h 830"/>
                  <a:gd name="T20" fmla="*/ 5 w 434"/>
                  <a:gd name="T21" fmla="*/ 424 h 830"/>
                  <a:gd name="T22" fmla="*/ 27 w 434"/>
                  <a:gd name="T23" fmla="*/ 497 h 830"/>
                  <a:gd name="T24" fmla="*/ 163 w 434"/>
                  <a:gd name="T25" fmla="*/ 447 h 830"/>
                  <a:gd name="T26" fmla="*/ 93 w 434"/>
                  <a:gd name="T27" fmla="*/ 424 h 830"/>
                  <a:gd name="T28" fmla="*/ 232 w 434"/>
                  <a:gd name="T29" fmla="*/ 447 h 830"/>
                  <a:gd name="T30" fmla="*/ 301 w 434"/>
                  <a:gd name="T31" fmla="*/ 424 h 830"/>
                  <a:gd name="T32" fmla="*/ 232 w 434"/>
                  <a:gd name="T33" fmla="*/ 447 h 830"/>
                  <a:gd name="T34" fmla="*/ 434 w 434"/>
                  <a:gd name="T35" fmla="*/ 447 h 830"/>
                  <a:gd name="T36" fmla="*/ 411 w 434"/>
                  <a:gd name="T37" fmla="*/ 419 h 830"/>
                  <a:gd name="T38" fmla="*/ 370 w 434"/>
                  <a:gd name="T39" fmla="*/ 424 h 830"/>
                  <a:gd name="T40" fmla="*/ 411 w 434"/>
                  <a:gd name="T41" fmla="*/ 349 h 830"/>
                  <a:gd name="T42" fmla="*/ 434 w 434"/>
                  <a:gd name="T43" fmla="*/ 280 h 830"/>
                  <a:gd name="T44" fmla="*/ 411 w 434"/>
                  <a:gd name="T45" fmla="*/ 349 h 830"/>
                  <a:gd name="T46" fmla="*/ 411 w 434"/>
                  <a:gd name="T47" fmla="*/ 211 h 830"/>
                  <a:gd name="T48" fmla="*/ 434 w 434"/>
                  <a:gd name="T49" fmla="*/ 142 h 830"/>
                  <a:gd name="T50" fmla="*/ 411 w 434"/>
                  <a:gd name="T51" fmla="*/ 211 h 830"/>
                  <a:gd name="T52" fmla="*/ 434 w 434"/>
                  <a:gd name="T53" fmla="*/ 72 h 830"/>
                  <a:gd name="T54" fmla="*/ 414 w 434"/>
                  <a:gd name="T55" fmla="*/ 0 h 830"/>
                  <a:gd name="T56" fmla="*/ 423 w 434"/>
                  <a:gd name="T57" fmla="*/ 23 h 830"/>
                  <a:gd name="T58" fmla="*/ 411 w 434"/>
                  <a:gd name="T59" fmla="*/ 11 h 830"/>
                  <a:gd name="T60" fmla="*/ 434 w 434"/>
                  <a:gd name="T61" fmla="*/ 72 h 830"/>
                  <a:gd name="T62" fmla="*/ 276 w 434"/>
                  <a:gd name="T63" fmla="*/ 0 h 830"/>
                  <a:gd name="T64" fmla="*/ 345 w 434"/>
                  <a:gd name="T65" fmla="*/ 23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4" h="830">
                    <a:moveTo>
                      <a:pt x="105" y="807"/>
                    </a:moveTo>
                    <a:lnTo>
                      <a:pt x="35" y="807"/>
                    </a:lnTo>
                    <a:lnTo>
                      <a:pt x="35" y="830"/>
                    </a:lnTo>
                    <a:lnTo>
                      <a:pt x="105" y="830"/>
                    </a:lnTo>
                    <a:lnTo>
                      <a:pt x="105" y="807"/>
                    </a:lnTo>
                    <a:close/>
                    <a:moveTo>
                      <a:pt x="23" y="774"/>
                    </a:moveTo>
                    <a:lnTo>
                      <a:pt x="24" y="705"/>
                    </a:lnTo>
                    <a:lnTo>
                      <a:pt x="1" y="704"/>
                    </a:lnTo>
                    <a:lnTo>
                      <a:pt x="0" y="774"/>
                    </a:lnTo>
                    <a:lnTo>
                      <a:pt x="23" y="774"/>
                    </a:lnTo>
                    <a:close/>
                    <a:moveTo>
                      <a:pt x="25" y="636"/>
                    </a:moveTo>
                    <a:lnTo>
                      <a:pt x="26" y="566"/>
                    </a:lnTo>
                    <a:lnTo>
                      <a:pt x="3" y="566"/>
                    </a:lnTo>
                    <a:lnTo>
                      <a:pt x="2" y="635"/>
                    </a:lnTo>
                    <a:lnTo>
                      <a:pt x="25" y="636"/>
                    </a:lnTo>
                    <a:close/>
                    <a:moveTo>
                      <a:pt x="27" y="497"/>
                    </a:moveTo>
                    <a:lnTo>
                      <a:pt x="28" y="436"/>
                    </a:lnTo>
                    <a:lnTo>
                      <a:pt x="16" y="435"/>
                    </a:lnTo>
                    <a:lnTo>
                      <a:pt x="16" y="447"/>
                    </a:lnTo>
                    <a:lnTo>
                      <a:pt x="24" y="447"/>
                    </a:lnTo>
                    <a:lnTo>
                      <a:pt x="24" y="424"/>
                    </a:lnTo>
                    <a:lnTo>
                      <a:pt x="5" y="424"/>
                    </a:lnTo>
                    <a:lnTo>
                      <a:pt x="4" y="497"/>
                    </a:lnTo>
                    <a:lnTo>
                      <a:pt x="27" y="497"/>
                    </a:lnTo>
                    <a:close/>
                    <a:moveTo>
                      <a:pt x="93" y="447"/>
                    </a:moveTo>
                    <a:lnTo>
                      <a:pt x="163" y="447"/>
                    </a:lnTo>
                    <a:lnTo>
                      <a:pt x="163" y="424"/>
                    </a:lnTo>
                    <a:lnTo>
                      <a:pt x="93" y="424"/>
                    </a:lnTo>
                    <a:lnTo>
                      <a:pt x="93" y="447"/>
                    </a:lnTo>
                    <a:close/>
                    <a:moveTo>
                      <a:pt x="232" y="447"/>
                    </a:moveTo>
                    <a:lnTo>
                      <a:pt x="301" y="447"/>
                    </a:lnTo>
                    <a:lnTo>
                      <a:pt x="301" y="424"/>
                    </a:lnTo>
                    <a:lnTo>
                      <a:pt x="232" y="424"/>
                    </a:lnTo>
                    <a:lnTo>
                      <a:pt x="232" y="447"/>
                    </a:lnTo>
                    <a:close/>
                    <a:moveTo>
                      <a:pt x="370" y="447"/>
                    </a:moveTo>
                    <a:lnTo>
                      <a:pt x="434" y="447"/>
                    </a:lnTo>
                    <a:lnTo>
                      <a:pt x="434" y="419"/>
                    </a:lnTo>
                    <a:lnTo>
                      <a:pt x="411" y="419"/>
                    </a:lnTo>
                    <a:lnTo>
                      <a:pt x="411" y="424"/>
                    </a:lnTo>
                    <a:lnTo>
                      <a:pt x="370" y="424"/>
                    </a:lnTo>
                    <a:lnTo>
                      <a:pt x="370" y="447"/>
                    </a:lnTo>
                    <a:close/>
                    <a:moveTo>
                      <a:pt x="411" y="349"/>
                    </a:moveTo>
                    <a:lnTo>
                      <a:pt x="434" y="349"/>
                    </a:lnTo>
                    <a:lnTo>
                      <a:pt x="434" y="280"/>
                    </a:lnTo>
                    <a:lnTo>
                      <a:pt x="411" y="280"/>
                    </a:lnTo>
                    <a:lnTo>
                      <a:pt x="411" y="349"/>
                    </a:lnTo>
                    <a:close/>
                    <a:moveTo>
                      <a:pt x="434" y="349"/>
                    </a:moveTo>
                    <a:close/>
                    <a:moveTo>
                      <a:pt x="411" y="211"/>
                    </a:moveTo>
                    <a:lnTo>
                      <a:pt x="434" y="211"/>
                    </a:lnTo>
                    <a:lnTo>
                      <a:pt x="434" y="142"/>
                    </a:lnTo>
                    <a:lnTo>
                      <a:pt x="411" y="142"/>
                    </a:lnTo>
                    <a:lnTo>
                      <a:pt x="411" y="211"/>
                    </a:lnTo>
                    <a:close/>
                    <a:moveTo>
                      <a:pt x="434" y="211"/>
                    </a:moveTo>
                    <a:close/>
                    <a:moveTo>
                      <a:pt x="434" y="72"/>
                    </a:moveTo>
                    <a:lnTo>
                      <a:pt x="434" y="0"/>
                    </a:lnTo>
                    <a:lnTo>
                      <a:pt x="414" y="0"/>
                    </a:lnTo>
                    <a:lnTo>
                      <a:pt x="414" y="23"/>
                    </a:lnTo>
                    <a:lnTo>
                      <a:pt x="423" y="23"/>
                    </a:lnTo>
                    <a:lnTo>
                      <a:pt x="423" y="11"/>
                    </a:lnTo>
                    <a:lnTo>
                      <a:pt x="411" y="11"/>
                    </a:lnTo>
                    <a:lnTo>
                      <a:pt x="411" y="72"/>
                    </a:lnTo>
                    <a:lnTo>
                      <a:pt x="434" y="72"/>
                    </a:lnTo>
                    <a:close/>
                    <a:moveTo>
                      <a:pt x="345" y="0"/>
                    </a:moveTo>
                    <a:lnTo>
                      <a:pt x="276" y="0"/>
                    </a:lnTo>
                    <a:lnTo>
                      <a:pt x="276" y="23"/>
                    </a:lnTo>
                    <a:lnTo>
                      <a:pt x="345" y="23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392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9" name="Freeform 1728"/>
              <p:cNvSpPr>
                <a:spLocks/>
              </p:cNvSpPr>
              <p:nvPr/>
            </p:nvSpPr>
            <p:spPr bwMode="auto">
              <a:xfrm>
                <a:off x="2669" y="2539"/>
                <a:ext cx="59" cy="43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6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6"/>
                    </a:lnTo>
                    <a:lnTo>
                      <a:pt x="152" y="0"/>
                    </a:lnTo>
                    <a:cubicBezTo>
                      <a:pt x="128" y="33"/>
                      <a:pt x="128" y="78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0" name="Freeform 1729"/>
              <p:cNvSpPr>
                <a:spLocks noEditPoints="1"/>
              </p:cNvSpPr>
              <p:nvPr/>
            </p:nvSpPr>
            <p:spPr bwMode="auto">
              <a:xfrm>
                <a:off x="2286" y="2270"/>
                <a:ext cx="353" cy="316"/>
              </a:xfrm>
              <a:custGeom>
                <a:avLst/>
                <a:gdLst>
                  <a:gd name="T0" fmla="*/ 11 w 900"/>
                  <a:gd name="T1" fmla="*/ 785 h 808"/>
                  <a:gd name="T2" fmla="*/ 82 w 900"/>
                  <a:gd name="T3" fmla="*/ 802 h 808"/>
                  <a:gd name="T4" fmla="*/ 23 w 900"/>
                  <a:gd name="T5" fmla="*/ 729 h 808"/>
                  <a:gd name="T6" fmla="*/ 1 w 900"/>
                  <a:gd name="T7" fmla="*/ 660 h 808"/>
                  <a:gd name="T8" fmla="*/ 23 w 900"/>
                  <a:gd name="T9" fmla="*/ 729 h 808"/>
                  <a:gd name="T10" fmla="*/ 27 w 900"/>
                  <a:gd name="T11" fmla="*/ 522 h 808"/>
                  <a:gd name="T12" fmla="*/ 3 w 900"/>
                  <a:gd name="T13" fmla="*/ 590 h 808"/>
                  <a:gd name="T14" fmla="*/ 28 w 900"/>
                  <a:gd name="T15" fmla="*/ 452 h 808"/>
                  <a:gd name="T16" fmla="*/ 65 w 900"/>
                  <a:gd name="T17" fmla="*/ 443 h 808"/>
                  <a:gd name="T18" fmla="*/ 5 w 900"/>
                  <a:gd name="T19" fmla="*/ 420 h 808"/>
                  <a:gd name="T20" fmla="*/ 28 w 900"/>
                  <a:gd name="T21" fmla="*/ 452 h 808"/>
                  <a:gd name="T22" fmla="*/ 204 w 900"/>
                  <a:gd name="T23" fmla="*/ 443 h 808"/>
                  <a:gd name="T24" fmla="*/ 135 w 900"/>
                  <a:gd name="T25" fmla="*/ 420 h 808"/>
                  <a:gd name="T26" fmla="*/ 273 w 900"/>
                  <a:gd name="T27" fmla="*/ 443 h 808"/>
                  <a:gd name="T28" fmla="*/ 342 w 900"/>
                  <a:gd name="T29" fmla="*/ 420 h 808"/>
                  <a:gd name="T30" fmla="*/ 273 w 900"/>
                  <a:gd name="T31" fmla="*/ 443 h 808"/>
                  <a:gd name="T32" fmla="*/ 481 w 900"/>
                  <a:gd name="T33" fmla="*/ 443 h 808"/>
                  <a:gd name="T34" fmla="*/ 412 w 900"/>
                  <a:gd name="T35" fmla="*/ 420 h 808"/>
                  <a:gd name="T36" fmla="*/ 550 w 900"/>
                  <a:gd name="T37" fmla="*/ 443 h 808"/>
                  <a:gd name="T38" fmla="*/ 619 w 900"/>
                  <a:gd name="T39" fmla="*/ 420 h 808"/>
                  <a:gd name="T40" fmla="*/ 550 w 900"/>
                  <a:gd name="T41" fmla="*/ 443 h 808"/>
                  <a:gd name="T42" fmla="*/ 758 w 900"/>
                  <a:gd name="T43" fmla="*/ 443 h 808"/>
                  <a:gd name="T44" fmla="*/ 689 w 900"/>
                  <a:gd name="T45" fmla="*/ 420 h 808"/>
                  <a:gd name="T46" fmla="*/ 827 w 900"/>
                  <a:gd name="T47" fmla="*/ 443 h 808"/>
                  <a:gd name="T48" fmla="*/ 900 w 900"/>
                  <a:gd name="T49" fmla="*/ 423 h 808"/>
                  <a:gd name="T50" fmla="*/ 877 w 900"/>
                  <a:gd name="T51" fmla="*/ 432 h 808"/>
                  <a:gd name="T52" fmla="*/ 888 w 900"/>
                  <a:gd name="T53" fmla="*/ 420 h 808"/>
                  <a:gd name="T54" fmla="*/ 827 w 900"/>
                  <a:gd name="T55" fmla="*/ 443 h 808"/>
                  <a:gd name="T56" fmla="*/ 900 w 900"/>
                  <a:gd name="T57" fmla="*/ 354 h 808"/>
                  <a:gd name="T58" fmla="*/ 877 w 900"/>
                  <a:gd name="T59" fmla="*/ 285 h 808"/>
                  <a:gd name="T60" fmla="*/ 900 w 900"/>
                  <a:gd name="T61" fmla="*/ 354 h 808"/>
                  <a:gd name="T62" fmla="*/ 900 w 900"/>
                  <a:gd name="T63" fmla="*/ 216 h 808"/>
                  <a:gd name="T64" fmla="*/ 877 w 900"/>
                  <a:gd name="T65" fmla="*/ 146 h 808"/>
                  <a:gd name="T66" fmla="*/ 900 w 900"/>
                  <a:gd name="T67" fmla="*/ 216 h 808"/>
                  <a:gd name="T68" fmla="*/ 900 w 900"/>
                  <a:gd name="T69" fmla="*/ 77 h 808"/>
                  <a:gd name="T70" fmla="*/ 877 w 900"/>
                  <a:gd name="T71" fmla="*/ 8 h 808"/>
                  <a:gd name="T72" fmla="*/ 900 w 900"/>
                  <a:gd name="T73" fmla="*/ 77 h 808"/>
                  <a:gd name="T74" fmla="*/ 749 w 900"/>
                  <a:gd name="T75" fmla="*/ 4 h 808"/>
                  <a:gd name="T76" fmla="*/ 820 w 900"/>
                  <a:gd name="T77" fmla="*/ 23 h 808"/>
                  <a:gd name="T78" fmla="*/ 680 w 900"/>
                  <a:gd name="T79" fmla="*/ 8 h 808"/>
                  <a:gd name="T80" fmla="*/ 677 w 900"/>
                  <a:gd name="T81" fmla="*/ 31 h 808"/>
                  <a:gd name="T82" fmla="*/ 680 w 900"/>
                  <a:gd name="T83" fmla="*/ 8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0" h="808">
                    <a:moveTo>
                      <a:pt x="80" y="779"/>
                    </a:moveTo>
                    <a:lnTo>
                      <a:pt x="11" y="785"/>
                    </a:lnTo>
                    <a:lnTo>
                      <a:pt x="13" y="808"/>
                    </a:lnTo>
                    <a:lnTo>
                      <a:pt x="82" y="802"/>
                    </a:lnTo>
                    <a:lnTo>
                      <a:pt x="80" y="779"/>
                    </a:lnTo>
                    <a:close/>
                    <a:moveTo>
                      <a:pt x="23" y="729"/>
                    </a:moveTo>
                    <a:lnTo>
                      <a:pt x="24" y="660"/>
                    </a:lnTo>
                    <a:lnTo>
                      <a:pt x="1" y="660"/>
                    </a:lnTo>
                    <a:lnTo>
                      <a:pt x="0" y="729"/>
                    </a:lnTo>
                    <a:lnTo>
                      <a:pt x="23" y="729"/>
                    </a:lnTo>
                    <a:close/>
                    <a:moveTo>
                      <a:pt x="26" y="591"/>
                    </a:moveTo>
                    <a:lnTo>
                      <a:pt x="27" y="522"/>
                    </a:lnTo>
                    <a:lnTo>
                      <a:pt x="4" y="521"/>
                    </a:lnTo>
                    <a:lnTo>
                      <a:pt x="3" y="590"/>
                    </a:lnTo>
                    <a:lnTo>
                      <a:pt x="26" y="591"/>
                    </a:lnTo>
                    <a:close/>
                    <a:moveTo>
                      <a:pt x="28" y="452"/>
                    </a:moveTo>
                    <a:lnTo>
                      <a:pt x="28" y="443"/>
                    </a:lnTo>
                    <a:lnTo>
                      <a:pt x="65" y="443"/>
                    </a:lnTo>
                    <a:lnTo>
                      <a:pt x="65" y="420"/>
                    </a:lnTo>
                    <a:lnTo>
                      <a:pt x="5" y="420"/>
                    </a:lnTo>
                    <a:lnTo>
                      <a:pt x="5" y="452"/>
                    </a:lnTo>
                    <a:lnTo>
                      <a:pt x="28" y="452"/>
                    </a:lnTo>
                    <a:close/>
                    <a:moveTo>
                      <a:pt x="135" y="443"/>
                    </a:moveTo>
                    <a:lnTo>
                      <a:pt x="204" y="443"/>
                    </a:lnTo>
                    <a:lnTo>
                      <a:pt x="204" y="420"/>
                    </a:lnTo>
                    <a:lnTo>
                      <a:pt x="135" y="420"/>
                    </a:lnTo>
                    <a:lnTo>
                      <a:pt x="135" y="443"/>
                    </a:lnTo>
                    <a:close/>
                    <a:moveTo>
                      <a:pt x="273" y="443"/>
                    </a:moveTo>
                    <a:lnTo>
                      <a:pt x="342" y="443"/>
                    </a:lnTo>
                    <a:lnTo>
                      <a:pt x="342" y="420"/>
                    </a:lnTo>
                    <a:lnTo>
                      <a:pt x="273" y="420"/>
                    </a:lnTo>
                    <a:lnTo>
                      <a:pt x="273" y="443"/>
                    </a:lnTo>
                    <a:close/>
                    <a:moveTo>
                      <a:pt x="412" y="443"/>
                    </a:moveTo>
                    <a:lnTo>
                      <a:pt x="481" y="443"/>
                    </a:lnTo>
                    <a:lnTo>
                      <a:pt x="481" y="420"/>
                    </a:lnTo>
                    <a:lnTo>
                      <a:pt x="412" y="420"/>
                    </a:lnTo>
                    <a:lnTo>
                      <a:pt x="412" y="443"/>
                    </a:lnTo>
                    <a:close/>
                    <a:moveTo>
                      <a:pt x="550" y="443"/>
                    </a:moveTo>
                    <a:lnTo>
                      <a:pt x="619" y="443"/>
                    </a:lnTo>
                    <a:lnTo>
                      <a:pt x="619" y="420"/>
                    </a:lnTo>
                    <a:lnTo>
                      <a:pt x="550" y="420"/>
                    </a:lnTo>
                    <a:lnTo>
                      <a:pt x="550" y="443"/>
                    </a:lnTo>
                    <a:close/>
                    <a:moveTo>
                      <a:pt x="689" y="443"/>
                    </a:moveTo>
                    <a:lnTo>
                      <a:pt x="758" y="443"/>
                    </a:lnTo>
                    <a:lnTo>
                      <a:pt x="758" y="420"/>
                    </a:lnTo>
                    <a:lnTo>
                      <a:pt x="689" y="420"/>
                    </a:lnTo>
                    <a:lnTo>
                      <a:pt x="689" y="443"/>
                    </a:lnTo>
                    <a:close/>
                    <a:moveTo>
                      <a:pt x="827" y="443"/>
                    </a:moveTo>
                    <a:lnTo>
                      <a:pt x="900" y="443"/>
                    </a:lnTo>
                    <a:lnTo>
                      <a:pt x="900" y="423"/>
                    </a:lnTo>
                    <a:lnTo>
                      <a:pt x="877" y="423"/>
                    </a:lnTo>
                    <a:lnTo>
                      <a:pt x="877" y="432"/>
                    </a:lnTo>
                    <a:lnTo>
                      <a:pt x="888" y="432"/>
                    </a:lnTo>
                    <a:lnTo>
                      <a:pt x="888" y="420"/>
                    </a:lnTo>
                    <a:lnTo>
                      <a:pt x="827" y="420"/>
                    </a:lnTo>
                    <a:lnTo>
                      <a:pt x="827" y="443"/>
                    </a:lnTo>
                    <a:close/>
                    <a:moveTo>
                      <a:pt x="877" y="354"/>
                    </a:moveTo>
                    <a:lnTo>
                      <a:pt x="900" y="354"/>
                    </a:lnTo>
                    <a:lnTo>
                      <a:pt x="900" y="285"/>
                    </a:lnTo>
                    <a:lnTo>
                      <a:pt x="877" y="285"/>
                    </a:lnTo>
                    <a:lnTo>
                      <a:pt x="877" y="354"/>
                    </a:lnTo>
                    <a:close/>
                    <a:moveTo>
                      <a:pt x="900" y="354"/>
                    </a:moveTo>
                    <a:close/>
                    <a:moveTo>
                      <a:pt x="877" y="216"/>
                    </a:moveTo>
                    <a:lnTo>
                      <a:pt x="900" y="216"/>
                    </a:lnTo>
                    <a:lnTo>
                      <a:pt x="900" y="146"/>
                    </a:lnTo>
                    <a:lnTo>
                      <a:pt x="877" y="146"/>
                    </a:lnTo>
                    <a:lnTo>
                      <a:pt x="877" y="216"/>
                    </a:lnTo>
                    <a:close/>
                    <a:moveTo>
                      <a:pt x="900" y="216"/>
                    </a:moveTo>
                    <a:close/>
                    <a:moveTo>
                      <a:pt x="877" y="77"/>
                    </a:moveTo>
                    <a:lnTo>
                      <a:pt x="900" y="77"/>
                    </a:lnTo>
                    <a:lnTo>
                      <a:pt x="900" y="8"/>
                    </a:lnTo>
                    <a:lnTo>
                      <a:pt x="877" y="8"/>
                    </a:lnTo>
                    <a:lnTo>
                      <a:pt x="877" y="77"/>
                    </a:lnTo>
                    <a:close/>
                    <a:moveTo>
                      <a:pt x="900" y="77"/>
                    </a:moveTo>
                    <a:close/>
                    <a:moveTo>
                      <a:pt x="818" y="0"/>
                    </a:moveTo>
                    <a:lnTo>
                      <a:pt x="749" y="4"/>
                    </a:lnTo>
                    <a:lnTo>
                      <a:pt x="751" y="27"/>
                    </a:lnTo>
                    <a:lnTo>
                      <a:pt x="820" y="23"/>
                    </a:lnTo>
                    <a:lnTo>
                      <a:pt x="818" y="0"/>
                    </a:lnTo>
                    <a:close/>
                    <a:moveTo>
                      <a:pt x="680" y="8"/>
                    </a:moveTo>
                    <a:lnTo>
                      <a:pt x="676" y="8"/>
                    </a:lnTo>
                    <a:lnTo>
                      <a:pt x="677" y="31"/>
                    </a:lnTo>
                    <a:lnTo>
                      <a:pt x="681" y="31"/>
                    </a:lnTo>
                    <a:lnTo>
                      <a:pt x="680" y="8"/>
                    </a:lnTo>
                    <a:close/>
                  </a:path>
                </a:pathLst>
              </a:custGeom>
              <a:solidFill>
                <a:srgbClr val="392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1" name="Freeform 1730"/>
              <p:cNvSpPr>
                <a:spLocks/>
              </p:cNvSpPr>
              <p:nvPr/>
            </p:nvSpPr>
            <p:spPr bwMode="auto">
              <a:xfrm>
                <a:off x="2540" y="2254"/>
                <a:ext cx="60" cy="43"/>
              </a:xfrm>
              <a:custGeom>
                <a:avLst/>
                <a:gdLst>
                  <a:gd name="T0" fmla="*/ 154 w 154"/>
                  <a:gd name="T1" fmla="*/ 111 h 111"/>
                  <a:gd name="T2" fmla="*/ 0 w 154"/>
                  <a:gd name="T3" fmla="*/ 64 h 111"/>
                  <a:gd name="T4" fmla="*/ 148 w 154"/>
                  <a:gd name="T5" fmla="*/ 0 h 111"/>
                  <a:gd name="T6" fmla="*/ 154 w 154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" h="111">
                    <a:moveTo>
                      <a:pt x="154" y="111"/>
                    </a:moveTo>
                    <a:lnTo>
                      <a:pt x="0" y="64"/>
                    </a:lnTo>
                    <a:lnTo>
                      <a:pt x="148" y="0"/>
                    </a:lnTo>
                    <a:cubicBezTo>
                      <a:pt x="125" y="35"/>
                      <a:pt x="128" y="79"/>
                      <a:pt x="154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2" name="Freeform 1731"/>
              <p:cNvSpPr>
                <a:spLocks/>
              </p:cNvSpPr>
              <p:nvPr/>
            </p:nvSpPr>
            <p:spPr bwMode="auto">
              <a:xfrm>
                <a:off x="1989" y="2004"/>
                <a:ext cx="3" cy="274"/>
              </a:xfrm>
              <a:custGeom>
                <a:avLst/>
                <a:gdLst>
                  <a:gd name="T0" fmla="*/ 7 w 7"/>
                  <a:gd name="T1" fmla="*/ 702 h 702"/>
                  <a:gd name="T2" fmla="*/ 0 w 7"/>
                  <a:gd name="T3" fmla="*/ 0 h 702"/>
                  <a:gd name="T4" fmla="*/ 7 w 7"/>
                  <a:gd name="T5" fmla="*/ 70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702">
                    <a:moveTo>
                      <a:pt x="7" y="702"/>
                    </a:moveTo>
                    <a:lnTo>
                      <a:pt x="0" y="0"/>
                    </a:lnTo>
                    <a:lnTo>
                      <a:pt x="7" y="702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3" name="Freeform 1732"/>
              <p:cNvSpPr>
                <a:spLocks noEditPoints="1"/>
              </p:cNvSpPr>
              <p:nvPr/>
            </p:nvSpPr>
            <p:spPr bwMode="auto">
              <a:xfrm>
                <a:off x="1985" y="2004"/>
                <a:ext cx="11" cy="274"/>
              </a:xfrm>
              <a:custGeom>
                <a:avLst/>
                <a:gdLst>
                  <a:gd name="T0" fmla="*/ 29 w 29"/>
                  <a:gd name="T1" fmla="*/ 702 h 702"/>
                  <a:gd name="T2" fmla="*/ 28 w 29"/>
                  <a:gd name="T3" fmla="*/ 634 h 702"/>
                  <a:gd name="T4" fmla="*/ 6 w 29"/>
                  <a:gd name="T5" fmla="*/ 634 h 702"/>
                  <a:gd name="T6" fmla="*/ 6 w 29"/>
                  <a:gd name="T7" fmla="*/ 702 h 702"/>
                  <a:gd name="T8" fmla="*/ 29 w 29"/>
                  <a:gd name="T9" fmla="*/ 702 h 702"/>
                  <a:gd name="T10" fmla="*/ 28 w 29"/>
                  <a:gd name="T11" fmla="*/ 566 h 702"/>
                  <a:gd name="T12" fmla="*/ 27 w 29"/>
                  <a:gd name="T13" fmla="*/ 498 h 702"/>
                  <a:gd name="T14" fmla="*/ 4 w 29"/>
                  <a:gd name="T15" fmla="*/ 498 h 702"/>
                  <a:gd name="T16" fmla="*/ 5 w 29"/>
                  <a:gd name="T17" fmla="*/ 566 h 702"/>
                  <a:gd name="T18" fmla="*/ 28 w 29"/>
                  <a:gd name="T19" fmla="*/ 566 h 702"/>
                  <a:gd name="T20" fmla="*/ 26 w 29"/>
                  <a:gd name="T21" fmla="*/ 430 h 702"/>
                  <a:gd name="T22" fmla="*/ 26 w 29"/>
                  <a:gd name="T23" fmla="*/ 363 h 702"/>
                  <a:gd name="T24" fmla="*/ 3 w 29"/>
                  <a:gd name="T25" fmla="*/ 363 h 702"/>
                  <a:gd name="T26" fmla="*/ 4 w 29"/>
                  <a:gd name="T27" fmla="*/ 431 h 702"/>
                  <a:gd name="T28" fmla="*/ 26 w 29"/>
                  <a:gd name="T29" fmla="*/ 430 h 702"/>
                  <a:gd name="T30" fmla="*/ 25 w 29"/>
                  <a:gd name="T31" fmla="*/ 295 h 702"/>
                  <a:gd name="T32" fmla="*/ 25 w 29"/>
                  <a:gd name="T33" fmla="*/ 227 h 702"/>
                  <a:gd name="T34" fmla="*/ 2 w 29"/>
                  <a:gd name="T35" fmla="*/ 227 h 702"/>
                  <a:gd name="T36" fmla="*/ 3 w 29"/>
                  <a:gd name="T37" fmla="*/ 295 h 702"/>
                  <a:gd name="T38" fmla="*/ 25 w 29"/>
                  <a:gd name="T39" fmla="*/ 295 h 702"/>
                  <a:gd name="T40" fmla="*/ 24 w 29"/>
                  <a:gd name="T41" fmla="*/ 159 h 702"/>
                  <a:gd name="T42" fmla="*/ 23 w 29"/>
                  <a:gd name="T43" fmla="*/ 92 h 702"/>
                  <a:gd name="T44" fmla="*/ 1 w 29"/>
                  <a:gd name="T45" fmla="*/ 92 h 702"/>
                  <a:gd name="T46" fmla="*/ 1 w 29"/>
                  <a:gd name="T47" fmla="*/ 160 h 702"/>
                  <a:gd name="T48" fmla="*/ 24 w 29"/>
                  <a:gd name="T49" fmla="*/ 159 h 702"/>
                  <a:gd name="T50" fmla="*/ 23 w 29"/>
                  <a:gd name="T51" fmla="*/ 24 h 702"/>
                  <a:gd name="T52" fmla="*/ 22 w 29"/>
                  <a:gd name="T53" fmla="*/ 0 h 702"/>
                  <a:gd name="T54" fmla="*/ 0 w 29"/>
                  <a:gd name="T55" fmla="*/ 0 h 702"/>
                  <a:gd name="T56" fmla="*/ 0 w 29"/>
                  <a:gd name="T57" fmla="*/ 24 h 702"/>
                  <a:gd name="T58" fmla="*/ 23 w 29"/>
                  <a:gd name="T59" fmla="*/ 24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702">
                    <a:moveTo>
                      <a:pt x="29" y="702"/>
                    </a:moveTo>
                    <a:lnTo>
                      <a:pt x="28" y="634"/>
                    </a:lnTo>
                    <a:lnTo>
                      <a:pt x="6" y="634"/>
                    </a:lnTo>
                    <a:lnTo>
                      <a:pt x="6" y="702"/>
                    </a:lnTo>
                    <a:lnTo>
                      <a:pt x="29" y="702"/>
                    </a:lnTo>
                    <a:close/>
                    <a:moveTo>
                      <a:pt x="28" y="566"/>
                    </a:moveTo>
                    <a:lnTo>
                      <a:pt x="27" y="498"/>
                    </a:lnTo>
                    <a:lnTo>
                      <a:pt x="4" y="498"/>
                    </a:lnTo>
                    <a:lnTo>
                      <a:pt x="5" y="566"/>
                    </a:lnTo>
                    <a:lnTo>
                      <a:pt x="28" y="566"/>
                    </a:lnTo>
                    <a:close/>
                    <a:moveTo>
                      <a:pt x="26" y="430"/>
                    </a:moveTo>
                    <a:lnTo>
                      <a:pt x="26" y="363"/>
                    </a:lnTo>
                    <a:lnTo>
                      <a:pt x="3" y="363"/>
                    </a:lnTo>
                    <a:lnTo>
                      <a:pt x="4" y="431"/>
                    </a:lnTo>
                    <a:lnTo>
                      <a:pt x="26" y="430"/>
                    </a:lnTo>
                    <a:close/>
                    <a:moveTo>
                      <a:pt x="25" y="295"/>
                    </a:moveTo>
                    <a:lnTo>
                      <a:pt x="25" y="227"/>
                    </a:lnTo>
                    <a:lnTo>
                      <a:pt x="2" y="227"/>
                    </a:lnTo>
                    <a:lnTo>
                      <a:pt x="3" y="295"/>
                    </a:lnTo>
                    <a:lnTo>
                      <a:pt x="25" y="295"/>
                    </a:lnTo>
                    <a:close/>
                    <a:moveTo>
                      <a:pt x="24" y="159"/>
                    </a:moveTo>
                    <a:lnTo>
                      <a:pt x="23" y="92"/>
                    </a:lnTo>
                    <a:lnTo>
                      <a:pt x="1" y="92"/>
                    </a:lnTo>
                    <a:lnTo>
                      <a:pt x="1" y="160"/>
                    </a:lnTo>
                    <a:lnTo>
                      <a:pt x="24" y="159"/>
                    </a:lnTo>
                    <a:close/>
                    <a:moveTo>
                      <a:pt x="23" y="24"/>
                    </a:moveTo>
                    <a:lnTo>
                      <a:pt x="22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3" y="24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4" name="Freeform 1733"/>
              <p:cNvSpPr>
                <a:spLocks/>
              </p:cNvSpPr>
              <p:nvPr/>
            </p:nvSpPr>
            <p:spPr bwMode="auto">
              <a:xfrm>
                <a:off x="1968" y="1992"/>
                <a:ext cx="43" cy="58"/>
              </a:xfrm>
              <a:custGeom>
                <a:avLst/>
                <a:gdLst>
                  <a:gd name="T0" fmla="*/ 0 w 110"/>
                  <a:gd name="T1" fmla="*/ 148 h 148"/>
                  <a:gd name="T2" fmla="*/ 54 w 110"/>
                  <a:gd name="T3" fmla="*/ 0 h 148"/>
                  <a:gd name="T4" fmla="*/ 110 w 110"/>
                  <a:gd name="T5" fmla="*/ 148 h 148"/>
                  <a:gd name="T6" fmla="*/ 0 w 110"/>
                  <a:gd name="T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48">
                    <a:moveTo>
                      <a:pt x="0" y="148"/>
                    </a:moveTo>
                    <a:lnTo>
                      <a:pt x="54" y="0"/>
                    </a:lnTo>
                    <a:lnTo>
                      <a:pt x="110" y="148"/>
                    </a:lnTo>
                    <a:cubicBezTo>
                      <a:pt x="77" y="124"/>
                      <a:pt x="33" y="125"/>
                      <a:pt x="0" y="148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5" name="Rectangle 1734"/>
              <p:cNvSpPr>
                <a:spLocks noChangeArrowheads="1"/>
              </p:cNvSpPr>
              <p:nvPr/>
            </p:nvSpPr>
            <p:spPr bwMode="auto">
              <a:xfrm>
                <a:off x="3539" y="3170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6" name="Freeform 1735"/>
              <p:cNvSpPr>
                <a:spLocks/>
              </p:cNvSpPr>
              <p:nvPr/>
            </p:nvSpPr>
            <p:spPr bwMode="auto">
              <a:xfrm>
                <a:off x="3527" y="3153"/>
                <a:ext cx="59" cy="43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6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7" name="Rectangle 1736"/>
              <p:cNvSpPr>
                <a:spLocks noChangeArrowheads="1"/>
              </p:cNvSpPr>
              <p:nvPr/>
            </p:nvSpPr>
            <p:spPr bwMode="auto">
              <a:xfrm>
                <a:off x="4003" y="2871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8" name="Freeform 1737"/>
              <p:cNvSpPr>
                <a:spLocks/>
              </p:cNvSpPr>
              <p:nvPr/>
            </p:nvSpPr>
            <p:spPr bwMode="auto">
              <a:xfrm>
                <a:off x="3991" y="2854"/>
                <a:ext cx="60" cy="43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5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5"/>
                    </a:lnTo>
                    <a:lnTo>
                      <a:pt x="152" y="0"/>
                    </a:lnTo>
                    <a:cubicBezTo>
                      <a:pt x="128" y="32"/>
                      <a:pt x="128" y="77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9" name="Rectangle 1738"/>
              <p:cNvSpPr>
                <a:spLocks noChangeArrowheads="1"/>
              </p:cNvSpPr>
              <p:nvPr/>
            </p:nvSpPr>
            <p:spPr bwMode="auto">
              <a:xfrm>
                <a:off x="4174" y="2570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0" name="Freeform 1739"/>
              <p:cNvSpPr>
                <a:spLocks/>
              </p:cNvSpPr>
              <p:nvPr/>
            </p:nvSpPr>
            <p:spPr bwMode="auto">
              <a:xfrm>
                <a:off x="4162" y="2552"/>
                <a:ext cx="60" cy="44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6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6"/>
                    </a:lnTo>
                    <a:lnTo>
                      <a:pt x="152" y="0"/>
                    </a:lnTo>
                    <a:cubicBezTo>
                      <a:pt x="127" y="33"/>
                      <a:pt x="128" y="78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1" name="Rectangle 1740"/>
              <p:cNvSpPr>
                <a:spLocks noChangeArrowheads="1"/>
              </p:cNvSpPr>
              <p:nvPr/>
            </p:nvSpPr>
            <p:spPr bwMode="auto">
              <a:xfrm>
                <a:off x="4435" y="2291"/>
                <a:ext cx="179" cy="10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2" name="Freeform 1741"/>
              <p:cNvSpPr>
                <a:spLocks/>
              </p:cNvSpPr>
              <p:nvPr/>
            </p:nvSpPr>
            <p:spPr bwMode="auto">
              <a:xfrm>
                <a:off x="4424" y="2274"/>
                <a:ext cx="59" cy="44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5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5"/>
                    </a:lnTo>
                    <a:lnTo>
                      <a:pt x="151" y="0"/>
                    </a:lnTo>
                    <a:cubicBezTo>
                      <a:pt x="127" y="32"/>
                      <a:pt x="127" y="77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3" name="Rectangle 1742"/>
              <p:cNvSpPr>
                <a:spLocks noChangeArrowheads="1"/>
              </p:cNvSpPr>
              <p:nvPr/>
            </p:nvSpPr>
            <p:spPr bwMode="auto">
              <a:xfrm>
                <a:off x="3719" y="3097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4" name="Rectangle 1743"/>
              <p:cNvSpPr>
                <a:spLocks noChangeArrowheads="1"/>
              </p:cNvSpPr>
              <p:nvPr/>
            </p:nvSpPr>
            <p:spPr bwMode="auto">
              <a:xfrm>
                <a:off x="3782" y="3169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5" name="Rectangle 1744"/>
              <p:cNvSpPr>
                <a:spLocks noChangeArrowheads="1"/>
              </p:cNvSpPr>
              <p:nvPr/>
            </p:nvSpPr>
            <p:spPr bwMode="auto">
              <a:xfrm>
                <a:off x="4197" y="2810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6" name="Rectangle 1745"/>
              <p:cNvSpPr>
                <a:spLocks noChangeArrowheads="1"/>
              </p:cNvSpPr>
              <p:nvPr/>
            </p:nvSpPr>
            <p:spPr bwMode="auto">
              <a:xfrm>
                <a:off x="4260" y="2882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7" name="Rectangle 1746"/>
              <p:cNvSpPr>
                <a:spLocks noChangeArrowheads="1"/>
              </p:cNvSpPr>
              <p:nvPr/>
            </p:nvSpPr>
            <p:spPr bwMode="auto">
              <a:xfrm>
                <a:off x="4351" y="2504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8" name="Rectangle 1747"/>
              <p:cNvSpPr>
                <a:spLocks noChangeArrowheads="1"/>
              </p:cNvSpPr>
              <p:nvPr/>
            </p:nvSpPr>
            <p:spPr bwMode="auto">
              <a:xfrm>
                <a:off x="4414" y="2576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09" name="Rectangle 1748"/>
              <p:cNvSpPr>
                <a:spLocks noChangeArrowheads="1"/>
              </p:cNvSpPr>
              <p:nvPr/>
            </p:nvSpPr>
            <p:spPr bwMode="auto">
              <a:xfrm>
                <a:off x="4621" y="2235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0" name="Rectangle 1749"/>
              <p:cNvSpPr>
                <a:spLocks noChangeArrowheads="1"/>
              </p:cNvSpPr>
              <p:nvPr/>
            </p:nvSpPr>
            <p:spPr bwMode="auto">
              <a:xfrm>
                <a:off x="4685" y="2307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1" name="Rectangle 1750"/>
              <p:cNvSpPr>
                <a:spLocks noChangeArrowheads="1"/>
              </p:cNvSpPr>
              <p:nvPr/>
            </p:nvSpPr>
            <p:spPr bwMode="auto">
              <a:xfrm>
                <a:off x="3222" y="3479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2" name="Freeform 1751"/>
              <p:cNvSpPr>
                <a:spLocks/>
              </p:cNvSpPr>
              <p:nvPr/>
            </p:nvSpPr>
            <p:spPr bwMode="auto">
              <a:xfrm>
                <a:off x="3210" y="3462"/>
                <a:ext cx="59" cy="44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5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5"/>
                    </a:lnTo>
                    <a:lnTo>
                      <a:pt x="151" y="0"/>
                    </a:lnTo>
                    <a:cubicBezTo>
                      <a:pt x="127" y="33"/>
                      <a:pt x="128" y="77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3" name="Rectangle 1752"/>
              <p:cNvSpPr>
                <a:spLocks noChangeArrowheads="1"/>
              </p:cNvSpPr>
              <p:nvPr/>
            </p:nvSpPr>
            <p:spPr bwMode="auto">
              <a:xfrm>
                <a:off x="3403" y="3403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4" name="Rectangle 1753"/>
              <p:cNvSpPr>
                <a:spLocks noChangeArrowheads="1"/>
              </p:cNvSpPr>
              <p:nvPr/>
            </p:nvSpPr>
            <p:spPr bwMode="auto">
              <a:xfrm>
                <a:off x="3466" y="3475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5" name="Rectangle 1754"/>
              <p:cNvSpPr>
                <a:spLocks noChangeArrowheads="1"/>
              </p:cNvSpPr>
              <p:nvPr/>
            </p:nvSpPr>
            <p:spPr bwMode="auto">
              <a:xfrm>
                <a:off x="2663" y="3463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6" name="Freeform 1755"/>
              <p:cNvSpPr>
                <a:spLocks/>
              </p:cNvSpPr>
              <p:nvPr/>
            </p:nvSpPr>
            <p:spPr bwMode="auto">
              <a:xfrm>
                <a:off x="2651" y="3446"/>
                <a:ext cx="59" cy="44"/>
              </a:xfrm>
              <a:custGeom>
                <a:avLst/>
                <a:gdLst>
                  <a:gd name="T0" fmla="*/ 151 w 151"/>
                  <a:gd name="T1" fmla="*/ 112 h 112"/>
                  <a:gd name="T2" fmla="*/ 0 w 151"/>
                  <a:gd name="T3" fmla="*/ 56 h 112"/>
                  <a:gd name="T4" fmla="*/ 151 w 151"/>
                  <a:gd name="T5" fmla="*/ 0 h 112"/>
                  <a:gd name="T6" fmla="*/ 151 w 151"/>
                  <a:gd name="T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2">
                    <a:moveTo>
                      <a:pt x="151" y="112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2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7" name="Rectangle 1756"/>
              <p:cNvSpPr>
                <a:spLocks noChangeArrowheads="1"/>
              </p:cNvSpPr>
              <p:nvPr/>
            </p:nvSpPr>
            <p:spPr bwMode="auto">
              <a:xfrm>
                <a:off x="2509" y="3385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8" name="Rectangle 1757"/>
              <p:cNvSpPr>
                <a:spLocks noChangeArrowheads="1"/>
              </p:cNvSpPr>
              <p:nvPr/>
            </p:nvSpPr>
            <p:spPr bwMode="auto">
              <a:xfrm>
                <a:off x="2554" y="3475"/>
                <a:ext cx="7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out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19" name="Rectangle 1758"/>
              <p:cNvSpPr>
                <a:spLocks noChangeArrowheads="1"/>
              </p:cNvSpPr>
              <p:nvPr/>
            </p:nvSpPr>
            <p:spPr bwMode="auto">
              <a:xfrm>
                <a:off x="2831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0" name="Freeform 1759"/>
              <p:cNvSpPr>
                <a:spLocks/>
              </p:cNvSpPr>
              <p:nvPr/>
            </p:nvSpPr>
            <p:spPr bwMode="auto">
              <a:xfrm>
                <a:off x="2829" y="2486"/>
                <a:ext cx="370" cy="181"/>
              </a:xfrm>
              <a:custGeom>
                <a:avLst/>
                <a:gdLst>
                  <a:gd name="T0" fmla="*/ 6 w 944"/>
                  <a:gd name="T1" fmla="*/ 6 h 461"/>
                  <a:gd name="T2" fmla="*/ 6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6 w 944"/>
                  <a:gd name="T13" fmla="*/ 6 h 461"/>
                  <a:gd name="T14" fmla="*/ 6 w 944"/>
                  <a:gd name="T15" fmla="*/ 11 h 461"/>
                  <a:gd name="T16" fmla="*/ 6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6 h 461"/>
                  <a:gd name="T44" fmla="*/ 6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6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1" name="Rectangle 1760"/>
              <p:cNvSpPr>
                <a:spLocks noChangeArrowheads="1"/>
              </p:cNvSpPr>
              <p:nvPr/>
            </p:nvSpPr>
            <p:spPr bwMode="auto">
              <a:xfrm>
                <a:off x="2924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22" name="Rectangle 1761"/>
              <p:cNvSpPr>
                <a:spLocks noChangeArrowheads="1"/>
              </p:cNvSpPr>
              <p:nvPr/>
            </p:nvSpPr>
            <p:spPr bwMode="auto">
              <a:xfrm>
                <a:off x="2924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20-17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23" name="Rectangle 1762"/>
              <p:cNvSpPr>
                <a:spLocks noChangeArrowheads="1"/>
              </p:cNvSpPr>
              <p:nvPr/>
            </p:nvSpPr>
            <p:spPr bwMode="auto">
              <a:xfrm>
                <a:off x="2805" y="219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4" name="Freeform 1763"/>
              <p:cNvSpPr>
                <a:spLocks/>
              </p:cNvSpPr>
              <p:nvPr/>
            </p:nvSpPr>
            <p:spPr bwMode="auto">
              <a:xfrm>
                <a:off x="2803" y="2197"/>
                <a:ext cx="371" cy="180"/>
              </a:xfrm>
              <a:custGeom>
                <a:avLst/>
                <a:gdLst>
                  <a:gd name="T0" fmla="*/ 6 w 944"/>
                  <a:gd name="T1" fmla="*/ 6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6 h 461"/>
                  <a:gd name="T12" fmla="*/ 6 w 944"/>
                  <a:gd name="T13" fmla="*/ 6 h 461"/>
                  <a:gd name="T14" fmla="*/ 6 w 944"/>
                  <a:gd name="T15" fmla="*/ 11 h 461"/>
                  <a:gd name="T16" fmla="*/ 6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6 h 461"/>
                  <a:gd name="T44" fmla="*/ 6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5" name="Rectangle 1764"/>
              <p:cNvSpPr>
                <a:spLocks noChangeArrowheads="1"/>
              </p:cNvSpPr>
              <p:nvPr/>
            </p:nvSpPr>
            <p:spPr bwMode="auto">
              <a:xfrm>
                <a:off x="2897" y="2199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26" name="Rectangle 1765"/>
              <p:cNvSpPr>
                <a:spLocks noChangeArrowheads="1"/>
              </p:cNvSpPr>
              <p:nvPr/>
            </p:nvSpPr>
            <p:spPr bwMode="auto">
              <a:xfrm>
                <a:off x="2897" y="2298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18-17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27" name="Oval 1766"/>
              <p:cNvSpPr>
                <a:spLocks noChangeArrowheads="1"/>
              </p:cNvSpPr>
              <p:nvPr/>
            </p:nvSpPr>
            <p:spPr bwMode="auto">
              <a:xfrm>
                <a:off x="3307" y="2560"/>
                <a:ext cx="27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8" name="Freeform 1767"/>
              <p:cNvSpPr>
                <a:spLocks/>
              </p:cNvSpPr>
              <p:nvPr/>
            </p:nvSpPr>
            <p:spPr bwMode="auto">
              <a:xfrm>
                <a:off x="3304" y="2557"/>
                <a:ext cx="33" cy="30"/>
              </a:xfrm>
              <a:custGeom>
                <a:avLst/>
                <a:gdLst>
                  <a:gd name="T0" fmla="*/ 77 w 84"/>
                  <a:gd name="T1" fmla="*/ 39 h 78"/>
                  <a:gd name="T2" fmla="*/ 71 w 84"/>
                  <a:gd name="T3" fmla="*/ 39 h 78"/>
                  <a:gd name="T4" fmla="*/ 42 w 84"/>
                  <a:gd name="T5" fmla="*/ 65 h 78"/>
                  <a:gd name="T6" fmla="*/ 13 w 84"/>
                  <a:gd name="T7" fmla="*/ 39 h 78"/>
                  <a:gd name="T8" fmla="*/ 42 w 84"/>
                  <a:gd name="T9" fmla="*/ 13 h 78"/>
                  <a:gd name="T10" fmla="*/ 71 w 84"/>
                  <a:gd name="T11" fmla="*/ 39 h 78"/>
                  <a:gd name="T12" fmla="*/ 84 w 84"/>
                  <a:gd name="T13" fmla="*/ 39 h 78"/>
                  <a:gd name="T14" fmla="*/ 42 w 84"/>
                  <a:gd name="T15" fmla="*/ 0 h 78"/>
                  <a:gd name="T16" fmla="*/ 0 w 84"/>
                  <a:gd name="T17" fmla="*/ 39 h 78"/>
                  <a:gd name="T18" fmla="*/ 42 w 84"/>
                  <a:gd name="T19" fmla="*/ 78 h 78"/>
                  <a:gd name="T20" fmla="*/ 84 w 84"/>
                  <a:gd name="T21" fmla="*/ 39 h 78"/>
                  <a:gd name="T22" fmla="*/ 77 w 84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8">
                    <a:moveTo>
                      <a:pt x="77" y="39"/>
                    </a:moveTo>
                    <a:lnTo>
                      <a:pt x="71" y="39"/>
                    </a:lnTo>
                    <a:cubicBezTo>
                      <a:pt x="71" y="53"/>
                      <a:pt x="58" y="65"/>
                      <a:pt x="42" y="65"/>
                    </a:cubicBezTo>
                    <a:cubicBezTo>
                      <a:pt x="26" y="65"/>
                      <a:pt x="13" y="53"/>
                      <a:pt x="13" y="39"/>
                    </a:cubicBezTo>
                    <a:cubicBezTo>
                      <a:pt x="13" y="25"/>
                      <a:pt x="26" y="13"/>
                      <a:pt x="42" y="13"/>
                    </a:cubicBezTo>
                    <a:cubicBezTo>
                      <a:pt x="58" y="13"/>
                      <a:pt x="71" y="25"/>
                      <a:pt x="71" y="39"/>
                    </a:cubicBezTo>
                    <a:lnTo>
                      <a:pt x="84" y="39"/>
                    </a:lnTo>
                    <a:cubicBezTo>
                      <a:pt x="84" y="17"/>
                      <a:pt x="65" y="0"/>
                      <a:pt x="42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2" y="78"/>
                    </a:cubicBezTo>
                    <a:cubicBezTo>
                      <a:pt x="65" y="78"/>
                      <a:pt x="84" y="61"/>
                      <a:pt x="84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9" name="Oval 1768"/>
              <p:cNvSpPr>
                <a:spLocks noChangeArrowheads="1"/>
              </p:cNvSpPr>
              <p:nvPr/>
            </p:nvSpPr>
            <p:spPr bwMode="auto">
              <a:xfrm>
                <a:off x="3448" y="2560"/>
                <a:ext cx="28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0" name="Freeform 1769"/>
              <p:cNvSpPr>
                <a:spLocks/>
              </p:cNvSpPr>
              <p:nvPr/>
            </p:nvSpPr>
            <p:spPr bwMode="auto">
              <a:xfrm>
                <a:off x="3446" y="2557"/>
                <a:ext cx="33" cy="30"/>
              </a:xfrm>
              <a:custGeom>
                <a:avLst/>
                <a:gdLst>
                  <a:gd name="T0" fmla="*/ 77 w 83"/>
                  <a:gd name="T1" fmla="*/ 39 h 78"/>
                  <a:gd name="T2" fmla="*/ 70 w 83"/>
                  <a:gd name="T3" fmla="*/ 39 h 78"/>
                  <a:gd name="T4" fmla="*/ 41 w 83"/>
                  <a:gd name="T5" fmla="*/ 65 h 78"/>
                  <a:gd name="T6" fmla="*/ 12 w 83"/>
                  <a:gd name="T7" fmla="*/ 39 h 78"/>
                  <a:gd name="T8" fmla="*/ 41 w 83"/>
                  <a:gd name="T9" fmla="*/ 13 h 78"/>
                  <a:gd name="T10" fmla="*/ 70 w 83"/>
                  <a:gd name="T11" fmla="*/ 39 h 78"/>
                  <a:gd name="T12" fmla="*/ 83 w 83"/>
                  <a:gd name="T13" fmla="*/ 39 h 78"/>
                  <a:gd name="T14" fmla="*/ 41 w 83"/>
                  <a:gd name="T15" fmla="*/ 0 h 78"/>
                  <a:gd name="T16" fmla="*/ 0 w 83"/>
                  <a:gd name="T17" fmla="*/ 39 h 78"/>
                  <a:gd name="T18" fmla="*/ 41 w 83"/>
                  <a:gd name="T19" fmla="*/ 78 h 78"/>
                  <a:gd name="T20" fmla="*/ 83 w 83"/>
                  <a:gd name="T21" fmla="*/ 39 h 78"/>
                  <a:gd name="T22" fmla="*/ 77 w 83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78">
                    <a:moveTo>
                      <a:pt x="77" y="39"/>
                    </a:moveTo>
                    <a:lnTo>
                      <a:pt x="70" y="39"/>
                    </a:lnTo>
                    <a:cubicBezTo>
                      <a:pt x="70" y="53"/>
                      <a:pt x="58" y="65"/>
                      <a:pt x="41" y="65"/>
                    </a:cubicBezTo>
                    <a:cubicBezTo>
                      <a:pt x="25" y="65"/>
                      <a:pt x="12" y="53"/>
                      <a:pt x="12" y="39"/>
                    </a:cubicBezTo>
                    <a:cubicBezTo>
                      <a:pt x="12" y="25"/>
                      <a:pt x="25" y="13"/>
                      <a:pt x="41" y="13"/>
                    </a:cubicBezTo>
                    <a:cubicBezTo>
                      <a:pt x="58" y="13"/>
                      <a:pt x="70" y="25"/>
                      <a:pt x="70" y="39"/>
                    </a:cubicBezTo>
                    <a:lnTo>
                      <a:pt x="83" y="39"/>
                    </a:lnTo>
                    <a:cubicBezTo>
                      <a:pt x="83" y="17"/>
                      <a:pt x="64" y="0"/>
                      <a:pt x="41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1" y="78"/>
                    </a:cubicBezTo>
                    <a:cubicBezTo>
                      <a:pt x="64" y="78"/>
                      <a:pt x="83" y="61"/>
                      <a:pt x="83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1" name="Oval 1770"/>
              <p:cNvSpPr>
                <a:spLocks noChangeArrowheads="1"/>
              </p:cNvSpPr>
              <p:nvPr/>
            </p:nvSpPr>
            <p:spPr bwMode="auto">
              <a:xfrm>
                <a:off x="3590" y="2560"/>
                <a:ext cx="27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2" name="Freeform 1771"/>
              <p:cNvSpPr>
                <a:spLocks/>
              </p:cNvSpPr>
              <p:nvPr/>
            </p:nvSpPr>
            <p:spPr bwMode="auto">
              <a:xfrm>
                <a:off x="3587" y="2557"/>
                <a:ext cx="33" cy="30"/>
              </a:xfrm>
              <a:custGeom>
                <a:avLst/>
                <a:gdLst>
                  <a:gd name="T0" fmla="*/ 77 w 84"/>
                  <a:gd name="T1" fmla="*/ 39 h 78"/>
                  <a:gd name="T2" fmla="*/ 71 w 84"/>
                  <a:gd name="T3" fmla="*/ 39 h 78"/>
                  <a:gd name="T4" fmla="*/ 42 w 84"/>
                  <a:gd name="T5" fmla="*/ 65 h 78"/>
                  <a:gd name="T6" fmla="*/ 13 w 84"/>
                  <a:gd name="T7" fmla="*/ 39 h 78"/>
                  <a:gd name="T8" fmla="*/ 42 w 84"/>
                  <a:gd name="T9" fmla="*/ 13 h 78"/>
                  <a:gd name="T10" fmla="*/ 71 w 84"/>
                  <a:gd name="T11" fmla="*/ 39 h 78"/>
                  <a:gd name="T12" fmla="*/ 84 w 84"/>
                  <a:gd name="T13" fmla="*/ 39 h 78"/>
                  <a:gd name="T14" fmla="*/ 42 w 84"/>
                  <a:gd name="T15" fmla="*/ 0 h 78"/>
                  <a:gd name="T16" fmla="*/ 0 w 84"/>
                  <a:gd name="T17" fmla="*/ 39 h 78"/>
                  <a:gd name="T18" fmla="*/ 42 w 84"/>
                  <a:gd name="T19" fmla="*/ 78 h 78"/>
                  <a:gd name="T20" fmla="*/ 84 w 84"/>
                  <a:gd name="T21" fmla="*/ 39 h 78"/>
                  <a:gd name="T22" fmla="*/ 77 w 84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8">
                    <a:moveTo>
                      <a:pt x="77" y="39"/>
                    </a:moveTo>
                    <a:lnTo>
                      <a:pt x="71" y="39"/>
                    </a:lnTo>
                    <a:cubicBezTo>
                      <a:pt x="71" y="53"/>
                      <a:pt x="58" y="65"/>
                      <a:pt x="42" y="65"/>
                    </a:cubicBezTo>
                    <a:cubicBezTo>
                      <a:pt x="25" y="65"/>
                      <a:pt x="13" y="53"/>
                      <a:pt x="13" y="39"/>
                    </a:cubicBezTo>
                    <a:cubicBezTo>
                      <a:pt x="13" y="25"/>
                      <a:pt x="25" y="13"/>
                      <a:pt x="42" y="13"/>
                    </a:cubicBezTo>
                    <a:cubicBezTo>
                      <a:pt x="58" y="13"/>
                      <a:pt x="71" y="25"/>
                      <a:pt x="71" y="39"/>
                    </a:cubicBezTo>
                    <a:lnTo>
                      <a:pt x="84" y="39"/>
                    </a:lnTo>
                    <a:cubicBezTo>
                      <a:pt x="83" y="17"/>
                      <a:pt x="64" y="0"/>
                      <a:pt x="42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2" y="78"/>
                    </a:cubicBezTo>
                    <a:cubicBezTo>
                      <a:pt x="64" y="78"/>
                      <a:pt x="83" y="61"/>
                      <a:pt x="84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3" name="Oval 1772"/>
              <p:cNvSpPr>
                <a:spLocks noChangeArrowheads="1"/>
              </p:cNvSpPr>
              <p:nvPr/>
            </p:nvSpPr>
            <p:spPr bwMode="auto">
              <a:xfrm>
                <a:off x="2657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4" name="Freeform 1773"/>
              <p:cNvSpPr>
                <a:spLocks/>
              </p:cNvSpPr>
              <p:nvPr/>
            </p:nvSpPr>
            <p:spPr bwMode="auto">
              <a:xfrm>
                <a:off x="2655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5 w 51"/>
                  <a:gd name="T5" fmla="*/ 68 h 81"/>
                  <a:gd name="T6" fmla="*/ 8 w 51"/>
                  <a:gd name="T7" fmla="*/ 41 h 81"/>
                  <a:gd name="T8" fmla="*/ 25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5 w 51"/>
                  <a:gd name="T15" fmla="*/ 0 h 81"/>
                  <a:gd name="T16" fmla="*/ 0 w 51"/>
                  <a:gd name="T17" fmla="*/ 41 h 81"/>
                  <a:gd name="T18" fmla="*/ 25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5" y="68"/>
                      <a:pt x="25" y="68"/>
                    </a:cubicBezTo>
                    <a:cubicBezTo>
                      <a:pt x="15" y="68"/>
                      <a:pt x="8" y="55"/>
                      <a:pt x="8" y="41"/>
                    </a:cubicBezTo>
                    <a:cubicBezTo>
                      <a:pt x="8" y="26"/>
                      <a:pt x="15" y="14"/>
                      <a:pt x="25" y="14"/>
                    </a:cubicBezTo>
                    <a:cubicBezTo>
                      <a:pt x="35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5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3"/>
                      <a:pt x="11" y="81"/>
                      <a:pt x="25" y="81"/>
                    </a:cubicBezTo>
                    <a:cubicBezTo>
                      <a:pt x="39" y="81"/>
                      <a:pt x="51" y="64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5" name="Oval 1774"/>
              <p:cNvSpPr>
                <a:spLocks noChangeArrowheads="1"/>
              </p:cNvSpPr>
              <p:nvPr/>
            </p:nvSpPr>
            <p:spPr bwMode="auto">
              <a:xfrm>
                <a:off x="2743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6" name="Freeform 1775"/>
              <p:cNvSpPr>
                <a:spLocks/>
              </p:cNvSpPr>
              <p:nvPr/>
            </p:nvSpPr>
            <p:spPr bwMode="auto">
              <a:xfrm>
                <a:off x="2741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39" y="81"/>
                      <a:pt x="51" y="64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7" name="Oval 1776"/>
              <p:cNvSpPr>
                <a:spLocks noChangeArrowheads="1"/>
              </p:cNvSpPr>
              <p:nvPr/>
            </p:nvSpPr>
            <p:spPr bwMode="auto">
              <a:xfrm>
                <a:off x="3287" y="2271"/>
                <a:ext cx="16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8" name="Freeform 1777"/>
              <p:cNvSpPr>
                <a:spLocks/>
              </p:cNvSpPr>
              <p:nvPr/>
            </p:nvSpPr>
            <p:spPr bwMode="auto">
              <a:xfrm>
                <a:off x="3285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4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4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4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4" y="41"/>
                    </a:cubicBezTo>
                    <a:lnTo>
                      <a:pt x="51" y="41"/>
                    </a:lnTo>
                    <a:cubicBezTo>
                      <a:pt x="51" y="18"/>
                      <a:pt x="40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40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9" name="Oval 1778"/>
              <p:cNvSpPr>
                <a:spLocks noChangeArrowheads="1"/>
              </p:cNvSpPr>
              <p:nvPr/>
            </p:nvSpPr>
            <p:spPr bwMode="auto">
              <a:xfrm>
                <a:off x="3373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0" name="Freeform 1779"/>
              <p:cNvSpPr>
                <a:spLocks/>
              </p:cNvSpPr>
              <p:nvPr/>
            </p:nvSpPr>
            <p:spPr bwMode="auto">
              <a:xfrm>
                <a:off x="3371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5 w 51"/>
                  <a:gd name="T5" fmla="*/ 68 h 81"/>
                  <a:gd name="T6" fmla="*/ 8 w 51"/>
                  <a:gd name="T7" fmla="*/ 41 h 81"/>
                  <a:gd name="T8" fmla="*/ 25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5 w 51"/>
                  <a:gd name="T15" fmla="*/ 0 h 81"/>
                  <a:gd name="T16" fmla="*/ 0 w 51"/>
                  <a:gd name="T17" fmla="*/ 41 h 81"/>
                  <a:gd name="T18" fmla="*/ 25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5" y="68"/>
                      <a:pt x="25" y="68"/>
                    </a:cubicBezTo>
                    <a:cubicBezTo>
                      <a:pt x="15" y="68"/>
                      <a:pt x="8" y="55"/>
                      <a:pt x="8" y="41"/>
                    </a:cubicBezTo>
                    <a:cubicBezTo>
                      <a:pt x="8" y="26"/>
                      <a:pt x="15" y="14"/>
                      <a:pt x="25" y="14"/>
                    </a:cubicBezTo>
                    <a:cubicBezTo>
                      <a:pt x="35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5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3"/>
                      <a:pt x="11" y="81"/>
                      <a:pt x="25" y="81"/>
                    </a:cubicBezTo>
                    <a:cubicBezTo>
                      <a:pt x="39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1" name="Oval 1780"/>
              <p:cNvSpPr>
                <a:spLocks noChangeArrowheads="1"/>
              </p:cNvSpPr>
              <p:nvPr/>
            </p:nvSpPr>
            <p:spPr bwMode="auto">
              <a:xfrm>
                <a:off x="3459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2" name="Freeform 1781"/>
              <p:cNvSpPr>
                <a:spLocks/>
              </p:cNvSpPr>
              <p:nvPr/>
            </p:nvSpPr>
            <p:spPr bwMode="auto">
              <a:xfrm>
                <a:off x="3457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40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40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3" name="Oval 1782"/>
              <p:cNvSpPr>
                <a:spLocks noChangeArrowheads="1"/>
              </p:cNvSpPr>
              <p:nvPr/>
            </p:nvSpPr>
            <p:spPr bwMode="auto">
              <a:xfrm>
                <a:off x="2690" y="2600"/>
                <a:ext cx="16" cy="27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4" name="Freeform 1783"/>
              <p:cNvSpPr>
                <a:spLocks/>
              </p:cNvSpPr>
              <p:nvPr/>
            </p:nvSpPr>
            <p:spPr bwMode="auto">
              <a:xfrm>
                <a:off x="2689" y="2597"/>
                <a:ext cx="18" cy="32"/>
              </a:xfrm>
              <a:custGeom>
                <a:avLst/>
                <a:gdLst>
                  <a:gd name="T0" fmla="*/ 43 w 46"/>
                  <a:gd name="T1" fmla="*/ 41 h 82"/>
                  <a:gd name="T2" fmla="*/ 39 w 46"/>
                  <a:gd name="T3" fmla="*/ 41 h 82"/>
                  <a:gd name="T4" fmla="*/ 23 w 46"/>
                  <a:gd name="T5" fmla="*/ 68 h 82"/>
                  <a:gd name="T6" fmla="*/ 7 w 46"/>
                  <a:gd name="T7" fmla="*/ 41 h 82"/>
                  <a:gd name="T8" fmla="*/ 23 w 46"/>
                  <a:gd name="T9" fmla="*/ 14 h 82"/>
                  <a:gd name="T10" fmla="*/ 39 w 46"/>
                  <a:gd name="T11" fmla="*/ 41 h 82"/>
                  <a:gd name="T12" fmla="*/ 46 w 46"/>
                  <a:gd name="T13" fmla="*/ 41 h 82"/>
                  <a:gd name="T14" fmla="*/ 23 w 46"/>
                  <a:gd name="T15" fmla="*/ 0 h 82"/>
                  <a:gd name="T16" fmla="*/ 0 w 46"/>
                  <a:gd name="T17" fmla="*/ 41 h 82"/>
                  <a:gd name="T18" fmla="*/ 23 w 46"/>
                  <a:gd name="T19" fmla="*/ 82 h 82"/>
                  <a:gd name="T20" fmla="*/ 46 w 46"/>
                  <a:gd name="T21" fmla="*/ 41 h 82"/>
                  <a:gd name="T22" fmla="*/ 43 w 46"/>
                  <a:gd name="T23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82">
                    <a:moveTo>
                      <a:pt x="43" y="41"/>
                    </a:moveTo>
                    <a:lnTo>
                      <a:pt x="39" y="41"/>
                    </a:lnTo>
                    <a:cubicBezTo>
                      <a:pt x="39" y="55"/>
                      <a:pt x="32" y="68"/>
                      <a:pt x="23" y="68"/>
                    </a:cubicBezTo>
                    <a:cubicBezTo>
                      <a:pt x="14" y="68"/>
                      <a:pt x="7" y="55"/>
                      <a:pt x="7" y="41"/>
                    </a:cubicBezTo>
                    <a:cubicBezTo>
                      <a:pt x="7" y="26"/>
                      <a:pt x="14" y="14"/>
                      <a:pt x="23" y="14"/>
                    </a:cubicBezTo>
                    <a:cubicBezTo>
                      <a:pt x="32" y="14"/>
                      <a:pt x="39" y="26"/>
                      <a:pt x="39" y="41"/>
                    </a:cubicBezTo>
                    <a:lnTo>
                      <a:pt x="46" y="41"/>
                    </a:lnTo>
                    <a:cubicBezTo>
                      <a:pt x="46" y="18"/>
                      <a:pt x="36" y="0"/>
                      <a:pt x="23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4"/>
                      <a:pt x="11" y="82"/>
                      <a:pt x="23" y="82"/>
                    </a:cubicBezTo>
                    <a:cubicBezTo>
                      <a:pt x="36" y="81"/>
                      <a:pt x="46" y="64"/>
                      <a:pt x="46" y="41"/>
                    </a:cubicBezTo>
                    <a:lnTo>
                      <a:pt x="43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20" name="Oval 1785"/>
            <p:cNvSpPr>
              <a:spLocks noChangeArrowheads="1"/>
            </p:cNvSpPr>
            <p:nvPr/>
          </p:nvSpPr>
          <p:spPr bwMode="auto">
            <a:xfrm>
              <a:off x="4419600" y="4127501"/>
              <a:ext cx="23812" cy="42863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1" name="Freeform 1786"/>
            <p:cNvSpPr>
              <a:spLocks/>
            </p:cNvSpPr>
            <p:nvPr/>
          </p:nvSpPr>
          <p:spPr bwMode="auto">
            <a:xfrm>
              <a:off x="4418013" y="4122738"/>
              <a:ext cx="28575" cy="50800"/>
            </a:xfrm>
            <a:custGeom>
              <a:avLst/>
              <a:gdLst>
                <a:gd name="T0" fmla="*/ 42 w 45"/>
                <a:gd name="T1" fmla="*/ 41 h 82"/>
                <a:gd name="T2" fmla="*/ 38 w 45"/>
                <a:gd name="T3" fmla="*/ 41 h 82"/>
                <a:gd name="T4" fmla="*/ 22 w 45"/>
                <a:gd name="T5" fmla="*/ 68 h 82"/>
                <a:gd name="T6" fmla="*/ 7 w 45"/>
                <a:gd name="T7" fmla="*/ 41 h 82"/>
                <a:gd name="T8" fmla="*/ 22 w 45"/>
                <a:gd name="T9" fmla="*/ 14 h 82"/>
                <a:gd name="T10" fmla="*/ 38 w 45"/>
                <a:gd name="T11" fmla="*/ 41 h 82"/>
                <a:gd name="T12" fmla="*/ 45 w 45"/>
                <a:gd name="T13" fmla="*/ 41 h 82"/>
                <a:gd name="T14" fmla="*/ 22 w 45"/>
                <a:gd name="T15" fmla="*/ 0 h 82"/>
                <a:gd name="T16" fmla="*/ 0 w 45"/>
                <a:gd name="T17" fmla="*/ 41 h 82"/>
                <a:gd name="T18" fmla="*/ 22 w 45"/>
                <a:gd name="T19" fmla="*/ 82 h 82"/>
                <a:gd name="T20" fmla="*/ 45 w 45"/>
                <a:gd name="T21" fmla="*/ 41 h 82"/>
                <a:gd name="T22" fmla="*/ 42 w 45"/>
                <a:gd name="T2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82">
                  <a:moveTo>
                    <a:pt x="42" y="41"/>
                  </a:moveTo>
                  <a:lnTo>
                    <a:pt x="38" y="41"/>
                  </a:lnTo>
                  <a:cubicBezTo>
                    <a:pt x="38" y="55"/>
                    <a:pt x="31" y="68"/>
                    <a:pt x="22" y="68"/>
                  </a:cubicBezTo>
                  <a:cubicBezTo>
                    <a:pt x="14" y="68"/>
                    <a:pt x="7" y="55"/>
                    <a:pt x="7" y="41"/>
                  </a:cubicBezTo>
                  <a:cubicBezTo>
                    <a:pt x="7" y="26"/>
                    <a:pt x="14" y="14"/>
                    <a:pt x="22" y="14"/>
                  </a:cubicBezTo>
                  <a:cubicBezTo>
                    <a:pt x="31" y="14"/>
                    <a:pt x="38" y="26"/>
                    <a:pt x="38" y="41"/>
                  </a:cubicBezTo>
                  <a:lnTo>
                    <a:pt x="45" y="41"/>
                  </a:lnTo>
                  <a:cubicBezTo>
                    <a:pt x="45" y="18"/>
                    <a:pt x="35" y="0"/>
                    <a:pt x="22" y="0"/>
                  </a:cubicBezTo>
                  <a:cubicBezTo>
                    <a:pt x="10" y="0"/>
                    <a:pt x="0" y="18"/>
                    <a:pt x="0" y="41"/>
                  </a:cubicBezTo>
                  <a:cubicBezTo>
                    <a:pt x="0" y="64"/>
                    <a:pt x="10" y="81"/>
                    <a:pt x="22" y="82"/>
                  </a:cubicBezTo>
                  <a:cubicBezTo>
                    <a:pt x="35" y="81"/>
                    <a:pt x="45" y="64"/>
                    <a:pt x="45" y="41"/>
                  </a:cubicBezTo>
                  <a:lnTo>
                    <a:pt x="42" y="4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2" name="Freeform 1787"/>
            <p:cNvSpPr>
              <a:spLocks/>
            </p:cNvSpPr>
            <p:nvPr/>
          </p:nvSpPr>
          <p:spPr bwMode="auto">
            <a:xfrm>
              <a:off x="4446588" y="3046413"/>
              <a:ext cx="866775" cy="284163"/>
            </a:xfrm>
            <a:custGeom>
              <a:avLst/>
              <a:gdLst>
                <a:gd name="T0" fmla="*/ 1390 w 1390"/>
                <a:gd name="T1" fmla="*/ 0 h 460"/>
                <a:gd name="T2" fmla="*/ 187 w 1390"/>
                <a:gd name="T3" fmla="*/ 0 h 460"/>
                <a:gd name="T4" fmla="*/ 158 w 1390"/>
                <a:gd name="T5" fmla="*/ 32 h 460"/>
                <a:gd name="T6" fmla="*/ 606 w 1390"/>
                <a:gd name="T7" fmla="*/ 32 h 460"/>
                <a:gd name="T8" fmla="*/ 609 w 1390"/>
                <a:gd name="T9" fmla="*/ 33 h 460"/>
                <a:gd name="T10" fmla="*/ 610 w 1390"/>
                <a:gd name="T11" fmla="*/ 35 h 460"/>
                <a:gd name="T12" fmla="*/ 610 w 1390"/>
                <a:gd name="T13" fmla="*/ 413 h 460"/>
                <a:gd name="T14" fmla="*/ 609 w 1390"/>
                <a:gd name="T15" fmla="*/ 416 h 460"/>
                <a:gd name="T16" fmla="*/ 606 w 1390"/>
                <a:gd name="T17" fmla="*/ 417 h 460"/>
                <a:gd name="T18" fmla="*/ 147 w 1390"/>
                <a:gd name="T19" fmla="*/ 417 h 460"/>
                <a:gd name="T20" fmla="*/ 145 w 1390"/>
                <a:gd name="T21" fmla="*/ 416 h 460"/>
                <a:gd name="T22" fmla="*/ 144 w 1390"/>
                <a:gd name="T23" fmla="*/ 413 h 460"/>
                <a:gd name="T24" fmla="*/ 144 w 1390"/>
                <a:gd name="T25" fmla="*/ 47 h 460"/>
                <a:gd name="T26" fmla="*/ 0 w 1390"/>
                <a:gd name="T27" fmla="*/ 200 h 460"/>
                <a:gd name="T28" fmla="*/ 0 w 1390"/>
                <a:gd name="T29" fmla="*/ 460 h 460"/>
                <a:gd name="T30" fmla="*/ 1390 w 1390"/>
                <a:gd name="T31" fmla="*/ 460 h 460"/>
                <a:gd name="T32" fmla="*/ 1390 w 1390"/>
                <a:gd name="T33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0" h="460">
                  <a:moveTo>
                    <a:pt x="1390" y="0"/>
                  </a:moveTo>
                  <a:lnTo>
                    <a:pt x="187" y="0"/>
                  </a:lnTo>
                  <a:lnTo>
                    <a:pt x="158" y="32"/>
                  </a:lnTo>
                  <a:lnTo>
                    <a:pt x="606" y="32"/>
                  </a:lnTo>
                  <a:lnTo>
                    <a:pt x="609" y="33"/>
                  </a:lnTo>
                  <a:lnTo>
                    <a:pt x="610" y="35"/>
                  </a:lnTo>
                  <a:lnTo>
                    <a:pt x="610" y="413"/>
                  </a:lnTo>
                  <a:lnTo>
                    <a:pt x="609" y="416"/>
                  </a:lnTo>
                  <a:lnTo>
                    <a:pt x="606" y="417"/>
                  </a:lnTo>
                  <a:lnTo>
                    <a:pt x="147" y="417"/>
                  </a:lnTo>
                  <a:lnTo>
                    <a:pt x="145" y="416"/>
                  </a:lnTo>
                  <a:lnTo>
                    <a:pt x="144" y="413"/>
                  </a:lnTo>
                  <a:lnTo>
                    <a:pt x="144" y="47"/>
                  </a:lnTo>
                  <a:lnTo>
                    <a:pt x="0" y="200"/>
                  </a:lnTo>
                  <a:lnTo>
                    <a:pt x="0" y="460"/>
                  </a:lnTo>
                  <a:lnTo>
                    <a:pt x="1390" y="46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3" name="Freeform 1788"/>
            <p:cNvSpPr>
              <a:spLocks/>
            </p:cNvSpPr>
            <p:nvPr/>
          </p:nvSpPr>
          <p:spPr bwMode="auto">
            <a:xfrm>
              <a:off x="4446588" y="3046413"/>
              <a:ext cx="115887" cy="123825"/>
            </a:xfrm>
            <a:custGeom>
              <a:avLst/>
              <a:gdLst>
                <a:gd name="T0" fmla="*/ 187 w 187"/>
                <a:gd name="T1" fmla="*/ 0 h 200"/>
                <a:gd name="T2" fmla="*/ 0 w 187"/>
                <a:gd name="T3" fmla="*/ 0 h 200"/>
                <a:gd name="T4" fmla="*/ 0 w 187"/>
                <a:gd name="T5" fmla="*/ 200 h 200"/>
                <a:gd name="T6" fmla="*/ 144 w 187"/>
                <a:gd name="T7" fmla="*/ 47 h 200"/>
                <a:gd name="T8" fmla="*/ 144 w 187"/>
                <a:gd name="T9" fmla="*/ 35 h 200"/>
                <a:gd name="T10" fmla="*/ 147 w 187"/>
                <a:gd name="T11" fmla="*/ 35 h 200"/>
                <a:gd name="T12" fmla="*/ 144 w 187"/>
                <a:gd name="T13" fmla="*/ 35 h 200"/>
                <a:gd name="T14" fmla="*/ 145 w 187"/>
                <a:gd name="T15" fmla="*/ 33 h 200"/>
                <a:gd name="T16" fmla="*/ 147 w 187"/>
                <a:gd name="T17" fmla="*/ 32 h 200"/>
                <a:gd name="T18" fmla="*/ 158 w 187"/>
                <a:gd name="T19" fmla="*/ 32 h 200"/>
                <a:gd name="T20" fmla="*/ 187 w 187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200">
                  <a:moveTo>
                    <a:pt x="187" y="0"/>
                  </a:moveTo>
                  <a:lnTo>
                    <a:pt x="0" y="0"/>
                  </a:lnTo>
                  <a:lnTo>
                    <a:pt x="0" y="200"/>
                  </a:lnTo>
                  <a:lnTo>
                    <a:pt x="144" y="47"/>
                  </a:lnTo>
                  <a:lnTo>
                    <a:pt x="144" y="35"/>
                  </a:lnTo>
                  <a:lnTo>
                    <a:pt x="147" y="35"/>
                  </a:lnTo>
                  <a:lnTo>
                    <a:pt x="144" y="35"/>
                  </a:lnTo>
                  <a:lnTo>
                    <a:pt x="145" y="33"/>
                  </a:lnTo>
                  <a:lnTo>
                    <a:pt x="147" y="32"/>
                  </a:lnTo>
                  <a:lnTo>
                    <a:pt x="158" y="32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4" name="Freeform 1789"/>
            <p:cNvSpPr>
              <a:spLocks/>
            </p:cNvSpPr>
            <p:nvPr/>
          </p:nvSpPr>
          <p:spPr bwMode="auto">
            <a:xfrm>
              <a:off x="4540250" y="3070226"/>
              <a:ext cx="282575" cy="228600"/>
            </a:xfrm>
            <a:custGeom>
              <a:avLst/>
              <a:gdLst>
                <a:gd name="T0" fmla="*/ 452 w 452"/>
                <a:gd name="T1" fmla="*/ 0 h 370"/>
                <a:gd name="T2" fmla="*/ 0 w 452"/>
                <a:gd name="T3" fmla="*/ 0 h 370"/>
                <a:gd name="T4" fmla="*/ 0 w 452"/>
                <a:gd name="T5" fmla="*/ 0 h 370"/>
                <a:gd name="T6" fmla="*/ 0 w 452"/>
                <a:gd name="T7" fmla="*/ 370 h 370"/>
                <a:gd name="T8" fmla="*/ 452 w 452"/>
                <a:gd name="T9" fmla="*/ 370 h 370"/>
                <a:gd name="T10" fmla="*/ 452 w 452"/>
                <a:gd name="T11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370">
                  <a:moveTo>
                    <a:pt x="4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452" y="37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5" name="Freeform 1790"/>
            <p:cNvSpPr>
              <a:spLocks/>
            </p:cNvSpPr>
            <p:nvPr/>
          </p:nvSpPr>
          <p:spPr bwMode="auto">
            <a:xfrm>
              <a:off x="4540250" y="3070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6" name="Freeform 1791"/>
            <p:cNvSpPr>
              <a:spLocks/>
            </p:cNvSpPr>
            <p:nvPr/>
          </p:nvSpPr>
          <p:spPr bwMode="auto">
            <a:xfrm>
              <a:off x="4443413" y="3041651"/>
              <a:ext cx="873125" cy="293688"/>
            </a:xfrm>
            <a:custGeom>
              <a:avLst/>
              <a:gdLst>
                <a:gd name="T0" fmla="*/ 1399 w 1402"/>
                <a:gd name="T1" fmla="*/ 0 h 472"/>
                <a:gd name="T2" fmla="*/ 199 w 1402"/>
                <a:gd name="T3" fmla="*/ 0 h 472"/>
                <a:gd name="T4" fmla="*/ 193 w 1402"/>
                <a:gd name="T5" fmla="*/ 6 h 472"/>
                <a:gd name="T6" fmla="*/ 1396 w 1402"/>
                <a:gd name="T7" fmla="*/ 6 h 472"/>
                <a:gd name="T8" fmla="*/ 1396 w 1402"/>
                <a:gd name="T9" fmla="*/ 466 h 472"/>
                <a:gd name="T10" fmla="*/ 6 w 1402"/>
                <a:gd name="T11" fmla="*/ 466 h 472"/>
                <a:gd name="T12" fmla="*/ 6 w 1402"/>
                <a:gd name="T13" fmla="*/ 206 h 472"/>
                <a:gd name="T14" fmla="*/ 0 w 1402"/>
                <a:gd name="T15" fmla="*/ 213 h 472"/>
                <a:gd name="T16" fmla="*/ 0 w 1402"/>
                <a:gd name="T17" fmla="*/ 469 h 472"/>
                <a:gd name="T18" fmla="*/ 1 w 1402"/>
                <a:gd name="T19" fmla="*/ 471 h 472"/>
                <a:gd name="T20" fmla="*/ 3 w 1402"/>
                <a:gd name="T21" fmla="*/ 472 h 472"/>
                <a:gd name="T22" fmla="*/ 1399 w 1402"/>
                <a:gd name="T23" fmla="*/ 472 h 472"/>
                <a:gd name="T24" fmla="*/ 1401 w 1402"/>
                <a:gd name="T25" fmla="*/ 471 h 472"/>
                <a:gd name="T26" fmla="*/ 1402 w 1402"/>
                <a:gd name="T27" fmla="*/ 469 h 472"/>
                <a:gd name="T28" fmla="*/ 1402 w 1402"/>
                <a:gd name="T29" fmla="*/ 3 h 472"/>
                <a:gd name="T30" fmla="*/ 1401 w 1402"/>
                <a:gd name="T31" fmla="*/ 1 h 472"/>
                <a:gd name="T32" fmla="*/ 1399 w 1402"/>
                <a:gd name="T3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2" h="472">
                  <a:moveTo>
                    <a:pt x="1399" y="0"/>
                  </a:moveTo>
                  <a:lnTo>
                    <a:pt x="199" y="0"/>
                  </a:lnTo>
                  <a:lnTo>
                    <a:pt x="193" y="6"/>
                  </a:lnTo>
                  <a:lnTo>
                    <a:pt x="1396" y="6"/>
                  </a:lnTo>
                  <a:lnTo>
                    <a:pt x="1396" y="466"/>
                  </a:lnTo>
                  <a:lnTo>
                    <a:pt x="6" y="466"/>
                  </a:lnTo>
                  <a:lnTo>
                    <a:pt x="6" y="206"/>
                  </a:lnTo>
                  <a:lnTo>
                    <a:pt x="0" y="213"/>
                  </a:lnTo>
                  <a:lnTo>
                    <a:pt x="0" y="469"/>
                  </a:lnTo>
                  <a:lnTo>
                    <a:pt x="1" y="471"/>
                  </a:lnTo>
                  <a:lnTo>
                    <a:pt x="3" y="472"/>
                  </a:lnTo>
                  <a:lnTo>
                    <a:pt x="1399" y="472"/>
                  </a:lnTo>
                  <a:lnTo>
                    <a:pt x="1401" y="471"/>
                  </a:lnTo>
                  <a:lnTo>
                    <a:pt x="1402" y="469"/>
                  </a:lnTo>
                  <a:lnTo>
                    <a:pt x="1402" y="3"/>
                  </a:lnTo>
                  <a:lnTo>
                    <a:pt x="1401" y="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7" name="Freeform 1792"/>
            <p:cNvSpPr>
              <a:spLocks noEditPoints="1"/>
            </p:cNvSpPr>
            <p:nvPr/>
          </p:nvSpPr>
          <p:spPr bwMode="auto">
            <a:xfrm>
              <a:off x="4443413" y="3041651"/>
              <a:ext cx="123825" cy="131763"/>
            </a:xfrm>
            <a:custGeom>
              <a:avLst/>
              <a:gdLst>
                <a:gd name="T0" fmla="*/ 199 w 199"/>
                <a:gd name="T1" fmla="*/ 0 h 213"/>
                <a:gd name="T2" fmla="*/ 3 w 199"/>
                <a:gd name="T3" fmla="*/ 0 h 213"/>
                <a:gd name="T4" fmla="*/ 1 w 199"/>
                <a:gd name="T5" fmla="*/ 1 h 213"/>
                <a:gd name="T6" fmla="*/ 0 w 199"/>
                <a:gd name="T7" fmla="*/ 3 h 213"/>
                <a:gd name="T8" fmla="*/ 0 w 199"/>
                <a:gd name="T9" fmla="*/ 213 h 213"/>
                <a:gd name="T10" fmla="*/ 6 w 199"/>
                <a:gd name="T11" fmla="*/ 206 h 213"/>
                <a:gd name="T12" fmla="*/ 6 w 199"/>
                <a:gd name="T13" fmla="*/ 6 h 213"/>
                <a:gd name="T14" fmla="*/ 193 w 199"/>
                <a:gd name="T15" fmla="*/ 6 h 213"/>
                <a:gd name="T16" fmla="*/ 199 w 199"/>
                <a:gd name="T17" fmla="*/ 0 h 213"/>
                <a:gd name="T18" fmla="*/ 0 w 199"/>
                <a:gd name="T19" fmla="*/ 3 h 213"/>
                <a:gd name="T20" fmla="*/ 3 w 199"/>
                <a:gd name="T21" fmla="*/ 3 h 213"/>
                <a:gd name="T22" fmla="*/ 0 w 199"/>
                <a:gd name="T23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213">
                  <a:moveTo>
                    <a:pt x="199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13"/>
                  </a:lnTo>
                  <a:lnTo>
                    <a:pt x="6" y="206"/>
                  </a:lnTo>
                  <a:lnTo>
                    <a:pt x="6" y="6"/>
                  </a:lnTo>
                  <a:lnTo>
                    <a:pt x="193" y="6"/>
                  </a:lnTo>
                  <a:lnTo>
                    <a:pt x="199" y="0"/>
                  </a:lnTo>
                  <a:close/>
                  <a:moveTo>
                    <a:pt x="0" y="3"/>
                  </a:moveTo>
                  <a:lnTo>
                    <a:pt x="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8" name="Rectangle 1793"/>
            <p:cNvSpPr>
              <a:spLocks noChangeArrowheads="1"/>
            </p:cNvSpPr>
            <p:nvPr/>
          </p:nvSpPr>
          <p:spPr bwMode="auto">
            <a:xfrm>
              <a:off x="4965700" y="3071813"/>
              <a:ext cx="285750" cy="233363"/>
            </a:xfrm>
            <a:prstGeom prst="rect">
              <a:avLst/>
            </a:prstGeom>
            <a:solidFill>
              <a:srgbClr val="9F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9" name="Freeform 1794"/>
            <p:cNvSpPr>
              <a:spLocks/>
            </p:cNvSpPr>
            <p:nvPr/>
          </p:nvSpPr>
          <p:spPr bwMode="auto">
            <a:xfrm>
              <a:off x="4964113" y="3068638"/>
              <a:ext cx="290512" cy="239713"/>
            </a:xfrm>
            <a:custGeom>
              <a:avLst/>
              <a:gdLst>
                <a:gd name="T0" fmla="*/ 3 w 466"/>
                <a:gd name="T1" fmla="*/ 3 h 385"/>
                <a:gd name="T2" fmla="*/ 3 w 466"/>
                <a:gd name="T3" fmla="*/ 7 h 385"/>
                <a:gd name="T4" fmla="*/ 459 w 466"/>
                <a:gd name="T5" fmla="*/ 7 h 385"/>
                <a:gd name="T6" fmla="*/ 459 w 466"/>
                <a:gd name="T7" fmla="*/ 377 h 385"/>
                <a:gd name="T8" fmla="*/ 7 w 466"/>
                <a:gd name="T9" fmla="*/ 377 h 385"/>
                <a:gd name="T10" fmla="*/ 7 w 466"/>
                <a:gd name="T11" fmla="*/ 3 h 385"/>
                <a:gd name="T12" fmla="*/ 3 w 466"/>
                <a:gd name="T13" fmla="*/ 3 h 385"/>
                <a:gd name="T14" fmla="*/ 3 w 466"/>
                <a:gd name="T15" fmla="*/ 7 h 385"/>
                <a:gd name="T16" fmla="*/ 3 w 466"/>
                <a:gd name="T17" fmla="*/ 3 h 385"/>
                <a:gd name="T18" fmla="*/ 0 w 466"/>
                <a:gd name="T19" fmla="*/ 3 h 385"/>
                <a:gd name="T20" fmla="*/ 0 w 466"/>
                <a:gd name="T21" fmla="*/ 381 h 385"/>
                <a:gd name="T22" fmla="*/ 1 w 466"/>
                <a:gd name="T23" fmla="*/ 384 h 385"/>
                <a:gd name="T24" fmla="*/ 3 w 466"/>
                <a:gd name="T25" fmla="*/ 385 h 385"/>
                <a:gd name="T26" fmla="*/ 463 w 466"/>
                <a:gd name="T27" fmla="*/ 385 h 385"/>
                <a:gd name="T28" fmla="*/ 465 w 466"/>
                <a:gd name="T29" fmla="*/ 384 h 385"/>
                <a:gd name="T30" fmla="*/ 466 w 466"/>
                <a:gd name="T31" fmla="*/ 381 h 385"/>
                <a:gd name="T32" fmla="*/ 466 w 466"/>
                <a:gd name="T33" fmla="*/ 3 h 385"/>
                <a:gd name="T34" fmla="*/ 465 w 466"/>
                <a:gd name="T35" fmla="*/ 1 h 385"/>
                <a:gd name="T36" fmla="*/ 463 w 466"/>
                <a:gd name="T37" fmla="*/ 0 h 385"/>
                <a:gd name="T38" fmla="*/ 3 w 466"/>
                <a:gd name="T39" fmla="*/ 0 h 385"/>
                <a:gd name="T40" fmla="*/ 1 w 466"/>
                <a:gd name="T41" fmla="*/ 1 h 385"/>
                <a:gd name="T42" fmla="*/ 0 w 466"/>
                <a:gd name="T43" fmla="*/ 3 h 385"/>
                <a:gd name="T44" fmla="*/ 3 w 466"/>
                <a:gd name="T45" fmla="*/ 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6" h="385">
                  <a:moveTo>
                    <a:pt x="3" y="3"/>
                  </a:moveTo>
                  <a:lnTo>
                    <a:pt x="3" y="7"/>
                  </a:lnTo>
                  <a:lnTo>
                    <a:pt x="459" y="7"/>
                  </a:lnTo>
                  <a:lnTo>
                    <a:pt x="459" y="377"/>
                  </a:lnTo>
                  <a:lnTo>
                    <a:pt x="7" y="377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81"/>
                  </a:lnTo>
                  <a:lnTo>
                    <a:pt x="1" y="384"/>
                  </a:lnTo>
                  <a:lnTo>
                    <a:pt x="3" y="385"/>
                  </a:lnTo>
                  <a:lnTo>
                    <a:pt x="463" y="385"/>
                  </a:lnTo>
                  <a:lnTo>
                    <a:pt x="465" y="384"/>
                  </a:lnTo>
                  <a:lnTo>
                    <a:pt x="466" y="381"/>
                  </a:lnTo>
                  <a:lnTo>
                    <a:pt x="466" y="3"/>
                  </a:lnTo>
                  <a:lnTo>
                    <a:pt x="465" y="1"/>
                  </a:lnTo>
                  <a:lnTo>
                    <a:pt x="463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0" name="Rectangle 1795"/>
            <p:cNvSpPr>
              <a:spLocks noChangeArrowheads="1"/>
            </p:cNvSpPr>
            <p:nvPr/>
          </p:nvSpPr>
          <p:spPr bwMode="auto">
            <a:xfrm>
              <a:off x="5011738" y="3076576"/>
              <a:ext cx="1795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17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31" name="Rectangle 1796"/>
            <p:cNvSpPr>
              <a:spLocks noChangeArrowheads="1"/>
            </p:cNvSpPr>
            <p:nvPr/>
          </p:nvSpPr>
          <p:spPr bwMode="auto">
            <a:xfrm>
              <a:off x="4538663" y="3067051"/>
              <a:ext cx="285750" cy="234950"/>
            </a:xfrm>
            <a:prstGeom prst="rect">
              <a:avLst/>
            </a:prstGeom>
            <a:solidFill>
              <a:srgbClr val="9F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2" name="Freeform 1797"/>
            <p:cNvSpPr>
              <a:spLocks/>
            </p:cNvSpPr>
            <p:nvPr/>
          </p:nvSpPr>
          <p:spPr bwMode="auto">
            <a:xfrm>
              <a:off x="4537075" y="3065463"/>
              <a:ext cx="288925" cy="238125"/>
            </a:xfrm>
            <a:custGeom>
              <a:avLst/>
              <a:gdLst>
                <a:gd name="T0" fmla="*/ 3 w 466"/>
                <a:gd name="T1" fmla="*/ 3 h 385"/>
                <a:gd name="T2" fmla="*/ 3 w 466"/>
                <a:gd name="T3" fmla="*/ 7 h 385"/>
                <a:gd name="T4" fmla="*/ 459 w 466"/>
                <a:gd name="T5" fmla="*/ 7 h 385"/>
                <a:gd name="T6" fmla="*/ 459 w 466"/>
                <a:gd name="T7" fmla="*/ 377 h 385"/>
                <a:gd name="T8" fmla="*/ 7 w 466"/>
                <a:gd name="T9" fmla="*/ 377 h 385"/>
                <a:gd name="T10" fmla="*/ 7 w 466"/>
                <a:gd name="T11" fmla="*/ 3 h 385"/>
                <a:gd name="T12" fmla="*/ 3 w 466"/>
                <a:gd name="T13" fmla="*/ 3 h 385"/>
                <a:gd name="T14" fmla="*/ 3 w 466"/>
                <a:gd name="T15" fmla="*/ 7 h 385"/>
                <a:gd name="T16" fmla="*/ 3 w 466"/>
                <a:gd name="T17" fmla="*/ 3 h 385"/>
                <a:gd name="T18" fmla="*/ 0 w 466"/>
                <a:gd name="T19" fmla="*/ 3 h 385"/>
                <a:gd name="T20" fmla="*/ 0 w 466"/>
                <a:gd name="T21" fmla="*/ 381 h 385"/>
                <a:gd name="T22" fmla="*/ 1 w 466"/>
                <a:gd name="T23" fmla="*/ 384 h 385"/>
                <a:gd name="T24" fmla="*/ 3 w 466"/>
                <a:gd name="T25" fmla="*/ 385 h 385"/>
                <a:gd name="T26" fmla="*/ 462 w 466"/>
                <a:gd name="T27" fmla="*/ 385 h 385"/>
                <a:gd name="T28" fmla="*/ 465 w 466"/>
                <a:gd name="T29" fmla="*/ 384 h 385"/>
                <a:gd name="T30" fmla="*/ 466 w 466"/>
                <a:gd name="T31" fmla="*/ 381 h 385"/>
                <a:gd name="T32" fmla="*/ 466 w 466"/>
                <a:gd name="T33" fmla="*/ 3 h 385"/>
                <a:gd name="T34" fmla="*/ 465 w 466"/>
                <a:gd name="T35" fmla="*/ 1 h 385"/>
                <a:gd name="T36" fmla="*/ 462 w 466"/>
                <a:gd name="T37" fmla="*/ 0 h 385"/>
                <a:gd name="T38" fmla="*/ 3 w 466"/>
                <a:gd name="T39" fmla="*/ 0 h 385"/>
                <a:gd name="T40" fmla="*/ 1 w 466"/>
                <a:gd name="T41" fmla="*/ 1 h 385"/>
                <a:gd name="T42" fmla="*/ 0 w 466"/>
                <a:gd name="T43" fmla="*/ 3 h 385"/>
                <a:gd name="T44" fmla="*/ 3 w 466"/>
                <a:gd name="T45" fmla="*/ 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6" h="385">
                  <a:moveTo>
                    <a:pt x="3" y="3"/>
                  </a:moveTo>
                  <a:lnTo>
                    <a:pt x="3" y="7"/>
                  </a:lnTo>
                  <a:lnTo>
                    <a:pt x="459" y="7"/>
                  </a:lnTo>
                  <a:lnTo>
                    <a:pt x="459" y="377"/>
                  </a:lnTo>
                  <a:lnTo>
                    <a:pt x="7" y="377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81"/>
                  </a:lnTo>
                  <a:lnTo>
                    <a:pt x="1" y="384"/>
                  </a:lnTo>
                  <a:lnTo>
                    <a:pt x="3" y="385"/>
                  </a:lnTo>
                  <a:lnTo>
                    <a:pt x="462" y="385"/>
                  </a:lnTo>
                  <a:lnTo>
                    <a:pt x="465" y="384"/>
                  </a:lnTo>
                  <a:lnTo>
                    <a:pt x="466" y="381"/>
                  </a:lnTo>
                  <a:lnTo>
                    <a:pt x="466" y="3"/>
                  </a:lnTo>
                  <a:lnTo>
                    <a:pt x="465" y="1"/>
                  </a:lnTo>
                  <a:lnTo>
                    <a:pt x="462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3" name="Rectangle 1798"/>
            <p:cNvSpPr>
              <a:spLocks noChangeArrowheads="1"/>
            </p:cNvSpPr>
            <p:nvPr/>
          </p:nvSpPr>
          <p:spPr bwMode="auto">
            <a:xfrm>
              <a:off x="4581525" y="3076576"/>
              <a:ext cx="1795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34" name="Oval 1799"/>
            <p:cNvSpPr>
              <a:spLocks noChangeArrowheads="1"/>
            </p:cNvSpPr>
            <p:nvPr/>
          </p:nvSpPr>
          <p:spPr bwMode="auto">
            <a:xfrm>
              <a:off x="4135438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5" name="Freeform 1800"/>
            <p:cNvSpPr>
              <a:spLocks/>
            </p:cNvSpPr>
            <p:nvPr/>
          </p:nvSpPr>
          <p:spPr bwMode="auto">
            <a:xfrm>
              <a:off x="413226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6" y="67"/>
                    <a:pt x="8" y="55"/>
                    <a:pt x="8" y="40"/>
                  </a:cubicBezTo>
                  <a:cubicBezTo>
                    <a:pt x="8" y="26"/>
                    <a:pt x="16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5" y="0"/>
                  </a:cubicBezTo>
                  <a:cubicBezTo>
                    <a:pt x="12" y="0"/>
                    <a:pt x="0" y="18"/>
                    <a:pt x="0" y="40"/>
                  </a:cubicBezTo>
                  <a:cubicBezTo>
                    <a:pt x="0" y="63"/>
                    <a:pt x="12" y="81"/>
                    <a:pt x="25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6" name="Oval 1801"/>
            <p:cNvSpPr>
              <a:spLocks noChangeArrowheads="1"/>
            </p:cNvSpPr>
            <p:nvPr/>
          </p:nvSpPr>
          <p:spPr bwMode="auto">
            <a:xfrm>
              <a:off x="4271963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7" name="Freeform 1802"/>
            <p:cNvSpPr>
              <a:spLocks/>
            </p:cNvSpPr>
            <p:nvPr/>
          </p:nvSpPr>
          <p:spPr bwMode="auto">
            <a:xfrm>
              <a:off x="4270375" y="3155951"/>
              <a:ext cx="30162" cy="50800"/>
            </a:xfrm>
            <a:custGeom>
              <a:avLst/>
              <a:gdLst>
                <a:gd name="T0" fmla="*/ 46 w 50"/>
                <a:gd name="T1" fmla="*/ 40 h 81"/>
                <a:gd name="T2" fmla="*/ 43 w 50"/>
                <a:gd name="T3" fmla="*/ 40 h 81"/>
                <a:gd name="T4" fmla="*/ 25 w 50"/>
                <a:gd name="T5" fmla="*/ 67 h 81"/>
                <a:gd name="T6" fmla="*/ 7 w 50"/>
                <a:gd name="T7" fmla="*/ 40 h 81"/>
                <a:gd name="T8" fmla="*/ 25 w 50"/>
                <a:gd name="T9" fmla="*/ 13 h 81"/>
                <a:gd name="T10" fmla="*/ 43 w 50"/>
                <a:gd name="T11" fmla="*/ 40 h 81"/>
                <a:gd name="T12" fmla="*/ 50 w 50"/>
                <a:gd name="T13" fmla="*/ 40 h 81"/>
                <a:gd name="T14" fmla="*/ 25 w 50"/>
                <a:gd name="T15" fmla="*/ 0 h 81"/>
                <a:gd name="T16" fmla="*/ 0 w 50"/>
                <a:gd name="T17" fmla="*/ 40 h 81"/>
                <a:gd name="T18" fmla="*/ 25 w 50"/>
                <a:gd name="T19" fmla="*/ 81 h 81"/>
                <a:gd name="T20" fmla="*/ 50 w 50"/>
                <a:gd name="T21" fmla="*/ 40 h 81"/>
                <a:gd name="T22" fmla="*/ 46 w 50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81">
                  <a:moveTo>
                    <a:pt x="46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7" y="55"/>
                    <a:pt x="7" y="40"/>
                  </a:cubicBezTo>
                  <a:cubicBezTo>
                    <a:pt x="7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0" y="40"/>
                  </a:lnTo>
                  <a:cubicBezTo>
                    <a:pt x="50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0" y="63"/>
                    <a:pt x="50" y="40"/>
                  </a:cubicBezTo>
                  <a:lnTo>
                    <a:pt x="46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8" name="Oval 1803"/>
            <p:cNvSpPr>
              <a:spLocks noChangeArrowheads="1"/>
            </p:cNvSpPr>
            <p:nvPr/>
          </p:nvSpPr>
          <p:spPr bwMode="auto">
            <a:xfrm>
              <a:off x="4408488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9" name="Freeform 1804"/>
            <p:cNvSpPr>
              <a:spLocks/>
            </p:cNvSpPr>
            <p:nvPr/>
          </p:nvSpPr>
          <p:spPr bwMode="auto">
            <a:xfrm>
              <a:off x="440531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8" y="55"/>
                    <a:pt x="8" y="40"/>
                  </a:cubicBezTo>
                  <a:cubicBezTo>
                    <a:pt x="8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0" name="Oval 1805"/>
            <p:cNvSpPr>
              <a:spLocks noChangeArrowheads="1"/>
            </p:cNvSpPr>
            <p:nvPr/>
          </p:nvSpPr>
          <p:spPr bwMode="auto">
            <a:xfrm>
              <a:off x="5372100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1" name="Freeform 1806"/>
            <p:cNvSpPr>
              <a:spLocks/>
            </p:cNvSpPr>
            <p:nvPr/>
          </p:nvSpPr>
          <p:spPr bwMode="auto">
            <a:xfrm>
              <a:off x="537051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8" y="55"/>
                    <a:pt x="8" y="40"/>
                  </a:cubicBezTo>
                  <a:cubicBezTo>
                    <a:pt x="8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0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0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2" name="Oval 1807"/>
            <p:cNvSpPr>
              <a:spLocks noChangeArrowheads="1"/>
            </p:cNvSpPr>
            <p:nvPr/>
          </p:nvSpPr>
          <p:spPr bwMode="auto">
            <a:xfrm>
              <a:off x="5508625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3" name="Freeform 1808"/>
            <p:cNvSpPr>
              <a:spLocks/>
            </p:cNvSpPr>
            <p:nvPr/>
          </p:nvSpPr>
          <p:spPr bwMode="auto">
            <a:xfrm>
              <a:off x="5507038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6 w 51"/>
                <a:gd name="T5" fmla="*/ 67 h 81"/>
                <a:gd name="T6" fmla="*/ 8 w 51"/>
                <a:gd name="T7" fmla="*/ 40 h 81"/>
                <a:gd name="T8" fmla="*/ 26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6 w 51"/>
                <a:gd name="T15" fmla="*/ 0 h 81"/>
                <a:gd name="T16" fmla="*/ 0 w 51"/>
                <a:gd name="T17" fmla="*/ 40 h 81"/>
                <a:gd name="T18" fmla="*/ 26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6" y="67"/>
                    <a:pt x="26" y="67"/>
                  </a:cubicBezTo>
                  <a:cubicBezTo>
                    <a:pt x="16" y="67"/>
                    <a:pt x="8" y="55"/>
                    <a:pt x="8" y="40"/>
                  </a:cubicBezTo>
                  <a:cubicBezTo>
                    <a:pt x="8" y="26"/>
                    <a:pt x="16" y="13"/>
                    <a:pt x="26" y="13"/>
                  </a:cubicBezTo>
                  <a:cubicBezTo>
                    <a:pt x="36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6" y="0"/>
                  </a:cubicBezTo>
                  <a:cubicBezTo>
                    <a:pt x="12" y="0"/>
                    <a:pt x="0" y="18"/>
                    <a:pt x="0" y="40"/>
                  </a:cubicBezTo>
                  <a:cubicBezTo>
                    <a:pt x="0" y="63"/>
                    <a:pt x="12" y="81"/>
                    <a:pt x="26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4" name="Freeform 1809"/>
            <p:cNvSpPr>
              <a:spLocks/>
            </p:cNvSpPr>
            <p:nvPr/>
          </p:nvSpPr>
          <p:spPr bwMode="auto">
            <a:xfrm>
              <a:off x="5048250" y="4046538"/>
              <a:ext cx="61912" cy="985838"/>
            </a:xfrm>
            <a:custGeom>
              <a:avLst/>
              <a:gdLst>
                <a:gd name="T0" fmla="*/ 0 w 100"/>
                <a:gd name="T1" fmla="*/ 1590 h 1590"/>
                <a:gd name="T2" fmla="*/ 100 w 100"/>
                <a:gd name="T3" fmla="*/ 0 h 1590"/>
                <a:gd name="T4" fmla="*/ 0 w 100"/>
                <a:gd name="T5" fmla="*/ 159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590">
                  <a:moveTo>
                    <a:pt x="0" y="1590"/>
                  </a:moveTo>
                  <a:lnTo>
                    <a:pt x="100" y="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5" name="Freeform 1810"/>
            <p:cNvSpPr>
              <a:spLocks/>
            </p:cNvSpPr>
            <p:nvPr/>
          </p:nvSpPr>
          <p:spPr bwMode="auto">
            <a:xfrm>
              <a:off x="5040313" y="4046538"/>
              <a:ext cx="77787" cy="987425"/>
            </a:xfrm>
            <a:custGeom>
              <a:avLst/>
              <a:gdLst>
                <a:gd name="T0" fmla="*/ 23 w 124"/>
                <a:gd name="T1" fmla="*/ 1591 h 1591"/>
                <a:gd name="T2" fmla="*/ 124 w 124"/>
                <a:gd name="T3" fmla="*/ 1 h 1591"/>
                <a:gd name="T4" fmla="*/ 101 w 124"/>
                <a:gd name="T5" fmla="*/ 0 h 1591"/>
                <a:gd name="T6" fmla="*/ 0 w 124"/>
                <a:gd name="T7" fmla="*/ 1590 h 1591"/>
                <a:gd name="T8" fmla="*/ 23 w 124"/>
                <a:gd name="T9" fmla="*/ 1591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1">
                  <a:moveTo>
                    <a:pt x="23" y="1591"/>
                  </a:moveTo>
                  <a:lnTo>
                    <a:pt x="124" y="1"/>
                  </a:lnTo>
                  <a:lnTo>
                    <a:pt x="101" y="0"/>
                  </a:lnTo>
                  <a:lnTo>
                    <a:pt x="0" y="1590"/>
                  </a:lnTo>
                  <a:lnTo>
                    <a:pt x="23" y="159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6" name="Freeform 1811"/>
            <p:cNvSpPr>
              <a:spLocks/>
            </p:cNvSpPr>
            <p:nvPr/>
          </p:nvSpPr>
          <p:spPr bwMode="auto">
            <a:xfrm>
              <a:off x="5070475" y="4029076"/>
              <a:ext cx="69850" cy="95250"/>
            </a:xfrm>
            <a:custGeom>
              <a:avLst/>
              <a:gdLst>
                <a:gd name="T0" fmla="*/ 0 w 111"/>
                <a:gd name="T1" fmla="*/ 147 h 154"/>
                <a:gd name="T2" fmla="*/ 65 w 111"/>
                <a:gd name="T3" fmla="*/ 0 h 154"/>
                <a:gd name="T4" fmla="*/ 111 w 111"/>
                <a:gd name="T5" fmla="*/ 154 h 154"/>
                <a:gd name="T6" fmla="*/ 0 w 111"/>
                <a:gd name="T7" fmla="*/ 14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4">
                  <a:moveTo>
                    <a:pt x="0" y="147"/>
                  </a:moveTo>
                  <a:lnTo>
                    <a:pt x="65" y="0"/>
                  </a:lnTo>
                  <a:lnTo>
                    <a:pt x="111" y="154"/>
                  </a:lnTo>
                  <a:cubicBezTo>
                    <a:pt x="79" y="128"/>
                    <a:pt x="35" y="126"/>
                    <a:pt x="0" y="147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7" name="Freeform 1812"/>
            <p:cNvSpPr>
              <a:spLocks/>
            </p:cNvSpPr>
            <p:nvPr/>
          </p:nvSpPr>
          <p:spPr bwMode="auto">
            <a:xfrm>
              <a:off x="5043488" y="3594101"/>
              <a:ext cx="7937" cy="1438275"/>
            </a:xfrm>
            <a:custGeom>
              <a:avLst/>
              <a:gdLst>
                <a:gd name="T0" fmla="*/ 0 w 12"/>
                <a:gd name="T1" fmla="*/ 2321 h 2321"/>
                <a:gd name="T2" fmla="*/ 12 w 12"/>
                <a:gd name="T3" fmla="*/ 0 h 2321"/>
                <a:gd name="T4" fmla="*/ 0 w 12"/>
                <a:gd name="T5" fmla="*/ 2321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321">
                  <a:moveTo>
                    <a:pt x="0" y="2321"/>
                  </a:moveTo>
                  <a:lnTo>
                    <a:pt x="12" y="0"/>
                  </a:lnTo>
                  <a:lnTo>
                    <a:pt x="0" y="232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8" name="Freeform 1813"/>
            <p:cNvSpPr>
              <a:spLocks/>
            </p:cNvSpPr>
            <p:nvPr/>
          </p:nvSpPr>
          <p:spPr bwMode="auto">
            <a:xfrm>
              <a:off x="5037138" y="3594101"/>
              <a:ext cx="22225" cy="1438275"/>
            </a:xfrm>
            <a:custGeom>
              <a:avLst/>
              <a:gdLst>
                <a:gd name="T0" fmla="*/ 23 w 35"/>
                <a:gd name="T1" fmla="*/ 2321 h 2321"/>
                <a:gd name="T2" fmla="*/ 35 w 35"/>
                <a:gd name="T3" fmla="*/ 0 h 2321"/>
                <a:gd name="T4" fmla="*/ 12 w 35"/>
                <a:gd name="T5" fmla="*/ 0 h 2321"/>
                <a:gd name="T6" fmla="*/ 0 w 35"/>
                <a:gd name="T7" fmla="*/ 2320 h 2321"/>
                <a:gd name="T8" fmla="*/ 23 w 35"/>
                <a:gd name="T9" fmla="*/ 2321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21">
                  <a:moveTo>
                    <a:pt x="23" y="2321"/>
                  </a:moveTo>
                  <a:lnTo>
                    <a:pt x="35" y="0"/>
                  </a:lnTo>
                  <a:lnTo>
                    <a:pt x="12" y="0"/>
                  </a:lnTo>
                  <a:lnTo>
                    <a:pt x="0" y="2320"/>
                  </a:lnTo>
                  <a:lnTo>
                    <a:pt x="23" y="232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9" name="Freeform 1814"/>
            <p:cNvSpPr>
              <a:spLocks/>
            </p:cNvSpPr>
            <p:nvPr/>
          </p:nvSpPr>
          <p:spPr bwMode="auto">
            <a:xfrm>
              <a:off x="5016500" y="3575051"/>
              <a:ext cx="69850" cy="93663"/>
            </a:xfrm>
            <a:custGeom>
              <a:avLst/>
              <a:gdLst>
                <a:gd name="T0" fmla="*/ 0 w 111"/>
                <a:gd name="T1" fmla="*/ 151 h 151"/>
                <a:gd name="T2" fmla="*/ 56 w 111"/>
                <a:gd name="T3" fmla="*/ 0 h 151"/>
                <a:gd name="T4" fmla="*/ 111 w 111"/>
                <a:gd name="T5" fmla="*/ 151 h 151"/>
                <a:gd name="T6" fmla="*/ 0 w 111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1">
                  <a:moveTo>
                    <a:pt x="0" y="151"/>
                  </a:moveTo>
                  <a:lnTo>
                    <a:pt x="56" y="0"/>
                  </a:lnTo>
                  <a:lnTo>
                    <a:pt x="111" y="151"/>
                  </a:lnTo>
                  <a:cubicBezTo>
                    <a:pt x="78" y="127"/>
                    <a:pt x="33" y="127"/>
                    <a:pt x="0" y="15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0" name="Freeform 1815"/>
            <p:cNvSpPr>
              <a:spLocks/>
            </p:cNvSpPr>
            <p:nvPr/>
          </p:nvSpPr>
          <p:spPr bwMode="auto">
            <a:xfrm>
              <a:off x="5051425" y="3195638"/>
              <a:ext cx="261937" cy="1851025"/>
            </a:xfrm>
            <a:custGeom>
              <a:avLst/>
              <a:gdLst>
                <a:gd name="T0" fmla="*/ 0 w 418"/>
                <a:gd name="T1" fmla="*/ 2985 h 2985"/>
                <a:gd name="T2" fmla="*/ 418 w 418"/>
                <a:gd name="T3" fmla="*/ 0 h 2985"/>
                <a:gd name="T4" fmla="*/ 0 w 418"/>
                <a:gd name="T5" fmla="*/ 2985 h 2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2985">
                  <a:moveTo>
                    <a:pt x="0" y="2985"/>
                  </a:moveTo>
                  <a:lnTo>
                    <a:pt x="418" y="0"/>
                  </a:lnTo>
                  <a:lnTo>
                    <a:pt x="0" y="298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1" name="Freeform 1816"/>
            <p:cNvSpPr>
              <a:spLocks/>
            </p:cNvSpPr>
            <p:nvPr/>
          </p:nvSpPr>
          <p:spPr bwMode="auto">
            <a:xfrm>
              <a:off x="5045075" y="3195638"/>
              <a:ext cx="274637" cy="1852613"/>
            </a:xfrm>
            <a:custGeom>
              <a:avLst/>
              <a:gdLst>
                <a:gd name="T0" fmla="*/ 23 w 441"/>
                <a:gd name="T1" fmla="*/ 2989 h 2989"/>
                <a:gd name="T2" fmla="*/ 441 w 441"/>
                <a:gd name="T3" fmla="*/ 3 h 2989"/>
                <a:gd name="T4" fmla="*/ 418 w 441"/>
                <a:gd name="T5" fmla="*/ 0 h 2989"/>
                <a:gd name="T6" fmla="*/ 0 w 441"/>
                <a:gd name="T7" fmla="*/ 2986 h 2989"/>
                <a:gd name="T8" fmla="*/ 23 w 441"/>
                <a:gd name="T9" fmla="*/ 2989 h 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989">
                  <a:moveTo>
                    <a:pt x="23" y="2989"/>
                  </a:moveTo>
                  <a:lnTo>
                    <a:pt x="441" y="3"/>
                  </a:lnTo>
                  <a:lnTo>
                    <a:pt x="418" y="0"/>
                  </a:lnTo>
                  <a:lnTo>
                    <a:pt x="0" y="2986"/>
                  </a:lnTo>
                  <a:lnTo>
                    <a:pt x="23" y="2989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2" name="Freeform 1817"/>
            <p:cNvSpPr>
              <a:spLocks/>
            </p:cNvSpPr>
            <p:nvPr/>
          </p:nvSpPr>
          <p:spPr bwMode="auto">
            <a:xfrm>
              <a:off x="5267325" y="3176588"/>
              <a:ext cx="69850" cy="98425"/>
            </a:xfrm>
            <a:custGeom>
              <a:avLst/>
              <a:gdLst>
                <a:gd name="T0" fmla="*/ 0 w 111"/>
                <a:gd name="T1" fmla="*/ 142 h 158"/>
                <a:gd name="T2" fmla="*/ 77 w 111"/>
                <a:gd name="T3" fmla="*/ 0 h 158"/>
                <a:gd name="T4" fmla="*/ 111 w 111"/>
                <a:gd name="T5" fmla="*/ 158 h 158"/>
                <a:gd name="T6" fmla="*/ 0 w 111"/>
                <a:gd name="T7" fmla="*/ 1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8">
                  <a:moveTo>
                    <a:pt x="0" y="142"/>
                  </a:moveTo>
                  <a:lnTo>
                    <a:pt x="77" y="0"/>
                  </a:lnTo>
                  <a:lnTo>
                    <a:pt x="111" y="158"/>
                  </a:lnTo>
                  <a:cubicBezTo>
                    <a:pt x="81" y="129"/>
                    <a:pt x="37" y="123"/>
                    <a:pt x="0" y="142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3" name="Freeform 1818"/>
            <p:cNvSpPr>
              <a:spLocks/>
            </p:cNvSpPr>
            <p:nvPr/>
          </p:nvSpPr>
          <p:spPr bwMode="auto">
            <a:xfrm>
              <a:off x="3182938" y="3624263"/>
              <a:ext cx="522287" cy="6350"/>
            </a:xfrm>
            <a:custGeom>
              <a:avLst/>
              <a:gdLst>
                <a:gd name="T0" fmla="*/ 502 w 836"/>
                <a:gd name="T1" fmla="*/ 9 h 10"/>
                <a:gd name="T2" fmla="*/ 0 w 836"/>
                <a:gd name="T3" fmla="*/ 0 h 10"/>
                <a:gd name="T4" fmla="*/ 502 w 836"/>
                <a:gd name="T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10">
                  <a:moveTo>
                    <a:pt x="502" y="9"/>
                  </a:moveTo>
                  <a:cubicBezTo>
                    <a:pt x="426" y="10"/>
                    <a:pt x="836" y="9"/>
                    <a:pt x="0" y="0"/>
                  </a:cubicBezTo>
                  <a:lnTo>
                    <a:pt x="502" y="9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4" name="Freeform 1819"/>
            <p:cNvSpPr>
              <a:spLocks noEditPoints="1"/>
            </p:cNvSpPr>
            <p:nvPr/>
          </p:nvSpPr>
          <p:spPr bwMode="auto">
            <a:xfrm>
              <a:off x="3182938" y="3617913"/>
              <a:ext cx="341312" cy="19050"/>
            </a:xfrm>
            <a:custGeom>
              <a:avLst/>
              <a:gdLst>
                <a:gd name="T0" fmla="*/ 492 w 548"/>
                <a:gd name="T1" fmla="*/ 9 h 31"/>
                <a:gd name="T2" fmla="*/ 488 w 548"/>
                <a:gd name="T3" fmla="*/ 9 h 31"/>
                <a:gd name="T4" fmla="*/ 481 w 548"/>
                <a:gd name="T5" fmla="*/ 20 h 31"/>
                <a:gd name="T6" fmla="*/ 491 w 548"/>
                <a:gd name="T7" fmla="*/ 31 h 31"/>
                <a:gd name="T8" fmla="*/ 524 w 548"/>
                <a:gd name="T9" fmla="*/ 31 h 31"/>
                <a:gd name="T10" fmla="*/ 539 w 548"/>
                <a:gd name="T11" fmla="*/ 30 h 31"/>
                <a:gd name="T12" fmla="*/ 548 w 548"/>
                <a:gd name="T13" fmla="*/ 19 h 31"/>
                <a:gd name="T14" fmla="*/ 537 w 548"/>
                <a:gd name="T15" fmla="*/ 8 h 31"/>
                <a:gd name="T16" fmla="*/ 533 w 548"/>
                <a:gd name="T17" fmla="*/ 30 h 31"/>
                <a:gd name="T18" fmla="*/ 534 w 548"/>
                <a:gd name="T19" fmla="*/ 30 h 31"/>
                <a:gd name="T20" fmla="*/ 534 w 548"/>
                <a:gd name="T21" fmla="*/ 30 h 31"/>
                <a:gd name="T22" fmla="*/ 534 w 548"/>
                <a:gd name="T23" fmla="*/ 30 h 31"/>
                <a:gd name="T24" fmla="*/ 537 w 548"/>
                <a:gd name="T25" fmla="*/ 19 h 31"/>
                <a:gd name="T26" fmla="*/ 537 w 548"/>
                <a:gd name="T27" fmla="*/ 19 h 31"/>
                <a:gd name="T28" fmla="*/ 526 w 548"/>
                <a:gd name="T29" fmla="*/ 19 h 31"/>
                <a:gd name="T30" fmla="*/ 526 w 548"/>
                <a:gd name="T31" fmla="*/ 19 h 31"/>
                <a:gd name="T32" fmla="*/ 526 w 548"/>
                <a:gd name="T33" fmla="*/ 19 h 31"/>
                <a:gd name="T34" fmla="*/ 537 w 548"/>
                <a:gd name="T35" fmla="*/ 19 h 31"/>
                <a:gd name="T36" fmla="*/ 537 w 548"/>
                <a:gd name="T37" fmla="*/ 19 h 31"/>
                <a:gd name="T38" fmla="*/ 535 w 548"/>
                <a:gd name="T39" fmla="*/ 8 h 31"/>
                <a:gd name="T40" fmla="*/ 535 w 548"/>
                <a:gd name="T41" fmla="*/ 8 h 31"/>
                <a:gd name="T42" fmla="*/ 495 w 548"/>
                <a:gd name="T43" fmla="*/ 9 h 31"/>
                <a:gd name="T44" fmla="*/ 492 w 548"/>
                <a:gd name="T45" fmla="*/ 18 h 31"/>
                <a:gd name="T46" fmla="*/ 492 w 548"/>
                <a:gd name="T47" fmla="*/ 18 h 31"/>
                <a:gd name="T48" fmla="*/ 495 w 548"/>
                <a:gd name="T49" fmla="*/ 9 h 31"/>
                <a:gd name="T50" fmla="*/ 495 w 548"/>
                <a:gd name="T51" fmla="*/ 9 h 31"/>
                <a:gd name="T52" fmla="*/ 495 w 548"/>
                <a:gd name="T53" fmla="*/ 9 h 31"/>
                <a:gd name="T54" fmla="*/ 492 w 548"/>
                <a:gd name="T55" fmla="*/ 20 h 31"/>
                <a:gd name="T56" fmla="*/ 492 w 548"/>
                <a:gd name="T57" fmla="*/ 20 h 31"/>
                <a:gd name="T58" fmla="*/ 503 w 548"/>
                <a:gd name="T59" fmla="*/ 20 h 31"/>
                <a:gd name="T60" fmla="*/ 503 w 548"/>
                <a:gd name="T61" fmla="*/ 20 h 31"/>
                <a:gd name="T62" fmla="*/ 503 w 548"/>
                <a:gd name="T63" fmla="*/ 20 h 31"/>
                <a:gd name="T64" fmla="*/ 492 w 548"/>
                <a:gd name="T65" fmla="*/ 20 h 31"/>
                <a:gd name="T66" fmla="*/ 492 w 548"/>
                <a:gd name="T67" fmla="*/ 20 h 31"/>
                <a:gd name="T68" fmla="*/ 493 w 548"/>
                <a:gd name="T69" fmla="*/ 31 h 31"/>
                <a:gd name="T70" fmla="*/ 493 w 548"/>
                <a:gd name="T71" fmla="*/ 31 h 31"/>
                <a:gd name="T72" fmla="*/ 493 w 548"/>
                <a:gd name="T73" fmla="*/ 31 h 31"/>
                <a:gd name="T74" fmla="*/ 502 w 548"/>
                <a:gd name="T75" fmla="*/ 31 h 31"/>
                <a:gd name="T76" fmla="*/ 389 w 548"/>
                <a:gd name="T77" fmla="*/ 4 h 31"/>
                <a:gd name="T78" fmla="*/ 457 w 548"/>
                <a:gd name="T79" fmla="*/ 5 h 31"/>
                <a:gd name="T80" fmla="*/ 254 w 548"/>
                <a:gd name="T81" fmla="*/ 25 h 31"/>
                <a:gd name="T82" fmla="*/ 186 w 548"/>
                <a:gd name="T83" fmla="*/ 2 h 31"/>
                <a:gd name="T84" fmla="*/ 186 w 548"/>
                <a:gd name="T85" fmla="*/ 24 h 31"/>
                <a:gd name="T86" fmla="*/ 0 w 548"/>
                <a:gd name="T87" fmla="*/ 0 h 31"/>
                <a:gd name="T88" fmla="*/ 51 w 548"/>
                <a:gd name="T8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8" h="31">
                  <a:moveTo>
                    <a:pt x="502" y="8"/>
                  </a:moveTo>
                  <a:cubicBezTo>
                    <a:pt x="498" y="8"/>
                    <a:pt x="496" y="8"/>
                    <a:pt x="494" y="9"/>
                  </a:cubicBezTo>
                  <a:lnTo>
                    <a:pt x="492" y="9"/>
                  </a:lnTo>
                  <a:lnTo>
                    <a:pt x="491" y="9"/>
                  </a:lnTo>
                  <a:lnTo>
                    <a:pt x="490" y="9"/>
                  </a:lnTo>
                  <a:lnTo>
                    <a:pt x="488" y="9"/>
                  </a:lnTo>
                  <a:lnTo>
                    <a:pt x="485" y="11"/>
                  </a:lnTo>
                  <a:lnTo>
                    <a:pt x="483" y="13"/>
                  </a:lnTo>
                  <a:lnTo>
                    <a:pt x="481" y="20"/>
                  </a:lnTo>
                  <a:cubicBezTo>
                    <a:pt x="481" y="23"/>
                    <a:pt x="482" y="26"/>
                    <a:pt x="483" y="27"/>
                  </a:cubicBezTo>
                  <a:lnTo>
                    <a:pt x="488" y="30"/>
                  </a:lnTo>
                  <a:lnTo>
                    <a:pt x="491" y="31"/>
                  </a:lnTo>
                  <a:lnTo>
                    <a:pt x="495" y="31"/>
                  </a:lnTo>
                  <a:lnTo>
                    <a:pt x="501" y="31"/>
                  </a:lnTo>
                  <a:cubicBezTo>
                    <a:pt x="508" y="31"/>
                    <a:pt x="517" y="31"/>
                    <a:pt x="524" y="31"/>
                  </a:cubicBezTo>
                  <a:cubicBezTo>
                    <a:pt x="528" y="31"/>
                    <a:pt x="531" y="31"/>
                    <a:pt x="534" y="31"/>
                  </a:cubicBezTo>
                  <a:lnTo>
                    <a:pt x="537" y="31"/>
                  </a:lnTo>
                  <a:lnTo>
                    <a:pt x="539" y="30"/>
                  </a:lnTo>
                  <a:lnTo>
                    <a:pt x="541" y="30"/>
                  </a:lnTo>
                  <a:lnTo>
                    <a:pt x="544" y="28"/>
                  </a:lnTo>
                  <a:cubicBezTo>
                    <a:pt x="545" y="27"/>
                    <a:pt x="548" y="24"/>
                    <a:pt x="548" y="19"/>
                  </a:cubicBezTo>
                  <a:cubicBezTo>
                    <a:pt x="548" y="15"/>
                    <a:pt x="546" y="13"/>
                    <a:pt x="545" y="11"/>
                  </a:cubicBezTo>
                  <a:lnTo>
                    <a:pt x="541" y="9"/>
                  </a:lnTo>
                  <a:lnTo>
                    <a:pt x="537" y="8"/>
                  </a:lnTo>
                  <a:cubicBezTo>
                    <a:pt x="535" y="7"/>
                    <a:pt x="531" y="7"/>
                    <a:pt x="525" y="7"/>
                  </a:cubicBezTo>
                  <a:lnTo>
                    <a:pt x="524" y="30"/>
                  </a:lnTo>
                  <a:cubicBezTo>
                    <a:pt x="529" y="30"/>
                    <a:pt x="532" y="30"/>
                    <a:pt x="533" y="30"/>
                  </a:cubicBezTo>
                  <a:lnTo>
                    <a:pt x="535" y="30"/>
                  </a:lnTo>
                  <a:lnTo>
                    <a:pt x="536" y="23"/>
                  </a:lnTo>
                  <a:lnTo>
                    <a:pt x="534" y="30"/>
                  </a:lnTo>
                  <a:lnTo>
                    <a:pt x="535" y="30"/>
                  </a:lnTo>
                  <a:lnTo>
                    <a:pt x="536" y="23"/>
                  </a:lnTo>
                  <a:lnTo>
                    <a:pt x="534" y="30"/>
                  </a:lnTo>
                  <a:lnTo>
                    <a:pt x="537" y="20"/>
                  </a:lnTo>
                  <a:lnTo>
                    <a:pt x="532" y="29"/>
                  </a:lnTo>
                  <a:lnTo>
                    <a:pt x="534" y="30"/>
                  </a:lnTo>
                  <a:lnTo>
                    <a:pt x="537" y="20"/>
                  </a:lnTo>
                  <a:lnTo>
                    <a:pt x="532" y="29"/>
                  </a:lnTo>
                  <a:lnTo>
                    <a:pt x="537" y="19"/>
                  </a:lnTo>
                  <a:lnTo>
                    <a:pt x="529" y="27"/>
                  </a:lnTo>
                  <a:lnTo>
                    <a:pt x="532" y="29"/>
                  </a:lnTo>
                  <a:lnTo>
                    <a:pt x="537" y="19"/>
                  </a:lnTo>
                  <a:lnTo>
                    <a:pt x="529" y="27"/>
                  </a:lnTo>
                  <a:lnTo>
                    <a:pt x="537" y="19"/>
                  </a:lnTo>
                  <a:lnTo>
                    <a:pt x="526" y="19"/>
                  </a:lnTo>
                  <a:cubicBezTo>
                    <a:pt x="526" y="23"/>
                    <a:pt x="528" y="26"/>
                    <a:pt x="529" y="27"/>
                  </a:cubicBezTo>
                  <a:lnTo>
                    <a:pt x="537" y="19"/>
                  </a:lnTo>
                  <a:lnTo>
                    <a:pt x="526" y="19"/>
                  </a:lnTo>
                  <a:lnTo>
                    <a:pt x="537" y="19"/>
                  </a:lnTo>
                  <a:lnTo>
                    <a:pt x="530" y="10"/>
                  </a:lnTo>
                  <a:cubicBezTo>
                    <a:pt x="529" y="11"/>
                    <a:pt x="526" y="14"/>
                    <a:pt x="526" y="19"/>
                  </a:cubicBezTo>
                  <a:lnTo>
                    <a:pt x="537" y="19"/>
                  </a:lnTo>
                  <a:lnTo>
                    <a:pt x="530" y="10"/>
                  </a:lnTo>
                  <a:lnTo>
                    <a:pt x="537" y="19"/>
                  </a:lnTo>
                  <a:lnTo>
                    <a:pt x="534" y="8"/>
                  </a:lnTo>
                  <a:lnTo>
                    <a:pt x="530" y="10"/>
                  </a:lnTo>
                  <a:lnTo>
                    <a:pt x="537" y="19"/>
                  </a:lnTo>
                  <a:lnTo>
                    <a:pt x="534" y="8"/>
                  </a:lnTo>
                  <a:lnTo>
                    <a:pt x="536" y="15"/>
                  </a:lnTo>
                  <a:lnTo>
                    <a:pt x="535" y="8"/>
                  </a:lnTo>
                  <a:lnTo>
                    <a:pt x="534" y="8"/>
                  </a:lnTo>
                  <a:lnTo>
                    <a:pt x="536" y="15"/>
                  </a:lnTo>
                  <a:lnTo>
                    <a:pt x="535" y="8"/>
                  </a:lnTo>
                  <a:cubicBezTo>
                    <a:pt x="534" y="8"/>
                    <a:pt x="528" y="9"/>
                    <a:pt x="521" y="9"/>
                  </a:cubicBezTo>
                  <a:cubicBezTo>
                    <a:pt x="515" y="9"/>
                    <a:pt x="507" y="9"/>
                    <a:pt x="501" y="9"/>
                  </a:cubicBezTo>
                  <a:lnTo>
                    <a:pt x="495" y="9"/>
                  </a:lnTo>
                  <a:lnTo>
                    <a:pt x="493" y="9"/>
                  </a:lnTo>
                  <a:lnTo>
                    <a:pt x="493" y="9"/>
                  </a:lnTo>
                  <a:lnTo>
                    <a:pt x="492" y="18"/>
                  </a:lnTo>
                  <a:lnTo>
                    <a:pt x="494" y="9"/>
                  </a:lnTo>
                  <a:lnTo>
                    <a:pt x="493" y="9"/>
                  </a:lnTo>
                  <a:lnTo>
                    <a:pt x="492" y="18"/>
                  </a:lnTo>
                  <a:lnTo>
                    <a:pt x="494" y="9"/>
                  </a:lnTo>
                  <a:lnTo>
                    <a:pt x="492" y="20"/>
                  </a:lnTo>
                  <a:lnTo>
                    <a:pt x="495" y="9"/>
                  </a:lnTo>
                  <a:lnTo>
                    <a:pt x="494" y="9"/>
                  </a:lnTo>
                  <a:lnTo>
                    <a:pt x="492" y="20"/>
                  </a:lnTo>
                  <a:lnTo>
                    <a:pt x="495" y="9"/>
                  </a:lnTo>
                  <a:lnTo>
                    <a:pt x="492" y="20"/>
                  </a:lnTo>
                  <a:lnTo>
                    <a:pt x="498" y="10"/>
                  </a:lnTo>
                  <a:lnTo>
                    <a:pt x="495" y="9"/>
                  </a:lnTo>
                  <a:lnTo>
                    <a:pt x="492" y="20"/>
                  </a:lnTo>
                  <a:lnTo>
                    <a:pt x="498" y="10"/>
                  </a:lnTo>
                  <a:lnTo>
                    <a:pt x="492" y="20"/>
                  </a:lnTo>
                  <a:lnTo>
                    <a:pt x="501" y="13"/>
                  </a:lnTo>
                  <a:lnTo>
                    <a:pt x="498" y="10"/>
                  </a:lnTo>
                  <a:lnTo>
                    <a:pt x="492" y="20"/>
                  </a:lnTo>
                  <a:lnTo>
                    <a:pt x="501" y="13"/>
                  </a:lnTo>
                  <a:lnTo>
                    <a:pt x="492" y="20"/>
                  </a:lnTo>
                  <a:lnTo>
                    <a:pt x="503" y="20"/>
                  </a:lnTo>
                  <a:cubicBezTo>
                    <a:pt x="503" y="17"/>
                    <a:pt x="502" y="14"/>
                    <a:pt x="501" y="13"/>
                  </a:cubicBezTo>
                  <a:lnTo>
                    <a:pt x="492" y="20"/>
                  </a:lnTo>
                  <a:lnTo>
                    <a:pt x="503" y="20"/>
                  </a:lnTo>
                  <a:lnTo>
                    <a:pt x="492" y="20"/>
                  </a:lnTo>
                  <a:lnTo>
                    <a:pt x="501" y="27"/>
                  </a:lnTo>
                  <a:lnTo>
                    <a:pt x="503" y="20"/>
                  </a:lnTo>
                  <a:lnTo>
                    <a:pt x="492" y="20"/>
                  </a:lnTo>
                  <a:lnTo>
                    <a:pt x="501" y="27"/>
                  </a:lnTo>
                  <a:lnTo>
                    <a:pt x="492" y="20"/>
                  </a:lnTo>
                  <a:lnTo>
                    <a:pt x="497" y="30"/>
                  </a:lnTo>
                  <a:lnTo>
                    <a:pt x="501" y="27"/>
                  </a:lnTo>
                  <a:lnTo>
                    <a:pt x="492" y="20"/>
                  </a:lnTo>
                  <a:lnTo>
                    <a:pt x="497" y="30"/>
                  </a:lnTo>
                  <a:lnTo>
                    <a:pt x="492" y="20"/>
                  </a:lnTo>
                  <a:lnTo>
                    <a:pt x="493" y="31"/>
                  </a:lnTo>
                  <a:lnTo>
                    <a:pt x="497" y="30"/>
                  </a:lnTo>
                  <a:lnTo>
                    <a:pt x="492" y="20"/>
                  </a:lnTo>
                  <a:lnTo>
                    <a:pt x="493" y="31"/>
                  </a:lnTo>
                  <a:lnTo>
                    <a:pt x="492" y="24"/>
                  </a:lnTo>
                  <a:lnTo>
                    <a:pt x="493" y="31"/>
                  </a:lnTo>
                  <a:lnTo>
                    <a:pt x="493" y="31"/>
                  </a:lnTo>
                  <a:lnTo>
                    <a:pt x="492" y="24"/>
                  </a:lnTo>
                  <a:lnTo>
                    <a:pt x="493" y="31"/>
                  </a:lnTo>
                  <a:cubicBezTo>
                    <a:pt x="493" y="31"/>
                    <a:pt x="496" y="31"/>
                    <a:pt x="502" y="31"/>
                  </a:cubicBezTo>
                  <a:lnTo>
                    <a:pt x="502" y="8"/>
                  </a:lnTo>
                  <a:close/>
                  <a:moveTo>
                    <a:pt x="457" y="5"/>
                  </a:moveTo>
                  <a:cubicBezTo>
                    <a:pt x="439" y="5"/>
                    <a:pt x="416" y="5"/>
                    <a:pt x="389" y="4"/>
                  </a:cubicBezTo>
                  <a:lnTo>
                    <a:pt x="389" y="27"/>
                  </a:lnTo>
                  <a:cubicBezTo>
                    <a:pt x="416" y="27"/>
                    <a:pt x="438" y="28"/>
                    <a:pt x="457" y="28"/>
                  </a:cubicBezTo>
                  <a:lnTo>
                    <a:pt x="457" y="5"/>
                  </a:lnTo>
                  <a:close/>
                  <a:moveTo>
                    <a:pt x="322" y="3"/>
                  </a:moveTo>
                  <a:cubicBezTo>
                    <a:pt x="301" y="3"/>
                    <a:pt x="278" y="3"/>
                    <a:pt x="254" y="2"/>
                  </a:cubicBezTo>
                  <a:lnTo>
                    <a:pt x="254" y="25"/>
                  </a:lnTo>
                  <a:cubicBezTo>
                    <a:pt x="278" y="25"/>
                    <a:pt x="301" y="26"/>
                    <a:pt x="321" y="26"/>
                  </a:cubicBezTo>
                  <a:lnTo>
                    <a:pt x="322" y="3"/>
                  </a:lnTo>
                  <a:close/>
                  <a:moveTo>
                    <a:pt x="186" y="2"/>
                  </a:moveTo>
                  <a:cubicBezTo>
                    <a:pt x="165" y="1"/>
                    <a:pt x="142" y="1"/>
                    <a:pt x="118" y="1"/>
                  </a:cubicBezTo>
                  <a:lnTo>
                    <a:pt x="118" y="23"/>
                  </a:lnTo>
                  <a:cubicBezTo>
                    <a:pt x="142" y="24"/>
                    <a:pt x="164" y="24"/>
                    <a:pt x="186" y="24"/>
                  </a:cubicBezTo>
                  <a:lnTo>
                    <a:pt x="186" y="2"/>
                  </a:lnTo>
                  <a:close/>
                  <a:moveTo>
                    <a:pt x="51" y="0"/>
                  </a:moveTo>
                  <a:cubicBezTo>
                    <a:pt x="34" y="0"/>
                    <a:pt x="17" y="0"/>
                    <a:pt x="0" y="0"/>
                  </a:cubicBezTo>
                  <a:lnTo>
                    <a:pt x="0" y="22"/>
                  </a:lnTo>
                  <a:cubicBezTo>
                    <a:pt x="17" y="22"/>
                    <a:pt x="34" y="22"/>
                    <a:pt x="50" y="23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5" name="Rectangle 1820"/>
            <p:cNvSpPr>
              <a:spLocks noChangeArrowheads="1"/>
            </p:cNvSpPr>
            <p:nvPr/>
          </p:nvSpPr>
          <p:spPr bwMode="auto">
            <a:xfrm>
              <a:off x="2325532" y="2840039"/>
              <a:ext cx="83676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556" name="Freeform 1821"/>
            <p:cNvSpPr>
              <a:spLocks/>
            </p:cNvSpPr>
            <p:nvPr/>
          </p:nvSpPr>
          <p:spPr bwMode="auto">
            <a:xfrm>
              <a:off x="3614738" y="2833688"/>
              <a:ext cx="500062" cy="187325"/>
            </a:xfrm>
            <a:custGeom>
              <a:avLst/>
              <a:gdLst>
                <a:gd name="T0" fmla="*/ 803 w 803"/>
                <a:gd name="T1" fmla="*/ 0 h 303"/>
                <a:gd name="T2" fmla="*/ 286 w 803"/>
                <a:gd name="T3" fmla="*/ 0 h 303"/>
                <a:gd name="T4" fmla="*/ 0 w 803"/>
                <a:gd name="T5" fmla="*/ 303 h 303"/>
                <a:gd name="T6" fmla="*/ 686 w 803"/>
                <a:gd name="T7" fmla="*/ 303 h 303"/>
                <a:gd name="T8" fmla="*/ 803 w 803"/>
                <a:gd name="T9" fmla="*/ 178 h 303"/>
                <a:gd name="T10" fmla="*/ 803 w 803"/>
                <a:gd name="T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303">
                  <a:moveTo>
                    <a:pt x="803" y="0"/>
                  </a:moveTo>
                  <a:lnTo>
                    <a:pt x="286" y="0"/>
                  </a:lnTo>
                  <a:lnTo>
                    <a:pt x="0" y="303"/>
                  </a:lnTo>
                  <a:lnTo>
                    <a:pt x="686" y="303"/>
                  </a:lnTo>
                  <a:lnTo>
                    <a:pt x="803" y="178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7" name="Freeform 1822"/>
            <p:cNvSpPr>
              <a:spLocks/>
            </p:cNvSpPr>
            <p:nvPr/>
          </p:nvSpPr>
          <p:spPr bwMode="auto">
            <a:xfrm>
              <a:off x="3252788" y="2833688"/>
              <a:ext cx="539750" cy="187325"/>
            </a:xfrm>
            <a:custGeom>
              <a:avLst/>
              <a:gdLst>
                <a:gd name="T0" fmla="*/ 0 w 868"/>
                <a:gd name="T1" fmla="*/ 303 h 303"/>
                <a:gd name="T2" fmla="*/ 582 w 868"/>
                <a:gd name="T3" fmla="*/ 303 h 303"/>
                <a:gd name="T4" fmla="*/ 868 w 868"/>
                <a:gd name="T5" fmla="*/ 0 h 303"/>
                <a:gd name="T6" fmla="*/ 0 w 868"/>
                <a:gd name="T7" fmla="*/ 0 h 303"/>
                <a:gd name="T8" fmla="*/ 0 w 868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303">
                  <a:moveTo>
                    <a:pt x="0" y="303"/>
                  </a:moveTo>
                  <a:lnTo>
                    <a:pt x="582" y="303"/>
                  </a:lnTo>
                  <a:lnTo>
                    <a:pt x="868" y="0"/>
                  </a:lnTo>
                  <a:lnTo>
                    <a:pt x="0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8" name="Freeform 1823"/>
            <p:cNvSpPr>
              <a:spLocks/>
            </p:cNvSpPr>
            <p:nvPr/>
          </p:nvSpPr>
          <p:spPr bwMode="auto">
            <a:xfrm>
              <a:off x="4041775" y="2943226"/>
              <a:ext cx="73025" cy="77788"/>
            </a:xfrm>
            <a:custGeom>
              <a:avLst/>
              <a:gdLst>
                <a:gd name="T0" fmla="*/ 0 w 117"/>
                <a:gd name="T1" fmla="*/ 125 h 125"/>
                <a:gd name="T2" fmla="*/ 117 w 117"/>
                <a:gd name="T3" fmla="*/ 125 h 125"/>
                <a:gd name="T4" fmla="*/ 117 w 117"/>
                <a:gd name="T5" fmla="*/ 0 h 125"/>
                <a:gd name="T6" fmla="*/ 0 w 11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125">
                  <a:moveTo>
                    <a:pt x="0" y="125"/>
                  </a:moveTo>
                  <a:lnTo>
                    <a:pt x="117" y="125"/>
                  </a:lnTo>
                  <a:lnTo>
                    <a:pt x="117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9" name="Freeform 1824"/>
            <p:cNvSpPr>
              <a:spLocks/>
            </p:cNvSpPr>
            <p:nvPr/>
          </p:nvSpPr>
          <p:spPr bwMode="auto">
            <a:xfrm>
              <a:off x="3248025" y="2828926"/>
              <a:ext cx="871537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6 w 1397"/>
                <a:gd name="T5" fmla="*/ 12 h 315"/>
                <a:gd name="T6" fmla="*/ 1386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6" y="12"/>
                  </a:lnTo>
                  <a:lnTo>
                    <a:pt x="1386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0" name="Freeform 1825"/>
            <p:cNvSpPr>
              <a:spLocks/>
            </p:cNvSpPr>
            <p:nvPr/>
          </p:nvSpPr>
          <p:spPr bwMode="auto">
            <a:xfrm>
              <a:off x="4572000" y="2847976"/>
              <a:ext cx="820738" cy="188913"/>
            </a:xfrm>
            <a:custGeom>
              <a:avLst/>
              <a:gdLst>
                <a:gd name="T0" fmla="*/ 1190 w 1190"/>
                <a:gd name="T1" fmla="*/ 0 h 303"/>
                <a:gd name="T2" fmla="*/ 285 w 1190"/>
                <a:gd name="T3" fmla="*/ 0 h 303"/>
                <a:gd name="T4" fmla="*/ 0 w 1190"/>
                <a:gd name="T5" fmla="*/ 303 h 303"/>
                <a:gd name="T6" fmla="*/ 1190 w 1190"/>
                <a:gd name="T7" fmla="*/ 303 h 303"/>
                <a:gd name="T8" fmla="*/ 1190 w 1190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303">
                  <a:moveTo>
                    <a:pt x="1190" y="0"/>
                  </a:moveTo>
                  <a:lnTo>
                    <a:pt x="285" y="0"/>
                  </a:lnTo>
                  <a:lnTo>
                    <a:pt x="0" y="303"/>
                  </a:lnTo>
                  <a:lnTo>
                    <a:pt x="1190" y="30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1" name="Freeform 1826"/>
            <p:cNvSpPr>
              <a:spLocks/>
            </p:cNvSpPr>
            <p:nvPr/>
          </p:nvSpPr>
          <p:spPr bwMode="auto">
            <a:xfrm>
              <a:off x="4449763" y="2847976"/>
              <a:ext cx="332161" cy="188913"/>
            </a:xfrm>
            <a:custGeom>
              <a:avLst/>
              <a:gdLst>
                <a:gd name="T0" fmla="*/ 0 w 481"/>
                <a:gd name="T1" fmla="*/ 303 h 303"/>
                <a:gd name="T2" fmla="*/ 196 w 481"/>
                <a:gd name="T3" fmla="*/ 303 h 303"/>
                <a:gd name="T4" fmla="*/ 481 w 481"/>
                <a:gd name="T5" fmla="*/ 0 h 303"/>
                <a:gd name="T6" fmla="*/ 0 w 481"/>
                <a:gd name="T7" fmla="*/ 0 h 303"/>
                <a:gd name="T8" fmla="*/ 0 w 481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303">
                  <a:moveTo>
                    <a:pt x="0" y="303"/>
                  </a:moveTo>
                  <a:lnTo>
                    <a:pt x="196" y="303"/>
                  </a:lnTo>
                  <a:lnTo>
                    <a:pt x="481" y="0"/>
                  </a:lnTo>
                  <a:lnTo>
                    <a:pt x="0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2" name="Freeform 1827"/>
            <p:cNvSpPr>
              <a:spLocks/>
            </p:cNvSpPr>
            <p:nvPr/>
          </p:nvSpPr>
          <p:spPr bwMode="auto">
            <a:xfrm>
              <a:off x="4452938" y="2840039"/>
              <a:ext cx="949325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5 w 1397"/>
                <a:gd name="T5" fmla="*/ 12 h 315"/>
                <a:gd name="T6" fmla="*/ 1385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5" y="12"/>
                  </a:lnTo>
                  <a:lnTo>
                    <a:pt x="1385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3" name="Rectangle 1828"/>
            <p:cNvSpPr>
              <a:spLocks noChangeArrowheads="1"/>
            </p:cNvSpPr>
            <p:nvPr/>
          </p:nvSpPr>
          <p:spPr bwMode="auto">
            <a:xfrm>
              <a:off x="5586413" y="2847976"/>
              <a:ext cx="863600" cy="188913"/>
            </a:xfrm>
            <a:prstGeom prst="rect">
              <a:avLst/>
            </a:pr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4" name="Freeform 1829"/>
            <p:cNvSpPr>
              <a:spLocks/>
            </p:cNvSpPr>
            <p:nvPr/>
          </p:nvSpPr>
          <p:spPr bwMode="auto">
            <a:xfrm>
              <a:off x="5583238" y="2844801"/>
              <a:ext cx="871537" cy="195263"/>
            </a:xfrm>
            <a:custGeom>
              <a:avLst/>
              <a:gdLst>
                <a:gd name="T0" fmla="*/ 5 w 1397"/>
                <a:gd name="T1" fmla="*/ 6 h 315"/>
                <a:gd name="T2" fmla="*/ 5 w 1397"/>
                <a:gd name="T3" fmla="*/ 12 h 315"/>
                <a:gd name="T4" fmla="*/ 1385 w 1397"/>
                <a:gd name="T5" fmla="*/ 12 h 315"/>
                <a:gd name="T6" fmla="*/ 1385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5 w 1397"/>
                <a:gd name="T13" fmla="*/ 6 h 315"/>
                <a:gd name="T14" fmla="*/ 5 w 1397"/>
                <a:gd name="T15" fmla="*/ 12 h 315"/>
                <a:gd name="T16" fmla="*/ 5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1 w 1397"/>
                <a:gd name="T23" fmla="*/ 313 h 315"/>
                <a:gd name="T24" fmla="*/ 5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5 w 1397"/>
                <a:gd name="T39" fmla="*/ 0 h 315"/>
                <a:gd name="T40" fmla="*/ 1 w 1397"/>
                <a:gd name="T41" fmla="*/ 2 h 315"/>
                <a:gd name="T42" fmla="*/ 0 w 1397"/>
                <a:gd name="T43" fmla="*/ 6 h 315"/>
                <a:gd name="T44" fmla="*/ 5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5" y="6"/>
                  </a:moveTo>
                  <a:lnTo>
                    <a:pt x="5" y="12"/>
                  </a:lnTo>
                  <a:lnTo>
                    <a:pt x="1385" y="12"/>
                  </a:lnTo>
                  <a:lnTo>
                    <a:pt x="1385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1" y="313"/>
                  </a:lnTo>
                  <a:lnTo>
                    <a:pt x="5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5" name="Rectangle 1830"/>
            <p:cNvSpPr>
              <a:spLocks noChangeArrowheads="1"/>
            </p:cNvSpPr>
            <p:nvPr/>
          </p:nvSpPr>
          <p:spPr bwMode="auto">
            <a:xfrm>
              <a:off x="6515100" y="2847976"/>
              <a:ext cx="863600" cy="188913"/>
            </a:xfrm>
            <a:prstGeom prst="rect">
              <a:avLst/>
            </a:pr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6" name="Freeform 1831"/>
            <p:cNvSpPr>
              <a:spLocks/>
            </p:cNvSpPr>
            <p:nvPr/>
          </p:nvSpPr>
          <p:spPr bwMode="auto">
            <a:xfrm>
              <a:off x="6511925" y="2844801"/>
              <a:ext cx="869950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6 w 1397"/>
                <a:gd name="T5" fmla="*/ 12 h 315"/>
                <a:gd name="T6" fmla="*/ 1386 w 1397"/>
                <a:gd name="T7" fmla="*/ 303 h 315"/>
                <a:gd name="T8" fmla="*/ 12 w 1397"/>
                <a:gd name="T9" fmla="*/ 303 h 315"/>
                <a:gd name="T10" fmla="*/ 12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2 w 1397"/>
                <a:gd name="T27" fmla="*/ 315 h 315"/>
                <a:gd name="T28" fmla="*/ 1396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6 w 1397"/>
                <a:gd name="T35" fmla="*/ 2 h 315"/>
                <a:gd name="T36" fmla="*/ 1392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6" y="12"/>
                  </a:lnTo>
                  <a:lnTo>
                    <a:pt x="1386" y="303"/>
                  </a:lnTo>
                  <a:lnTo>
                    <a:pt x="12" y="303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2" y="315"/>
                  </a:lnTo>
                  <a:lnTo>
                    <a:pt x="1396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6" y="2"/>
                  </a:lnTo>
                  <a:lnTo>
                    <a:pt x="139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7" name="Rectangle 1832"/>
            <p:cNvSpPr>
              <a:spLocks noChangeArrowheads="1"/>
            </p:cNvSpPr>
            <p:nvPr/>
          </p:nvSpPr>
          <p:spPr bwMode="auto">
            <a:xfrm>
              <a:off x="3292475" y="2835276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2568" name="Rectangle 1833"/>
            <p:cNvSpPr>
              <a:spLocks noChangeArrowheads="1"/>
            </p:cNvSpPr>
            <p:nvPr/>
          </p:nvSpPr>
          <p:spPr bwMode="auto">
            <a:xfrm>
              <a:off x="6535955" y="2857601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2569" name="Rectangle 1834"/>
            <p:cNvSpPr>
              <a:spLocks noChangeArrowheads="1"/>
            </p:cNvSpPr>
            <p:nvPr/>
          </p:nvSpPr>
          <p:spPr bwMode="auto">
            <a:xfrm>
              <a:off x="4524375" y="2863851"/>
              <a:ext cx="83676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570" name="Rectangle 1835"/>
            <p:cNvSpPr>
              <a:spLocks noChangeArrowheads="1"/>
            </p:cNvSpPr>
            <p:nvPr/>
          </p:nvSpPr>
          <p:spPr bwMode="auto">
            <a:xfrm>
              <a:off x="5627688" y="2849563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2571" name="Freeform 1836"/>
            <p:cNvSpPr>
              <a:spLocks/>
            </p:cNvSpPr>
            <p:nvPr/>
          </p:nvSpPr>
          <p:spPr bwMode="auto">
            <a:xfrm>
              <a:off x="7694613" y="2824163"/>
              <a:ext cx="1063625" cy="2860675"/>
            </a:xfrm>
            <a:custGeom>
              <a:avLst/>
              <a:gdLst>
                <a:gd name="T0" fmla="*/ 1241 w 1707"/>
                <a:gd name="T1" fmla="*/ 0 h 4614"/>
                <a:gd name="T2" fmla="*/ 466 w 1707"/>
                <a:gd name="T3" fmla="*/ 0 h 4614"/>
                <a:gd name="T4" fmla="*/ 0 w 1707"/>
                <a:gd name="T5" fmla="*/ 466 h 4614"/>
                <a:gd name="T6" fmla="*/ 0 w 1707"/>
                <a:gd name="T7" fmla="*/ 4147 h 4614"/>
                <a:gd name="T8" fmla="*/ 466 w 1707"/>
                <a:gd name="T9" fmla="*/ 4614 h 4614"/>
                <a:gd name="T10" fmla="*/ 1241 w 1707"/>
                <a:gd name="T11" fmla="*/ 4614 h 4614"/>
                <a:gd name="T12" fmla="*/ 1707 w 1707"/>
                <a:gd name="T13" fmla="*/ 4147 h 4614"/>
                <a:gd name="T14" fmla="*/ 1707 w 1707"/>
                <a:gd name="T15" fmla="*/ 466 h 4614"/>
                <a:gd name="T16" fmla="*/ 1241 w 1707"/>
                <a:gd name="T17" fmla="*/ 0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7" h="4614">
                  <a:moveTo>
                    <a:pt x="1241" y="0"/>
                  </a:moveTo>
                  <a:lnTo>
                    <a:pt x="466" y="0"/>
                  </a:lnTo>
                  <a:cubicBezTo>
                    <a:pt x="208" y="0"/>
                    <a:pt x="0" y="208"/>
                    <a:pt x="0" y="466"/>
                  </a:cubicBezTo>
                  <a:lnTo>
                    <a:pt x="0" y="4147"/>
                  </a:lnTo>
                  <a:cubicBezTo>
                    <a:pt x="0" y="4406"/>
                    <a:pt x="208" y="4614"/>
                    <a:pt x="466" y="4614"/>
                  </a:cubicBezTo>
                  <a:lnTo>
                    <a:pt x="1241" y="4614"/>
                  </a:lnTo>
                  <a:cubicBezTo>
                    <a:pt x="1499" y="4614"/>
                    <a:pt x="1707" y="4406"/>
                    <a:pt x="1707" y="4147"/>
                  </a:cubicBezTo>
                  <a:lnTo>
                    <a:pt x="1707" y="466"/>
                  </a:lnTo>
                  <a:cubicBezTo>
                    <a:pt x="1707" y="208"/>
                    <a:pt x="1499" y="0"/>
                    <a:pt x="1241" y="0"/>
                  </a:cubicBez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2" name="Freeform 1837"/>
            <p:cNvSpPr>
              <a:spLocks/>
            </p:cNvSpPr>
            <p:nvPr/>
          </p:nvSpPr>
          <p:spPr bwMode="auto">
            <a:xfrm>
              <a:off x="7683500" y="2813051"/>
              <a:ext cx="1084262" cy="2881313"/>
            </a:xfrm>
            <a:custGeom>
              <a:avLst/>
              <a:gdLst>
                <a:gd name="T0" fmla="*/ 483 w 1741"/>
                <a:gd name="T1" fmla="*/ 17 h 4647"/>
                <a:gd name="T2" fmla="*/ 483 w 1741"/>
                <a:gd name="T3" fmla="*/ 33 h 4647"/>
                <a:gd name="T4" fmla="*/ 1258 w 1741"/>
                <a:gd name="T5" fmla="*/ 33 h 4647"/>
                <a:gd name="T6" fmla="*/ 1708 w 1741"/>
                <a:gd name="T7" fmla="*/ 483 h 4647"/>
                <a:gd name="T8" fmla="*/ 1708 w 1741"/>
                <a:gd name="T9" fmla="*/ 4164 h 4647"/>
                <a:gd name="T10" fmla="*/ 1258 w 1741"/>
                <a:gd name="T11" fmla="*/ 4614 h 4647"/>
                <a:gd name="T12" fmla="*/ 483 w 1741"/>
                <a:gd name="T13" fmla="*/ 4614 h 4647"/>
                <a:gd name="T14" fmla="*/ 33 w 1741"/>
                <a:gd name="T15" fmla="*/ 4164 h 4647"/>
                <a:gd name="T16" fmla="*/ 33 w 1741"/>
                <a:gd name="T17" fmla="*/ 483 h 4647"/>
                <a:gd name="T18" fmla="*/ 483 w 1741"/>
                <a:gd name="T19" fmla="*/ 33 h 4647"/>
                <a:gd name="T20" fmla="*/ 483 w 1741"/>
                <a:gd name="T21" fmla="*/ 0 h 4647"/>
                <a:gd name="T22" fmla="*/ 141 w 1741"/>
                <a:gd name="T23" fmla="*/ 141 h 4647"/>
                <a:gd name="T24" fmla="*/ 0 w 1741"/>
                <a:gd name="T25" fmla="*/ 483 h 4647"/>
                <a:gd name="T26" fmla="*/ 0 w 1741"/>
                <a:gd name="T27" fmla="*/ 4164 h 4647"/>
                <a:gd name="T28" fmla="*/ 141 w 1741"/>
                <a:gd name="T29" fmla="*/ 4506 h 4647"/>
                <a:gd name="T30" fmla="*/ 483 w 1741"/>
                <a:gd name="T31" fmla="*/ 4647 h 4647"/>
                <a:gd name="T32" fmla="*/ 1258 w 1741"/>
                <a:gd name="T33" fmla="*/ 4647 h 4647"/>
                <a:gd name="T34" fmla="*/ 1599 w 1741"/>
                <a:gd name="T35" fmla="*/ 4506 h 4647"/>
                <a:gd name="T36" fmla="*/ 1741 w 1741"/>
                <a:gd name="T37" fmla="*/ 4164 h 4647"/>
                <a:gd name="T38" fmla="*/ 1741 w 1741"/>
                <a:gd name="T39" fmla="*/ 483 h 4647"/>
                <a:gd name="T40" fmla="*/ 1599 w 1741"/>
                <a:gd name="T41" fmla="*/ 141 h 4647"/>
                <a:gd name="T42" fmla="*/ 1258 w 1741"/>
                <a:gd name="T43" fmla="*/ 0 h 4647"/>
                <a:gd name="T44" fmla="*/ 483 w 1741"/>
                <a:gd name="T45" fmla="*/ 0 h 4647"/>
                <a:gd name="T46" fmla="*/ 483 w 1741"/>
                <a:gd name="T47" fmla="*/ 17 h 4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1" h="4647">
                  <a:moveTo>
                    <a:pt x="483" y="17"/>
                  </a:moveTo>
                  <a:lnTo>
                    <a:pt x="483" y="33"/>
                  </a:lnTo>
                  <a:lnTo>
                    <a:pt x="1258" y="33"/>
                  </a:lnTo>
                  <a:cubicBezTo>
                    <a:pt x="1507" y="33"/>
                    <a:pt x="1708" y="234"/>
                    <a:pt x="1708" y="483"/>
                  </a:cubicBezTo>
                  <a:lnTo>
                    <a:pt x="1708" y="4164"/>
                  </a:lnTo>
                  <a:cubicBezTo>
                    <a:pt x="1708" y="4414"/>
                    <a:pt x="1507" y="4614"/>
                    <a:pt x="1258" y="4614"/>
                  </a:cubicBezTo>
                  <a:lnTo>
                    <a:pt x="483" y="4614"/>
                  </a:lnTo>
                  <a:cubicBezTo>
                    <a:pt x="234" y="4614"/>
                    <a:pt x="33" y="4414"/>
                    <a:pt x="33" y="4164"/>
                  </a:cubicBezTo>
                  <a:lnTo>
                    <a:pt x="33" y="483"/>
                  </a:lnTo>
                  <a:cubicBezTo>
                    <a:pt x="33" y="234"/>
                    <a:pt x="234" y="33"/>
                    <a:pt x="483" y="33"/>
                  </a:cubicBezTo>
                  <a:lnTo>
                    <a:pt x="483" y="0"/>
                  </a:lnTo>
                  <a:cubicBezTo>
                    <a:pt x="350" y="0"/>
                    <a:pt x="229" y="54"/>
                    <a:pt x="141" y="141"/>
                  </a:cubicBezTo>
                  <a:cubicBezTo>
                    <a:pt x="54" y="229"/>
                    <a:pt x="0" y="350"/>
                    <a:pt x="0" y="483"/>
                  </a:cubicBezTo>
                  <a:lnTo>
                    <a:pt x="0" y="4164"/>
                  </a:lnTo>
                  <a:cubicBezTo>
                    <a:pt x="0" y="4298"/>
                    <a:pt x="54" y="4419"/>
                    <a:pt x="141" y="4506"/>
                  </a:cubicBezTo>
                  <a:cubicBezTo>
                    <a:pt x="229" y="4593"/>
                    <a:pt x="350" y="4647"/>
                    <a:pt x="483" y="4647"/>
                  </a:cubicBezTo>
                  <a:lnTo>
                    <a:pt x="1258" y="4647"/>
                  </a:lnTo>
                  <a:cubicBezTo>
                    <a:pt x="1391" y="4647"/>
                    <a:pt x="1512" y="4593"/>
                    <a:pt x="1599" y="4506"/>
                  </a:cubicBezTo>
                  <a:cubicBezTo>
                    <a:pt x="1687" y="4419"/>
                    <a:pt x="1741" y="4298"/>
                    <a:pt x="1741" y="4164"/>
                  </a:cubicBezTo>
                  <a:lnTo>
                    <a:pt x="1741" y="483"/>
                  </a:lnTo>
                  <a:cubicBezTo>
                    <a:pt x="1741" y="350"/>
                    <a:pt x="1687" y="229"/>
                    <a:pt x="1599" y="141"/>
                  </a:cubicBezTo>
                  <a:cubicBezTo>
                    <a:pt x="1512" y="54"/>
                    <a:pt x="1391" y="0"/>
                    <a:pt x="1258" y="0"/>
                  </a:cubicBezTo>
                  <a:lnTo>
                    <a:pt x="483" y="0"/>
                  </a:lnTo>
                  <a:lnTo>
                    <a:pt x="483" y="17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3" name="Rectangle 1838"/>
            <p:cNvSpPr>
              <a:spLocks noChangeArrowheads="1"/>
            </p:cNvSpPr>
            <p:nvPr/>
          </p:nvSpPr>
          <p:spPr bwMode="auto">
            <a:xfrm>
              <a:off x="7950200" y="4902201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4" name="Rectangle 1839"/>
            <p:cNvSpPr>
              <a:spLocks noChangeArrowheads="1"/>
            </p:cNvSpPr>
            <p:nvPr/>
          </p:nvSpPr>
          <p:spPr bwMode="auto">
            <a:xfrm>
              <a:off x="7950200" y="5373688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5" name="Rectangle 1840"/>
            <p:cNvSpPr>
              <a:spLocks noChangeArrowheads="1"/>
            </p:cNvSpPr>
            <p:nvPr/>
          </p:nvSpPr>
          <p:spPr bwMode="auto">
            <a:xfrm>
              <a:off x="7950200" y="4432301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24282B"/>
                  </a:solidFill>
                  <a:latin typeface="Times New Roman" pitchFamily="18" charset="0"/>
                </a:rPr>
                <a:t>level 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76" name="Rectangle 1841"/>
            <p:cNvSpPr>
              <a:spLocks noChangeArrowheads="1"/>
            </p:cNvSpPr>
            <p:nvPr/>
          </p:nvSpPr>
          <p:spPr bwMode="auto">
            <a:xfrm>
              <a:off x="7950200" y="3960813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7" name="Rectangle 1842"/>
            <p:cNvSpPr>
              <a:spLocks noChangeArrowheads="1"/>
            </p:cNvSpPr>
            <p:nvPr/>
          </p:nvSpPr>
          <p:spPr bwMode="auto">
            <a:xfrm>
              <a:off x="7950200" y="3490913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8" name="Rectangle 1843"/>
            <p:cNvSpPr>
              <a:spLocks noChangeArrowheads="1"/>
            </p:cNvSpPr>
            <p:nvPr/>
          </p:nvSpPr>
          <p:spPr bwMode="auto">
            <a:xfrm>
              <a:off x="7950200" y="3005138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79" name="Rectangle 1844"/>
            <p:cNvSpPr>
              <a:spLocks noChangeArrowheads="1"/>
            </p:cNvSpPr>
            <p:nvPr/>
          </p:nvSpPr>
          <p:spPr bwMode="auto">
            <a:xfrm>
              <a:off x="2635250" y="5168901"/>
              <a:ext cx="581025" cy="277813"/>
            </a:xfrm>
            <a:prstGeom prst="rect">
              <a:avLst/>
            </a:prstGeom>
            <a:solidFill>
              <a:srgbClr val="F0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0" name="Freeform 1845"/>
            <p:cNvSpPr>
              <a:spLocks/>
            </p:cNvSpPr>
            <p:nvPr/>
          </p:nvSpPr>
          <p:spPr bwMode="auto">
            <a:xfrm>
              <a:off x="2632075" y="5164138"/>
              <a:ext cx="588962" cy="285750"/>
            </a:xfrm>
            <a:custGeom>
              <a:avLst/>
              <a:gdLst>
                <a:gd name="T0" fmla="*/ 5 w 944"/>
                <a:gd name="T1" fmla="*/ 6 h 461"/>
                <a:gd name="T2" fmla="*/ 5 w 944"/>
                <a:gd name="T3" fmla="*/ 11 h 461"/>
                <a:gd name="T4" fmla="*/ 932 w 944"/>
                <a:gd name="T5" fmla="*/ 11 h 461"/>
                <a:gd name="T6" fmla="*/ 932 w 944"/>
                <a:gd name="T7" fmla="*/ 450 h 461"/>
                <a:gd name="T8" fmla="*/ 11 w 944"/>
                <a:gd name="T9" fmla="*/ 450 h 461"/>
                <a:gd name="T10" fmla="*/ 11 w 944"/>
                <a:gd name="T11" fmla="*/ 6 h 461"/>
                <a:gd name="T12" fmla="*/ 5 w 944"/>
                <a:gd name="T13" fmla="*/ 6 h 461"/>
                <a:gd name="T14" fmla="*/ 5 w 944"/>
                <a:gd name="T15" fmla="*/ 11 h 461"/>
                <a:gd name="T16" fmla="*/ 5 w 944"/>
                <a:gd name="T17" fmla="*/ 6 h 461"/>
                <a:gd name="T18" fmla="*/ 0 w 944"/>
                <a:gd name="T19" fmla="*/ 6 h 461"/>
                <a:gd name="T20" fmla="*/ 0 w 944"/>
                <a:gd name="T21" fmla="*/ 456 h 461"/>
                <a:gd name="T22" fmla="*/ 1 w 944"/>
                <a:gd name="T23" fmla="*/ 460 h 461"/>
                <a:gd name="T24" fmla="*/ 5 w 944"/>
                <a:gd name="T25" fmla="*/ 461 h 461"/>
                <a:gd name="T26" fmla="*/ 938 w 944"/>
                <a:gd name="T27" fmla="*/ 461 h 461"/>
                <a:gd name="T28" fmla="*/ 942 w 944"/>
                <a:gd name="T29" fmla="*/ 460 h 461"/>
                <a:gd name="T30" fmla="*/ 944 w 944"/>
                <a:gd name="T31" fmla="*/ 456 h 461"/>
                <a:gd name="T32" fmla="*/ 944 w 944"/>
                <a:gd name="T33" fmla="*/ 6 h 461"/>
                <a:gd name="T34" fmla="*/ 942 w 944"/>
                <a:gd name="T35" fmla="*/ 2 h 461"/>
                <a:gd name="T36" fmla="*/ 938 w 944"/>
                <a:gd name="T37" fmla="*/ 0 h 461"/>
                <a:gd name="T38" fmla="*/ 5 w 944"/>
                <a:gd name="T39" fmla="*/ 0 h 461"/>
                <a:gd name="T40" fmla="*/ 1 w 944"/>
                <a:gd name="T41" fmla="*/ 2 h 461"/>
                <a:gd name="T42" fmla="*/ 0 w 944"/>
                <a:gd name="T43" fmla="*/ 6 h 461"/>
                <a:gd name="T44" fmla="*/ 5 w 944"/>
                <a:gd name="T45" fmla="*/ 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461">
                  <a:moveTo>
                    <a:pt x="5" y="6"/>
                  </a:moveTo>
                  <a:lnTo>
                    <a:pt x="5" y="11"/>
                  </a:lnTo>
                  <a:lnTo>
                    <a:pt x="932" y="11"/>
                  </a:lnTo>
                  <a:lnTo>
                    <a:pt x="932" y="450"/>
                  </a:lnTo>
                  <a:lnTo>
                    <a:pt x="11" y="450"/>
                  </a:lnTo>
                  <a:lnTo>
                    <a:pt x="11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456"/>
                  </a:lnTo>
                  <a:lnTo>
                    <a:pt x="1" y="460"/>
                  </a:lnTo>
                  <a:lnTo>
                    <a:pt x="5" y="461"/>
                  </a:lnTo>
                  <a:lnTo>
                    <a:pt x="938" y="461"/>
                  </a:lnTo>
                  <a:lnTo>
                    <a:pt x="942" y="460"/>
                  </a:lnTo>
                  <a:lnTo>
                    <a:pt x="944" y="456"/>
                  </a:lnTo>
                  <a:lnTo>
                    <a:pt x="944" y="6"/>
                  </a:lnTo>
                  <a:lnTo>
                    <a:pt x="942" y="2"/>
                  </a:lnTo>
                  <a:lnTo>
                    <a:pt x="938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1" name="Rectangle 1846"/>
            <p:cNvSpPr>
              <a:spLocks noChangeArrowheads="1"/>
            </p:cNvSpPr>
            <p:nvPr/>
          </p:nvSpPr>
          <p:spPr bwMode="auto">
            <a:xfrm>
              <a:off x="2805113" y="5173663"/>
              <a:ext cx="19556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G,P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82" name="Rectangle 1847"/>
            <p:cNvSpPr>
              <a:spLocks noChangeArrowheads="1"/>
            </p:cNvSpPr>
            <p:nvPr/>
          </p:nvSpPr>
          <p:spPr bwMode="auto">
            <a:xfrm>
              <a:off x="2790825" y="5330826"/>
              <a:ext cx="20358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r1-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83" name="Rectangle 1848"/>
            <p:cNvSpPr>
              <a:spLocks noChangeArrowheads="1"/>
            </p:cNvSpPr>
            <p:nvPr/>
          </p:nvSpPr>
          <p:spPr bwMode="auto">
            <a:xfrm>
              <a:off x="3232150" y="5314951"/>
              <a:ext cx="282575" cy="14288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4" name="Freeform 1849"/>
            <p:cNvSpPr>
              <a:spLocks/>
            </p:cNvSpPr>
            <p:nvPr/>
          </p:nvSpPr>
          <p:spPr bwMode="auto">
            <a:xfrm>
              <a:off x="3213100" y="5287963"/>
              <a:ext cx="93662" cy="68263"/>
            </a:xfrm>
            <a:custGeom>
              <a:avLst/>
              <a:gdLst>
                <a:gd name="T0" fmla="*/ 151 w 151"/>
                <a:gd name="T1" fmla="*/ 111 h 111"/>
                <a:gd name="T2" fmla="*/ 0 w 151"/>
                <a:gd name="T3" fmla="*/ 56 h 111"/>
                <a:gd name="T4" fmla="*/ 151 w 151"/>
                <a:gd name="T5" fmla="*/ 0 h 111"/>
                <a:gd name="T6" fmla="*/ 151 w 151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11">
                  <a:moveTo>
                    <a:pt x="151" y="111"/>
                  </a:moveTo>
                  <a:lnTo>
                    <a:pt x="0" y="56"/>
                  </a:lnTo>
                  <a:lnTo>
                    <a:pt x="151" y="0"/>
                  </a:lnTo>
                  <a:cubicBezTo>
                    <a:pt x="127" y="33"/>
                    <a:pt x="127" y="78"/>
                    <a:pt x="151" y="11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5" name="Rectangle 1850"/>
            <p:cNvSpPr>
              <a:spLocks noChangeArrowheads="1"/>
            </p:cNvSpPr>
            <p:nvPr/>
          </p:nvSpPr>
          <p:spPr bwMode="auto">
            <a:xfrm>
              <a:off x="3306763" y="5102226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86" name="Rectangle 1851"/>
            <p:cNvSpPr>
              <a:spLocks noChangeArrowheads="1"/>
            </p:cNvSpPr>
            <p:nvPr/>
          </p:nvSpPr>
          <p:spPr bwMode="auto">
            <a:xfrm>
              <a:off x="3406775" y="5216526"/>
              <a:ext cx="7053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87" name="Rectangle 1852"/>
            <p:cNvSpPr>
              <a:spLocks noChangeArrowheads="1"/>
            </p:cNvSpPr>
            <p:nvPr/>
          </p:nvSpPr>
          <p:spPr bwMode="auto">
            <a:xfrm>
              <a:off x="2339975" y="5303838"/>
              <a:ext cx="280987" cy="14288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8" name="Freeform 1853"/>
            <p:cNvSpPr>
              <a:spLocks/>
            </p:cNvSpPr>
            <p:nvPr/>
          </p:nvSpPr>
          <p:spPr bwMode="auto">
            <a:xfrm>
              <a:off x="2319338" y="5276851"/>
              <a:ext cx="95250" cy="68263"/>
            </a:xfrm>
            <a:custGeom>
              <a:avLst/>
              <a:gdLst>
                <a:gd name="T0" fmla="*/ 152 w 152"/>
                <a:gd name="T1" fmla="*/ 111 h 111"/>
                <a:gd name="T2" fmla="*/ 0 w 152"/>
                <a:gd name="T3" fmla="*/ 55 h 111"/>
                <a:gd name="T4" fmla="*/ 152 w 152"/>
                <a:gd name="T5" fmla="*/ 0 h 111"/>
                <a:gd name="T6" fmla="*/ 152 w 152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11">
                  <a:moveTo>
                    <a:pt x="152" y="111"/>
                  </a:moveTo>
                  <a:lnTo>
                    <a:pt x="0" y="55"/>
                  </a:lnTo>
                  <a:lnTo>
                    <a:pt x="152" y="0"/>
                  </a:lnTo>
                  <a:cubicBezTo>
                    <a:pt x="128" y="33"/>
                    <a:pt x="128" y="78"/>
                    <a:pt x="152" y="11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9" name="Rectangle 1854"/>
            <p:cNvSpPr>
              <a:spLocks noChangeArrowheads="1"/>
            </p:cNvSpPr>
            <p:nvPr/>
          </p:nvSpPr>
          <p:spPr bwMode="auto">
            <a:xfrm>
              <a:off x="2360613" y="5087938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0" name="Rectangle 1855"/>
            <p:cNvSpPr>
              <a:spLocks noChangeArrowheads="1"/>
            </p:cNvSpPr>
            <p:nvPr/>
          </p:nvSpPr>
          <p:spPr bwMode="auto">
            <a:xfrm>
              <a:off x="2460625" y="5187951"/>
              <a:ext cx="11541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out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1" name="Rectangle 1856"/>
            <p:cNvSpPr>
              <a:spLocks noChangeArrowheads="1"/>
            </p:cNvSpPr>
            <p:nvPr/>
          </p:nvSpPr>
          <p:spPr bwMode="auto">
            <a:xfrm>
              <a:off x="2446338" y="4802188"/>
              <a:ext cx="7623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24282B"/>
                  </a:solidFill>
                  <a:latin typeface="Times New Roman" pitchFamily="18" charset="0"/>
                </a:rPr>
                <a:t>G,P block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2" name="Rectangle 1857"/>
            <p:cNvSpPr>
              <a:spLocks noChangeArrowheads="1"/>
            </p:cNvSpPr>
            <p:nvPr/>
          </p:nvSpPr>
          <p:spPr bwMode="auto">
            <a:xfrm>
              <a:off x="7477125" y="3519488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3" name="Rectangle 1858"/>
            <p:cNvSpPr>
              <a:spLocks noChangeArrowheads="1"/>
            </p:cNvSpPr>
            <p:nvPr/>
          </p:nvSpPr>
          <p:spPr bwMode="auto">
            <a:xfrm>
              <a:off x="7061200" y="3946526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4" name="Rectangle 1859"/>
            <p:cNvSpPr>
              <a:spLocks noChangeArrowheads="1"/>
            </p:cNvSpPr>
            <p:nvPr/>
          </p:nvSpPr>
          <p:spPr bwMode="auto">
            <a:xfrm>
              <a:off x="6802438" y="4432301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5" name="Rectangle 1860"/>
            <p:cNvSpPr>
              <a:spLocks noChangeArrowheads="1"/>
            </p:cNvSpPr>
            <p:nvPr/>
          </p:nvSpPr>
          <p:spPr bwMode="auto">
            <a:xfrm>
              <a:off x="6043613" y="4902201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6" name="Rectangle 1861"/>
            <p:cNvSpPr>
              <a:spLocks noChangeArrowheads="1"/>
            </p:cNvSpPr>
            <p:nvPr/>
          </p:nvSpPr>
          <p:spPr bwMode="auto">
            <a:xfrm>
              <a:off x="5541963" y="5373688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7" name="Rectangle 1862"/>
            <p:cNvSpPr>
              <a:spLocks noChangeArrowheads="1"/>
            </p:cNvSpPr>
            <p:nvPr/>
          </p:nvSpPr>
          <p:spPr bwMode="auto">
            <a:xfrm>
              <a:off x="4122738" y="5316538"/>
              <a:ext cx="1282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98" name="Freeform 1863"/>
            <p:cNvSpPr>
              <a:spLocks/>
            </p:cNvSpPr>
            <p:nvPr/>
          </p:nvSpPr>
          <p:spPr bwMode="auto">
            <a:xfrm>
              <a:off x="1838325" y="2884488"/>
              <a:ext cx="3175" cy="2789238"/>
            </a:xfrm>
            <a:custGeom>
              <a:avLst/>
              <a:gdLst>
                <a:gd name="T0" fmla="*/ 6 w 6"/>
                <a:gd name="T1" fmla="*/ 4498 h 4498"/>
                <a:gd name="T2" fmla="*/ 0 w 6"/>
                <a:gd name="T3" fmla="*/ 0 h 4498"/>
                <a:gd name="T4" fmla="*/ 6 w 6"/>
                <a:gd name="T5" fmla="*/ 4498 h 4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498">
                  <a:moveTo>
                    <a:pt x="6" y="4498"/>
                  </a:moveTo>
                  <a:cubicBezTo>
                    <a:pt x="6" y="4498"/>
                    <a:pt x="0" y="183"/>
                    <a:pt x="0" y="0"/>
                  </a:cubicBezTo>
                  <a:lnTo>
                    <a:pt x="6" y="4498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9" name="Freeform 1864"/>
            <p:cNvSpPr>
              <a:spLocks/>
            </p:cNvSpPr>
            <p:nvPr/>
          </p:nvSpPr>
          <p:spPr bwMode="auto">
            <a:xfrm>
              <a:off x="1816100" y="2884488"/>
              <a:ext cx="46037" cy="2789238"/>
            </a:xfrm>
            <a:custGeom>
              <a:avLst/>
              <a:gdLst>
                <a:gd name="T0" fmla="*/ 73 w 73"/>
                <a:gd name="T1" fmla="*/ 4498 h 4498"/>
                <a:gd name="T2" fmla="*/ 71 w 73"/>
                <a:gd name="T3" fmla="*/ 2317 h 4498"/>
                <a:gd name="T4" fmla="*/ 68 w 73"/>
                <a:gd name="T5" fmla="*/ 0 h 4498"/>
                <a:gd name="T6" fmla="*/ 0 w 73"/>
                <a:gd name="T7" fmla="*/ 0 h 4498"/>
                <a:gd name="T8" fmla="*/ 6 w 73"/>
                <a:gd name="T9" fmla="*/ 4498 h 4498"/>
                <a:gd name="T10" fmla="*/ 73 w 73"/>
                <a:gd name="T11" fmla="*/ 4498 h 4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4498">
                  <a:moveTo>
                    <a:pt x="73" y="4498"/>
                  </a:moveTo>
                  <a:cubicBezTo>
                    <a:pt x="73" y="4498"/>
                    <a:pt x="72" y="3419"/>
                    <a:pt x="71" y="2317"/>
                  </a:cubicBezTo>
                  <a:cubicBezTo>
                    <a:pt x="69" y="1216"/>
                    <a:pt x="68" y="91"/>
                    <a:pt x="68" y="0"/>
                  </a:cubicBezTo>
                  <a:lnTo>
                    <a:pt x="0" y="0"/>
                  </a:lnTo>
                  <a:cubicBezTo>
                    <a:pt x="0" y="183"/>
                    <a:pt x="6" y="4498"/>
                    <a:pt x="6" y="4498"/>
                  </a:cubicBezTo>
                  <a:lnTo>
                    <a:pt x="73" y="4498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0" name="Freeform 1865"/>
            <p:cNvSpPr>
              <a:spLocks/>
            </p:cNvSpPr>
            <p:nvPr/>
          </p:nvSpPr>
          <p:spPr bwMode="auto">
            <a:xfrm>
              <a:off x="1735138" y="2828926"/>
              <a:ext cx="203200" cy="276225"/>
            </a:xfrm>
            <a:custGeom>
              <a:avLst/>
              <a:gdLst>
                <a:gd name="T0" fmla="*/ 0 w 326"/>
                <a:gd name="T1" fmla="*/ 444 h 444"/>
                <a:gd name="T2" fmla="*/ 163 w 326"/>
                <a:gd name="T3" fmla="*/ 0 h 444"/>
                <a:gd name="T4" fmla="*/ 326 w 326"/>
                <a:gd name="T5" fmla="*/ 444 h 444"/>
                <a:gd name="T6" fmla="*/ 0 w 326"/>
                <a:gd name="T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444">
                  <a:moveTo>
                    <a:pt x="0" y="444"/>
                  </a:moveTo>
                  <a:lnTo>
                    <a:pt x="163" y="0"/>
                  </a:lnTo>
                  <a:lnTo>
                    <a:pt x="326" y="444"/>
                  </a:lnTo>
                  <a:cubicBezTo>
                    <a:pt x="230" y="373"/>
                    <a:pt x="98" y="373"/>
                    <a:pt x="0" y="444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2" name="Rectangle 1877"/>
            <p:cNvSpPr>
              <a:spLocks noChangeArrowheads="1"/>
            </p:cNvSpPr>
            <p:nvPr/>
          </p:nvSpPr>
          <p:spPr bwMode="auto">
            <a:xfrm>
              <a:off x="2393950" y="2339976"/>
              <a:ext cx="14287" cy="48418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3" name="Freeform 1878"/>
            <p:cNvSpPr>
              <a:spLocks/>
            </p:cNvSpPr>
            <p:nvPr/>
          </p:nvSpPr>
          <p:spPr bwMode="auto">
            <a:xfrm>
              <a:off x="2343150" y="2339976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4" name="Freeform 1879"/>
            <p:cNvSpPr>
              <a:spLocks/>
            </p:cNvSpPr>
            <p:nvPr/>
          </p:nvSpPr>
          <p:spPr bwMode="auto">
            <a:xfrm>
              <a:off x="2328863" y="2312988"/>
              <a:ext cx="144462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5 w 231"/>
                <a:gd name="T23" fmla="*/ 84 h 405"/>
                <a:gd name="T24" fmla="*/ 185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5" y="84"/>
                  </a:lnTo>
                  <a:lnTo>
                    <a:pt x="185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5" name="Rectangle 1880"/>
            <p:cNvSpPr>
              <a:spLocks noChangeArrowheads="1"/>
            </p:cNvSpPr>
            <p:nvPr/>
          </p:nvSpPr>
          <p:spPr bwMode="auto">
            <a:xfrm>
              <a:off x="2954338" y="23447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6" name="Freeform 1881"/>
            <p:cNvSpPr>
              <a:spLocks/>
            </p:cNvSpPr>
            <p:nvPr/>
          </p:nvSpPr>
          <p:spPr bwMode="auto">
            <a:xfrm>
              <a:off x="2905125" y="2344738"/>
              <a:ext cx="114300" cy="200025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7" name="Freeform 1882"/>
            <p:cNvSpPr>
              <a:spLocks/>
            </p:cNvSpPr>
            <p:nvPr/>
          </p:nvSpPr>
          <p:spPr bwMode="auto">
            <a:xfrm>
              <a:off x="2889250" y="2319338"/>
              <a:ext cx="144462" cy="250825"/>
            </a:xfrm>
            <a:custGeom>
              <a:avLst/>
              <a:gdLst>
                <a:gd name="T0" fmla="*/ 116 w 232"/>
                <a:gd name="T1" fmla="*/ 272 h 405"/>
                <a:gd name="T2" fmla="*/ 108 w 232"/>
                <a:gd name="T3" fmla="*/ 281 h 405"/>
                <a:gd name="T4" fmla="*/ 232 w 232"/>
                <a:gd name="T5" fmla="*/ 404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2 h 405"/>
                <a:gd name="T14" fmla="*/ 108 w 232"/>
                <a:gd name="T15" fmla="*/ 281 h 405"/>
                <a:gd name="T16" fmla="*/ 116 w 232"/>
                <a:gd name="T17" fmla="*/ 272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2"/>
                  </a:moveTo>
                  <a:lnTo>
                    <a:pt x="108" y="281"/>
                  </a:lnTo>
                  <a:lnTo>
                    <a:pt x="232" y="404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8" name="Rectangle 1883"/>
            <p:cNvSpPr>
              <a:spLocks noChangeArrowheads="1"/>
            </p:cNvSpPr>
            <p:nvPr/>
          </p:nvSpPr>
          <p:spPr bwMode="auto">
            <a:xfrm>
              <a:off x="3379788" y="23320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9" name="Freeform 1884"/>
            <p:cNvSpPr>
              <a:spLocks/>
            </p:cNvSpPr>
            <p:nvPr/>
          </p:nvSpPr>
          <p:spPr bwMode="auto">
            <a:xfrm>
              <a:off x="3330575" y="2332038"/>
              <a:ext cx="114300" cy="200025"/>
            </a:xfrm>
            <a:custGeom>
              <a:avLst/>
              <a:gdLst>
                <a:gd name="T0" fmla="*/ 92 w 184"/>
                <a:gd name="T1" fmla="*/ 231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1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0" name="Freeform 1885"/>
            <p:cNvSpPr>
              <a:spLocks/>
            </p:cNvSpPr>
            <p:nvPr/>
          </p:nvSpPr>
          <p:spPr bwMode="auto">
            <a:xfrm>
              <a:off x="3314700" y="2306638"/>
              <a:ext cx="144462" cy="250825"/>
            </a:xfrm>
            <a:custGeom>
              <a:avLst/>
              <a:gdLst>
                <a:gd name="T0" fmla="*/ 116 w 232"/>
                <a:gd name="T1" fmla="*/ 273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3 h 405"/>
                <a:gd name="T14" fmla="*/ 108 w 232"/>
                <a:gd name="T15" fmla="*/ 281 h 405"/>
                <a:gd name="T16" fmla="*/ 116 w 232"/>
                <a:gd name="T17" fmla="*/ 273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3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8" y="281"/>
                  </a:lnTo>
                  <a:lnTo>
                    <a:pt x="116" y="273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1" name="Rectangle 1886"/>
            <p:cNvSpPr>
              <a:spLocks noChangeArrowheads="1"/>
            </p:cNvSpPr>
            <p:nvPr/>
          </p:nvSpPr>
          <p:spPr bwMode="auto">
            <a:xfrm>
              <a:off x="3940175" y="2336801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2" name="Freeform 1887"/>
            <p:cNvSpPr>
              <a:spLocks/>
            </p:cNvSpPr>
            <p:nvPr/>
          </p:nvSpPr>
          <p:spPr bwMode="auto">
            <a:xfrm>
              <a:off x="3889375" y="2336801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3" name="Freeform 1888"/>
            <p:cNvSpPr>
              <a:spLocks/>
            </p:cNvSpPr>
            <p:nvPr/>
          </p:nvSpPr>
          <p:spPr bwMode="auto">
            <a:xfrm>
              <a:off x="3875088" y="2311401"/>
              <a:ext cx="144462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3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6 w 231"/>
                <a:gd name="T21" fmla="*/ 326 h 405"/>
                <a:gd name="T22" fmla="*/ 115 w 231"/>
                <a:gd name="T23" fmla="*/ 84 h 405"/>
                <a:gd name="T24" fmla="*/ 184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3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6" y="326"/>
                  </a:lnTo>
                  <a:lnTo>
                    <a:pt x="115" y="84"/>
                  </a:lnTo>
                  <a:lnTo>
                    <a:pt x="184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4" name="Rectangle 1889"/>
            <p:cNvSpPr>
              <a:spLocks noChangeArrowheads="1"/>
            </p:cNvSpPr>
            <p:nvPr/>
          </p:nvSpPr>
          <p:spPr bwMode="auto">
            <a:xfrm>
              <a:off x="5710238" y="2346326"/>
              <a:ext cx="14287" cy="48418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5" name="Freeform 1890"/>
            <p:cNvSpPr>
              <a:spLocks/>
            </p:cNvSpPr>
            <p:nvPr/>
          </p:nvSpPr>
          <p:spPr bwMode="auto">
            <a:xfrm>
              <a:off x="5659438" y="2346326"/>
              <a:ext cx="114300" cy="200025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6" name="Freeform 1891"/>
            <p:cNvSpPr>
              <a:spLocks/>
            </p:cNvSpPr>
            <p:nvPr/>
          </p:nvSpPr>
          <p:spPr bwMode="auto">
            <a:xfrm>
              <a:off x="5645150" y="2320926"/>
              <a:ext cx="144462" cy="250825"/>
            </a:xfrm>
            <a:custGeom>
              <a:avLst/>
              <a:gdLst>
                <a:gd name="T0" fmla="*/ 116 w 232"/>
                <a:gd name="T1" fmla="*/ 272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2 h 405"/>
                <a:gd name="T14" fmla="*/ 108 w 232"/>
                <a:gd name="T15" fmla="*/ 281 h 405"/>
                <a:gd name="T16" fmla="*/ 116 w 232"/>
                <a:gd name="T17" fmla="*/ 272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2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7" name="Rectangle 1892"/>
            <p:cNvSpPr>
              <a:spLocks noChangeArrowheads="1"/>
            </p:cNvSpPr>
            <p:nvPr/>
          </p:nvSpPr>
          <p:spPr bwMode="auto">
            <a:xfrm>
              <a:off x="6270625" y="235108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8" name="Freeform 1893"/>
            <p:cNvSpPr>
              <a:spLocks/>
            </p:cNvSpPr>
            <p:nvPr/>
          </p:nvSpPr>
          <p:spPr bwMode="auto">
            <a:xfrm>
              <a:off x="6219825" y="2351088"/>
              <a:ext cx="115887" cy="200025"/>
            </a:xfrm>
            <a:custGeom>
              <a:avLst/>
              <a:gdLst>
                <a:gd name="T0" fmla="*/ 93 w 185"/>
                <a:gd name="T1" fmla="*/ 231 h 323"/>
                <a:gd name="T2" fmla="*/ 185 w 185"/>
                <a:gd name="T3" fmla="*/ 323 h 323"/>
                <a:gd name="T4" fmla="*/ 93 w 185"/>
                <a:gd name="T5" fmla="*/ 0 h 323"/>
                <a:gd name="T6" fmla="*/ 0 w 185"/>
                <a:gd name="T7" fmla="*/ 323 h 323"/>
                <a:gd name="T8" fmla="*/ 93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3" y="231"/>
                  </a:moveTo>
                  <a:lnTo>
                    <a:pt x="185" y="323"/>
                  </a:lnTo>
                  <a:lnTo>
                    <a:pt x="93" y="0"/>
                  </a:lnTo>
                  <a:lnTo>
                    <a:pt x="0" y="323"/>
                  </a:lnTo>
                  <a:lnTo>
                    <a:pt x="93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9" name="Freeform 1894"/>
            <p:cNvSpPr>
              <a:spLocks/>
            </p:cNvSpPr>
            <p:nvPr/>
          </p:nvSpPr>
          <p:spPr bwMode="auto">
            <a:xfrm>
              <a:off x="6205538" y="2325688"/>
              <a:ext cx="144462" cy="250825"/>
            </a:xfrm>
            <a:custGeom>
              <a:avLst/>
              <a:gdLst>
                <a:gd name="T0" fmla="*/ 116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6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6 w 231"/>
                <a:gd name="T13" fmla="*/ 273 h 405"/>
                <a:gd name="T14" fmla="*/ 107 w 231"/>
                <a:gd name="T15" fmla="*/ 281 h 405"/>
                <a:gd name="T16" fmla="*/ 116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6 w 231"/>
                <a:gd name="T23" fmla="*/ 84 h 405"/>
                <a:gd name="T24" fmla="*/ 185 w 231"/>
                <a:gd name="T25" fmla="*/ 326 h 405"/>
                <a:gd name="T26" fmla="*/ 116 w 231"/>
                <a:gd name="T27" fmla="*/ 257 h 405"/>
                <a:gd name="T28" fmla="*/ 107 w 231"/>
                <a:gd name="T29" fmla="*/ 265 h 405"/>
                <a:gd name="T30" fmla="*/ 116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6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7" y="281"/>
                  </a:lnTo>
                  <a:lnTo>
                    <a:pt x="116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6" y="84"/>
                  </a:lnTo>
                  <a:lnTo>
                    <a:pt x="185" y="326"/>
                  </a:lnTo>
                  <a:lnTo>
                    <a:pt x="116" y="257"/>
                  </a:lnTo>
                  <a:lnTo>
                    <a:pt x="107" y="265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0" name="Rectangle 1895"/>
            <p:cNvSpPr>
              <a:spLocks noChangeArrowheads="1"/>
            </p:cNvSpPr>
            <p:nvPr/>
          </p:nvSpPr>
          <p:spPr bwMode="auto">
            <a:xfrm>
              <a:off x="6696075" y="233838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1" name="Freeform 1896"/>
            <p:cNvSpPr>
              <a:spLocks/>
            </p:cNvSpPr>
            <p:nvPr/>
          </p:nvSpPr>
          <p:spPr bwMode="auto">
            <a:xfrm>
              <a:off x="6645275" y="2338388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2" name="Freeform 1897"/>
            <p:cNvSpPr>
              <a:spLocks/>
            </p:cNvSpPr>
            <p:nvPr/>
          </p:nvSpPr>
          <p:spPr bwMode="auto">
            <a:xfrm>
              <a:off x="6630988" y="2311401"/>
              <a:ext cx="144462" cy="252413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5 w 231"/>
                <a:gd name="T23" fmla="*/ 84 h 405"/>
                <a:gd name="T24" fmla="*/ 185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5" y="84"/>
                  </a:lnTo>
                  <a:lnTo>
                    <a:pt x="185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3" name="Rectangle 1898"/>
            <p:cNvSpPr>
              <a:spLocks noChangeArrowheads="1"/>
            </p:cNvSpPr>
            <p:nvPr/>
          </p:nvSpPr>
          <p:spPr bwMode="auto">
            <a:xfrm>
              <a:off x="7256463" y="2343151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4" name="Freeform 1899"/>
            <p:cNvSpPr>
              <a:spLocks/>
            </p:cNvSpPr>
            <p:nvPr/>
          </p:nvSpPr>
          <p:spPr bwMode="auto">
            <a:xfrm>
              <a:off x="7205663" y="2343151"/>
              <a:ext cx="115887" cy="201613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5" name="Freeform 1900"/>
            <p:cNvSpPr>
              <a:spLocks/>
            </p:cNvSpPr>
            <p:nvPr/>
          </p:nvSpPr>
          <p:spPr bwMode="auto">
            <a:xfrm>
              <a:off x="7191375" y="2317751"/>
              <a:ext cx="144462" cy="250825"/>
            </a:xfrm>
            <a:custGeom>
              <a:avLst/>
              <a:gdLst>
                <a:gd name="T0" fmla="*/ 116 w 232"/>
                <a:gd name="T1" fmla="*/ 272 h 404"/>
                <a:gd name="T2" fmla="*/ 108 w 232"/>
                <a:gd name="T3" fmla="*/ 281 h 404"/>
                <a:gd name="T4" fmla="*/ 232 w 232"/>
                <a:gd name="T5" fmla="*/ 404 h 404"/>
                <a:gd name="T6" fmla="*/ 116 w 232"/>
                <a:gd name="T7" fmla="*/ 0 h 404"/>
                <a:gd name="T8" fmla="*/ 0 w 232"/>
                <a:gd name="T9" fmla="*/ 404 h 404"/>
                <a:gd name="T10" fmla="*/ 124 w 232"/>
                <a:gd name="T11" fmla="*/ 281 h 404"/>
                <a:gd name="T12" fmla="*/ 116 w 232"/>
                <a:gd name="T13" fmla="*/ 272 h 404"/>
                <a:gd name="T14" fmla="*/ 108 w 232"/>
                <a:gd name="T15" fmla="*/ 281 h 404"/>
                <a:gd name="T16" fmla="*/ 116 w 232"/>
                <a:gd name="T17" fmla="*/ 272 h 404"/>
                <a:gd name="T18" fmla="*/ 108 w 232"/>
                <a:gd name="T19" fmla="*/ 264 h 404"/>
                <a:gd name="T20" fmla="*/ 47 w 232"/>
                <a:gd name="T21" fmla="*/ 325 h 404"/>
                <a:gd name="T22" fmla="*/ 116 w 232"/>
                <a:gd name="T23" fmla="*/ 84 h 404"/>
                <a:gd name="T24" fmla="*/ 185 w 232"/>
                <a:gd name="T25" fmla="*/ 325 h 404"/>
                <a:gd name="T26" fmla="*/ 116 w 232"/>
                <a:gd name="T27" fmla="*/ 256 h 404"/>
                <a:gd name="T28" fmla="*/ 108 w 232"/>
                <a:gd name="T29" fmla="*/ 264 h 404"/>
                <a:gd name="T30" fmla="*/ 116 w 232"/>
                <a:gd name="T31" fmla="*/ 27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4">
                  <a:moveTo>
                    <a:pt x="116" y="272"/>
                  </a:moveTo>
                  <a:lnTo>
                    <a:pt x="108" y="281"/>
                  </a:lnTo>
                  <a:lnTo>
                    <a:pt x="232" y="404"/>
                  </a:lnTo>
                  <a:lnTo>
                    <a:pt x="116" y="0"/>
                  </a:lnTo>
                  <a:lnTo>
                    <a:pt x="0" y="404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6" name="Rectangle 1901"/>
            <p:cNvSpPr>
              <a:spLocks noChangeArrowheads="1"/>
            </p:cNvSpPr>
            <p:nvPr/>
          </p:nvSpPr>
          <p:spPr bwMode="auto">
            <a:xfrm>
              <a:off x="4676775" y="2352676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7" name="Freeform 1902"/>
            <p:cNvSpPr>
              <a:spLocks/>
            </p:cNvSpPr>
            <p:nvPr/>
          </p:nvSpPr>
          <p:spPr bwMode="auto">
            <a:xfrm>
              <a:off x="4627563" y="2352676"/>
              <a:ext cx="114300" cy="200025"/>
            </a:xfrm>
            <a:custGeom>
              <a:avLst/>
              <a:gdLst>
                <a:gd name="T0" fmla="*/ 92 w 184"/>
                <a:gd name="T1" fmla="*/ 231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1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8" name="Freeform 1903"/>
            <p:cNvSpPr>
              <a:spLocks/>
            </p:cNvSpPr>
            <p:nvPr/>
          </p:nvSpPr>
          <p:spPr bwMode="auto">
            <a:xfrm>
              <a:off x="4611688" y="2325688"/>
              <a:ext cx="144462" cy="252413"/>
            </a:xfrm>
            <a:custGeom>
              <a:avLst/>
              <a:gdLst>
                <a:gd name="T0" fmla="*/ 116 w 232"/>
                <a:gd name="T1" fmla="*/ 273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3 h 405"/>
                <a:gd name="T14" fmla="*/ 108 w 232"/>
                <a:gd name="T15" fmla="*/ 281 h 405"/>
                <a:gd name="T16" fmla="*/ 116 w 232"/>
                <a:gd name="T17" fmla="*/ 273 h 405"/>
                <a:gd name="T18" fmla="*/ 108 w 232"/>
                <a:gd name="T19" fmla="*/ 265 h 405"/>
                <a:gd name="T20" fmla="*/ 47 w 232"/>
                <a:gd name="T21" fmla="*/ 326 h 405"/>
                <a:gd name="T22" fmla="*/ 116 w 232"/>
                <a:gd name="T23" fmla="*/ 84 h 405"/>
                <a:gd name="T24" fmla="*/ 185 w 232"/>
                <a:gd name="T25" fmla="*/ 326 h 405"/>
                <a:gd name="T26" fmla="*/ 116 w 232"/>
                <a:gd name="T27" fmla="*/ 257 h 405"/>
                <a:gd name="T28" fmla="*/ 108 w 232"/>
                <a:gd name="T29" fmla="*/ 265 h 405"/>
                <a:gd name="T30" fmla="*/ 116 w 232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3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8" y="281"/>
                  </a:lnTo>
                  <a:lnTo>
                    <a:pt x="116" y="273"/>
                  </a:lnTo>
                  <a:lnTo>
                    <a:pt x="108" y="265"/>
                  </a:lnTo>
                  <a:lnTo>
                    <a:pt x="47" y="326"/>
                  </a:lnTo>
                  <a:lnTo>
                    <a:pt x="116" y="84"/>
                  </a:lnTo>
                  <a:lnTo>
                    <a:pt x="185" y="326"/>
                  </a:lnTo>
                  <a:lnTo>
                    <a:pt x="116" y="257"/>
                  </a:lnTo>
                  <a:lnTo>
                    <a:pt x="108" y="265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9" name="Rectangle 1904"/>
            <p:cNvSpPr>
              <a:spLocks noChangeArrowheads="1"/>
            </p:cNvSpPr>
            <p:nvPr/>
          </p:nvSpPr>
          <p:spPr bwMode="auto">
            <a:xfrm>
              <a:off x="5237163" y="23574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0" name="Freeform 1905"/>
            <p:cNvSpPr>
              <a:spLocks/>
            </p:cNvSpPr>
            <p:nvPr/>
          </p:nvSpPr>
          <p:spPr bwMode="auto">
            <a:xfrm>
              <a:off x="5187950" y="2357438"/>
              <a:ext cx="114300" cy="201613"/>
            </a:xfrm>
            <a:custGeom>
              <a:avLst/>
              <a:gdLst>
                <a:gd name="T0" fmla="*/ 92 w 185"/>
                <a:gd name="T1" fmla="*/ 231 h 324"/>
                <a:gd name="T2" fmla="*/ 185 w 185"/>
                <a:gd name="T3" fmla="*/ 324 h 324"/>
                <a:gd name="T4" fmla="*/ 92 w 185"/>
                <a:gd name="T5" fmla="*/ 0 h 324"/>
                <a:gd name="T6" fmla="*/ 0 w 185"/>
                <a:gd name="T7" fmla="*/ 324 h 324"/>
                <a:gd name="T8" fmla="*/ 92 w 185"/>
                <a:gd name="T9" fmla="*/ 23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4">
                  <a:moveTo>
                    <a:pt x="92" y="231"/>
                  </a:moveTo>
                  <a:lnTo>
                    <a:pt x="185" y="324"/>
                  </a:lnTo>
                  <a:lnTo>
                    <a:pt x="92" y="0"/>
                  </a:lnTo>
                  <a:lnTo>
                    <a:pt x="0" y="324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1" name="Freeform 1906"/>
            <p:cNvSpPr>
              <a:spLocks/>
            </p:cNvSpPr>
            <p:nvPr/>
          </p:nvSpPr>
          <p:spPr bwMode="auto">
            <a:xfrm>
              <a:off x="5173663" y="2332038"/>
              <a:ext cx="142875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3 w 231"/>
                <a:gd name="T11" fmla="*/ 282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6 w 231"/>
                <a:gd name="T21" fmla="*/ 326 h 405"/>
                <a:gd name="T22" fmla="*/ 115 w 231"/>
                <a:gd name="T23" fmla="*/ 84 h 405"/>
                <a:gd name="T24" fmla="*/ 184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3" y="282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6" y="326"/>
                  </a:lnTo>
                  <a:lnTo>
                    <a:pt x="115" y="84"/>
                  </a:lnTo>
                  <a:lnTo>
                    <a:pt x="184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2" name="Freeform 1907"/>
            <p:cNvSpPr>
              <a:spLocks/>
            </p:cNvSpPr>
            <p:nvPr/>
          </p:nvSpPr>
          <p:spPr bwMode="auto">
            <a:xfrm>
              <a:off x="2290763" y="2058988"/>
              <a:ext cx="5054600" cy="287338"/>
            </a:xfrm>
            <a:custGeom>
              <a:avLst/>
              <a:gdLst>
                <a:gd name="T0" fmla="*/ 24 w 8114"/>
                <a:gd name="T1" fmla="*/ 463 h 463"/>
                <a:gd name="T2" fmla="*/ 235 w 8114"/>
                <a:gd name="T3" fmla="*/ 251 h 463"/>
                <a:gd name="T4" fmla="*/ 3983 w 8114"/>
                <a:gd name="T5" fmla="*/ 251 h 463"/>
                <a:gd name="T6" fmla="*/ 4181 w 8114"/>
                <a:gd name="T7" fmla="*/ 53 h 463"/>
                <a:gd name="T8" fmla="*/ 4281 w 8114"/>
                <a:gd name="T9" fmla="*/ 226 h 463"/>
                <a:gd name="T10" fmla="*/ 7933 w 8114"/>
                <a:gd name="T11" fmla="*/ 226 h 463"/>
                <a:gd name="T12" fmla="*/ 8091 w 8114"/>
                <a:gd name="T13" fmla="*/ 384 h 463"/>
                <a:gd name="T14" fmla="*/ 8114 w 8114"/>
                <a:gd name="T15" fmla="*/ 361 h 463"/>
                <a:gd name="T16" fmla="*/ 7947 w 8114"/>
                <a:gd name="T17" fmla="*/ 193 h 463"/>
                <a:gd name="T18" fmla="*/ 4300 w 8114"/>
                <a:gd name="T19" fmla="*/ 193 h 463"/>
                <a:gd name="T20" fmla="*/ 4188 w 8114"/>
                <a:gd name="T21" fmla="*/ 0 h 463"/>
                <a:gd name="T22" fmla="*/ 3969 w 8114"/>
                <a:gd name="T23" fmla="*/ 218 h 463"/>
                <a:gd name="T24" fmla="*/ 222 w 8114"/>
                <a:gd name="T25" fmla="*/ 218 h 463"/>
                <a:gd name="T26" fmla="*/ 0 w 8114"/>
                <a:gd name="T27" fmla="*/ 440 h 463"/>
                <a:gd name="T28" fmla="*/ 24 w 8114"/>
                <a:gd name="T2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14" h="463">
                  <a:moveTo>
                    <a:pt x="24" y="463"/>
                  </a:moveTo>
                  <a:lnTo>
                    <a:pt x="235" y="251"/>
                  </a:lnTo>
                  <a:lnTo>
                    <a:pt x="3983" y="251"/>
                  </a:lnTo>
                  <a:lnTo>
                    <a:pt x="4181" y="53"/>
                  </a:lnTo>
                  <a:lnTo>
                    <a:pt x="4281" y="226"/>
                  </a:lnTo>
                  <a:lnTo>
                    <a:pt x="7933" y="226"/>
                  </a:lnTo>
                  <a:lnTo>
                    <a:pt x="8091" y="384"/>
                  </a:lnTo>
                  <a:lnTo>
                    <a:pt x="8114" y="361"/>
                  </a:lnTo>
                  <a:lnTo>
                    <a:pt x="7947" y="193"/>
                  </a:lnTo>
                  <a:lnTo>
                    <a:pt x="4300" y="193"/>
                  </a:lnTo>
                  <a:lnTo>
                    <a:pt x="4188" y="0"/>
                  </a:lnTo>
                  <a:lnTo>
                    <a:pt x="3969" y="218"/>
                  </a:lnTo>
                  <a:lnTo>
                    <a:pt x="222" y="218"/>
                  </a:lnTo>
                  <a:lnTo>
                    <a:pt x="0" y="440"/>
                  </a:lnTo>
                  <a:lnTo>
                    <a:pt x="24" y="46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3" name="Rectangle 1908"/>
            <p:cNvSpPr>
              <a:spLocks noChangeArrowheads="1"/>
            </p:cNvSpPr>
            <p:nvPr/>
          </p:nvSpPr>
          <p:spPr bwMode="auto">
            <a:xfrm>
              <a:off x="4467226" y="1722439"/>
              <a:ext cx="107240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24282B"/>
                  </a:solidFill>
                  <a:latin typeface="Times New Roman" pitchFamily="18" charset="0"/>
                </a:rPr>
                <a:t>Result Bits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32" name="Rectangle 250"/>
            <p:cNvSpPr>
              <a:spLocks noChangeArrowheads="1"/>
            </p:cNvSpPr>
            <p:nvPr/>
          </p:nvSpPr>
          <p:spPr bwMode="auto">
            <a:xfrm rot="16200000">
              <a:off x="456910" y="4212846"/>
              <a:ext cx="218893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tabLst>
                  <a:tab pos="1770063" algn="l"/>
                </a:tabLst>
              </a:pPr>
              <a:r>
                <a:rPr lang="en-US" altLang="en-US" sz="3200" dirty="0">
                  <a:solidFill>
                    <a:srgbClr val="000000"/>
                  </a:solidFill>
                  <a:latin typeface="Bitstream Vera Sans"/>
                </a:rPr>
                <a:t>Computation</a:t>
              </a:r>
              <a:endParaRPr lang="en-US" altLang="en-US" sz="14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4792475" y="30101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4282B"/>
                </a:solidFill>
                <a:latin typeface="Times New Roman" pitchFamily="18" charset="0"/>
              </a:rPr>
              <a:t>30</a:t>
            </a:r>
            <a:endParaRPr lang="en-US" sz="1400" dirty="0"/>
          </a:p>
        </p:txBody>
      </p:sp>
      <p:sp>
        <p:nvSpPr>
          <p:cNvPr id="321" name="Rectangle 1620"/>
          <p:cNvSpPr>
            <a:spLocks noChangeArrowheads="1"/>
          </p:cNvSpPr>
          <p:nvPr/>
        </p:nvSpPr>
        <p:spPr bwMode="auto">
          <a:xfrm>
            <a:off x="8669493" y="3090863"/>
            <a:ext cx="904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4282B"/>
                </a:solidFill>
                <a:latin typeface="Times New Roman" pitchFamily="18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Connection of the G,P Blocks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828800"/>
            <a:ext cx="7416800" cy="38862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G,P block represents a range of bits (r2, r1) (r2 &gt; r1)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5C8526"/>
                </a:solidFill>
                <a:latin typeface="Calibri" panose="020F0502020204030204" pitchFamily="34" charset="0"/>
              </a:rPr>
              <a:t>(r2, r1)</a:t>
            </a:r>
            <a:r>
              <a:rPr lang="en-US" dirty="0">
                <a:latin typeface="Calibri" panose="020F0502020204030204" pitchFamily="34" charset="0"/>
              </a:rPr>
              <a:t> G,P block is connected to all the blocks of the form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(r3, r2+1)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carry out of one block is an input to all the blocks that it is connected with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block is connected to another block at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same level</a:t>
            </a:r>
            <a:r>
              <a:rPr lang="en-US" sz="2800" dirty="0">
                <a:latin typeface="Calibri" panose="020F0502020204030204" pitchFamily="34" charset="0"/>
              </a:rPr>
              <a:t>, and to blocks at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lower levels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CLA – Stage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524001"/>
            <a:ext cx="77724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start at the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leftmost blocks</a:t>
            </a:r>
            <a:r>
              <a:rPr lang="en-US" sz="2800" dirty="0">
                <a:latin typeface="Calibri" panose="020F0502020204030204" pitchFamily="34" charset="0"/>
              </a:rPr>
              <a:t> in each level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feed an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input carry value </a:t>
            </a:r>
            <a:r>
              <a:rPr lang="en-US" dirty="0">
                <a:latin typeface="Calibri" panose="020F0502020204030204" pitchFamily="34" charset="0"/>
              </a:rPr>
              <a:t>of C</a:t>
            </a:r>
            <a:r>
              <a:rPr lang="en-US" baseline="-33000" dirty="0">
                <a:latin typeface="Calibri" panose="020F0502020204030204" pitchFamily="34" charset="0"/>
              </a:rPr>
              <a:t>in</a:t>
            </a:r>
            <a:r>
              <a:rPr lang="en-US" baseline="33000" dirty="0">
                <a:latin typeface="Calibri" panose="020F0502020204030204" pitchFamily="34" charset="0"/>
              </a:rPr>
              <a:t>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such block </a:t>
            </a:r>
            <a:r>
              <a:rPr lang="en-US" dirty="0">
                <a:solidFill>
                  <a:srgbClr val="6B0094"/>
                </a:solidFill>
                <a:latin typeface="Calibri" panose="020F0502020204030204" pitchFamily="34" charset="0"/>
              </a:rPr>
              <a:t>computes the output carry</a:t>
            </a:r>
            <a:r>
              <a:rPr lang="en-US" dirty="0">
                <a:latin typeface="Calibri" panose="020F0502020204030204" pitchFamily="34" charset="0"/>
              </a:rPr>
              <a:t>, and sends it to the all the blocks that it is connected to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connected block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Computes the output carry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Sends it to all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blocks that it is connected to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carry propagates to all the 2 bit RC adders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CLA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– Stage II</a:t>
            </a:r>
          </a:p>
        </p:txBody>
      </p:sp>
      <p:grpSp>
        <p:nvGrpSpPr>
          <p:cNvPr id="336" name="Group 335"/>
          <p:cNvGrpSpPr/>
          <p:nvPr/>
        </p:nvGrpSpPr>
        <p:grpSpPr>
          <a:xfrm>
            <a:off x="2829156" y="1722438"/>
            <a:ext cx="7838845" cy="3971926"/>
            <a:chOff x="1305155" y="1722438"/>
            <a:chExt cx="7838845" cy="3971926"/>
          </a:xfrm>
        </p:grpSpPr>
        <p:sp>
          <p:nvSpPr>
            <p:cNvPr id="337" name="AutoShape 1582"/>
            <p:cNvSpPr>
              <a:spLocks noChangeAspect="1" noChangeArrowheads="1" noTextEdit="1"/>
            </p:cNvSpPr>
            <p:nvPr/>
          </p:nvSpPr>
          <p:spPr bwMode="auto">
            <a:xfrm>
              <a:off x="1371600" y="1722438"/>
              <a:ext cx="7772400" cy="3929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38" name="Group 1784"/>
            <p:cNvGrpSpPr>
              <a:grpSpLocks/>
            </p:cNvGrpSpPr>
            <p:nvPr/>
          </p:nvGrpSpPr>
          <p:grpSpPr bwMode="auto">
            <a:xfrm>
              <a:off x="2165350" y="1722438"/>
              <a:ext cx="5367338" cy="3930650"/>
              <a:chOff x="1348" y="1085"/>
              <a:chExt cx="3381" cy="2476"/>
            </a:xfrm>
          </p:grpSpPr>
          <p:sp>
            <p:nvSpPr>
              <p:cNvPr id="453" name="Freeform 1584"/>
              <p:cNvSpPr>
                <a:spLocks/>
              </p:cNvSpPr>
              <p:nvPr/>
            </p:nvSpPr>
            <p:spPr bwMode="auto">
              <a:xfrm>
                <a:off x="1415" y="2848"/>
                <a:ext cx="397" cy="395"/>
              </a:xfrm>
              <a:custGeom>
                <a:avLst/>
                <a:gdLst>
                  <a:gd name="T0" fmla="*/ 822 w 1013"/>
                  <a:gd name="T1" fmla="*/ 170 h 1012"/>
                  <a:gd name="T2" fmla="*/ 844 w 1013"/>
                  <a:gd name="T3" fmla="*/ 825 h 1012"/>
                  <a:gd name="T4" fmla="*/ 844 w 1013"/>
                  <a:gd name="T5" fmla="*/ 825 h 1012"/>
                  <a:gd name="T6" fmla="*/ 855 w 1013"/>
                  <a:gd name="T7" fmla="*/ 836 h 1012"/>
                  <a:gd name="T8" fmla="*/ 844 w 1013"/>
                  <a:gd name="T9" fmla="*/ 825 h 1012"/>
                  <a:gd name="T10" fmla="*/ 191 w 1013"/>
                  <a:gd name="T11" fmla="*/ 842 h 1012"/>
                  <a:gd name="T12" fmla="*/ 193 w 1013"/>
                  <a:gd name="T13" fmla="*/ 843 h 1012"/>
                  <a:gd name="T14" fmla="*/ 179 w 1013"/>
                  <a:gd name="T15" fmla="*/ 855 h 1012"/>
                  <a:gd name="T16" fmla="*/ 192 w 1013"/>
                  <a:gd name="T17" fmla="*/ 842 h 1012"/>
                  <a:gd name="T18" fmla="*/ 180 w 1013"/>
                  <a:gd name="T19" fmla="*/ 853 h 1012"/>
                  <a:gd name="T20" fmla="*/ 191 w 1013"/>
                  <a:gd name="T21" fmla="*/ 841 h 1012"/>
                  <a:gd name="T22" fmla="*/ 191 w 1013"/>
                  <a:gd name="T23" fmla="*/ 842 h 1012"/>
                  <a:gd name="T24" fmla="*/ 169 w 1013"/>
                  <a:gd name="T25" fmla="*/ 187 h 1012"/>
                  <a:gd name="T26" fmla="*/ 822 w 1013"/>
                  <a:gd name="T27" fmla="*/ 170 h 1012"/>
                  <a:gd name="T28" fmla="*/ 821 w 1013"/>
                  <a:gd name="T29" fmla="*/ 170 h 1012"/>
                  <a:gd name="T30" fmla="*/ 834 w 1013"/>
                  <a:gd name="T31" fmla="*/ 157 h 1012"/>
                  <a:gd name="T32" fmla="*/ 824 w 1013"/>
                  <a:gd name="T33" fmla="*/ 173 h 1012"/>
                  <a:gd name="T34" fmla="*/ 822 w 1013"/>
                  <a:gd name="T35" fmla="*/ 170 h 1012"/>
                  <a:gd name="T36" fmla="*/ 845 w 1013"/>
                  <a:gd name="T37" fmla="*/ 140 h 1012"/>
                  <a:gd name="T38" fmla="*/ 847 w 1013"/>
                  <a:gd name="T39" fmla="*/ 142 h 1012"/>
                  <a:gd name="T40" fmla="*/ 835 w 1013"/>
                  <a:gd name="T41" fmla="*/ 156 h 1012"/>
                  <a:gd name="T42" fmla="*/ 835 w 1013"/>
                  <a:gd name="T43" fmla="*/ 156 h 1012"/>
                  <a:gd name="T44" fmla="*/ 847 w 1013"/>
                  <a:gd name="T45" fmla="*/ 142 h 1012"/>
                  <a:gd name="T46" fmla="*/ 848 w 1013"/>
                  <a:gd name="T47" fmla="*/ 143 h 1012"/>
                  <a:gd name="T48" fmla="*/ 138 w 1013"/>
                  <a:gd name="T49" fmla="*/ 158 h 1012"/>
                  <a:gd name="T50" fmla="*/ 165 w 1013"/>
                  <a:gd name="T51" fmla="*/ 869 h 1012"/>
                  <a:gd name="T52" fmla="*/ 178 w 1013"/>
                  <a:gd name="T53" fmla="*/ 855 h 1012"/>
                  <a:gd name="T54" fmla="*/ 165 w 1013"/>
                  <a:gd name="T55" fmla="*/ 869 h 1012"/>
                  <a:gd name="T56" fmla="*/ 875 w 1013"/>
                  <a:gd name="T57" fmla="*/ 854 h 1012"/>
                  <a:gd name="T58" fmla="*/ 875 w 1013"/>
                  <a:gd name="T59" fmla="*/ 854 h 1012"/>
                  <a:gd name="T60" fmla="*/ 875 w 1013"/>
                  <a:gd name="T61" fmla="*/ 854 h 1012"/>
                  <a:gd name="T62" fmla="*/ 1008 w 1013"/>
                  <a:gd name="T63" fmla="*/ 496 h 1012"/>
                  <a:gd name="T64" fmla="*/ 846 w 1013"/>
                  <a:gd name="T65" fmla="*/ 141 h 1012"/>
                  <a:gd name="T66" fmla="*/ 835 w 1013"/>
                  <a:gd name="T67" fmla="*/ 157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13" h="1012">
                    <a:moveTo>
                      <a:pt x="835" y="157"/>
                    </a:moveTo>
                    <a:lnTo>
                      <a:pt x="822" y="170"/>
                    </a:lnTo>
                    <a:cubicBezTo>
                      <a:pt x="914" y="258"/>
                      <a:pt x="963" y="375"/>
                      <a:pt x="968" y="493"/>
                    </a:cubicBezTo>
                    <a:cubicBezTo>
                      <a:pt x="972" y="612"/>
                      <a:pt x="931" y="732"/>
                      <a:pt x="844" y="825"/>
                    </a:cubicBezTo>
                    <a:lnTo>
                      <a:pt x="855" y="836"/>
                    </a:lnTo>
                    <a:lnTo>
                      <a:pt x="844" y="825"/>
                    </a:lnTo>
                    <a:lnTo>
                      <a:pt x="844" y="825"/>
                    </a:lnTo>
                    <a:lnTo>
                      <a:pt x="855" y="836"/>
                    </a:lnTo>
                    <a:lnTo>
                      <a:pt x="844" y="825"/>
                    </a:lnTo>
                    <a:lnTo>
                      <a:pt x="844" y="825"/>
                    </a:lnTo>
                    <a:cubicBezTo>
                      <a:pt x="756" y="918"/>
                      <a:pt x="639" y="966"/>
                      <a:pt x="521" y="969"/>
                    </a:cubicBezTo>
                    <a:cubicBezTo>
                      <a:pt x="403" y="972"/>
                      <a:pt x="284" y="929"/>
                      <a:pt x="191" y="842"/>
                    </a:cubicBezTo>
                    <a:lnTo>
                      <a:pt x="179" y="855"/>
                    </a:lnTo>
                    <a:lnTo>
                      <a:pt x="193" y="843"/>
                    </a:lnTo>
                    <a:lnTo>
                      <a:pt x="191" y="842"/>
                    </a:lnTo>
                    <a:lnTo>
                      <a:pt x="179" y="855"/>
                    </a:lnTo>
                    <a:lnTo>
                      <a:pt x="193" y="843"/>
                    </a:lnTo>
                    <a:lnTo>
                      <a:pt x="192" y="842"/>
                    </a:lnTo>
                    <a:lnTo>
                      <a:pt x="191" y="841"/>
                    </a:lnTo>
                    <a:lnTo>
                      <a:pt x="180" y="853"/>
                    </a:lnTo>
                    <a:lnTo>
                      <a:pt x="191" y="842"/>
                    </a:lnTo>
                    <a:lnTo>
                      <a:pt x="191" y="841"/>
                    </a:lnTo>
                    <a:lnTo>
                      <a:pt x="180" y="853"/>
                    </a:lnTo>
                    <a:lnTo>
                      <a:pt x="191" y="842"/>
                    </a:lnTo>
                    <a:cubicBezTo>
                      <a:pt x="99" y="754"/>
                      <a:pt x="49" y="637"/>
                      <a:pt x="45" y="519"/>
                    </a:cubicBezTo>
                    <a:cubicBezTo>
                      <a:pt x="41" y="401"/>
                      <a:pt x="81" y="280"/>
                      <a:pt x="169" y="187"/>
                    </a:cubicBezTo>
                    <a:cubicBezTo>
                      <a:pt x="256" y="94"/>
                      <a:pt x="373" y="46"/>
                      <a:pt x="492" y="43"/>
                    </a:cubicBezTo>
                    <a:cubicBezTo>
                      <a:pt x="610" y="40"/>
                      <a:pt x="729" y="83"/>
                      <a:pt x="822" y="170"/>
                    </a:cubicBezTo>
                    <a:lnTo>
                      <a:pt x="834" y="157"/>
                    </a:lnTo>
                    <a:lnTo>
                      <a:pt x="821" y="170"/>
                    </a:lnTo>
                    <a:lnTo>
                      <a:pt x="822" y="170"/>
                    </a:lnTo>
                    <a:lnTo>
                      <a:pt x="834" y="157"/>
                    </a:lnTo>
                    <a:lnTo>
                      <a:pt x="821" y="170"/>
                    </a:lnTo>
                    <a:lnTo>
                      <a:pt x="824" y="173"/>
                    </a:lnTo>
                    <a:lnTo>
                      <a:pt x="835" y="157"/>
                    </a:lnTo>
                    <a:lnTo>
                      <a:pt x="822" y="170"/>
                    </a:lnTo>
                    <a:lnTo>
                      <a:pt x="835" y="157"/>
                    </a:lnTo>
                    <a:lnTo>
                      <a:pt x="845" y="140"/>
                    </a:lnTo>
                    <a:lnTo>
                      <a:pt x="835" y="156"/>
                    </a:lnTo>
                    <a:lnTo>
                      <a:pt x="847" y="142"/>
                    </a:lnTo>
                    <a:lnTo>
                      <a:pt x="845" y="140"/>
                    </a:lnTo>
                    <a:lnTo>
                      <a:pt x="835" y="156"/>
                    </a:lnTo>
                    <a:lnTo>
                      <a:pt x="847" y="142"/>
                    </a:lnTo>
                    <a:lnTo>
                      <a:pt x="835" y="156"/>
                    </a:lnTo>
                    <a:lnTo>
                      <a:pt x="848" y="143"/>
                    </a:lnTo>
                    <a:lnTo>
                      <a:pt x="847" y="142"/>
                    </a:lnTo>
                    <a:lnTo>
                      <a:pt x="835" y="156"/>
                    </a:lnTo>
                    <a:lnTo>
                      <a:pt x="848" y="143"/>
                    </a:lnTo>
                    <a:cubicBezTo>
                      <a:pt x="745" y="46"/>
                      <a:pt x="614" y="0"/>
                      <a:pt x="486" y="3"/>
                    </a:cubicBezTo>
                    <a:cubicBezTo>
                      <a:pt x="358" y="6"/>
                      <a:pt x="232" y="58"/>
                      <a:pt x="138" y="158"/>
                    </a:cubicBezTo>
                    <a:cubicBezTo>
                      <a:pt x="44" y="258"/>
                      <a:pt x="0" y="387"/>
                      <a:pt x="5" y="516"/>
                    </a:cubicBezTo>
                    <a:cubicBezTo>
                      <a:pt x="9" y="645"/>
                      <a:pt x="63" y="773"/>
                      <a:pt x="165" y="869"/>
                    </a:cubicBezTo>
                    <a:lnTo>
                      <a:pt x="166" y="870"/>
                    </a:lnTo>
                    <a:lnTo>
                      <a:pt x="178" y="855"/>
                    </a:lnTo>
                    <a:lnTo>
                      <a:pt x="163" y="868"/>
                    </a:lnTo>
                    <a:lnTo>
                      <a:pt x="165" y="869"/>
                    </a:lnTo>
                    <a:cubicBezTo>
                      <a:pt x="267" y="966"/>
                      <a:pt x="398" y="1012"/>
                      <a:pt x="527" y="1009"/>
                    </a:cubicBezTo>
                    <a:cubicBezTo>
                      <a:pt x="655" y="1006"/>
                      <a:pt x="781" y="954"/>
                      <a:pt x="875" y="854"/>
                    </a:cubicBezTo>
                    <a:lnTo>
                      <a:pt x="863" y="843"/>
                    </a:lnTo>
                    <a:lnTo>
                      <a:pt x="875" y="854"/>
                    </a:lnTo>
                    <a:lnTo>
                      <a:pt x="863" y="843"/>
                    </a:lnTo>
                    <a:lnTo>
                      <a:pt x="875" y="854"/>
                    </a:lnTo>
                    <a:lnTo>
                      <a:pt x="875" y="854"/>
                    </a:lnTo>
                    <a:cubicBezTo>
                      <a:pt x="969" y="754"/>
                      <a:pt x="1013" y="625"/>
                      <a:pt x="1008" y="496"/>
                    </a:cubicBezTo>
                    <a:cubicBezTo>
                      <a:pt x="1003" y="367"/>
                      <a:pt x="950" y="239"/>
                      <a:pt x="848" y="143"/>
                    </a:cubicBezTo>
                    <a:lnTo>
                      <a:pt x="846" y="141"/>
                    </a:lnTo>
                    <a:lnTo>
                      <a:pt x="845" y="140"/>
                    </a:lnTo>
                    <a:lnTo>
                      <a:pt x="835" y="157"/>
                    </a:lnTo>
                    <a:close/>
                  </a:path>
                </a:pathLst>
              </a:custGeom>
              <a:solidFill>
                <a:srgbClr val="FAFB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Rectangle 1585"/>
              <p:cNvSpPr>
                <a:spLocks noChangeArrowheads="1"/>
              </p:cNvSpPr>
              <p:nvPr/>
            </p:nvSpPr>
            <p:spPr bwMode="auto">
              <a:xfrm>
                <a:off x="1438" y="1790"/>
                <a:ext cx="539" cy="114"/>
              </a:xfrm>
              <a:prstGeom prst="rect">
                <a:avLst/>
              </a:pr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Freeform 1586"/>
              <p:cNvSpPr>
                <a:spLocks noEditPoints="1"/>
              </p:cNvSpPr>
              <p:nvPr/>
            </p:nvSpPr>
            <p:spPr bwMode="auto">
              <a:xfrm>
                <a:off x="1438" y="1790"/>
                <a:ext cx="539" cy="114"/>
              </a:xfrm>
              <a:custGeom>
                <a:avLst/>
                <a:gdLst>
                  <a:gd name="T0" fmla="*/ 0 w 1374"/>
                  <a:gd name="T1" fmla="*/ 292 h 292"/>
                  <a:gd name="T2" fmla="*/ 353 w 1374"/>
                  <a:gd name="T3" fmla="*/ 292 h 292"/>
                  <a:gd name="T4" fmla="*/ 0 w 1374"/>
                  <a:gd name="T5" fmla="*/ 5 h 292"/>
                  <a:gd name="T6" fmla="*/ 0 w 1374"/>
                  <a:gd name="T7" fmla="*/ 292 h 292"/>
                  <a:gd name="T8" fmla="*/ 1042 w 1374"/>
                  <a:gd name="T9" fmla="*/ 292 h 292"/>
                  <a:gd name="T10" fmla="*/ 1374 w 1374"/>
                  <a:gd name="T11" fmla="*/ 292 h 292"/>
                  <a:gd name="T12" fmla="*/ 1374 w 1374"/>
                  <a:gd name="T13" fmla="*/ 105 h 292"/>
                  <a:gd name="T14" fmla="*/ 1282 w 1374"/>
                  <a:gd name="T15" fmla="*/ 0 h 292"/>
                  <a:gd name="T16" fmla="*/ 786 w 1374"/>
                  <a:gd name="T17" fmla="*/ 0 h 292"/>
                  <a:gd name="T18" fmla="*/ 1042 w 1374"/>
                  <a:gd name="T19" fmla="*/ 292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74" h="292">
                    <a:moveTo>
                      <a:pt x="0" y="292"/>
                    </a:moveTo>
                    <a:lnTo>
                      <a:pt x="353" y="292"/>
                    </a:lnTo>
                    <a:cubicBezTo>
                      <a:pt x="240" y="169"/>
                      <a:pt x="124" y="74"/>
                      <a:pt x="0" y="5"/>
                    </a:cubicBezTo>
                    <a:lnTo>
                      <a:pt x="0" y="292"/>
                    </a:lnTo>
                    <a:close/>
                    <a:moveTo>
                      <a:pt x="1042" y="292"/>
                    </a:moveTo>
                    <a:lnTo>
                      <a:pt x="1374" y="292"/>
                    </a:lnTo>
                    <a:lnTo>
                      <a:pt x="1374" y="105"/>
                    </a:lnTo>
                    <a:lnTo>
                      <a:pt x="1282" y="0"/>
                    </a:lnTo>
                    <a:lnTo>
                      <a:pt x="786" y="0"/>
                    </a:lnTo>
                    <a:lnTo>
                      <a:pt x="1042" y="292"/>
                    </a:ln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Freeform 1587"/>
              <p:cNvSpPr>
                <a:spLocks/>
              </p:cNvSpPr>
              <p:nvPr/>
            </p:nvSpPr>
            <p:spPr bwMode="auto">
              <a:xfrm>
                <a:off x="1433" y="1785"/>
                <a:ext cx="548" cy="123"/>
              </a:xfrm>
              <a:custGeom>
                <a:avLst/>
                <a:gdLst>
                  <a:gd name="T0" fmla="*/ 6 w 1397"/>
                  <a:gd name="T1" fmla="*/ 6 h 315"/>
                  <a:gd name="T2" fmla="*/ 6 w 1397"/>
                  <a:gd name="T3" fmla="*/ 11 h 315"/>
                  <a:gd name="T4" fmla="*/ 1386 w 1397"/>
                  <a:gd name="T5" fmla="*/ 11 h 315"/>
                  <a:gd name="T6" fmla="*/ 1386 w 1397"/>
                  <a:gd name="T7" fmla="*/ 303 h 315"/>
                  <a:gd name="T8" fmla="*/ 12 w 1397"/>
                  <a:gd name="T9" fmla="*/ 303 h 315"/>
                  <a:gd name="T10" fmla="*/ 12 w 1397"/>
                  <a:gd name="T11" fmla="*/ 6 h 315"/>
                  <a:gd name="T12" fmla="*/ 6 w 1397"/>
                  <a:gd name="T13" fmla="*/ 6 h 315"/>
                  <a:gd name="T14" fmla="*/ 6 w 1397"/>
                  <a:gd name="T15" fmla="*/ 11 h 315"/>
                  <a:gd name="T16" fmla="*/ 6 w 1397"/>
                  <a:gd name="T17" fmla="*/ 6 h 315"/>
                  <a:gd name="T18" fmla="*/ 0 w 1397"/>
                  <a:gd name="T19" fmla="*/ 6 h 315"/>
                  <a:gd name="T20" fmla="*/ 0 w 1397"/>
                  <a:gd name="T21" fmla="*/ 309 h 315"/>
                  <a:gd name="T22" fmla="*/ 2 w 1397"/>
                  <a:gd name="T23" fmla="*/ 313 h 315"/>
                  <a:gd name="T24" fmla="*/ 6 w 1397"/>
                  <a:gd name="T25" fmla="*/ 315 h 315"/>
                  <a:gd name="T26" fmla="*/ 1391 w 1397"/>
                  <a:gd name="T27" fmla="*/ 315 h 315"/>
                  <a:gd name="T28" fmla="*/ 1395 w 1397"/>
                  <a:gd name="T29" fmla="*/ 313 h 315"/>
                  <a:gd name="T30" fmla="*/ 1397 w 1397"/>
                  <a:gd name="T31" fmla="*/ 309 h 315"/>
                  <a:gd name="T32" fmla="*/ 1397 w 1397"/>
                  <a:gd name="T33" fmla="*/ 6 h 315"/>
                  <a:gd name="T34" fmla="*/ 1395 w 1397"/>
                  <a:gd name="T35" fmla="*/ 2 h 315"/>
                  <a:gd name="T36" fmla="*/ 1391 w 1397"/>
                  <a:gd name="T37" fmla="*/ 0 h 315"/>
                  <a:gd name="T38" fmla="*/ 6 w 1397"/>
                  <a:gd name="T39" fmla="*/ 0 h 315"/>
                  <a:gd name="T40" fmla="*/ 2 w 1397"/>
                  <a:gd name="T41" fmla="*/ 2 h 315"/>
                  <a:gd name="T42" fmla="*/ 0 w 1397"/>
                  <a:gd name="T43" fmla="*/ 6 h 315"/>
                  <a:gd name="T44" fmla="*/ 6 w 1397"/>
                  <a:gd name="T45" fmla="*/ 6 h 3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97" h="315">
                    <a:moveTo>
                      <a:pt x="6" y="6"/>
                    </a:moveTo>
                    <a:lnTo>
                      <a:pt x="6" y="11"/>
                    </a:lnTo>
                    <a:lnTo>
                      <a:pt x="1386" y="11"/>
                    </a:lnTo>
                    <a:lnTo>
                      <a:pt x="1386" y="303"/>
                    </a:lnTo>
                    <a:lnTo>
                      <a:pt x="12" y="303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309"/>
                    </a:lnTo>
                    <a:lnTo>
                      <a:pt x="2" y="313"/>
                    </a:lnTo>
                    <a:lnTo>
                      <a:pt x="6" y="315"/>
                    </a:lnTo>
                    <a:lnTo>
                      <a:pt x="1391" y="315"/>
                    </a:lnTo>
                    <a:lnTo>
                      <a:pt x="1395" y="313"/>
                    </a:lnTo>
                    <a:lnTo>
                      <a:pt x="1397" y="309"/>
                    </a:lnTo>
                    <a:lnTo>
                      <a:pt x="1397" y="6"/>
                    </a:lnTo>
                    <a:lnTo>
                      <a:pt x="1395" y="2"/>
                    </a:lnTo>
                    <a:lnTo>
                      <a:pt x="1391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Rectangle 1588"/>
              <p:cNvSpPr>
                <a:spLocks noChangeArrowheads="1"/>
              </p:cNvSpPr>
              <p:nvPr/>
            </p:nvSpPr>
            <p:spPr bwMode="auto">
              <a:xfrm>
                <a:off x="1600" y="2202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1589"/>
              <p:cNvSpPr>
                <a:spLocks/>
              </p:cNvSpPr>
              <p:nvPr/>
            </p:nvSpPr>
            <p:spPr bwMode="auto">
              <a:xfrm>
                <a:off x="1598" y="2200"/>
                <a:ext cx="370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Rectangle 1590"/>
              <p:cNvSpPr>
                <a:spLocks noChangeArrowheads="1"/>
              </p:cNvSpPr>
              <p:nvPr/>
            </p:nvSpPr>
            <p:spPr bwMode="auto">
              <a:xfrm>
                <a:off x="1434" y="1911"/>
                <a:ext cx="546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Freeform 1591"/>
              <p:cNvSpPr>
                <a:spLocks noEditPoints="1"/>
              </p:cNvSpPr>
              <p:nvPr/>
            </p:nvSpPr>
            <p:spPr bwMode="auto">
              <a:xfrm>
                <a:off x="1432" y="1908"/>
                <a:ext cx="550" cy="184"/>
              </a:xfrm>
              <a:custGeom>
                <a:avLst/>
                <a:gdLst>
                  <a:gd name="T0" fmla="*/ 3 w 1402"/>
                  <a:gd name="T1" fmla="*/ 471 h 471"/>
                  <a:gd name="T2" fmla="*/ 1399 w 1402"/>
                  <a:gd name="T3" fmla="*/ 471 h 471"/>
                  <a:gd name="T4" fmla="*/ 1401 w 1402"/>
                  <a:gd name="T5" fmla="*/ 470 h 471"/>
                  <a:gd name="T6" fmla="*/ 1402 w 1402"/>
                  <a:gd name="T7" fmla="*/ 468 h 471"/>
                  <a:gd name="T8" fmla="*/ 1402 w 1402"/>
                  <a:gd name="T9" fmla="*/ 3 h 471"/>
                  <a:gd name="T10" fmla="*/ 1401 w 1402"/>
                  <a:gd name="T11" fmla="*/ 0 h 471"/>
                  <a:gd name="T12" fmla="*/ 1399 w 1402"/>
                  <a:gd name="T13" fmla="*/ 0 h 471"/>
                  <a:gd name="T14" fmla="*/ 3 w 1402"/>
                  <a:gd name="T15" fmla="*/ 0 h 471"/>
                  <a:gd name="T16" fmla="*/ 1 w 1402"/>
                  <a:gd name="T17" fmla="*/ 0 h 471"/>
                  <a:gd name="T18" fmla="*/ 0 w 1402"/>
                  <a:gd name="T19" fmla="*/ 3 h 471"/>
                  <a:gd name="T20" fmla="*/ 0 w 1402"/>
                  <a:gd name="T21" fmla="*/ 468 h 471"/>
                  <a:gd name="T22" fmla="*/ 1 w 1402"/>
                  <a:gd name="T23" fmla="*/ 470 h 471"/>
                  <a:gd name="T24" fmla="*/ 3 w 1402"/>
                  <a:gd name="T25" fmla="*/ 471 h 471"/>
                  <a:gd name="T26" fmla="*/ 0 w 1402"/>
                  <a:gd name="T27" fmla="*/ 3 h 471"/>
                  <a:gd name="T28" fmla="*/ 3 w 1402"/>
                  <a:gd name="T29" fmla="*/ 3 h 471"/>
                  <a:gd name="T30" fmla="*/ 0 w 1402"/>
                  <a:gd name="T31" fmla="*/ 3 h 471"/>
                  <a:gd name="T32" fmla="*/ 6 w 1402"/>
                  <a:gd name="T33" fmla="*/ 6 h 471"/>
                  <a:gd name="T34" fmla="*/ 1396 w 1402"/>
                  <a:gd name="T35" fmla="*/ 6 h 471"/>
                  <a:gd name="T36" fmla="*/ 1396 w 1402"/>
                  <a:gd name="T37" fmla="*/ 465 h 471"/>
                  <a:gd name="T38" fmla="*/ 6 w 1402"/>
                  <a:gd name="T39" fmla="*/ 465 h 471"/>
                  <a:gd name="T40" fmla="*/ 6 w 1402"/>
                  <a:gd name="T41" fmla="*/ 6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02" h="471">
                    <a:moveTo>
                      <a:pt x="3" y="471"/>
                    </a:moveTo>
                    <a:lnTo>
                      <a:pt x="1399" y="471"/>
                    </a:lnTo>
                    <a:lnTo>
                      <a:pt x="1401" y="470"/>
                    </a:lnTo>
                    <a:lnTo>
                      <a:pt x="1402" y="468"/>
                    </a:lnTo>
                    <a:lnTo>
                      <a:pt x="1402" y="3"/>
                    </a:lnTo>
                    <a:lnTo>
                      <a:pt x="1401" y="0"/>
                    </a:lnTo>
                    <a:lnTo>
                      <a:pt x="1399" y="0"/>
                    </a:lnTo>
                    <a:lnTo>
                      <a:pt x="3" y="0"/>
                    </a:lnTo>
                    <a:lnTo>
                      <a:pt x="1" y="0"/>
                    </a:lnTo>
                    <a:lnTo>
                      <a:pt x="0" y="3"/>
                    </a:lnTo>
                    <a:lnTo>
                      <a:pt x="0" y="468"/>
                    </a:lnTo>
                    <a:lnTo>
                      <a:pt x="1" y="470"/>
                    </a:lnTo>
                    <a:lnTo>
                      <a:pt x="3" y="471"/>
                    </a:lnTo>
                    <a:close/>
                    <a:moveTo>
                      <a:pt x="0" y="3"/>
                    </a:moveTo>
                    <a:lnTo>
                      <a:pt x="3" y="3"/>
                    </a:lnTo>
                    <a:lnTo>
                      <a:pt x="0" y="3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5"/>
                    </a:lnTo>
                    <a:lnTo>
                      <a:pt x="6" y="465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Freeform 1592"/>
              <p:cNvSpPr>
                <a:spLocks/>
              </p:cNvSpPr>
              <p:nvPr/>
            </p:nvSpPr>
            <p:spPr bwMode="auto">
              <a:xfrm>
                <a:off x="1435" y="1908"/>
                <a:ext cx="544" cy="0"/>
              </a:xfrm>
              <a:custGeom>
                <a:avLst/>
                <a:gdLst>
                  <a:gd name="T0" fmla="*/ 0 w 1385"/>
                  <a:gd name="T1" fmla="*/ 1385 w 1385"/>
                  <a:gd name="T2" fmla="*/ 0 w 138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85">
                    <a:moveTo>
                      <a:pt x="0" y="0"/>
                    </a:moveTo>
                    <a:lnTo>
                      <a:pt x="13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524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Rectangle 1593"/>
              <p:cNvSpPr>
                <a:spLocks noChangeArrowheads="1"/>
              </p:cNvSpPr>
              <p:nvPr/>
            </p:nvSpPr>
            <p:spPr bwMode="auto">
              <a:xfrm>
                <a:off x="1470" y="1928"/>
                <a:ext cx="180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1594"/>
              <p:cNvSpPr>
                <a:spLocks/>
              </p:cNvSpPr>
              <p:nvPr/>
            </p:nvSpPr>
            <p:spPr bwMode="auto">
              <a:xfrm>
                <a:off x="1469" y="1926"/>
                <a:ext cx="182" cy="151"/>
              </a:xfrm>
              <a:custGeom>
                <a:avLst/>
                <a:gdLst>
                  <a:gd name="T0" fmla="*/ 3 w 466"/>
                  <a:gd name="T1" fmla="*/ 4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8 h 385"/>
                  <a:gd name="T8" fmla="*/ 7 w 466"/>
                  <a:gd name="T9" fmla="*/ 378 h 385"/>
                  <a:gd name="T10" fmla="*/ 7 w 466"/>
                  <a:gd name="T11" fmla="*/ 4 h 385"/>
                  <a:gd name="T12" fmla="*/ 3 w 466"/>
                  <a:gd name="T13" fmla="*/ 4 h 385"/>
                  <a:gd name="T14" fmla="*/ 3 w 466"/>
                  <a:gd name="T15" fmla="*/ 7 h 385"/>
                  <a:gd name="T16" fmla="*/ 3 w 466"/>
                  <a:gd name="T17" fmla="*/ 4 h 385"/>
                  <a:gd name="T18" fmla="*/ 0 w 466"/>
                  <a:gd name="T19" fmla="*/ 4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4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4 h 385"/>
                  <a:gd name="T44" fmla="*/ 3 w 466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4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8"/>
                    </a:lnTo>
                    <a:lnTo>
                      <a:pt x="7" y="378"/>
                    </a:lnTo>
                    <a:lnTo>
                      <a:pt x="7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4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Rectangle 1595"/>
              <p:cNvSpPr>
                <a:spLocks noChangeArrowheads="1"/>
              </p:cNvSpPr>
              <p:nvPr/>
            </p:nvSpPr>
            <p:spPr bwMode="auto">
              <a:xfrm>
                <a:off x="2464" y="1090"/>
                <a:ext cx="1297" cy="211"/>
              </a:xfrm>
              <a:prstGeom prst="rect">
                <a:avLst/>
              </a:prstGeom>
              <a:solidFill>
                <a:srgbClr val="D9B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5" name="Freeform 1596"/>
              <p:cNvSpPr>
                <a:spLocks/>
              </p:cNvSpPr>
              <p:nvPr/>
            </p:nvSpPr>
            <p:spPr bwMode="auto">
              <a:xfrm>
                <a:off x="2459" y="1085"/>
                <a:ext cx="1307" cy="221"/>
              </a:xfrm>
              <a:custGeom>
                <a:avLst/>
                <a:gdLst>
                  <a:gd name="T0" fmla="*/ 12 w 3330"/>
                  <a:gd name="T1" fmla="*/ 12 h 565"/>
                  <a:gd name="T2" fmla="*/ 12 w 3330"/>
                  <a:gd name="T3" fmla="*/ 24 h 565"/>
                  <a:gd name="T4" fmla="*/ 3307 w 3330"/>
                  <a:gd name="T5" fmla="*/ 24 h 565"/>
                  <a:gd name="T6" fmla="*/ 3307 w 3330"/>
                  <a:gd name="T7" fmla="*/ 542 h 565"/>
                  <a:gd name="T8" fmla="*/ 24 w 3330"/>
                  <a:gd name="T9" fmla="*/ 542 h 565"/>
                  <a:gd name="T10" fmla="*/ 24 w 3330"/>
                  <a:gd name="T11" fmla="*/ 12 h 565"/>
                  <a:gd name="T12" fmla="*/ 12 w 3330"/>
                  <a:gd name="T13" fmla="*/ 12 h 565"/>
                  <a:gd name="T14" fmla="*/ 12 w 3330"/>
                  <a:gd name="T15" fmla="*/ 24 h 565"/>
                  <a:gd name="T16" fmla="*/ 12 w 3330"/>
                  <a:gd name="T17" fmla="*/ 12 h 565"/>
                  <a:gd name="T18" fmla="*/ 0 w 3330"/>
                  <a:gd name="T19" fmla="*/ 12 h 565"/>
                  <a:gd name="T20" fmla="*/ 0 w 3330"/>
                  <a:gd name="T21" fmla="*/ 553 h 565"/>
                  <a:gd name="T22" fmla="*/ 3 w 3330"/>
                  <a:gd name="T23" fmla="*/ 562 h 565"/>
                  <a:gd name="T24" fmla="*/ 12 w 3330"/>
                  <a:gd name="T25" fmla="*/ 565 h 565"/>
                  <a:gd name="T26" fmla="*/ 3318 w 3330"/>
                  <a:gd name="T27" fmla="*/ 565 h 565"/>
                  <a:gd name="T28" fmla="*/ 3327 w 3330"/>
                  <a:gd name="T29" fmla="*/ 562 h 565"/>
                  <a:gd name="T30" fmla="*/ 3330 w 3330"/>
                  <a:gd name="T31" fmla="*/ 553 h 565"/>
                  <a:gd name="T32" fmla="*/ 3330 w 3330"/>
                  <a:gd name="T33" fmla="*/ 12 h 565"/>
                  <a:gd name="T34" fmla="*/ 3327 w 3330"/>
                  <a:gd name="T35" fmla="*/ 3 h 565"/>
                  <a:gd name="T36" fmla="*/ 3318 w 3330"/>
                  <a:gd name="T37" fmla="*/ 0 h 565"/>
                  <a:gd name="T38" fmla="*/ 12 w 3330"/>
                  <a:gd name="T39" fmla="*/ 0 h 565"/>
                  <a:gd name="T40" fmla="*/ 3 w 3330"/>
                  <a:gd name="T41" fmla="*/ 3 h 565"/>
                  <a:gd name="T42" fmla="*/ 0 w 3330"/>
                  <a:gd name="T43" fmla="*/ 12 h 565"/>
                  <a:gd name="T44" fmla="*/ 12 w 3330"/>
                  <a:gd name="T45" fmla="*/ 1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30" h="565">
                    <a:moveTo>
                      <a:pt x="12" y="12"/>
                    </a:moveTo>
                    <a:lnTo>
                      <a:pt x="12" y="24"/>
                    </a:lnTo>
                    <a:lnTo>
                      <a:pt x="3307" y="24"/>
                    </a:lnTo>
                    <a:lnTo>
                      <a:pt x="3307" y="542"/>
                    </a:lnTo>
                    <a:lnTo>
                      <a:pt x="24" y="542"/>
                    </a:lnTo>
                    <a:lnTo>
                      <a:pt x="24" y="12"/>
                    </a:lnTo>
                    <a:lnTo>
                      <a:pt x="12" y="12"/>
                    </a:lnTo>
                    <a:lnTo>
                      <a:pt x="12" y="24"/>
                    </a:lnTo>
                    <a:lnTo>
                      <a:pt x="12" y="12"/>
                    </a:lnTo>
                    <a:lnTo>
                      <a:pt x="0" y="12"/>
                    </a:lnTo>
                    <a:lnTo>
                      <a:pt x="0" y="553"/>
                    </a:lnTo>
                    <a:lnTo>
                      <a:pt x="3" y="562"/>
                    </a:lnTo>
                    <a:lnTo>
                      <a:pt x="12" y="565"/>
                    </a:lnTo>
                    <a:lnTo>
                      <a:pt x="3318" y="565"/>
                    </a:lnTo>
                    <a:lnTo>
                      <a:pt x="3327" y="562"/>
                    </a:lnTo>
                    <a:lnTo>
                      <a:pt x="3330" y="553"/>
                    </a:lnTo>
                    <a:lnTo>
                      <a:pt x="3330" y="12"/>
                    </a:lnTo>
                    <a:lnTo>
                      <a:pt x="3327" y="3"/>
                    </a:lnTo>
                    <a:lnTo>
                      <a:pt x="3318" y="0"/>
                    </a:lnTo>
                    <a:lnTo>
                      <a:pt x="12" y="0"/>
                    </a:lnTo>
                    <a:lnTo>
                      <a:pt x="3" y="3"/>
                    </a:lnTo>
                    <a:lnTo>
                      <a:pt x="0" y="12"/>
                    </a:ln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Rectangle 1597"/>
              <p:cNvSpPr>
                <a:spLocks noChangeArrowheads="1"/>
              </p:cNvSpPr>
              <p:nvPr/>
            </p:nvSpPr>
            <p:spPr bwMode="auto">
              <a:xfrm>
                <a:off x="1763" y="1928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1598"/>
              <p:cNvSpPr>
                <a:spLocks/>
              </p:cNvSpPr>
              <p:nvPr/>
            </p:nvSpPr>
            <p:spPr bwMode="auto">
              <a:xfrm>
                <a:off x="1762" y="1926"/>
                <a:ext cx="183" cy="151"/>
              </a:xfrm>
              <a:custGeom>
                <a:avLst/>
                <a:gdLst>
                  <a:gd name="T0" fmla="*/ 4 w 467"/>
                  <a:gd name="T1" fmla="*/ 4 h 385"/>
                  <a:gd name="T2" fmla="*/ 4 w 467"/>
                  <a:gd name="T3" fmla="*/ 7 h 385"/>
                  <a:gd name="T4" fmla="*/ 460 w 467"/>
                  <a:gd name="T5" fmla="*/ 7 h 385"/>
                  <a:gd name="T6" fmla="*/ 460 w 467"/>
                  <a:gd name="T7" fmla="*/ 378 h 385"/>
                  <a:gd name="T8" fmla="*/ 8 w 467"/>
                  <a:gd name="T9" fmla="*/ 378 h 385"/>
                  <a:gd name="T10" fmla="*/ 8 w 467"/>
                  <a:gd name="T11" fmla="*/ 4 h 385"/>
                  <a:gd name="T12" fmla="*/ 4 w 467"/>
                  <a:gd name="T13" fmla="*/ 4 h 385"/>
                  <a:gd name="T14" fmla="*/ 4 w 467"/>
                  <a:gd name="T15" fmla="*/ 7 h 385"/>
                  <a:gd name="T16" fmla="*/ 4 w 467"/>
                  <a:gd name="T17" fmla="*/ 4 h 385"/>
                  <a:gd name="T18" fmla="*/ 0 w 467"/>
                  <a:gd name="T19" fmla="*/ 4 h 385"/>
                  <a:gd name="T20" fmla="*/ 0 w 467"/>
                  <a:gd name="T21" fmla="*/ 381 h 385"/>
                  <a:gd name="T22" fmla="*/ 1 w 467"/>
                  <a:gd name="T23" fmla="*/ 384 h 385"/>
                  <a:gd name="T24" fmla="*/ 4 w 467"/>
                  <a:gd name="T25" fmla="*/ 385 h 385"/>
                  <a:gd name="T26" fmla="*/ 464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4 h 385"/>
                  <a:gd name="T34" fmla="*/ 466 w 467"/>
                  <a:gd name="T35" fmla="*/ 1 h 385"/>
                  <a:gd name="T36" fmla="*/ 464 w 467"/>
                  <a:gd name="T37" fmla="*/ 0 h 385"/>
                  <a:gd name="T38" fmla="*/ 4 w 467"/>
                  <a:gd name="T39" fmla="*/ 0 h 385"/>
                  <a:gd name="T40" fmla="*/ 1 w 467"/>
                  <a:gd name="T41" fmla="*/ 1 h 385"/>
                  <a:gd name="T42" fmla="*/ 0 w 467"/>
                  <a:gd name="T43" fmla="*/ 4 h 385"/>
                  <a:gd name="T44" fmla="*/ 4 w 467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4" y="4"/>
                    </a:moveTo>
                    <a:lnTo>
                      <a:pt x="4" y="7"/>
                    </a:lnTo>
                    <a:lnTo>
                      <a:pt x="460" y="7"/>
                    </a:lnTo>
                    <a:lnTo>
                      <a:pt x="460" y="378"/>
                    </a:lnTo>
                    <a:lnTo>
                      <a:pt x="8" y="378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4" y="7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4" y="385"/>
                    </a:lnTo>
                    <a:lnTo>
                      <a:pt x="464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4"/>
                    </a:lnTo>
                    <a:lnTo>
                      <a:pt x="466" y="1"/>
                    </a:lnTo>
                    <a:lnTo>
                      <a:pt x="464" y="0"/>
                    </a:lnTo>
                    <a:lnTo>
                      <a:pt x="4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1599"/>
              <p:cNvSpPr>
                <a:spLocks/>
              </p:cNvSpPr>
              <p:nvPr/>
            </p:nvSpPr>
            <p:spPr bwMode="auto">
              <a:xfrm>
                <a:off x="2086" y="1907"/>
                <a:ext cx="440" cy="180"/>
              </a:xfrm>
              <a:custGeom>
                <a:avLst/>
                <a:gdLst>
                  <a:gd name="T0" fmla="*/ 1121 w 1121"/>
                  <a:gd name="T1" fmla="*/ 0 h 459"/>
                  <a:gd name="T2" fmla="*/ 435 w 1121"/>
                  <a:gd name="T3" fmla="*/ 0 h 459"/>
                  <a:gd name="T4" fmla="*/ 0 w 1121"/>
                  <a:gd name="T5" fmla="*/ 459 h 459"/>
                  <a:gd name="T6" fmla="*/ 690 w 1121"/>
                  <a:gd name="T7" fmla="*/ 459 h 459"/>
                  <a:gd name="T8" fmla="*/ 1121 w 1121"/>
                  <a:gd name="T9" fmla="*/ 0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1" h="459">
                    <a:moveTo>
                      <a:pt x="1121" y="0"/>
                    </a:moveTo>
                    <a:lnTo>
                      <a:pt x="435" y="0"/>
                    </a:lnTo>
                    <a:lnTo>
                      <a:pt x="0" y="459"/>
                    </a:lnTo>
                    <a:lnTo>
                      <a:pt x="690" y="459"/>
                    </a:lnTo>
                    <a:lnTo>
                      <a:pt x="11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1600"/>
              <p:cNvSpPr>
                <a:spLocks/>
              </p:cNvSpPr>
              <p:nvPr/>
            </p:nvSpPr>
            <p:spPr bwMode="auto">
              <a:xfrm>
                <a:off x="2031" y="1907"/>
                <a:ext cx="226" cy="180"/>
              </a:xfrm>
              <a:custGeom>
                <a:avLst/>
                <a:gdLst>
                  <a:gd name="T0" fmla="*/ 0 w 574"/>
                  <a:gd name="T1" fmla="*/ 459 h 459"/>
                  <a:gd name="T2" fmla="*/ 139 w 574"/>
                  <a:gd name="T3" fmla="*/ 459 h 459"/>
                  <a:gd name="T4" fmla="*/ 574 w 574"/>
                  <a:gd name="T5" fmla="*/ 0 h 459"/>
                  <a:gd name="T6" fmla="*/ 0 w 574"/>
                  <a:gd name="T7" fmla="*/ 0 h 459"/>
                  <a:gd name="T8" fmla="*/ 0 w 574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4" h="459">
                    <a:moveTo>
                      <a:pt x="0" y="459"/>
                    </a:moveTo>
                    <a:lnTo>
                      <a:pt x="139" y="459"/>
                    </a:lnTo>
                    <a:lnTo>
                      <a:pt x="574" y="0"/>
                    </a:lnTo>
                    <a:lnTo>
                      <a:pt x="0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1601"/>
              <p:cNvSpPr>
                <a:spLocks/>
              </p:cNvSpPr>
              <p:nvPr/>
            </p:nvSpPr>
            <p:spPr bwMode="auto">
              <a:xfrm>
                <a:off x="2357" y="1907"/>
                <a:ext cx="220" cy="180"/>
              </a:xfrm>
              <a:custGeom>
                <a:avLst/>
                <a:gdLst>
                  <a:gd name="T0" fmla="*/ 0 w 561"/>
                  <a:gd name="T1" fmla="*/ 459 h 459"/>
                  <a:gd name="T2" fmla="*/ 561 w 561"/>
                  <a:gd name="T3" fmla="*/ 459 h 459"/>
                  <a:gd name="T4" fmla="*/ 561 w 561"/>
                  <a:gd name="T5" fmla="*/ 0 h 459"/>
                  <a:gd name="T6" fmla="*/ 431 w 561"/>
                  <a:gd name="T7" fmla="*/ 0 h 459"/>
                  <a:gd name="T8" fmla="*/ 0 w 561"/>
                  <a:gd name="T9" fmla="*/ 459 h 4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1" h="459">
                    <a:moveTo>
                      <a:pt x="0" y="459"/>
                    </a:moveTo>
                    <a:lnTo>
                      <a:pt x="561" y="459"/>
                    </a:lnTo>
                    <a:lnTo>
                      <a:pt x="561" y="0"/>
                    </a:lnTo>
                    <a:lnTo>
                      <a:pt x="431" y="0"/>
                    </a:lnTo>
                    <a:lnTo>
                      <a:pt x="0" y="4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1" name="Freeform 1602"/>
              <p:cNvSpPr>
                <a:spLocks noEditPoints="1"/>
              </p:cNvSpPr>
              <p:nvPr/>
            </p:nvSpPr>
            <p:spPr bwMode="auto">
              <a:xfrm>
                <a:off x="2084" y="1905"/>
                <a:ext cx="444" cy="184"/>
              </a:xfrm>
              <a:custGeom>
                <a:avLst/>
                <a:gdLst>
                  <a:gd name="T0" fmla="*/ 1133 w 1133"/>
                  <a:gd name="T1" fmla="*/ 0 h 472"/>
                  <a:gd name="T2" fmla="*/ 447 w 1133"/>
                  <a:gd name="T3" fmla="*/ 0 h 472"/>
                  <a:gd name="T4" fmla="*/ 441 w 1133"/>
                  <a:gd name="T5" fmla="*/ 6 h 472"/>
                  <a:gd name="T6" fmla="*/ 1127 w 1133"/>
                  <a:gd name="T7" fmla="*/ 6 h 472"/>
                  <a:gd name="T8" fmla="*/ 1133 w 1133"/>
                  <a:gd name="T9" fmla="*/ 0 h 472"/>
                  <a:gd name="T10" fmla="*/ 696 w 1133"/>
                  <a:gd name="T11" fmla="*/ 465 h 472"/>
                  <a:gd name="T12" fmla="*/ 6 w 1133"/>
                  <a:gd name="T13" fmla="*/ 465 h 472"/>
                  <a:gd name="T14" fmla="*/ 0 w 1133"/>
                  <a:gd name="T15" fmla="*/ 472 h 472"/>
                  <a:gd name="T16" fmla="*/ 690 w 1133"/>
                  <a:gd name="T17" fmla="*/ 472 h 472"/>
                  <a:gd name="T18" fmla="*/ 696 w 1133"/>
                  <a:gd name="T19" fmla="*/ 465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3" h="472">
                    <a:moveTo>
                      <a:pt x="1133" y="0"/>
                    </a:moveTo>
                    <a:lnTo>
                      <a:pt x="447" y="0"/>
                    </a:lnTo>
                    <a:lnTo>
                      <a:pt x="441" y="6"/>
                    </a:lnTo>
                    <a:lnTo>
                      <a:pt x="1127" y="6"/>
                    </a:lnTo>
                    <a:lnTo>
                      <a:pt x="1133" y="0"/>
                    </a:lnTo>
                    <a:close/>
                    <a:moveTo>
                      <a:pt x="696" y="465"/>
                    </a:moveTo>
                    <a:lnTo>
                      <a:pt x="6" y="465"/>
                    </a:lnTo>
                    <a:lnTo>
                      <a:pt x="0" y="472"/>
                    </a:lnTo>
                    <a:lnTo>
                      <a:pt x="690" y="472"/>
                    </a:lnTo>
                    <a:lnTo>
                      <a:pt x="696" y="4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Freeform 1603"/>
              <p:cNvSpPr>
                <a:spLocks noEditPoints="1"/>
              </p:cNvSpPr>
              <p:nvPr/>
            </p:nvSpPr>
            <p:spPr bwMode="auto">
              <a:xfrm>
                <a:off x="2029" y="1905"/>
                <a:ext cx="230" cy="184"/>
              </a:xfrm>
              <a:custGeom>
                <a:avLst/>
                <a:gdLst>
                  <a:gd name="T0" fmla="*/ 3 w 586"/>
                  <a:gd name="T1" fmla="*/ 472 h 472"/>
                  <a:gd name="T2" fmla="*/ 139 w 586"/>
                  <a:gd name="T3" fmla="*/ 472 h 472"/>
                  <a:gd name="T4" fmla="*/ 145 w 586"/>
                  <a:gd name="T5" fmla="*/ 465 h 472"/>
                  <a:gd name="T6" fmla="*/ 6 w 586"/>
                  <a:gd name="T7" fmla="*/ 465 h 472"/>
                  <a:gd name="T8" fmla="*/ 6 w 586"/>
                  <a:gd name="T9" fmla="*/ 6 h 472"/>
                  <a:gd name="T10" fmla="*/ 580 w 586"/>
                  <a:gd name="T11" fmla="*/ 6 h 472"/>
                  <a:gd name="T12" fmla="*/ 586 w 586"/>
                  <a:gd name="T13" fmla="*/ 0 h 472"/>
                  <a:gd name="T14" fmla="*/ 3 w 586"/>
                  <a:gd name="T15" fmla="*/ 0 h 472"/>
                  <a:gd name="T16" fmla="*/ 1 w 586"/>
                  <a:gd name="T17" fmla="*/ 1 h 472"/>
                  <a:gd name="T18" fmla="*/ 0 w 586"/>
                  <a:gd name="T19" fmla="*/ 3 h 472"/>
                  <a:gd name="T20" fmla="*/ 0 w 586"/>
                  <a:gd name="T21" fmla="*/ 469 h 472"/>
                  <a:gd name="T22" fmla="*/ 1 w 586"/>
                  <a:gd name="T23" fmla="*/ 471 h 472"/>
                  <a:gd name="T24" fmla="*/ 3 w 586"/>
                  <a:gd name="T25" fmla="*/ 472 h 472"/>
                  <a:gd name="T26" fmla="*/ 0 w 586"/>
                  <a:gd name="T27" fmla="*/ 3 h 472"/>
                  <a:gd name="T28" fmla="*/ 3 w 586"/>
                  <a:gd name="T29" fmla="*/ 3 h 472"/>
                  <a:gd name="T30" fmla="*/ 0 w 586"/>
                  <a:gd name="T31" fmla="*/ 3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86" h="472">
                    <a:moveTo>
                      <a:pt x="3" y="472"/>
                    </a:moveTo>
                    <a:lnTo>
                      <a:pt x="139" y="472"/>
                    </a:lnTo>
                    <a:lnTo>
                      <a:pt x="145" y="465"/>
                    </a:lnTo>
                    <a:lnTo>
                      <a:pt x="6" y="465"/>
                    </a:lnTo>
                    <a:lnTo>
                      <a:pt x="6" y="6"/>
                    </a:lnTo>
                    <a:lnTo>
                      <a:pt x="580" y="6"/>
                    </a:lnTo>
                    <a:lnTo>
                      <a:pt x="586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close/>
                    <a:moveTo>
                      <a:pt x="0" y="3"/>
                    </a:moveTo>
                    <a:lnTo>
                      <a:pt x="3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1604"/>
              <p:cNvSpPr>
                <a:spLocks/>
              </p:cNvSpPr>
              <p:nvPr/>
            </p:nvSpPr>
            <p:spPr bwMode="auto">
              <a:xfrm>
                <a:off x="2354" y="1905"/>
                <a:ext cx="225" cy="184"/>
              </a:xfrm>
              <a:custGeom>
                <a:avLst/>
                <a:gdLst>
                  <a:gd name="T0" fmla="*/ 0 w 573"/>
                  <a:gd name="T1" fmla="*/ 472 h 472"/>
                  <a:gd name="T2" fmla="*/ 570 w 573"/>
                  <a:gd name="T3" fmla="*/ 472 h 472"/>
                  <a:gd name="T4" fmla="*/ 572 w 573"/>
                  <a:gd name="T5" fmla="*/ 471 h 472"/>
                  <a:gd name="T6" fmla="*/ 573 w 573"/>
                  <a:gd name="T7" fmla="*/ 469 h 472"/>
                  <a:gd name="T8" fmla="*/ 573 w 573"/>
                  <a:gd name="T9" fmla="*/ 3 h 472"/>
                  <a:gd name="T10" fmla="*/ 572 w 573"/>
                  <a:gd name="T11" fmla="*/ 1 h 472"/>
                  <a:gd name="T12" fmla="*/ 570 w 573"/>
                  <a:gd name="T13" fmla="*/ 0 h 472"/>
                  <a:gd name="T14" fmla="*/ 443 w 573"/>
                  <a:gd name="T15" fmla="*/ 0 h 472"/>
                  <a:gd name="T16" fmla="*/ 437 w 573"/>
                  <a:gd name="T17" fmla="*/ 6 h 472"/>
                  <a:gd name="T18" fmla="*/ 567 w 573"/>
                  <a:gd name="T19" fmla="*/ 6 h 472"/>
                  <a:gd name="T20" fmla="*/ 567 w 573"/>
                  <a:gd name="T21" fmla="*/ 465 h 472"/>
                  <a:gd name="T22" fmla="*/ 6 w 573"/>
                  <a:gd name="T23" fmla="*/ 465 h 472"/>
                  <a:gd name="T24" fmla="*/ 0 w 573"/>
                  <a:gd name="T25" fmla="*/ 472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472">
                    <a:moveTo>
                      <a:pt x="0" y="472"/>
                    </a:moveTo>
                    <a:lnTo>
                      <a:pt x="570" y="472"/>
                    </a:lnTo>
                    <a:lnTo>
                      <a:pt x="572" y="471"/>
                    </a:lnTo>
                    <a:lnTo>
                      <a:pt x="573" y="469"/>
                    </a:lnTo>
                    <a:lnTo>
                      <a:pt x="573" y="3"/>
                    </a:lnTo>
                    <a:lnTo>
                      <a:pt x="572" y="1"/>
                    </a:lnTo>
                    <a:lnTo>
                      <a:pt x="570" y="0"/>
                    </a:lnTo>
                    <a:lnTo>
                      <a:pt x="443" y="0"/>
                    </a:lnTo>
                    <a:lnTo>
                      <a:pt x="437" y="6"/>
                    </a:lnTo>
                    <a:lnTo>
                      <a:pt x="567" y="6"/>
                    </a:lnTo>
                    <a:lnTo>
                      <a:pt x="567" y="465"/>
                    </a:lnTo>
                    <a:lnTo>
                      <a:pt x="6" y="465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Rectangle 1605"/>
              <p:cNvSpPr>
                <a:spLocks noChangeArrowheads="1"/>
              </p:cNvSpPr>
              <p:nvPr/>
            </p:nvSpPr>
            <p:spPr bwMode="auto">
              <a:xfrm>
                <a:off x="2068" y="1928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606"/>
              <p:cNvSpPr>
                <a:spLocks/>
              </p:cNvSpPr>
              <p:nvPr/>
            </p:nvSpPr>
            <p:spPr bwMode="auto">
              <a:xfrm>
                <a:off x="2067" y="1926"/>
                <a:ext cx="183" cy="151"/>
              </a:xfrm>
              <a:custGeom>
                <a:avLst/>
                <a:gdLst>
                  <a:gd name="T0" fmla="*/ 3 w 466"/>
                  <a:gd name="T1" fmla="*/ 4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8 h 385"/>
                  <a:gd name="T8" fmla="*/ 7 w 466"/>
                  <a:gd name="T9" fmla="*/ 378 h 385"/>
                  <a:gd name="T10" fmla="*/ 7 w 466"/>
                  <a:gd name="T11" fmla="*/ 4 h 385"/>
                  <a:gd name="T12" fmla="*/ 3 w 466"/>
                  <a:gd name="T13" fmla="*/ 4 h 385"/>
                  <a:gd name="T14" fmla="*/ 3 w 466"/>
                  <a:gd name="T15" fmla="*/ 7 h 385"/>
                  <a:gd name="T16" fmla="*/ 3 w 466"/>
                  <a:gd name="T17" fmla="*/ 4 h 385"/>
                  <a:gd name="T18" fmla="*/ 0 w 466"/>
                  <a:gd name="T19" fmla="*/ 4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4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4 h 385"/>
                  <a:gd name="T44" fmla="*/ 3 w 466"/>
                  <a:gd name="T45" fmla="*/ 4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4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8"/>
                    </a:lnTo>
                    <a:lnTo>
                      <a:pt x="7" y="378"/>
                    </a:lnTo>
                    <a:lnTo>
                      <a:pt x="7" y="4"/>
                    </a:lnTo>
                    <a:lnTo>
                      <a:pt x="3" y="4"/>
                    </a:lnTo>
                    <a:lnTo>
                      <a:pt x="3" y="7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4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4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Freeform 1607"/>
              <p:cNvSpPr>
                <a:spLocks noEditPoints="1"/>
              </p:cNvSpPr>
              <p:nvPr/>
            </p:nvSpPr>
            <p:spPr bwMode="auto">
              <a:xfrm>
                <a:off x="3501" y="1919"/>
                <a:ext cx="545" cy="179"/>
              </a:xfrm>
              <a:custGeom>
                <a:avLst/>
                <a:gdLst>
                  <a:gd name="T0" fmla="*/ 1390 w 1390"/>
                  <a:gd name="T1" fmla="*/ 0 h 460"/>
                  <a:gd name="T2" fmla="*/ 0 w 1390"/>
                  <a:gd name="T3" fmla="*/ 0 h 460"/>
                  <a:gd name="T4" fmla="*/ 0 w 1390"/>
                  <a:gd name="T5" fmla="*/ 460 h 460"/>
                  <a:gd name="T6" fmla="*/ 1390 w 1390"/>
                  <a:gd name="T7" fmla="*/ 460 h 460"/>
                  <a:gd name="T8" fmla="*/ 1390 w 1390"/>
                  <a:gd name="T9" fmla="*/ 0 h 460"/>
                  <a:gd name="T10" fmla="*/ 144 w 1390"/>
                  <a:gd name="T11" fmla="*/ 35 h 460"/>
                  <a:gd name="T12" fmla="*/ 145 w 1390"/>
                  <a:gd name="T13" fmla="*/ 33 h 460"/>
                  <a:gd name="T14" fmla="*/ 147 w 1390"/>
                  <a:gd name="T15" fmla="*/ 32 h 460"/>
                  <a:gd name="T16" fmla="*/ 607 w 1390"/>
                  <a:gd name="T17" fmla="*/ 32 h 460"/>
                  <a:gd name="T18" fmla="*/ 609 w 1390"/>
                  <a:gd name="T19" fmla="*/ 33 h 460"/>
                  <a:gd name="T20" fmla="*/ 610 w 1390"/>
                  <a:gd name="T21" fmla="*/ 35 h 460"/>
                  <a:gd name="T22" fmla="*/ 610 w 1390"/>
                  <a:gd name="T23" fmla="*/ 413 h 460"/>
                  <a:gd name="T24" fmla="*/ 609 w 1390"/>
                  <a:gd name="T25" fmla="*/ 416 h 460"/>
                  <a:gd name="T26" fmla="*/ 607 w 1390"/>
                  <a:gd name="T27" fmla="*/ 417 h 460"/>
                  <a:gd name="T28" fmla="*/ 147 w 1390"/>
                  <a:gd name="T29" fmla="*/ 417 h 460"/>
                  <a:gd name="T30" fmla="*/ 145 w 1390"/>
                  <a:gd name="T31" fmla="*/ 416 h 460"/>
                  <a:gd name="T32" fmla="*/ 144 w 1390"/>
                  <a:gd name="T33" fmla="*/ 413 h 460"/>
                  <a:gd name="T34" fmla="*/ 144 w 1390"/>
                  <a:gd name="T35" fmla="*/ 35 h 460"/>
                  <a:gd name="T36" fmla="*/ 147 w 1390"/>
                  <a:gd name="T37" fmla="*/ 35 h 460"/>
                  <a:gd name="T38" fmla="*/ 144 w 1390"/>
                  <a:gd name="T39" fmla="*/ 35 h 460"/>
                  <a:gd name="T40" fmla="*/ 603 w 1390"/>
                  <a:gd name="T41" fmla="*/ 39 h 460"/>
                  <a:gd name="T42" fmla="*/ 151 w 1390"/>
                  <a:gd name="T43" fmla="*/ 39 h 460"/>
                  <a:gd name="T44" fmla="*/ 151 w 1390"/>
                  <a:gd name="T45" fmla="*/ 409 h 460"/>
                  <a:gd name="T46" fmla="*/ 603 w 1390"/>
                  <a:gd name="T47" fmla="*/ 409 h 460"/>
                  <a:gd name="T48" fmla="*/ 603 w 1390"/>
                  <a:gd name="T49" fmla="*/ 39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390" h="460">
                    <a:moveTo>
                      <a:pt x="1390" y="0"/>
                    </a:moveTo>
                    <a:lnTo>
                      <a:pt x="0" y="0"/>
                    </a:lnTo>
                    <a:lnTo>
                      <a:pt x="0" y="460"/>
                    </a:lnTo>
                    <a:lnTo>
                      <a:pt x="1390" y="460"/>
                    </a:lnTo>
                    <a:lnTo>
                      <a:pt x="1390" y="0"/>
                    </a:lnTo>
                    <a:close/>
                    <a:moveTo>
                      <a:pt x="144" y="35"/>
                    </a:moveTo>
                    <a:lnTo>
                      <a:pt x="145" y="33"/>
                    </a:lnTo>
                    <a:lnTo>
                      <a:pt x="147" y="32"/>
                    </a:lnTo>
                    <a:lnTo>
                      <a:pt x="607" y="32"/>
                    </a:lnTo>
                    <a:lnTo>
                      <a:pt x="609" y="33"/>
                    </a:lnTo>
                    <a:lnTo>
                      <a:pt x="610" y="35"/>
                    </a:lnTo>
                    <a:lnTo>
                      <a:pt x="610" y="413"/>
                    </a:lnTo>
                    <a:lnTo>
                      <a:pt x="609" y="416"/>
                    </a:lnTo>
                    <a:lnTo>
                      <a:pt x="607" y="417"/>
                    </a:lnTo>
                    <a:lnTo>
                      <a:pt x="147" y="417"/>
                    </a:lnTo>
                    <a:lnTo>
                      <a:pt x="145" y="416"/>
                    </a:lnTo>
                    <a:lnTo>
                      <a:pt x="144" y="413"/>
                    </a:lnTo>
                    <a:lnTo>
                      <a:pt x="144" y="35"/>
                    </a:lnTo>
                    <a:lnTo>
                      <a:pt x="147" y="35"/>
                    </a:lnTo>
                    <a:lnTo>
                      <a:pt x="144" y="35"/>
                    </a:lnTo>
                    <a:close/>
                    <a:moveTo>
                      <a:pt x="603" y="39"/>
                    </a:moveTo>
                    <a:lnTo>
                      <a:pt x="151" y="39"/>
                    </a:lnTo>
                    <a:lnTo>
                      <a:pt x="151" y="409"/>
                    </a:lnTo>
                    <a:lnTo>
                      <a:pt x="603" y="409"/>
                    </a:lnTo>
                    <a:lnTo>
                      <a:pt x="603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7" name="Freeform 1608"/>
              <p:cNvSpPr>
                <a:spLocks noEditPoints="1"/>
              </p:cNvSpPr>
              <p:nvPr/>
            </p:nvSpPr>
            <p:spPr bwMode="auto">
              <a:xfrm>
                <a:off x="3498" y="1916"/>
                <a:ext cx="550" cy="185"/>
              </a:xfrm>
              <a:custGeom>
                <a:avLst/>
                <a:gdLst>
                  <a:gd name="T0" fmla="*/ 1399 w 1402"/>
                  <a:gd name="T1" fmla="*/ 0 h 472"/>
                  <a:gd name="T2" fmla="*/ 3 w 1402"/>
                  <a:gd name="T3" fmla="*/ 0 h 472"/>
                  <a:gd name="T4" fmla="*/ 1 w 1402"/>
                  <a:gd name="T5" fmla="*/ 1 h 472"/>
                  <a:gd name="T6" fmla="*/ 0 w 1402"/>
                  <a:gd name="T7" fmla="*/ 3 h 472"/>
                  <a:gd name="T8" fmla="*/ 3 w 1402"/>
                  <a:gd name="T9" fmla="*/ 3 h 472"/>
                  <a:gd name="T10" fmla="*/ 0 w 1402"/>
                  <a:gd name="T11" fmla="*/ 3 h 472"/>
                  <a:gd name="T12" fmla="*/ 0 w 1402"/>
                  <a:gd name="T13" fmla="*/ 469 h 472"/>
                  <a:gd name="T14" fmla="*/ 1 w 1402"/>
                  <a:gd name="T15" fmla="*/ 471 h 472"/>
                  <a:gd name="T16" fmla="*/ 3 w 1402"/>
                  <a:gd name="T17" fmla="*/ 472 h 472"/>
                  <a:gd name="T18" fmla="*/ 1399 w 1402"/>
                  <a:gd name="T19" fmla="*/ 472 h 472"/>
                  <a:gd name="T20" fmla="*/ 1401 w 1402"/>
                  <a:gd name="T21" fmla="*/ 471 h 472"/>
                  <a:gd name="T22" fmla="*/ 1402 w 1402"/>
                  <a:gd name="T23" fmla="*/ 469 h 472"/>
                  <a:gd name="T24" fmla="*/ 1402 w 1402"/>
                  <a:gd name="T25" fmla="*/ 3 h 472"/>
                  <a:gd name="T26" fmla="*/ 1401 w 1402"/>
                  <a:gd name="T27" fmla="*/ 1 h 472"/>
                  <a:gd name="T28" fmla="*/ 1399 w 1402"/>
                  <a:gd name="T29" fmla="*/ 0 h 472"/>
                  <a:gd name="T30" fmla="*/ 6 w 1402"/>
                  <a:gd name="T31" fmla="*/ 6 h 472"/>
                  <a:gd name="T32" fmla="*/ 1396 w 1402"/>
                  <a:gd name="T33" fmla="*/ 6 h 472"/>
                  <a:gd name="T34" fmla="*/ 1396 w 1402"/>
                  <a:gd name="T35" fmla="*/ 466 h 472"/>
                  <a:gd name="T36" fmla="*/ 6 w 1402"/>
                  <a:gd name="T37" fmla="*/ 466 h 472"/>
                  <a:gd name="T38" fmla="*/ 6 w 1402"/>
                  <a:gd name="T39" fmla="*/ 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2" h="472">
                    <a:moveTo>
                      <a:pt x="1399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lnTo>
                      <a:pt x="1399" y="472"/>
                    </a:lnTo>
                    <a:lnTo>
                      <a:pt x="1401" y="471"/>
                    </a:lnTo>
                    <a:lnTo>
                      <a:pt x="1402" y="469"/>
                    </a:lnTo>
                    <a:lnTo>
                      <a:pt x="1402" y="3"/>
                    </a:lnTo>
                    <a:lnTo>
                      <a:pt x="1401" y="1"/>
                    </a:lnTo>
                    <a:lnTo>
                      <a:pt x="1399" y="0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6"/>
                    </a:lnTo>
                    <a:lnTo>
                      <a:pt x="6" y="46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Rectangle 1609"/>
              <p:cNvSpPr>
                <a:spLocks noChangeArrowheads="1"/>
              </p:cNvSpPr>
              <p:nvPr/>
            </p:nvSpPr>
            <p:spPr bwMode="auto">
              <a:xfrm>
                <a:off x="3827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Freeform 1610"/>
              <p:cNvSpPr>
                <a:spLocks/>
              </p:cNvSpPr>
              <p:nvPr/>
            </p:nvSpPr>
            <p:spPr bwMode="auto">
              <a:xfrm>
                <a:off x="3826" y="1933"/>
                <a:ext cx="183" cy="151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Rectangle 1611"/>
              <p:cNvSpPr>
                <a:spLocks noChangeArrowheads="1"/>
              </p:cNvSpPr>
              <p:nvPr/>
            </p:nvSpPr>
            <p:spPr bwMode="auto">
              <a:xfrm>
                <a:off x="4088" y="1919"/>
                <a:ext cx="545" cy="17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1612"/>
              <p:cNvSpPr>
                <a:spLocks noEditPoints="1"/>
              </p:cNvSpPr>
              <p:nvPr/>
            </p:nvSpPr>
            <p:spPr bwMode="auto">
              <a:xfrm>
                <a:off x="4085" y="1916"/>
                <a:ext cx="551" cy="185"/>
              </a:xfrm>
              <a:custGeom>
                <a:avLst/>
                <a:gdLst>
                  <a:gd name="T0" fmla="*/ 1399 w 1402"/>
                  <a:gd name="T1" fmla="*/ 0 h 472"/>
                  <a:gd name="T2" fmla="*/ 3 w 1402"/>
                  <a:gd name="T3" fmla="*/ 0 h 472"/>
                  <a:gd name="T4" fmla="*/ 1 w 1402"/>
                  <a:gd name="T5" fmla="*/ 1 h 472"/>
                  <a:gd name="T6" fmla="*/ 0 w 1402"/>
                  <a:gd name="T7" fmla="*/ 3 h 472"/>
                  <a:gd name="T8" fmla="*/ 3 w 1402"/>
                  <a:gd name="T9" fmla="*/ 3 h 472"/>
                  <a:gd name="T10" fmla="*/ 0 w 1402"/>
                  <a:gd name="T11" fmla="*/ 3 h 472"/>
                  <a:gd name="T12" fmla="*/ 0 w 1402"/>
                  <a:gd name="T13" fmla="*/ 469 h 472"/>
                  <a:gd name="T14" fmla="*/ 1 w 1402"/>
                  <a:gd name="T15" fmla="*/ 471 h 472"/>
                  <a:gd name="T16" fmla="*/ 3 w 1402"/>
                  <a:gd name="T17" fmla="*/ 472 h 472"/>
                  <a:gd name="T18" fmla="*/ 1399 w 1402"/>
                  <a:gd name="T19" fmla="*/ 472 h 472"/>
                  <a:gd name="T20" fmla="*/ 1401 w 1402"/>
                  <a:gd name="T21" fmla="*/ 471 h 472"/>
                  <a:gd name="T22" fmla="*/ 1402 w 1402"/>
                  <a:gd name="T23" fmla="*/ 469 h 472"/>
                  <a:gd name="T24" fmla="*/ 1402 w 1402"/>
                  <a:gd name="T25" fmla="*/ 3 h 472"/>
                  <a:gd name="T26" fmla="*/ 1401 w 1402"/>
                  <a:gd name="T27" fmla="*/ 1 h 472"/>
                  <a:gd name="T28" fmla="*/ 1399 w 1402"/>
                  <a:gd name="T29" fmla="*/ 0 h 472"/>
                  <a:gd name="T30" fmla="*/ 6 w 1402"/>
                  <a:gd name="T31" fmla="*/ 6 h 472"/>
                  <a:gd name="T32" fmla="*/ 1396 w 1402"/>
                  <a:gd name="T33" fmla="*/ 6 h 472"/>
                  <a:gd name="T34" fmla="*/ 1396 w 1402"/>
                  <a:gd name="T35" fmla="*/ 466 h 472"/>
                  <a:gd name="T36" fmla="*/ 6 w 1402"/>
                  <a:gd name="T37" fmla="*/ 466 h 472"/>
                  <a:gd name="T38" fmla="*/ 6 w 1402"/>
                  <a:gd name="T39" fmla="*/ 6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402" h="472">
                    <a:moveTo>
                      <a:pt x="1399" y="0"/>
                    </a:move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469"/>
                    </a:lnTo>
                    <a:lnTo>
                      <a:pt x="1" y="471"/>
                    </a:lnTo>
                    <a:lnTo>
                      <a:pt x="3" y="472"/>
                    </a:lnTo>
                    <a:lnTo>
                      <a:pt x="1399" y="472"/>
                    </a:lnTo>
                    <a:lnTo>
                      <a:pt x="1401" y="471"/>
                    </a:lnTo>
                    <a:lnTo>
                      <a:pt x="1402" y="469"/>
                    </a:lnTo>
                    <a:lnTo>
                      <a:pt x="1402" y="3"/>
                    </a:lnTo>
                    <a:lnTo>
                      <a:pt x="1401" y="1"/>
                    </a:lnTo>
                    <a:lnTo>
                      <a:pt x="1399" y="0"/>
                    </a:lnTo>
                    <a:close/>
                    <a:moveTo>
                      <a:pt x="6" y="6"/>
                    </a:moveTo>
                    <a:lnTo>
                      <a:pt x="1396" y="6"/>
                    </a:lnTo>
                    <a:lnTo>
                      <a:pt x="1396" y="466"/>
                    </a:lnTo>
                    <a:lnTo>
                      <a:pt x="6" y="46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Rectangle 1613"/>
              <p:cNvSpPr>
                <a:spLocks noChangeArrowheads="1"/>
              </p:cNvSpPr>
              <p:nvPr/>
            </p:nvSpPr>
            <p:spPr bwMode="auto">
              <a:xfrm>
                <a:off x="4121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Freeform 1614"/>
              <p:cNvSpPr>
                <a:spLocks/>
              </p:cNvSpPr>
              <p:nvPr/>
            </p:nvSpPr>
            <p:spPr bwMode="auto">
              <a:xfrm>
                <a:off x="4120" y="1933"/>
                <a:ext cx="183" cy="151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Rectangle 1615"/>
              <p:cNvSpPr>
                <a:spLocks noChangeArrowheads="1"/>
              </p:cNvSpPr>
              <p:nvPr/>
            </p:nvSpPr>
            <p:spPr bwMode="auto">
              <a:xfrm>
                <a:off x="4426" y="1935"/>
                <a:ext cx="181" cy="147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Freeform 1616"/>
              <p:cNvSpPr>
                <a:spLocks/>
              </p:cNvSpPr>
              <p:nvPr/>
            </p:nvSpPr>
            <p:spPr bwMode="auto">
              <a:xfrm>
                <a:off x="4425" y="1933"/>
                <a:ext cx="183" cy="151"/>
              </a:xfrm>
              <a:custGeom>
                <a:avLst/>
                <a:gdLst>
                  <a:gd name="T0" fmla="*/ 3 w 467"/>
                  <a:gd name="T1" fmla="*/ 3 h 385"/>
                  <a:gd name="T2" fmla="*/ 3 w 467"/>
                  <a:gd name="T3" fmla="*/ 7 h 385"/>
                  <a:gd name="T4" fmla="*/ 459 w 467"/>
                  <a:gd name="T5" fmla="*/ 7 h 385"/>
                  <a:gd name="T6" fmla="*/ 459 w 467"/>
                  <a:gd name="T7" fmla="*/ 377 h 385"/>
                  <a:gd name="T8" fmla="*/ 7 w 467"/>
                  <a:gd name="T9" fmla="*/ 377 h 385"/>
                  <a:gd name="T10" fmla="*/ 7 w 467"/>
                  <a:gd name="T11" fmla="*/ 3 h 385"/>
                  <a:gd name="T12" fmla="*/ 3 w 467"/>
                  <a:gd name="T13" fmla="*/ 3 h 385"/>
                  <a:gd name="T14" fmla="*/ 3 w 467"/>
                  <a:gd name="T15" fmla="*/ 7 h 385"/>
                  <a:gd name="T16" fmla="*/ 3 w 467"/>
                  <a:gd name="T17" fmla="*/ 3 h 385"/>
                  <a:gd name="T18" fmla="*/ 0 w 467"/>
                  <a:gd name="T19" fmla="*/ 3 h 385"/>
                  <a:gd name="T20" fmla="*/ 0 w 467"/>
                  <a:gd name="T21" fmla="*/ 381 h 385"/>
                  <a:gd name="T22" fmla="*/ 1 w 467"/>
                  <a:gd name="T23" fmla="*/ 384 h 385"/>
                  <a:gd name="T24" fmla="*/ 3 w 467"/>
                  <a:gd name="T25" fmla="*/ 385 h 385"/>
                  <a:gd name="T26" fmla="*/ 463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3 h 385"/>
                  <a:gd name="T34" fmla="*/ 466 w 467"/>
                  <a:gd name="T35" fmla="*/ 1 h 385"/>
                  <a:gd name="T36" fmla="*/ 463 w 467"/>
                  <a:gd name="T37" fmla="*/ 0 h 385"/>
                  <a:gd name="T38" fmla="*/ 3 w 467"/>
                  <a:gd name="T39" fmla="*/ 0 h 385"/>
                  <a:gd name="T40" fmla="*/ 1 w 467"/>
                  <a:gd name="T41" fmla="*/ 1 h 385"/>
                  <a:gd name="T42" fmla="*/ 0 w 467"/>
                  <a:gd name="T43" fmla="*/ 3 h 385"/>
                  <a:gd name="T44" fmla="*/ 3 w 467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3"/>
                    </a:lnTo>
                    <a:lnTo>
                      <a:pt x="466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Rectangle 1617"/>
              <p:cNvSpPr>
                <a:spLocks noChangeArrowheads="1"/>
              </p:cNvSpPr>
              <p:nvPr/>
            </p:nvSpPr>
            <p:spPr bwMode="auto">
              <a:xfrm>
                <a:off x="1498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7" name="Rectangle 1618"/>
              <p:cNvSpPr>
                <a:spLocks noChangeArrowheads="1"/>
              </p:cNvSpPr>
              <p:nvPr/>
            </p:nvSpPr>
            <p:spPr bwMode="auto">
              <a:xfrm>
                <a:off x="1787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rgbClr val="24282B"/>
                    </a:solidFill>
                    <a:latin typeface="Times New Roman" pitchFamily="18" charset="0"/>
                  </a:rPr>
                  <a:t>31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488" name="Rectangle 1619"/>
              <p:cNvSpPr>
                <a:spLocks noChangeArrowheads="1"/>
              </p:cNvSpPr>
              <p:nvPr/>
            </p:nvSpPr>
            <p:spPr bwMode="auto">
              <a:xfrm>
                <a:off x="3881" y="1947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89" name="Rectangle 1620"/>
              <p:cNvSpPr>
                <a:spLocks noChangeArrowheads="1"/>
              </p:cNvSpPr>
              <p:nvPr/>
            </p:nvSpPr>
            <p:spPr bwMode="auto">
              <a:xfrm>
                <a:off x="4170" y="1947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21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90" name="Rectangle 1621"/>
              <p:cNvSpPr>
                <a:spLocks noChangeArrowheads="1"/>
              </p:cNvSpPr>
              <p:nvPr/>
            </p:nvSpPr>
            <p:spPr bwMode="auto">
              <a:xfrm>
                <a:off x="2189" y="2201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Freeform 1622"/>
              <p:cNvSpPr>
                <a:spLocks/>
              </p:cNvSpPr>
              <p:nvPr/>
            </p:nvSpPr>
            <p:spPr bwMode="auto">
              <a:xfrm>
                <a:off x="2186" y="219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2" name="Rectangle 1623"/>
              <p:cNvSpPr>
                <a:spLocks noChangeArrowheads="1"/>
              </p:cNvSpPr>
              <p:nvPr/>
            </p:nvSpPr>
            <p:spPr bwMode="auto">
              <a:xfrm>
                <a:off x="3533" y="2201"/>
                <a:ext cx="365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1624"/>
              <p:cNvSpPr>
                <a:spLocks/>
              </p:cNvSpPr>
              <p:nvPr/>
            </p:nvSpPr>
            <p:spPr bwMode="auto">
              <a:xfrm>
                <a:off x="3530" y="219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Rectangle 1625"/>
              <p:cNvSpPr>
                <a:spLocks noChangeArrowheads="1"/>
              </p:cNvSpPr>
              <p:nvPr/>
            </p:nvSpPr>
            <p:spPr bwMode="auto">
              <a:xfrm>
                <a:off x="4059" y="2208"/>
                <a:ext cx="367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1626"/>
              <p:cNvSpPr>
                <a:spLocks/>
              </p:cNvSpPr>
              <p:nvPr/>
            </p:nvSpPr>
            <p:spPr bwMode="auto">
              <a:xfrm>
                <a:off x="4057" y="2206"/>
                <a:ext cx="371" cy="180"/>
              </a:xfrm>
              <a:custGeom>
                <a:avLst/>
                <a:gdLst>
                  <a:gd name="T0" fmla="*/ 5 w 943"/>
                  <a:gd name="T1" fmla="*/ 6 h 462"/>
                  <a:gd name="T2" fmla="*/ 5 w 943"/>
                  <a:gd name="T3" fmla="*/ 12 h 462"/>
                  <a:gd name="T4" fmla="*/ 932 w 943"/>
                  <a:gd name="T5" fmla="*/ 12 h 462"/>
                  <a:gd name="T6" fmla="*/ 932 w 943"/>
                  <a:gd name="T7" fmla="*/ 451 h 462"/>
                  <a:gd name="T8" fmla="*/ 11 w 943"/>
                  <a:gd name="T9" fmla="*/ 451 h 462"/>
                  <a:gd name="T10" fmla="*/ 11 w 943"/>
                  <a:gd name="T11" fmla="*/ 6 h 462"/>
                  <a:gd name="T12" fmla="*/ 5 w 943"/>
                  <a:gd name="T13" fmla="*/ 6 h 462"/>
                  <a:gd name="T14" fmla="*/ 5 w 943"/>
                  <a:gd name="T15" fmla="*/ 12 h 462"/>
                  <a:gd name="T16" fmla="*/ 5 w 943"/>
                  <a:gd name="T17" fmla="*/ 6 h 462"/>
                  <a:gd name="T18" fmla="*/ 0 w 943"/>
                  <a:gd name="T19" fmla="*/ 6 h 462"/>
                  <a:gd name="T20" fmla="*/ 0 w 943"/>
                  <a:gd name="T21" fmla="*/ 456 h 462"/>
                  <a:gd name="T22" fmla="*/ 1 w 943"/>
                  <a:gd name="T23" fmla="*/ 460 h 462"/>
                  <a:gd name="T24" fmla="*/ 5 w 943"/>
                  <a:gd name="T25" fmla="*/ 462 h 462"/>
                  <a:gd name="T26" fmla="*/ 938 w 943"/>
                  <a:gd name="T27" fmla="*/ 462 h 462"/>
                  <a:gd name="T28" fmla="*/ 942 w 943"/>
                  <a:gd name="T29" fmla="*/ 460 h 462"/>
                  <a:gd name="T30" fmla="*/ 943 w 943"/>
                  <a:gd name="T31" fmla="*/ 456 h 462"/>
                  <a:gd name="T32" fmla="*/ 943 w 943"/>
                  <a:gd name="T33" fmla="*/ 6 h 462"/>
                  <a:gd name="T34" fmla="*/ 942 w 943"/>
                  <a:gd name="T35" fmla="*/ 2 h 462"/>
                  <a:gd name="T36" fmla="*/ 938 w 943"/>
                  <a:gd name="T37" fmla="*/ 0 h 462"/>
                  <a:gd name="T38" fmla="*/ 5 w 943"/>
                  <a:gd name="T39" fmla="*/ 0 h 462"/>
                  <a:gd name="T40" fmla="*/ 1 w 943"/>
                  <a:gd name="T41" fmla="*/ 2 h 462"/>
                  <a:gd name="T42" fmla="*/ 0 w 943"/>
                  <a:gd name="T43" fmla="*/ 6 h 462"/>
                  <a:gd name="T44" fmla="*/ 5 w 943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3" h="462">
                    <a:moveTo>
                      <a:pt x="5" y="6"/>
                    </a:moveTo>
                    <a:lnTo>
                      <a:pt x="5" y="12"/>
                    </a:lnTo>
                    <a:lnTo>
                      <a:pt x="932" y="12"/>
                    </a:lnTo>
                    <a:lnTo>
                      <a:pt x="932" y="451"/>
                    </a:lnTo>
                    <a:lnTo>
                      <a:pt x="11" y="451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2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3" y="456"/>
                    </a:lnTo>
                    <a:lnTo>
                      <a:pt x="943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Rectangle 1627"/>
              <p:cNvSpPr>
                <a:spLocks noChangeArrowheads="1"/>
              </p:cNvSpPr>
              <p:nvPr/>
            </p:nvSpPr>
            <p:spPr bwMode="auto">
              <a:xfrm>
                <a:off x="2361" y="1927"/>
                <a:ext cx="181" cy="148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628"/>
              <p:cNvSpPr>
                <a:spLocks/>
              </p:cNvSpPr>
              <p:nvPr/>
            </p:nvSpPr>
            <p:spPr bwMode="auto">
              <a:xfrm>
                <a:off x="2360" y="1926"/>
                <a:ext cx="183" cy="150"/>
              </a:xfrm>
              <a:custGeom>
                <a:avLst/>
                <a:gdLst>
                  <a:gd name="T0" fmla="*/ 4 w 467"/>
                  <a:gd name="T1" fmla="*/ 3 h 385"/>
                  <a:gd name="T2" fmla="*/ 4 w 467"/>
                  <a:gd name="T3" fmla="*/ 7 h 385"/>
                  <a:gd name="T4" fmla="*/ 460 w 467"/>
                  <a:gd name="T5" fmla="*/ 7 h 385"/>
                  <a:gd name="T6" fmla="*/ 460 w 467"/>
                  <a:gd name="T7" fmla="*/ 377 h 385"/>
                  <a:gd name="T8" fmla="*/ 8 w 467"/>
                  <a:gd name="T9" fmla="*/ 377 h 385"/>
                  <a:gd name="T10" fmla="*/ 8 w 467"/>
                  <a:gd name="T11" fmla="*/ 3 h 385"/>
                  <a:gd name="T12" fmla="*/ 4 w 467"/>
                  <a:gd name="T13" fmla="*/ 3 h 385"/>
                  <a:gd name="T14" fmla="*/ 4 w 467"/>
                  <a:gd name="T15" fmla="*/ 7 h 385"/>
                  <a:gd name="T16" fmla="*/ 4 w 467"/>
                  <a:gd name="T17" fmla="*/ 3 h 385"/>
                  <a:gd name="T18" fmla="*/ 0 w 467"/>
                  <a:gd name="T19" fmla="*/ 3 h 385"/>
                  <a:gd name="T20" fmla="*/ 0 w 467"/>
                  <a:gd name="T21" fmla="*/ 381 h 385"/>
                  <a:gd name="T22" fmla="*/ 2 w 467"/>
                  <a:gd name="T23" fmla="*/ 384 h 385"/>
                  <a:gd name="T24" fmla="*/ 4 w 467"/>
                  <a:gd name="T25" fmla="*/ 385 h 385"/>
                  <a:gd name="T26" fmla="*/ 464 w 467"/>
                  <a:gd name="T27" fmla="*/ 385 h 385"/>
                  <a:gd name="T28" fmla="*/ 466 w 467"/>
                  <a:gd name="T29" fmla="*/ 384 h 385"/>
                  <a:gd name="T30" fmla="*/ 467 w 467"/>
                  <a:gd name="T31" fmla="*/ 381 h 385"/>
                  <a:gd name="T32" fmla="*/ 467 w 467"/>
                  <a:gd name="T33" fmla="*/ 3 h 385"/>
                  <a:gd name="T34" fmla="*/ 466 w 467"/>
                  <a:gd name="T35" fmla="*/ 1 h 385"/>
                  <a:gd name="T36" fmla="*/ 464 w 467"/>
                  <a:gd name="T37" fmla="*/ 0 h 385"/>
                  <a:gd name="T38" fmla="*/ 4 w 467"/>
                  <a:gd name="T39" fmla="*/ 0 h 385"/>
                  <a:gd name="T40" fmla="*/ 2 w 467"/>
                  <a:gd name="T41" fmla="*/ 1 h 385"/>
                  <a:gd name="T42" fmla="*/ 0 w 467"/>
                  <a:gd name="T43" fmla="*/ 3 h 385"/>
                  <a:gd name="T44" fmla="*/ 4 w 467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7" h="385">
                    <a:moveTo>
                      <a:pt x="4" y="3"/>
                    </a:moveTo>
                    <a:lnTo>
                      <a:pt x="4" y="7"/>
                    </a:lnTo>
                    <a:lnTo>
                      <a:pt x="460" y="7"/>
                    </a:lnTo>
                    <a:lnTo>
                      <a:pt x="460" y="377"/>
                    </a:lnTo>
                    <a:lnTo>
                      <a:pt x="8" y="377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4" y="7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2" y="384"/>
                    </a:lnTo>
                    <a:lnTo>
                      <a:pt x="4" y="385"/>
                    </a:lnTo>
                    <a:lnTo>
                      <a:pt x="464" y="385"/>
                    </a:lnTo>
                    <a:lnTo>
                      <a:pt x="466" y="384"/>
                    </a:lnTo>
                    <a:lnTo>
                      <a:pt x="467" y="381"/>
                    </a:lnTo>
                    <a:lnTo>
                      <a:pt x="467" y="3"/>
                    </a:lnTo>
                    <a:lnTo>
                      <a:pt x="466" y="1"/>
                    </a:lnTo>
                    <a:lnTo>
                      <a:pt x="464" y="0"/>
                    </a:lnTo>
                    <a:lnTo>
                      <a:pt x="4" y="0"/>
                    </a:lnTo>
                    <a:lnTo>
                      <a:pt x="2" y="1"/>
                    </a:lnTo>
                    <a:lnTo>
                      <a:pt x="0" y="3"/>
                    </a:lnTo>
                    <a:lnTo>
                      <a:pt x="4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Rectangle 1629"/>
              <p:cNvSpPr>
                <a:spLocks noChangeArrowheads="1"/>
              </p:cNvSpPr>
              <p:nvPr/>
            </p:nvSpPr>
            <p:spPr bwMode="auto">
              <a:xfrm>
                <a:off x="2392" y="1938"/>
                <a:ext cx="11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99" name="Rectangle 1630"/>
              <p:cNvSpPr>
                <a:spLocks noChangeArrowheads="1"/>
              </p:cNvSpPr>
              <p:nvPr/>
            </p:nvSpPr>
            <p:spPr bwMode="auto">
              <a:xfrm>
                <a:off x="3558" y="1932"/>
                <a:ext cx="181" cy="148"/>
              </a:xfrm>
              <a:prstGeom prst="rect">
                <a:avLst/>
              </a:prstGeom>
              <a:solidFill>
                <a:srgbClr val="9FC9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631"/>
              <p:cNvSpPr>
                <a:spLocks/>
              </p:cNvSpPr>
              <p:nvPr/>
            </p:nvSpPr>
            <p:spPr bwMode="auto">
              <a:xfrm>
                <a:off x="3557" y="1931"/>
                <a:ext cx="183" cy="150"/>
              </a:xfrm>
              <a:custGeom>
                <a:avLst/>
                <a:gdLst>
                  <a:gd name="T0" fmla="*/ 3 w 466"/>
                  <a:gd name="T1" fmla="*/ 3 h 385"/>
                  <a:gd name="T2" fmla="*/ 3 w 466"/>
                  <a:gd name="T3" fmla="*/ 7 h 385"/>
                  <a:gd name="T4" fmla="*/ 459 w 466"/>
                  <a:gd name="T5" fmla="*/ 7 h 385"/>
                  <a:gd name="T6" fmla="*/ 459 w 466"/>
                  <a:gd name="T7" fmla="*/ 377 h 385"/>
                  <a:gd name="T8" fmla="*/ 7 w 466"/>
                  <a:gd name="T9" fmla="*/ 377 h 385"/>
                  <a:gd name="T10" fmla="*/ 7 w 466"/>
                  <a:gd name="T11" fmla="*/ 3 h 385"/>
                  <a:gd name="T12" fmla="*/ 3 w 466"/>
                  <a:gd name="T13" fmla="*/ 3 h 385"/>
                  <a:gd name="T14" fmla="*/ 3 w 466"/>
                  <a:gd name="T15" fmla="*/ 7 h 385"/>
                  <a:gd name="T16" fmla="*/ 3 w 466"/>
                  <a:gd name="T17" fmla="*/ 3 h 385"/>
                  <a:gd name="T18" fmla="*/ 0 w 466"/>
                  <a:gd name="T19" fmla="*/ 3 h 385"/>
                  <a:gd name="T20" fmla="*/ 0 w 466"/>
                  <a:gd name="T21" fmla="*/ 381 h 385"/>
                  <a:gd name="T22" fmla="*/ 1 w 466"/>
                  <a:gd name="T23" fmla="*/ 384 h 385"/>
                  <a:gd name="T24" fmla="*/ 3 w 466"/>
                  <a:gd name="T25" fmla="*/ 385 h 385"/>
                  <a:gd name="T26" fmla="*/ 463 w 466"/>
                  <a:gd name="T27" fmla="*/ 385 h 385"/>
                  <a:gd name="T28" fmla="*/ 465 w 466"/>
                  <a:gd name="T29" fmla="*/ 384 h 385"/>
                  <a:gd name="T30" fmla="*/ 466 w 466"/>
                  <a:gd name="T31" fmla="*/ 381 h 385"/>
                  <a:gd name="T32" fmla="*/ 466 w 466"/>
                  <a:gd name="T33" fmla="*/ 3 h 385"/>
                  <a:gd name="T34" fmla="*/ 465 w 466"/>
                  <a:gd name="T35" fmla="*/ 1 h 385"/>
                  <a:gd name="T36" fmla="*/ 463 w 466"/>
                  <a:gd name="T37" fmla="*/ 0 h 385"/>
                  <a:gd name="T38" fmla="*/ 3 w 466"/>
                  <a:gd name="T39" fmla="*/ 0 h 385"/>
                  <a:gd name="T40" fmla="*/ 1 w 466"/>
                  <a:gd name="T41" fmla="*/ 1 h 385"/>
                  <a:gd name="T42" fmla="*/ 0 w 466"/>
                  <a:gd name="T43" fmla="*/ 3 h 385"/>
                  <a:gd name="T44" fmla="*/ 3 w 466"/>
                  <a:gd name="T45" fmla="*/ 3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66" h="385">
                    <a:moveTo>
                      <a:pt x="3" y="3"/>
                    </a:moveTo>
                    <a:lnTo>
                      <a:pt x="3" y="7"/>
                    </a:lnTo>
                    <a:lnTo>
                      <a:pt x="459" y="7"/>
                    </a:lnTo>
                    <a:lnTo>
                      <a:pt x="459" y="377"/>
                    </a:lnTo>
                    <a:lnTo>
                      <a:pt x="7" y="377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381"/>
                    </a:lnTo>
                    <a:lnTo>
                      <a:pt x="1" y="384"/>
                    </a:lnTo>
                    <a:lnTo>
                      <a:pt x="3" y="385"/>
                    </a:lnTo>
                    <a:lnTo>
                      <a:pt x="463" y="385"/>
                    </a:lnTo>
                    <a:lnTo>
                      <a:pt x="465" y="384"/>
                    </a:lnTo>
                    <a:lnTo>
                      <a:pt x="466" y="381"/>
                    </a:lnTo>
                    <a:lnTo>
                      <a:pt x="466" y="3"/>
                    </a:lnTo>
                    <a:lnTo>
                      <a:pt x="465" y="1"/>
                    </a:lnTo>
                    <a:lnTo>
                      <a:pt x="463" y="0"/>
                    </a:lnTo>
                    <a:lnTo>
                      <a:pt x="3" y="0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Rectangle 1632"/>
              <p:cNvSpPr>
                <a:spLocks noChangeArrowheads="1"/>
              </p:cNvSpPr>
              <p:nvPr/>
            </p:nvSpPr>
            <p:spPr bwMode="auto">
              <a:xfrm>
                <a:off x="3610" y="193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02" name="Rectangle 1633"/>
              <p:cNvSpPr>
                <a:spLocks noChangeArrowheads="1"/>
              </p:cNvSpPr>
              <p:nvPr/>
            </p:nvSpPr>
            <p:spPr bwMode="auto">
              <a:xfrm>
                <a:off x="1876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634"/>
              <p:cNvSpPr>
                <a:spLocks/>
              </p:cNvSpPr>
              <p:nvPr/>
            </p:nvSpPr>
            <p:spPr bwMode="auto">
              <a:xfrm>
                <a:off x="1874" y="2486"/>
                <a:ext cx="370" cy="181"/>
              </a:xfrm>
              <a:custGeom>
                <a:avLst/>
                <a:gdLst>
                  <a:gd name="T0" fmla="*/ 5 w 944"/>
                  <a:gd name="T1" fmla="*/ 6 h 461"/>
                  <a:gd name="T2" fmla="*/ 5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5 w 944"/>
                  <a:gd name="T13" fmla="*/ 6 h 461"/>
                  <a:gd name="T14" fmla="*/ 5 w 944"/>
                  <a:gd name="T15" fmla="*/ 11 h 461"/>
                  <a:gd name="T16" fmla="*/ 5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1 w 944"/>
                  <a:gd name="T23" fmla="*/ 460 h 461"/>
                  <a:gd name="T24" fmla="*/ 5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5 w 944"/>
                  <a:gd name="T39" fmla="*/ 0 h 461"/>
                  <a:gd name="T40" fmla="*/ 1 w 944"/>
                  <a:gd name="T41" fmla="*/ 1 h 461"/>
                  <a:gd name="T42" fmla="*/ 0 w 944"/>
                  <a:gd name="T43" fmla="*/ 6 h 461"/>
                  <a:gd name="T44" fmla="*/ 5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5" y="6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635"/>
              <p:cNvSpPr>
                <a:spLocks/>
              </p:cNvSpPr>
              <p:nvPr/>
            </p:nvSpPr>
            <p:spPr bwMode="auto">
              <a:xfrm>
                <a:off x="1917" y="2375"/>
                <a:ext cx="125" cy="115"/>
              </a:xfrm>
              <a:custGeom>
                <a:avLst/>
                <a:gdLst>
                  <a:gd name="T0" fmla="*/ 0 w 319"/>
                  <a:gd name="T1" fmla="*/ 0 h 295"/>
                  <a:gd name="T2" fmla="*/ 0 w 319"/>
                  <a:gd name="T3" fmla="*/ 121 h 295"/>
                  <a:gd name="T4" fmla="*/ 312 w 319"/>
                  <a:gd name="T5" fmla="*/ 121 h 295"/>
                  <a:gd name="T6" fmla="*/ 312 w 319"/>
                  <a:gd name="T7" fmla="*/ 295 h 295"/>
                  <a:gd name="T8" fmla="*/ 319 w 319"/>
                  <a:gd name="T9" fmla="*/ 295 h 295"/>
                  <a:gd name="T10" fmla="*/ 319 w 319"/>
                  <a:gd name="T11" fmla="*/ 115 h 295"/>
                  <a:gd name="T12" fmla="*/ 7 w 319"/>
                  <a:gd name="T13" fmla="*/ 115 h 295"/>
                  <a:gd name="T14" fmla="*/ 7 w 319"/>
                  <a:gd name="T15" fmla="*/ 0 h 295"/>
                  <a:gd name="T16" fmla="*/ 0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9" y="295"/>
                    </a:lnTo>
                    <a:lnTo>
                      <a:pt x="319" y="115"/>
                    </a:lnTo>
                    <a:lnTo>
                      <a:pt x="7" y="115"/>
                    </a:lnTo>
                    <a:lnTo>
                      <a:pt x="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636"/>
              <p:cNvSpPr>
                <a:spLocks/>
              </p:cNvSpPr>
              <p:nvPr/>
            </p:nvSpPr>
            <p:spPr bwMode="auto">
              <a:xfrm>
                <a:off x="2031" y="2454"/>
                <a:ext cx="20" cy="36"/>
              </a:xfrm>
              <a:custGeom>
                <a:avLst/>
                <a:gdLst>
                  <a:gd name="T0" fmla="*/ 27 w 53"/>
                  <a:gd name="T1" fmla="*/ 27 h 93"/>
                  <a:gd name="T2" fmla="*/ 0 w 53"/>
                  <a:gd name="T3" fmla="*/ 0 h 93"/>
                  <a:gd name="T4" fmla="*/ 27 w 53"/>
                  <a:gd name="T5" fmla="*/ 93 h 93"/>
                  <a:gd name="T6" fmla="*/ 53 w 53"/>
                  <a:gd name="T7" fmla="*/ 0 h 93"/>
                  <a:gd name="T8" fmla="*/ 27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7" y="27"/>
                    </a:moveTo>
                    <a:lnTo>
                      <a:pt x="0" y="0"/>
                    </a:lnTo>
                    <a:lnTo>
                      <a:pt x="27" y="93"/>
                    </a:lnTo>
                    <a:lnTo>
                      <a:pt x="53" y="0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637"/>
              <p:cNvSpPr>
                <a:spLocks/>
              </p:cNvSpPr>
              <p:nvPr/>
            </p:nvSpPr>
            <p:spPr bwMode="auto">
              <a:xfrm>
                <a:off x="2028" y="2450"/>
                <a:ext cx="26" cy="45"/>
              </a:xfrm>
              <a:custGeom>
                <a:avLst/>
                <a:gdLst>
                  <a:gd name="T0" fmla="*/ 34 w 67"/>
                  <a:gd name="T1" fmla="*/ 38 h 116"/>
                  <a:gd name="T2" fmla="*/ 36 w 67"/>
                  <a:gd name="T3" fmla="*/ 36 h 116"/>
                  <a:gd name="T4" fmla="*/ 9 w 67"/>
                  <a:gd name="T5" fmla="*/ 9 h 116"/>
                  <a:gd name="T6" fmla="*/ 0 w 67"/>
                  <a:gd name="T7" fmla="*/ 0 h 116"/>
                  <a:gd name="T8" fmla="*/ 34 w 67"/>
                  <a:gd name="T9" fmla="*/ 116 h 116"/>
                  <a:gd name="T10" fmla="*/ 67 w 67"/>
                  <a:gd name="T11" fmla="*/ 0 h 116"/>
                  <a:gd name="T12" fmla="*/ 31 w 67"/>
                  <a:gd name="T13" fmla="*/ 36 h 116"/>
                  <a:gd name="T14" fmla="*/ 34 w 67"/>
                  <a:gd name="T15" fmla="*/ 38 h 116"/>
                  <a:gd name="T16" fmla="*/ 36 w 67"/>
                  <a:gd name="T17" fmla="*/ 36 h 116"/>
                  <a:gd name="T18" fmla="*/ 34 w 67"/>
                  <a:gd name="T19" fmla="*/ 38 h 116"/>
                  <a:gd name="T20" fmla="*/ 36 w 67"/>
                  <a:gd name="T21" fmla="*/ 40 h 116"/>
                  <a:gd name="T22" fmla="*/ 53 w 67"/>
                  <a:gd name="T23" fmla="*/ 23 h 116"/>
                  <a:gd name="T24" fmla="*/ 34 w 67"/>
                  <a:gd name="T25" fmla="*/ 92 h 116"/>
                  <a:gd name="T26" fmla="*/ 14 w 67"/>
                  <a:gd name="T27" fmla="*/ 23 h 116"/>
                  <a:gd name="T28" fmla="*/ 31 w 67"/>
                  <a:gd name="T29" fmla="*/ 40 h 116"/>
                  <a:gd name="T30" fmla="*/ 34 w 67"/>
                  <a:gd name="T31" fmla="*/ 42 h 116"/>
                  <a:gd name="T32" fmla="*/ 36 w 67"/>
                  <a:gd name="T33" fmla="*/ 40 h 116"/>
                  <a:gd name="T34" fmla="*/ 34 w 67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" h="116">
                    <a:moveTo>
                      <a:pt x="34" y="38"/>
                    </a:moveTo>
                    <a:lnTo>
                      <a:pt x="36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4" y="116"/>
                    </a:lnTo>
                    <a:lnTo>
                      <a:pt x="67" y="0"/>
                    </a:lnTo>
                    <a:lnTo>
                      <a:pt x="31" y="36"/>
                    </a:lnTo>
                    <a:lnTo>
                      <a:pt x="34" y="38"/>
                    </a:lnTo>
                    <a:lnTo>
                      <a:pt x="36" y="36"/>
                    </a:lnTo>
                    <a:lnTo>
                      <a:pt x="34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4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4" y="42"/>
                    </a:lnTo>
                    <a:lnTo>
                      <a:pt x="36" y="40"/>
                    </a:lnTo>
                    <a:lnTo>
                      <a:pt x="34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1638"/>
              <p:cNvSpPr>
                <a:spLocks/>
              </p:cNvSpPr>
              <p:nvPr/>
            </p:nvSpPr>
            <p:spPr bwMode="auto">
              <a:xfrm>
                <a:off x="2099" y="2378"/>
                <a:ext cx="125" cy="115"/>
              </a:xfrm>
              <a:custGeom>
                <a:avLst/>
                <a:gdLst>
                  <a:gd name="T0" fmla="*/ 312 w 319"/>
                  <a:gd name="T1" fmla="*/ 0 h 295"/>
                  <a:gd name="T2" fmla="*/ 312 w 319"/>
                  <a:gd name="T3" fmla="*/ 115 h 295"/>
                  <a:gd name="T4" fmla="*/ 0 w 319"/>
                  <a:gd name="T5" fmla="*/ 115 h 295"/>
                  <a:gd name="T6" fmla="*/ 0 w 319"/>
                  <a:gd name="T7" fmla="*/ 295 h 295"/>
                  <a:gd name="T8" fmla="*/ 7 w 319"/>
                  <a:gd name="T9" fmla="*/ 295 h 295"/>
                  <a:gd name="T10" fmla="*/ 7 w 319"/>
                  <a:gd name="T11" fmla="*/ 121 h 295"/>
                  <a:gd name="T12" fmla="*/ 319 w 319"/>
                  <a:gd name="T13" fmla="*/ 121 h 295"/>
                  <a:gd name="T14" fmla="*/ 319 w 319"/>
                  <a:gd name="T15" fmla="*/ 0 h 295"/>
                  <a:gd name="T16" fmla="*/ 312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1639"/>
              <p:cNvSpPr>
                <a:spLocks/>
              </p:cNvSpPr>
              <p:nvPr/>
            </p:nvSpPr>
            <p:spPr bwMode="auto">
              <a:xfrm>
                <a:off x="2090" y="2456"/>
                <a:ext cx="21" cy="37"/>
              </a:xfrm>
              <a:custGeom>
                <a:avLst/>
                <a:gdLst>
                  <a:gd name="T0" fmla="*/ 26 w 52"/>
                  <a:gd name="T1" fmla="*/ 27 h 93"/>
                  <a:gd name="T2" fmla="*/ 0 w 52"/>
                  <a:gd name="T3" fmla="*/ 0 h 93"/>
                  <a:gd name="T4" fmla="*/ 26 w 52"/>
                  <a:gd name="T5" fmla="*/ 93 h 93"/>
                  <a:gd name="T6" fmla="*/ 52 w 52"/>
                  <a:gd name="T7" fmla="*/ 0 h 93"/>
                  <a:gd name="T8" fmla="*/ 26 w 52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2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1640"/>
              <p:cNvSpPr>
                <a:spLocks/>
              </p:cNvSpPr>
              <p:nvPr/>
            </p:nvSpPr>
            <p:spPr bwMode="auto">
              <a:xfrm>
                <a:off x="2088" y="2452"/>
                <a:ext cx="25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5 h 116"/>
                  <a:gd name="T14" fmla="*/ 33 w 66"/>
                  <a:gd name="T15" fmla="*/ 38 h 116"/>
                  <a:gd name="T16" fmla="*/ 36 w 66"/>
                  <a:gd name="T17" fmla="*/ 35 h 116"/>
                  <a:gd name="T18" fmla="*/ 33 w 66"/>
                  <a:gd name="T19" fmla="*/ 38 h 116"/>
                  <a:gd name="T20" fmla="*/ 36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1 w 66"/>
                  <a:gd name="T29" fmla="*/ 40 h 116"/>
                  <a:gd name="T30" fmla="*/ 33 w 66"/>
                  <a:gd name="T31" fmla="*/ 42 h 116"/>
                  <a:gd name="T32" fmla="*/ 36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Rectangle 1641"/>
              <p:cNvSpPr>
                <a:spLocks noChangeArrowheads="1"/>
              </p:cNvSpPr>
              <p:nvPr/>
            </p:nvSpPr>
            <p:spPr bwMode="auto">
              <a:xfrm>
                <a:off x="3796" y="2490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1642"/>
              <p:cNvSpPr>
                <a:spLocks/>
              </p:cNvSpPr>
              <p:nvPr/>
            </p:nvSpPr>
            <p:spPr bwMode="auto">
              <a:xfrm>
                <a:off x="3794" y="2487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3 w 944"/>
                  <a:gd name="T5" fmla="*/ 12 h 462"/>
                  <a:gd name="T6" fmla="*/ 933 w 944"/>
                  <a:gd name="T7" fmla="*/ 451 h 462"/>
                  <a:gd name="T8" fmla="*/ 12 w 944"/>
                  <a:gd name="T9" fmla="*/ 451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3" y="12"/>
                    </a:lnTo>
                    <a:lnTo>
                      <a:pt x="933" y="451"/>
                    </a:lnTo>
                    <a:lnTo>
                      <a:pt x="12" y="451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1643"/>
              <p:cNvSpPr>
                <a:spLocks/>
              </p:cNvSpPr>
              <p:nvPr/>
            </p:nvSpPr>
            <p:spPr bwMode="auto">
              <a:xfrm>
                <a:off x="3812" y="2376"/>
                <a:ext cx="125" cy="115"/>
              </a:xfrm>
              <a:custGeom>
                <a:avLst/>
                <a:gdLst>
                  <a:gd name="T0" fmla="*/ 0 w 318"/>
                  <a:gd name="T1" fmla="*/ 0 h 294"/>
                  <a:gd name="T2" fmla="*/ 0 w 318"/>
                  <a:gd name="T3" fmla="*/ 121 h 294"/>
                  <a:gd name="T4" fmla="*/ 312 w 318"/>
                  <a:gd name="T5" fmla="*/ 121 h 294"/>
                  <a:gd name="T6" fmla="*/ 312 w 318"/>
                  <a:gd name="T7" fmla="*/ 294 h 294"/>
                  <a:gd name="T8" fmla="*/ 318 w 318"/>
                  <a:gd name="T9" fmla="*/ 294 h 294"/>
                  <a:gd name="T10" fmla="*/ 318 w 318"/>
                  <a:gd name="T11" fmla="*/ 114 h 294"/>
                  <a:gd name="T12" fmla="*/ 6 w 318"/>
                  <a:gd name="T13" fmla="*/ 114 h 294"/>
                  <a:gd name="T14" fmla="*/ 6 w 318"/>
                  <a:gd name="T15" fmla="*/ 0 h 294"/>
                  <a:gd name="T16" fmla="*/ 0 w 318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4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4"/>
                    </a:lnTo>
                    <a:lnTo>
                      <a:pt x="318" y="294"/>
                    </a:lnTo>
                    <a:lnTo>
                      <a:pt x="318" y="114"/>
                    </a:lnTo>
                    <a:lnTo>
                      <a:pt x="6" y="114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1644"/>
              <p:cNvSpPr>
                <a:spLocks/>
              </p:cNvSpPr>
              <p:nvPr/>
            </p:nvSpPr>
            <p:spPr bwMode="auto">
              <a:xfrm>
                <a:off x="3925" y="2455"/>
                <a:ext cx="21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Freeform 1645"/>
              <p:cNvSpPr>
                <a:spLocks/>
              </p:cNvSpPr>
              <p:nvPr/>
            </p:nvSpPr>
            <p:spPr bwMode="auto">
              <a:xfrm>
                <a:off x="3922" y="2451"/>
                <a:ext cx="26" cy="45"/>
              </a:xfrm>
              <a:custGeom>
                <a:avLst/>
                <a:gdLst>
                  <a:gd name="T0" fmla="*/ 33 w 66"/>
                  <a:gd name="T1" fmla="*/ 37 h 115"/>
                  <a:gd name="T2" fmla="*/ 35 w 66"/>
                  <a:gd name="T3" fmla="*/ 35 h 115"/>
                  <a:gd name="T4" fmla="*/ 9 w 66"/>
                  <a:gd name="T5" fmla="*/ 9 h 115"/>
                  <a:gd name="T6" fmla="*/ 0 w 66"/>
                  <a:gd name="T7" fmla="*/ 0 h 115"/>
                  <a:gd name="T8" fmla="*/ 33 w 66"/>
                  <a:gd name="T9" fmla="*/ 115 h 115"/>
                  <a:gd name="T10" fmla="*/ 66 w 66"/>
                  <a:gd name="T11" fmla="*/ 0 h 115"/>
                  <a:gd name="T12" fmla="*/ 31 w 66"/>
                  <a:gd name="T13" fmla="*/ 35 h 115"/>
                  <a:gd name="T14" fmla="*/ 33 w 66"/>
                  <a:gd name="T15" fmla="*/ 37 h 115"/>
                  <a:gd name="T16" fmla="*/ 35 w 66"/>
                  <a:gd name="T17" fmla="*/ 35 h 115"/>
                  <a:gd name="T18" fmla="*/ 33 w 66"/>
                  <a:gd name="T19" fmla="*/ 37 h 115"/>
                  <a:gd name="T20" fmla="*/ 35 w 66"/>
                  <a:gd name="T21" fmla="*/ 40 h 115"/>
                  <a:gd name="T22" fmla="*/ 53 w 66"/>
                  <a:gd name="T23" fmla="*/ 22 h 115"/>
                  <a:gd name="T24" fmla="*/ 33 w 66"/>
                  <a:gd name="T25" fmla="*/ 91 h 115"/>
                  <a:gd name="T26" fmla="*/ 13 w 66"/>
                  <a:gd name="T27" fmla="*/ 22 h 115"/>
                  <a:gd name="T28" fmla="*/ 31 w 66"/>
                  <a:gd name="T29" fmla="*/ 40 h 115"/>
                  <a:gd name="T30" fmla="*/ 33 w 66"/>
                  <a:gd name="T31" fmla="*/ 42 h 115"/>
                  <a:gd name="T32" fmla="*/ 35 w 66"/>
                  <a:gd name="T33" fmla="*/ 40 h 115"/>
                  <a:gd name="T34" fmla="*/ 33 w 66"/>
                  <a:gd name="T35" fmla="*/ 3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5">
                    <a:moveTo>
                      <a:pt x="33" y="37"/>
                    </a:moveTo>
                    <a:lnTo>
                      <a:pt x="35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5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3" y="37"/>
                    </a:lnTo>
                    <a:lnTo>
                      <a:pt x="35" y="40"/>
                    </a:lnTo>
                    <a:lnTo>
                      <a:pt x="53" y="22"/>
                    </a:lnTo>
                    <a:lnTo>
                      <a:pt x="33" y="91"/>
                    </a:lnTo>
                    <a:lnTo>
                      <a:pt x="13" y="22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Freeform 1646"/>
              <p:cNvSpPr>
                <a:spLocks/>
              </p:cNvSpPr>
              <p:nvPr/>
            </p:nvSpPr>
            <p:spPr bwMode="auto">
              <a:xfrm>
                <a:off x="3993" y="2379"/>
                <a:ext cx="126" cy="115"/>
              </a:xfrm>
              <a:custGeom>
                <a:avLst/>
                <a:gdLst>
                  <a:gd name="T0" fmla="*/ 312 w 319"/>
                  <a:gd name="T1" fmla="*/ 0 h 294"/>
                  <a:gd name="T2" fmla="*/ 312 w 319"/>
                  <a:gd name="T3" fmla="*/ 114 h 294"/>
                  <a:gd name="T4" fmla="*/ 0 w 319"/>
                  <a:gd name="T5" fmla="*/ 114 h 294"/>
                  <a:gd name="T6" fmla="*/ 0 w 319"/>
                  <a:gd name="T7" fmla="*/ 294 h 294"/>
                  <a:gd name="T8" fmla="*/ 7 w 319"/>
                  <a:gd name="T9" fmla="*/ 294 h 294"/>
                  <a:gd name="T10" fmla="*/ 7 w 319"/>
                  <a:gd name="T11" fmla="*/ 121 h 294"/>
                  <a:gd name="T12" fmla="*/ 319 w 319"/>
                  <a:gd name="T13" fmla="*/ 121 h 294"/>
                  <a:gd name="T14" fmla="*/ 319 w 319"/>
                  <a:gd name="T15" fmla="*/ 0 h 294"/>
                  <a:gd name="T16" fmla="*/ 312 w 319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4">
                    <a:moveTo>
                      <a:pt x="312" y="0"/>
                    </a:moveTo>
                    <a:lnTo>
                      <a:pt x="312" y="114"/>
                    </a:lnTo>
                    <a:lnTo>
                      <a:pt x="0" y="114"/>
                    </a:lnTo>
                    <a:lnTo>
                      <a:pt x="0" y="294"/>
                    </a:lnTo>
                    <a:lnTo>
                      <a:pt x="7" y="294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Freeform 1647"/>
              <p:cNvSpPr>
                <a:spLocks/>
              </p:cNvSpPr>
              <p:nvPr/>
            </p:nvSpPr>
            <p:spPr bwMode="auto">
              <a:xfrm>
                <a:off x="3984" y="2458"/>
                <a:ext cx="21" cy="36"/>
              </a:xfrm>
              <a:custGeom>
                <a:avLst/>
                <a:gdLst>
                  <a:gd name="T0" fmla="*/ 27 w 53"/>
                  <a:gd name="T1" fmla="*/ 26 h 92"/>
                  <a:gd name="T2" fmla="*/ 0 w 53"/>
                  <a:gd name="T3" fmla="*/ 0 h 92"/>
                  <a:gd name="T4" fmla="*/ 27 w 53"/>
                  <a:gd name="T5" fmla="*/ 92 h 92"/>
                  <a:gd name="T6" fmla="*/ 53 w 53"/>
                  <a:gd name="T7" fmla="*/ 0 h 92"/>
                  <a:gd name="T8" fmla="*/ 27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7" y="26"/>
                    </a:moveTo>
                    <a:lnTo>
                      <a:pt x="0" y="0"/>
                    </a:lnTo>
                    <a:lnTo>
                      <a:pt x="27" y="92"/>
                    </a:lnTo>
                    <a:lnTo>
                      <a:pt x="53" y="0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Freeform 1648"/>
              <p:cNvSpPr>
                <a:spLocks/>
              </p:cNvSpPr>
              <p:nvPr/>
            </p:nvSpPr>
            <p:spPr bwMode="auto">
              <a:xfrm>
                <a:off x="3982" y="2453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1 h 116"/>
                  <a:gd name="T8" fmla="*/ 33 w 66"/>
                  <a:gd name="T9" fmla="*/ 116 h 116"/>
                  <a:gd name="T10" fmla="*/ 66 w 66"/>
                  <a:gd name="T11" fmla="*/ 0 h 116"/>
                  <a:gd name="T12" fmla="*/ 30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1 h 116"/>
                  <a:gd name="T22" fmla="*/ 52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0 w 66"/>
                  <a:gd name="T29" fmla="*/ 41 h 116"/>
                  <a:gd name="T30" fmla="*/ 33 w 66"/>
                  <a:gd name="T31" fmla="*/ 43 h 116"/>
                  <a:gd name="T32" fmla="*/ 35 w 66"/>
                  <a:gd name="T33" fmla="*/ 41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1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0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1"/>
                    </a:lnTo>
                    <a:lnTo>
                      <a:pt x="52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0" y="41"/>
                    </a:lnTo>
                    <a:lnTo>
                      <a:pt x="33" y="43"/>
                    </a:lnTo>
                    <a:lnTo>
                      <a:pt x="35" y="41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Rectangle 1649"/>
              <p:cNvSpPr>
                <a:spLocks noChangeArrowheads="1"/>
              </p:cNvSpPr>
              <p:nvPr/>
            </p:nvSpPr>
            <p:spPr bwMode="auto">
              <a:xfrm>
                <a:off x="2149" y="2785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Freeform 1650"/>
              <p:cNvSpPr>
                <a:spLocks/>
              </p:cNvSpPr>
              <p:nvPr/>
            </p:nvSpPr>
            <p:spPr bwMode="auto">
              <a:xfrm>
                <a:off x="2147" y="2783"/>
                <a:ext cx="370" cy="180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2 w 944"/>
                  <a:gd name="T5" fmla="*/ 12 h 462"/>
                  <a:gd name="T6" fmla="*/ 932 w 944"/>
                  <a:gd name="T7" fmla="*/ 451 h 462"/>
                  <a:gd name="T8" fmla="*/ 11 w 944"/>
                  <a:gd name="T9" fmla="*/ 451 h 462"/>
                  <a:gd name="T10" fmla="*/ 11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1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1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2" y="12"/>
                    </a:lnTo>
                    <a:lnTo>
                      <a:pt x="932" y="451"/>
                    </a:lnTo>
                    <a:lnTo>
                      <a:pt x="11" y="451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1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Rectangle 1651"/>
              <p:cNvSpPr>
                <a:spLocks noChangeArrowheads="1"/>
              </p:cNvSpPr>
              <p:nvPr/>
            </p:nvSpPr>
            <p:spPr bwMode="auto">
              <a:xfrm>
                <a:off x="2625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Freeform 1652"/>
              <p:cNvSpPr>
                <a:spLocks/>
              </p:cNvSpPr>
              <p:nvPr/>
            </p:nvSpPr>
            <p:spPr bwMode="auto">
              <a:xfrm>
                <a:off x="2623" y="2792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2 w 944"/>
                  <a:gd name="T5" fmla="*/ 11 h 462"/>
                  <a:gd name="T6" fmla="*/ 932 w 944"/>
                  <a:gd name="T7" fmla="*/ 450 h 462"/>
                  <a:gd name="T8" fmla="*/ 11 w 944"/>
                  <a:gd name="T9" fmla="*/ 450 h 462"/>
                  <a:gd name="T10" fmla="*/ 11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Rectangle 1653"/>
              <p:cNvSpPr>
                <a:spLocks noChangeArrowheads="1"/>
              </p:cNvSpPr>
              <p:nvPr/>
            </p:nvSpPr>
            <p:spPr bwMode="auto">
              <a:xfrm>
                <a:off x="3166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Freeform 1654"/>
              <p:cNvSpPr>
                <a:spLocks/>
              </p:cNvSpPr>
              <p:nvPr/>
            </p:nvSpPr>
            <p:spPr bwMode="auto">
              <a:xfrm>
                <a:off x="3164" y="2792"/>
                <a:ext cx="370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3 w 944"/>
                  <a:gd name="T5" fmla="*/ 11 h 462"/>
                  <a:gd name="T6" fmla="*/ 933 w 944"/>
                  <a:gd name="T7" fmla="*/ 450 h 462"/>
                  <a:gd name="T8" fmla="*/ 12 w 944"/>
                  <a:gd name="T9" fmla="*/ 450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9 w 944"/>
                  <a:gd name="T27" fmla="*/ 462 h 462"/>
                  <a:gd name="T28" fmla="*/ 943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3 w 944"/>
                  <a:gd name="T35" fmla="*/ 2 h 462"/>
                  <a:gd name="T36" fmla="*/ 939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9" y="462"/>
                    </a:lnTo>
                    <a:lnTo>
                      <a:pt x="943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3" y="2"/>
                    </a:lnTo>
                    <a:lnTo>
                      <a:pt x="939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Rectangle 1655"/>
              <p:cNvSpPr>
                <a:spLocks noChangeArrowheads="1"/>
              </p:cNvSpPr>
              <p:nvPr/>
            </p:nvSpPr>
            <p:spPr bwMode="auto">
              <a:xfrm>
                <a:off x="3631" y="2795"/>
                <a:ext cx="366" cy="175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Freeform 1656"/>
              <p:cNvSpPr>
                <a:spLocks/>
              </p:cNvSpPr>
              <p:nvPr/>
            </p:nvSpPr>
            <p:spPr bwMode="auto">
              <a:xfrm>
                <a:off x="3628" y="2792"/>
                <a:ext cx="371" cy="181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1 h 462"/>
                  <a:gd name="T4" fmla="*/ 933 w 944"/>
                  <a:gd name="T5" fmla="*/ 11 h 462"/>
                  <a:gd name="T6" fmla="*/ 933 w 944"/>
                  <a:gd name="T7" fmla="*/ 450 h 462"/>
                  <a:gd name="T8" fmla="*/ 12 w 944"/>
                  <a:gd name="T9" fmla="*/ 450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1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Freeform 1657"/>
              <p:cNvSpPr>
                <a:spLocks/>
              </p:cNvSpPr>
              <p:nvPr/>
            </p:nvSpPr>
            <p:spPr bwMode="auto">
              <a:xfrm>
                <a:off x="2149" y="2669"/>
                <a:ext cx="125" cy="115"/>
              </a:xfrm>
              <a:custGeom>
                <a:avLst/>
                <a:gdLst>
                  <a:gd name="T0" fmla="*/ 0 w 318"/>
                  <a:gd name="T1" fmla="*/ 0 h 295"/>
                  <a:gd name="T2" fmla="*/ 0 w 318"/>
                  <a:gd name="T3" fmla="*/ 121 h 295"/>
                  <a:gd name="T4" fmla="*/ 312 w 318"/>
                  <a:gd name="T5" fmla="*/ 121 h 295"/>
                  <a:gd name="T6" fmla="*/ 312 w 318"/>
                  <a:gd name="T7" fmla="*/ 295 h 295"/>
                  <a:gd name="T8" fmla="*/ 318 w 318"/>
                  <a:gd name="T9" fmla="*/ 295 h 295"/>
                  <a:gd name="T10" fmla="*/ 318 w 318"/>
                  <a:gd name="T11" fmla="*/ 115 h 295"/>
                  <a:gd name="T12" fmla="*/ 6 w 318"/>
                  <a:gd name="T13" fmla="*/ 115 h 295"/>
                  <a:gd name="T14" fmla="*/ 6 w 318"/>
                  <a:gd name="T15" fmla="*/ 0 h 295"/>
                  <a:gd name="T16" fmla="*/ 0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8" y="295"/>
                    </a:lnTo>
                    <a:lnTo>
                      <a:pt x="318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Freeform 1658"/>
              <p:cNvSpPr>
                <a:spLocks/>
              </p:cNvSpPr>
              <p:nvPr/>
            </p:nvSpPr>
            <p:spPr bwMode="auto">
              <a:xfrm>
                <a:off x="2262" y="2747"/>
                <a:ext cx="21" cy="37"/>
              </a:xfrm>
              <a:custGeom>
                <a:avLst/>
                <a:gdLst>
                  <a:gd name="T0" fmla="*/ 26 w 53"/>
                  <a:gd name="T1" fmla="*/ 27 h 93"/>
                  <a:gd name="T2" fmla="*/ 0 w 53"/>
                  <a:gd name="T3" fmla="*/ 0 h 93"/>
                  <a:gd name="T4" fmla="*/ 26 w 53"/>
                  <a:gd name="T5" fmla="*/ 93 h 93"/>
                  <a:gd name="T6" fmla="*/ 53 w 53"/>
                  <a:gd name="T7" fmla="*/ 0 h 93"/>
                  <a:gd name="T8" fmla="*/ 26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3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Freeform 1659"/>
              <p:cNvSpPr>
                <a:spLocks/>
              </p:cNvSpPr>
              <p:nvPr/>
            </p:nvSpPr>
            <p:spPr bwMode="auto">
              <a:xfrm>
                <a:off x="2259" y="2743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5 h 116"/>
                  <a:gd name="T14" fmla="*/ 33 w 66"/>
                  <a:gd name="T15" fmla="*/ 38 h 116"/>
                  <a:gd name="T16" fmla="*/ 36 w 66"/>
                  <a:gd name="T17" fmla="*/ 35 h 116"/>
                  <a:gd name="T18" fmla="*/ 33 w 66"/>
                  <a:gd name="T19" fmla="*/ 38 h 116"/>
                  <a:gd name="T20" fmla="*/ 36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3 w 66"/>
                  <a:gd name="T29" fmla="*/ 42 h 116"/>
                  <a:gd name="T30" fmla="*/ 36 w 66"/>
                  <a:gd name="T31" fmla="*/ 40 h 116"/>
                  <a:gd name="T32" fmla="*/ 33 w 66"/>
                  <a:gd name="T33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Freeform 1660"/>
              <p:cNvSpPr>
                <a:spLocks/>
              </p:cNvSpPr>
              <p:nvPr/>
            </p:nvSpPr>
            <p:spPr bwMode="auto">
              <a:xfrm>
                <a:off x="3866" y="2673"/>
                <a:ext cx="125" cy="115"/>
              </a:xfrm>
              <a:custGeom>
                <a:avLst/>
                <a:gdLst>
                  <a:gd name="T0" fmla="*/ 312 w 318"/>
                  <a:gd name="T1" fmla="*/ 0 h 294"/>
                  <a:gd name="T2" fmla="*/ 312 w 318"/>
                  <a:gd name="T3" fmla="*/ 114 h 294"/>
                  <a:gd name="T4" fmla="*/ 0 w 318"/>
                  <a:gd name="T5" fmla="*/ 114 h 294"/>
                  <a:gd name="T6" fmla="*/ 0 w 318"/>
                  <a:gd name="T7" fmla="*/ 294 h 294"/>
                  <a:gd name="T8" fmla="*/ 6 w 318"/>
                  <a:gd name="T9" fmla="*/ 294 h 294"/>
                  <a:gd name="T10" fmla="*/ 6 w 318"/>
                  <a:gd name="T11" fmla="*/ 121 h 294"/>
                  <a:gd name="T12" fmla="*/ 318 w 318"/>
                  <a:gd name="T13" fmla="*/ 121 h 294"/>
                  <a:gd name="T14" fmla="*/ 318 w 318"/>
                  <a:gd name="T15" fmla="*/ 0 h 294"/>
                  <a:gd name="T16" fmla="*/ 312 w 318"/>
                  <a:gd name="T17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4">
                    <a:moveTo>
                      <a:pt x="312" y="0"/>
                    </a:moveTo>
                    <a:lnTo>
                      <a:pt x="312" y="114"/>
                    </a:lnTo>
                    <a:lnTo>
                      <a:pt x="0" y="114"/>
                    </a:lnTo>
                    <a:lnTo>
                      <a:pt x="0" y="294"/>
                    </a:lnTo>
                    <a:lnTo>
                      <a:pt x="6" y="294"/>
                    </a:lnTo>
                    <a:lnTo>
                      <a:pt x="6" y="121"/>
                    </a:lnTo>
                    <a:lnTo>
                      <a:pt x="318" y="121"/>
                    </a:lnTo>
                    <a:lnTo>
                      <a:pt x="318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Freeform 1661"/>
              <p:cNvSpPr>
                <a:spLocks/>
              </p:cNvSpPr>
              <p:nvPr/>
            </p:nvSpPr>
            <p:spPr bwMode="auto">
              <a:xfrm>
                <a:off x="3857" y="2752"/>
                <a:ext cx="21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Freeform 1662"/>
              <p:cNvSpPr>
                <a:spLocks/>
              </p:cNvSpPr>
              <p:nvPr/>
            </p:nvSpPr>
            <p:spPr bwMode="auto">
              <a:xfrm>
                <a:off x="3855" y="2748"/>
                <a:ext cx="25" cy="45"/>
              </a:xfrm>
              <a:custGeom>
                <a:avLst/>
                <a:gdLst>
                  <a:gd name="T0" fmla="*/ 33 w 66"/>
                  <a:gd name="T1" fmla="*/ 37 h 115"/>
                  <a:gd name="T2" fmla="*/ 35 w 66"/>
                  <a:gd name="T3" fmla="*/ 35 h 115"/>
                  <a:gd name="T4" fmla="*/ 0 w 66"/>
                  <a:gd name="T5" fmla="*/ 0 h 115"/>
                  <a:gd name="T6" fmla="*/ 33 w 66"/>
                  <a:gd name="T7" fmla="*/ 115 h 115"/>
                  <a:gd name="T8" fmla="*/ 66 w 66"/>
                  <a:gd name="T9" fmla="*/ 0 h 115"/>
                  <a:gd name="T10" fmla="*/ 31 w 66"/>
                  <a:gd name="T11" fmla="*/ 35 h 115"/>
                  <a:gd name="T12" fmla="*/ 33 w 66"/>
                  <a:gd name="T13" fmla="*/ 37 h 115"/>
                  <a:gd name="T14" fmla="*/ 35 w 66"/>
                  <a:gd name="T15" fmla="*/ 35 h 115"/>
                  <a:gd name="T16" fmla="*/ 33 w 66"/>
                  <a:gd name="T17" fmla="*/ 37 h 115"/>
                  <a:gd name="T18" fmla="*/ 35 w 66"/>
                  <a:gd name="T19" fmla="*/ 40 h 115"/>
                  <a:gd name="T20" fmla="*/ 53 w 66"/>
                  <a:gd name="T21" fmla="*/ 22 h 115"/>
                  <a:gd name="T22" fmla="*/ 33 w 66"/>
                  <a:gd name="T23" fmla="*/ 91 h 115"/>
                  <a:gd name="T24" fmla="*/ 13 w 66"/>
                  <a:gd name="T25" fmla="*/ 22 h 115"/>
                  <a:gd name="T26" fmla="*/ 31 w 66"/>
                  <a:gd name="T27" fmla="*/ 40 h 115"/>
                  <a:gd name="T28" fmla="*/ 33 w 66"/>
                  <a:gd name="T29" fmla="*/ 42 h 115"/>
                  <a:gd name="T30" fmla="*/ 35 w 66"/>
                  <a:gd name="T31" fmla="*/ 40 h 115"/>
                  <a:gd name="T32" fmla="*/ 33 w 66"/>
                  <a:gd name="T33" fmla="*/ 37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15">
                    <a:moveTo>
                      <a:pt x="33" y="37"/>
                    </a:moveTo>
                    <a:lnTo>
                      <a:pt x="35" y="35"/>
                    </a:lnTo>
                    <a:lnTo>
                      <a:pt x="0" y="0"/>
                    </a:lnTo>
                    <a:lnTo>
                      <a:pt x="33" y="115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7"/>
                    </a:lnTo>
                    <a:lnTo>
                      <a:pt x="35" y="35"/>
                    </a:lnTo>
                    <a:lnTo>
                      <a:pt x="33" y="37"/>
                    </a:lnTo>
                    <a:lnTo>
                      <a:pt x="35" y="40"/>
                    </a:lnTo>
                    <a:lnTo>
                      <a:pt x="53" y="22"/>
                    </a:lnTo>
                    <a:lnTo>
                      <a:pt x="33" y="91"/>
                    </a:lnTo>
                    <a:lnTo>
                      <a:pt x="13" y="22"/>
                    </a:lnTo>
                    <a:lnTo>
                      <a:pt x="31" y="40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Rectangle 1663"/>
              <p:cNvSpPr>
                <a:spLocks noChangeArrowheads="1"/>
              </p:cNvSpPr>
              <p:nvPr/>
            </p:nvSpPr>
            <p:spPr bwMode="auto">
              <a:xfrm>
                <a:off x="2624" y="3091"/>
                <a:ext cx="367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Freeform 1664"/>
              <p:cNvSpPr>
                <a:spLocks/>
              </p:cNvSpPr>
              <p:nvPr/>
            </p:nvSpPr>
            <p:spPr bwMode="auto">
              <a:xfrm>
                <a:off x="2622" y="3089"/>
                <a:ext cx="371" cy="180"/>
              </a:xfrm>
              <a:custGeom>
                <a:avLst/>
                <a:gdLst>
                  <a:gd name="T0" fmla="*/ 5 w 943"/>
                  <a:gd name="T1" fmla="*/ 5 h 461"/>
                  <a:gd name="T2" fmla="*/ 5 w 943"/>
                  <a:gd name="T3" fmla="*/ 11 h 461"/>
                  <a:gd name="T4" fmla="*/ 932 w 943"/>
                  <a:gd name="T5" fmla="*/ 11 h 461"/>
                  <a:gd name="T6" fmla="*/ 932 w 943"/>
                  <a:gd name="T7" fmla="*/ 450 h 461"/>
                  <a:gd name="T8" fmla="*/ 11 w 943"/>
                  <a:gd name="T9" fmla="*/ 450 h 461"/>
                  <a:gd name="T10" fmla="*/ 11 w 943"/>
                  <a:gd name="T11" fmla="*/ 5 h 461"/>
                  <a:gd name="T12" fmla="*/ 5 w 943"/>
                  <a:gd name="T13" fmla="*/ 5 h 461"/>
                  <a:gd name="T14" fmla="*/ 5 w 943"/>
                  <a:gd name="T15" fmla="*/ 11 h 461"/>
                  <a:gd name="T16" fmla="*/ 5 w 943"/>
                  <a:gd name="T17" fmla="*/ 5 h 461"/>
                  <a:gd name="T18" fmla="*/ 0 w 943"/>
                  <a:gd name="T19" fmla="*/ 5 h 461"/>
                  <a:gd name="T20" fmla="*/ 0 w 943"/>
                  <a:gd name="T21" fmla="*/ 456 h 461"/>
                  <a:gd name="T22" fmla="*/ 1 w 943"/>
                  <a:gd name="T23" fmla="*/ 460 h 461"/>
                  <a:gd name="T24" fmla="*/ 5 w 943"/>
                  <a:gd name="T25" fmla="*/ 461 h 461"/>
                  <a:gd name="T26" fmla="*/ 938 w 943"/>
                  <a:gd name="T27" fmla="*/ 461 h 461"/>
                  <a:gd name="T28" fmla="*/ 942 w 943"/>
                  <a:gd name="T29" fmla="*/ 460 h 461"/>
                  <a:gd name="T30" fmla="*/ 943 w 943"/>
                  <a:gd name="T31" fmla="*/ 456 h 461"/>
                  <a:gd name="T32" fmla="*/ 943 w 943"/>
                  <a:gd name="T33" fmla="*/ 5 h 461"/>
                  <a:gd name="T34" fmla="*/ 942 w 943"/>
                  <a:gd name="T35" fmla="*/ 1 h 461"/>
                  <a:gd name="T36" fmla="*/ 938 w 943"/>
                  <a:gd name="T37" fmla="*/ 0 h 461"/>
                  <a:gd name="T38" fmla="*/ 5 w 943"/>
                  <a:gd name="T39" fmla="*/ 0 h 461"/>
                  <a:gd name="T40" fmla="*/ 1 w 943"/>
                  <a:gd name="T41" fmla="*/ 1 h 461"/>
                  <a:gd name="T42" fmla="*/ 0 w 943"/>
                  <a:gd name="T43" fmla="*/ 5 h 461"/>
                  <a:gd name="T44" fmla="*/ 5 w 943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3" h="461">
                    <a:moveTo>
                      <a:pt x="5" y="5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5" y="5"/>
                    </a:lnTo>
                    <a:lnTo>
                      <a:pt x="5" y="11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3" y="456"/>
                    </a:lnTo>
                    <a:lnTo>
                      <a:pt x="943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Rectangle 1665"/>
              <p:cNvSpPr>
                <a:spLocks noChangeArrowheads="1"/>
              </p:cNvSpPr>
              <p:nvPr/>
            </p:nvSpPr>
            <p:spPr bwMode="auto">
              <a:xfrm>
                <a:off x="3166" y="3091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Freeform 1666"/>
              <p:cNvSpPr>
                <a:spLocks/>
              </p:cNvSpPr>
              <p:nvPr/>
            </p:nvSpPr>
            <p:spPr bwMode="auto">
              <a:xfrm>
                <a:off x="3163" y="3089"/>
                <a:ext cx="371" cy="180"/>
              </a:xfrm>
              <a:custGeom>
                <a:avLst/>
                <a:gdLst>
                  <a:gd name="T0" fmla="*/ 6 w 944"/>
                  <a:gd name="T1" fmla="*/ 5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1 w 944"/>
                  <a:gd name="T9" fmla="*/ 450 h 461"/>
                  <a:gd name="T10" fmla="*/ 11 w 944"/>
                  <a:gd name="T11" fmla="*/ 5 h 461"/>
                  <a:gd name="T12" fmla="*/ 6 w 944"/>
                  <a:gd name="T13" fmla="*/ 5 h 461"/>
                  <a:gd name="T14" fmla="*/ 6 w 944"/>
                  <a:gd name="T15" fmla="*/ 11 h 461"/>
                  <a:gd name="T16" fmla="*/ 6 w 944"/>
                  <a:gd name="T17" fmla="*/ 5 h 461"/>
                  <a:gd name="T18" fmla="*/ 0 w 944"/>
                  <a:gd name="T19" fmla="*/ 5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5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5 h 461"/>
                  <a:gd name="T44" fmla="*/ 6 w 944"/>
                  <a:gd name="T45" fmla="*/ 5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5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1" y="450"/>
                    </a:lnTo>
                    <a:lnTo>
                      <a:pt x="11" y="5"/>
                    </a:lnTo>
                    <a:lnTo>
                      <a:pt x="6" y="5"/>
                    </a:lnTo>
                    <a:lnTo>
                      <a:pt x="6" y="11"/>
                    </a:lnTo>
                    <a:lnTo>
                      <a:pt x="6" y="5"/>
                    </a:lnTo>
                    <a:lnTo>
                      <a:pt x="0" y="5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5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5"/>
                    </a:lnTo>
                    <a:lnTo>
                      <a:pt x="6" y="5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Rectangle 1667"/>
              <p:cNvSpPr>
                <a:spLocks noChangeArrowheads="1"/>
              </p:cNvSpPr>
              <p:nvPr/>
            </p:nvSpPr>
            <p:spPr bwMode="auto">
              <a:xfrm>
                <a:off x="2847" y="3383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Freeform 1668"/>
              <p:cNvSpPr>
                <a:spLocks/>
              </p:cNvSpPr>
              <p:nvPr/>
            </p:nvSpPr>
            <p:spPr bwMode="auto">
              <a:xfrm>
                <a:off x="2845" y="3381"/>
                <a:ext cx="370" cy="180"/>
              </a:xfrm>
              <a:custGeom>
                <a:avLst/>
                <a:gdLst>
                  <a:gd name="T0" fmla="*/ 6 w 944"/>
                  <a:gd name="T1" fmla="*/ 6 h 462"/>
                  <a:gd name="T2" fmla="*/ 6 w 944"/>
                  <a:gd name="T3" fmla="*/ 12 h 462"/>
                  <a:gd name="T4" fmla="*/ 933 w 944"/>
                  <a:gd name="T5" fmla="*/ 12 h 462"/>
                  <a:gd name="T6" fmla="*/ 933 w 944"/>
                  <a:gd name="T7" fmla="*/ 451 h 462"/>
                  <a:gd name="T8" fmla="*/ 12 w 944"/>
                  <a:gd name="T9" fmla="*/ 451 h 462"/>
                  <a:gd name="T10" fmla="*/ 12 w 944"/>
                  <a:gd name="T11" fmla="*/ 6 h 462"/>
                  <a:gd name="T12" fmla="*/ 6 w 944"/>
                  <a:gd name="T13" fmla="*/ 6 h 462"/>
                  <a:gd name="T14" fmla="*/ 6 w 944"/>
                  <a:gd name="T15" fmla="*/ 12 h 462"/>
                  <a:gd name="T16" fmla="*/ 6 w 944"/>
                  <a:gd name="T17" fmla="*/ 6 h 462"/>
                  <a:gd name="T18" fmla="*/ 0 w 944"/>
                  <a:gd name="T19" fmla="*/ 6 h 462"/>
                  <a:gd name="T20" fmla="*/ 0 w 944"/>
                  <a:gd name="T21" fmla="*/ 456 h 462"/>
                  <a:gd name="T22" fmla="*/ 2 w 944"/>
                  <a:gd name="T23" fmla="*/ 460 h 462"/>
                  <a:gd name="T24" fmla="*/ 6 w 944"/>
                  <a:gd name="T25" fmla="*/ 462 h 462"/>
                  <a:gd name="T26" fmla="*/ 938 w 944"/>
                  <a:gd name="T27" fmla="*/ 462 h 462"/>
                  <a:gd name="T28" fmla="*/ 942 w 944"/>
                  <a:gd name="T29" fmla="*/ 460 h 462"/>
                  <a:gd name="T30" fmla="*/ 944 w 944"/>
                  <a:gd name="T31" fmla="*/ 456 h 462"/>
                  <a:gd name="T32" fmla="*/ 944 w 944"/>
                  <a:gd name="T33" fmla="*/ 6 h 462"/>
                  <a:gd name="T34" fmla="*/ 942 w 944"/>
                  <a:gd name="T35" fmla="*/ 2 h 462"/>
                  <a:gd name="T36" fmla="*/ 938 w 944"/>
                  <a:gd name="T37" fmla="*/ 0 h 462"/>
                  <a:gd name="T38" fmla="*/ 6 w 944"/>
                  <a:gd name="T39" fmla="*/ 0 h 462"/>
                  <a:gd name="T40" fmla="*/ 2 w 944"/>
                  <a:gd name="T41" fmla="*/ 2 h 462"/>
                  <a:gd name="T42" fmla="*/ 0 w 944"/>
                  <a:gd name="T43" fmla="*/ 6 h 462"/>
                  <a:gd name="T44" fmla="*/ 6 w 944"/>
                  <a:gd name="T45" fmla="*/ 6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2">
                    <a:moveTo>
                      <a:pt x="6" y="6"/>
                    </a:moveTo>
                    <a:lnTo>
                      <a:pt x="6" y="12"/>
                    </a:lnTo>
                    <a:lnTo>
                      <a:pt x="933" y="12"/>
                    </a:lnTo>
                    <a:lnTo>
                      <a:pt x="933" y="451"/>
                    </a:lnTo>
                    <a:lnTo>
                      <a:pt x="12" y="451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2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2"/>
                    </a:lnTo>
                    <a:lnTo>
                      <a:pt x="938" y="462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2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2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Freeform 1669"/>
              <p:cNvSpPr>
                <a:spLocks noEditPoints="1"/>
              </p:cNvSpPr>
              <p:nvPr/>
            </p:nvSpPr>
            <p:spPr bwMode="auto">
              <a:xfrm>
                <a:off x="1352" y="3029"/>
                <a:ext cx="947" cy="502"/>
              </a:xfrm>
              <a:custGeom>
                <a:avLst/>
                <a:gdLst>
                  <a:gd name="T0" fmla="*/ 2281 w 2411"/>
                  <a:gd name="T1" fmla="*/ 0 h 1286"/>
                  <a:gd name="T2" fmla="*/ 1169 w 2411"/>
                  <a:gd name="T3" fmla="*/ 0 h 1286"/>
                  <a:gd name="T4" fmla="*/ 1165 w 2411"/>
                  <a:gd name="T5" fmla="*/ 4 h 1286"/>
                  <a:gd name="T6" fmla="*/ 1167 w 2411"/>
                  <a:gd name="T7" fmla="*/ 34 h 1286"/>
                  <a:gd name="T8" fmla="*/ 1034 w 2411"/>
                  <a:gd name="T9" fmla="*/ 392 h 1286"/>
                  <a:gd name="T10" fmla="*/ 1034 w 2411"/>
                  <a:gd name="T11" fmla="*/ 392 h 1286"/>
                  <a:gd name="T12" fmla="*/ 1022 w 2411"/>
                  <a:gd name="T13" fmla="*/ 381 h 1286"/>
                  <a:gd name="T14" fmla="*/ 1034 w 2411"/>
                  <a:gd name="T15" fmla="*/ 392 h 1286"/>
                  <a:gd name="T16" fmla="*/ 1022 w 2411"/>
                  <a:gd name="T17" fmla="*/ 381 h 1286"/>
                  <a:gd name="T18" fmla="*/ 1034 w 2411"/>
                  <a:gd name="T19" fmla="*/ 392 h 1286"/>
                  <a:gd name="T20" fmla="*/ 686 w 2411"/>
                  <a:gd name="T21" fmla="*/ 547 h 1286"/>
                  <a:gd name="T22" fmla="*/ 673 w 2411"/>
                  <a:gd name="T23" fmla="*/ 547 h 1286"/>
                  <a:gd name="T24" fmla="*/ 325 w 2411"/>
                  <a:gd name="T25" fmla="*/ 408 h 1286"/>
                  <a:gd name="T26" fmla="*/ 324 w 2411"/>
                  <a:gd name="T27" fmla="*/ 407 h 1286"/>
                  <a:gd name="T28" fmla="*/ 164 w 2411"/>
                  <a:gd name="T29" fmla="*/ 54 h 1286"/>
                  <a:gd name="T30" fmla="*/ 164 w 2411"/>
                  <a:gd name="T31" fmla="*/ 0 h 1286"/>
                  <a:gd name="T32" fmla="*/ 130 w 2411"/>
                  <a:gd name="T33" fmla="*/ 0 h 1286"/>
                  <a:gd name="T34" fmla="*/ 0 w 2411"/>
                  <a:gd name="T35" fmla="*/ 130 h 1286"/>
                  <a:gd name="T36" fmla="*/ 0 w 2411"/>
                  <a:gd name="T37" fmla="*/ 1156 h 1286"/>
                  <a:gd name="T38" fmla="*/ 130 w 2411"/>
                  <a:gd name="T39" fmla="*/ 1286 h 1286"/>
                  <a:gd name="T40" fmla="*/ 2281 w 2411"/>
                  <a:gd name="T41" fmla="*/ 1286 h 1286"/>
                  <a:gd name="T42" fmla="*/ 2411 w 2411"/>
                  <a:gd name="T43" fmla="*/ 1156 h 1286"/>
                  <a:gd name="T44" fmla="*/ 2411 w 2411"/>
                  <a:gd name="T45" fmla="*/ 130 h 1286"/>
                  <a:gd name="T46" fmla="*/ 2281 w 2411"/>
                  <a:gd name="T47" fmla="*/ 0 h 1286"/>
                  <a:gd name="T48" fmla="*/ 346 w 2411"/>
                  <a:gd name="T49" fmla="*/ 0 h 1286"/>
                  <a:gd name="T50" fmla="*/ 205 w 2411"/>
                  <a:gd name="T51" fmla="*/ 0 h 1286"/>
                  <a:gd name="T52" fmla="*/ 204 w 2411"/>
                  <a:gd name="T53" fmla="*/ 57 h 1286"/>
                  <a:gd name="T54" fmla="*/ 350 w 2411"/>
                  <a:gd name="T55" fmla="*/ 379 h 1286"/>
                  <a:gd name="T56" fmla="*/ 351 w 2411"/>
                  <a:gd name="T57" fmla="*/ 380 h 1286"/>
                  <a:gd name="T58" fmla="*/ 352 w 2411"/>
                  <a:gd name="T59" fmla="*/ 381 h 1286"/>
                  <a:gd name="T60" fmla="*/ 669 w 2411"/>
                  <a:gd name="T61" fmla="*/ 507 h 1286"/>
                  <a:gd name="T62" fmla="*/ 680 w 2411"/>
                  <a:gd name="T63" fmla="*/ 507 h 1286"/>
                  <a:gd name="T64" fmla="*/ 1003 w 2411"/>
                  <a:gd name="T65" fmla="*/ 363 h 1286"/>
                  <a:gd name="T66" fmla="*/ 1127 w 2411"/>
                  <a:gd name="T67" fmla="*/ 45 h 1286"/>
                  <a:gd name="T68" fmla="*/ 782 w 2411"/>
                  <a:gd name="T69" fmla="*/ 412 h 1286"/>
                  <a:gd name="T70" fmla="*/ 346 w 2411"/>
                  <a:gd name="T71" fmla="*/ 0 h 1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411" h="1286">
                    <a:moveTo>
                      <a:pt x="2281" y="0"/>
                    </a:moveTo>
                    <a:lnTo>
                      <a:pt x="1169" y="0"/>
                    </a:lnTo>
                    <a:lnTo>
                      <a:pt x="1165" y="4"/>
                    </a:lnTo>
                    <a:cubicBezTo>
                      <a:pt x="1166" y="14"/>
                      <a:pt x="1167" y="24"/>
                      <a:pt x="1167" y="34"/>
                    </a:cubicBezTo>
                    <a:cubicBezTo>
                      <a:pt x="1172" y="163"/>
                      <a:pt x="1128" y="292"/>
                      <a:pt x="1034" y="392"/>
                    </a:cubicBezTo>
                    <a:lnTo>
                      <a:pt x="1034" y="392"/>
                    </a:lnTo>
                    <a:lnTo>
                      <a:pt x="1022" y="381"/>
                    </a:lnTo>
                    <a:lnTo>
                      <a:pt x="1034" y="392"/>
                    </a:lnTo>
                    <a:lnTo>
                      <a:pt x="1022" y="381"/>
                    </a:lnTo>
                    <a:lnTo>
                      <a:pt x="1034" y="392"/>
                    </a:lnTo>
                    <a:cubicBezTo>
                      <a:pt x="940" y="492"/>
                      <a:pt x="814" y="544"/>
                      <a:pt x="686" y="547"/>
                    </a:cubicBezTo>
                    <a:cubicBezTo>
                      <a:pt x="681" y="547"/>
                      <a:pt x="677" y="547"/>
                      <a:pt x="673" y="547"/>
                    </a:cubicBezTo>
                    <a:cubicBezTo>
                      <a:pt x="549" y="547"/>
                      <a:pt x="423" y="501"/>
                      <a:pt x="325" y="408"/>
                    </a:cubicBezTo>
                    <a:lnTo>
                      <a:pt x="324" y="407"/>
                    </a:lnTo>
                    <a:cubicBezTo>
                      <a:pt x="222" y="311"/>
                      <a:pt x="168" y="183"/>
                      <a:pt x="164" y="54"/>
                    </a:cubicBezTo>
                    <a:cubicBezTo>
                      <a:pt x="163" y="36"/>
                      <a:pt x="163" y="18"/>
                      <a:pt x="164" y="0"/>
                    </a:cubicBezTo>
                    <a:lnTo>
                      <a:pt x="130" y="0"/>
                    </a:lnTo>
                    <a:cubicBezTo>
                      <a:pt x="58" y="0"/>
                      <a:pt x="0" y="58"/>
                      <a:pt x="0" y="130"/>
                    </a:cubicBezTo>
                    <a:lnTo>
                      <a:pt x="0" y="1156"/>
                    </a:lnTo>
                    <a:cubicBezTo>
                      <a:pt x="0" y="1229"/>
                      <a:pt x="58" y="1286"/>
                      <a:pt x="130" y="1286"/>
                    </a:cubicBezTo>
                    <a:lnTo>
                      <a:pt x="2281" y="1286"/>
                    </a:lnTo>
                    <a:cubicBezTo>
                      <a:pt x="2353" y="1286"/>
                      <a:pt x="2411" y="1229"/>
                      <a:pt x="2411" y="1156"/>
                    </a:cubicBezTo>
                    <a:lnTo>
                      <a:pt x="2411" y="130"/>
                    </a:lnTo>
                    <a:cubicBezTo>
                      <a:pt x="2411" y="58"/>
                      <a:pt x="2353" y="0"/>
                      <a:pt x="2281" y="0"/>
                    </a:cubicBezTo>
                    <a:close/>
                    <a:moveTo>
                      <a:pt x="346" y="0"/>
                    </a:moveTo>
                    <a:lnTo>
                      <a:pt x="205" y="0"/>
                    </a:lnTo>
                    <a:cubicBezTo>
                      <a:pt x="204" y="19"/>
                      <a:pt x="203" y="38"/>
                      <a:pt x="204" y="57"/>
                    </a:cubicBezTo>
                    <a:cubicBezTo>
                      <a:pt x="208" y="175"/>
                      <a:pt x="257" y="292"/>
                      <a:pt x="350" y="379"/>
                    </a:cubicBezTo>
                    <a:lnTo>
                      <a:pt x="351" y="380"/>
                    </a:lnTo>
                    <a:lnTo>
                      <a:pt x="352" y="381"/>
                    </a:lnTo>
                    <a:cubicBezTo>
                      <a:pt x="441" y="465"/>
                      <a:pt x="555" y="507"/>
                      <a:pt x="669" y="507"/>
                    </a:cubicBezTo>
                    <a:cubicBezTo>
                      <a:pt x="673" y="507"/>
                      <a:pt x="676" y="507"/>
                      <a:pt x="680" y="507"/>
                    </a:cubicBezTo>
                    <a:cubicBezTo>
                      <a:pt x="798" y="504"/>
                      <a:pt x="915" y="456"/>
                      <a:pt x="1003" y="363"/>
                    </a:cubicBezTo>
                    <a:cubicBezTo>
                      <a:pt x="1087" y="273"/>
                      <a:pt x="1128" y="159"/>
                      <a:pt x="1127" y="45"/>
                    </a:cubicBezTo>
                    <a:lnTo>
                      <a:pt x="782" y="412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Freeform 1670"/>
              <p:cNvSpPr>
                <a:spLocks/>
              </p:cNvSpPr>
              <p:nvPr/>
            </p:nvSpPr>
            <p:spPr bwMode="auto">
              <a:xfrm>
                <a:off x="1416" y="3029"/>
                <a:ext cx="396" cy="213"/>
              </a:xfrm>
              <a:custGeom>
                <a:avLst/>
                <a:gdLst>
                  <a:gd name="T0" fmla="*/ 42 w 1009"/>
                  <a:gd name="T1" fmla="*/ 0 h 547"/>
                  <a:gd name="T2" fmla="*/ 1 w 1009"/>
                  <a:gd name="T3" fmla="*/ 0 h 547"/>
                  <a:gd name="T4" fmla="*/ 1 w 1009"/>
                  <a:gd name="T5" fmla="*/ 54 h 547"/>
                  <a:gd name="T6" fmla="*/ 161 w 1009"/>
                  <a:gd name="T7" fmla="*/ 407 h 547"/>
                  <a:gd name="T8" fmla="*/ 162 w 1009"/>
                  <a:gd name="T9" fmla="*/ 408 h 547"/>
                  <a:gd name="T10" fmla="*/ 510 w 1009"/>
                  <a:gd name="T11" fmla="*/ 547 h 547"/>
                  <a:gd name="T12" fmla="*/ 523 w 1009"/>
                  <a:gd name="T13" fmla="*/ 547 h 547"/>
                  <a:gd name="T14" fmla="*/ 871 w 1009"/>
                  <a:gd name="T15" fmla="*/ 392 h 547"/>
                  <a:gd name="T16" fmla="*/ 859 w 1009"/>
                  <a:gd name="T17" fmla="*/ 381 h 547"/>
                  <a:gd name="T18" fmla="*/ 871 w 1009"/>
                  <a:gd name="T19" fmla="*/ 392 h 547"/>
                  <a:gd name="T20" fmla="*/ 859 w 1009"/>
                  <a:gd name="T21" fmla="*/ 381 h 547"/>
                  <a:gd name="T22" fmla="*/ 871 w 1009"/>
                  <a:gd name="T23" fmla="*/ 392 h 547"/>
                  <a:gd name="T24" fmla="*/ 871 w 1009"/>
                  <a:gd name="T25" fmla="*/ 392 h 547"/>
                  <a:gd name="T26" fmla="*/ 1004 w 1009"/>
                  <a:gd name="T27" fmla="*/ 34 h 547"/>
                  <a:gd name="T28" fmla="*/ 1002 w 1009"/>
                  <a:gd name="T29" fmla="*/ 4 h 547"/>
                  <a:gd name="T30" fmla="*/ 964 w 1009"/>
                  <a:gd name="T31" fmla="*/ 45 h 547"/>
                  <a:gd name="T32" fmla="*/ 840 w 1009"/>
                  <a:gd name="T33" fmla="*/ 363 h 547"/>
                  <a:gd name="T34" fmla="*/ 517 w 1009"/>
                  <a:gd name="T35" fmla="*/ 507 h 547"/>
                  <a:gd name="T36" fmla="*/ 506 w 1009"/>
                  <a:gd name="T37" fmla="*/ 507 h 547"/>
                  <a:gd name="T38" fmla="*/ 189 w 1009"/>
                  <a:gd name="T39" fmla="*/ 381 h 547"/>
                  <a:gd name="T40" fmla="*/ 188 w 1009"/>
                  <a:gd name="T41" fmla="*/ 380 h 547"/>
                  <a:gd name="T42" fmla="*/ 187 w 1009"/>
                  <a:gd name="T43" fmla="*/ 379 h 547"/>
                  <a:gd name="T44" fmla="*/ 41 w 1009"/>
                  <a:gd name="T45" fmla="*/ 57 h 547"/>
                  <a:gd name="T46" fmla="*/ 42 w 1009"/>
                  <a:gd name="T47" fmla="*/ 0 h 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09" h="547">
                    <a:moveTo>
                      <a:pt x="42" y="0"/>
                    </a:moveTo>
                    <a:lnTo>
                      <a:pt x="1" y="0"/>
                    </a:lnTo>
                    <a:cubicBezTo>
                      <a:pt x="0" y="18"/>
                      <a:pt x="0" y="36"/>
                      <a:pt x="1" y="54"/>
                    </a:cubicBezTo>
                    <a:cubicBezTo>
                      <a:pt x="5" y="183"/>
                      <a:pt x="59" y="311"/>
                      <a:pt x="161" y="407"/>
                    </a:cubicBezTo>
                    <a:lnTo>
                      <a:pt x="162" y="408"/>
                    </a:lnTo>
                    <a:cubicBezTo>
                      <a:pt x="260" y="501"/>
                      <a:pt x="386" y="547"/>
                      <a:pt x="510" y="547"/>
                    </a:cubicBezTo>
                    <a:cubicBezTo>
                      <a:pt x="514" y="547"/>
                      <a:pt x="518" y="547"/>
                      <a:pt x="523" y="547"/>
                    </a:cubicBezTo>
                    <a:cubicBezTo>
                      <a:pt x="651" y="544"/>
                      <a:pt x="777" y="492"/>
                      <a:pt x="871" y="392"/>
                    </a:cubicBezTo>
                    <a:lnTo>
                      <a:pt x="859" y="381"/>
                    </a:lnTo>
                    <a:lnTo>
                      <a:pt x="871" y="392"/>
                    </a:lnTo>
                    <a:lnTo>
                      <a:pt x="859" y="381"/>
                    </a:lnTo>
                    <a:lnTo>
                      <a:pt x="871" y="392"/>
                    </a:lnTo>
                    <a:lnTo>
                      <a:pt x="871" y="392"/>
                    </a:lnTo>
                    <a:cubicBezTo>
                      <a:pt x="965" y="292"/>
                      <a:pt x="1009" y="163"/>
                      <a:pt x="1004" y="34"/>
                    </a:cubicBezTo>
                    <a:cubicBezTo>
                      <a:pt x="1004" y="24"/>
                      <a:pt x="1003" y="14"/>
                      <a:pt x="1002" y="4"/>
                    </a:cubicBezTo>
                    <a:lnTo>
                      <a:pt x="964" y="45"/>
                    </a:lnTo>
                    <a:cubicBezTo>
                      <a:pt x="965" y="159"/>
                      <a:pt x="924" y="273"/>
                      <a:pt x="840" y="363"/>
                    </a:cubicBezTo>
                    <a:cubicBezTo>
                      <a:pt x="752" y="456"/>
                      <a:pt x="635" y="504"/>
                      <a:pt x="517" y="507"/>
                    </a:cubicBezTo>
                    <a:cubicBezTo>
                      <a:pt x="513" y="507"/>
                      <a:pt x="510" y="507"/>
                      <a:pt x="506" y="507"/>
                    </a:cubicBezTo>
                    <a:cubicBezTo>
                      <a:pt x="392" y="507"/>
                      <a:pt x="278" y="465"/>
                      <a:pt x="189" y="381"/>
                    </a:cubicBezTo>
                    <a:lnTo>
                      <a:pt x="188" y="380"/>
                    </a:lnTo>
                    <a:lnTo>
                      <a:pt x="187" y="379"/>
                    </a:lnTo>
                    <a:cubicBezTo>
                      <a:pt x="94" y="292"/>
                      <a:pt x="45" y="175"/>
                      <a:pt x="41" y="57"/>
                    </a:cubicBezTo>
                    <a:cubicBezTo>
                      <a:pt x="40" y="38"/>
                      <a:pt x="41" y="19"/>
                      <a:pt x="42" y="0"/>
                    </a:cubicBez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Freeform 1671"/>
              <p:cNvSpPr>
                <a:spLocks noEditPoints="1"/>
              </p:cNvSpPr>
              <p:nvPr/>
            </p:nvSpPr>
            <p:spPr bwMode="auto">
              <a:xfrm>
                <a:off x="1488" y="3029"/>
                <a:ext cx="323" cy="161"/>
              </a:xfrm>
              <a:custGeom>
                <a:avLst/>
                <a:gdLst>
                  <a:gd name="T0" fmla="*/ 823 w 823"/>
                  <a:gd name="T1" fmla="*/ 0 h 412"/>
                  <a:gd name="T2" fmla="*/ 819 w 823"/>
                  <a:gd name="T3" fmla="*/ 0 h 412"/>
                  <a:gd name="T4" fmla="*/ 819 w 823"/>
                  <a:gd name="T5" fmla="*/ 4 h 412"/>
                  <a:gd name="T6" fmla="*/ 823 w 823"/>
                  <a:gd name="T7" fmla="*/ 0 h 412"/>
                  <a:gd name="T8" fmla="*/ 779 w 823"/>
                  <a:gd name="T9" fmla="*/ 0 h 412"/>
                  <a:gd name="T10" fmla="*/ 0 w 823"/>
                  <a:gd name="T11" fmla="*/ 0 h 412"/>
                  <a:gd name="T12" fmla="*/ 436 w 823"/>
                  <a:gd name="T13" fmla="*/ 412 h 412"/>
                  <a:gd name="T14" fmla="*/ 781 w 823"/>
                  <a:gd name="T15" fmla="*/ 45 h 412"/>
                  <a:gd name="T16" fmla="*/ 781 w 823"/>
                  <a:gd name="T17" fmla="*/ 31 h 412"/>
                  <a:gd name="T18" fmla="*/ 779 w 823"/>
                  <a:gd name="T19" fmla="*/ 0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23" h="412">
                    <a:moveTo>
                      <a:pt x="823" y="0"/>
                    </a:moveTo>
                    <a:lnTo>
                      <a:pt x="819" y="0"/>
                    </a:lnTo>
                    <a:cubicBezTo>
                      <a:pt x="819" y="1"/>
                      <a:pt x="819" y="3"/>
                      <a:pt x="819" y="4"/>
                    </a:cubicBezTo>
                    <a:lnTo>
                      <a:pt x="823" y="0"/>
                    </a:lnTo>
                    <a:close/>
                    <a:moveTo>
                      <a:pt x="779" y="0"/>
                    </a:moveTo>
                    <a:lnTo>
                      <a:pt x="0" y="0"/>
                    </a:lnTo>
                    <a:lnTo>
                      <a:pt x="436" y="412"/>
                    </a:lnTo>
                    <a:lnTo>
                      <a:pt x="781" y="45"/>
                    </a:lnTo>
                    <a:cubicBezTo>
                      <a:pt x="781" y="40"/>
                      <a:pt x="781" y="36"/>
                      <a:pt x="781" y="31"/>
                    </a:cubicBezTo>
                    <a:cubicBezTo>
                      <a:pt x="780" y="21"/>
                      <a:pt x="780" y="10"/>
                      <a:pt x="779" y="0"/>
                    </a:cubicBezTo>
                    <a:close/>
                  </a:path>
                </a:pathLst>
              </a:custGeom>
              <a:solidFill>
                <a:srgbClr val="F9DE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Freeform 1672"/>
              <p:cNvSpPr>
                <a:spLocks/>
              </p:cNvSpPr>
              <p:nvPr/>
            </p:nvSpPr>
            <p:spPr bwMode="auto">
              <a:xfrm>
                <a:off x="1794" y="3029"/>
                <a:ext cx="16" cy="17"/>
              </a:xfrm>
              <a:custGeom>
                <a:avLst/>
                <a:gdLst>
                  <a:gd name="T0" fmla="*/ 40 w 40"/>
                  <a:gd name="T1" fmla="*/ 0 h 45"/>
                  <a:gd name="T2" fmla="*/ 0 w 40"/>
                  <a:gd name="T3" fmla="*/ 0 h 45"/>
                  <a:gd name="T4" fmla="*/ 2 w 40"/>
                  <a:gd name="T5" fmla="*/ 31 h 45"/>
                  <a:gd name="T6" fmla="*/ 2 w 40"/>
                  <a:gd name="T7" fmla="*/ 45 h 45"/>
                  <a:gd name="T8" fmla="*/ 40 w 40"/>
                  <a:gd name="T9" fmla="*/ 4 h 45"/>
                  <a:gd name="T10" fmla="*/ 40 w 40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45">
                    <a:moveTo>
                      <a:pt x="40" y="0"/>
                    </a:moveTo>
                    <a:lnTo>
                      <a:pt x="0" y="0"/>
                    </a:lnTo>
                    <a:cubicBezTo>
                      <a:pt x="1" y="10"/>
                      <a:pt x="1" y="21"/>
                      <a:pt x="2" y="31"/>
                    </a:cubicBezTo>
                    <a:cubicBezTo>
                      <a:pt x="2" y="36"/>
                      <a:pt x="2" y="40"/>
                      <a:pt x="2" y="45"/>
                    </a:cubicBezTo>
                    <a:lnTo>
                      <a:pt x="40" y="4"/>
                    </a:lnTo>
                    <a:cubicBezTo>
                      <a:pt x="40" y="3"/>
                      <a:pt x="40" y="1"/>
                      <a:pt x="40" y="0"/>
                    </a:cubicBezTo>
                    <a:close/>
                  </a:path>
                </a:pathLst>
              </a:custGeom>
              <a:solidFill>
                <a:srgbClr val="F1D9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Freeform 1673"/>
              <p:cNvSpPr>
                <a:spLocks/>
              </p:cNvSpPr>
              <p:nvPr/>
            </p:nvSpPr>
            <p:spPr bwMode="auto">
              <a:xfrm>
                <a:off x="1348" y="3025"/>
                <a:ext cx="955" cy="510"/>
              </a:xfrm>
              <a:custGeom>
                <a:avLst/>
                <a:gdLst>
                  <a:gd name="T0" fmla="*/ 140 w 2431"/>
                  <a:gd name="T1" fmla="*/ 10 h 1307"/>
                  <a:gd name="T2" fmla="*/ 140 w 2431"/>
                  <a:gd name="T3" fmla="*/ 20 h 1307"/>
                  <a:gd name="T4" fmla="*/ 2291 w 2431"/>
                  <a:gd name="T5" fmla="*/ 20 h 1307"/>
                  <a:gd name="T6" fmla="*/ 2411 w 2431"/>
                  <a:gd name="T7" fmla="*/ 140 h 1307"/>
                  <a:gd name="T8" fmla="*/ 2411 w 2431"/>
                  <a:gd name="T9" fmla="*/ 1166 h 1307"/>
                  <a:gd name="T10" fmla="*/ 2291 w 2431"/>
                  <a:gd name="T11" fmla="*/ 1286 h 1307"/>
                  <a:gd name="T12" fmla="*/ 140 w 2431"/>
                  <a:gd name="T13" fmla="*/ 1286 h 1307"/>
                  <a:gd name="T14" fmla="*/ 21 w 2431"/>
                  <a:gd name="T15" fmla="*/ 1166 h 1307"/>
                  <a:gd name="T16" fmla="*/ 21 w 2431"/>
                  <a:gd name="T17" fmla="*/ 140 h 1307"/>
                  <a:gd name="T18" fmla="*/ 140 w 2431"/>
                  <a:gd name="T19" fmla="*/ 20 h 1307"/>
                  <a:gd name="T20" fmla="*/ 140 w 2431"/>
                  <a:gd name="T21" fmla="*/ 0 h 1307"/>
                  <a:gd name="T22" fmla="*/ 41 w 2431"/>
                  <a:gd name="T23" fmla="*/ 41 h 1307"/>
                  <a:gd name="T24" fmla="*/ 0 w 2431"/>
                  <a:gd name="T25" fmla="*/ 140 h 1307"/>
                  <a:gd name="T26" fmla="*/ 0 w 2431"/>
                  <a:gd name="T27" fmla="*/ 1166 h 1307"/>
                  <a:gd name="T28" fmla="*/ 41 w 2431"/>
                  <a:gd name="T29" fmla="*/ 1266 h 1307"/>
                  <a:gd name="T30" fmla="*/ 140 w 2431"/>
                  <a:gd name="T31" fmla="*/ 1307 h 1307"/>
                  <a:gd name="T32" fmla="*/ 2291 w 2431"/>
                  <a:gd name="T33" fmla="*/ 1307 h 1307"/>
                  <a:gd name="T34" fmla="*/ 2390 w 2431"/>
                  <a:gd name="T35" fmla="*/ 1266 h 1307"/>
                  <a:gd name="T36" fmla="*/ 2431 w 2431"/>
                  <a:gd name="T37" fmla="*/ 1166 h 1307"/>
                  <a:gd name="T38" fmla="*/ 2431 w 2431"/>
                  <a:gd name="T39" fmla="*/ 140 h 1307"/>
                  <a:gd name="T40" fmla="*/ 2390 w 2431"/>
                  <a:gd name="T41" fmla="*/ 41 h 1307"/>
                  <a:gd name="T42" fmla="*/ 2291 w 2431"/>
                  <a:gd name="T43" fmla="*/ 0 h 1307"/>
                  <a:gd name="T44" fmla="*/ 140 w 2431"/>
                  <a:gd name="T45" fmla="*/ 0 h 1307"/>
                  <a:gd name="T46" fmla="*/ 140 w 2431"/>
                  <a:gd name="T47" fmla="*/ 10 h 1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431" h="1307">
                    <a:moveTo>
                      <a:pt x="140" y="10"/>
                    </a:moveTo>
                    <a:lnTo>
                      <a:pt x="140" y="20"/>
                    </a:lnTo>
                    <a:lnTo>
                      <a:pt x="2291" y="20"/>
                    </a:lnTo>
                    <a:cubicBezTo>
                      <a:pt x="2357" y="20"/>
                      <a:pt x="2410" y="74"/>
                      <a:pt x="2411" y="140"/>
                    </a:cubicBezTo>
                    <a:lnTo>
                      <a:pt x="2411" y="1166"/>
                    </a:lnTo>
                    <a:cubicBezTo>
                      <a:pt x="2410" y="1233"/>
                      <a:pt x="2357" y="1286"/>
                      <a:pt x="2291" y="1286"/>
                    </a:cubicBezTo>
                    <a:lnTo>
                      <a:pt x="140" y="1286"/>
                    </a:lnTo>
                    <a:cubicBezTo>
                      <a:pt x="74" y="1286"/>
                      <a:pt x="21" y="1233"/>
                      <a:pt x="21" y="1166"/>
                    </a:cubicBezTo>
                    <a:lnTo>
                      <a:pt x="21" y="140"/>
                    </a:lnTo>
                    <a:cubicBezTo>
                      <a:pt x="21" y="74"/>
                      <a:pt x="74" y="20"/>
                      <a:pt x="140" y="20"/>
                    </a:cubicBezTo>
                    <a:lnTo>
                      <a:pt x="140" y="0"/>
                    </a:lnTo>
                    <a:cubicBezTo>
                      <a:pt x="101" y="0"/>
                      <a:pt x="66" y="15"/>
                      <a:pt x="41" y="41"/>
                    </a:cubicBezTo>
                    <a:cubicBezTo>
                      <a:pt x="15" y="66"/>
                      <a:pt x="0" y="101"/>
                      <a:pt x="0" y="140"/>
                    </a:cubicBezTo>
                    <a:lnTo>
                      <a:pt x="0" y="1166"/>
                    </a:lnTo>
                    <a:cubicBezTo>
                      <a:pt x="0" y="1205"/>
                      <a:pt x="15" y="1240"/>
                      <a:pt x="41" y="1266"/>
                    </a:cubicBezTo>
                    <a:cubicBezTo>
                      <a:pt x="66" y="1291"/>
                      <a:pt x="101" y="1307"/>
                      <a:pt x="140" y="1307"/>
                    </a:cubicBezTo>
                    <a:lnTo>
                      <a:pt x="2291" y="1307"/>
                    </a:lnTo>
                    <a:cubicBezTo>
                      <a:pt x="2330" y="1307"/>
                      <a:pt x="2365" y="1291"/>
                      <a:pt x="2390" y="1266"/>
                    </a:cubicBezTo>
                    <a:cubicBezTo>
                      <a:pt x="2416" y="1240"/>
                      <a:pt x="2431" y="1205"/>
                      <a:pt x="2431" y="1166"/>
                    </a:cubicBezTo>
                    <a:lnTo>
                      <a:pt x="2431" y="140"/>
                    </a:lnTo>
                    <a:cubicBezTo>
                      <a:pt x="2431" y="101"/>
                      <a:pt x="2416" y="66"/>
                      <a:pt x="2390" y="41"/>
                    </a:cubicBezTo>
                    <a:cubicBezTo>
                      <a:pt x="2365" y="15"/>
                      <a:pt x="2330" y="0"/>
                      <a:pt x="2291" y="0"/>
                    </a:cubicBezTo>
                    <a:lnTo>
                      <a:pt x="140" y="0"/>
                    </a:lnTo>
                    <a:lnTo>
                      <a:pt x="140" y="1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Freeform 1674"/>
              <p:cNvSpPr>
                <a:spLocks/>
              </p:cNvSpPr>
              <p:nvPr/>
            </p:nvSpPr>
            <p:spPr bwMode="auto">
              <a:xfrm>
                <a:off x="2324" y="2964"/>
                <a:ext cx="428" cy="122"/>
              </a:xfrm>
              <a:custGeom>
                <a:avLst/>
                <a:gdLst>
                  <a:gd name="T0" fmla="*/ 0 w 1090"/>
                  <a:gd name="T1" fmla="*/ 0 h 312"/>
                  <a:gd name="T2" fmla="*/ 6 w 1090"/>
                  <a:gd name="T3" fmla="*/ 139 h 312"/>
                  <a:gd name="T4" fmla="*/ 1083 w 1090"/>
                  <a:gd name="T5" fmla="*/ 139 h 312"/>
                  <a:gd name="T6" fmla="*/ 1083 w 1090"/>
                  <a:gd name="T7" fmla="*/ 312 h 312"/>
                  <a:gd name="T8" fmla="*/ 1090 w 1090"/>
                  <a:gd name="T9" fmla="*/ 312 h 312"/>
                  <a:gd name="T10" fmla="*/ 1090 w 1090"/>
                  <a:gd name="T11" fmla="*/ 132 h 312"/>
                  <a:gd name="T12" fmla="*/ 12 w 1090"/>
                  <a:gd name="T13" fmla="*/ 132 h 312"/>
                  <a:gd name="T14" fmla="*/ 6 w 1090"/>
                  <a:gd name="T15" fmla="*/ 0 h 312"/>
                  <a:gd name="T16" fmla="*/ 0 w 1090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0" h="312">
                    <a:moveTo>
                      <a:pt x="0" y="0"/>
                    </a:moveTo>
                    <a:lnTo>
                      <a:pt x="6" y="139"/>
                    </a:lnTo>
                    <a:lnTo>
                      <a:pt x="1083" y="139"/>
                    </a:lnTo>
                    <a:lnTo>
                      <a:pt x="1083" y="312"/>
                    </a:lnTo>
                    <a:lnTo>
                      <a:pt x="1090" y="312"/>
                    </a:lnTo>
                    <a:lnTo>
                      <a:pt x="1090" y="132"/>
                    </a:lnTo>
                    <a:lnTo>
                      <a:pt x="12" y="132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Freeform 1675"/>
              <p:cNvSpPr>
                <a:spLocks/>
              </p:cNvSpPr>
              <p:nvPr/>
            </p:nvSpPr>
            <p:spPr bwMode="auto">
              <a:xfrm>
                <a:off x="2740" y="3050"/>
                <a:ext cx="21" cy="36"/>
              </a:xfrm>
              <a:custGeom>
                <a:avLst/>
                <a:gdLst>
                  <a:gd name="T0" fmla="*/ 26 w 53"/>
                  <a:gd name="T1" fmla="*/ 26 h 92"/>
                  <a:gd name="T2" fmla="*/ 0 w 53"/>
                  <a:gd name="T3" fmla="*/ 0 h 92"/>
                  <a:gd name="T4" fmla="*/ 26 w 53"/>
                  <a:gd name="T5" fmla="*/ 92 h 92"/>
                  <a:gd name="T6" fmla="*/ 53 w 53"/>
                  <a:gd name="T7" fmla="*/ 0 h 92"/>
                  <a:gd name="T8" fmla="*/ 26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3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Freeform 1676"/>
              <p:cNvSpPr>
                <a:spLocks/>
              </p:cNvSpPr>
              <p:nvPr/>
            </p:nvSpPr>
            <p:spPr bwMode="auto">
              <a:xfrm>
                <a:off x="2737" y="3045"/>
                <a:ext cx="27" cy="46"/>
              </a:xfrm>
              <a:custGeom>
                <a:avLst/>
                <a:gdLst>
                  <a:gd name="T0" fmla="*/ 33 w 67"/>
                  <a:gd name="T1" fmla="*/ 38 h 116"/>
                  <a:gd name="T2" fmla="*/ 36 w 67"/>
                  <a:gd name="T3" fmla="*/ 36 h 116"/>
                  <a:gd name="T4" fmla="*/ 0 w 67"/>
                  <a:gd name="T5" fmla="*/ 0 h 116"/>
                  <a:gd name="T6" fmla="*/ 33 w 67"/>
                  <a:gd name="T7" fmla="*/ 116 h 116"/>
                  <a:gd name="T8" fmla="*/ 67 w 67"/>
                  <a:gd name="T9" fmla="*/ 0 h 116"/>
                  <a:gd name="T10" fmla="*/ 31 w 67"/>
                  <a:gd name="T11" fmla="*/ 36 h 116"/>
                  <a:gd name="T12" fmla="*/ 33 w 67"/>
                  <a:gd name="T13" fmla="*/ 38 h 116"/>
                  <a:gd name="T14" fmla="*/ 36 w 67"/>
                  <a:gd name="T15" fmla="*/ 36 h 116"/>
                  <a:gd name="T16" fmla="*/ 33 w 67"/>
                  <a:gd name="T17" fmla="*/ 38 h 116"/>
                  <a:gd name="T18" fmla="*/ 36 w 67"/>
                  <a:gd name="T19" fmla="*/ 40 h 116"/>
                  <a:gd name="T20" fmla="*/ 53 w 67"/>
                  <a:gd name="T21" fmla="*/ 23 h 116"/>
                  <a:gd name="T22" fmla="*/ 33 w 67"/>
                  <a:gd name="T23" fmla="*/ 92 h 116"/>
                  <a:gd name="T24" fmla="*/ 14 w 67"/>
                  <a:gd name="T25" fmla="*/ 23 h 116"/>
                  <a:gd name="T26" fmla="*/ 31 w 67"/>
                  <a:gd name="T27" fmla="*/ 40 h 116"/>
                  <a:gd name="T28" fmla="*/ 33 w 67"/>
                  <a:gd name="T29" fmla="*/ 43 h 116"/>
                  <a:gd name="T30" fmla="*/ 36 w 67"/>
                  <a:gd name="T31" fmla="*/ 40 h 116"/>
                  <a:gd name="T32" fmla="*/ 33 w 67"/>
                  <a:gd name="T33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" h="116">
                    <a:moveTo>
                      <a:pt x="33" y="38"/>
                    </a:moveTo>
                    <a:lnTo>
                      <a:pt x="36" y="36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7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6" y="36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6" name="Freeform 1677"/>
              <p:cNvSpPr>
                <a:spLocks/>
              </p:cNvSpPr>
              <p:nvPr/>
            </p:nvSpPr>
            <p:spPr bwMode="auto">
              <a:xfrm>
                <a:off x="2809" y="2973"/>
                <a:ext cx="125" cy="115"/>
              </a:xfrm>
              <a:custGeom>
                <a:avLst/>
                <a:gdLst>
                  <a:gd name="T0" fmla="*/ 312 w 318"/>
                  <a:gd name="T1" fmla="*/ 0 h 295"/>
                  <a:gd name="T2" fmla="*/ 312 w 318"/>
                  <a:gd name="T3" fmla="*/ 115 h 295"/>
                  <a:gd name="T4" fmla="*/ 0 w 318"/>
                  <a:gd name="T5" fmla="*/ 115 h 295"/>
                  <a:gd name="T6" fmla="*/ 0 w 318"/>
                  <a:gd name="T7" fmla="*/ 295 h 295"/>
                  <a:gd name="T8" fmla="*/ 6 w 318"/>
                  <a:gd name="T9" fmla="*/ 295 h 295"/>
                  <a:gd name="T10" fmla="*/ 6 w 318"/>
                  <a:gd name="T11" fmla="*/ 122 h 295"/>
                  <a:gd name="T12" fmla="*/ 318 w 318"/>
                  <a:gd name="T13" fmla="*/ 122 h 295"/>
                  <a:gd name="T14" fmla="*/ 318 w 318"/>
                  <a:gd name="T15" fmla="*/ 0 h 295"/>
                  <a:gd name="T16" fmla="*/ 312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6" y="295"/>
                    </a:lnTo>
                    <a:lnTo>
                      <a:pt x="6" y="122"/>
                    </a:lnTo>
                    <a:lnTo>
                      <a:pt x="318" y="122"/>
                    </a:lnTo>
                    <a:lnTo>
                      <a:pt x="318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7" name="Freeform 1678"/>
              <p:cNvSpPr>
                <a:spLocks/>
              </p:cNvSpPr>
              <p:nvPr/>
            </p:nvSpPr>
            <p:spPr bwMode="auto">
              <a:xfrm>
                <a:off x="2800" y="3052"/>
                <a:ext cx="20" cy="36"/>
              </a:xfrm>
              <a:custGeom>
                <a:avLst/>
                <a:gdLst>
                  <a:gd name="T0" fmla="*/ 26 w 52"/>
                  <a:gd name="T1" fmla="*/ 26 h 92"/>
                  <a:gd name="T2" fmla="*/ 0 w 52"/>
                  <a:gd name="T3" fmla="*/ 0 h 92"/>
                  <a:gd name="T4" fmla="*/ 26 w 52"/>
                  <a:gd name="T5" fmla="*/ 92 h 92"/>
                  <a:gd name="T6" fmla="*/ 52 w 52"/>
                  <a:gd name="T7" fmla="*/ 0 h 92"/>
                  <a:gd name="T8" fmla="*/ 26 w 52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2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8" name="Freeform 1679"/>
              <p:cNvSpPr>
                <a:spLocks/>
              </p:cNvSpPr>
              <p:nvPr/>
            </p:nvSpPr>
            <p:spPr bwMode="auto">
              <a:xfrm>
                <a:off x="2797" y="3048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3 w 66"/>
                  <a:gd name="T27" fmla="*/ 23 h 116"/>
                  <a:gd name="T28" fmla="*/ 31 w 66"/>
                  <a:gd name="T29" fmla="*/ 40 h 116"/>
                  <a:gd name="T30" fmla="*/ 33 w 66"/>
                  <a:gd name="T31" fmla="*/ 43 h 116"/>
                  <a:gd name="T32" fmla="*/ 35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9" name="Freeform 1680"/>
              <p:cNvSpPr>
                <a:spLocks/>
              </p:cNvSpPr>
              <p:nvPr/>
            </p:nvSpPr>
            <p:spPr bwMode="auto">
              <a:xfrm>
                <a:off x="3429" y="2965"/>
                <a:ext cx="428" cy="122"/>
              </a:xfrm>
              <a:custGeom>
                <a:avLst/>
                <a:gdLst>
                  <a:gd name="T0" fmla="*/ 1083 w 1090"/>
                  <a:gd name="T1" fmla="*/ 0 h 312"/>
                  <a:gd name="T2" fmla="*/ 1077 w 1090"/>
                  <a:gd name="T3" fmla="*/ 132 h 312"/>
                  <a:gd name="T4" fmla="*/ 0 w 1090"/>
                  <a:gd name="T5" fmla="*/ 132 h 312"/>
                  <a:gd name="T6" fmla="*/ 0 w 1090"/>
                  <a:gd name="T7" fmla="*/ 312 h 312"/>
                  <a:gd name="T8" fmla="*/ 6 w 1090"/>
                  <a:gd name="T9" fmla="*/ 312 h 312"/>
                  <a:gd name="T10" fmla="*/ 6 w 1090"/>
                  <a:gd name="T11" fmla="*/ 139 h 312"/>
                  <a:gd name="T12" fmla="*/ 1084 w 1090"/>
                  <a:gd name="T13" fmla="*/ 139 h 312"/>
                  <a:gd name="T14" fmla="*/ 1090 w 1090"/>
                  <a:gd name="T15" fmla="*/ 0 h 312"/>
                  <a:gd name="T16" fmla="*/ 1083 w 1090"/>
                  <a:gd name="T17" fmla="*/ 0 h 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0" h="312">
                    <a:moveTo>
                      <a:pt x="1083" y="0"/>
                    </a:moveTo>
                    <a:lnTo>
                      <a:pt x="1077" y="132"/>
                    </a:lnTo>
                    <a:lnTo>
                      <a:pt x="0" y="132"/>
                    </a:lnTo>
                    <a:lnTo>
                      <a:pt x="0" y="312"/>
                    </a:lnTo>
                    <a:lnTo>
                      <a:pt x="6" y="312"/>
                    </a:lnTo>
                    <a:lnTo>
                      <a:pt x="6" y="139"/>
                    </a:lnTo>
                    <a:lnTo>
                      <a:pt x="1084" y="139"/>
                    </a:lnTo>
                    <a:lnTo>
                      <a:pt x="1090" y="0"/>
                    </a:lnTo>
                    <a:lnTo>
                      <a:pt x="1083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0" name="Freeform 1681"/>
              <p:cNvSpPr>
                <a:spLocks/>
              </p:cNvSpPr>
              <p:nvPr/>
            </p:nvSpPr>
            <p:spPr bwMode="auto">
              <a:xfrm>
                <a:off x="3419" y="3051"/>
                <a:ext cx="21" cy="36"/>
              </a:xfrm>
              <a:custGeom>
                <a:avLst/>
                <a:gdLst>
                  <a:gd name="T0" fmla="*/ 27 w 53"/>
                  <a:gd name="T1" fmla="*/ 26 h 92"/>
                  <a:gd name="T2" fmla="*/ 0 w 53"/>
                  <a:gd name="T3" fmla="*/ 0 h 92"/>
                  <a:gd name="T4" fmla="*/ 27 w 53"/>
                  <a:gd name="T5" fmla="*/ 92 h 92"/>
                  <a:gd name="T6" fmla="*/ 53 w 53"/>
                  <a:gd name="T7" fmla="*/ 0 h 92"/>
                  <a:gd name="T8" fmla="*/ 27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7" y="26"/>
                    </a:moveTo>
                    <a:lnTo>
                      <a:pt x="0" y="0"/>
                    </a:lnTo>
                    <a:lnTo>
                      <a:pt x="27" y="92"/>
                    </a:lnTo>
                    <a:lnTo>
                      <a:pt x="53" y="0"/>
                    </a:lnTo>
                    <a:lnTo>
                      <a:pt x="27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1" name="Freeform 1682"/>
              <p:cNvSpPr>
                <a:spLocks/>
              </p:cNvSpPr>
              <p:nvPr/>
            </p:nvSpPr>
            <p:spPr bwMode="auto">
              <a:xfrm>
                <a:off x="3417" y="3047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1 w 66"/>
                  <a:gd name="T11" fmla="*/ 36 h 116"/>
                  <a:gd name="T12" fmla="*/ 33 w 66"/>
                  <a:gd name="T13" fmla="*/ 38 h 116"/>
                  <a:gd name="T14" fmla="*/ 35 w 66"/>
                  <a:gd name="T15" fmla="*/ 36 h 116"/>
                  <a:gd name="T16" fmla="*/ 33 w 66"/>
                  <a:gd name="T17" fmla="*/ 38 h 116"/>
                  <a:gd name="T18" fmla="*/ 35 w 66"/>
                  <a:gd name="T19" fmla="*/ 40 h 116"/>
                  <a:gd name="T20" fmla="*/ 53 w 66"/>
                  <a:gd name="T21" fmla="*/ 23 h 116"/>
                  <a:gd name="T22" fmla="*/ 33 w 66"/>
                  <a:gd name="T23" fmla="*/ 92 h 116"/>
                  <a:gd name="T24" fmla="*/ 13 w 66"/>
                  <a:gd name="T25" fmla="*/ 23 h 116"/>
                  <a:gd name="T26" fmla="*/ 33 w 66"/>
                  <a:gd name="T27" fmla="*/ 43 h 116"/>
                  <a:gd name="T28" fmla="*/ 35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2" name="Freeform 1683"/>
              <p:cNvSpPr>
                <a:spLocks/>
              </p:cNvSpPr>
              <p:nvPr/>
            </p:nvSpPr>
            <p:spPr bwMode="auto">
              <a:xfrm>
                <a:off x="3247" y="2974"/>
                <a:ext cx="124" cy="116"/>
              </a:xfrm>
              <a:custGeom>
                <a:avLst/>
                <a:gdLst>
                  <a:gd name="T0" fmla="*/ 0 w 318"/>
                  <a:gd name="T1" fmla="*/ 0 h 295"/>
                  <a:gd name="T2" fmla="*/ 0 w 318"/>
                  <a:gd name="T3" fmla="*/ 121 h 295"/>
                  <a:gd name="T4" fmla="*/ 312 w 318"/>
                  <a:gd name="T5" fmla="*/ 121 h 295"/>
                  <a:gd name="T6" fmla="*/ 312 w 318"/>
                  <a:gd name="T7" fmla="*/ 295 h 295"/>
                  <a:gd name="T8" fmla="*/ 318 w 318"/>
                  <a:gd name="T9" fmla="*/ 295 h 295"/>
                  <a:gd name="T10" fmla="*/ 318 w 318"/>
                  <a:gd name="T11" fmla="*/ 115 h 295"/>
                  <a:gd name="T12" fmla="*/ 6 w 318"/>
                  <a:gd name="T13" fmla="*/ 115 h 295"/>
                  <a:gd name="T14" fmla="*/ 6 w 318"/>
                  <a:gd name="T15" fmla="*/ 0 h 295"/>
                  <a:gd name="T16" fmla="*/ 0 w 318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8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8" y="295"/>
                    </a:lnTo>
                    <a:lnTo>
                      <a:pt x="318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3" name="Freeform 1684"/>
              <p:cNvSpPr>
                <a:spLocks/>
              </p:cNvSpPr>
              <p:nvPr/>
            </p:nvSpPr>
            <p:spPr bwMode="auto">
              <a:xfrm>
                <a:off x="3360" y="3054"/>
                <a:ext cx="21" cy="36"/>
              </a:xfrm>
              <a:custGeom>
                <a:avLst/>
                <a:gdLst>
                  <a:gd name="T0" fmla="*/ 26 w 53"/>
                  <a:gd name="T1" fmla="*/ 26 h 92"/>
                  <a:gd name="T2" fmla="*/ 0 w 53"/>
                  <a:gd name="T3" fmla="*/ 0 h 92"/>
                  <a:gd name="T4" fmla="*/ 26 w 53"/>
                  <a:gd name="T5" fmla="*/ 92 h 92"/>
                  <a:gd name="T6" fmla="*/ 53 w 53"/>
                  <a:gd name="T7" fmla="*/ 0 h 92"/>
                  <a:gd name="T8" fmla="*/ 26 w 53"/>
                  <a:gd name="T9" fmla="*/ 2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2">
                    <a:moveTo>
                      <a:pt x="26" y="26"/>
                    </a:moveTo>
                    <a:lnTo>
                      <a:pt x="0" y="0"/>
                    </a:lnTo>
                    <a:lnTo>
                      <a:pt x="26" y="92"/>
                    </a:lnTo>
                    <a:lnTo>
                      <a:pt x="53" y="0"/>
                    </a:lnTo>
                    <a:lnTo>
                      <a:pt x="26" y="26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4" name="Freeform 1685"/>
              <p:cNvSpPr>
                <a:spLocks/>
              </p:cNvSpPr>
              <p:nvPr/>
            </p:nvSpPr>
            <p:spPr bwMode="auto">
              <a:xfrm>
                <a:off x="3357" y="3049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6 h 116"/>
                  <a:gd name="T4" fmla="*/ 9 w 66"/>
                  <a:gd name="T5" fmla="*/ 9 h 116"/>
                  <a:gd name="T6" fmla="*/ 0 w 66"/>
                  <a:gd name="T7" fmla="*/ 0 h 116"/>
                  <a:gd name="T8" fmla="*/ 33 w 66"/>
                  <a:gd name="T9" fmla="*/ 116 h 116"/>
                  <a:gd name="T10" fmla="*/ 66 w 66"/>
                  <a:gd name="T11" fmla="*/ 0 h 116"/>
                  <a:gd name="T12" fmla="*/ 31 w 66"/>
                  <a:gd name="T13" fmla="*/ 36 h 116"/>
                  <a:gd name="T14" fmla="*/ 33 w 66"/>
                  <a:gd name="T15" fmla="*/ 38 h 116"/>
                  <a:gd name="T16" fmla="*/ 35 w 66"/>
                  <a:gd name="T17" fmla="*/ 36 h 116"/>
                  <a:gd name="T18" fmla="*/ 33 w 66"/>
                  <a:gd name="T19" fmla="*/ 38 h 116"/>
                  <a:gd name="T20" fmla="*/ 35 w 66"/>
                  <a:gd name="T21" fmla="*/ 40 h 116"/>
                  <a:gd name="T22" fmla="*/ 53 w 66"/>
                  <a:gd name="T23" fmla="*/ 23 h 116"/>
                  <a:gd name="T24" fmla="*/ 33 w 66"/>
                  <a:gd name="T25" fmla="*/ 92 h 116"/>
                  <a:gd name="T26" fmla="*/ 14 w 66"/>
                  <a:gd name="T27" fmla="*/ 23 h 116"/>
                  <a:gd name="T28" fmla="*/ 31 w 66"/>
                  <a:gd name="T29" fmla="*/ 40 h 116"/>
                  <a:gd name="T30" fmla="*/ 33 w 66"/>
                  <a:gd name="T31" fmla="*/ 43 h 116"/>
                  <a:gd name="T32" fmla="*/ 35 w 66"/>
                  <a:gd name="T33" fmla="*/ 40 h 116"/>
                  <a:gd name="T34" fmla="*/ 33 w 66"/>
                  <a:gd name="T35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6"/>
                    </a:lnTo>
                    <a:lnTo>
                      <a:pt x="9" y="9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6"/>
                    </a:lnTo>
                    <a:lnTo>
                      <a:pt x="33" y="38"/>
                    </a:lnTo>
                    <a:lnTo>
                      <a:pt x="35" y="36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1" y="40"/>
                    </a:lnTo>
                    <a:lnTo>
                      <a:pt x="33" y="43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1686"/>
              <p:cNvSpPr>
                <a:spLocks/>
              </p:cNvSpPr>
              <p:nvPr/>
            </p:nvSpPr>
            <p:spPr bwMode="auto">
              <a:xfrm>
                <a:off x="2881" y="3265"/>
                <a:ext cx="125" cy="116"/>
              </a:xfrm>
              <a:custGeom>
                <a:avLst/>
                <a:gdLst>
                  <a:gd name="T0" fmla="*/ 0 w 319"/>
                  <a:gd name="T1" fmla="*/ 0 h 295"/>
                  <a:gd name="T2" fmla="*/ 0 w 319"/>
                  <a:gd name="T3" fmla="*/ 121 h 295"/>
                  <a:gd name="T4" fmla="*/ 312 w 319"/>
                  <a:gd name="T5" fmla="*/ 121 h 295"/>
                  <a:gd name="T6" fmla="*/ 312 w 319"/>
                  <a:gd name="T7" fmla="*/ 295 h 295"/>
                  <a:gd name="T8" fmla="*/ 319 w 319"/>
                  <a:gd name="T9" fmla="*/ 295 h 295"/>
                  <a:gd name="T10" fmla="*/ 319 w 319"/>
                  <a:gd name="T11" fmla="*/ 115 h 295"/>
                  <a:gd name="T12" fmla="*/ 6 w 319"/>
                  <a:gd name="T13" fmla="*/ 115 h 295"/>
                  <a:gd name="T14" fmla="*/ 6 w 319"/>
                  <a:gd name="T15" fmla="*/ 0 h 295"/>
                  <a:gd name="T16" fmla="*/ 0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0" y="0"/>
                    </a:moveTo>
                    <a:lnTo>
                      <a:pt x="0" y="121"/>
                    </a:lnTo>
                    <a:lnTo>
                      <a:pt x="312" y="121"/>
                    </a:lnTo>
                    <a:lnTo>
                      <a:pt x="312" y="295"/>
                    </a:lnTo>
                    <a:lnTo>
                      <a:pt x="319" y="295"/>
                    </a:lnTo>
                    <a:lnTo>
                      <a:pt x="319" y="115"/>
                    </a:lnTo>
                    <a:lnTo>
                      <a:pt x="6" y="115"/>
                    </a:lnTo>
                    <a:lnTo>
                      <a:pt x="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1687"/>
              <p:cNvSpPr>
                <a:spLocks/>
              </p:cNvSpPr>
              <p:nvPr/>
            </p:nvSpPr>
            <p:spPr bwMode="auto">
              <a:xfrm>
                <a:off x="2995" y="3344"/>
                <a:ext cx="20" cy="37"/>
              </a:xfrm>
              <a:custGeom>
                <a:avLst/>
                <a:gdLst>
                  <a:gd name="T0" fmla="*/ 26 w 53"/>
                  <a:gd name="T1" fmla="*/ 27 h 93"/>
                  <a:gd name="T2" fmla="*/ 0 w 53"/>
                  <a:gd name="T3" fmla="*/ 0 h 93"/>
                  <a:gd name="T4" fmla="*/ 26 w 53"/>
                  <a:gd name="T5" fmla="*/ 93 h 93"/>
                  <a:gd name="T6" fmla="*/ 53 w 53"/>
                  <a:gd name="T7" fmla="*/ 0 h 93"/>
                  <a:gd name="T8" fmla="*/ 26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6" y="27"/>
                    </a:moveTo>
                    <a:lnTo>
                      <a:pt x="0" y="0"/>
                    </a:lnTo>
                    <a:lnTo>
                      <a:pt x="26" y="93"/>
                    </a:lnTo>
                    <a:lnTo>
                      <a:pt x="53" y="0"/>
                    </a:lnTo>
                    <a:lnTo>
                      <a:pt x="26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1688"/>
              <p:cNvSpPr>
                <a:spLocks/>
              </p:cNvSpPr>
              <p:nvPr/>
            </p:nvSpPr>
            <p:spPr bwMode="auto">
              <a:xfrm>
                <a:off x="2992" y="3340"/>
                <a:ext cx="26" cy="45"/>
              </a:xfrm>
              <a:custGeom>
                <a:avLst/>
                <a:gdLst>
                  <a:gd name="T0" fmla="*/ 33 w 66"/>
                  <a:gd name="T1" fmla="*/ 38 h 116"/>
                  <a:gd name="T2" fmla="*/ 36 w 66"/>
                  <a:gd name="T3" fmla="*/ 35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1 w 66"/>
                  <a:gd name="T11" fmla="*/ 35 h 116"/>
                  <a:gd name="T12" fmla="*/ 33 w 66"/>
                  <a:gd name="T13" fmla="*/ 38 h 116"/>
                  <a:gd name="T14" fmla="*/ 36 w 66"/>
                  <a:gd name="T15" fmla="*/ 35 h 116"/>
                  <a:gd name="T16" fmla="*/ 33 w 66"/>
                  <a:gd name="T17" fmla="*/ 38 h 116"/>
                  <a:gd name="T18" fmla="*/ 36 w 66"/>
                  <a:gd name="T19" fmla="*/ 40 h 116"/>
                  <a:gd name="T20" fmla="*/ 53 w 66"/>
                  <a:gd name="T21" fmla="*/ 23 h 116"/>
                  <a:gd name="T22" fmla="*/ 33 w 66"/>
                  <a:gd name="T23" fmla="*/ 92 h 116"/>
                  <a:gd name="T24" fmla="*/ 14 w 66"/>
                  <a:gd name="T25" fmla="*/ 23 h 116"/>
                  <a:gd name="T26" fmla="*/ 33 w 66"/>
                  <a:gd name="T27" fmla="*/ 42 h 116"/>
                  <a:gd name="T28" fmla="*/ 36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6" y="35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1" y="35"/>
                    </a:lnTo>
                    <a:lnTo>
                      <a:pt x="33" y="38"/>
                    </a:lnTo>
                    <a:lnTo>
                      <a:pt x="36" y="35"/>
                    </a:lnTo>
                    <a:lnTo>
                      <a:pt x="33" y="38"/>
                    </a:lnTo>
                    <a:lnTo>
                      <a:pt x="36" y="40"/>
                    </a:lnTo>
                    <a:lnTo>
                      <a:pt x="53" y="23"/>
                    </a:lnTo>
                    <a:lnTo>
                      <a:pt x="33" y="92"/>
                    </a:lnTo>
                    <a:lnTo>
                      <a:pt x="14" y="23"/>
                    </a:lnTo>
                    <a:lnTo>
                      <a:pt x="33" y="42"/>
                    </a:lnTo>
                    <a:lnTo>
                      <a:pt x="36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1689"/>
              <p:cNvSpPr>
                <a:spLocks/>
              </p:cNvSpPr>
              <p:nvPr/>
            </p:nvSpPr>
            <p:spPr bwMode="auto">
              <a:xfrm>
                <a:off x="3141" y="3268"/>
                <a:ext cx="125" cy="115"/>
              </a:xfrm>
              <a:custGeom>
                <a:avLst/>
                <a:gdLst>
                  <a:gd name="T0" fmla="*/ 312 w 319"/>
                  <a:gd name="T1" fmla="*/ 0 h 295"/>
                  <a:gd name="T2" fmla="*/ 312 w 319"/>
                  <a:gd name="T3" fmla="*/ 115 h 295"/>
                  <a:gd name="T4" fmla="*/ 0 w 319"/>
                  <a:gd name="T5" fmla="*/ 115 h 295"/>
                  <a:gd name="T6" fmla="*/ 0 w 319"/>
                  <a:gd name="T7" fmla="*/ 295 h 295"/>
                  <a:gd name="T8" fmla="*/ 7 w 319"/>
                  <a:gd name="T9" fmla="*/ 295 h 295"/>
                  <a:gd name="T10" fmla="*/ 7 w 319"/>
                  <a:gd name="T11" fmla="*/ 121 h 295"/>
                  <a:gd name="T12" fmla="*/ 319 w 319"/>
                  <a:gd name="T13" fmla="*/ 121 h 295"/>
                  <a:gd name="T14" fmla="*/ 319 w 319"/>
                  <a:gd name="T15" fmla="*/ 0 h 295"/>
                  <a:gd name="T16" fmla="*/ 312 w 319"/>
                  <a:gd name="T17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9" h="295">
                    <a:moveTo>
                      <a:pt x="312" y="0"/>
                    </a:moveTo>
                    <a:lnTo>
                      <a:pt x="312" y="115"/>
                    </a:lnTo>
                    <a:lnTo>
                      <a:pt x="0" y="115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7" y="121"/>
                    </a:lnTo>
                    <a:lnTo>
                      <a:pt x="319" y="121"/>
                    </a:lnTo>
                    <a:lnTo>
                      <a:pt x="319" y="0"/>
                    </a:lnTo>
                    <a:lnTo>
                      <a:pt x="312" y="0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1690"/>
              <p:cNvSpPr>
                <a:spLocks/>
              </p:cNvSpPr>
              <p:nvPr/>
            </p:nvSpPr>
            <p:spPr bwMode="auto">
              <a:xfrm>
                <a:off x="3132" y="3347"/>
                <a:ext cx="20" cy="36"/>
              </a:xfrm>
              <a:custGeom>
                <a:avLst/>
                <a:gdLst>
                  <a:gd name="T0" fmla="*/ 27 w 53"/>
                  <a:gd name="T1" fmla="*/ 27 h 93"/>
                  <a:gd name="T2" fmla="*/ 0 w 53"/>
                  <a:gd name="T3" fmla="*/ 0 h 93"/>
                  <a:gd name="T4" fmla="*/ 27 w 53"/>
                  <a:gd name="T5" fmla="*/ 93 h 93"/>
                  <a:gd name="T6" fmla="*/ 53 w 53"/>
                  <a:gd name="T7" fmla="*/ 0 h 93"/>
                  <a:gd name="T8" fmla="*/ 27 w 53"/>
                  <a:gd name="T9" fmla="*/ 27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93">
                    <a:moveTo>
                      <a:pt x="27" y="27"/>
                    </a:moveTo>
                    <a:lnTo>
                      <a:pt x="0" y="0"/>
                    </a:lnTo>
                    <a:lnTo>
                      <a:pt x="27" y="93"/>
                    </a:lnTo>
                    <a:lnTo>
                      <a:pt x="53" y="0"/>
                    </a:lnTo>
                    <a:lnTo>
                      <a:pt x="27" y="27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0" name="Freeform 1691"/>
              <p:cNvSpPr>
                <a:spLocks/>
              </p:cNvSpPr>
              <p:nvPr/>
            </p:nvSpPr>
            <p:spPr bwMode="auto">
              <a:xfrm>
                <a:off x="3129" y="3342"/>
                <a:ext cx="26" cy="46"/>
              </a:xfrm>
              <a:custGeom>
                <a:avLst/>
                <a:gdLst>
                  <a:gd name="T0" fmla="*/ 33 w 66"/>
                  <a:gd name="T1" fmla="*/ 38 h 116"/>
                  <a:gd name="T2" fmla="*/ 35 w 66"/>
                  <a:gd name="T3" fmla="*/ 35 h 116"/>
                  <a:gd name="T4" fmla="*/ 0 w 66"/>
                  <a:gd name="T5" fmla="*/ 0 h 116"/>
                  <a:gd name="T6" fmla="*/ 33 w 66"/>
                  <a:gd name="T7" fmla="*/ 116 h 116"/>
                  <a:gd name="T8" fmla="*/ 66 w 66"/>
                  <a:gd name="T9" fmla="*/ 0 h 116"/>
                  <a:gd name="T10" fmla="*/ 30 w 66"/>
                  <a:gd name="T11" fmla="*/ 35 h 116"/>
                  <a:gd name="T12" fmla="*/ 33 w 66"/>
                  <a:gd name="T13" fmla="*/ 38 h 116"/>
                  <a:gd name="T14" fmla="*/ 35 w 66"/>
                  <a:gd name="T15" fmla="*/ 35 h 116"/>
                  <a:gd name="T16" fmla="*/ 33 w 66"/>
                  <a:gd name="T17" fmla="*/ 38 h 116"/>
                  <a:gd name="T18" fmla="*/ 35 w 66"/>
                  <a:gd name="T19" fmla="*/ 40 h 116"/>
                  <a:gd name="T20" fmla="*/ 52 w 66"/>
                  <a:gd name="T21" fmla="*/ 23 h 116"/>
                  <a:gd name="T22" fmla="*/ 33 w 66"/>
                  <a:gd name="T23" fmla="*/ 92 h 116"/>
                  <a:gd name="T24" fmla="*/ 13 w 66"/>
                  <a:gd name="T25" fmla="*/ 23 h 116"/>
                  <a:gd name="T26" fmla="*/ 33 w 66"/>
                  <a:gd name="T27" fmla="*/ 42 h 116"/>
                  <a:gd name="T28" fmla="*/ 35 w 66"/>
                  <a:gd name="T29" fmla="*/ 40 h 116"/>
                  <a:gd name="T30" fmla="*/ 33 w 66"/>
                  <a:gd name="T31" fmla="*/ 3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116">
                    <a:moveTo>
                      <a:pt x="33" y="38"/>
                    </a:moveTo>
                    <a:lnTo>
                      <a:pt x="35" y="35"/>
                    </a:lnTo>
                    <a:lnTo>
                      <a:pt x="0" y="0"/>
                    </a:lnTo>
                    <a:lnTo>
                      <a:pt x="33" y="116"/>
                    </a:lnTo>
                    <a:lnTo>
                      <a:pt x="66" y="0"/>
                    </a:lnTo>
                    <a:lnTo>
                      <a:pt x="30" y="35"/>
                    </a:lnTo>
                    <a:lnTo>
                      <a:pt x="33" y="38"/>
                    </a:lnTo>
                    <a:lnTo>
                      <a:pt x="35" y="35"/>
                    </a:lnTo>
                    <a:lnTo>
                      <a:pt x="33" y="38"/>
                    </a:lnTo>
                    <a:lnTo>
                      <a:pt x="35" y="40"/>
                    </a:lnTo>
                    <a:lnTo>
                      <a:pt x="52" y="23"/>
                    </a:lnTo>
                    <a:lnTo>
                      <a:pt x="33" y="92"/>
                    </a:lnTo>
                    <a:lnTo>
                      <a:pt x="13" y="23"/>
                    </a:lnTo>
                    <a:lnTo>
                      <a:pt x="33" y="42"/>
                    </a:lnTo>
                    <a:lnTo>
                      <a:pt x="35" y="40"/>
                    </a:lnTo>
                    <a:lnTo>
                      <a:pt x="33" y="38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1" name="Rectangle 1692"/>
              <p:cNvSpPr>
                <a:spLocks noChangeArrowheads="1"/>
              </p:cNvSpPr>
              <p:nvPr/>
            </p:nvSpPr>
            <p:spPr bwMode="auto">
              <a:xfrm>
                <a:off x="1706" y="221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2" name="Rectangle 1693"/>
              <p:cNvSpPr>
                <a:spLocks noChangeArrowheads="1"/>
              </p:cNvSpPr>
              <p:nvPr/>
            </p:nvSpPr>
            <p:spPr bwMode="auto">
              <a:xfrm>
                <a:off x="1697" y="2307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32-31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3" name="Rectangle 1694"/>
              <p:cNvSpPr>
                <a:spLocks noChangeArrowheads="1"/>
              </p:cNvSpPr>
              <p:nvPr/>
            </p:nvSpPr>
            <p:spPr bwMode="auto">
              <a:xfrm>
                <a:off x="2283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4" name="Rectangle 1695"/>
              <p:cNvSpPr>
                <a:spLocks noChangeArrowheads="1"/>
              </p:cNvSpPr>
              <p:nvPr/>
            </p:nvSpPr>
            <p:spPr bwMode="auto">
              <a:xfrm>
                <a:off x="2283" y="2298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30-29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5" name="Rectangle 1696"/>
              <p:cNvSpPr>
                <a:spLocks noChangeArrowheads="1"/>
              </p:cNvSpPr>
              <p:nvPr/>
            </p:nvSpPr>
            <p:spPr bwMode="auto">
              <a:xfrm>
                <a:off x="4188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6" name="Rectangle 1697"/>
              <p:cNvSpPr>
                <a:spLocks noChangeArrowheads="1"/>
              </p:cNvSpPr>
              <p:nvPr/>
            </p:nvSpPr>
            <p:spPr bwMode="auto">
              <a:xfrm>
                <a:off x="4206" y="2307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7" name="Rectangle 1698"/>
              <p:cNvSpPr>
                <a:spLocks noChangeArrowheads="1"/>
              </p:cNvSpPr>
              <p:nvPr/>
            </p:nvSpPr>
            <p:spPr bwMode="auto">
              <a:xfrm>
                <a:off x="3647" y="2208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8" name="Rectangle 1699"/>
              <p:cNvSpPr>
                <a:spLocks noChangeArrowheads="1"/>
              </p:cNvSpPr>
              <p:nvPr/>
            </p:nvSpPr>
            <p:spPr bwMode="auto">
              <a:xfrm>
                <a:off x="3674" y="2307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4-3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69" name="Rectangle 1700"/>
              <p:cNvSpPr>
                <a:spLocks noChangeArrowheads="1"/>
              </p:cNvSpPr>
              <p:nvPr/>
            </p:nvSpPr>
            <p:spPr bwMode="auto">
              <a:xfrm>
                <a:off x="1976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0" name="Rectangle 1701"/>
              <p:cNvSpPr>
                <a:spLocks noChangeArrowheads="1"/>
              </p:cNvSpPr>
              <p:nvPr/>
            </p:nvSpPr>
            <p:spPr bwMode="auto">
              <a:xfrm>
                <a:off x="1976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32-29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1" name="Rectangle 1702"/>
              <p:cNvSpPr>
                <a:spLocks noChangeArrowheads="1"/>
              </p:cNvSpPr>
              <p:nvPr/>
            </p:nvSpPr>
            <p:spPr bwMode="auto">
              <a:xfrm>
                <a:off x="3890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2" name="Rectangle 1703"/>
              <p:cNvSpPr>
                <a:spLocks noChangeArrowheads="1"/>
              </p:cNvSpPr>
              <p:nvPr/>
            </p:nvSpPr>
            <p:spPr bwMode="auto">
              <a:xfrm>
                <a:off x="3917" y="2594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4-1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3" name="Rectangle 1704"/>
              <p:cNvSpPr>
                <a:spLocks noChangeArrowheads="1"/>
              </p:cNvSpPr>
              <p:nvPr/>
            </p:nvSpPr>
            <p:spPr bwMode="auto">
              <a:xfrm>
                <a:off x="2265" y="2792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4" name="Rectangle 1705"/>
              <p:cNvSpPr>
                <a:spLocks noChangeArrowheads="1"/>
              </p:cNvSpPr>
              <p:nvPr/>
            </p:nvSpPr>
            <p:spPr bwMode="auto">
              <a:xfrm>
                <a:off x="2265" y="2882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32-25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5" name="Rectangle 1706"/>
              <p:cNvSpPr>
                <a:spLocks noChangeArrowheads="1"/>
              </p:cNvSpPr>
              <p:nvPr/>
            </p:nvSpPr>
            <p:spPr bwMode="auto">
              <a:xfrm>
                <a:off x="2717" y="2801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6" name="Rectangle 1707"/>
              <p:cNvSpPr>
                <a:spLocks noChangeArrowheads="1"/>
              </p:cNvSpPr>
              <p:nvPr/>
            </p:nvSpPr>
            <p:spPr bwMode="auto">
              <a:xfrm>
                <a:off x="2717" y="2891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24-17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7" name="Rectangle 1708"/>
              <p:cNvSpPr>
                <a:spLocks noChangeArrowheads="1"/>
              </p:cNvSpPr>
              <p:nvPr/>
            </p:nvSpPr>
            <p:spPr bwMode="auto">
              <a:xfrm>
                <a:off x="3267" y="2801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8" name="Rectangle 1709"/>
              <p:cNvSpPr>
                <a:spLocks noChangeArrowheads="1"/>
              </p:cNvSpPr>
              <p:nvPr/>
            </p:nvSpPr>
            <p:spPr bwMode="auto">
              <a:xfrm>
                <a:off x="3276" y="2891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16-9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79" name="Rectangle 1710"/>
              <p:cNvSpPr>
                <a:spLocks noChangeArrowheads="1"/>
              </p:cNvSpPr>
              <p:nvPr/>
            </p:nvSpPr>
            <p:spPr bwMode="auto">
              <a:xfrm>
                <a:off x="3728" y="2792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0" name="Rectangle 1711"/>
              <p:cNvSpPr>
                <a:spLocks noChangeArrowheads="1"/>
              </p:cNvSpPr>
              <p:nvPr/>
            </p:nvSpPr>
            <p:spPr bwMode="auto">
              <a:xfrm>
                <a:off x="3755" y="2891"/>
                <a:ext cx="7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8-1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1" name="Rectangle 1712"/>
              <p:cNvSpPr>
                <a:spLocks noChangeArrowheads="1"/>
              </p:cNvSpPr>
              <p:nvPr/>
            </p:nvSpPr>
            <p:spPr bwMode="auto">
              <a:xfrm>
                <a:off x="2708" y="309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2" name="Rectangle 1713"/>
              <p:cNvSpPr>
                <a:spLocks noChangeArrowheads="1"/>
              </p:cNvSpPr>
              <p:nvPr/>
            </p:nvSpPr>
            <p:spPr bwMode="auto">
              <a:xfrm>
                <a:off x="2708" y="3196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3" name="Rectangle 1714"/>
              <p:cNvSpPr>
                <a:spLocks noChangeArrowheads="1"/>
              </p:cNvSpPr>
              <p:nvPr/>
            </p:nvSpPr>
            <p:spPr bwMode="auto">
              <a:xfrm>
                <a:off x="3258" y="3097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4" name="Rectangle 1715"/>
              <p:cNvSpPr>
                <a:spLocks noChangeArrowheads="1"/>
              </p:cNvSpPr>
              <p:nvPr/>
            </p:nvSpPr>
            <p:spPr bwMode="auto">
              <a:xfrm>
                <a:off x="3267" y="3196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16-1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5" name="Rectangle 1716"/>
              <p:cNvSpPr>
                <a:spLocks noChangeArrowheads="1"/>
              </p:cNvSpPr>
              <p:nvPr/>
            </p:nvSpPr>
            <p:spPr bwMode="auto">
              <a:xfrm>
                <a:off x="2951" y="3394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6" name="Rectangle 1717"/>
              <p:cNvSpPr>
                <a:spLocks noChangeArrowheads="1"/>
              </p:cNvSpPr>
              <p:nvPr/>
            </p:nvSpPr>
            <p:spPr bwMode="auto">
              <a:xfrm>
                <a:off x="2960" y="3484"/>
                <a:ext cx="10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32-1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87" name="Rectangle 1718"/>
              <p:cNvSpPr>
                <a:spLocks noChangeArrowheads="1"/>
              </p:cNvSpPr>
              <p:nvPr/>
            </p:nvSpPr>
            <p:spPr bwMode="auto">
              <a:xfrm>
                <a:off x="2984" y="3165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8" name="Freeform 1719"/>
              <p:cNvSpPr>
                <a:spLocks/>
              </p:cNvSpPr>
              <p:nvPr/>
            </p:nvSpPr>
            <p:spPr bwMode="auto">
              <a:xfrm>
                <a:off x="2972" y="3148"/>
                <a:ext cx="59" cy="44"/>
              </a:xfrm>
              <a:custGeom>
                <a:avLst/>
                <a:gdLst>
                  <a:gd name="T0" fmla="*/ 151 w 151"/>
                  <a:gd name="T1" fmla="*/ 112 h 112"/>
                  <a:gd name="T2" fmla="*/ 0 w 151"/>
                  <a:gd name="T3" fmla="*/ 56 h 112"/>
                  <a:gd name="T4" fmla="*/ 151 w 151"/>
                  <a:gd name="T5" fmla="*/ 0 h 112"/>
                  <a:gd name="T6" fmla="*/ 151 w 151"/>
                  <a:gd name="T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2">
                    <a:moveTo>
                      <a:pt x="151" y="112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2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9" name="Freeform 1720"/>
              <p:cNvSpPr>
                <a:spLocks/>
              </p:cNvSpPr>
              <p:nvPr/>
            </p:nvSpPr>
            <p:spPr bwMode="auto">
              <a:xfrm>
                <a:off x="2993" y="2885"/>
                <a:ext cx="169" cy="285"/>
              </a:xfrm>
              <a:custGeom>
                <a:avLst/>
                <a:gdLst>
                  <a:gd name="T0" fmla="*/ 430 w 430"/>
                  <a:gd name="T1" fmla="*/ 731 h 731"/>
                  <a:gd name="T2" fmla="*/ 0 w 430"/>
                  <a:gd name="T3" fmla="*/ 0 h 731"/>
                  <a:gd name="T4" fmla="*/ 430 w 430"/>
                  <a:gd name="T5" fmla="*/ 731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0" h="731">
                    <a:moveTo>
                      <a:pt x="430" y="731"/>
                    </a:moveTo>
                    <a:lnTo>
                      <a:pt x="0" y="0"/>
                    </a:lnTo>
                    <a:lnTo>
                      <a:pt x="430" y="731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0" name="Freeform 1721"/>
              <p:cNvSpPr>
                <a:spLocks/>
              </p:cNvSpPr>
              <p:nvPr/>
            </p:nvSpPr>
            <p:spPr bwMode="auto">
              <a:xfrm>
                <a:off x="2989" y="2883"/>
                <a:ext cx="177" cy="289"/>
              </a:xfrm>
              <a:custGeom>
                <a:avLst/>
                <a:gdLst>
                  <a:gd name="T0" fmla="*/ 450 w 450"/>
                  <a:gd name="T1" fmla="*/ 730 h 742"/>
                  <a:gd name="T2" fmla="*/ 20 w 450"/>
                  <a:gd name="T3" fmla="*/ 0 h 742"/>
                  <a:gd name="T4" fmla="*/ 0 w 450"/>
                  <a:gd name="T5" fmla="*/ 11 h 742"/>
                  <a:gd name="T6" fmla="*/ 430 w 450"/>
                  <a:gd name="T7" fmla="*/ 742 h 742"/>
                  <a:gd name="T8" fmla="*/ 450 w 450"/>
                  <a:gd name="T9" fmla="*/ 730 h 7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0" h="742">
                    <a:moveTo>
                      <a:pt x="450" y="730"/>
                    </a:moveTo>
                    <a:lnTo>
                      <a:pt x="20" y="0"/>
                    </a:lnTo>
                    <a:lnTo>
                      <a:pt x="0" y="11"/>
                    </a:lnTo>
                    <a:lnTo>
                      <a:pt x="430" y="742"/>
                    </a:lnTo>
                    <a:lnTo>
                      <a:pt x="450" y="730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1" name="Freeform 1722"/>
              <p:cNvSpPr>
                <a:spLocks/>
              </p:cNvSpPr>
              <p:nvPr/>
            </p:nvSpPr>
            <p:spPr bwMode="auto">
              <a:xfrm>
                <a:off x="2987" y="2874"/>
                <a:ext cx="49" cy="62"/>
              </a:xfrm>
              <a:custGeom>
                <a:avLst/>
                <a:gdLst>
                  <a:gd name="T0" fmla="*/ 29 w 125"/>
                  <a:gd name="T1" fmla="*/ 159 h 159"/>
                  <a:gd name="T2" fmla="*/ 0 w 125"/>
                  <a:gd name="T3" fmla="*/ 0 h 159"/>
                  <a:gd name="T4" fmla="*/ 125 w 125"/>
                  <a:gd name="T5" fmla="*/ 103 h 159"/>
                  <a:gd name="T6" fmla="*/ 29 w 125"/>
                  <a:gd name="T7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5" h="159">
                    <a:moveTo>
                      <a:pt x="29" y="159"/>
                    </a:moveTo>
                    <a:lnTo>
                      <a:pt x="0" y="0"/>
                    </a:lnTo>
                    <a:lnTo>
                      <a:pt x="125" y="103"/>
                    </a:lnTo>
                    <a:cubicBezTo>
                      <a:pt x="84" y="98"/>
                      <a:pt x="45" y="121"/>
                      <a:pt x="29" y="159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2" name="Rectangle 1723"/>
              <p:cNvSpPr>
                <a:spLocks noChangeArrowheads="1"/>
              </p:cNvSpPr>
              <p:nvPr/>
            </p:nvSpPr>
            <p:spPr bwMode="auto">
              <a:xfrm>
                <a:off x="2315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3" name="Freeform 1724"/>
              <p:cNvSpPr>
                <a:spLocks/>
              </p:cNvSpPr>
              <p:nvPr/>
            </p:nvSpPr>
            <p:spPr bwMode="auto">
              <a:xfrm>
                <a:off x="2313" y="2486"/>
                <a:ext cx="371" cy="181"/>
              </a:xfrm>
              <a:custGeom>
                <a:avLst/>
                <a:gdLst>
                  <a:gd name="T0" fmla="*/ 5 w 944"/>
                  <a:gd name="T1" fmla="*/ 6 h 461"/>
                  <a:gd name="T2" fmla="*/ 5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5 w 944"/>
                  <a:gd name="T13" fmla="*/ 6 h 461"/>
                  <a:gd name="T14" fmla="*/ 5 w 944"/>
                  <a:gd name="T15" fmla="*/ 11 h 461"/>
                  <a:gd name="T16" fmla="*/ 5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1 w 944"/>
                  <a:gd name="T23" fmla="*/ 460 h 461"/>
                  <a:gd name="T24" fmla="*/ 5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5 w 944"/>
                  <a:gd name="T39" fmla="*/ 0 h 461"/>
                  <a:gd name="T40" fmla="*/ 1 w 944"/>
                  <a:gd name="T41" fmla="*/ 1 h 461"/>
                  <a:gd name="T42" fmla="*/ 0 w 944"/>
                  <a:gd name="T43" fmla="*/ 6 h 461"/>
                  <a:gd name="T44" fmla="*/ 5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5" y="6"/>
                    </a:moveTo>
                    <a:lnTo>
                      <a:pt x="5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5" y="6"/>
                    </a:lnTo>
                    <a:lnTo>
                      <a:pt x="5" y="11"/>
                    </a:lnTo>
                    <a:lnTo>
                      <a:pt x="5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1" y="460"/>
                    </a:lnTo>
                    <a:lnTo>
                      <a:pt x="5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5" y="0"/>
                    </a:lnTo>
                    <a:lnTo>
                      <a:pt x="1" y="1"/>
                    </a:lnTo>
                    <a:lnTo>
                      <a:pt x="0" y="6"/>
                    </a:lnTo>
                    <a:lnTo>
                      <a:pt x="5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4" name="Rectangle 1725"/>
              <p:cNvSpPr>
                <a:spLocks noChangeArrowheads="1"/>
              </p:cNvSpPr>
              <p:nvPr/>
            </p:nvSpPr>
            <p:spPr bwMode="auto">
              <a:xfrm>
                <a:off x="2419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95" name="Rectangle 1726"/>
              <p:cNvSpPr>
                <a:spLocks noChangeArrowheads="1"/>
              </p:cNvSpPr>
              <p:nvPr/>
            </p:nvSpPr>
            <p:spPr bwMode="auto">
              <a:xfrm>
                <a:off x="2419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28-25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596" name="Freeform 1727"/>
              <p:cNvSpPr>
                <a:spLocks noEditPoints="1"/>
              </p:cNvSpPr>
              <p:nvPr/>
            </p:nvSpPr>
            <p:spPr bwMode="auto">
              <a:xfrm>
                <a:off x="2584" y="2556"/>
                <a:ext cx="171" cy="324"/>
              </a:xfrm>
              <a:custGeom>
                <a:avLst/>
                <a:gdLst>
                  <a:gd name="T0" fmla="*/ 35 w 434"/>
                  <a:gd name="T1" fmla="*/ 807 h 830"/>
                  <a:gd name="T2" fmla="*/ 105 w 434"/>
                  <a:gd name="T3" fmla="*/ 830 h 830"/>
                  <a:gd name="T4" fmla="*/ 23 w 434"/>
                  <a:gd name="T5" fmla="*/ 774 h 830"/>
                  <a:gd name="T6" fmla="*/ 1 w 434"/>
                  <a:gd name="T7" fmla="*/ 704 h 830"/>
                  <a:gd name="T8" fmla="*/ 23 w 434"/>
                  <a:gd name="T9" fmla="*/ 774 h 830"/>
                  <a:gd name="T10" fmla="*/ 26 w 434"/>
                  <a:gd name="T11" fmla="*/ 566 h 830"/>
                  <a:gd name="T12" fmla="*/ 2 w 434"/>
                  <a:gd name="T13" fmla="*/ 635 h 830"/>
                  <a:gd name="T14" fmla="*/ 27 w 434"/>
                  <a:gd name="T15" fmla="*/ 497 h 830"/>
                  <a:gd name="T16" fmla="*/ 16 w 434"/>
                  <a:gd name="T17" fmla="*/ 435 h 830"/>
                  <a:gd name="T18" fmla="*/ 24 w 434"/>
                  <a:gd name="T19" fmla="*/ 447 h 830"/>
                  <a:gd name="T20" fmla="*/ 5 w 434"/>
                  <a:gd name="T21" fmla="*/ 424 h 830"/>
                  <a:gd name="T22" fmla="*/ 27 w 434"/>
                  <a:gd name="T23" fmla="*/ 497 h 830"/>
                  <a:gd name="T24" fmla="*/ 163 w 434"/>
                  <a:gd name="T25" fmla="*/ 447 h 830"/>
                  <a:gd name="T26" fmla="*/ 93 w 434"/>
                  <a:gd name="T27" fmla="*/ 424 h 830"/>
                  <a:gd name="T28" fmla="*/ 232 w 434"/>
                  <a:gd name="T29" fmla="*/ 447 h 830"/>
                  <a:gd name="T30" fmla="*/ 301 w 434"/>
                  <a:gd name="T31" fmla="*/ 424 h 830"/>
                  <a:gd name="T32" fmla="*/ 232 w 434"/>
                  <a:gd name="T33" fmla="*/ 447 h 830"/>
                  <a:gd name="T34" fmla="*/ 434 w 434"/>
                  <a:gd name="T35" fmla="*/ 447 h 830"/>
                  <a:gd name="T36" fmla="*/ 411 w 434"/>
                  <a:gd name="T37" fmla="*/ 419 h 830"/>
                  <a:gd name="T38" fmla="*/ 370 w 434"/>
                  <a:gd name="T39" fmla="*/ 424 h 830"/>
                  <a:gd name="T40" fmla="*/ 411 w 434"/>
                  <a:gd name="T41" fmla="*/ 349 h 830"/>
                  <a:gd name="T42" fmla="*/ 434 w 434"/>
                  <a:gd name="T43" fmla="*/ 280 h 830"/>
                  <a:gd name="T44" fmla="*/ 411 w 434"/>
                  <a:gd name="T45" fmla="*/ 349 h 830"/>
                  <a:gd name="T46" fmla="*/ 411 w 434"/>
                  <a:gd name="T47" fmla="*/ 211 h 830"/>
                  <a:gd name="T48" fmla="*/ 434 w 434"/>
                  <a:gd name="T49" fmla="*/ 142 h 830"/>
                  <a:gd name="T50" fmla="*/ 411 w 434"/>
                  <a:gd name="T51" fmla="*/ 211 h 830"/>
                  <a:gd name="T52" fmla="*/ 434 w 434"/>
                  <a:gd name="T53" fmla="*/ 72 h 830"/>
                  <a:gd name="T54" fmla="*/ 414 w 434"/>
                  <a:gd name="T55" fmla="*/ 0 h 830"/>
                  <a:gd name="T56" fmla="*/ 423 w 434"/>
                  <a:gd name="T57" fmla="*/ 23 h 830"/>
                  <a:gd name="T58" fmla="*/ 411 w 434"/>
                  <a:gd name="T59" fmla="*/ 11 h 830"/>
                  <a:gd name="T60" fmla="*/ 434 w 434"/>
                  <a:gd name="T61" fmla="*/ 72 h 830"/>
                  <a:gd name="T62" fmla="*/ 276 w 434"/>
                  <a:gd name="T63" fmla="*/ 0 h 830"/>
                  <a:gd name="T64" fmla="*/ 345 w 434"/>
                  <a:gd name="T65" fmla="*/ 23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34" h="830">
                    <a:moveTo>
                      <a:pt x="105" y="807"/>
                    </a:moveTo>
                    <a:lnTo>
                      <a:pt x="35" y="807"/>
                    </a:lnTo>
                    <a:lnTo>
                      <a:pt x="35" y="830"/>
                    </a:lnTo>
                    <a:lnTo>
                      <a:pt x="105" y="830"/>
                    </a:lnTo>
                    <a:lnTo>
                      <a:pt x="105" y="807"/>
                    </a:lnTo>
                    <a:close/>
                    <a:moveTo>
                      <a:pt x="23" y="774"/>
                    </a:moveTo>
                    <a:lnTo>
                      <a:pt x="24" y="705"/>
                    </a:lnTo>
                    <a:lnTo>
                      <a:pt x="1" y="704"/>
                    </a:lnTo>
                    <a:lnTo>
                      <a:pt x="0" y="774"/>
                    </a:lnTo>
                    <a:lnTo>
                      <a:pt x="23" y="774"/>
                    </a:lnTo>
                    <a:close/>
                    <a:moveTo>
                      <a:pt x="25" y="636"/>
                    </a:moveTo>
                    <a:lnTo>
                      <a:pt x="26" y="566"/>
                    </a:lnTo>
                    <a:lnTo>
                      <a:pt x="3" y="566"/>
                    </a:lnTo>
                    <a:lnTo>
                      <a:pt x="2" y="635"/>
                    </a:lnTo>
                    <a:lnTo>
                      <a:pt x="25" y="636"/>
                    </a:lnTo>
                    <a:close/>
                    <a:moveTo>
                      <a:pt x="27" y="497"/>
                    </a:moveTo>
                    <a:lnTo>
                      <a:pt x="28" y="436"/>
                    </a:lnTo>
                    <a:lnTo>
                      <a:pt x="16" y="435"/>
                    </a:lnTo>
                    <a:lnTo>
                      <a:pt x="16" y="447"/>
                    </a:lnTo>
                    <a:lnTo>
                      <a:pt x="24" y="447"/>
                    </a:lnTo>
                    <a:lnTo>
                      <a:pt x="24" y="424"/>
                    </a:lnTo>
                    <a:lnTo>
                      <a:pt x="5" y="424"/>
                    </a:lnTo>
                    <a:lnTo>
                      <a:pt x="4" y="497"/>
                    </a:lnTo>
                    <a:lnTo>
                      <a:pt x="27" y="497"/>
                    </a:lnTo>
                    <a:close/>
                    <a:moveTo>
                      <a:pt x="93" y="447"/>
                    </a:moveTo>
                    <a:lnTo>
                      <a:pt x="163" y="447"/>
                    </a:lnTo>
                    <a:lnTo>
                      <a:pt x="163" y="424"/>
                    </a:lnTo>
                    <a:lnTo>
                      <a:pt x="93" y="424"/>
                    </a:lnTo>
                    <a:lnTo>
                      <a:pt x="93" y="447"/>
                    </a:lnTo>
                    <a:close/>
                    <a:moveTo>
                      <a:pt x="232" y="447"/>
                    </a:moveTo>
                    <a:lnTo>
                      <a:pt x="301" y="447"/>
                    </a:lnTo>
                    <a:lnTo>
                      <a:pt x="301" y="424"/>
                    </a:lnTo>
                    <a:lnTo>
                      <a:pt x="232" y="424"/>
                    </a:lnTo>
                    <a:lnTo>
                      <a:pt x="232" y="447"/>
                    </a:lnTo>
                    <a:close/>
                    <a:moveTo>
                      <a:pt x="370" y="447"/>
                    </a:moveTo>
                    <a:lnTo>
                      <a:pt x="434" y="447"/>
                    </a:lnTo>
                    <a:lnTo>
                      <a:pt x="434" y="419"/>
                    </a:lnTo>
                    <a:lnTo>
                      <a:pt x="411" y="419"/>
                    </a:lnTo>
                    <a:lnTo>
                      <a:pt x="411" y="424"/>
                    </a:lnTo>
                    <a:lnTo>
                      <a:pt x="370" y="424"/>
                    </a:lnTo>
                    <a:lnTo>
                      <a:pt x="370" y="447"/>
                    </a:lnTo>
                    <a:close/>
                    <a:moveTo>
                      <a:pt x="411" y="349"/>
                    </a:moveTo>
                    <a:lnTo>
                      <a:pt x="434" y="349"/>
                    </a:lnTo>
                    <a:lnTo>
                      <a:pt x="434" y="280"/>
                    </a:lnTo>
                    <a:lnTo>
                      <a:pt x="411" y="280"/>
                    </a:lnTo>
                    <a:lnTo>
                      <a:pt x="411" y="349"/>
                    </a:lnTo>
                    <a:close/>
                    <a:moveTo>
                      <a:pt x="434" y="349"/>
                    </a:moveTo>
                    <a:close/>
                    <a:moveTo>
                      <a:pt x="411" y="211"/>
                    </a:moveTo>
                    <a:lnTo>
                      <a:pt x="434" y="211"/>
                    </a:lnTo>
                    <a:lnTo>
                      <a:pt x="434" y="142"/>
                    </a:lnTo>
                    <a:lnTo>
                      <a:pt x="411" y="142"/>
                    </a:lnTo>
                    <a:lnTo>
                      <a:pt x="411" y="211"/>
                    </a:lnTo>
                    <a:close/>
                    <a:moveTo>
                      <a:pt x="434" y="211"/>
                    </a:moveTo>
                    <a:close/>
                    <a:moveTo>
                      <a:pt x="434" y="72"/>
                    </a:moveTo>
                    <a:lnTo>
                      <a:pt x="434" y="0"/>
                    </a:lnTo>
                    <a:lnTo>
                      <a:pt x="414" y="0"/>
                    </a:lnTo>
                    <a:lnTo>
                      <a:pt x="414" y="23"/>
                    </a:lnTo>
                    <a:lnTo>
                      <a:pt x="423" y="23"/>
                    </a:lnTo>
                    <a:lnTo>
                      <a:pt x="423" y="11"/>
                    </a:lnTo>
                    <a:lnTo>
                      <a:pt x="411" y="11"/>
                    </a:lnTo>
                    <a:lnTo>
                      <a:pt x="411" y="72"/>
                    </a:lnTo>
                    <a:lnTo>
                      <a:pt x="434" y="72"/>
                    </a:lnTo>
                    <a:close/>
                    <a:moveTo>
                      <a:pt x="345" y="0"/>
                    </a:moveTo>
                    <a:lnTo>
                      <a:pt x="276" y="0"/>
                    </a:lnTo>
                    <a:lnTo>
                      <a:pt x="276" y="23"/>
                    </a:lnTo>
                    <a:lnTo>
                      <a:pt x="345" y="23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rgbClr val="392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7" name="Freeform 1728"/>
              <p:cNvSpPr>
                <a:spLocks/>
              </p:cNvSpPr>
              <p:nvPr/>
            </p:nvSpPr>
            <p:spPr bwMode="auto">
              <a:xfrm>
                <a:off x="2669" y="2539"/>
                <a:ext cx="59" cy="43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6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6"/>
                    </a:lnTo>
                    <a:lnTo>
                      <a:pt x="152" y="0"/>
                    </a:lnTo>
                    <a:cubicBezTo>
                      <a:pt x="128" y="33"/>
                      <a:pt x="128" y="78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8" name="Freeform 1729"/>
              <p:cNvSpPr>
                <a:spLocks noEditPoints="1"/>
              </p:cNvSpPr>
              <p:nvPr/>
            </p:nvSpPr>
            <p:spPr bwMode="auto">
              <a:xfrm>
                <a:off x="2286" y="2270"/>
                <a:ext cx="353" cy="316"/>
              </a:xfrm>
              <a:custGeom>
                <a:avLst/>
                <a:gdLst>
                  <a:gd name="T0" fmla="*/ 11 w 900"/>
                  <a:gd name="T1" fmla="*/ 785 h 808"/>
                  <a:gd name="T2" fmla="*/ 82 w 900"/>
                  <a:gd name="T3" fmla="*/ 802 h 808"/>
                  <a:gd name="T4" fmla="*/ 23 w 900"/>
                  <a:gd name="T5" fmla="*/ 729 h 808"/>
                  <a:gd name="T6" fmla="*/ 1 w 900"/>
                  <a:gd name="T7" fmla="*/ 660 h 808"/>
                  <a:gd name="T8" fmla="*/ 23 w 900"/>
                  <a:gd name="T9" fmla="*/ 729 h 808"/>
                  <a:gd name="T10" fmla="*/ 27 w 900"/>
                  <a:gd name="T11" fmla="*/ 522 h 808"/>
                  <a:gd name="T12" fmla="*/ 3 w 900"/>
                  <a:gd name="T13" fmla="*/ 590 h 808"/>
                  <a:gd name="T14" fmla="*/ 28 w 900"/>
                  <a:gd name="T15" fmla="*/ 452 h 808"/>
                  <a:gd name="T16" fmla="*/ 65 w 900"/>
                  <a:gd name="T17" fmla="*/ 443 h 808"/>
                  <a:gd name="T18" fmla="*/ 5 w 900"/>
                  <a:gd name="T19" fmla="*/ 420 h 808"/>
                  <a:gd name="T20" fmla="*/ 28 w 900"/>
                  <a:gd name="T21" fmla="*/ 452 h 808"/>
                  <a:gd name="T22" fmla="*/ 204 w 900"/>
                  <a:gd name="T23" fmla="*/ 443 h 808"/>
                  <a:gd name="T24" fmla="*/ 135 w 900"/>
                  <a:gd name="T25" fmla="*/ 420 h 808"/>
                  <a:gd name="T26" fmla="*/ 273 w 900"/>
                  <a:gd name="T27" fmla="*/ 443 h 808"/>
                  <a:gd name="T28" fmla="*/ 342 w 900"/>
                  <a:gd name="T29" fmla="*/ 420 h 808"/>
                  <a:gd name="T30" fmla="*/ 273 w 900"/>
                  <a:gd name="T31" fmla="*/ 443 h 808"/>
                  <a:gd name="T32" fmla="*/ 481 w 900"/>
                  <a:gd name="T33" fmla="*/ 443 h 808"/>
                  <a:gd name="T34" fmla="*/ 412 w 900"/>
                  <a:gd name="T35" fmla="*/ 420 h 808"/>
                  <a:gd name="T36" fmla="*/ 550 w 900"/>
                  <a:gd name="T37" fmla="*/ 443 h 808"/>
                  <a:gd name="T38" fmla="*/ 619 w 900"/>
                  <a:gd name="T39" fmla="*/ 420 h 808"/>
                  <a:gd name="T40" fmla="*/ 550 w 900"/>
                  <a:gd name="T41" fmla="*/ 443 h 808"/>
                  <a:gd name="T42" fmla="*/ 758 w 900"/>
                  <a:gd name="T43" fmla="*/ 443 h 808"/>
                  <a:gd name="T44" fmla="*/ 689 w 900"/>
                  <a:gd name="T45" fmla="*/ 420 h 808"/>
                  <a:gd name="T46" fmla="*/ 827 w 900"/>
                  <a:gd name="T47" fmla="*/ 443 h 808"/>
                  <a:gd name="T48" fmla="*/ 900 w 900"/>
                  <a:gd name="T49" fmla="*/ 423 h 808"/>
                  <a:gd name="T50" fmla="*/ 877 w 900"/>
                  <a:gd name="T51" fmla="*/ 432 h 808"/>
                  <a:gd name="T52" fmla="*/ 888 w 900"/>
                  <a:gd name="T53" fmla="*/ 420 h 808"/>
                  <a:gd name="T54" fmla="*/ 827 w 900"/>
                  <a:gd name="T55" fmla="*/ 443 h 808"/>
                  <a:gd name="T56" fmla="*/ 900 w 900"/>
                  <a:gd name="T57" fmla="*/ 354 h 808"/>
                  <a:gd name="T58" fmla="*/ 877 w 900"/>
                  <a:gd name="T59" fmla="*/ 285 h 808"/>
                  <a:gd name="T60" fmla="*/ 900 w 900"/>
                  <a:gd name="T61" fmla="*/ 354 h 808"/>
                  <a:gd name="T62" fmla="*/ 900 w 900"/>
                  <a:gd name="T63" fmla="*/ 216 h 808"/>
                  <a:gd name="T64" fmla="*/ 877 w 900"/>
                  <a:gd name="T65" fmla="*/ 146 h 808"/>
                  <a:gd name="T66" fmla="*/ 900 w 900"/>
                  <a:gd name="T67" fmla="*/ 216 h 808"/>
                  <a:gd name="T68" fmla="*/ 900 w 900"/>
                  <a:gd name="T69" fmla="*/ 77 h 808"/>
                  <a:gd name="T70" fmla="*/ 877 w 900"/>
                  <a:gd name="T71" fmla="*/ 8 h 808"/>
                  <a:gd name="T72" fmla="*/ 900 w 900"/>
                  <a:gd name="T73" fmla="*/ 77 h 808"/>
                  <a:gd name="T74" fmla="*/ 749 w 900"/>
                  <a:gd name="T75" fmla="*/ 4 h 808"/>
                  <a:gd name="T76" fmla="*/ 820 w 900"/>
                  <a:gd name="T77" fmla="*/ 23 h 808"/>
                  <a:gd name="T78" fmla="*/ 680 w 900"/>
                  <a:gd name="T79" fmla="*/ 8 h 808"/>
                  <a:gd name="T80" fmla="*/ 677 w 900"/>
                  <a:gd name="T81" fmla="*/ 31 h 808"/>
                  <a:gd name="T82" fmla="*/ 680 w 900"/>
                  <a:gd name="T83" fmla="*/ 8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00" h="808">
                    <a:moveTo>
                      <a:pt x="80" y="779"/>
                    </a:moveTo>
                    <a:lnTo>
                      <a:pt x="11" y="785"/>
                    </a:lnTo>
                    <a:lnTo>
                      <a:pt x="13" y="808"/>
                    </a:lnTo>
                    <a:lnTo>
                      <a:pt x="82" y="802"/>
                    </a:lnTo>
                    <a:lnTo>
                      <a:pt x="80" y="779"/>
                    </a:lnTo>
                    <a:close/>
                    <a:moveTo>
                      <a:pt x="23" y="729"/>
                    </a:moveTo>
                    <a:lnTo>
                      <a:pt x="24" y="660"/>
                    </a:lnTo>
                    <a:lnTo>
                      <a:pt x="1" y="660"/>
                    </a:lnTo>
                    <a:lnTo>
                      <a:pt x="0" y="729"/>
                    </a:lnTo>
                    <a:lnTo>
                      <a:pt x="23" y="729"/>
                    </a:lnTo>
                    <a:close/>
                    <a:moveTo>
                      <a:pt x="26" y="591"/>
                    </a:moveTo>
                    <a:lnTo>
                      <a:pt x="27" y="522"/>
                    </a:lnTo>
                    <a:lnTo>
                      <a:pt x="4" y="521"/>
                    </a:lnTo>
                    <a:lnTo>
                      <a:pt x="3" y="590"/>
                    </a:lnTo>
                    <a:lnTo>
                      <a:pt x="26" y="591"/>
                    </a:lnTo>
                    <a:close/>
                    <a:moveTo>
                      <a:pt x="28" y="452"/>
                    </a:moveTo>
                    <a:lnTo>
                      <a:pt x="28" y="443"/>
                    </a:lnTo>
                    <a:lnTo>
                      <a:pt x="65" y="443"/>
                    </a:lnTo>
                    <a:lnTo>
                      <a:pt x="65" y="420"/>
                    </a:lnTo>
                    <a:lnTo>
                      <a:pt x="5" y="420"/>
                    </a:lnTo>
                    <a:lnTo>
                      <a:pt x="5" y="452"/>
                    </a:lnTo>
                    <a:lnTo>
                      <a:pt x="28" y="452"/>
                    </a:lnTo>
                    <a:close/>
                    <a:moveTo>
                      <a:pt x="135" y="443"/>
                    </a:moveTo>
                    <a:lnTo>
                      <a:pt x="204" y="443"/>
                    </a:lnTo>
                    <a:lnTo>
                      <a:pt x="204" y="420"/>
                    </a:lnTo>
                    <a:lnTo>
                      <a:pt x="135" y="420"/>
                    </a:lnTo>
                    <a:lnTo>
                      <a:pt x="135" y="443"/>
                    </a:lnTo>
                    <a:close/>
                    <a:moveTo>
                      <a:pt x="273" y="443"/>
                    </a:moveTo>
                    <a:lnTo>
                      <a:pt x="342" y="443"/>
                    </a:lnTo>
                    <a:lnTo>
                      <a:pt x="342" y="420"/>
                    </a:lnTo>
                    <a:lnTo>
                      <a:pt x="273" y="420"/>
                    </a:lnTo>
                    <a:lnTo>
                      <a:pt x="273" y="443"/>
                    </a:lnTo>
                    <a:close/>
                    <a:moveTo>
                      <a:pt x="412" y="443"/>
                    </a:moveTo>
                    <a:lnTo>
                      <a:pt x="481" y="443"/>
                    </a:lnTo>
                    <a:lnTo>
                      <a:pt x="481" y="420"/>
                    </a:lnTo>
                    <a:lnTo>
                      <a:pt x="412" y="420"/>
                    </a:lnTo>
                    <a:lnTo>
                      <a:pt x="412" y="443"/>
                    </a:lnTo>
                    <a:close/>
                    <a:moveTo>
                      <a:pt x="550" y="443"/>
                    </a:moveTo>
                    <a:lnTo>
                      <a:pt x="619" y="443"/>
                    </a:lnTo>
                    <a:lnTo>
                      <a:pt x="619" y="420"/>
                    </a:lnTo>
                    <a:lnTo>
                      <a:pt x="550" y="420"/>
                    </a:lnTo>
                    <a:lnTo>
                      <a:pt x="550" y="443"/>
                    </a:lnTo>
                    <a:close/>
                    <a:moveTo>
                      <a:pt x="689" y="443"/>
                    </a:moveTo>
                    <a:lnTo>
                      <a:pt x="758" y="443"/>
                    </a:lnTo>
                    <a:lnTo>
                      <a:pt x="758" y="420"/>
                    </a:lnTo>
                    <a:lnTo>
                      <a:pt x="689" y="420"/>
                    </a:lnTo>
                    <a:lnTo>
                      <a:pt x="689" y="443"/>
                    </a:lnTo>
                    <a:close/>
                    <a:moveTo>
                      <a:pt x="827" y="443"/>
                    </a:moveTo>
                    <a:lnTo>
                      <a:pt x="900" y="443"/>
                    </a:lnTo>
                    <a:lnTo>
                      <a:pt x="900" y="423"/>
                    </a:lnTo>
                    <a:lnTo>
                      <a:pt x="877" y="423"/>
                    </a:lnTo>
                    <a:lnTo>
                      <a:pt x="877" y="432"/>
                    </a:lnTo>
                    <a:lnTo>
                      <a:pt x="888" y="432"/>
                    </a:lnTo>
                    <a:lnTo>
                      <a:pt x="888" y="420"/>
                    </a:lnTo>
                    <a:lnTo>
                      <a:pt x="827" y="420"/>
                    </a:lnTo>
                    <a:lnTo>
                      <a:pt x="827" y="443"/>
                    </a:lnTo>
                    <a:close/>
                    <a:moveTo>
                      <a:pt x="877" y="354"/>
                    </a:moveTo>
                    <a:lnTo>
                      <a:pt x="900" y="354"/>
                    </a:lnTo>
                    <a:lnTo>
                      <a:pt x="900" y="285"/>
                    </a:lnTo>
                    <a:lnTo>
                      <a:pt x="877" y="285"/>
                    </a:lnTo>
                    <a:lnTo>
                      <a:pt x="877" y="354"/>
                    </a:lnTo>
                    <a:close/>
                    <a:moveTo>
                      <a:pt x="900" y="354"/>
                    </a:moveTo>
                    <a:close/>
                    <a:moveTo>
                      <a:pt x="877" y="216"/>
                    </a:moveTo>
                    <a:lnTo>
                      <a:pt x="900" y="216"/>
                    </a:lnTo>
                    <a:lnTo>
                      <a:pt x="900" y="146"/>
                    </a:lnTo>
                    <a:lnTo>
                      <a:pt x="877" y="146"/>
                    </a:lnTo>
                    <a:lnTo>
                      <a:pt x="877" y="216"/>
                    </a:lnTo>
                    <a:close/>
                    <a:moveTo>
                      <a:pt x="900" y="216"/>
                    </a:moveTo>
                    <a:close/>
                    <a:moveTo>
                      <a:pt x="877" y="77"/>
                    </a:moveTo>
                    <a:lnTo>
                      <a:pt x="900" y="77"/>
                    </a:lnTo>
                    <a:lnTo>
                      <a:pt x="900" y="8"/>
                    </a:lnTo>
                    <a:lnTo>
                      <a:pt x="877" y="8"/>
                    </a:lnTo>
                    <a:lnTo>
                      <a:pt x="877" y="77"/>
                    </a:lnTo>
                    <a:close/>
                    <a:moveTo>
                      <a:pt x="900" y="77"/>
                    </a:moveTo>
                    <a:close/>
                    <a:moveTo>
                      <a:pt x="818" y="0"/>
                    </a:moveTo>
                    <a:lnTo>
                      <a:pt x="749" y="4"/>
                    </a:lnTo>
                    <a:lnTo>
                      <a:pt x="751" y="27"/>
                    </a:lnTo>
                    <a:lnTo>
                      <a:pt x="820" y="23"/>
                    </a:lnTo>
                    <a:lnTo>
                      <a:pt x="818" y="0"/>
                    </a:lnTo>
                    <a:close/>
                    <a:moveTo>
                      <a:pt x="680" y="8"/>
                    </a:moveTo>
                    <a:lnTo>
                      <a:pt x="676" y="8"/>
                    </a:lnTo>
                    <a:lnTo>
                      <a:pt x="677" y="31"/>
                    </a:lnTo>
                    <a:lnTo>
                      <a:pt x="681" y="31"/>
                    </a:lnTo>
                    <a:lnTo>
                      <a:pt x="680" y="8"/>
                    </a:lnTo>
                    <a:close/>
                  </a:path>
                </a:pathLst>
              </a:custGeom>
              <a:solidFill>
                <a:srgbClr val="3927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9" name="Freeform 1730"/>
              <p:cNvSpPr>
                <a:spLocks/>
              </p:cNvSpPr>
              <p:nvPr/>
            </p:nvSpPr>
            <p:spPr bwMode="auto">
              <a:xfrm>
                <a:off x="2540" y="2254"/>
                <a:ext cx="60" cy="43"/>
              </a:xfrm>
              <a:custGeom>
                <a:avLst/>
                <a:gdLst>
                  <a:gd name="T0" fmla="*/ 154 w 154"/>
                  <a:gd name="T1" fmla="*/ 111 h 111"/>
                  <a:gd name="T2" fmla="*/ 0 w 154"/>
                  <a:gd name="T3" fmla="*/ 64 h 111"/>
                  <a:gd name="T4" fmla="*/ 148 w 154"/>
                  <a:gd name="T5" fmla="*/ 0 h 111"/>
                  <a:gd name="T6" fmla="*/ 154 w 154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" h="111">
                    <a:moveTo>
                      <a:pt x="154" y="111"/>
                    </a:moveTo>
                    <a:lnTo>
                      <a:pt x="0" y="64"/>
                    </a:lnTo>
                    <a:lnTo>
                      <a:pt x="148" y="0"/>
                    </a:lnTo>
                    <a:cubicBezTo>
                      <a:pt x="125" y="35"/>
                      <a:pt x="128" y="79"/>
                      <a:pt x="154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0" name="Freeform 1731"/>
              <p:cNvSpPr>
                <a:spLocks/>
              </p:cNvSpPr>
              <p:nvPr/>
            </p:nvSpPr>
            <p:spPr bwMode="auto">
              <a:xfrm>
                <a:off x="1989" y="2004"/>
                <a:ext cx="3" cy="274"/>
              </a:xfrm>
              <a:custGeom>
                <a:avLst/>
                <a:gdLst>
                  <a:gd name="T0" fmla="*/ 7 w 7"/>
                  <a:gd name="T1" fmla="*/ 702 h 702"/>
                  <a:gd name="T2" fmla="*/ 0 w 7"/>
                  <a:gd name="T3" fmla="*/ 0 h 702"/>
                  <a:gd name="T4" fmla="*/ 7 w 7"/>
                  <a:gd name="T5" fmla="*/ 702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702">
                    <a:moveTo>
                      <a:pt x="7" y="702"/>
                    </a:moveTo>
                    <a:lnTo>
                      <a:pt x="0" y="0"/>
                    </a:lnTo>
                    <a:lnTo>
                      <a:pt x="7" y="702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1" name="Freeform 1732"/>
              <p:cNvSpPr>
                <a:spLocks noEditPoints="1"/>
              </p:cNvSpPr>
              <p:nvPr/>
            </p:nvSpPr>
            <p:spPr bwMode="auto">
              <a:xfrm>
                <a:off x="1985" y="2004"/>
                <a:ext cx="11" cy="274"/>
              </a:xfrm>
              <a:custGeom>
                <a:avLst/>
                <a:gdLst>
                  <a:gd name="T0" fmla="*/ 29 w 29"/>
                  <a:gd name="T1" fmla="*/ 702 h 702"/>
                  <a:gd name="T2" fmla="*/ 28 w 29"/>
                  <a:gd name="T3" fmla="*/ 634 h 702"/>
                  <a:gd name="T4" fmla="*/ 6 w 29"/>
                  <a:gd name="T5" fmla="*/ 634 h 702"/>
                  <a:gd name="T6" fmla="*/ 6 w 29"/>
                  <a:gd name="T7" fmla="*/ 702 h 702"/>
                  <a:gd name="T8" fmla="*/ 29 w 29"/>
                  <a:gd name="T9" fmla="*/ 702 h 702"/>
                  <a:gd name="T10" fmla="*/ 28 w 29"/>
                  <a:gd name="T11" fmla="*/ 566 h 702"/>
                  <a:gd name="T12" fmla="*/ 27 w 29"/>
                  <a:gd name="T13" fmla="*/ 498 h 702"/>
                  <a:gd name="T14" fmla="*/ 4 w 29"/>
                  <a:gd name="T15" fmla="*/ 498 h 702"/>
                  <a:gd name="T16" fmla="*/ 5 w 29"/>
                  <a:gd name="T17" fmla="*/ 566 h 702"/>
                  <a:gd name="T18" fmla="*/ 28 w 29"/>
                  <a:gd name="T19" fmla="*/ 566 h 702"/>
                  <a:gd name="T20" fmla="*/ 26 w 29"/>
                  <a:gd name="T21" fmla="*/ 430 h 702"/>
                  <a:gd name="T22" fmla="*/ 26 w 29"/>
                  <a:gd name="T23" fmla="*/ 363 h 702"/>
                  <a:gd name="T24" fmla="*/ 3 w 29"/>
                  <a:gd name="T25" fmla="*/ 363 h 702"/>
                  <a:gd name="T26" fmla="*/ 4 w 29"/>
                  <a:gd name="T27" fmla="*/ 431 h 702"/>
                  <a:gd name="T28" fmla="*/ 26 w 29"/>
                  <a:gd name="T29" fmla="*/ 430 h 702"/>
                  <a:gd name="T30" fmla="*/ 25 w 29"/>
                  <a:gd name="T31" fmla="*/ 295 h 702"/>
                  <a:gd name="T32" fmla="*/ 25 w 29"/>
                  <a:gd name="T33" fmla="*/ 227 h 702"/>
                  <a:gd name="T34" fmla="*/ 2 w 29"/>
                  <a:gd name="T35" fmla="*/ 227 h 702"/>
                  <a:gd name="T36" fmla="*/ 3 w 29"/>
                  <a:gd name="T37" fmla="*/ 295 h 702"/>
                  <a:gd name="T38" fmla="*/ 25 w 29"/>
                  <a:gd name="T39" fmla="*/ 295 h 702"/>
                  <a:gd name="T40" fmla="*/ 24 w 29"/>
                  <a:gd name="T41" fmla="*/ 159 h 702"/>
                  <a:gd name="T42" fmla="*/ 23 w 29"/>
                  <a:gd name="T43" fmla="*/ 92 h 702"/>
                  <a:gd name="T44" fmla="*/ 1 w 29"/>
                  <a:gd name="T45" fmla="*/ 92 h 702"/>
                  <a:gd name="T46" fmla="*/ 1 w 29"/>
                  <a:gd name="T47" fmla="*/ 160 h 702"/>
                  <a:gd name="T48" fmla="*/ 24 w 29"/>
                  <a:gd name="T49" fmla="*/ 159 h 702"/>
                  <a:gd name="T50" fmla="*/ 23 w 29"/>
                  <a:gd name="T51" fmla="*/ 24 h 702"/>
                  <a:gd name="T52" fmla="*/ 22 w 29"/>
                  <a:gd name="T53" fmla="*/ 0 h 702"/>
                  <a:gd name="T54" fmla="*/ 0 w 29"/>
                  <a:gd name="T55" fmla="*/ 0 h 702"/>
                  <a:gd name="T56" fmla="*/ 0 w 29"/>
                  <a:gd name="T57" fmla="*/ 24 h 702"/>
                  <a:gd name="T58" fmla="*/ 23 w 29"/>
                  <a:gd name="T59" fmla="*/ 24 h 7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702">
                    <a:moveTo>
                      <a:pt x="29" y="702"/>
                    </a:moveTo>
                    <a:lnTo>
                      <a:pt x="28" y="634"/>
                    </a:lnTo>
                    <a:lnTo>
                      <a:pt x="6" y="634"/>
                    </a:lnTo>
                    <a:lnTo>
                      <a:pt x="6" y="702"/>
                    </a:lnTo>
                    <a:lnTo>
                      <a:pt x="29" y="702"/>
                    </a:lnTo>
                    <a:close/>
                    <a:moveTo>
                      <a:pt x="28" y="566"/>
                    </a:moveTo>
                    <a:lnTo>
                      <a:pt x="27" y="498"/>
                    </a:lnTo>
                    <a:lnTo>
                      <a:pt x="4" y="498"/>
                    </a:lnTo>
                    <a:lnTo>
                      <a:pt x="5" y="566"/>
                    </a:lnTo>
                    <a:lnTo>
                      <a:pt x="28" y="566"/>
                    </a:lnTo>
                    <a:close/>
                    <a:moveTo>
                      <a:pt x="26" y="430"/>
                    </a:moveTo>
                    <a:lnTo>
                      <a:pt x="26" y="363"/>
                    </a:lnTo>
                    <a:lnTo>
                      <a:pt x="3" y="363"/>
                    </a:lnTo>
                    <a:lnTo>
                      <a:pt x="4" y="431"/>
                    </a:lnTo>
                    <a:lnTo>
                      <a:pt x="26" y="430"/>
                    </a:lnTo>
                    <a:close/>
                    <a:moveTo>
                      <a:pt x="25" y="295"/>
                    </a:moveTo>
                    <a:lnTo>
                      <a:pt x="25" y="227"/>
                    </a:lnTo>
                    <a:lnTo>
                      <a:pt x="2" y="227"/>
                    </a:lnTo>
                    <a:lnTo>
                      <a:pt x="3" y="295"/>
                    </a:lnTo>
                    <a:lnTo>
                      <a:pt x="25" y="295"/>
                    </a:lnTo>
                    <a:close/>
                    <a:moveTo>
                      <a:pt x="24" y="159"/>
                    </a:moveTo>
                    <a:lnTo>
                      <a:pt x="23" y="92"/>
                    </a:lnTo>
                    <a:lnTo>
                      <a:pt x="1" y="92"/>
                    </a:lnTo>
                    <a:lnTo>
                      <a:pt x="1" y="160"/>
                    </a:lnTo>
                    <a:lnTo>
                      <a:pt x="24" y="159"/>
                    </a:lnTo>
                    <a:close/>
                    <a:moveTo>
                      <a:pt x="23" y="24"/>
                    </a:moveTo>
                    <a:lnTo>
                      <a:pt x="22" y="0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23" y="24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" name="Freeform 1733"/>
              <p:cNvSpPr>
                <a:spLocks/>
              </p:cNvSpPr>
              <p:nvPr/>
            </p:nvSpPr>
            <p:spPr bwMode="auto">
              <a:xfrm>
                <a:off x="1968" y="1992"/>
                <a:ext cx="43" cy="58"/>
              </a:xfrm>
              <a:custGeom>
                <a:avLst/>
                <a:gdLst>
                  <a:gd name="T0" fmla="*/ 0 w 110"/>
                  <a:gd name="T1" fmla="*/ 148 h 148"/>
                  <a:gd name="T2" fmla="*/ 54 w 110"/>
                  <a:gd name="T3" fmla="*/ 0 h 148"/>
                  <a:gd name="T4" fmla="*/ 110 w 110"/>
                  <a:gd name="T5" fmla="*/ 148 h 148"/>
                  <a:gd name="T6" fmla="*/ 0 w 110"/>
                  <a:gd name="T7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0" h="148">
                    <a:moveTo>
                      <a:pt x="0" y="148"/>
                    </a:moveTo>
                    <a:lnTo>
                      <a:pt x="54" y="0"/>
                    </a:lnTo>
                    <a:lnTo>
                      <a:pt x="110" y="148"/>
                    </a:lnTo>
                    <a:cubicBezTo>
                      <a:pt x="77" y="124"/>
                      <a:pt x="33" y="125"/>
                      <a:pt x="0" y="148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3" name="Rectangle 1734"/>
              <p:cNvSpPr>
                <a:spLocks noChangeArrowheads="1"/>
              </p:cNvSpPr>
              <p:nvPr/>
            </p:nvSpPr>
            <p:spPr bwMode="auto">
              <a:xfrm>
                <a:off x="3539" y="3170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" name="Freeform 1735"/>
              <p:cNvSpPr>
                <a:spLocks/>
              </p:cNvSpPr>
              <p:nvPr/>
            </p:nvSpPr>
            <p:spPr bwMode="auto">
              <a:xfrm>
                <a:off x="3527" y="3153"/>
                <a:ext cx="59" cy="43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6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5" name="Rectangle 1736"/>
              <p:cNvSpPr>
                <a:spLocks noChangeArrowheads="1"/>
              </p:cNvSpPr>
              <p:nvPr/>
            </p:nvSpPr>
            <p:spPr bwMode="auto">
              <a:xfrm>
                <a:off x="4003" y="2871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6" name="Freeform 1737"/>
              <p:cNvSpPr>
                <a:spLocks/>
              </p:cNvSpPr>
              <p:nvPr/>
            </p:nvSpPr>
            <p:spPr bwMode="auto">
              <a:xfrm>
                <a:off x="3991" y="2854"/>
                <a:ext cx="60" cy="43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5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5"/>
                    </a:lnTo>
                    <a:lnTo>
                      <a:pt x="152" y="0"/>
                    </a:lnTo>
                    <a:cubicBezTo>
                      <a:pt x="128" y="32"/>
                      <a:pt x="128" y="77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7" name="Rectangle 1738"/>
              <p:cNvSpPr>
                <a:spLocks noChangeArrowheads="1"/>
              </p:cNvSpPr>
              <p:nvPr/>
            </p:nvSpPr>
            <p:spPr bwMode="auto">
              <a:xfrm>
                <a:off x="4174" y="2570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8" name="Freeform 1739"/>
              <p:cNvSpPr>
                <a:spLocks/>
              </p:cNvSpPr>
              <p:nvPr/>
            </p:nvSpPr>
            <p:spPr bwMode="auto">
              <a:xfrm>
                <a:off x="4162" y="2552"/>
                <a:ext cx="60" cy="44"/>
              </a:xfrm>
              <a:custGeom>
                <a:avLst/>
                <a:gdLst>
                  <a:gd name="T0" fmla="*/ 152 w 152"/>
                  <a:gd name="T1" fmla="*/ 111 h 111"/>
                  <a:gd name="T2" fmla="*/ 0 w 152"/>
                  <a:gd name="T3" fmla="*/ 56 h 111"/>
                  <a:gd name="T4" fmla="*/ 152 w 152"/>
                  <a:gd name="T5" fmla="*/ 0 h 111"/>
                  <a:gd name="T6" fmla="*/ 152 w 152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111">
                    <a:moveTo>
                      <a:pt x="152" y="111"/>
                    </a:moveTo>
                    <a:lnTo>
                      <a:pt x="0" y="56"/>
                    </a:lnTo>
                    <a:lnTo>
                      <a:pt x="152" y="0"/>
                    </a:lnTo>
                    <a:cubicBezTo>
                      <a:pt x="127" y="33"/>
                      <a:pt x="128" y="78"/>
                      <a:pt x="152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9" name="Rectangle 1740"/>
              <p:cNvSpPr>
                <a:spLocks noChangeArrowheads="1"/>
              </p:cNvSpPr>
              <p:nvPr/>
            </p:nvSpPr>
            <p:spPr bwMode="auto">
              <a:xfrm>
                <a:off x="4435" y="2291"/>
                <a:ext cx="179" cy="10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1741"/>
              <p:cNvSpPr>
                <a:spLocks/>
              </p:cNvSpPr>
              <p:nvPr/>
            </p:nvSpPr>
            <p:spPr bwMode="auto">
              <a:xfrm>
                <a:off x="4424" y="2274"/>
                <a:ext cx="59" cy="44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5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5"/>
                    </a:lnTo>
                    <a:lnTo>
                      <a:pt x="151" y="0"/>
                    </a:lnTo>
                    <a:cubicBezTo>
                      <a:pt x="127" y="32"/>
                      <a:pt x="127" y="77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Rectangle 1742"/>
              <p:cNvSpPr>
                <a:spLocks noChangeArrowheads="1"/>
              </p:cNvSpPr>
              <p:nvPr/>
            </p:nvSpPr>
            <p:spPr bwMode="auto">
              <a:xfrm>
                <a:off x="3719" y="3097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2" name="Rectangle 1743"/>
              <p:cNvSpPr>
                <a:spLocks noChangeArrowheads="1"/>
              </p:cNvSpPr>
              <p:nvPr/>
            </p:nvSpPr>
            <p:spPr bwMode="auto">
              <a:xfrm>
                <a:off x="3782" y="3169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3" name="Rectangle 1744"/>
              <p:cNvSpPr>
                <a:spLocks noChangeArrowheads="1"/>
              </p:cNvSpPr>
              <p:nvPr/>
            </p:nvSpPr>
            <p:spPr bwMode="auto">
              <a:xfrm>
                <a:off x="4197" y="2810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4" name="Rectangle 1745"/>
              <p:cNvSpPr>
                <a:spLocks noChangeArrowheads="1"/>
              </p:cNvSpPr>
              <p:nvPr/>
            </p:nvSpPr>
            <p:spPr bwMode="auto">
              <a:xfrm>
                <a:off x="4260" y="2882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5" name="Rectangle 1746"/>
              <p:cNvSpPr>
                <a:spLocks noChangeArrowheads="1"/>
              </p:cNvSpPr>
              <p:nvPr/>
            </p:nvSpPr>
            <p:spPr bwMode="auto">
              <a:xfrm>
                <a:off x="4351" y="2504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6" name="Rectangle 1747"/>
              <p:cNvSpPr>
                <a:spLocks noChangeArrowheads="1"/>
              </p:cNvSpPr>
              <p:nvPr/>
            </p:nvSpPr>
            <p:spPr bwMode="auto">
              <a:xfrm>
                <a:off x="4414" y="2576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7" name="Rectangle 1748"/>
              <p:cNvSpPr>
                <a:spLocks noChangeArrowheads="1"/>
              </p:cNvSpPr>
              <p:nvPr/>
            </p:nvSpPr>
            <p:spPr bwMode="auto">
              <a:xfrm>
                <a:off x="4621" y="2235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8" name="Rectangle 1749"/>
              <p:cNvSpPr>
                <a:spLocks noChangeArrowheads="1"/>
              </p:cNvSpPr>
              <p:nvPr/>
            </p:nvSpPr>
            <p:spPr bwMode="auto">
              <a:xfrm>
                <a:off x="4685" y="2307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19" name="Rectangle 1750"/>
              <p:cNvSpPr>
                <a:spLocks noChangeArrowheads="1"/>
              </p:cNvSpPr>
              <p:nvPr/>
            </p:nvSpPr>
            <p:spPr bwMode="auto">
              <a:xfrm>
                <a:off x="3222" y="3479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1751"/>
              <p:cNvSpPr>
                <a:spLocks/>
              </p:cNvSpPr>
              <p:nvPr/>
            </p:nvSpPr>
            <p:spPr bwMode="auto">
              <a:xfrm>
                <a:off x="3210" y="3462"/>
                <a:ext cx="59" cy="44"/>
              </a:xfrm>
              <a:custGeom>
                <a:avLst/>
                <a:gdLst>
                  <a:gd name="T0" fmla="*/ 151 w 151"/>
                  <a:gd name="T1" fmla="*/ 111 h 111"/>
                  <a:gd name="T2" fmla="*/ 0 w 151"/>
                  <a:gd name="T3" fmla="*/ 55 h 111"/>
                  <a:gd name="T4" fmla="*/ 151 w 151"/>
                  <a:gd name="T5" fmla="*/ 0 h 111"/>
                  <a:gd name="T6" fmla="*/ 151 w 151"/>
                  <a:gd name="T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1">
                    <a:moveTo>
                      <a:pt x="151" y="111"/>
                    </a:moveTo>
                    <a:lnTo>
                      <a:pt x="0" y="55"/>
                    </a:lnTo>
                    <a:lnTo>
                      <a:pt x="151" y="0"/>
                    </a:lnTo>
                    <a:cubicBezTo>
                      <a:pt x="127" y="33"/>
                      <a:pt x="128" y="77"/>
                      <a:pt x="151" y="111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Rectangle 1752"/>
              <p:cNvSpPr>
                <a:spLocks noChangeArrowheads="1"/>
              </p:cNvSpPr>
              <p:nvPr/>
            </p:nvSpPr>
            <p:spPr bwMode="auto">
              <a:xfrm>
                <a:off x="3403" y="3403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2" name="Rectangle 1753"/>
              <p:cNvSpPr>
                <a:spLocks noChangeArrowheads="1"/>
              </p:cNvSpPr>
              <p:nvPr/>
            </p:nvSpPr>
            <p:spPr bwMode="auto">
              <a:xfrm>
                <a:off x="3466" y="3475"/>
                <a:ext cx="4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in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3" name="Rectangle 1754"/>
              <p:cNvSpPr>
                <a:spLocks noChangeArrowheads="1"/>
              </p:cNvSpPr>
              <p:nvPr/>
            </p:nvSpPr>
            <p:spPr bwMode="auto">
              <a:xfrm>
                <a:off x="2663" y="3463"/>
                <a:ext cx="178" cy="9"/>
              </a:xfrm>
              <a:prstGeom prst="rect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1755"/>
              <p:cNvSpPr>
                <a:spLocks/>
              </p:cNvSpPr>
              <p:nvPr/>
            </p:nvSpPr>
            <p:spPr bwMode="auto">
              <a:xfrm>
                <a:off x="2651" y="3446"/>
                <a:ext cx="59" cy="44"/>
              </a:xfrm>
              <a:custGeom>
                <a:avLst/>
                <a:gdLst>
                  <a:gd name="T0" fmla="*/ 151 w 151"/>
                  <a:gd name="T1" fmla="*/ 112 h 112"/>
                  <a:gd name="T2" fmla="*/ 0 w 151"/>
                  <a:gd name="T3" fmla="*/ 56 h 112"/>
                  <a:gd name="T4" fmla="*/ 151 w 151"/>
                  <a:gd name="T5" fmla="*/ 0 h 112"/>
                  <a:gd name="T6" fmla="*/ 151 w 151"/>
                  <a:gd name="T7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1" h="112">
                    <a:moveTo>
                      <a:pt x="151" y="112"/>
                    </a:moveTo>
                    <a:lnTo>
                      <a:pt x="0" y="56"/>
                    </a:lnTo>
                    <a:lnTo>
                      <a:pt x="151" y="0"/>
                    </a:lnTo>
                    <a:cubicBezTo>
                      <a:pt x="127" y="33"/>
                      <a:pt x="127" y="78"/>
                      <a:pt x="151" y="112"/>
                    </a:cubicBez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Rectangle 1756"/>
              <p:cNvSpPr>
                <a:spLocks noChangeArrowheads="1"/>
              </p:cNvSpPr>
              <p:nvPr/>
            </p:nvSpPr>
            <p:spPr bwMode="auto">
              <a:xfrm>
                <a:off x="2509" y="3385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Times New Roman" pitchFamily="18" charset="0"/>
                  </a:rPr>
                  <a:t>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6" name="Rectangle 1757"/>
              <p:cNvSpPr>
                <a:spLocks noChangeArrowheads="1"/>
              </p:cNvSpPr>
              <p:nvPr/>
            </p:nvSpPr>
            <p:spPr bwMode="auto">
              <a:xfrm>
                <a:off x="2554" y="3475"/>
                <a:ext cx="7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out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27" name="Rectangle 1758"/>
              <p:cNvSpPr>
                <a:spLocks noChangeArrowheads="1"/>
              </p:cNvSpPr>
              <p:nvPr/>
            </p:nvSpPr>
            <p:spPr bwMode="auto">
              <a:xfrm>
                <a:off x="2831" y="248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1759"/>
              <p:cNvSpPr>
                <a:spLocks/>
              </p:cNvSpPr>
              <p:nvPr/>
            </p:nvSpPr>
            <p:spPr bwMode="auto">
              <a:xfrm>
                <a:off x="2829" y="2486"/>
                <a:ext cx="370" cy="181"/>
              </a:xfrm>
              <a:custGeom>
                <a:avLst/>
                <a:gdLst>
                  <a:gd name="T0" fmla="*/ 6 w 944"/>
                  <a:gd name="T1" fmla="*/ 6 h 461"/>
                  <a:gd name="T2" fmla="*/ 6 w 944"/>
                  <a:gd name="T3" fmla="*/ 11 h 461"/>
                  <a:gd name="T4" fmla="*/ 932 w 944"/>
                  <a:gd name="T5" fmla="*/ 11 h 461"/>
                  <a:gd name="T6" fmla="*/ 932 w 944"/>
                  <a:gd name="T7" fmla="*/ 450 h 461"/>
                  <a:gd name="T8" fmla="*/ 11 w 944"/>
                  <a:gd name="T9" fmla="*/ 450 h 461"/>
                  <a:gd name="T10" fmla="*/ 11 w 944"/>
                  <a:gd name="T11" fmla="*/ 6 h 461"/>
                  <a:gd name="T12" fmla="*/ 6 w 944"/>
                  <a:gd name="T13" fmla="*/ 6 h 461"/>
                  <a:gd name="T14" fmla="*/ 6 w 944"/>
                  <a:gd name="T15" fmla="*/ 11 h 461"/>
                  <a:gd name="T16" fmla="*/ 6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6 h 461"/>
                  <a:gd name="T44" fmla="*/ 6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6"/>
                    </a:moveTo>
                    <a:lnTo>
                      <a:pt x="6" y="11"/>
                    </a:lnTo>
                    <a:lnTo>
                      <a:pt x="932" y="11"/>
                    </a:lnTo>
                    <a:lnTo>
                      <a:pt x="932" y="450"/>
                    </a:lnTo>
                    <a:lnTo>
                      <a:pt x="11" y="450"/>
                    </a:lnTo>
                    <a:lnTo>
                      <a:pt x="11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Rectangle 1760"/>
              <p:cNvSpPr>
                <a:spLocks noChangeArrowheads="1"/>
              </p:cNvSpPr>
              <p:nvPr/>
            </p:nvSpPr>
            <p:spPr bwMode="auto">
              <a:xfrm>
                <a:off x="2924" y="2495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0" name="Rectangle 1761"/>
              <p:cNvSpPr>
                <a:spLocks noChangeArrowheads="1"/>
              </p:cNvSpPr>
              <p:nvPr/>
            </p:nvSpPr>
            <p:spPr bwMode="auto">
              <a:xfrm>
                <a:off x="2924" y="2585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20-17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1" name="Rectangle 1762"/>
              <p:cNvSpPr>
                <a:spLocks noChangeArrowheads="1"/>
              </p:cNvSpPr>
              <p:nvPr/>
            </p:nvSpPr>
            <p:spPr bwMode="auto">
              <a:xfrm>
                <a:off x="2805" y="2199"/>
                <a:ext cx="366" cy="176"/>
              </a:xfrm>
              <a:prstGeom prst="rect">
                <a:avLst/>
              </a:prstGeom>
              <a:solidFill>
                <a:srgbClr val="F0D8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1763"/>
              <p:cNvSpPr>
                <a:spLocks/>
              </p:cNvSpPr>
              <p:nvPr/>
            </p:nvSpPr>
            <p:spPr bwMode="auto">
              <a:xfrm>
                <a:off x="2803" y="2197"/>
                <a:ext cx="371" cy="180"/>
              </a:xfrm>
              <a:custGeom>
                <a:avLst/>
                <a:gdLst>
                  <a:gd name="T0" fmla="*/ 6 w 944"/>
                  <a:gd name="T1" fmla="*/ 6 h 461"/>
                  <a:gd name="T2" fmla="*/ 6 w 944"/>
                  <a:gd name="T3" fmla="*/ 11 h 461"/>
                  <a:gd name="T4" fmla="*/ 933 w 944"/>
                  <a:gd name="T5" fmla="*/ 11 h 461"/>
                  <a:gd name="T6" fmla="*/ 933 w 944"/>
                  <a:gd name="T7" fmla="*/ 450 h 461"/>
                  <a:gd name="T8" fmla="*/ 12 w 944"/>
                  <a:gd name="T9" fmla="*/ 450 h 461"/>
                  <a:gd name="T10" fmla="*/ 12 w 944"/>
                  <a:gd name="T11" fmla="*/ 6 h 461"/>
                  <a:gd name="T12" fmla="*/ 6 w 944"/>
                  <a:gd name="T13" fmla="*/ 6 h 461"/>
                  <a:gd name="T14" fmla="*/ 6 w 944"/>
                  <a:gd name="T15" fmla="*/ 11 h 461"/>
                  <a:gd name="T16" fmla="*/ 6 w 944"/>
                  <a:gd name="T17" fmla="*/ 6 h 461"/>
                  <a:gd name="T18" fmla="*/ 0 w 944"/>
                  <a:gd name="T19" fmla="*/ 6 h 461"/>
                  <a:gd name="T20" fmla="*/ 0 w 944"/>
                  <a:gd name="T21" fmla="*/ 456 h 461"/>
                  <a:gd name="T22" fmla="*/ 2 w 944"/>
                  <a:gd name="T23" fmla="*/ 460 h 461"/>
                  <a:gd name="T24" fmla="*/ 6 w 944"/>
                  <a:gd name="T25" fmla="*/ 461 h 461"/>
                  <a:gd name="T26" fmla="*/ 938 w 944"/>
                  <a:gd name="T27" fmla="*/ 461 h 461"/>
                  <a:gd name="T28" fmla="*/ 942 w 944"/>
                  <a:gd name="T29" fmla="*/ 460 h 461"/>
                  <a:gd name="T30" fmla="*/ 944 w 944"/>
                  <a:gd name="T31" fmla="*/ 456 h 461"/>
                  <a:gd name="T32" fmla="*/ 944 w 944"/>
                  <a:gd name="T33" fmla="*/ 6 h 461"/>
                  <a:gd name="T34" fmla="*/ 942 w 944"/>
                  <a:gd name="T35" fmla="*/ 1 h 461"/>
                  <a:gd name="T36" fmla="*/ 938 w 944"/>
                  <a:gd name="T37" fmla="*/ 0 h 461"/>
                  <a:gd name="T38" fmla="*/ 6 w 944"/>
                  <a:gd name="T39" fmla="*/ 0 h 461"/>
                  <a:gd name="T40" fmla="*/ 2 w 944"/>
                  <a:gd name="T41" fmla="*/ 1 h 461"/>
                  <a:gd name="T42" fmla="*/ 0 w 944"/>
                  <a:gd name="T43" fmla="*/ 6 h 461"/>
                  <a:gd name="T44" fmla="*/ 6 w 944"/>
                  <a:gd name="T45" fmla="*/ 6 h 4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44" h="461">
                    <a:moveTo>
                      <a:pt x="6" y="6"/>
                    </a:moveTo>
                    <a:lnTo>
                      <a:pt x="6" y="11"/>
                    </a:lnTo>
                    <a:lnTo>
                      <a:pt x="933" y="11"/>
                    </a:lnTo>
                    <a:lnTo>
                      <a:pt x="933" y="450"/>
                    </a:lnTo>
                    <a:lnTo>
                      <a:pt x="12" y="450"/>
                    </a:lnTo>
                    <a:lnTo>
                      <a:pt x="12" y="6"/>
                    </a:lnTo>
                    <a:lnTo>
                      <a:pt x="6" y="6"/>
                    </a:lnTo>
                    <a:lnTo>
                      <a:pt x="6" y="11"/>
                    </a:lnTo>
                    <a:lnTo>
                      <a:pt x="6" y="6"/>
                    </a:lnTo>
                    <a:lnTo>
                      <a:pt x="0" y="6"/>
                    </a:lnTo>
                    <a:lnTo>
                      <a:pt x="0" y="456"/>
                    </a:lnTo>
                    <a:lnTo>
                      <a:pt x="2" y="460"/>
                    </a:lnTo>
                    <a:lnTo>
                      <a:pt x="6" y="461"/>
                    </a:lnTo>
                    <a:lnTo>
                      <a:pt x="938" y="461"/>
                    </a:lnTo>
                    <a:lnTo>
                      <a:pt x="942" y="460"/>
                    </a:lnTo>
                    <a:lnTo>
                      <a:pt x="944" y="456"/>
                    </a:lnTo>
                    <a:lnTo>
                      <a:pt x="944" y="6"/>
                    </a:lnTo>
                    <a:lnTo>
                      <a:pt x="942" y="1"/>
                    </a:lnTo>
                    <a:lnTo>
                      <a:pt x="938" y="0"/>
                    </a:lnTo>
                    <a:lnTo>
                      <a:pt x="6" y="0"/>
                    </a:lnTo>
                    <a:lnTo>
                      <a:pt x="2" y="1"/>
                    </a:lnTo>
                    <a:lnTo>
                      <a:pt x="0" y="6"/>
                    </a:lnTo>
                    <a:lnTo>
                      <a:pt x="6" y="6"/>
                    </a:lnTo>
                    <a:close/>
                  </a:path>
                </a:pathLst>
              </a:custGeom>
              <a:solidFill>
                <a:srgbClr val="3231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Rectangle 1764"/>
              <p:cNvSpPr>
                <a:spLocks noChangeArrowheads="1"/>
              </p:cNvSpPr>
              <p:nvPr/>
            </p:nvSpPr>
            <p:spPr bwMode="auto">
              <a:xfrm>
                <a:off x="2897" y="2199"/>
                <a:ext cx="123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Times New Roman" pitchFamily="18" charset="0"/>
                  </a:rPr>
                  <a:t>G,P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4" name="Rectangle 1765"/>
              <p:cNvSpPr>
                <a:spLocks noChangeArrowheads="1"/>
              </p:cNvSpPr>
              <p:nvPr/>
            </p:nvSpPr>
            <p:spPr bwMode="auto">
              <a:xfrm>
                <a:off x="2897" y="2298"/>
                <a:ext cx="13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Times New Roman" pitchFamily="18" charset="0"/>
                  </a:rPr>
                  <a:t>18-17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635" name="Oval 1766"/>
              <p:cNvSpPr>
                <a:spLocks noChangeArrowheads="1"/>
              </p:cNvSpPr>
              <p:nvPr/>
            </p:nvSpPr>
            <p:spPr bwMode="auto">
              <a:xfrm>
                <a:off x="3307" y="2560"/>
                <a:ext cx="27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6" name="Freeform 1767"/>
              <p:cNvSpPr>
                <a:spLocks/>
              </p:cNvSpPr>
              <p:nvPr/>
            </p:nvSpPr>
            <p:spPr bwMode="auto">
              <a:xfrm>
                <a:off x="3304" y="2557"/>
                <a:ext cx="33" cy="30"/>
              </a:xfrm>
              <a:custGeom>
                <a:avLst/>
                <a:gdLst>
                  <a:gd name="T0" fmla="*/ 77 w 84"/>
                  <a:gd name="T1" fmla="*/ 39 h 78"/>
                  <a:gd name="T2" fmla="*/ 71 w 84"/>
                  <a:gd name="T3" fmla="*/ 39 h 78"/>
                  <a:gd name="T4" fmla="*/ 42 w 84"/>
                  <a:gd name="T5" fmla="*/ 65 h 78"/>
                  <a:gd name="T6" fmla="*/ 13 w 84"/>
                  <a:gd name="T7" fmla="*/ 39 h 78"/>
                  <a:gd name="T8" fmla="*/ 42 w 84"/>
                  <a:gd name="T9" fmla="*/ 13 h 78"/>
                  <a:gd name="T10" fmla="*/ 71 w 84"/>
                  <a:gd name="T11" fmla="*/ 39 h 78"/>
                  <a:gd name="T12" fmla="*/ 84 w 84"/>
                  <a:gd name="T13" fmla="*/ 39 h 78"/>
                  <a:gd name="T14" fmla="*/ 42 w 84"/>
                  <a:gd name="T15" fmla="*/ 0 h 78"/>
                  <a:gd name="T16" fmla="*/ 0 w 84"/>
                  <a:gd name="T17" fmla="*/ 39 h 78"/>
                  <a:gd name="T18" fmla="*/ 42 w 84"/>
                  <a:gd name="T19" fmla="*/ 78 h 78"/>
                  <a:gd name="T20" fmla="*/ 84 w 84"/>
                  <a:gd name="T21" fmla="*/ 39 h 78"/>
                  <a:gd name="T22" fmla="*/ 77 w 84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8">
                    <a:moveTo>
                      <a:pt x="77" y="39"/>
                    </a:moveTo>
                    <a:lnTo>
                      <a:pt x="71" y="39"/>
                    </a:lnTo>
                    <a:cubicBezTo>
                      <a:pt x="71" y="53"/>
                      <a:pt x="58" y="65"/>
                      <a:pt x="42" y="65"/>
                    </a:cubicBezTo>
                    <a:cubicBezTo>
                      <a:pt x="26" y="65"/>
                      <a:pt x="13" y="53"/>
                      <a:pt x="13" y="39"/>
                    </a:cubicBezTo>
                    <a:cubicBezTo>
                      <a:pt x="13" y="25"/>
                      <a:pt x="26" y="13"/>
                      <a:pt x="42" y="13"/>
                    </a:cubicBezTo>
                    <a:cubicBezTo>
                      <a:pt x="58" y="13"/>
                      <a:pt x="71" y="25"/>
                      <a:pt x="71" y="39"/>
                    </a:cubicBezTo>
                    <a:lnTo>
                      <a:pt x="84" y="39"/>
                    </a:lnTo>
                    <a:cubicBezTo>
                      <a:pt x="84" y="17"/>
                      <a:pt x="65" y="0"/>
                      <a:pt x="42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2" y="78"/>
                    </a:cubicBezTo>
                    <a:cubicBezTo>
                      <a:pt x="65" y="78"/>
                      <a:pt x="84" y="61"/>
                      <a:pt x="84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7" name="Oval 1768"/>
              <p:cNvSpPr>
                <a:spLocks noChangeArrowheads="1"/>
              </p:cNvSpPr>
              <p:nvPr/>
            </p:nvSpPr>
            <p:spPr bwMode="auto">
              <a:xfrm>
                <a:off x="3448" y="2560"/>
                <a:ext cx="28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8" name="Freeform 1769"/>
              <p:cNvSpPr>
                <a:spLocks/>
              </p:cNvSpPr>
              <p:nvPr/>
            </p:nvSpPr>
            <p:spPr bwMode="auto">
              <a:xfrm>
                <a:off x="3446" y="2557"/>
                <a:ext cx="33" cy="30"/>
              </a:xfrm>
              <a:custGeom>
                <a:avLst/>
                <a:gdLst>
                  <a:gd name="T0" fmla="*/ 77 w 83"/>
                  <a:gd name="T1" fmla="*/ 39 h 78"/>
                  <a:gd name="T2" fmla="*/ 70 w 83"/>
                  <a:gd name="T3" fmla="*/ 39 h 78"/>
                  <a:gd name="T4" fmla="*/ 41 w 83"/>
                  <a:gd name="T5" fmla="*/ 65 h 78"/>
                  <a:gd name="T6" fmla="*/ 12 w 83"/>
                  <a:gd name="T7" fmla="*/ 39 h 78"/>
                  <a:gd name="T8" fmla="*/ 41 w 83"/>
                  <a:gd name="T9" fmla="*/ 13 h 78"/>
                  <a:gd name="T10" fmla="*/ 70 w 83"/>
                  <a:gd name="T11" fmla="*/ 39 h 78"/>
                  <a:gd name="T12" fmla="*/ 83 w 83"/>
                  <a:gd name="T13" fmla="*/ 39 h 78"/>
                  <a:gd name="T14" fmla="*/ 41 w 83"/>
                  <a:gd name="T15" fmla="*/ 0 h 78"/>
                  <a:gd name="T16" fmla="*/ 0 w 83"/>
                  <a:gd name="T17" fmla="*/ 39 h 78"/>
                  <a:gd name="T18" fmla="*/ 41 w 83"/>
                  <a:gd name="T19" fmla="*/ 78 h 78"/>
                  <a:gd name="T20" fmla="*/ 83 w 83"/>
                  <a:gd name="T21" fmla="*/ 39 h 78"/>
                  <a:gd name="T22" fmla="*/ 77 w 83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3" h="78">
                    <a:moveTo>
                      <a:pt x="77" y="39"/>
                    </a:moveTo>
                    <a:lnTo>
                      <a:pt x="70" y="39"/>
                    </a:lnTo>
                    <a:cubicBezTo>
                      <a:pt x="70" y="53"/>
                      <a:pt x="58" y="65"/>
                      <a:pt x="41" y="65"/>
                    </a:cubicBezTo>
                    <a:cubicBezTo>
                      <a:pt x="25" y="65"/>
                      <a:pt x="12" y="53"/>
                      <a:pt x="12" y="39"/>
                    </a:cubicBezTo>
                    <a:cubicBezTo>
                      <a:pt x="12" y="25"/>
                      <a:pt x="25" y="13"/>
                      <a:pt x="41" y="13"/>
                    </a:cubicBezTo>
                    <a:cubicBezTo>
                      <a:pt x="58" y="13"/>
                      <a:pt x="70" y="25"/>
                      <a:pt x="70" y="39"/>
                    </a:cubicBezTo>
                    <a:lnTo>
                      <a:pt x="83" y="39"/>
                    </a:lnTo>
                    <a:cubicBezTo>
                      <a:pt x="83" y="17"/>
                      <a:pt x="64" y="0"/>
                      <a:pt x="41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1" y="78"/>
                    </a:cubicBezTo>
                    <a:cubicBezTo>
                      <a:pt x="64" y="78"/>
                      <a:pt x="83" y="61"/>
                      <a:pt x="83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9" name="Oval 1770"/>
              <p:cNvSpPr>
                <a:spLocks noChangeArrowheads="1"/>
              </p:cNvSpPr>
              <p:nvPr/>
            </p:nvSpPr>
            <p:spPr bwMode="auto">
              <a:xfrm>
                <a:off x="3590" y="2560"/>
                <a:ext cx="27" cy="25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0" name="Freeform 1771"/>
              <p:cNvSpPr>
                <a:spLocks/>
              </p:cNvSpPr>
              <p:nvPr/>
            </p:nvSpPr>
            <p:spPr bwMode="auto">
              <a:xfrm>
                <a:off x="3587" y="2557"/>
                <a:ext cx="33" cy="30"/>
              </a:xfrm>
              <a:custGeom>
                <a:avLst/>
                <a:gdLst>
                  <a:gd name="T0" fmla="*/ 77 w 84"/>
                  <a:gd name="T1" fmla="*/ 39 h 78"/>
                  <a:gd name="T2" fmla="*/ 71 w 84"/>
                  <a:gd name="T3" fmla="*/ 39 h 78"/>
                  <a:gd name="T4" fmla="*/ 42 w 84"/>
                  <a:gd name="T5" fmla="*/ 65 h 78"/>
                  <a:gd name="T6" fmla="*/ 13 w 84"/>
                  <a:gd name="T7" fmla="*/ 39 h 78"/>
                  <a:gd name="T8" fmla="*/ 42 w 84"/>
                  <a:gd name="T9" fmla="*/ 13 h 78"/>
                  <a:gd name="T10" fmla="*/ 71 w 84"/>
                  <a:gd name="T11" fmla="*/ 39 h 78"/>
                  <a:gd name="T12" fmla="*/ 84 w 84"/>
                  <a:gd name="T13" fmla="*/ 39 h 78"/>
                  <a:gd name="T14" fmla="*/ 42 w 84"/>
                  <a:gd name="T15" fmla="*/ 0 h 78"/>
                  <a:gd name="T16" fmla="*/ 0 w 84"/>
                  <a:gd name="T17" fmla="*/ 39 h 78"/>
                  <a:gd name="T18" fmla="*/ 42 w 84"/>
                  <a:gd name="T19" fmla="*/ 78 h 78"/>
                  <a:gd name="T20" fmla="*/ 84 w 84"/>
                  <a:gd name="T21" fmla="*/ 39 h 78"/>
                  <a:gd name="T22" fmla="*/ 77 w 84"/>
                  <a:gd name="T23" fmla="*/ 39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4" h="78">
                    <a:moveTo>
                      <a:pt x="77" y="39"/>
                    </a:moveTo>
                    <a:lnTo>
                      <a:pt x="71" y="39"/>
                    </a:lnTo>
                    <a:cubicBezTo>
                      <a:pt x="71" y="53"/>
                      <a:pt x="58" y="65"/>
                      <a:pt x="42" y="65"/>
                    </a:cubicBezTo>
                    <a:cubicBezTo>
                      <a:pt x="25" y="65"/>
                      <a:pt x="13" y="53"/>
                      <a:pt x="13" y="39"/>
                    </a:cubicBezTo>
                    <a:cubicBezTo>
                      <a:pt x="13" y="25"/>
                      <a:pt x="25" y="13"/>
                      <a:pt x="42" y="13"/>
                    </a:cubicBezTo>
                    <a:cubicBezTo>
                      <a:pt x="58" y="13"/>
                      <a:pt x="71" y="25"/>
                      <a:pt x="71" y="39"/>
                    </a:cubicBezTo>
                    <a:lnTo>
                      <a:pt x="84" y="39"/>
                    </a:lnTo>
                    <a:cubicBezTo>
                      <a:pt x="83" y="17"/>
                      <a:pt x="64" y="0"/>
                      <a:pt x="42" y="0"/>
                    </a:cubicBezTo>
                    <a:cubicBezTo>
                      <a:pt x="19" y="0"/>
                      <a:pt x="0" y="17"/>
                      <a:pt x="0" y="39"/>
                    </a:cubicBezTo>
                    <a:cubicBezTo>
                      <a:pt x="0" y="61"/>
                      <a:pt x="19" y="78"/>
                      <a:pt x="42" y="78"/>
                    </a:cubicBezTo>
                    <a:cubicBezTo>
                      <a:pt x="64" y="78"/>
                      <a:pt x="83" y="61"/>
                      <a:pt x="84" y="39"/>
                    </a:cubicBezTo>
                    <a:lnTo>
                      <a:pt x="77" y="39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1" name="Oval 1772"/>
              <p:cNvSpPr>
                <a:spLocks noChangeArrowheads="1"/>
              </p:cNvSpPr>
              <p:nvPr/>
            </p:nvSpPr>
            <p:spPr bwMode="auto">
              <a:xfrm>
                <a:off x="2657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2" name="Freeform 1773"/>
              <p:cNvSpPr>
                <a:spLocks/>
              </p:cNvSpPr>
              <p:nvPr/>
            </p:nvSpPr>
            <p:spPr bwMode="auto">
              <a:xfrm>
                <a:off x="2655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5 w 51"/>
                  <a:gd name="T5" fmla="*/ 68 h 81"/>
                  <a:gd name="T6" fmla="*/ 8 w 51"/>
                  <a:gd name="T7" fmla="*/ 41 h 81"/>
                  <a:gd name="T8" fmla="*/ 25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5 w 51"/>
                  <a:gd name="T15" fmla="*/ 0 h 81"/>
                  <a:gd name="T16" fmla="*/ 0 w 51"/>
                  <a:gd name="T17" fmla="*/ 41 h 81"/>
                  <a:gd name="T18" fmla="*/ 25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5" y="68"/>
                      <a:pt x="25" y="68"/>
                    </a:cubicBezTo>
                    <a:cubicBezTo>
                      <a:pt x="15" y="68"/>
                      <a:pt x="8" y="55"/>
                      <a:pt x="8" y="41"/>
                    </a:cubicBezTo>
                    <a:cubicBezTo>
                      <a:pt x="8" y="26"/>
                      <a:pt x="15" y="14"/>
                      <a:pt x="25" y="14"/>
                    </a:cubicBezTo>
                    <a:cubicBezTo>
                      <a:pt x="35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5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3"/>
                      <a:pt x="11" y="81"/>
                      <a:pt x="25" y="81"/>
                    </a:cubicBezTo>
                    <a:cubicBezTo>
                      <a:pt x="39" y="81"/>
                      <a:pt x="51" y="64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3" name="Oval 1774"/>
              <p:cNvSpPr>
                <a:spLocks noChangeArrowheads="1"/>
              </p:cNvSpPr>
              <p:nvPr/>
            </p:nvSpPr>
            <p:spPr bwMode="auto">
              <a:xfrm>
                <a:off x="2743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4" name="Freeform 1775"/>
              <p:cNvSpPr>
                <a:spLocks/>
              </p:cNvSpPr>
              <p:nvPr/>
            </p:nvSpPr>
            <p:spPr bwMode="auto">
              <a:xfrm>
                <a:off x="2741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39" y="81"/>
                      <a:pt x="51" y="64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5" name="Oval 1776"/>
              <p:cNvSpPr>
                <a:spLocks noChangeArrowheads="1"/>
              </p:cNvSpPr>
              <p:nvPr/>
            </p:nvSpPr>
            <p:spPr bwMode="auto">
              <a:xfrm>
                <a:off x="3287" y="2271"/>
                <a:ext cx="16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6" name="Freeform 1777"/>
              <p:cNvSpPr>
                <a:spLocks/>
              </p:cNvSpPr>
              <p:nvPr/>
            </p:nvSpPr>
            <p:spPr bwMode="auto">
              <a:xfrm>
                <a:off x="3285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4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4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4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4" y="41"/>
                    </a:cubicBezTo>
                    <a:lnTo>
                      <a:pt x="51" y="41"/>
                    </a:lnTo>
                    <a:cubicBezTo>
                      <a:pt x="51" y="18"/>
                      <a:pt x="40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40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7" name="Oval 1778"/>
              <p:cNvSpPr>
                <a:spLocks noChangeArrowheads="1"/>
              </p:cNvSpPr>
              <p:nvPr/>
            </p:nvSpPr>
            <p:spPr bwMode="auto">
              <a:xfrm>
                <a:off x="3373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8" name="Freeform 1779"/>
              <p:cNvSpPr>
                <a:spLocks/>
              </p:cNvSpPr>
              <p:nvPr/>
            </p:nvSpPr>
            <p:spPr bwMode="auto">
              <a:xfrm>
                <a:off x="3371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5 w 51"/>
                  <a:gd name="T5" fmla="*/ 68 h 81"/>
                  <a:gd name="T6" fmla="*/ 8 w 51"/>
                  <a:gd name="T7" fmla="*/ 41 h 81"/>
                  <a:gd name="T8" fmla="*/ 25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5 w 51"/>
                  <a:gd name="T15" fmla="*/ 0 h 81"/>
                  <a:gd name="T16" fmla="*/ 0 w 51"/>
                  <a:gd name="T17" fmla="*/ 41 h 81"/>
                  <a:gd name="T18" fmla="*/ 25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5" y="68"/>
                      <a:pt x="25" y="68"/>
                    </a:cubicBezTo>
                    <a:cubicBezTo>
                      <a:pt x="15" y="68"/>
                      <a:pt x="8" y="55"/>
                      <a:pt x="8" y="41"/>
                    </a:cubicBezTo>
                    <a:cubicBezTo>
                      <a:pt x="8" y="26"/>
                      <a:pt x="15" y="14"/>
                      <a:pt x="25" y="14"/>
                    </a:cubicBezTo>
                    <a:cubicBezTo>
                      <a:pt x="35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39" y="0"/>
                      <a:pt x="25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3"/>
                      <a:pt x="11" y="81"/>
                      <a:pt x="25" y="81"/>
                    </a:cubicBezTo>
                    <a:cubicBezTo>
                      <a:pt x="39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9" name="Oval 1780"/>
              <p:cNvSpPr>
                <a:spLocks noChangeArrowheads="1"/>
              </p:cNvSpPr>
              <p:nvPr/>
            </p:nvSpPr>
            <p:spPr bwMode="auto">
              <a:xfrm>
                <a:off x="3459" y="2271"/>
                <a:ext cx="17" cy="26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0" name="Freeform 1781"/>
              <p:cNvSpPr>
                <a:spLocks/>
              </p:cNvSpPr>
              <p:nvPr/>
            </p:nvSpPr>
            <p:spPr bwMode="auto">
              <a:xfrm>
                <a:off x="3457" y="2269"/>
                <a:ext cx="20" cy="31"/>
              </a:xfrm>
              <a:custGeom>
                <a:avLst/>
                <a:gdLst>
                  <a:gd name="T0" fmla="*/ 47 w 51"/>
                  <a:gd name="T1" fmla="*/ 41 h 81"/>
                  <a:gd name="T2" fmla="*/ 43 w 51"/>
                  <a:gd name="T3" fmla="*/ 41 h 81"/>
                  <a:gd name="T4" fmla="*/ 26 w 51"/>
                  <a:gd name="T5" fmla="*/ 68 h 81"/>
                  <a:gd name="T6" fmla="*/ 8 w 51"/>
                  <a:gd name="T7" fmla="*/ 41 h 81"/>
                  <a:gd name="T8" fmla="*/ 26 w 51"/>
                  <a:gd name="T9" fmla="*/ 14 h 81"/>
                  <a:gd name="T10" fmla="*/ 43 w 51"/>
                  <a:gd name="T11" fmla="*/ 41 h 81"/>
                  <a:gd name="T12" fmla="*/ 51 w 51"/>
                  <a:gd name="T13" fmla="*/ 41 h 81"/>
                  <a:gd name="T14" fmla="*/ 26 w 51"/>
                  <a:gd name="T15" fmla="*/ 0 h 81"/>
                  <a:gd name="T16" fmla="*/ 0 w 51"/>
                  <a:gd name="T17" fmla="*/ 41 h 81"/>
                  <a:gd name="T18" fmla="*/ 26 w 51"/>
                  <a:gd name="T19" fmla="*/ 81 h 81"/>
                  <a:gd name="T20" fmla="*/ 51 w 51"/>
                  <a:gd name="T21" fmla="*/ 41 h 81"/>
                  <a:gd name="T22" fmla="*/ 47 w 51"/>
                  <a:gd name="T23" fmla="*/ 4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" h="81">
                    <a:moveTo>
                      <a:pt x="47" y="41"/>
                    </a:moveTo>
                    <a:lnTo>
                      <a:pt x="43" y="41"/>
                    </a:lnTo>
                    <a:cubicBezTo>
                      <a:pt x="43" y="55"/>
                      <a:pt x="36" y="68"/>
                      <a:pt x="26" y="68"/>
                    </a:cubicBezTo>
                    <a:cubicBezTo>
                      <a:pt x="16" y="68"/>
                      <a:pt x="8" y="55"/>
                      <a:pt x="8" y="41"/>
                    </a:cubicBezTo>
                    <a:cubicBezTo>
                      <a:pt x="8" y="26"/>
                      <a:pt x="16" y="14"/>
                      <a:pt x="26" y="14"/>
                    </a:cubicBezTo>
                    <a:cubicBezTo>
                      <a:pt x="36" y="14"/>
                      <a:pt x="43" y="26"/>
                      <a:pt x="43" y="41"/>
                    </a:cubicBezTo>
                    <a:lnTo>
                      <a:pt x="51" y="41"/>
                    </a:lnTo>
                    <a:cubicBezTo>
                      <a:pt x="51" y="18"/>
                      <a:pt x="40" y="0"/>
                      <a:pt x="26" y="0"/>
                    </a:cubicBezTo>
                    <a:cubicBezTo>
                      <a:pt x="12" y="0"/>
                      <a:pt x="0" y="18"/>
                      <a:pt x="0" y="41"/>
                    </a:cubicBezTo>
                    <a:cubicBezTo>
                      <a:pt x="0" y="63"/>
                      <a:pt x="12" y="81"/>
                      <a:pt x="26" y="81"/>
                    </a:cubicBezTo>
                    <a:cubicBezTo>
                      <a:pt x="40" y="81"/>
                      <a:pt x="51" y="63"/>
                      <a:pt x="51" y="41"/>
                    </a:cubicBezTo>
                    <a:lnTo>
                      <a:pt x="47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1" name="Oval 1782"/>
              <p:cNvSpPr>
                <a:spLocks noChangeArrowheads="1"/>
              </p:cNvSpPr>
              <p:nvPr/>
            </p:nvSpPr>
            <p:spPr bwMode="auto">
              <a:xfrm>
                <a:off x="2690" y="2600"/>
                <a:ext cx="16" cy="27"/>
              </a:xfrm>
              <a:prstGeom prst="ellipse">
                <a:avLst/>
              </a:pr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2" name="Freeform 1783"/>
              <p:cNvSpPr>
                <a:spLocks/>
              </p:cNvSpPr>
              <p:nvPr/>
            </p:nvSpPr>
            <p:spPr bwMode="auto">
              <a:xfrm>
                <a:off x="2689" y="2597"/>
                <a:ext cx="18" cy="32"/>
              </a:xfrm>
              <a:custGeom>
                <a:avLst/>
                <a:gdLst>
                  <a:gd name="T0" fmla="*/ 43 w 46"/>
                  <a:gd name="T1" fmla="*/ 41 h 82"/>
                  <a:gd name="T2" fmla="*/ 39 w 46"/>
                  <a:gd name="T3" fmla="*/ 41 h 82"/>
                  <a:gd name="T4" fmla="*/ 23 w 46"/>
                  <a:gd name="T5" fmla="*/ 68 h 82"/>
                  <a:gd name="T6" fmla="*/ 7 w 46"/>
                  <a:gd name="T7" fmla="*/ 41 h 82"/>
                  <a:gd name="T8" fmla="*/ 23 w 46"/>
                  <a:gd name="T9" fmla="*/ 14 h 82"/>
                  <a:gd name="T10" fmla="*/ 39 w 46"/>
                  <a:gd name="T11" fmla="*/ 41 h 82"/>
                  <a:gd name="T12" fmla="*/ 46 w 46"/>
                  <a:gd name="T13" fmla="*/ 41 h 82"/>
                  <a:gd name="T14" fmla="*/ 23 w 46"/>
                  <a:gd name="T15" fmla="*/ 0 h 82"/>
                  <a:gd name="T16" fmla="*/ 0 w 46"/>
                  <a:gd name="T17" fmla="*/ 41 h 82"/>
                  <a:gd name="T18" fmla="*/ 23 w 46"/>
                  <a:gd name="T19" fmla="*/ 82 h 82"/>
                  <a:gd name="T20" fmla="*/ 46 w 46"/>
                  <a:gd name="T21" fmla="*/ 41 h 82"/>
                  <a:gd name="T22" fmla="*/ 43 w 46"/>
                  <a:gd name="T23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82">
                    <a:moveTo>
                      <a:pt x="43" y="41"/>
                    </a:moveTo>
                    <a:lnTo>
                      <a:pt x="39" y="41"/>
                    </a:lnTo>
                    <a:cubicBezTo>
                      <a:pt x="39" y="55"/>
                      <a:pt x="32" y="68"/>
                      <a:pt x="23" y="68"/>
                    </a:cubicBezTo>
                    <a:cubicBezTo>
                      <a:pt x="14" y="68"/>
                      <a:pt x="7" y="55"/>
                      <a:pt x="7" y="41"/>
                    </a:cubicBezTo>
                    <a:cubicBezTo>
                      <a:pt x="7" y="26"/>
                      <a:pt x="14" y="14"/>
                      <a:pt x="23" y="14"/>
                    </a:cubicBezTo>
                    <a:cubicBezTo>
                      <a:pt x="32" y="14"/>
                      <a:pt x="39" y="26"/>
                      <a:pt x="39" y="41"/>
                    </a:cubicBezTo>
                    <a:lnTo>
                      <a:pt x="46" y="41"/>
                    </a:lnTo>
                    <a:cubicBezTo>
                      <a:pt x="46" y="18"/>
                      <a:pt x="36" y="0"/>
                      <a:pt x="23" y="0"/>
                    </a:cubicBezTo>
                    <a:cubicBezTo>
                      <a:pt x="11" y="0"/>
                      <a:pt x="0" y="18"/>
                      <a:pt x="0" y="41"/>
                    </a:cubicBezTo>
                    <a:cubicBezTo>
                      <a:pt x="0" y="64"/>
                      <a:pt x="11" y="82"/>
                      <a:pt x="23" y="82"/>
                    </a:cubicBezTo>
                    <a:cubicBezTo>
                      <a:pt x="36" y="81"/>
                      <a:pt x="46" y="64"/>
                      <a:pt x="46" y="41"/>
                    </a:cubicBezTo>
                    <a:lnTo>
                      <a:pt x="43" y="41"/>
                    </a:lnTo>
                    <a:close/>
                  </a:path>
                </a:pathLst>
              </a:custGeom>
              <a:solidFill>
                <a:srgbClr val="24282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9" name="Oval 1785"/>
            <p:cNvSpPr>
              <a:spLocks noChangeArrowheads="1"/>
            </p:cNvSpPr>
            <p:nvPr/>
          </p:nvSpPr>
          <p:spPr bwMode="auto">
            <a:xfrm>
              <a:off x="4419600" y="4127501"/>
              <a:ext cx="23812" cy="42863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Freeform 1786"/>
            <p:cNvSpPr>
              <a:spLocks/>
            </p:cNvSpPr>
            <p:nvPr/>
          </p:nvSpPr>
          <p:spPr bwMode="auto">
            <a:xfrm>
              <a:off x="4418013" y="4122738"/>
              <a:ext cx="28575" cy="50800"/>
            </a:xfrm>
            <a:custGeom>
              <a:avLst/>
              <a:gdLst>
                <a:gd name="T0" fmla="*/ 42 w 45"/>
                <a:gd name="T1" fmla="*/ 41 h 82"/>
                <a:gd name="T2" fmla="*/ 38 w 45"/>
                <a:gd name="T3" fmla="*/ 41 h 82"/>
                <a:gd name="T4" fmla="*/ 22 w 45"/>
                <a:gd name="T5" fmla="*/ 68 h 82"/>
                <a:gd name="T6" fmla="*/ 7 w 45"/>
                <a:gd name="T7" fmla="*/ 41 h 82"/>
                <a:gd name="T8" fmla="*/ 22 w 45"/>
                <a:gd name="T9" fmla="*/ 14 h 82"/>
                <a:gd name="T10" fmla="*/ 38 w 45"/>
                <a:gd name="T11" fmla="*/ 41 h 82"/>
                <a:gd name="T12" fmla="*/ 45 w 45"/>
                <a:gd name="T13" fmla="*/ 41 h 82"/>
                <a:gd name="T14" fmla="*/ 22 w 45"/>
                <a:gd name="T15" fmla="*/ 0 h 82"/>
                <a:gd name="T16" fmla="*/ 0 w 45"/>
                <a:gd name="T17" fmla="*/ 41 h 82"/>
                <a:gd name="T18" fmla="*/ 22 w 45"/>
                <a:gd name="T19" fmla="*/ 82 h 82"/>
                <a:gd name="T20" fmla="*/ 45 w 45"/>
                <a:gd name="T21" fmla="*/ 41 h 82"/>
                <a:gd name="T22" fmla="*/ 42 w 45"/>
                <a:gd name="T23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5" h="82">
                  <a:moveTo>
                    <a:pt x="42" y="41"/>
                  </a:moveTo>
                  <a:lnTo>
                    <a:pt x="38" y="41"/>
                  </a:lnTo>
                  <a:cubicBezTo>
                    <a:pt x="38" y="55"/>
                    <a:pt x="31" y="68"/>
                    <a:pt x="22" y="68"/>
                  </a:cubicBezTo>
                  <a:cubicBezTo>
                    <a:pt x="14" y="68"/>
                    <a:pt x="7" y="55"/>
                    <a:pt x="7" y="41"/>
                  </a:cubicBezTo>
                  <a:cubicBezTo>
                    <a:pt x="7" y="26"/>
                    <a:pt x="14" y="14"/>
                    <a:pt x="22" y="14"/>
                  </a:cubicBezTo>
                  <a:cubicBezTo>
                    <a:pt x="31" y="14"/>
                    <a:pt x="38" y="26"/>
                    <a:pt x="38" y="41"/>
                  </a:cubicBezTo>
                  <a:lnTo>
                    <a:pt x="45" y="41"/>
                  </a:lnTo>
                  <a:cubicBezTo>
                    <a:pt x="45" y="18"/>
                    <a:pt x="35" y="0"/>
                    <a:pt x="22" y="0"/>
                  </a:cubicBezTo>
                  <a:cubicBezTo>
                    <a:pt x="10" y="0"/>
                    <a:pt x="0" y="18"/>
                    <a:pt x="0" y="41"/>
                  </a:cubicBezTo>
                  <a:cubicBezTo>
                    <a:pt x="0" y="64"/>
                    <a:pt x="10" y="81"/>
                    <a:pt x="22" y="82"/>
                  </a:cubicBezTo>
                  <a:cubicBezTo>
                    <a:pt x="35" y="81"/>
                    <a:pt x="45" y="64"/>
                    <a:pt x="45" y="41"/>
                  </a:cubicBezTo>
                  <a:lnTo>
                    <a:pt x="42" y="4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Freeform 1787"/>
            <p:cNvSpPr>
              <a:spLocks/>
            </p:cNvSpPr>
            <p:nvPr/>
          </p:nvSpPr>
          <p:spPr bwMode="auto">
            <a:xfrm>
              <a:off x="4446588" y="3046413"/>
              <a:ext cx="866775" cy="284163"/>
            </a:xfrm>
            <a:custGeom>
              <a:avLst/>
              <a:gdLst>
                <a:gd name="T0" fmla="*/ 1390 w 1390"/>
                <a:gd name="T1" fmla="*/ 0 h 460"/>
                <a:gd name="T2" fmla="*/ 187 w 1390"/>
                <a:gd name="T3" fmla="*/ 0 h 460"/>
                <a:gd name="T4" fmla="*/ 158 w 1390"/>
                <a:gd name="T5" fmla="*/ 32 h 460"/>
                <a:gd name="T6" fmla="*/ 606 w 1390"/>
                <a:gd name="T7" fmla="*/ 32 h 460"/>
                <a:gd name="T8" fmla="*/ 609 w 1390"/>
                <a:gd name="T9" fmla="*/ 33 h 460"/>
                <a:gd name="T10" fmla="*/ 610 w 1390"/>
                <a:gd name="T11" fmla="*/ 35 h 460"/>
                <a:gd name="T12" fmla="*/ 610 w 1390"/>
                <a:gd name="T13" fmla="*/ 413 h 460"/>
                <a:gd name="T14" fmla="*/ 609 w 1390"/>
                <a:gd name="T15" fmla="*/ 416 h 460"/>
                <a:gd name="T16" fmla="*/ 606 w 1390"/>
                <a:gd name="T17" fmla="*/ 417 h 460"/>
                <a:gd name="T18" fmla="*/ 147 w 1390"/>
                <a:gd name="T19" fmla="*/ 417 h 460"/>
                <a:gd name="T20" fmla="*/ 145 w 1390"/>
                <a:gd name="T21" fmla="*/ 416 h 460"/>
                <a:gd name="T22" fmla="*/ 144 w 1390"/>
                <a:gd name="T23" fmla="*/ 413 h 460"/>
                <a:gd name="T24" fmla="*/ 144 w 1390"/>
                <a:gd name="T25" fmla="*/ 47 h 460"/>
                <a:gd name="T26" fmla="*/ 0 w 1390"/>
                <a:gd name="T27" fmla="*/ 200 h 460"/>
                <a:gd name="T28" fmla="*/ 0 w 1390"/>
                <a:gd name="T29" fmla="*/ 460 h 460"/>
                <a:gd name="T30" fmla="*/ 1390 w 1390"/>
                <a:gd name="T31" fmla="*/ 460 h 460"/>
                <a:gd name="T32" fmla="*/ 1390 w 1390"/>
                <a:gd name="T33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0" h="460">
                  <a:moveTo>
                    <a:pt x="1390" y="0"/>
                  </a:moveTo>
                  <a:lnTo>
                    <a:pt x="187" y="0"/>
                  </a:lnTo>
                  <a:lnTo>
                    <a:pt x="158" y="32"/>
                  </a:lnTo>
                  <a:lnTo>
                    <a:pt x="606" y="32"/>
                  </a:lnTo>
                  <a:lnTo>
                    <a:pt x="609" y="33"/>
                  </a:lnTo>
                  <a:lnTo>
                    <a:pt x="610" y="35"/>
                  </a:lnTo>
                  <a:lnTo>
                    <a:pt x="610" y="413"/>
                  </a:lnTo>
                  <a:lnTo>
                    <a:pt x="609" y="416"/>
                  </a:lnTo>
                  <a:lnTo>
                    <a:pt x="606" y="417"/>
                  </a:lnTo>
                  <a:lnTo>
                    <a:pt x="147" y="417"/>
                  </a:lnTo>
                  <a:lnTo>
                    <a:pt x="145" y="416"/>
                  </a:lnTo>
                  <a:lnTo>
                    <a:pt x="144" y="413"/>
                  </a:lnTo>
                  <a:lnTo>
                    <a:pt x="144" y="47"/>
                  </a:lnTo>
                  <a:lnTo>
                    <a:pt x="0" y="200"/>
                  </a:lnTo>
                  <a:lnTo>
                    <a:pt x="0" y="460"/>
                  </a:lnTo>
                  <a:lnTo>
                    <a:pt x="1390" y="460"/>
                  </a:lnTo>
                  <a:lnTo>
                    <a:pt x="13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" name="Freeform 1788"/>
            <p:cNvSpPr>
              <a:spLocks/>
            </p:cNvSpPr>
            <p:nvPr/>
          </p:nvSpPr>
          <p:spPr bwMode="auto">
            <a:xfrm>
              <a:off x="4446588" y="3046413"/>
              <a:ext cx="115887" cy="123825"/>
            </a:xfrm>
            <a:custGeom>
              <a:avLst/>
              <a:gdLst>
                <a:gd name="T0" fmla="*/ 187 w 187"/>
                <a:gd name="T1" fmla="*/ 0 h 200"/>
                <a:gd name="T2" fmla="*/ 0 w 187"/>
                <a:gd name="T3" fmla="*/ 0 h 200"/>
                <a:gd name="T4" fmla="*/ 0 w 187"/>
                <a:gd name="T5" fmla="*/ 200 h 200"/>
                <a:gd name="T6" fmla="*/ 144 w 187"/>
                <a:gd name="T7" fmla="*/ 47 h 200"/>
                <a:gd name="T8" fmla="*/ 144 w 187"/>
                <a:gd name="T9" fmla="*/ 35 h 200"/>
                <a:gd name="T10" fmla="*/ 147 w 187"/>
                <a:gd name="T11" fmla="*/ 35 h 200"/>
                <a:gd name="T12" fmla="*/ 144 w 187"/>
                <a:gd name="T13" fmla="*/ 35 h 200"/>
                <a:gd name="T14" fmla="*/ 145 w 187"/>
                <a:gd name="T15" fmla="*/ 33 h 200"/>
                <a:gd name="T16" fmla="*/ 147 w 187"/>
                <a:gd name="T17" fmla="*/ 32 h 200"/>
                <a:gd name="T18" fmla="*/ 158 w 187"/>
                <a:gd name="T19" fmla="*/ 32 h 200"/>
                <a:gd name="T20" fmla="*/ 187 w 187"/>
                <a:gd name="T21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7" h="200">
                  <a:moveTo>
                    <a:pt x="187" y="0"/>
                  </a:moveTo>
                  <a:lnTo>
                    <a:pt x="0" y="0"/>
                  </a:lnTo>
                  <a:lnTo>
                    <a:pt x="0" y="200"/>
                  </a:lnTo>
                  <a:lnTo>
                    <a:pt x="144" y="47"/>
                  </a:lnTo>
                  <a:lnTo>
                    <a:pt x="144" y="35"/>
                  </a:lnTo>
                  <a:lnTo>
                    <a:pt x="147" y="35"/>
                  </a:lnTo>
                  <a:lnTo>
                    <a:pt x="144" y="35"/>
                  </a:lnTo>
                  <a:lnTo>
                    <a:pt x="145" y="33"/>
                  </a:lnTo>
                  <a:lnTo>
                    <a:pt x="147" y="32"/>
                  </a:lnTo>
                  <a:lnTo>
                    <a:pt x="158" y="32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1789"/>
            <p:cNvSpPr>
              <a:spLocks/>
            </p:cNvSpPr>
            <p:nvPr/>
          </p:nvSpPr>
          <p:spPr bwMode="auto">
            <a:xfrm>
              <a:off x="4540250" y="3070226"/>
              <a:ext cx="282575" cy="228600"/>
            </a:xfrm>
            <a:custGeom>
              <a:avLst/>
              <a:gdLst>
                <a:gd name="T0" fmla="*/ 452 w 452"/>
                <a:gd name="T1" fmla="*/ 0 h 370"/>
                <a:gd name="T2" fmla="*/ 0 w 452"/>
                <a:gd name="T3" fmla="*/ 0 h 370"/>
                <a:gd name="T4" fmla="*/ 0 w 452"/>
                <a:gd name="T5" fmla="*/ 0 h 370"/>
                <a:gd name="T6" fmla="*/ 0 w 452"/>
                <a:gd name="T7" fmla="*/ 370 h 370"/>
                <a:gd name="T8" fmla="*/ 452 w 452"/>
                <a:gd name="T9" fmla="*/ 370 h 370"/>
                <a:gd name="T10" fmla="*/ 452 w 452"/>
                <a:gd name="T11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370">
                  <a:moveTo>
                    <a:pt x="452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452" y="37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Freeform 1790"/>
            <p:cNvSpPr>
              <a:spLocks/>
            </p:cNvSpPr>
            <p:nvPr/>
          </p:nvSpPr>
          <p:spPr bwMode="auto">
            <a:xfrm>
              <a:off x="4540250" y="307022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Freeform 1791"/>
            <p:cNvSpPr>
              <a:spLocks/>
            </p:cNvSpPr>
            <p:nvPr/>
          </p:nvSpPr>
          <p:spPr bwMode="auto">
            <a:xfrm>
              <a:off x="4443413" y="3041651"/>
              <a:ext cx="873125" cy="293688"/>
            </a:xfrm>
            <a:custGeom>
              <a:avLst/>
              <a:gdLst>
                <a:gd name="T0" fmla="*/ 1399 w 1402"/>
                <a:gd name="T1" fmla="*/ 0 h 472"/>
                <a:gd name="T2" fmla="*/ 199 w 1402"/>
                <a:gd name="T3" fmla="*/ 0 h 472"/>
                <a:gd name="T4" fmla="*/ 193 w 1402"/>
                <a:gd name="T5" fmla="*/ 6 h 472"/>
                <a:gd name="T6" fmla="*/ 1396 w 1402"/>
                <a:gd name="T7" fmla="*/ 6 h 472"/>
                <a:gd name="T8" fmla="*/ 1396 w 1402"/>
                <a:gd name="T9" fmla="*/ 466 h 472"/>
                <a:gd name="T10" fmla="*/ 6 w 1402"/>
                <a:gd name="T11" fmla="*/ 466 h 472"/>
                <a:gd name="T12" fmla="*/ 6 w 1402"/>
                <a:gd name="T13" fmla="*/ 206 h 472"/>
                <a:gd name="T14" fmla="*/ 0 w 1402"/>
                <a:gd name="T15" fmla="*/ 213 h 472"/>
                <a:gd name="T16" fmla="*/ 0 w 1402"/>
                <a:gd name="T17" fmla="*/ 469 h 472"/>
                <a:gd name="T18" fmla="*/ 1 w 1402"/>
                <a:gd name="T19" fmla="*/ 471 h 472"/>
                <a:gd name="T20" fmla="*/ 3 w 1402"/>
                <a:gd name="T21" fmla="*/ 472 h 472"/>
                <a:gd name="T22" fmla="*/ 1399 w 1402"/>
                <a:gd name="T23" fmla="*/ 472 h 472"/>
                <a:gd name="T24" fmla="*/ 1401 w 1402"/>
                <a:gd name="T25" fmla="*/ 471 h 472"/>
                <a:gd name="T26" fmla="*/ 1402 w 1402"/>
                <a:gd name="T27" fmla="*/ 469 h 472"/>
                <a:gd name="T28" fmla="*/ 1402 w 1402"/>
                <a:gd name="T29" fmla="*/ 3 h 472"/>
                <a:gd name="T30" fmla="*/ 1401 w 1402"/>
                <a:gd name="T31" fmla="*/ 1 h 472"/>
                <a:gd name="T32" fmla="*/ 1399 w 1402"/>
                <a:gd name="T3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02" h="472">
                  <a:moveTo>
                    <a:pt x="1399" y="0"/>
                  </a:moveTo>
                  <a:lnTo>
                    <a:pt x="199" y="0"/>
                  </a:lnTo>
                  <a:lnTo>
                    <a:pt x="193" y="6"/>
                  </a:lnTo>
                  <a:lnTo>
                    <a:pt x="1396" y="6"/>
                  </a:lnTo>
                  <a:lnTo>
                    <a:pt x="1396" y="466"/>
                  </a:lnTo>
                  <a:lnTo>
                    <a:pt x="6" y="466"/>
                  </a:lnTo>
                  <a:lnTo>
                    <a:pt x="6" y="206"/>
                  </a:lnTo>
                  <a:lnTo>
                    <a:pt x="0" y="213"/>
                  </a:lnTo>
                  <a:lnTo>
                    <a:pt x="0" y="469"/>
                  </a:lnTo>
                  <a:lnTo>
                    <a:pt x="1" y="471"/>
                  </a:lnTo>
                  <a:lnTo>
                    <a:pt x="3" y="472"/>
                  </a:lnTo>
                  <a:lnTo>
                    <a:pt x="1399" y="472"/>
                  </a:lnTo>
                  <a:lnTo>
                    <a:pt x="1401" y="471"/>
                  </a:lnTo>
                  <a:lnTo>
                    <a:pt x="1402" y="469"/>
                  </a:lnTo>
                  <a:lnTo>
                    <a:pt x="1402" y="3"/>
                  </a:lnTo>
                  <a:lnTo>
                    <a:pt x="1401" y="1"/>
                  </a:lnTo>
                  <a:lnTo>
                    <a:pt x="13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Freeform 1792"/>
            <p:cNvSpPr>
              <a:spLocks noEditPoints="1"/>
            </p:cNvSpPr>
            <p:nvPr/>
          </p:nvSpPr>
          <p:spPr bwMode="auto">
            <a:xfrm>
              <a:off x="4443413" y="3041651"/>
              <a:ext cx="123825" cy="131763"/>
            </a:xfrm>
            <a:custGeom>
              <a:avLst/>
              <a:gdLst>
                <a:gd name="T0" fmla="*/ 199 w 199"/>
                <a:gd name="T1" fmla="*/ 0 h 213"/>
                <a:gd name="T2" fmla="*/ 3 w 199"/>
                <a:gd name="T3" fmla="*/ 0 h 213"/>
                <a:gd name="T4" fmla="*/ 1 w 199"/>
                <a:gd name="T5" fmla="*/ 1 h 213"/>
                <a:gd name="T6" fmla="*/ 0 w 199"/>
                <a:gd name="T7" fmla="*/ 3 h 213"/>
                <a:gd name="T8" fmla="*/ 0 w 199"/>
                <a:gd name="T9" fmla="*/ 213 h 213"/>
                <a:gd name="T10" fmla="*/ 6 w 199"/>
                <a:gd name="T11" fmla="*/ 206 h 213"/>
                <a:gd name="T12" fmla="*/ 6 w 199"/>
                <a:gd name="T13" fmla="*/ 6 h 213"/>
                <a:gd name="T14" fmla="*/ 193 w 199"/>
                <a:gd name="T15" fmla="*/ 6 h 213"/>
                <a:gd name="T16" fmla="*/ 199 w 199"/>
                <a:gd name="T17" fmla="*/ 0 h 213"/>
                <a:gd name="T18" fmla="*/ 0 w 199"/>
                <a:gd name="T19" fmla="*/ 3 h 213"/>
                <a:gd name="T20" fmla="*/ 3 w 199"/>
                <a:gd name="T21" fmla="*/ 3 h 213"/>
                <a:gd name="T22" fmla="*/ 0 w 199"/>
                <a:gd name="T23" fmla="*/ 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9" h="213">
                  <a:moveTo>
                    <a:pt x="199" y="0"/>
                  </a:move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13"/>
                  </a:lnTo>
                  <a:lnTo>
                    <a:pt x="6" y="206"/>
                  </a:lnTo>
                  <a:lnTo>
                    <a:pt x="6" y="6"/>
                  </a:lnTo>
                  <a:lnTo>
                    <a:pt x="193" y="6"/>
                  </a:lnTo>
                  <a:lnTo>
                    <a:pt x="199" y="0"/>
                  </a:lnTo>
                  <a:close/>
                  <a:moveTo>
                    <a:pt x="0" y="3"/>
                  </a:moveTo>
                  <a:lnTo>
                    <a:pt x="3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Rectangle 1793"/>
            <p:cNvSpPr>
              <a:spLocks noChangeArrowheads="1"/>
            </p:cNvSpPr>
            <p:nvPr/>
          </p:nvSpPr>
          <p:spPr bwMode="auto">
            <a:xfrm>
              <a:off x="4965700" y="3071813"/>
              <a:ext cx="285750" cy="233363"/>
            </a:xfrm>
            <a:prstGeom prst="rect">
              <a:avLst/>
            </a:prstGeom>
            <a:solidFill>
              <a:srgbClr val="9F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Freeform 1794"/>
            <p:cNvSpPr>
              <a:spLocks/>
            </p:cNvSpPr>
            <p:nvPr/>
          </p:nvSpPr>
          <p:spPr bwMode="auto">
            <a:xfrm>
              <a:off x="4964113" y="3068638"/>
              <a:ext cx="290512" cy="239713"/>
            </a:xfrm>
            <a:custGeom>
              <a:avLst/>
              <a:gdLst>
                <a:gd name="T0" fmla="*/ 3 w 466"/>
                <a:gd name="T1" fmla="*/ 3 h 385"/>
                <a:gd name="T2" fmla="*/ 3 w 466"/>
                <a:gd name="T3" fmla="*/ 7 h 385"/>
                <a:gd name="T4" fmla="*/ 459 w 466"/>
                <a:gd name="T5" fmla="*/ 7 h 385"/>
                <a:gd name="T6" fmla="*/ 459 w 466"/>
                <a:gd name="T7" fmla="*/ 377 h 385"/>
                <a:gd name="T8" fmla="*/ 7 w 466"/>
                <a:gd name="T9" fmla="*/ 377 h 385"/>
                <a:gd name="T10" fmla="*/ 7 w 466"/>
                <a:gd name="T11" fmla="*/ 3 h 385"/>
                <a:gd name="T12" fmla="*/ 3 w 466"/>
                <a:gd name="T13" fmla="*/ 3 h 385"/>
                <a:gd name="T14" fmla="*/ 3 w 466"/>
                <a:gd name="T15" fmla="*/ 7 h 385"/>
                <a:gd name="T16" fmla="*/ 3 w 466"/>
                <a:gd name="T17" fmla="*/ 3 h 385"/>
                <a:gd name="T18" fmla="*/ 0 w 466"/>
                <a:gd name="T19" fmla="*/ 3 h 385"/>
                <a:gd name="T20" fmla="*/ 0 w 466"/>
                <a:gd name="T21" fmla="*/ 381 h 385"/>
                <a:gd name="T22" fmla="*/ 1 w 466"/>
                <a:gd name="T23" fmla="*/ 384 h 385"/>
                <a:gd name="T24" fmla="*/ 3 w 466"/>
                <a:gd name="T25" fmla="*/ 385 h 385"/>
                <a:gd name="T26" fmla="*/ 463 w 466"/>
                <a:gd name="T27" fmla="*/ 385 h 385"/>
                <a:gd name="T28" fmla="*/ 465 w 466"/>
                <a:gd name="T29" fmla="*/ 384 h 385"/>
                <a:gd name="T30" fmla="*/ 466 w 466"/>
                <a:gd name="T31" fmla="*/ 381 h 385"/>
                <a:gd name="T32" fmla="*/ 466 w 466"/>
                <a:gd name="T33" fmla="*/ 3 h 385"/>
                <a:gd name="T34" fmla="*/ 465 w 466"/>
                <a:gd name="T35" fmla="*/ 1 h 385"/>
                <a:gd name="T36" fmla="*/ 463 w 466"/>
                <a:gd name="T37" fmla="*/ 0 h 385"/>
                <a:gd name="T38" fmla="*/ 3 w 466"/>
                <a:gd name="T39" fmla="*/ 0 h 385"/>
                <a:gd name="T40" fmla="*/ 1 w 466"/>
                <a:gd name="T41" fmla="*/ 1 h 385"/>
                <a:gd name="T42" fmla="*/ 0 w 466"/>
                <a:gd name="T43" fmla="*/ 3 h 385"/>
                <a:gd name="T44" fmla="*/ 3 w 466"/>
                <a:gd name="T45" fmla="*/ 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6" h="385">
                  <a:moveTo>
                    <a:pt x="3" y="3"/>
                  </a:moveTo>
                  <a:lnTo>
                    <a:pt x="3" y="7"/>
                  </a:lnTo>
                  <a:lnTo>
                    <a:pt x="459" y="7"/>
                  </a:lnTo>
                  <a:lnTo>
                    <a:pt x="459" y="377"/>
                  </a:lnTo>
                  <a:lnTo>
                    <a:pt x="7" y="377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81"/>
                  </a:lnTo>
                  <a:lnTo>
                    <a:pt x="1" y="384"/>
                  </a:lnTo>
                  <a:lnTo>
                    <a:pt x="3" y="385"/>
                  </a:lnTo>
                  <a:lnTo>
                    <a:pt x="463" y="385"/>
                  </a:lnTo>
                  <a:lnTo>
                    <a:pt x="465" y="384"/>
                  </a:lnTo>
                  <a:lnTo>
                    <a:pt x="466" y="381"/>
                  </a:lnTo>
                  <a:lnTo>
                    <a:pt x="466" y="3"/>
                  </a:lnTo>
                  <a:lnTo>
                    <a:pt x="465" y="1"/>
                  </a:lnTo>
                  <a:lnTo>
                    <a:pt x="463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1795"/>
            <p:cNvSpPr>
              <a:spLocks noChangeArrowheads="1"/>
            </p:cNvSpPr>
            <p:nvPr/>
          </p:nvSpPr>
          <p:spPr bwMode="auto">
            <a:xfrm>
              <a:off x="5011738" y="3076576"/>
              <a:ext cx="1795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17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0" name="Rectangle 1796"/>
            <p:cNvSpPr>
              <a:spLocks noChangeArrowheads="1"/>
            </p:cNvSpPr>
            <p:nvPr/>
          </p:nvSpPr>
          <p:spPr bwMode="auto">
            <a:xfrm>
              <a:off x="4538663" y="3067051"/>
              <a:ext cx="285750" cy="234950"/>
            </a:xfrm>
            <a:prstGeom prst="rect">
              <a:avLst/>
            </a:prstGeom>
            <a:solidFill>
              <a:srgbClr val="9FC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Freeform 1797"/>
            <p:cNvSpPr>
              <a:spLocks/>
            </p:cNvSpPr>
            <p:nvPr/>
          </p:nvSpPr>
          <p:spPr bwMode="auto">
            <a:xfrm>
              <a:off x="4537075" y="3065463"/>
              <a:ext cx="288925" cy="238125"/>
            </a:xfrm>
            <a:custGeom>
              <a:avLst/>
              <a:gdLst>
                <a:gd name="T0" fmla="*/ 3 w 466"/>
                <a:gd name="T1" fmla="*/ 3 h 385"/>
                <a:gd name="T2" fmla="*/ 3 w 466"/>
                <a:gd name="T3" fmla="*/ 7 h 385"/>
                <a:gd name="T4" fmla="*/ 459 w 466"/>
                <a:gd name="T5" fmla="*/ 7 h 385"/>
                <a:gd name="T6" fmla="*/ 459 w 466"/>
                <a:gd name="T7" fmla="*/ 377 h 385"/>
                <a:gd name="T8" fmla="*/ 7 w 466"/>
                <a:gd name="T9" fmla="*/ 377 h 385"/>
                <a:gd name="T10" fmla="*/ 7 w 466"/>
                <a:gd name="T11" fmla="*/ 3 h 385"/>
                <a:gd name="T12" fmla="*/ 3 w 466"/>
                <a:gd name="T13" fmla="*/ 3 h 385"/>
                <a:gd name="T14" fmla="*/ 3 w 466"/>
                <a:gd name="T15" fmla="*/ 7 h 385"/>
                <a:gd name="T16" fmla="*/ 3 w 466"/>
                <a:gd name="T17" fmla="*/ 3 h 385"/>
                <a:gd name="T18" fmla="*/ 0 w 466"/>
                <a:gd name="T19" fmla="*/ 3 h 385"/>
                <a:gd name="T20" fmla="*/ 0 w 466"/>
                <a:gd name="T21" fmla="*/ 381 h 385"/>
                <a:gd name="T22" fmla="*/ 1 w 466"/>
                <a:gd name="T23" fmla="*/ 384 h 385"/>
                <a:gd name="T24" fmla="*/ 3 w 466"/>
                <a:gd name="T25" fmla="*/ 385 h 385"/>
                <a:gd name="T26" fmla="*/ 462 w 466"/>
                <a:gd name="T27" fmla="*/ 385 h 385"/>
                <a:gd name="T28" fmla="*/ 465 w 466"/>
                <a:gd name="T29" fmla="*/ 384 h 385"/>
                <a:gd name="T30" fmla="*/ 466 w 466"/>
                <a:gd name="T31" fmla="*/ 381 h 385"/>
                <a:gd name="T32" fmla="*/ 466 w 466"/>
                <a:gd name="T33" fmla="*/ 3 h 385"/>
                <a:gd name="T34" fmla="*/ 465 w 466"/>
                <a:gd name="T35" fmla="*/ 1 h 385"/>
                <a:gd name="T36" fmla="*/ 462 w 466"/>
                <a:gd name="T37" fmla="*/ 0 h 385"/>
                <a:gd name="T38" fmla="*/ 3 w 466"/>
                <a:gd name="T39" fmla="*/ 0 h 385"/>
                <a:gd name="T40" fmla="*/ 1 w 466"/>
                <a:gd name="T41" fmla="*/ 1 h 385"/>
                <a:gd name="T42" fmla="*/ 0 w 466"/>
                <a:gd name="T43" fmla="*/ 3 h 385"/>
                <a:gd name="T44" fmla="*/ 3 w 466"/>
                <a:gd name="T45" fmla="*/ 3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6" h="385">
                  <a:moveTo>
                    <a:pt x="3" y="3"/>
                  </a:moveTo>
                  <a:lnTo>
                    <a:pt x="3" y="7"/>
                  </a:lnTo>
                  <a:lnTo>
                    <a:pt x="459" y="7"/>
                  </a:lnTo>
                  <a:lnTo>
                    <a:pt x="459" y="377"/>
                  </a:lnTo>
                  <a:lnTo>
                    <a:pt x="7" y="377"/>
                  </a:lnTo>
                  <a:lnTo>
                    <a:pt x="7" y="3"/>
                  </a:lnTo>
                  <a:lnTo>
                    <a:pt x="3" y="3"/>
                  </a:lnTo>
                  <a:lnTo>
                    <a:pt x="3" y="7"/>
                  </a:lnTo>
                  <a:lnTo>
                    <a:pt x="3" y="3"/>
                  </a:lnTo>
                  <a:lnTo>
                    <a:pt x="0" y="3"/>
                  </a:lnTo>
                  <a:lnTo>
                    <a:pt x="0" y="381"/>
                  </a:lnTo>
                  <a:lnTo>
                    <a:pt x="1" y="384"/>
                  </a:lnTo>
                  <a:lnTo>
                    <a:pt x="3" y="385"/>
                  </a:lnTo>
                  <a:lnTo>
                    <a:pt x="462" y="385"/>
                  </a:lnTo>
                  <a:lnTo>
                    <a:pt x="465" y="384"/>
                  </a:lnTo>
                  <a:lnTo>
                    <a:pt x="466" y="381"/>
                  </a:lnTo>
                  <a:lnTo>
                    <a:pt x="466" y="3"/>
                  </a:lnTo>
                  <a:lnTo>
                    <a:pt x="465" y="1"/>
                  </a:lnTo>
                  <a:lnTo>
                    <a:pt x="462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Rectangle 1798"/>
            <p:cNvSpPr>
              <a:spLocks noChangeArrowheads="1"/>
            </p:cNvSpPr>
            <p:nvPr/>
          </p:nvSpPr>
          <p:spPr bwMode="auto">
            <a:xfrm>
              <a:off x="4581525" y="3076576"/>
              <a:ext cx="17953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3" name="Oval 1799"/>
            <p:cNvSpPr>
              <a:spLocks noChangeArrowheads="1"/>
            </p:cNvSpPr>
            <p:nvPr/>
          </p:nvSpPr>
          <p:spPr bwMode="auto">
            <a:xfrm>
              <a:off x="4135438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4" name="Freeform 1800"/>
            <p:cNvSpPr>
              <a:spLocks/>
            </p:cNvSpPr>
            <p:nvPr/>
          </p:nvSpPr>
          <p:spPr bwMode="auto">
            <a:xfrm>
              <a:off x="413226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6" y="67"/>
                    <a:pt x="8" y="55"/>
                    <a:pt x="8" y="40"/>
                  </a:cubicBezTo>
                  <a:cubicBezTo>
                    <a:pt x="8" y="26"/>
                    <a:pt x="16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5" y="0"/>
                  </a:cubicBezTo>
                  <a:cubicBezTo>
                    <a:pt x="12" y="0"/>
                    <a:pt x="0" y="18"/>
                    <a:pt x="0" y="40"/>
                  </a:cubicBezTo>
                  <a:cubicBezTo>
                    <a:pt x="0" y="63"/>
                    <a:pt x="12" y="81"/>
                    <a:pt x="25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Oval 1801"/>
            <p:cNvSpPr>
              <a:spLocks noChangeArrowheads="1"/>
            </p:cNvSpPr>
            <p:nvPr/>
          </p:nvSpPr>
          <p:spPr bwMode="auto">
            <a:xfrm>
              <a:off x="4271963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Freeform 1802"/>
            <p:cNvSpPr>
              <a:spLocks/>
            </p:cNvSpPr>
            <p:nvPr/>
          </p:nvSpPr>
          <p:spPr bwMode="auto">
            <a:xfrm>
              <a:off x="4270375" y="3155951"/>
              <a:ext cx="30162" cy="50800"/>
            </a:xfrm>
            <a:custGeom>
              <a:avLst/>
              <a:gdLst>
                <a:gd name="T0" fmla="*/ 46 w 50"/>
                <a:gd name="T1" fmla="*/ 40 h 81"/>
                <a:gd name="T2" fmla="*/ 43 w 50"/>
                <a:gd name="T3" fmla="*/ 40 h 81"/>
                <a:gd name="T4" fmla="*/ 25 w 50"/>
                <a:gd name="T5" fmla="*/ 67 h 81"/>
                <a:gd name="T6" fmla="*/ 7 w 50"/>
                <a:gd name="T7" fmla="*/ 40 h 81"/>
                <a:gd name="T8" fmla="*/ 25 w 50"/>
                <a:gd name="T9" fmla="*/ 13 h 81"/>
                <a:gd name="T10" fmla="*/ 43 w 50"/>
                <a:gd name="T11" fmla="*/ 40 h 81"/>
                <a:gd name="T12" fmla="*/ 50 w 50"/>
                <a:gd name="T13" fmla="*/ 40 h 81"/>
                <a:gd name="T14" fmla="*/ 25 w 50"/>
                <a:gd name="T15" fmla="*/ 0 h 81"/>
                <a:gd name="T16" fmla="*/ 0 w 50"/>
                <a:gd name="T17" fmla="*/ 40 h 81"/>
                <a:gd name="T18" fmla="*/ 25 w 50"/>
                <a:gd name="T19" fmla="*/ 81 h 81"/>
                <a:gd name="T20" fmla="*/ 50 w 50"/>
                <a:gd name="T21" fmla="*/ 40 h 81"/>
                <a:gd name="T22" fmla="*/ 46 w 50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81">
                  <a:moveTo>
                    <a:pt x="46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7" y="55"/>
                    <a:pt x="7" y="40"/>
                  </a:cubicBezTo>
                  <a:cubicBezTo>
                    <a:pt x="7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0" y="40"/>
                  </a:lnTo>
                  <a:cubicBezTo>
                    <a:pt x="50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0" y="63"/>
                    <a:pt x="50" y="40"/>
                  </a:cubicBezTo>
                  <a:lnTo>
                    <a:pt x="46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Oval 1803"/>
            <p:cNvSpPr>
              <a:spLocks noChangeArrowheads="1"/>
            </p:cNvSpPr>
            <p:nvPr/>
          </p:nvSpPr>
          <p:spPr bwMode="auto">
            <a:xfrm>
              <a:off x="4408488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Freeform 1804"/>
            <p:cNvSpPr>
              <a:spLocks/>
            </p:cNvSpPr>
            <p:nvPr/>
          </p:nvSpPr>
          <p:spPr bwMode="auto">
            <a:xfrm>
              <a:off x="440531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8" y="55"/>
                    <a:pt x="8" y="40"/>
                  </a:cubicBezTo>
                  <a:cubicBezTo>
                    <a:pt x="8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Oval 1805"/>
            <p:cNvSpPr>
              <a:spLocks noChangeArrowheads="1"/>
            </p:cNvSpPr>
            <p:nvPr/>
          </p:nvSpPr>
          <p:spPr bwMode="auto">
            <a:xfrm>
              <a:off x="5372100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Freeform 1806"/>
            <p:cNvSpPr>
              <a:spLocks/>
            </p:cNvSpPr>
            <p:nvPr/>
          </p:nvSpPr>
          <p:spPr bwMode="auto">
            <a:xfrm>
              <a:off x="5370513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5 w 51"/>
                <a:gd name="T5" fmla="*/ 67 h 81"/>
                <a:gd name="T6" fmla="*/ 8 w 51"/>
                <a:gd name="T7" fmla="*/ 40 h 81"/>
                <a:gd name="T8" fmla="*/ 25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5 w 51"/>
                <a:gd name="T15" fmla="*/ 0 h 81"/>
                <a:gd name="T16" fmla="*/ 0 w 51"/>
                <a:gd name="T17" fmla="*/ 40 h 81"/>
                <a:gd name="T18" fmla="*/ 25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5" y="67"/>
                    <a:pt x="25" y="67"/>
                  </a:cubicBezTo>
                  <a:cubicBezTo>
                    <a:pt x="15" y="67"/>
                    <a:pt x="8" y="55"/>
                    <a:pt x="8" y="40"/>
                  </a:cubicBezTo>
                  <a:cubicBezTo>
                    <a:pt x="8" y="26"/>
                    <a:pt x="15" y="13"/>
                    <a:pt x="25" y="13"/>
                  </a:cubicBezTo>
                  <a:cubicBezTo>
                    <a:pt x="35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0" y="18"/>
                    <a:pt x="39" y="0"/>
                    <a:pt x="25" y="0"/>
                  </a:cubicBezTo>
                  <a:cubicBezTo>
                    <a:pt x="11" y="0"/>
                    <a:pt x="0" y="18"/>
                    <a:pt x="0" y="40"/>
                  </a:cubicBezTo>
                  <a:cubicBezTo>
                    <a:pt x="0" y="63"/>
                    <a:pt x="11" y="81"/>
                    <a:pt x="25" y="81"/>
                  </a:cubicBezTo>
                  <a:cubicBezTo>
                    <a:pt x="39" y="81"/>
                    <a:pt x="50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Oval 1807"/>
            <p:cNvSpPr>
              <a:spLocks noChangeArrowheads="1"/>
            </p:cNvSpPr>
            <p:nvPr/>
          </p:nvSpPr>
          <p:spPr bwMode="auto">
            <a:xfrm>
              <a:off x="5508625" y="3160713"/>
              <a:ext cx="26987" cy="41275"/>
            </a:xfrm>
            <a:prstGeom prst="ellipse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2" name="Freeform 1808"/>
            <p:cNvSpPr>
              <a:spLocks/>
            </p:cNvSpPr>
            <p:nvPr/>
          </p:nvSpPr>
          <p:spPr bwMode="auto">
            <a:xfrm>
              <a:off x="5507038" y="3155951"/>
              <a:ext cx="31750" cy="50800"/>
            </a:xfrm>
            <a:custGeom>
              <a:avLst/>
              <a:gdLst>
                <a:gd name="T0" fmla="*/ 47 w 51"/>
                <a:gd name="T1" fmla="*/ 40 h 81"/>
                <a:gd name="T2" fmla="*/ 43 w 51"/>
                <a:gd name="T3" fmla="*/ 40 h 81"/>
                <a:gd name="T4" fmla="*/ 26 w 51"/>
                <a:gd name="T5" fmla="*/ 67 h 81"/>
                <a:gd name="T6" fmla="*/ 8 w 51"/>
                <a:gd name="T7" fmla="*/ 40 h 81"/>
                <a:gd name="T8" fmla="*/ 26 w 51"/>
                <a:gd name="T9" fmla="*/ 13 h 81"/>
                <a:gd name="T10" fmla="*/ 43 w 51"/>
                <a:gd name="T11" fmla="*/ 40 h 81"/>
                <a:gd name="T12" fmla="*/ 51 w 51"/>
                <a:gd name="T13" fmla="*/ 40 h 81"/>
                <a:gd name="T14" fmla="*/ 26 w 51"/>
                <a:gd name="T15" fmla="*/ 0 h 81"/>
                <a:gd name="T16" fmla="*/ 0 w 51"/>
                <a:gd name="T17" fmla="*/ 40 h 81"/>
                <a:gd name="T18" fmla="*/ 26 w 51"/>
                <a:gd name="T19" fmla="*/ 81 h 81"/>
                <a:gd name="T20" fmla="*/ 51 w 51"/>
                <a:gd name="T21" fmla="*/ 40 h 81"/>
                <a:gd name="T22" fmla="*/ 47 w 51"/>
                <a:gd name="T23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81">
                  <a:moveTo>
                    <a:pt x="47" y="40"/>
                  </a:moveTo>
                  <a:lnTo>
                    <a:pt x="43" y="40"/>
                  </a:lnTo>
                  <a:cubicBezTo>
                    <a:pt x="43" y="55"/>
                    <a:pt x="36" y="67"/>
                    <a:pt x="26" y="67"/>
                  </a:cubicBezTo>
                  <a:cubicBezTo>
                    <a:pt x="16" y="67"/>
                    <a:pt x="8" y="55"/>
                    <a:pt x="8" y="40"/>
                  </a:cubicBezTo>
                  <a:cubicBezTo>
                    <a:pt x="8" y="26"/>
                    <a:pt x="16" y="13"/>
                    <a:pt x="26" y="13"/>
                  </a:cubicBezTo>
                  <a:cubicBezTo>
                    <a:pt x="36" y="13"/>
                    <a:pt x="43" y="26"/>
                    <a:pt x="43" y="40"/>
                  </a:cubicBezTo>
                  <a:lnTo>
                    <a:pt x="51" y="40"/>
                  </a:lnTo>
                  <a:cubicBezTo>
                    <a:pt x="51" y="18"/>
                    <a:pt x="39" y="0"/>
                    <a:pt x="26" y="0"/>
                  </a:cubicBezTo>
                  <a:cubicBezTo>
                    <a:pt x="12" y="0"/>
                    <a:pt x="0" y="18"/>
                    <a:pt x="0" y="40"/>
                  </a:cubicBezTo>
                  <a:cubicBezTo>
                    <a:pt x="0" y="63"/>
                    <a:pt x="12" y="81"/>
                    <a:pt x="26" y="81"/>
                  </a:cubicBezTo>
                  <a:cubicBezTo>
                    <a:pt x="39" y="81"/>
                    <a:pt x="51" y="63"/>
                    <a:pt x="51" y="40"/>
                  </a:cubicBezTo>
                  <a:lnTo>
                    <a:pt x="47" y="4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809"/>
            <p:cNvSpPr>
              <a:spLocks/>
            </p:cNvSpPr>
            <p:nvPr/>
          </p:nvSpPr>
          <p:spPr bwMode="auto">
            <a:xfrm>
              <a:off x="5048250" y="4046538"/>
              <a:ext cx="61912" cy="985838"/>
            </a:xfrm>
            <a:custGeom>
              <a:avLst/>
              <a:gdLst>
                <a:gd name="T0" fmla="*/ 0 w 100"/>
                <a:gd name="T1" fmla="*/ 1590 h 1590"/>
                <a:gd name="T2" fmla="*/ 100 w 100"/>
                <a:gd name="T3" fmla="*/ 0 h 1590"/>
                <a:gd name="T4" fmla="*/ 0 w 100"/>
                <a:gd name="T5" fmla="*/ 159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" h="1590">
                  <a:moveTo>
                    <a:pt x="0" y="1590"/>
                  </a:moveTo>
                  <a:lnTo>
                    <a:pt x="100" y="0"/>
                  </a:lnTo>
                  <a:lnTo>
                    <a:pt x="0" y="159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810"/>
            <p:cNvSpPr>
              <a:spLocks/>
            </p:cNvSpPr>
            <p:nvPr/>
          </p:nvSpPr>
          <p:spPr bwMode="auto">
            <a:xfrm>
              <a:off x="5040313" y="4046538"/>
              <a:ext cx="77787" cy="987425"/>
            </a:xfrm>
            <a:custGeom>
              <a:avLst/>
              <a:gdLst>
                <a:gd name="T0" fmla="*/ 23 w 124"/>
                <a:gd name="T1" fmla="*/ 1591 h 1591"/>
                <a:gd name="T2" fmla="*/ 124 w 124"/>
                <a:gd name="T3" fmla="*/ 1 h 1591"/>
                <a:gd name="T4" fmla="*/ 101 w 124"/>
                <a:gd name="T5" fmla="*/ 0 h 1591"/>
                <a:gd name="T6" fmla="*/ 0 w 124"/>
                <a:gd name="T7" fmla="*/ 1590 h 1591"/>
                <a:gd name="T8" fmla="*/ 23 w 124"/>
                <a:gd name="T9" fmla="*/ 1591 h 1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1591">
                  <a:moveTo>
                    <a:pt x="23" y="1591"/>
                  </a:moveTo>
                  <a:lnTo>
                    <a:pt x="124" y="1"/>
                  </a:lnTo>
                  <a:lnTo>
                    <a:pt x="101" y="0"/>
                  </a:lnTo>
                  <a:lnTo>
                    <a:pt x="0" y="1590"/>
                  </a:lnTo>
                  <a:lnTo>
                    <a:pt x="23" y="159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811"/>
            <p:cNvSpPr>
              <a:spLocks/>
            </p:cNvSpPr>
            <p:nvPr/>
          </p:nvSpPr>
          <p:spPr bwMode="auto">
            <a:xfrm>
              <a:off x="5070475" y="4029076"/>
              <a:ext cx="69850" cy="95250"/>
            </a:xfrm>
            <a:custGeom>
              <a:avLst/>
              <a:gdLst>
                <a:gd name="T0" fmla="*/ 0 w 111"/>
                <a:gd name="T1" fmla="*/ 147 h 154"/>
                <a:gd name="T2" fmla="*/ 65 w 111"/>
                <a:gd name="T3" fmla="*/ 0 h 154"/>
                <a:gd name="T4" fmla="*/ 111 w 111"/>
                <a:gd name="T5" fmla="*/ 154 h 154"/>
                <a:gd name="T6" fmla="*/ 0 w 111"/>
                <a:gd name="T7" fmla="*/ 14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4">
                  <a:moveTo>
                    <a:pt x="0" y="147"/>
                  </a:moveTo>
                  <a:lnTo>
                    <a:pt x="65" y="0"/>
                  </a:lnTo>
                  <a:lnTo>
                    <a:pt x="111" y="154"/>
                  </a:lnTo>
                  <a:cubicBezTo>
                    <a:pt x="79" y="128"/>
                    <a:pt x="35" y="126"/>
                    <a:pt x="0" y="147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1812"/>
            <p:cNvSpPr>
              <a:spLocks/>
            </p:cNvSpPr>
            <p:nvPr/>
          </p:nvSpPr>
          <p:spPr bwMode="auto">
            <a:xfrm>
              <a:off x="5043488" y="3594101"/>
              <a:ext cx="7937" cy="1438275"/>
            </a:xfrm>
            <a:custGeom>
              <a:avLst/>
              <a:gdLst>
                <a:gd name="T0" fmla="*/ 0 w 12"/>
                <a:gd name="T1" fmla="*/ 2321 h 2321"/>
                <a:gd name="T2" fmla="*/ 12 w 12"/>
                <a:gd name="T3" fmla="*/ 0 h 2321"/>
                <a:gd name="T4" fmla="*/ 0 w 12"/>
                <a:gd name="T5" fmla="*/ 2321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321">
                  <a:moveTo>
                    <a:pt x="0" y="2321"/>
                  </a:moveTo>
                  <a:lnTo>
                    <a:pt x="12" y="0"/>
                  </a:lnTo>
                  <a:lnTo>
                    <a:pt x="0" y="232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1813"/>
            <p:cNvSpPr>
              <a:spLocks/>
            </p:cNvSpPr>
            <p:nvPr/>
          </p:nvSpPr>
          <p:spPr bwMode="auto">
            <a:xfrm>
              <a:off x="5037138" y="3594101"/>
              <a:ext cx="22225" cy="1438275"/>
            </a:xfrm>
            <a:custGeom>
              <a:avLst/>
              <a:gdLst>
                <a:gd name="T0" fmla="*/ 23 w 35"/>
                <a:gd name="T1" fmla="*/ 2321 h 2321"/>
                <a:gd name="T2" fmla="*/ 35 w 35"/>
                <a:gd name="T3" fmla="*/ 0 h 2321"/>
                <a:gd name="T4" fmla="*/ 12 w 35"/>
                <a:gd name="T5" fmla="*/ 0 h 2321"/>
                <a:gd name="T6" fmla="*/ 0 w 35"/>
                <a:gd name="T7" fmla="*/ 2320 h 2321"/>
                <a:gd name="T8" fmla="*/ 23 w 35"/>
                <a:gd name="T9" fmla="*/ 2321 h 2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321">
                  <a:moveTo>
                    <a:pt x="23" y="2321"/>
                  </a:moveTo>
                  <a:lnTo>
                    <a:pt x="35" y="0"/>
                  </a:lnTo>
                  <a:lnTo>
                    <a:pt x="12" y="0"/>
                  </a:lnTo>
                  <a:lnTo>
                    <a:pt x="0" y="2320"/>
                  </a:lnTo>
                  <a:lnTo>
                    <a:pt x="23" y="2321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Freeform 1814"/>
            <p:cNvSpPr>
              <a:spLocks/>
            </p:cNvSpPr>
            <p:nvPr/>
          </p:nvSpPr>
          <p:spPr bwMode="auto">
            <a:xfrm>
              <a:off x="5016500" y="3575051"/>
              <a:ext cx="69850" cy="93663"/>
            </a:xfrm>
            <a:custGeom>
              <a:avLst/>
              <a:gdLst>
                <a:gd name="T0" fmla="*/ 0 w 111"/>
                <a:gd name="T1" fmla="*/ 151 h 151"/>
                <a:gd name="T2" fmla="*/ 56 w 111"/>
                <a:gd name="T3" fmla="*/ 0 h 151"/>
                <a:gd name="T4" fmla="*/ 111 w 111"/>
                <a:gd name="T5" fmla="*/ 151 h 151"/>
                <a:gd name="T6" fmla="*/ 0 w 111"/>
                <a:gd name="T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1">
                  <a:moveTo>
                    <a:pt x="0" y="151"/>
                  </a:moveTo>
                  <a:lnTo>
                    <a:pt x="56" y="0"/>
                  </a:lnTo>
                  <a:lnTo>
                    <a:pt x="111" y="151"/>
                  </a:lnTo>
                  <a:cubicBezTo>
                    <a:pt x="78" y="127"/>
                    <a:pt x="33" y="127"/>
                    <a:pt x="0" y="15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Freeform 1815"/>
            <p:cNvSpPr>
              <a:spLocks/>
            </p:cNvSpPr>
            <p:nvPr/>
          </p:nvSpPr>
          <p:spPr bwMode="auto">
            <a:xfrm>
              <a:off x="5051425" y="3195638"/>
              <a:ext cx="261937" cy="1851025"/>
            </a:xfrm>
            <a:custGeom>
              <a:avLst/>
              <a:gdLst>
                <a:gd name="T0" fmla="*/ 0 w 418"/>
                <a:gd name="T1" fmla="*/ 2985 h 2985"/>
                <a:gd name="T2" fmla="*/ 418 w 418"/>
                <a:gd name="T3" fmla="*/ 0 h 2985"/>
                <a:gd name="T4" fmla="*/ 0 w 418"/>
                <a:gd name="T5" fmla="*/ 2985 h 2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" h="2985">
                  <a:moveTo>
                    <a:pt x="0" y="2985"/>
                  </a:moveTo>
                  <a:lnTo>
                    <a:pt x="418" y="0"/>
                  </a:lnTo>
                  <a:lnTo>
                    <a:pt x="0" y="298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Freeform 1816"/>
            <p:cNvSpPr>
              <a:spLocks/>
            </p:cNvSpPr>
            <p:nvPr/>
          </p:nvSpPr>
          <p:spPr bwMode="auto">
            <a:xfrm>
              <a:off x="5045075" y="3195638"/>
              <a:ext cx="274637" cy="1852613"/>
            </a:xfrm>
            <a:custGeom>
              <a:avLst/>
              <a:gdLst>
                <a:gd name="T0" fmla="*/ 23 w 441"/>
                <a:gd name="T1" fmla="*/ 2989 h 2989"/>
                <a:gd name="T2" fmla="*/ 441 w 441"/>
                <a:gd name="T3" fmla="*/ 3 h 2989"/>
                <a:gd name="T4" fmla="*/ 418 w 441"/>
                <a:gd name="T5" fmla="*/ 0 h 2989"/>
                <a:gd name="T6" fmla="*/ 0 w 441"/>
                <a:gd name="T7" fmla="*/ 2986 h 2989"/>
                <a:gd name="T8" fmla="*/ 23 w 441"/>
                <a:gd name="T9" fmla="*/ 2989 h 29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989">
                  <a:moveTo>
                    <a:pt x="23" y="2989"/>
                  </a:moveTo>
                  <a:lnTo>
                    <a:pt x="441" y="3"/>
                  </a:lnTo>
                  <a:lnTo>
                    <a:pt x="418" y="0"/>
                  </a:lnTo>
                  <a:lnTo>
                    <a:pt x="0" y="2986"/>
                  </a:lnTo>
                  <a:lnTo>
                    <a:pt x="23" y="2989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Freeform 1817"/>
            <p:cNvSpPr>
              <a:spLocks/>
            </p:cNvSpPr>
            <p:nvPr/>
          </p:nvSpPr>
          <p:spPr bwMode="auto">
            <a:xfrm>
              <a:off x="5267325" y="3176588"/>
              <a:ext cx="69850" cy="98425"/>
            </a:xfrm>
            <a:custGeom>
              <a:avLst/>
              <a:gdLst>
                <a:gd name="T0" fmla="*/ 0 w 111"/>
                <a:gd name="T1" fmla="*/ 142 h 158"/>
                <a:gd name="T2" fmla="*/ 77 w 111"/>
                <a:gd name="T3" fmla="*/ 0 h 158"/>
                <a:gd name="T4" fmla="*/ 111 w 111"/>
                <a:gd name="T5" fmla="*/ 158 h 158"/>
                <a:gd name="T6" fmla="*/ 0 w 111"/>
                <a:gd name="T7" fmla="*/ 14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1" h="158">
                  <a:moveTo>
                    <a:pt x="0" y="142"/>
                  </a:moveTo>
                  <a:lnTo>
                    <a:pt x="77" y="0"/>
                  </a:lnTo>
                  <a:lnTo>
                    <a:pt x="111" y="158"/>
                  </a:lnTo>
                  <a:cubicBezTo>
                    <a:pt x="81" y="129"/>
                    <a:pt x="37" y="123"/>
                    <a:pt x="0" y="142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Freeform 1818"/>
            <p:cNvSpPr>
              <a:spLocks/>
            </p:cNvSpPr>
            <p:nvPr/>
          </p:nvSpPr>
          <p:spPr bwMode="auto">
            <a:xfrm>
              <a:off x="3182938" y="3624263"/>
              <a:ext cx="522287" cy="6350"/>
            </a:xfrm>
            <a:custGeom>
              <a:avLst/>
              <a:gdLst>
                <a:gd name="T0" fmla="*/ 502 w 836"/>
                <a:gd name="T1" fmla="*/ 9 h 10"/>
                <a:gd name="T2" fmla="*/ 0 w 836"/>
                <a:gd name="T3" fmla="*/ 0 h 10"/>
                <a:gd name="T4" fmla="*/ 502 w 836"/>
                <a:gd name="T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6" h="10">
                  <a:moveTo>
                    <a:pt x="502" y="9"/>
                  </a:moveTo>
                  <a:cubicBezTo>
                    <a:pt x="426" y="10"/>
                    <a:pt x="836" y="9"/>
                    <a:pt x="0" y="0"/>
                  </a:cubicBezTo>
                  <a:lnTo>
                    <a:pt x="502" y="9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Freeform 1819"/>
            <p:cNvSpPr>
              <a:spLocks noEditPoints="1"/>
            </p:cNvSpPr>
            <p:nvPr/>
          </p:nvSpPr>
          <p:spPr bwMode="auto">
            <a:xfrm>
              <a:off x="3182938" y="3617913"/>
              <a:ext cx="341312" cy="19050"/>
            </a:xfrm>
            <a:custGeom>
              <a:avLst/>
              <a:gdLst>
                <a:gd name="T0" fmla="*/ 492 w 548"/>
                <a:gd name="T1" fmla="*/ 9 h 31"/>
                <a:gd name="T2" fmla="*/ 488 w 548"/>
                <a:gd name="T3" fmla="*/ 9 h 31"/>
                <a:gd name="T4" fmla="*/ 481 w 548"/>
                <a:gd name="T5" fmla="*/ 20 h 31"/>
                <a:gd name="T6" fmla="*/ 491 w 548"/>
                <a:gd name="T7" fmla="*/ 31 h 31"/>
                <a:gd name="T8" fmla="*/ 524 w 548"/>
                <a:gd name="T9" fmla="*/ 31 h 31"/>
                <a:gd name="T10" fmla="*/ 539 w 548"/>
                <a:gd name="T11" fmla="*/ 30 h 31"/>
                <a:gd name="T12" fmla="*/ 548 w 548"/>
                <a:gd name="T13" fmla="*/ 19 h 31"/>
                <a:gd name="T14" fmla="*/ 537 w 548"/>
                <a:gd name="T15" fmla="*/ 8 h 31"/>
                <a:gd name="T16" fmla="*/ 533 w 548"/>
                <a:gd name="T17" fmla="*/ 30 h 31"/>
                <a:gd name="T18" fmla="*/ 534 w 548"/>
                <a:gd name="T19" fmla="*/ 30 h 31"/>
                <a:gd name="T20" fmla="*/ 534 w 548"/>
                <a:gd name="T21" fmla="*/ 30 h 31"/>
                <a:gd name="T22" fmla="*/ 534 w 548"/>
                <a:gd name="T23" fmla="*/ 30 h 31"/>
                <a:gd name="T24" fmla="*/ 537 w 548"/>
                <a:gd name="T25" fmla="*/ 19 h 31"/>
                <a:gd name="T26" fmla="*/ 537 w 548"/>
                <a:gd name="T27" fmla="*/ 19 h 31"/>
                <a:gd name="T28" fmla="*/ 526 w 548"/>
                <a:gd name="T29" fmla="*/ 19 h 31"/>
                <a:gd name="T30" fmla="*/ 526 w 548"/>
                <a:gd name="T31" fmla="*/ 19 h 31"/>
                <a:gd name="T32" fmla="*/ 526 w 548"/>
                <a:gd name="T33" fmla="*/ 19 h 31"/>
                <a:gd name="T34" fmla="*/ 537 w 548"/>
                <a:gd name="T35" fmla="*/ 19 h 31"/>
                <a:gd name="T36" fmla="*/ 537 w 548"/>
                <a:gd name="T37" fmla="*/ 19 h 31"/>
                <a:gd name="T38" fmla="*/ 535 w 548"/>
                <a:gd name="T39" fmla="*/ 8 h 31"/>
                <a:gd name="T40" fmla="*/ 535 w 548"/>
                <a:gd name="T41" fmla="*/ 8 h 31"/>
                <a:gd name="T42" fmla="*/ 495 w 548"/>
                <a:gd name="T43" fmla="*/ 9 h 31"/>
                <a:gd name="T44" fmla="*/ 492 w 548"/>
                <a:gd name="T45" fmla="*/ 18 h 31"/>
                <a:gd name="T46" fmla="*/ 492 w 548"/>
                <a:gd name="T47" fmla="*/ 18 h 31"/>
                <a:gd name="T48" fmla="*/ 495 w 548"/>
                <a:gd name="T49" fmla="*/ 9 h 31"/>
                <a:gd name="T50" fmla="*/ 495 w 548"/>
                <a:gd name="T51" fmla="*/ 9 h 31"/>
                <a:gd name="T52" fmla="*/ 495 w 548"/>
                <a:gd name="T53" fmla="*/ 9 h 31"/>
                <a:gd name="T54" fmla="*/ 492 w 548"/>
                <a:gd name="T55" fmla="*/ 20 h 31"/>
                <a:gd name="T56" fmla="*/ 492 w 548"/>
                <a:gd name="T57" fmla="*/ 20 h 31"/>
                <a:gd name="T58" fmla="*/ 503 w 548"/>
                <a:gd name="T59" fmla="*/ 20 h 31"/>
                <a:gd name="T60" fmla="*/ 503 w 548"/>
                <a:gd name="T61" fmla="*/ 20 h 31"/>
                <a:gd name="T62" fmla="*/ 503 w 548"/>
                <a:gd name="T63" fmla="*/ 20 h 31"/>
                <a:gd name="T64" fmla="*/ 492 w 548"/>
                <a:gd name="T65" fmla="*/ 20 h 31"/>
                <a:gd name="T66" fmla="*/ 492 w 548"/>
                <a:gd name="T67" fmla="*/ 20 h 31"/>
                <a:gd name="T68" fmla="*/ 493 w 548"/>
                <a:gd name="T69" fmla="*/ 31 h 31"/>
                <a:gd name="T70" fmla="*/ 493 w 548"/>
                <a:gd name="T71" fmla="*/ 31 h 31"/>
                <a:gd name="T72" fmla="*/ 493 w 548"/>
                <a:gd name="T73" fmla="*/ 31 h 31"/>
                <a:gd name="T74" fmla="*/ 502 w 548"/>
                <a:gd name="T75" fmla="*/ 31 h 31"/>
                <a:gd name="T76" fmla="*/ 389 w 548"/>
                <a:gd name="T77" fmla="*/ 4 h 31"/>
                <a:gd name="T78" fmla="*/ 457 w 548"/>
                <a:gd name="T79" fmla="*/ 5 h 31"/>
                <a:gd name="T80" fmla="*/ 254 w 548"/>
                <a:gd name="T81" fmla="*/ 25 h 31"/>
                <a:gd name="T82" fmla="*/ 186 w 548"/>
                <a:gd name="T83" fmla="*/ 2 h 31"/>
                <a:gd name="T84" fmla="*/ 186 w 548"/>
                <a:gd name="T85" fmla="*/ 24 h 31"/>
                <a:gd name="T86" fmla="*/ 0 w 548"/>
                <a:gd name="T87" fmla="*/ 0 h 31"/>
                <a:gd name="T88" fmla="*/ 51 w 548"/>
                <a:gd name="T8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8" h="31">
                  <a:moveTo>
                    <a:pt x="502" y="8"/>
                  </a:moveTo>
                  <a:cubicBezTo>
                    <a:pt x="498" y="8"/>
                    <a:pt x="496" y="8"/>
                    <a:pt x="494" y="9"/>
                  </a:cubicBezTo>
                  <a:lnTo>
                    <a:pt x="492" y="9"/>
                  </a:lnTo>
                  <a:lnTo>
                    <a:pt x="491" y="9"/>
                  </a:lnTo>
                  <a:lnTo>
                    <a:pt x="490" y="9"/>
                  </a:lnTo>
                  <a:lnTo>
                    <a:pt x="488" y="9"/>
                  </a:lnTo>
                  <a:lnTo>
                    <a:pt x="485" y="11"/>
                  </a:lnTo>
                  <a:lnTo>
                    <a:pt x="483" y="13"/>
                  </a:lnTo>
                  <a:lnTo>
                    <a:pt x="481" y="20"/>
                  </a:lnTo>
                  <a:cubicBezTo>
                    <a:pt x="481" y="23"/>
                    <a:pt x="482" y="26"/>
                    <a:pt x="483" y="27"/>
                  </a:cubicBezTo>
                  <a:lnTo>
                    <a:pt x="488" y="30"/>
                  </a:lnTo>
                  <a:lnTo>
                    <a:pt x="491" y="31"/>
                  </a:lnTo>
                  <a:lnTo>
                    <a:pt x="495" y="31"/>
                  </a:lnTo>
                  <a:lnTo>
                    <a:pt x="501" y="31"/>
                  </a:lnTo>
                  <a:cubicBezTo>
                    <a:pt x="508" y="31"/>
                    <a:pt x="517" y="31"/>
                    <a:pt x="524" y="31"/>
                  </a:cubicBezTo>
                  <a:cubicBezTo>
                    <a:pt x="528" y="31"/>
                    <a:pt x="531" y="31"/>
                    <a:pt x="534" y="31"/>
                  </a:cubicBezTo>
                  <a:lnTo>
                    <a:pt x="537" y="31"/>
                  </a:lnTo>
                  <a:lnTo>
                    <a:pt x="539" y="30"/>
                  </a:lnTo>
                  <a:lnTo>
                    <a:pt x="541" y="30"/>
                  </a:lnTo>
                  <a:lnTo>
                    <a:pt x="544" y="28"/>
                  </a:lnTo>
                  <a:cubicBezTo>
                    <a:pt x="545" y="27"/>
                    <a:pt x="548" y="24"/>
                    <a:pt x="548" y="19"/>
                  </a:cubicBezTo>
                  <a:cubicBezTo>
                    <a:pt x="548" y="15"/>
                    <a:pt x="546" y="13"/>
                    <a:pt x="545" y="11"/>
                  </a:cubicBezTo>
                  <a:lnTo>
                    <a:pt x="541" y="9"/>
                  </a:lnTo>
                  <a:lnTo>
                    <a:pt x="537" y="8"/>
                  </a:lnTo>
                  <a:cubicBezTo>
                    <a:pt x="535" y="7"/>
                    <a:pt x="531" y="7"/>
                    <a:pt x="525" y="7"/>
                  </a:cubicBezTo>
                  <a:lnTo>
                    <a:pt x="524" y="30"/>
                  </a:lnTo>
                  <a:cubicBezTo>
                    <a:pt x="529" y="30"/>
                    <a:pt x="532" y="30"/>
                    <a:pt x="533" y="30"/>
                  </a:cubicBezTo>
                  <a:lnTo>
                    <a:pt x="535" y="30"/>
                  </a:lnTo>
                  <a:lnTo>
                    <a:pt x="536" y="23"/>
                  </a:lnTo>
                  <a:lnTo>
                    <a:pt x="534" y="30"/>
                  </a:lnTo>
                  <a:lnTo>
                    <a:pt x="535" y="30"/>
                  </a:lnTo>
                  <a:lnTo>
                    <a:pt x="536" y="23"/>
                  </a:lnTo>
                  <a:lnTo>
                    <a:pt x="534" y="30"/>
                  </a:lnTo>
                  <a:lnTo>
                    <a:pt x="537" y="20"/>
                  </a:lnTo>
                  <a:lnTo>
                    <a:pt x="532" y="29"/>
                  </a:lnTo>
                  <a:lnTo>
                    <a:pt x="534" y="30"/>
                  </a:lnTo>
                  <a:lnTo>
                    <a:pt x="537" y="20"/>
                  </a:lnTo>
                  <a:lnTo>
                    <a:pt x="532" y="29"/>
                  </a:lnTo>
                  <a:lnTo>
                    <a:pt x="537" y="19"/>
                  </a:lnTo>
                  <a:lnTo>
                    <a:pt x="529" y="27"/>
                  </a:lnTo>
                  <a:lnTo>
                    <a:pt x="532" y="29"/>
                  </a:lnTo>
                  <a:lnTo>
                    <a:pt x="537" y="19"/>
                  </a:lnTo>
                  <a:lnTo>
                    <a:pt x="529" y="27"/>
                  </a:lnTo>
                  <a:lnTo>
                    <a:pt x="537" y="19"/>
                  </a:lnTo>
                  <a:lnTo>
                    <a:pt x="526" y="19"/>
                  </a:lnTo>
                  <a:cubicBezTo>
                    <a:pt x="526" y="23"/>
                    <a:pt x="528" y="26"/>
                    <a:pt x="529" y="27"/>
                  </a:cubicBezTo>
                  <a:lnTo>
                    <a:pt x="537" y="19"/>
                  </a:lnTo>
                  <a:lnTo>
                    <a:pt x="526" y="19"/>
                  </a:lnTo>
                  <a:lnTo>
                    <a:pt x="537" y="19"/>
                  </a:lnTo>
                  <a:lnTo>
                    <a:pt x="530" y="10"/>
                  </a:lnTo>
                  <a:cubicBezTo>
                    <a:pt x="529" y="11"/>
                    <a:pt x="526" y="14"/>
                    <a:pt x="526" y="19"/>
                  </a:cubicBezTo>
                  <a:lnTo>
                    <a:pt x="537" y="19"/>
                  </a:lnTo>
                  <a:lnTo>
                    <a:pt x="530" y="10"/>
                  </a:lnTo>
                  <a:lnTo>
                    <a:pt x="537" y="19"/>
                  </a:lnTo>
                  <a:lnTo>
                    <a:pt x="534" y="8"/>
                  </a:lnTo>
                  <a:lnTo>
                    <a:pt x="530" y="10"/>
                  </a:lnTo>
                  <a:lnTo>
                    <a:pt x="537" y="19"/>
                  </a:lnTo>
                  <a:lnTo>
                    <a:pt x="534" y="8"/>
                  </a:lnTo>
                  <a:lnTo>
                    <a:pt x="536" y="15"/>
                  </a:lnTo>
                  <a:lnTo>
                    <a:pt x="535" y="8"/>
                  </a:lnTo>
                  <a:lnTo>
                    <a:pt x="534" y="8"/>
                  </a:lnTo>
                  <a:lnTo>
                    <a:pt x="536" y="15"/>
                  </a:lnTo>
                  <a:lnTo>
                    <a:pt x="535" y="8"/>
                  </a:lnTo>
                  <a:cubicBezTo>
                    <a:pt x="534" y="8"/>
                    <a:pt x="528" y="9"/>
                    <a:pt x="521" y="9"/>
                  </a:cubicBezTo>
                  <a:cubicBezTo>
                    <a:pt x="515" y="9"/>
                    <a:pt x="507" y="9"/>
                    <a:pt x="501" y="9"/>
                  </a:cubicBezTo>
                  <a:lnTo>
                    <a:pt x="495" y="9"/>
                  </a:lnTo>
                  <a:lnTo>
                    <a:pt x="493" y="9"/>
                  </a:lnTo>
                  <a:lnTo>
                    <a:pt x="493" y="9"/>
                  </a:lnTo>
                  <a:lnTo>
                    <a:pt x="492" y="18"/>
                  </a:lnTo>
                  <a:lnTo>
                    <a:pt x="494" y="9"/>
                  </a:lnTo>
                  <a:lnTo>
                    <a:pt x="493" y="9"/>
                  </a:lnTo>
                  <a:lnTo>
                    <a:pt x="492" y="18"/>
                  </a:lnTo>
                  <a:lnTo>
                    <a:pt x="494" y="9"/>
                  </a:lnTo>
                  <a:lnTo>
                    <a:pt x="492" y="20"/>
                  </a:lnTo>
                  <a:lnTo>
                    <a:pt x="495" y="9"/>
                  </a:lnTo>
                  <a:lnTo>
                    <a:pt x="494" y="9"/>
                  </a:lnTo>
                  <a:lnTo>
                    <a:pt x="492" y="20"/>
                  </a:lnTo>
                  <a:lnTo>
                    <a:pt x="495" y="9"/>
                  </a:lnTo>
                  <a:lnTo>
                    <a:pt x="492" y="20"/>
                  </a:lnTo>
                  <a:lnTo>
                    <a:pt x="498" y="10"/>
                  </a:lnTo>
                  <a:lnTo>
                    <a:pt x="495" y="9"/>
                  </a:lnTo>
                  <a:lnTo>
                    <a:pt x="492" y="20"/>
                  </a:lnTo>
                  <a:lnTo>
                    <a:pt x="498" y="10"/>
                  </a:lnTo>
                  <a:lnTo>
                    <a:pt x="492" y="20"/>
                  </a:lnTo>
                  <a:lnTo>
                    <a:pt x="501" y="13"/>
                  </a:lnTo>
                  <a:lnTo>
                    <a:pt x="498" y="10"/>
                  </a:lnTo>
                  <a:lnTo>
                    <a:pt x="492" y="20"/>
                  </a:lnTo>
                  <a:lnTo>
                    <a:pt x="501" y="13"/>
                  </a:lnTo>
                  <a:lnTo>
                    <a:pt x="492" y="20"/>
                  </a:lnTo>
                  <a:lnTo>
                    <a:pt x="503" y="20"/>
                  </a:lnTo>
                  <a:cubicBezTo>
                    <a:pt x="503" y="17"/>
                    <a:pt x="502" y="14"/>
                    <a:pt x="501" y="13"/>
                  </a:cubicBezTo>
                  <a:lnTo>
                    <a:pt x="492" y="20"/>
                  </a:lnTo>
                  <a:lnTo>
                    <a:pt x="503" y="20"/>
                  </a:lnTo>
                  <a:lnTo>
                    <a:pt x="492" y="20"/>
                  </a:lnTo>
                  <a:lnTo>
                    <a:pt x="501" y="27"/>
                  </a:lnTo>
                  <a:lnTo>
                    <a:pt x="503" y="20"/>
                  </a:lnTo>
                  <a:lnTo>
                    <a:pt x="492" y="20"/>
                  </a:lnTo>
                  <a:lnTo>
                    <a:pt x="501" y="27"/>
                  </a:lnTo>
                  <a:lnTo>
                    <a:pt x="492" y="20"/>
                  </a:lnTo>
                  <a:lnTo>
                    <a:pt x="497" y="30"/>
                  </a:lnTo>
                  <a:lnTo>
                    <a:pt x="501" y="27"/>
                  </a:lnTo>
                  <a:lnTo>
                    <a:pt x="492" y="20"/>
                  </a:lnTo>
                  <a:lnTo>
                    <a:pt x="497" y="30"/>
                  </a:lnTo>
                  <a:lnTo>
                    <a:pt x="492" y="20"/>
                  </a:lnTo>
                  <a:lnTo>
                    <a:pt x="493" y="31"/>
                  </a:lnTo>
                  <a:lnTo>
                    <a:pt x="497" y="30"/>
                  </a:lnTo>
                  <a:lnTo>
                    <a:pt x="492" y="20"/>
                  </a:lnTo>
                  <a:lnTo>
                    <a:pt x="493" y="31"/>
                  </a:lnTo>
                  <a:lnTo>
                    <a:pt x="492" y="24"/>
                  </a:lnTo>
                  <a:lnTo>
                    <a:pt x="493" y="31"/>
                  </a:lnTo>
                  <a:lnTo>
                    <a:pt x="493" y="31"/>
                  </a:lnTo>
                  <a:lnTo>
                    <a:pt x="492" y="24"/>
                  </a:lnTo>
                  <a:lnTo>
                    <a:pt x="493" y="31"/>
                  </a:lnTo>
                  <a:cubicBezTo>
                    <a:pt x="493" y="31"/>
                    <a:pt x="496" y="31"/>
                    <a:pt x="502" y="31"/>
                  </a:cubicBezTo>
                  <a:lnTo>
                    <a:pt x="502" y="8"/>
                  </a:lnTo>
                  <a:close/>
                  <a:moveTo>
                    <a:pt x="457" y="5"/>
                  </a:moveTo>
                  <a:cubicBezTo>
                    <a:pt x="439" y="5"/>
                    <a:pt x="416" y="5"/>
                    <a:pt x="389" y="4"/>
                  </a:cubicBezTo>
                  <a:lnTo>
                    <a:pt x="389" y="27"/>
                  </a:lnTo>
                  <a:cubicBezTo>
                    <a:pt x="416" y="27"/>
                    <a:pt x="438" y="28"/>
                    <a:pt x="457" y="28"/>
                  </a:cubicBezTo>
                  <a:lnTo>
                    <a:pt x="457" y="5"/>
                  </a:lnTo>
                  <a:close/>
                  <a:moveTo>
                    <a:pt x="322" y="3"/>
                  </a:moveTo>
                  <a:cubicBezTo>
                    <a:pt x="301" y="3"/>
                    <a:pt x="278" y="3"/>
                    <a:pt x="254" y="2"/>
                  </a:cubicBezTo>
                  <a:lnTo>
                    <a:pt x="254" y="25"/>
                  </a:lnTo>
                  <a:cubicBezTo>
                    <a:pt x="278" y="25"/>
                    <a:pt x="301" y="26"/>
                    <a:pt x="321" y="26"/>
                  </a:cubicBezTo>
                  <a:lnTo>
                    <a:pt x="322" y="3"/>
                  </a:lnTo>
                  <a:close/>
                  <a:moveTo>
                    <a:pt x="186" y="2"/>
                  </a:moveTo>
                  <a:cubicBezTo>
                    <a:pt x="165" y="1"/>
                    <a:pt x="142" y="1"/>
                    <a:pt x="118" y="1"/>
                  </a:cubicBezTo>
                  <a:lnTo>
                    <a:pt x="118" y="23"/>
                  </a:lnTo>
                  <a:cubicBezTo>
                    <a:pt x="142" y="24"/>
                    <a:pt x="164" y="24"/>
                    <a:pt x="186" y="24"/>
                  </a:cubicBezTo>
                  <a:lnTo>
                    <a:pt x="186" y="2"/>
                  </a:lnTo>
                  <a:close/>
                  <a:moveTo>
                    <a:pt x="51" y="0"/>
                  </a:moveTo>
                  <a:cubicBezTo>
                    <a:pt x="34" y="0"/>
                    <a:pt x="17" y="0"/>
                    <a:pt x="0" y="0"/>
                  </a:cubicBezTo>
                  <a:lnTo>
                    <a:pt x="0" y="22"/>
                  </a:lnTo>
                  <a:cubicBezTo>
                    <a:pt x="17" y="22"/>
                    <a:pt x="34" y="22"/>
                    <a:pt x="50" y="23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Rectangle 1820"/>
            <p:cNvSpPr>
              <a:spLocks noChangeArrowheads="1"/>
            </p:cNvSpPr>
            <p:nvPr/>
          </p:nvSpPr>
          <p:spPr bwMode="auto">
            <a:xfrm>
              <a:off x="2325532" y="2840039"/>
              <a:ext cx="83676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375" name="Freeform 1821"/>
            <p:cNvSpPr>
              <a:spLocks/>
            </p:cNvSpPr>
            <p:nvPr/>
          </p:nvSpPr>
          <p:spPr bwMode="auto">
            <a:xfrm>
              <a:off x="3614738" y="2833688"/>
              <a:ext cx="500062" cy="187325"/>
            </a:xfrm>
            <a:custGeom>
              <a:avLst/>
              <a:gdLst>
                <a:gd name="T0" fmla="*/ 803 w 803"/>
                <a:gd name="T1" fmla="*/ 0 h 303"/>
                <a:gd name="T2" fmla="*/ 286 w 803"/>
                <a:gd name="T3" fmla="*/ 0 h 303"/>
                <a:gd name="T4" fmla="*/ 0 w 803"/>
                <a:gd name="T5" fmla="*/ 303 h 303"/>
                <a:gd name="T6" fmla="*/ 686 w 803"/>
                <a:gd name="T7" fmla="*/ 303 h 303"/>
                <a:gd name="T8" fmla="*/ 803 w 803"/>
                <a:gd name="T9" fmla="*/ 178 h 303"/>
                <a:gd name="T10" fmla="*/ 803 w 803"/>
                <a:gd name="T11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3" h="303">
                  <a:moveTo>
                    <a:pt x="803" y="0"/>
                  </a:moveTo>
                  <a:lnTo>
                    <a:pt x="286" y="0"/>
                  </a:lnTo>
                  <a:lnTo>
                    <a:pt x="0" y="303"/>
                  </a:lnTo>
                  <a:lnTo>
                    <a:pt x="686" y="303"/>
                  </a:lnTo>
                  <a:lnTo>
                    <a:pt x="803" y="178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Freeform 1822"/>
            <p:cNvSpPr>
              <a:spLocks/>
            </p:cNvSpPr>
            <p:nvPr/>
          </p:nvSpPr>
          <p:spPr bwMode="auto">
            <a:xfrm>
              <a:off x="3252788" y="2833688"/>
              <a:ext cx="539750" cy="187325"/>
            </a:xfrm>
            <a:custGeom>
              <a:avLst/>
              <a:gdLst>
                <a:gd name="T0" fmla="*/ 0 w 868"/>
                <a:gd name="T1" fmla="*/ 303 h 303"/>
                <a:gd name="T2" fmla="*/ 582 w 868"/>
                <a:gd name="T3" fmla="*/ 303 h 303"/>
                <a:gd name="T4" fmla="*/ 868 w 868"/>
                <a:gd name="T5" fmla="*/ 0 h 303"/>
                <a:gd name="T6" fmla="*/ 0 w 868"/>
                <a:gd name="T7" fmla="*/ 0 h 303"/>
                <a:gd name="T8" fmla="*/ 0 w 868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8" h="303">
                  <a:moveTo>
                    <a:pt x="0" y="303"/>
                  </a:moveTo>
                  <a:lnTo>
                    <a:pt x="582" y="303"/>
                  </a:lnTo>
                  <a:lnTo>
                    <a:pt x="868" y="0"/>
                  </a:lnTo>
                  <a:lnTo>
                    <a:pt x="0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Freeform 1823"/>
            <p:cNvSpPr>
              <a:spLocks/>
            </p:cNvSpPr>
            <p:nvPr/>
          </p:nvSpPr>
          <p:spPr bwMode="auto">
            <a:xfrm>
              <a:off x="4041775" y="2943226"/>
              <a:ext cx="73025" cy="77788"/>
            </a:xfrm>
            <a:custGeom>
              <a:avLst/>
              <a:gdLst>
                <a:gd name="T0" fmla="*/ 0 w 117"/>
                <a:gd name="T1" fmla="*/ 125 h 125"/>
                <a:gd name="T2" fmla="*/ 117 w 117"/>
                <a:gd name="T3" fmla="*/ 125 h 125"/>
                <a:gd name="T4" fmla="*/ 117 w 117"/>
                <a:gd name="T5" fmla="*/ 0 h 125"/>
                <a:gd name="T6" fmla="*/ 0 w 117"/>
                <a:gd name="T7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7" h="125">
                  <a:moveTo>
                    <a:pt x="0" y="125"/>
                  </a:moveTo>
                  <a:lnTo>
                    <a:pt x="117" y="125"/>
                  </a:lnTo>
                  <a:lnTo>
                    <a:pt x="117" y="0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" name="Freeform 1824"/>
            <p:cNvSpPr>
              <a:spLocks/>
            </p:cNvSpPr>
            <p:nvPr/>
          </p:nvSpPr>
          <p:spPr bwMode="auto">
            <a:xfrm>
              <a:off x="3248025" y="2828926"/>
              <a:ext cx="871537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6 w 1397"/>
                <a:gd name="T5" fmla="*/ 12 h 315"/>
                <a:gd name="T6" fmla="*/ 1386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6" y="12"/>
                  </a:lnTo>
                  <a:lnTo>
                    <a:pt x="1386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Freeform 1825"/>
            <p:cNvSpPr>
              <a:spLocks/>
            </p:cNvSpPr>
            <p:nvPr/>
          </p:nvSpPr>
          <p:spPr bwMode="auto">
            <a:xfrm>
              <a:off x="4572000" y="2847976"/>
              <a:ext cx="820738" cy="188913"/>
            </a:xfrm>
            <a:custGeom>
              <a:avLst/>
              <a:gdLst>
                <a:gd name="T0" fmla="*/ 1190 w 1190"/>
                <a:gd name="T1" fmla="*/ 0 h 303"/>
                <a:gd name="T2" fmla="*/ 285 w 1190"/>
                <a:gd name="T3" fmla="*/ 0 h 303"/>
                <a:gd name="T4" fmla="*/ 0 w 1190"/>
                <a:gd name="T5" fmla="*/ 303 h 303"/>
                <a:gd name="T6" fmla="*/ 1190 w 1190"/>
                <a:gd name="T7" fmla="*/ 303 h 303"/>
                <a:gd name="T8" fmla="*/ 1190 w 1190"/>
                <a:gd name="T9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0" h="303">
                  <a:moveTo>
                    <a:pt x="1190" y="0"/>
                  </a:moveTo>
                  <a:lnTo>
                    <a:pt x="285" y="0"/>
                  </a:lnTo>
                  <a:lnTo>
                    <a:pt x="0" y="303"/>
                  </a:lnTo>
                  <a:lnTo>
                    <a:pt x="1190" y="303"/>
                  </a:lnTo>
                  <a:lnTo>
                    <a:pt x="1190" y="0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Freeform 1826"/>
            <p:cNvSpPr>
              <a:spLocks/>
            </p:cNvSpPr>
            <p:nvPr/>
          </p:nvSpPr>
          <p:spPr bwMode="auto">
            <a:xfrm>
              <a:off x="4449763" y="2847976"/>
              <a:ext cx="332161" cy="188913"/>
            </a:xfrm>
            <a:custGeom>
              <a:avLst/>
              <a:gdLst>
                <a:gd name="T0" fmla="*/ 0 w 481"/>
                <a:gd name="T1" fmla="*/ 303 h 303"/>
                <a:gd name="T2" fmla="*/ 196 w 481"/>
                <a:gd name="T3" fmla="*/ 303 h 303"/>
                <a:gd name="T4" fmla="*/ 481 w 481"/>
                <a:gd name="T5" fmla="*/ 0 h 303"/>
                <a:gd name="T6" fmla="*/ 0 w 481"/>
                <a:gd name="T7" fmla="*/ 0 h 303"/>
                <a:gd name="T8" fmla="*/ 0 w 481"/>
                <a:gd name="T9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1" h="303">
                  <a:moveTo>
                    <a:pt x="0" y="303"/>
                  </a:moveTo>
                  <a:lnTo>
                    <a:pt x="196" y="303"/>
                  </a:lnTo>
                  <a:lnTo>
                    <a:pt x="481" y="0"/>
                  </a:lnTo>
                  <a:lnTo>
                    <a:pt x="0" y="0"/>
                  </a:lnTo>
                  <a:lnTo>
                    <a:pt x="0" y="303"/>
                  </a:ln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Freeform 1827"/>
            <p:cNvSpPr>
              <a:spLocks/>
            </p:cNvSpPr>
            <p:nvPr/>
          </p:nvSpPr>
          <p:spPr bwMode="auto">
            <a:xfrm>
              <a:off x="4452938" y="2840039"/>
              <a:ext cx="949325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5 w 1397"/>
                <a:gd name="T5" fmla="*/ 12 h 315"/>
                <a:gd name="T6" fmla="*/ 1385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5" y="12"/>
                  </a:lnTo>
                  <a:lnTo>
                    <a:pt x="1385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828"/>
            <p:cNvSpPr>
              <a:spLocks noChangeArrowheads="1"/>
            </p:cNvSpPr>
            <p:nvPr/>
          </p:nvSpPr>
          <p:spPr bwMode="auto">
            <a:xfrm>
              <a:off x="5586413" y="2847976"/>
              <a:ext cx="863600" cy="188913"/>
            </a:xfrm>
            <a:prstGeom prst="rect">
              <a:avLst/>
            </a:pr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Freeform 1829"/>
            <p:cNvSpPr>
              <a:spLocks/>
            </p:cNvSpPr>
            <p:nvPr/>
          </p:nvSpPr>
          <p:spPr bwMode="auto">
            <a:xfrm>
              <a:off x="5583238" y="2844801"/>
              <a:ext cx="871537" cy="195263"/>
            </a:xfrm>
            <a:custGeom>
              <a:avLst/>
              <a:gdLst>
                <a:gd name="T0" fmla="*/ 5 w 1397"/>
                <a:gd name="T1" fmla="*/ 6 h 315"/>
                <a:gd name="T2" fmla="*/ 5 w 1397"/>
                <a:gd name="T3" fmla="*/ 12 h 315"/>
                <a:gd name="T4" fmla="*/ 1385 w 1397"/>
                <a:gd name="T5" fmla="*/ 12 h 315"/>
                <a:gd name="T6" fmla="*/ 1385 w 1397"/>
                <a:gd name="T7" fmla="*/ 303 h 315"/>
                <a:gd name="T8" fmla="*/ 11 w 1397"/>
                <a:gd name="T9" fmla="*/ 303 h 315"/>
                <a:gd name="T10" fmla="*/ 11 w 1397"/>
                <a:gd name="T11" fmla="*/ 6 h 315"/>
                <a:gd name="T12" fmla="*/ 5 w 1397"/>
                <a:gd name="T13" fmla="*/ 6 h 315"/>
                <a:gd name="T14" fmla="*/ 5 w 1397"/>
                <a:gd name="T15" fmla="*/ 12 h 315"/>
                <a:gd name="T16" fmla="*/ 5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1 w 1397"/>
                <a:gd name="T23" fmla="*/ 313 h 315"/>
                <a:gd name="T24" fmla="*/ 5 w 1397"/>
                <a:gd name="T25" fmla="*/ 315 h 315"/>
                <a:gd name="T26" fmla="*/ 1391 w 1397"/>
                <a:gd name="T27" fmla="*/ 315 h 315"/>
                <a:gd name="T28" fmla="*/ 1395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5 w 1397"/>
                <a:gd name="T35" fmla="*/ 2 h 315"/>
                <a:gd name="T36" fmla="*/ 1391 w 1397"/>
                <a:gd name="T37" fmla="*/ 0 h 315"/>
                <a:gd name="T38" fmla="*/ 5 w 1397"/>
                <a:gd name="T39" fmla="*/ 0 h 315"/>
                <a:gd name="T40" fmla="*/ 1 w 1397"/>
                <a:gd name="T41" fmla="*/ 2 h 315"/>
                <a:gd name="T42" fmla="*/ 0 w 1397"/>
                <a:gd name="T43" fmla="*/ 6 h 315"/>
                <a:gd name="T44" fmla="*/ 5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5" y="6"/>
                  </a:moveTo>
                  <a:lnTo>
                    <a:pt x="5" y="12"/>
                  </a:lnTo>
                  <a:lnTo>
                    <a:pt x="1385" y="12"/>
                  </a:lnTo>
                  <a:lnTo>
                    <a:pt x="1385" y="303"/>
                  </a:lnTo>
                  <a:lnTo>
                    <a:pt x="11" y="303"/>
                  </a:lnTo>
                  <a:lnTo>
                    <a:pt x="11" y="6"/>
                  </a:lnTo>
                  <a:lnTo>
                    <a:pt x="5" y="6"/>
                  </a:lnTo>
                  <a:lnTo>
                    <a:pt x="5" y="12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1" y="313"/>
                  </a:lnTo>
                  <a:lnTo>
                    <a:pt x="5" y="315"/>
                  </a:lnTo>
                  <a:lnTo>
                    <a:pt x="1391" y="315"/>
                  </a:lnTo>
                  <a:lnTo>
                    <a:pt x="1395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5" y="2"/>
                  </a:lnTo>
                  <a:lnTo>
                    <a:pt x="1391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4" name="Rectangle 1830"/>
            <p:cNvSpPr>
              <a:spLocks noChangeArrowheads="1"/>
            </p:cNvSpPr>
            <p:nvPr/>
          </p:nvSpPr>
          <p:spPr bwMode="auto">
            <a:xfrm>
              <a:off x="6515100" y="2847976"/>
              <a:ext cx="863600" cy="188913"/>
            </a:xfrm>
            <a:prstGeom prst="rect">
              <a:avLst/>
            </a:pr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5" name="Freeform 1831"/>
            <p:cNvSpPr>
              <a:spLocks/>
            </p:cNvSpPr>
            <p:nvPr/>
          </p:nvSpPr>
          <p:spPr bwMode="auto">
            <a:xfrm>
              <a:off x="6511925" y="2844801"/>
              <a:ext cx="869950" cy="195263"/>
            </a:xfrm>
            <a:custGeom>
              <a:avLst/>
              <a:gdLst>
                <a:gd name="T0" fmla="*/ 6 w 1397"/>
                <a:gd name="T1" fmla="*/ 6 h 315"/>
                <a:gd name="T2" fmla="*/ 6 w 1397"/>
                <a:gd name="T3" fmla="*/ 12 h 315"/>
                <a:gd name="T4" fmla="*/ 1386 w 1397"/>
                <a:gd name="T5" fmla="*/ 12 h 315"/>
                <a:gd name="T6" fmla="*/ 1386 w 1397"/>
                <a:gd name="T7" fmla="*/ 303 h 315"/>
                <a:gd name="T8" fmla="*/ 12 w 1397"/>
                <a:gd name="T9" fmla="*/ 303 h 315"/>
                <a:gd name="T10" fmla="*/ 12 w 1397"/>
                <a:gd name="T11" fmla="*/ 6 h 315"/>
                <a:gd name="T12" fmla="*/ 6 w 1397"/>
                <a:gd name="T13" fmla="*/ 6 h 315"/>
                <a:gd name="T14" fmla="*/ 6 w 1397"/>
                <a:gd name="T15" fmla="*/ 12 h 315"/>
                <a:gd name="T16" fmla="*/ 6 w 1397"/>
                <a:gd name="T17" fmla="*/ 6 h 315"/>
                <a:gd name="T18" fmla="*/ 0 w 1397"/>
                <a:gd name="T19" fmla="*/ 6 h 315"/>
                <a:gd name="T20" fmla="*/ 0 w 1397"/>
                <a:gd name="T21" fmla="*/ 309 h 315"/>
                <a:gd name="T22" fmla="*/ 2 w 1397"/>
                <a:gd name="T23" fmla="*/ 313 h 315"/>
                <a:gd name="T24" fmla="*/ 6 w 1397"/>
                <a:gd name="T25" fmla="*/ 315 h 315"/>
                <a:gd name="T26" fmla="*/ 1392 w 1397"/>
                <a:gd name="T27" fmla="*/ 315 h 315"/>
                <a:gd name="T28" fmla="*/ 1396 w 1397"/>
                <a:gd name="T29" fmla="*/ 313 h 315"/>
                <a:gd name="T30" fmla="*/ 1397 w 1397"/>
                <a:gd name="T31" fmla="*/ 309 h 315"/>
                <a:gd name="T32" fmla="*/ 1397 w 1397"/>
                <a:gd name="T33" fmla="*/ 6 h 315"/>
                <a:gd name="T34" fmla="*/ 1396 w 1397"/>
                <a:gd name="T35" fmla="*/ 2 h 315"/>
                <a:gd name="T36" fmla="*/ 1392 w 1397"/>
                <a:gd name="T37" fmla="*/ 0 h 315"/>
                <a:gd name="T38" fmla="*/ 6 w 1397"/>
                <a:gd name="T39" fmla="*/ 0 h 315"/>
                <a:gd name="T40" fmla="*/ 2 w 1397"/>
                <a:gd name="T41" fmla="*/ 2 h 315"/>
                <a:gd name="T42" fmla="*/ 0 w 1397"/>
                <a:gd name="T43" fmla="*/ 6 h 315"/>
                <a:gd name="T44" fmla="*/ 6 w 1397"/>
                <a:gd name="T45" fmla="*/ 6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97" h="315">
                  <a:moveTo>
                    <a:pt x="6" y="6"/>
                  </a:moveTo>
                  <a:lnTo>
                    <a:pt x="6" y="12"/>
                  </a:lnTo>
                  <a:lnTo>
                    <a:pt x="1386" y="12"/>
                  </a:lnTo>
                  <a:lnTo>
                    <a:pt x="1386" y="303"/>
                  </a:lnTo>
                  <a:lnTo>
                    <a:pt x="12" y="303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309"/>
                  </a:lnTo>
                  <a:lnTo>
                    <a:pt x="2" y="313"/>
                  </a:lnTo>
                  <a:lnTo>
                    <a:pt x="6" y="315"/>
                  </a:lnTo>
                  <a:lnTo>
                    <a:pt x="1392" y="315"/>
                  </a:lnTo>
                  <a:lnTo>
                    <a:pt x="1396" y="313"/>
                  </a:lnTo>
                  <a:lnTo>
                    <a:pt x="1397" y="309"/>
                  </a:lnTo>
                  <a:lnTo>
                    <a:pt x="1397" y="6"/>
                  </a:lnTo>
                  <a:lnTo>
                    <a:pt x="1396" y="2"/>
                  </a:lnTo>
                  <a:lnTo>
                    <a:pt x="139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6" name="Rectangle 1832"/>
            <p:cNvSpPr>
              <a:spLocks noChangeArrowheads="1"/>
            </p:cNvSpPr>
            <p:nvPr/>
          </p:nvSpPr>
          <p:spPr bwMode="auto">
            <a:xfrm>
              <a:off x="3292475" y="2835276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387" name="Rectangle 1833"/>
            <p:cNvSpPr>
              <a:spLocks noChangeArrowheads="1"/>
            </p:cNvSpPr>
            <p:nvPr/>
          </p:nvSpPr>
          <p:spPr bwMode="auto">
            <a:xfrm>
              <a:off x="6535955" y="2857601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388" name="Rectangle 1834"/>
            <p:cNvSpPr>
              <a:spLocks noChangeArrowheads="1"/>
            </p:cNvSpPr>
            <p:nvPr/>
          </p:nvSpPr>
          <p:spPr bwMode="auto">
            <a:xfrm>
              <a:off x="4524375" y="2863851"/>
              <a:ext cx="836768" cy="161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389" name="Rectangle 1835"/>
            <p:cNvSpPr>
              <a:spLocks noChangeArrowheads="1"/>
            </p:cNvSpPr>
            <p:nvPr/>
          </p:nvSpPr>
          <p:spPr bwMode="auto">
            <a:xfrm>
              <a:off x="5627688" y="2849563"/>
              <a:ext cx="798295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2-bit RC Adder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390" name="Freeform 1836"/>
            <p:cNvSpPr>
              <a:spLocks/>
            </p:cNvSpPr>
            <p:nvPr/>
          </p:nvSpPr>
          <p:spPr bwMode="auto">
            <a:xfrm>
              <a:off x="7694613" y="2824163"/>
              <a:ext cx="1063625" cy="2860675"/>
            </a:xfrm>
            <a:custGeom>
              <a:avLst/>
              <a:gdLst>
                <a:gd name="T0" fmla="*/ 1241 w 1707"/>
                <a:gd name="T1" fmla="*/ 0 h 4614"/>
                <a:gd name="T2" fmla="*/ 466 w 1707"/>
                <a:gd name="T3" fmla="*/ 0 h 4614"/>
                <a:gd name="T4" fmla="*/ 0 w 1707"/>
                <a:gd name="T5" fmla="*/ 466 h 4614"/>
                <a:gd name="T6" fmla="*/ 0 w 1707"/>
                <a:gd name="T7" fmla="*/ 4147 h 4614"/>
                <a:gd name="T8" fmla="*/ 466 w 1707"/>
                <a:gd name="T9" fmla="*/ 4614 h 4614"/>
                <a:gd name="T10" fmla="*/ 1241 w 1707"/>
                <a:gd name="T11" fmla="*/ 4614 h 4614"/>
                <a:gd name="T12" fmla="*/ 1707 w 1707"/>
                <a:gd name="T13" fmla="*/ 4147 h 4614"/>
                <a:gd name="T14" fmla="*/ 1707 w 1707"/>
                <a:gd name="T15" fmla="*/ 466 h 4614"/>
                <a:gd name="T16" fmla="*/ 1241 w 1707"/>
                <a:gd name="T17" fmla="*/ 0 h 4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07" h="4614">
                  <a:moveTo>
                    <a:pt x="1241" y="0"/>
                  </a:moveTo>
                  <a:lnTo>
                    <a:pt x="466" y="0"/>
                  </a:lnTo>
                  <a:cubicBezTo>
                    <a:pt x="208" y="0"/>
                    <a:pt x="0" y="208"/>
                    <a:pt x="0" y="466"/>
                  </a:cubicBezTo>
                  <a:lnTo>
                    <a:pt x="0" y="4147"/>
                  </a:lnTo>
                  <a:cubicBezTo>
                    <a:pt x="0" y="4406"/>
                    <a:pt x="208" y="4614"/>
                    <a:pt x="466" y="4614"/>
                  </a:cubicBezTo>
                  <a:lnTo>
                    <a:pt x="1241" y="4614"/>
                  </a:lnTo>
                  <a:cubicBezTo>
                    <a:pt x="1499" y="4614"/>
                    <a:pt x="1707" y="4406"/>
                    <a:pt x="1707" y="4147"/>
                  </a:cubicBezTo>
                  <a:lnTo>
                    <a:pt x="1707" y="466"/>
                  </a:lnTo>
                  <a:cubicBezTo>
                    <a:pt x="1707" y="208"/>
                    <a:pt x="1499" y="0"/>
                    <a:pt x="1241" y="0"/>
                  </a:cubicBezTo>
                  <a:close/>
                </a:path>
              </a:pathLst>
            </a:custGeom>
            <a:solidFill>
              <a:srgbClr val="F9DE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Freeform 1837"/>
            <p:cNvSpPr>
              <a:spLocks/>
            </p:cNvSpPr>
            <p:nvPr/>
          </p:nvSpPr>
          <p:spPr bwMode="auto">
            <a:xfrm>
              <a:off x="7683500" y="2813051"/>
              <a:ext cx="1084262" cy="2881313"/>
            </a:xfrm>
            <a:custGeom>
              <a:avLst/>
              <a:gdLst>
                <a:gd name="T0" fmla="*/ 483 w 1741"/>
                <a:gd name="T1" fmla="*/ 17 h 4647"/>
                <a:gd name="T2" fmla="*/ 483 w 1741"/>
                <a:gd name="T3" fmla="*/ 33 h 4647"/>
                <a:gd name="T4" fmla="*/ 1258 w 1741"/>
                <a:gd name="T5" fmla="*/ 33 h 4647"/>
                <a:gd name="T6" fmla="*/ 1708 w 1741"/>
                <a:gd name="T7" fmla="*/ 483 h 4647"/>
                <a:gd name="T8" fmla="*/ 1708 w 1741"/>
                <a:gd name="T9" fmla="*/ 4164 h 4647"/>
                <a:gd name="T10" fmla="*/ 1258 w 1741"/>
                <a:gd name="T11" fmla="*/ 4614 h 4647"/>
                <a:gd name="T12" fmla="*/ 483 w 1741"/>
                <a:gd name="T13" fmla="*/ 4614 h 4647"/>
                <a:gd name="T14" fmla="*/ 33 w 1741"/>
                <a:gd name="T15" fmla="*/ 4164 h 4647"/>
                <a:gd name="T16" fmla="*/ 33 w 1741"/>
                <a:gd name="T17" fmla="*/ 483 h 4647"/>
                <a:gd name="T18" fmla="*/ 483 w 1741"/>
                <a:gd name="T19" fmla="*/ 33 h 4647"/>
                <a:gd name="T20" fmla="*/ 483 w 1741"/>
                <a:gd name="T21" fmla="*/ 0 h 4647"/>
                <a:gd name="T22" fmla="*/ 141 w 1741"/>
                <a:gd name="T23" fmla="*/ 141 h 4647"/>
                <a:gd name="T24" fmla="*/ 0 w 1741"/>
                <a:gd name="T25" fmla="*/ 483 h 4647"/>
                <a:gd name="T26" fmla="*/ 0 w 1741"/>
                <a:gd name="T27" fmla="*/ 4164 h 4647"/>
                <a:gd name="T28" fmla="*/ 141 w 1741"/>
                <a:gd name="T29" fmla="*/ 4506 h 4647"/>
                <a:gd name="T30" fmla="*/ 483 w 1741"/>
                <a:gd name="T31" fmla="*/ 4647 h 4647"/>
                <a:gd name="T32" fmla="*/ 1258 w 1741"/>
                <a:gd name="T33" fmla="*/ 4647 h 4647"/>
                <a:gd name="T34" fmla="*/ 1599 w 1741"/>
                <a:gd name="T35" fmla="*/ 4506 h 4647"/>
                <a:gd name="T36" fmla="*/ 1741 w 1741"/>
                <a:gd name="T37" fmla="*/ 4164 h 4647"/>
                <a:gd name="T38" fmla="*/ 1741 w 1741"/>
                <a:gd name="T39" fmla="*/ 483 h 4647"/>
                <a:gd name="T40" fmla="*/ 1599 w 1741"/>
                <a:gd name="T41" fmla="*/ 141 h 4647"/>
                <a:gd name="T42" fmla="*/ 1258 w 1741"/>
                <a:gd name="T43" fmla="*/ 0 h 4647"/>
                <a:gd name="T44" fmla="*/ 483 w 1741"/>
                <a:gd name="T45" fmla="*/ 0 h 4647"/>
                <a:gd name="T46" fmla="*/ 483 w 1741"/>
                <a:gd name="T47" fmla="*/ 17 h 4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41" h="4647">
                  <a:moveTo>
                    <a:pt x="483" y="17"/>
                  </a:moveTo>
                  <a:lnTo>
                    <a:pt x="483" y="33"/>
                  </a:lnTo>
                  <a:lnTo>
                    <a:pt x="1258" y="33"/>
                  </a:lnTo>
                  <a:cubicBezTo>
                    <a:pt x="1507" y="33"/>
                    <a:pt x="1708" y="234"/>
                    <a:pt x="1708" y="483"/>
                  </a:cubicBezTo>
                  <a:lnTo>
                    <a:pt x="1708" y="4164"/>
                  </a:lnTo>
                  <a:cubicBezTo>
                    <a:pt x="1708" y="4414"/>
                    <a:pt x="1507" y="4614"/>
                    <a:pt x="1258" y="4614"/>
                  </a:cubicBezTo>
                  <a:lnTo>
                    <a:pt x="483" y="4614"/>
                  </a:lnTo>
                  <a:cubicBezTo>
                    <a:pt x="234" y="4614"/>
                    <a:pt x="33" y="4414"/>
                    <a:pt x="33" y="4164"/>
                  </a:cubicBezTo>
                  <a:lnTo>
                    <a:pt x="33" y="483"/>
                  </a:lnTo>
                  <a:cubicBezTo>
                    <a:pt x="33" y="234"/>
                    <a:pt x="234" y="33"/>
                    <a:pt x="483" y="33"/>
                  </a:cubicBezTo>
                  <a:lnTo>
                    <a:pt x="483" y="0"/>
                  </a:lnTo>
                  <a:cubicBezTo>
                    <a:pt x="350" y="0"/>
                    <a:pt x="229" y="54"/>
                    <a:pt x="141" y="141"/>
                  </a:cubicBezTo>
                  <a:cubicBezTo>
                    <a:pt x="54" y="229"/>
                    <a:pt x="0" y="350"/>
                    <a:pt x="0" y="483"/>
                  </a:cubicBezTo>
                  <a:lnTo>
                    <a:pt x="0" y="4164"/>
                  </a:lnTo>
                  <a:cubicBezTo>
                    <a:pt x="0" y="4298"/>
                    <a:pt x="54" y="4419"/>
                    <a:pt x="141" y="4506"/>
                  </a:cubicBezTo>
                  <a:cubicBezTo>
                    <a:pt x="229" y="4593"/>
                    <a:pt x="350" y="4647"/>
                    <a:pt x="483" y="4647"/>
                  </a:cubicBezTo>
                  <a:lnTo>
                    <a:pt x="1258" y="4647"/>
                  </a:lnTo>
                  <a:cubicBezTo>
                    <a:pt x="1391" y="4647"/>
                    <a:pt x="1512" y="4593"/>
                    <a:pt x="1599" y="4506"/>
                  </a:cubicBezTo>
                  <a:cubicBezTo>
                    <a:pt x="1687" y="4419"/>
                    <a:pt x="1741" y="4298"/>
                    <a:pt x="1741" y="4164"/>
                  </a:cubicBezTo>
                  <a:lnTo>
                    <a:pt x="1741" y="483"/>
                  </a:lnTo>
                  <a:cubicBezTo>
                    <a:pt x="1741" y="350"/>
                    <a:pt x="1687" y="229"/>
                    <a:pt x="1599" y="141"/>
                  </a:cubicBezTo>
                  <a:cubicBezTo>
                    <a:pt x="1512" y="54"/>
                    <a:pt x="1391" y="0"/>
                    <a:pt x="1258" y="0"/>
                  </a:cubicBezTo>
                  <a:lnTo>
                    <a:pt x="483" y="0"/>
                  </a:lnTo>
                  <a:lnTo>
                    <a:pt x="483" y="17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Rectangle 1838"/>
            <p:cNvSpPr>
              <a:spLocks noChangeArrowheads="1"/>
            </p:cNvSpPr>
            <p:nvPr/>
          </p:nvSpPr>
          <p:spPr bwMode="auto">
            <a:xfrm>
              <a:off x="7950200" y="4902201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3" name="Rectangle 1839"/>
            <p:cNvSpPr>
              <a:spLocks noChangeArrowheads="1"/>
            </p:cNvSpPr>
            <p:nvPr/>
          </p:nvSpPr>
          <p:spPr bwMode="auto">
            <a:xfrm>
              <a:off x="7950200" y="5373688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4" name="Rectangle 1840"/>
            <p:cNvSpPr>
              <a:spLocks noChangeArrowheads="1"/>
            </p:cNvSpPr>
            <p:nvPr/>
          </p:nvSpPr>
          <p:spPr bwMode="auto">
            <a:xfrm>
              <a:off x="7950200" y="4432301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24282B"/>
                  </a:solidFill>
                  <a:latin typeface="Times New Roman" pitchFamily="18" charset="0"/>
                </a:rPr>
                <a:t>level 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5" name="Rectangle 1841"/>
            <p:cNvSpPr>
              <a:spLocks noChangeArrowheads="1"/>
            </p:cNvSpPr>
            <p:nvPr/>
          </p:nvSpPr>
          <p:spPr bwMode="auto">
            <a:xfrm>
              <a:off x="7950200" y="3960813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6" name="Rectangle 1842"/>
            <p:cNvSpPr>
              <a:spLocks noChangeArrowheads="1"/>
            </p:cNvSpPr>
            <p:nvPr/>
          </p:nvSpPr>
          <p:spPr bwMode="auto">
            <a:xfrm>
              <a:off x="7950200" y="3490913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7" name="Rectangle 1843"/>
            <p:cNvSpPr>
              <a:spLocks noChangeArrowheads="1"/>
            </p:cNvSpPr>
            <p:nvPr/>
          </p:nvSpPr>
          <p:spPr bwMode="auto">
            <a:xfrm>
              <a:off x="7950200" y="3005138"/>
              <a:ext cx="5546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level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8" name="Rectangle 1844"/>
            <p:cNvSpPr>
              <a:spLocks noChangeArrowheads="1"/>
            </p:cNvSpPr>
            <p:nvPr/>
          </p:nvSpPr>
          <p:spPr bwMode="auto">
            <a:xfrm>
              <a:off x="2635250" y="5168901"/>
              <a:ext cx="581025" cy="277813"/>
            </a:xfrm>
            <a:prstGeom prst="rect">
              <a:avLst/>
            </a:prstGeom>
            <a:solidFill>
              <a:srgbClr val="F0D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Freeform 1845"/>
            <p:cNvSpPr>
              <a:spLocks/>
            </p:cNvSpPr>
            <p:nvPr/>
          </p:nvSpPr>
          <p:spPr bwMode="auto">
            <a:xfrm>
              <a:off x="2632075" y="5164138"/>
              <a:ext cx="588962" cy="285750"/>
            </a:xfrm>
            <a:custGeom>
              <a:avLst/>
              <a:gdLst>
                <a:gd name="T0" fmla="*/ 5 w 944"/>
                <a:gd name="T1" fmla="*/ 6 h 461"/>
                <a:gd name="T2" fmla="*/ 5 w 944"/>
                <a:gd name="T3" fmla="*/ 11 h 461"/>
                <a:gd name="T4" fmla="*/ 932 w 944"/>
                <a:gd name="T5" fmla="*/ 11 h 461"/>
                <a:gd name="T6" fmla="*/ 932 w 944"/>
                <a:gd name="T7" fmla="*/ 450 h 461"/>
                <a:gd name="T8" fmla="*/ 11 w 944"/>
                <a:gd name="T9" fmla="*/ 450 h 461"/>
                <a:gd name="T10" fmla="*/ 11 w 944"/>
                <a:gd name="T11" fmla="*/ 6 h 461"/>
                <a:gd name="T12" fmla="*/ 5 w 944"/>
                <a:gd name="T13" fmla="*/ 6 h 461"/>
                <a:gd name="T14" fmla="*/ 5 w 944"/>
                <a:gd name="T15" fmla="*/ 11 h 461"/>
                <a:gd name="T16" fmla="*/ 5 w 944"/>
                <a:gd name="T17" fmla="*/ 6 h 461"/>
                <a:gd name="T18" fmla="*/ 0 w 944"/>
                <a:gd name="T19" fmla="*/ 6 h 461"/>
                <a:gd name="T20" fmla="*/ 0 w 944"/>
                <a:gd name="T21" fmla="*/ 456 h 461"/>
                <a:gd name="T22" fmla="*/ 1 w 944"/>
                <a:gd name="T23" fmla="*/ 460 h 461"/>
                <a:gd name="T24" fmla="*/ 5 w 944"/>
                <a:gd name="T25" fmla="*/ 461 h 461"/>
                <a:gd name="T26" fmla="*/ 938 w 944"/>
                <a:gd name="T27" fmla="*/ 461 h 461"/>
                <a:gd name="T28" fmla="*/ 942 w 944"/>
                <a:gd name="T29" fmla="*/ 460 h 461"/>
                <a:gd name="T30" fmla="*/ 944 w 944"/>
                <a:gd name="T31" fmla="*/ 456 h 461"/>
                <a:gd name="T32" fmla="*/ 944 w 944"/>
                <a:gd name="T33" fmla="*/ 6 h 461"/>
                <a:gd name="T34" fmla="*/ 942 w 944"/>
                <a:gd name="T35" fmla="*/ 2 h 461"/>
                <a:gd name="T36" fmla="*/ 938 w 944"/>
                <a:gd name="T37" fmla="*/ 0 h 461"/>
                <a:gd name="T38" fmla="*/ 5 w 944"/>
                <a:gd name="T39" fmla="*/ 0 h 461"/>
                <a:gd name="T40" fmla="*/ 1 w 944"/>
                <a:gd name="T41" fmla="*/ 2 h 461"/>
                <a:gd name="T42" fmla="*/ 0 w 944"/>
                <a:gd name="T43" fmla="*/ 6 h 461"/>
                <a:gd name="T44" fmla="*/ 5 w 944"/>
                <a:gd name="T45" fmla="*/ 6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4" h="461">
                  <a:moveTo>
                    <a:pt x="5" y="6"/>
                  </a:moveTo>
                  <a:lnTo>
                    <a:pt x="5" y="11"/>
                  </a:lnTo>
                  <a:lnTo>
                    <a:pt x="932" y="11"/>
                  </a:lnTo>
                  <a:lnTo>
                    <a:pt x="932" y="450"/>
                  </a:lnTo>
                  <a:lnTo>
                    <a:pt x="11" y="450"/>
                  </a:lnTo>
                  <a:lnTo>
                    <a:pt x="11" y="6"/>
                  </a:lnTo>
                  <a:lnTo>
                    <a:pt x="5" y="6"/>
                  </a:lnTo>
                  <a:lnTo>
                    <a:pt x="5" y="11"/>
                  </a:lnTo>
                  <a:lnTo>
                    <a:pt x="5" y="6"/>
                  </a:lnTo>
                  <a:lnTo>
                    <a:pt x="0" y="6"/>
                  </a:lnTo>
                  <a:lnTo>
                    <a:pt x="0" y="456"/>
                  </a:lnTo>
                  <a:lnTo>
                    <a:pt x="1" y="460"/>
                  </a:lnTo>
                  <a:lnTo>
                    <a:pt x="5" y="461"/>
                  </a:lnTo>
                  <a:lnTo>
                    <a:pt x="938" y="461"/>
                  </a:lnTo>
                  <a:lnTo>
                    <a:pt x="942" y="460"/>
                  </a:lnTo>
                  <a:lnTo>
                    <a:pt x="944" y="456"/>
                  </a:lnTo>
                  <a:lnTo>
                    <a:pt x="944" y="6"/>
                  </a:lnTo>
                  <a:lnTo>
                    <a:pt x="942" y="2"/>
                  </a:lnTo>
                  <a:lnTo>
                    <a:pt x="938" y="0"/>
                  </a:lnTo>
                  <a:lnTo>
                    <a:pt x="5" y="0"/>
                  </a:lnTo>
                  <a:lnTo>
                    <a:pt x="1" y="2"/>
                  </a:lnTo>
                  <a:lnTo>
                    <a:pt x="0" y="6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323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0" name="Rectangle 1846"/>
            <p:cNvSpPr>
              <a:spLocks noChangeArrowheads="1"/>
            </p:cNvSpPr>
            <p:nvPr/>
          </p:nvSpPr>
          <p:spPr bwMode="auto">
            <a:xfrm>
              <a:off x="2805113" y="5173663"/>
              <a:ext cx="195566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G,P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1" name="Rectangle 1847"/>
            <p:cNvSpPr>
              <a:spLocks noChangeArrowheads="1"/>
            </p:cNvSpPr>
            <p:nvPr/>
          </p:nvSpPr>
          <p:spPr bwMode="auto">
            <a:xfrm>
              <a:off x="2790825" y="5330826"/>
              <a:ext cx="20358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r1- r2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2" name="Rectangle 1848"/>
            <p:cNvSpPr>
              <a:spLocks noChangeArrowheads="1"/>
            </p:cNvSpPr>
            <p:nvPr/>
          </p:nvSpPr>
          <p:spPr bwMode="auto">
            <a:xfrm>
              <a:off x="3232150" y="5314951"/>
              <a:ext cx="282575" cy="14288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3" name="Freeform 1849"/>
            <p:cNvSpPr>
              <a:spLocks/>
            </p:cNvSpPr>
            <p:nvPr/>
          </p:nvSpPr>
          <p:spPr bwMode="auto">
            <a:xfrm>
              <a:off x="3213100" y="5287963"/>
              <a:ext cx="93662" cy="68263"/>
            </a:xfrm>
            <a:custGeom>
              <a:avLst/>
              <a:gdLst>
                <a:gd name="T0" fmla="*/ 151 w 151"/>
                <a:gd name="T1" fmla="*/ 111 h 111"/>
                <a:gd name="T2" fmla="*/ 0 w 151"/>
                <a:gd name="T3" fmla="*/ 56 h 111"/>
                <a:gd name="T4" fmla="*/ 151 w 151"/>
                <a:gd name="T5" fmla="*/ 0 h 111"/>
                <a:gd name="T6" fmla="*/ 151 w 151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111">
                  <a:moveTo>
                    <a:pt x="151" y="111"/>
                  </a:moveTo>
                  <a:lnTo>
                    <a:pt x="0" y="56"/>
                  </a:lnTo>
                  <a:lnTo>
                    <a:pt x="151" y="0"/>
                  </a:lnTo>
                  <a:cubicBezTo>
                    <a:pt x="127" y="33"/>
                    <a:pt x="127" y="78"/>
                    <a:pt x="151" y="11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Rectangle 1850"/>
            <p:cNvSpPr>
              <a:spLocks noChangeArrowheads="1"/>
            </p:cNvSpPr>
            <p:nvPr/>
          </p:nvSpPr>
          <p:spPr bwMode="auto">
            <a:xfrm>
              <a:off x="3306763" y="5102226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5" name="Rectangle 1851"/>
            <p:cNvSpPr>
              <a:spLocks noChangeArrowheads="1"/>
            </p:cNvSpPr>
            <p:nvPr/>
          </p:nvSpPr>
          <p:spPr bwMode="auto">
            <a:xfrm>
              <a:off x="3406775" y="5216526"/>
              <a:ext cx="70532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in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6" name="Rectangle 1852"/>
            <p:cNvSpPr>
              <a:spLocks noChangeArrowheads="1"/>
            </p:cNvSpPr>
            <p:nvPr/>
          </p:nvSpPr>
          <p:spPr bwMode="auto">
            <a:xfrm>
              <a:off x="2339975" y="5303838"/>
              <a:ext cx="280987" cy="14288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Freeform 1853"/>
            <p:cNvSpPr>
              <a:spLocks/>
            </p:cNvSpPr>
            <p:nvPr/>
          </p:nvSpPr>
          <p:spPr bwMode="auto">
            <a:xfrm>
              <a:off x="2319338" y="5276851"/>
              <a:ext cx="95250" cy="68263"/>
            </a:xfrm>
            <a:custGeom>
              <a:avLst/>
              <a:gdLst>
                <a:gd name="T0" fmla="*/ 152 w 152"/>
                <a:gd name="T1" fmla="*/ 111 h 111"/>
                <a:gd name="T2" fmla="*/ 0 w 152"/>
                <a:gd name="T3" fmla="*/ 55 h 111"/>
                <a:gd name="T4" fmla="*/ 152 w 152"/>
                <a:gd name="T5" fmla="*/ 0 h 111"/>
                <a:gd name="T6" fmla="*/ 152 w 152"/>
                <a:gd name="T7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2" h="111">
                  <a:moveTo>
                    <a:pt x="152" y="111"/>
                  </a:moveTo>
                  <a:lnTo>
                    <a:pt x="0" y="55"/>
                  </a:lnTo>
                  <a:lnTo>
                    <a:pt x="152" y="0"/>
                  </a:lnTo>
                  <a:cubicBezTo>
                    <a:pt x="128" y="33"/>
                    <a:pt x="128" y="78"/>
                    <a:pt x="152" y="111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Rectangle 1854"/>
            <p:cNvSpPr>
              <a:spLocks noChangeArrowheads="1"/>
            </p:cNvSpPr>
            <p:nvPr/>
          </p:nvSpPr>
          <p:spPr bwMode="auto">
            <a:xfrm>
              <a:off x="2360613" y="5087938"/>
              <a:ext cx="801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9" name="Rectangle 1855"/>
            <p:cNvSpPr>
              <a:spLocks noChangeArrowheads="1"/>
            </p:cNvSpPr>
            <p:nvPr/>
          </p:nvSpPr>
          <p:spPr bwMode="auto">
            <a:xfrm>
              <a:off x="2460625" y="5187951"/>
              <a:ext cx="115416" cy="10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out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0" name="Rectangle 1856"/>
            <p:cNvSpPr>
              <a:spLocks noChangeArrowheads="1"/>
            </p:cNvSpPr>
            <p:nvPr/>
          </p:nvSpPr>
          <p:spPr bwMode="auto">
            <a:xfrm>
              <a:off x="2446338" y="4802188"/>
              <a:ext cx="7623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24282B"/>
                  </a:solidFill>
                  <a:latin typeface="Times New Roman" pitchFamily="18" charset="0"/>
                </a:rPr>
                <a:t>G,P block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1" name="Rectangle 1857"/>
            <p:cNvSpPr>
              <a:spLocks noChangeArrowheads="1"/>
            </p:cNvSpPr>
            <p:nvPr/>
          </p:nvSpPr>
          <p:spPr bwMode="auto">
            <a:xfrm>
              <a:off x="7477125" y="3519488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2" name="Rectangle 1858"/>
            <p:cNvSpPr>
              <a:spLocks noChangeArrowheads="1"/>
            </p:cNvSpPr>
            <p:nvPr/>
          </p:nvSpPr>
          <p:spPr bwMode="auto">
            <a:xfrm>
              <a:off x="7061200" y="3946526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3" name="Rectangle 1859"/>
            <p:cNvSpPr>
              <a:spLocks noChangeArrowheads="1"/>
            </p:cNvSpPr>
            <p:nvPr/>
          </p:nvSpPr>
          <p:spPr bwMode="auto">
            <a:xfrm>
              <a:off x="6802438" y="4432301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4" name="Rectangle 1860"/>
            <p:cNvSpPr>
              <a:spLocks noChangeArrowheads="1"/>
            </p:cNvSpPr>
            <p:nvPr/>
          </p:nvSpPr>
          <p:spPr bwMode="auto">
            <a:xfrm>
              <a:off x="6043613" y="4902201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5" name="Rectangle 1861"/>
            <p:cNvSpPr>
              <a:spLocks noChangeArrowheads="1"/>
            </p:cNvSpPr>
            <p:nvPr/>
          </p:nvSpPr>
          <p:spPr bwMode="auto">
            <a:xfrm>
              <a:off x="5541963" y="5373688"/>
              <a:ext cx="6412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6" name="Rectangle 1862"/>
            <p:cNvSpPr>
              <a:spLocks noChangeArrowheads="1"/>
            </p:cNvSpPr>
            <p:nvPr/>
          </p:nvSpPr>
          <p:spPr bwMode="auto">
            <a:xfrm>
              <a:off x="4122738" y="5316538"/>
              <a:ext cx="128240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7" name="Freeform 1863"/>
            <p:cNvSpPr>
              <a:spLocks/>
            </p:cNvSpPr>
            <p:nvPr/>
          </p:nvSpPr>
          <p:spPr bwMode="auto">
            <a:xfrm>
              <a:off x="1838325" y="2884488"/>
              <a:ext cx="3175" cy="2789238"/>
            </a:xfrm>
            <a:custGeom>
              <a:avLst/>
              <a:gdLst>
                <a:gd name="T0" fmla="*/ 6 w 6"/>
                <a:gd name="T1" fmla="*/ 4498 h 4498"/>
                <a:gd name="T2" fmla="*/ 0 w 6"/>
                <a:gd name="T3" fmla="*/ 0 h 4498"/>
                <a:gd name="T4" fmla="*/ 6 w 6"/>
                <a:gd name="T5" fmla="*/ 4498 h 4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498">
                  <a:moveTo>
                    <a:pt x="6" y="4498"/>
                  </a:moveTo>
                  <a:cubicBezTo>
                    <a:pt x="6" y="4498"/>
                    <a:pt x="0" y="183"/>
                    <a:pt x="0" y="0"/>
                  </a:cubicBezTo>
                  <a:lnTo>
                    <a:pt x="6" y="4498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" name="Freeform 1864"/>
            <p:cNvSpPr>
              <a:spLocks/>
            </p:cNvSpPr>
            <p:nvPr/>
          </p:nvSpPr>
          <p:spPr bwMode="auto">
            <a:xfrm>
              <a:off x="1816100" y="2884488"/>
              <a:ext cx="46037" cy="2789238"/>
            </a:xfrm>
            <a:custGeom>
              <a:avLst/>
              <a:gdLst>
                <a:gd name="T0" fmla="*/ 73 w 73"/>
                <a:gd name="T1" fmla="*/ 4498 h 4498"/>
                <a:gd name="T2" fmla="*/ 71 w 73"/>
                <a:gd name="T3" fmla="*/ 2317 h 4498"/>
                <a:gd name="T4" fmla="*/ 68 w 73"/>
                <a:gd name="T5" fmla="*/ 0 h 4498"/>
                <a:gd name="T6" fmla="*/ 0 w 73"/>
                <a:gd name="T7" fmla="*/ 0 h 4498"/>
                <a:gd name="T8" fmla="*/ 6 w 73"/>
                <a:gd name="T9" fmla="*/ 4498 h 4498"/>
                <a:gd name="T10" fmla="*/ 73 w 73"/>
                <a:gd name="T11" fmla="*/ 4498 h 4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4498">
                  <a:moveTo>
                    <a:pt x="73" y="4498"/>
                  </a:moveTo>
                  <a:cubicBezTo>
                    <a:pt x="73" y="4498"/>
                    <a:pt x="72" y="3419"/>
                    <a:pt x="71" y="2317"/>
                  </a:cubicBezTo>
                  <a:cubicBezTo>
                    <a:pt x="69" y="1216"/>
                    <a:pt x="68" y="91"/>
                    <a:pt x="68" y="0"/>
                  </a:cubicBezTo>
                  <a:lnTo>
                    <a:pt x="0" y="0"/>
                  </a:lnTo>
                  <a:cubicBezTo>
                    <a:pt x="0" y="183"/>
                    <a:pt x="6" y="4498"/>
                    <a:pt x="6" y="4498"/>
                  </a:cubicBezTo>
                  <a:lnTo>
                    <a:pt x="73" y="4498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" name="Freeform 1865"/>
            <p:cNvSpPr>
              <a:spLocks/>
            </p:cNvSpPr>
            <p:nvPr/>
          </p:nvSpPr>
          <p:spPr bwMode="auto">
            <a:xfrm>
              <a:off x="1735138" y="2828926"/>
              <a:ext cx="203200" cy="276225"/>
            </a:xfrm>
            <a:custGeom>
              <a:avLst/>
              <a:gdLst>
                <a:gd name="T0" fmla="*/ 0 w 326"/>
                <a:gd name="T1" fmla="*/ 444 h 444"/>
                <a:gd name="T2" fmla="*/ 163 w 326"/>
                <a:gd name="T3" fmla="*/ 0 h 444"/>
                <a:gd name="T4" fmla="*/ 326 w 326"/>
                <a:gd name="T5" fmla="*/ 444 h 444"/>
                <a:gd name="T6" fmla="*/ 0 w 326"/>
                <a:gd name="T7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444">
                  <a:moveTo>
                    <a:pt x="0" y="444"/>
                  </a:moveTo>
                  <a:lnTo>
                    <a:pt x="163" y="0"/>
                  </a:lnTo>
                  <a:lnTo>
                    <a:pt x="326" y="444"/>
                  </a:lnTo>
                  <a:cubicBezTo>
                    <a:pt x="230" y="373"/>
                    <a:pt x="98" y="373"/>
                    <a:pt x="0" y="444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" name="Rectangle 1877"/>
            <p:cNvSpPr>
              <a:spLocks noChangeArrowheads="1"/>
            </p:cNvSpPr>
            <p:nvPr/>
          </p:nvSpPr>
          <p:spPr bwMode="auto">
            <a:xfrm>
              <a:off x="2393950" y="2339976"/>
              <a:ext cx="14287" cy="48418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1" name="Freeform 1878"/>
            <p:cNvSpPr>
              <a:spLocks/>
            </p:cNvSpPr>
            <p:nvPr/>
          </p:nvSpPr>
          <p:spPr bwMode="auto">
            <a:xfrm>
              <a:off x="2343150" y="2339976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2" name="Freeform 1879"/>
            <p:cNvSpPr>
              <a:spLocks/>
            </p:cNvSpPr>
            <p:nvPr/>
          </p:nvSpPr>
          <p:spPr bwMode="auto">
            <a:xfrm>
              <a:off x="2328863" y="2312988"/>
              <a:ext cx="144462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5 w 231"/>
                <a:gd name="T23" fmla="*/ 84 h 405"/>
                <a:gd name="T24" fmla="*/ 185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5" y="84"/>
                  </a:lnTo>
                  <a:lnTo>
                    <a:pt x="185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3" name="Rectangle 1880"/>
            <p:cNvSpPr>
              <a:spLocks noChangeArrowheads="1"/>
            </p:cNvSpPr>
            <p:nvPr/>
          </p:nvSpPr>
          <p:spPr bwMode="auto">
            <a:xfrm>
              <a:off x="2954338" y="23447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4" name="Freeform 1881"/>
            <p:cNvSpPr>
              <a:spLocks/>
            </p:cNvSpPr>
            <p:nvPr/>
          </p:nvSpPr>
          <p:spPr bwMode="auto">
            <a:xfrm>
              <a:off x="2905125" y="2344738"/>
              <a:ext cx="114300" cy="200025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5" name="Freeform 1882"/>
            <p:cNvSpPr>
              <a:spLocks/>
            </p:cNvSpPr>
            <p:nvPr/>
          </p:nvSpPr>
          <p:spPr bwMode="auto">
            <a:xfrm>
              <a:off x="2889250" y="2319338"/>
              <a:ext cx="144462" cy="250825"/>
            </a:xfrm>
            <a:custGeom>
              <a:avLst/>
              <a:gdLst>
                <a:gd name="T0" fmla="*/ 116 w 232"/>
                <a:gd name="T1" fmla="*/ 272 h 405"/>
                <a:gd name="T2" fmla="*/ 108 w 232"/>
                <a:gd name="T3" fmla="*/ 281 h 405"/>
                <a:gd name="T4" fmla="*/ 232 w 232"/>
                <a:gd name="T5" fmla="*/ 404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2 h 405"/>
                <a:gd name="T14" fmla="*/ 108 w 232"/>
                <a:gd name="T15" fmla="*/ 281 h 405"/>
                <a:gd name="T16" fmla="*/ 116 w 232"/>
                <a:gd name="T17" fmla="*/ 272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2"/>
                  </a:moveTo>
                  <a:lnTo>
                    <a:pt x="108" y="281"/>
                  </a:lnTo>
                  <a:lnTo>
                    <a:pt x="232" y="404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6" name="Rectangle 1883"/>
            <p:cNvSpPr>
              <a:spLocks noChangeArrowheads="1"/>
            </p:cNvSpPr>
            <p:nvPr/>
          </p:nvSpPr>
          <p:spPr bwMode="auto">
            <a:xfrm>
              <a:off x="3379788" y="23320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7" name="Freeform 1884"/>
            <p:cNvSpPr>
              <a:spLocks/>
            </p:cNvSpPr>
            <p:nvPr/>
          </p:nvSpPr>
          <p:spPr bwMode="auto">
            <a:xfrm>
              <a:off x="3330575" y="2332038"/>
              <a:ext cx="114300" cy="200025"/>
            </a:xfrm>
            <a:custGeom>
              <a:avLst/>
              <a:gdLst>
                <a:gd name="T0" fmla="*/ 92 w 184"/>
                <a:gd name="T1" fmla="*/ 231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1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" name="Freeform 1885"/>
            <p:cNvSpPr>
              <a:spLocks/>
            </p:cNvSpPr>
            <p:nvPr/>
          </p:nvSpPr>
          <p:spPr bwMode="auto">
            <a:xfrm>
              <a:off x="3314700" y="2306638"/>
              <a:ext cx="144462" cy="250825"/>
            </a:xfrm>
            <a:custGeom>
              <a:avLst/>
              <a:gdLst>
                <a:gd name="T0" fmla="*/ 116 w 232"/>
                <a:gd name="T1" fmla="*/ 273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3 h 405"/>
                <a:gd name="T14" fmla="*/ 108 w 232"/>
                <a:gd name="T15" fmla="*/ 281 h 405"/>
                <a:gd name="T16" fmla="*/ 116 w 232"/>
                <a:gd name="T17" fmla="*/ 273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3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8" y="281"/>
                  </a:lnTo>
                  <a:lnTo>
                    <a:pt x="116" y="273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" name="Rectangle 1886"/>
            <p:cNvSpPr>
              <a:spLocks noChangeArrowheads="1"/>
            </p:cNvSpPr>
            <p:nvPr/>
          </p:nvSpPr>
          <p:spPr bwMode="auto">
            <a:xfrm>
              <a:off x="3940175" y="2336801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" name="Freeform 1887"/>
            <p:cNvSpPr>
              <a:spLocks/>
            </p:cNvSpPr>
            <p:nvPr/>
          </p:nvSpPr>
          <p:spPr bwMode="auto">
            <a:xfrm>
              <a:off x="3889375" y="2336801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Freeform 1888"/>
            <p:cNvSpPr>
              <a:spLocks/>
            </p:cNvSpPr>
            <p:nvPr/>
          </p:nvSpPr>
          <p:spPr bwMode="auto">
            <a:xfrm>
              <a:off x="3875088" y="2311401"/>
              <a:ext cx="144462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3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6 w 231"/>
                <a:gd name="T21" fmla="*/ 326 h 405"/>
                <a:gd name="T22" fmla="*/ 115 w 231"/>
                <a:gd name="T23" fmla="*/ 84 h 405"/>
                <a:gd name="T24" fmla="*/ 184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3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6" y="326"/>
                  </a:lnTo>
                  <a:lnTo>
                    <a:pt x="115" y="84"/>
                  </a:lnTo>
                  <a:lnTo>
                    <a:pt x="184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Rectangle 1889"/>
            <p:cNvSpPr>
              <a:spLocks noChangeArrowheads="1"/>
            </p:cNvSpPr>
            <p:nvPr/>
          </p:nvSpPr>
          <p:spPr bwMode="auto">
            <a:xfrm>
              <a:off x="5710238" y="2346326"/>
              <a:ext cx="14287" cy="484188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Freeform 1890"/>
            <p:cNvSpPr>
              <a:spLocks/>
            </p:cNvSpPr>
            <p:nvPr/>
          </p:nvSpPr>
          <p:spPr bwMode="auto">
            <a:xfrm>
              <a:off x="5659438" y="2346326"/>
              <a:ext cx="114300" cy="200025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Freeform 1891"/>
            <p:cNvSpPr>
              <a:spLocks/>
            </p:cNvSpPr>
            <p:nvPr/>
          </p:nvSpPr>
          <p:spPr bwMode="auto">
            <a:xfrm>
              <a:off x="5645150" y="2320926"/>
              <a:ext cx="144462" cy="250825"/>
            </a:xfrm>
            <a:custGeom>
              <a:avLst/>
              <a:gdLst>
                <a:gd name="T0" fmla="*/ 116 w 232"/>
                <a:gd name="T1" fmla="*/ 272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2 h 405"/>
                <a:gd name="T14" fmla="*/ 108 w 232"/>
                <a:gd name="T15" fmla="*/ 281 h 405"/>
                <a:gd name="T16" fmla="*/ 116 w 232"/>
                <a:gd name="T17" fmla="*/ 272 h 405"/>
                <a:gd name="T18" fmla="*/ 108 w 232"/>
                <a:gd name="T19" fmla="*/ 264 h 405"/>
                <a:gd name="T20" fmla="*/ 47 w 232"/>
                <a:gd name="T21" fmla="*/ 325 h 405"/>
                <a:gd name="T22" fmla="*/ 116 w 232"/>
                <a:gd name="T23" fmla="*/ 84 h 405"/>
                <a:gd name="T24" fmla="*/ 185 w 232"/>
                <a:gd name="T25" fmla="*/ 325 h 405"/>
                <a:gd name="T26" fmla="*/ 116 w 232"/>
                <a:gd name="T27" fmla="*/ 256 h 405"/>
                <a:gd name="T28" fmla="*/ 108 w 232"/>
                <a:gd name="T29" fmla="*/ 264 h 405"/>
                <a:gd name="T30" fmla="*/ 116 w 232"/>
                <a:gd name="T31" fmla="*/ 2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2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Rectangle 1892"/>
            <p:cNvSpPr>
              <a:spLocks noChangeArrowheads="1"/>
            </p:cNvSpPr>
            <p:nvPr/>
          </p:nvSpPr>
          <p:spPr bwMode="auto">
            <a:xfrm>
              <a:off x="6270625" y="235108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6" name="Freeform 1893"/>
            <p:cNvSpPr>
              <a:spLocks/>
            </p:cNvSpPr>
            <p:nvPr/>
          </p:nvSpPr>
          <p:spPr bwMode="auto">
            <a:xfrm>
              <a:off x="6219825" y="2351088"/>
              <a:ext cx="115887" cy="200025"/>
            </a:xfrm>
            <a:custGeom>
              <a:avLst/>
              <a:gdLst>
                <a:gd name="T0" fmla="*/ 93 w 185"/>
                <a:gd name="T1" fmla="*/ 231 h 323"/>
                <a:gd name="T2" fmla="*/ 185 w 185"/>
                <a:gd name="T3" fmla="*/ 323 h 323"/>
                <a:gd name="T4" fmla="*/ 93 w 185"/>
                <a:gd name="T5" fmla="*/ 0 h 323"/>
                <a:gd name="T6" fmla="*/ 0 w 185"/>
                <a:gd name="T7" fmla="*/ 323 h 323"/>
                <a:gd name="T8" fmla="*/ 93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3" y="231"/>
                  </a:moveTo>
                  <a:lnTo>
                    <a:pt x="185" y="323"/>
                  </a:lnTo>
                  <a:lnTo>
                    <a:pt x="93" y="0"/>
                  </a:lnTo>
                  <a:lnTo>
                    <a:pt x="0" y="323"/>
                  </a:lnTo>
                  <a:lnTo>
                    <a:pt x="93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7" name="Freeform 1894"/>
            <p:cNvSpPr>
              <a:spLocks/>
            </p:cNvSpPr>
            <p:nvPr/>
          </p:nvSpPr>
          <p:spPr bwMode="auto">
            <a:xfrm>
              <a:off x="6205538" y="2325688"/>
              <a:ext cx="144462" cy="250825"/>
            </a:xfrm>
            <a:custGeom>
              <a:avLst/>
              <a:gdLst>
                <a:gd name="T0" fmla="*/ 116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6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6 w 231"/>
                <a:gd name="T13" fmla="*/ 273 h 405"/>
                <a:gd name="T14" fmla="*/ 107 w 231"/>
                <a:gd name="T15" fmla="*/ 281 h 405"/>
                <a:gd name="T16" fmla="*/ 116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6 w 231"/>
                <a:gd name="T23" fmla="*/ 84 h 405"/>
                <a:gd name="T24" fmla="*/ 185 w 231"/>
                <a:gd name="T25" fmla="*/ 326 h 405"/>
                <a:gd name="T26" fmla="*/ 116 w 231"/>
                <a:gd name="T27" fmla="*/ 257 h 405"/>
                <a:gd name="T28" fmla="*/ 107 w 231"/>
                <a:gd name="T29" fmla="*/ 265 h 405"/>
                <a:gd name="T30" fmla="*/ 116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6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7" y="281"/>
                  </a:lnTo>
                  <a:lnTo>
                    <a:pt x="116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6" y="84"/>
                  </a:lnTo>
                  <a:lnTo>
                    <a:pt x="185" y="326"/>
                  </a:lnTo>
                  <a:lnTo>
                    <a:pt x="116" y="257"/>
                  </a:lnTo>
                  <a:lnTo>
                    <a:pt x="107" y="265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Rectangle 1895"/>
            <p:cNvSpPr>
              <a:spLocks noChangeArrowheads="1"/>
            </p:cNvSpPr>
            <p:nvPr/>
          </p:nvSpPr>
          <p:spPr bwMode="auto">
            <a:xfrm>
              <a:off x="6696075" y="233838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Freeform 1896"/>
            <p:cNvSpPr>
              <a:spLocks/>
            </p:cNvSpPr>
            <p:nvPr/>
          </p:nvSpPr>
          <p:spPr bwMode="auto">
            <a:xfrm>
              <a:off x="6645275" y="2338388"/>
              <a:ext cx="115887" cy="200025"/>
            </a:xfrm>
            <a:custGeom>
              <a:avLst/>
              <a:gdLst>
                <a:gd name="T0" fmla="*/ 92 w 185"/>
                <a:gd name="T1" fmla="*/ 231 h 323"/>
                <a:gd name="T2" fmla="*/ 185 w 185"/>
                <a:gd name="T3" fmla="*/ 323 h 323"/>
                <a:gd name="T4" fmla="*/ 92 w 185"/>
                <a:gd name="T5" fmla="*/ 0 h 323"/>
                <a:gd name="T6" fmla="*/ 0 w 185"/>
                <a:gd name="T7" fmla="*/ 323 h 323"/>
                <a:gd name="T8" fmla="*/ 92 w 185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3">
                  <a:moveTo>
                    <a:pt x="92" y="231"/>
                  </a:moveTo>
                  <a:lnTo>
                    <a:pt x="185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Freeform 1897"/>
            <p:cNvSpPr>
              <a:spLocks/>
            </p:cNvSpPr>
            <p:nvPr/>
          </p:nvSpPr>
          <p:spPr bwMode="auto">
            <a:xfrm>
              <a:off x="6630988" y="2311401"/>
              <a:ext cx="144462" cy="252413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4 w 231"/>
                <a:gd name="T11" fmla="*/ 281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7 w 231"/>
                <a:gd name="T21" fmla="*/ 326 h 405"/>
                <a:gd name="T22" fmla="*/ 115 w 231"/>
                <a:gd name="T23" fmla="*/ 84 h 405"/>
                <a:gd name="T24" fmla="*/ 185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7" y="326"/>
                  </a:lnTo>
                  <a:lnTo>
                    <a:pt x="115" y="84"/>
                  </a:lnTo>
                  <a:lnTo>
                    <a:pt x="185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Rectangle 1898"/>
            <p:cNvSpPr>
              <a:spLocks noChangeArrowheads="1"/>
            </p:cNvSpPr>
            <p:nvPr/>
          </p:nvSpPr>
          <p:spPr bwMode="auto">
            <a:xfrm>
              <a:off x="7256463" y="2343151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Freeform 1899"/>
            <p:cNvSpPr>
              <a:spLocks/>
            </p:cNvSpPr>
            <p:nvPr/>
          </p:nvSpPr>
          <p:spPr bwMode="auto">
            <a:xfrm>
              <a:off x="7205663" y="2343151"/>
              <a:ext cx="115887" cy="201613"/>
            </a:xfrm>
            <a:custGeom>
              <a:avLst/>
              <a:gdLst>
                <a:gd name="T0" fmla="*/ 92 w 184"/>
                <a:gd name="T1" fmla="*/ 230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0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3" name="Freeform 1900"/>
            <p:cNvSpPr>
              <a:spLocks/>
            </p:cNvSpPr>
            <p:nvPr/>
          </p:nvSpPr>
          <p:spPr bwMode="auto">
            <a:xfrm>
              <a:off x="7191375" y="2317751"/>
              <a:ext cx="144462" cy="250825"/>
            </a:xfrm>
            <a:custGeom>
              <a:avLst/>
              <a:gdLst>
                <a:gd name="T0" fmla="*/ 116 w 232"/>
                <a:gd name="T1" fmla="*/ 272 h 404"/>
                <a:gd name="T2" fmla="*/ 108 w 232"/>
                <a:gd name="T3" fmla="*/ 281 h 404"/>
                <a:gd name="T4" fmla="*/ 232 w 232"/>
                <a:gd name="T5" fmla="*/ 404 h 404"/>
                <a:gd name="T6" fmla="*/ 116 w 232"/>
                <a:gd name="T7" fmla="*/ 0 h 404"/>
                <a:gd name="T8" fmla="*/ 0 w 232"/>
                <a:gd name="T9" fmla="*/ 404 h 404"/>
                <a:gd name="T10" fmla="*/ 124 w 232"/>
                <a:gd name="T11" fmla="*/ 281 h 404"/>
                <a:gd name="T12" fmla="*/ 116 w 232"/>
                <a:gd name="T13" fmla="*/ 272 h 404"/>
                <a:gd name="T14" fmla="*/ 108 w 232"/>
                <a:gd name="T15" fmla="*/ 281 h 404"/>
                <a:gd name="T16" fmla="*/ 116 w 232"/>
                <a:gd name="T17" fmla="*/ 272 h 404"/>
                <a:gd name="T18" fmla="*/ 108 w 232"/>
                <a:gd name="T19" fmla="*/ 264 h 404"/>
                <a:gd name="T20" fmla="*/ 47 w 232"/>
                <a:gd name="T21" fmla="*/ 325 h 404"/>
                <a:gd name="T22" fmla="*/ 116 w 232"/>
                <a:gd name="T23" fmla="*/ 84 h 404"/>
                <a:gd name="T24" fmla="*/ 185 w 232"/>
                <a:gd name="T25" fmla="*/ 325 h 404"/>
                <a:gd name="T26" fmla="*/ 116 w 232"/>
                <a:gd name="T27" fmla="*/ 256 h 404"/>
                <a:gd name="T28" fmla="*/ 108 w 232"/>
                <a:gd name="T29" fmla="*/ 264 h 404"/>
                <a:gd name="T30" fmla="*/ 116 w 232"/>
                <a:gd name="T31" fmla="*/ 272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4">
                  <a:moveTo>
                    <a:pt x="116" y="272"/>
                  </a:moveTo>
                  <a:lnTo>
                    <a:pt x="108" y="281"/>
                  </a:lnTo>
                  <a:lnTo>
                    <a:pt x="232" y="404"/>
                  </a:lnTo>
                  <a:lnTo>
                    <a:pt x="116" y="0"/>
                  </a:lnTo>
                  <a:lnTo>
                    <a:pt x="0" y="404"/>
                  </a:lnTo>
                  <a:lnTo>
                    <a:pt x="124" y="281"/>
                  </a:lnTo>
                  <a:lnTo>
                    <a:pt x="116" y="272"/>
                  </a:lnTo>
                  <a:lnTo>
                    <a:pt x="108" y="281"/>
                  </a:lnTo>
                  <a:lnTo>
                    <a:pt x="116" y="272"/>
                  </a:lnTo>
                  <a:lnTo>
                    <a:pt x="108" y="264"/>
                  </a:lnTo>
                  <a:lnTo>
                    <a:pt x="47" y="325"/>
                  </a:lnTo>
                  <a:lnTo>
                    <a:pt x="116" y="84"/>
                  </a:lnTo>
                  <a:lnTo>
                    <a:pt x="185" y="325"/>
                  </a:lnTo>
                  <a:lnTo>
                    <a:pt x="116" y="256"/>
                  </a:lnTo>
                  <a:lnTo>
                    <a:pt x="108" y="264"/>
                  </a:lnTo>
                  <a:lnTo>
                    <a:pt x="116" y="272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4" name="Rectangle 1901"/>
            <p:cNvSpPr>
              <a:spLocks noChangeArrowheads="1"/>
            </p:cNvSpPr>
            <p:nvPr/>
          </p:nvSpPr>
          <p:spPr bwMode="auto">
            <a:xfrm>
              <a:off x="4676775" y="2352676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5" name="Freeform 1902"/>
            <p:cNvSpPr>
              <a:spLocks/>
            </p:cNvSpPr>
            <p:nvPr/>
          </p:nvSpPr>
          <p:spPr bwMode="auto">
            <a:xfrm>
              <a:off x="4627563" y="2352676"/>
              <a:ext cx="114300" cy="200025"/>
            </a:xfrm>
            <a:custGeom>
              <a:avLst/>
              <a:gdLst>
                <a:gd name="T0" fmla="*/ 92 w 184"/>
                <a:gd name="T1" fmla="*/ 231 h 323"/>
                <a:gd name="T2" fmla="*/ 184 w 184"/>
                <a:gd name="T3" fmla="*/ 323 h 323"/>
                <a:gd name="T4" fmla="*/ 92 w 184"/>
                <a:gd name="T5" fmla="*/ 0 h 323"/>
                <a:gd name="T6" fmla="*/ 0 w 184"/>
                <a:gd name="T7" fmla="*/ 323 h 323"/>
                <a:gd name="T8" fmla="*/ 92 w 184"/>
                <a:gd name="T9" fmla="*/ 23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" h="323">
                  <a:moveTo>
                    <a:pt x="92" y="231"/>
                  </a:moveTo>
                  <a:lnTo>
                    <a:pt x="184" y="323"/>
                  </a:lnTo>
                  <a:lnTo>
                    <a:pt x="92" y="0"/>
                  </a:lnTo>
                  <a:lnTo>
                    <a:pt x="0" y="323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6" name="Freeform 1903"/>
            <p:cNvSpPr>
              <a:spLocks/>
            </p:cNvSpPr>
            <p:nvPr/>
          </p:nvSpPr>
          <p:spPr bwMode="auto">
            <a:xfrm>
              <a:off x="4611688" y="2325688"/>
              <a:ext cx="144462" cy="252413"/>
            </a:xfrm>
            <a:custGeom>
              <a:avLst/>
              <a:gdLst>
                <a:gd name="T0" fmla="*/ 116 w 232"/>
                <a:gd name="T1" fmla="*/ 273 h 405"/>
                <a:gd name="T2" fmla="*/ 108 w 232"/>
                <a:gd name="T3" fmla="*/ 281 h 405"/>
                <a:gd name="T4" fmla="*/ 232 w 232"/>
                <a:gd name="T5" fmla="*/ 405 h 405"/>
                <a:gd name="T6" fmla="*/ 116 w 232"/>
                <a:gd name="T7" fmla="*/ 0 h 405"/>
                <a:gd name="T8" fmla="*/ 0 w 232"/>
                <a:gd name="T9" fmla="*/ 405 h 405"/>
                <a:gd name="T10" fmla="*/ 124 w 232"/>
                <a:gd name="T11" fmla="*/ 281 h 405"/>
                <a:gd name="T12" fmla="*/ 116 w 232"/>
                <a:gd name="T13" fmla="*/ 273 h 405"/>
                <a:gd name="T14" fmla="*/ 108 w 232"/>
                <a:gd name="T15" fmla="*/ 281 h 405"/>
                <a:gd name="T16" fmla="*/ 116 w 232"/>
                <a:gd name="T17" fmla="*/ 273 h 405"/>
                <a:gd name="T18" fmla="*/ 108 w 232"/>
                <a:gd name="T19" fmla="*/ 265 h 405"/>
                <a:gd name="T20" fmla="*/ 47 w 232"/>
                <a:gd name="T21" fmla="*/ 326 h 405"/>
                <a:gd name="T22" fmla="*/ 116 w 232"/>
                <a:gd name="T23" fmla="*/ 84 h 405"/>
                <a:gd name="T24" fmla="*/ 185 w 232"/>
                <a:gd name="T25" fmla="*/ 326 h 405"/>
                <a:gd name="T26" fmla="*/ 116 w 232"/>
                <a:gd name="T27" fmla="*/ 257 h 405"/>
                <a:gd name="T28" fmla="*/ 108 w 232"/>
                <a:gd name="T29" fmla="*/ 265 h 405"/>
                <a:gd name="T30" fmla="*/ 116 w 232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2" h="405">
                  <a:moveTo>
                    <a:pt x="116" y="273"/>
                  </a:moveTo>
                  <a:lnTo>
                    <a:pt x="108" y="281"/>
                  </a:lnTo>
                  <a:lnTo>
                    <a:pt x="232" y="405"/>
                  </a:lnTo>
                  <a:lnTo>
                    <a:pt x="116" y="0"/>
                  </a:lnTo>
                  <a:lnTo>
                    <a:pt x="0" y="405"/>
                  </a:lnTo>
                  <a:lnTo>
                    <a:pt x="124" y="281"/>
                  </a:lnTo>
                  <a:lnTo>
                    <a:pt x="116" y="273"/>
                  </a:lnTo>
                  <a:lnTo>
                    <a:pt x="108" y="281"/>
                  </a:lnTo>
                  <a:lnTo>
                    <a:pt x="116" y="273"/>
                  </a:lnTo>
                  <a:lnTo>
                    <a:pt x="108" y="265"/>
                  </a:lnTo>
                  <a:lnTo>
                    <a:pt x="47" y="326"/>
                  </a:lnTo>
                  <a:lnTo>
                    <a:pt x="116" y="84"/>
                  </a:lnTo>
                  <a:lnTo>
                    <a:pt x="185" y="326"/>
                  </a:lnTo>
                  <a:lnTo>
                    <a:pt x="116" y="257"/>
                  </a:lnTo>
                  <a:lnTo>
                    <a:pt x="108" y="265"/>
                  </a:lnTo>
                  <a:lnTo>
                    <a:pt x="116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7" name="Rectangle 1904"/>
            <p:cNvSpPr>
              <a:spLocks noChangeArrowheads="1"/>
            </p:cNvSpPr>
            <p:nvPr/>
          </p:nvSpPr>
          <p:spPr bwMode="auto">
            <a:xfrm>
              <a:off x="5237163" y="2357438"/>
              <a:ext cx="14287" cy="485775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8" name="Freeform 1905"/>
            <p:cNvSpPr>
              <a:spLocks/>
            </p:cNvSpPr>
            <p:nvPr/>
          </p:nvSpPr>
          <p:spPr bwMode="auto">
            <a:xfrm>
              <a:off x="5187950" y="2357438"/>
              <a:ext cx="114300" cy="201613"/>
            </a:xfrm>
            <a:custGeom>
              <a:avLst/>
              <a:gdLst>
                <a:gd name="T0" fmla="*/ 92 w 185"/>
                <a:gd name="T1" fmla="*/ 231 h 324"/>
                <a:gd name="T2" fmla="*/ 185 w 185"/>
                <a:gd name="T3" fmla="*/ 324 h 324"/>
                <a:gd name="T4" fmla="*/ 92 w 185"/>
                <a:gd name="T5" fmla="*/ 0 h 324"/>
                <a:gd name="T6" fmla="*/ 0 w 185"/>
                <a:gd name="T7" fmla="*/ 324 h 324"/>
                <a:gd name="T8" fmla="*/ 92 w 185"/>
                <a:gd name="T9" fmla="*/ 23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" h="324">
                  <a:moveTo>
                    <a:pt x="92" y="231"/>
                  </a:moveTo>
                  <a:lnTo>
                    <a:pt x="185" y="324"/>
                  </a:lnTo>
                  <a:lnTo>
                    <a:pt x="92" y="0"/>
                  </a:lnTo>
                  <a:lnTo>
                    <a:pt x="0" y="324"/>
                  </a:lnTo>
                  <a:lnTo>
                    <a:pt x="92" y="23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9" name="Freeform 1906"/>
            <p:cNvSpPr>
              <a:spLocks/>
            </p:cNvSpPr>
            <p:nvPr/>
          </p:nvSpPr>
          <p:spPr bwMode="auto">
            <a:xfrm>
              <a:off x="5173663" y="2332038"/>
              <a:ext cx="142875" cy="250825"/>
            </a:xfrm>
            <a:custGeom>
              <a:avLst/>
              <a:gdLst>
                <a:gd name="T0" fmla="*/ 115 w 231"/>
                <a:gd name="T1" fmla="*/ 273 h 405"/>
                <a:gd name="T2" fmla="*/ 107 w 231"/>
                <a:gd name="T3" fmla="*/ 281 h 405"/>
                <a:gd name="T4" fmla="*/ 231 w 231"/>
                <a:gd name="T5" fmla="*/ 405 h 405"/>
                <a:gd name="T6" fmla="*/ 115 w 231"/>
                <a:gd name="T7" fmla="*/ 0 h 405"/>
                <a:gd name="T8" fmla="*/ 0 w 231"/>
                <a:gd name="T9" fmla="*/ 405 h 405"/>
                <a:gd name="T10" fmla="*/ 123 w 231"/>
                <a:gd name="T11" fmla="*/ 282 h 405"/>
                <a:gd name="T12" fmla="*/ 115 w 231"/>
                <a:gd name="T13" fmla="*/ 273 h 405"/>
                <a:gd name="T14" fmla="*/ 107 w 231"/>
                <a:gd name="T15" fmla="*/ 281 h 405"/>
                <a:gd name="T16" fmla="*/ 115 w 231"/>
                <a:gd name="T17" fmla="*/ 273 h 405"/>
                <a:gd name="T18" fmla="*/ 107 w 231"/>
                <a:gd name="T19" fmla="*/ 265 h 405"/>
                <a:gd name="T20" fmla="*/ 46 w 231"/>
                <a:gd name="T21" fmla="*/ 326 h 405"/>
                <a:gd name="T22" fmla="*/ 115 w 231"/>
                <a:gd name="T23" fmla="*/ 84 h 405"/>
                <a:gd name="T24" fmla="*/ 184 w 231"/>
                <a:gd name="T25" fmla="*/ 326 h 405"/>
                <a:gd name="T26" fmla="*/ 115 w 231"/>
                <a:gd name="T27" fmla="*/ 257 h 405"/>
                <a:gd name="T28" fmla="*/ 107 w 231"/>
                <a:gd name="T29" fmla="*/ 265 h 405"/>
                <a:gd name="T30" fmla="*/ 115 w 231"/>
                <a:gd name="T31" fmla="*/ 27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1" h="405">
                  <a:moveTo>
                    <a:pt x="115" y="273"/>
                  </a:moveTo>
                  <a:lnTo>
                    <a:pt x="107" y="281"/>
                  </a:lnTo>
                  <a:lnTo>
                    <a:pt x="231" y="405"/>
                  </a:lnTo>
                  <a:lnTo>
                    <a:pt x="115" y="0"/>
                  </a:lnTo>
                  <a:lnTo>
                    <a:pt x="0" y="405"/>
                  </a:lnTo>
                  <a:lnTo>
                    <a:pt x="123" y="282"/>
                  </a:lnTo>
                  <a:lnTo>
                    <a:pt x="115" y="273"/>
                  </a:lnTo>
                  <a:lnTo>
                    <a:pt x="107" y="281"/>
                  </a:lnTo>
                  <a:lnTo>
                    <a:pt x="115" y="273"/>
                  </a:lnTo>
                  <a:lnTo>
                    <a:pt x="107" y="265"/>
                  </a:lnTo>
                  <a:lnTo>
                    <a:pt x="46" y="326"/>
                  </a:lnTo>
                  <a:lnTo>
                    <a:pt x="115" y="84"/>
                  </a:lnTo>
                  <a:lnTo>
                    <a:pt x="184" y="326"/>
                  </a:lnTo>
                  <a:lnTo>
                    <a:pt x="115" y="257"/>
                  </a:lnTo>
                  <a:lnTo>
                    <a:pt x="107" y="265"/>
                  </a:lnTo>
                  <a:lnTo>
                    <a:pt x="115" y="27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0" name="Freeform 1907"/>
            <p:cNvSpPr>
              <a:spLocks/>
            </p:cNvSpPr>
            <p:nvPr/>
          </p:nvSpPr>
          <p:spPr bwMode="auto">
            <a:xfrm>
              <a:off x="2290763" y="2058988"/>
              <a:ext cx="5054600" cy="287338"/>
            </a:xfrm>
            <a:custGeom>
              <a:avLst/>
              <a:gdLst>
                <a:gd name="T0" fmla="*/ 24 w 8114"/>
                <a:gd name="T1" fmla="*/ 463 h 463"/>
                <a:gd name="T2" fmla="*/ 235 w 8114"/>
                <a:gd name="T3" fmla="*/ 251 h 463"/>
                <a:gd name="T4" fmla="*/ 3983 w 8114"/>
                <a:gd name="T5" fmla="*/ 251 h 463"/>
                <a:gd name="T6" fmla="*/ 4181 w 8114"/>
                <a:gd name="T7" fmla="*/ 53 h 463"/>
                <a:gd name="T8" fmla="*/ 4281 w 8114"/>
                <a:gd name="T9" fmla="*/ 226 h 463"/>
                <a:gd name="T10" fmla="*/ 7933 w 8114"/>
                <a:gd name="T11" fmla="*/ 226 h 463"/>
                <a:gd name="T12" fmla="*/ 8091 w 8114"/>
                <a:gd name="T13" fmla="*/ 384 h 463"/>
                <a:gd name="T14" fmla="*/ 8114 w 8114"/>
                <a:gd name="T15" fmla="*/ 361 h 463"/>
                <a:gd name="T16" fmla="*/ 7947 w 8114"/>
                <a:gd name="T17" fmla="*/ 193 h 463"/>
                <a:gd name="T18" fmla="*/ 4300 w 8114"/>
                <a:gd name="T19" fmla="*/ 193 h 463"/>
                <a:gd name="T20" fmla="*/ 4188 w 8114"/>
                <a:gd name="T21" fmla="*/ 0 h 463"/>
                <a:gd name="T22" fmla="*/ 3969 w 8114"/>
                <a:gd name="T23" fmla="*/ 218 h 463"/>
                <a:gd name="T24" fmla="*/ 222 w 8114"/>
                <a:gd name="T25" fmla="*/ 218 h 463"/>
                <a:gd name="T26" fmla="*/ 0 w 8114"/>
                <a:gd name="T27" fmla="*/ 440 h 463"/>
                <a:gd name="T28" fmla="*/ 24 w 8114"/>
                <a:gd name="T29" fmla="*/ 463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14" h="463">
                  <a:moveTo>
                    <a:pt x="24" y="463"/>
                  </a:moveTo>
                  <a:lnTo>
                    <a:pt x="235" y="251"/>
                  </a:lnTo>
                  <a:lnTo>
                    <a:pt x="3983" y="251"/>
                  </a:lnTo>
                  <a:lnTo>
                    <a:pt x="4181" y="53"/>
                  </a:lnTo>
                  <a:lnTo>
                    <a:pt x="4281" y="226"/>
                  </a:lnTo>
                  <a:lnTo>
                    <a:pt x="7933" y="226"/>
                  </a:lnTo>
                  <a:lnTo>
                    <a:pt x="8091" y="384"/>
                  </a:lnTo>
                  <a:lnTo>
                    <a:pt x="8114" y="361"/>
                  </a:lnTo>
                  <a:lnTo>
                    <a:pt x="7947" y="193"/>
                  </a:lnTo>
                  <a:lnTo>
                    <a:pt x="4300" y="193"/>
                  </a:lnTo>
                  <a:lnTo>
                    <a:pt x="4188" y="0"/>
                  </a:lnTo>
                  <a:lnTo>
                    <a:pt x="3969" y="218"/>
                  </a:lnTo>
                  <a:lnTo>
                    <a:pt x="222" y="218"/>
                  </a:lnTo>
                  <a:lnTo>
                    <a:pt x="0" y="440"/>
                  </a:lnTo>
                  <a:lnTo>
                    <a:pt x="24" y="46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" name="Rectangle 1908"/>
            <p:cNvSpPr>
              <a:spLocks noChangeArrowheads="1"/>
            </p:cNvSpPr>
            <p:nvPr/>
          </p:nvSpPr>
          <p:spPr bwMode="auto">
            <a:xfrm>
              <a:off x="4051300" y="1765301"/>
              <a:ext cx="107240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Result Bits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2" name="Rectangle 250"/>
            <p:cNvSpPr>
              <a:spLocks noChangeArrowheads="1"/>
            </p:cNvSpPr>
            <p:nvPr/>
          </p:nvSpPr>
          <p:spPr bwMode="auto">
            <a:xfrm rot="16200000">
              <a:off x="456910" y="4212846"/>
              <a:ext cx="218893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>
                <a:tabLst>
                  <a:tab pos="1770063" algn="l"/>
                </a:tabLst>
              </a:pPr>
              <a:r>
                <a:rPr lang="en-US" altLang="en-US" sz="3200" dirty="0">
                  <a:solidFill>
                    <a:srgbClr val="000000"/>
                  </a:solidFill>
                  <a:latin typeface="Bitstream Vera Sans"/>
                </a:rPr>
                <a:t>Computation</a:t>
              </a:r>
              <a:endParaRPr lang="en-US" altLang="en-US" sz="1400" dirty="0"/>
            </a:p>
          </p:txBody>
        </p:sp>
      </p:grpSp>
      <p:sp>
        <p:nvSpPr>
          <p:cNvPr id="653" name="Rectangle 652"/>
          <p:cNvSpPr/>
          <p:nvPr/>
        </p:nvSpPr>
        <p:spPr>
          <a:xfrm>
            <a:off x="4792475" y="301010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24282B"/>
                </a:solidFill>
                <a:latin typeface="Times New Roman" pitchFamily="18" charset="0"/>
              </a:rPr>
              <a:t>30</a:t>
            </a:r>
            <a:endParaRPr lang="en-US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524000"/>
            <a:ext cx="7740650" cy="4876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a similar manner,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carry propagates</a:t>
            </a:r>
            <a:r>
              <a:rPr lang="en-US" dirty="0">
                <a:latin typeface="Calibri" panose="020F0502020204030204" pitchFamily="34" charset="0"/>
              </a:rPr>
              <a:t> to all the RC adders at the zeroth level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of them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compute the correct result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taken by Stage II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Time taken for a carry to propagate from  the (16,1) node to the RC adders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O(log(n))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 O(log(n) + log(n)) = O(log(n))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00400" y="2819400"/>
                <a:ext cx="5941050" cy="2251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Time complexities of different adders:</a:t>
                </a:r>
              </a:p>
              <a:p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Ripple Carry Adder: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Carry Select Adder: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Carry </a:t>
                </a:r>
                <a:r>
                  <a:rPr lang="en-US" sz="2800" dirty="0" err="1"/>
                  <a:t>Lookahead</a:t>
                </a:r>
                <a:r>
                  <a:rPr lang="en-US" sz="2800" dirty="0"/>
                  <a:t> Adder: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819400"/>
                <a:ext cx="5941050" cy="2251578"/>
              </a:xfrm>
              <a:prstGeom prst="rect">
                <a:avLst/>
              </a:prstGeom>
              <a:blipFill>
                <a:blip r:embed="rId3"/>
                <a:stretch>
                  <a:fillRect l="-2051" t="-2710" r="-1026" b="-67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3361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22638" y="1622425"/>
            <a:ext cx="7345362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Addition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Multiplication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Division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Addition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Multiplication</a:t>
            </a:r>
          </a:p>
          <a:p>
            <a:pPr marL="569913" indent="-403225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137240" y="20574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Multiplicands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4625976"/>
            <a:ext cx="7416800" cy="18510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13 →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Multiplicand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9 →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Multiplier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117 →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Product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362200" y="1295401"/>
            <a:ext cx="7315202" cy="3121049"/>
            <a:chOff x="1008" y="880"/>
            <a:chExt cx="4608" cy="196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08" y="880"/>
              <a:ext cx="4608" cy="19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426" y="922"/>
              <a:ext cx="33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1  3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687" y="1187"/>
              <a:ext cx="1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275" y="1220"/>
              <a:ext cx="167" cy="130"/>
            </a:xfrm>
            <a:custGeom>
              <a:avLst/>
              <a:gdLst>
                <a:gd name="T0" fmla="*/ 0 w 826"/>
                <a:gd name="T1" fmla="*/ 0 h 639"/>
                <a:gd name="T2" fmla="*/ 826 w 826"/>
                <a:gd name="T3" fmla="*/ 639 h 639"/>
                <a:gd name="T4" fmla="*/ 826 w 826"/>
                <a:gd name="T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6" h="639">
                  <a:moveTo>
                    <a:pt x="0" y="0"/>
                  </a:moveTo>
                  <a:cubicBezTo>
                    <a:pt x="121" y="88"/>
                    <a:pt x="826" y="639"/>
                    <a:pt x="826" y="639"/>
                  </a:cubicBezTo>
                  <a:lnTo>
                    <a:pt x="826" y="639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1283" y="1211"/>
              <a:ext cx="167" cy="15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161" y="1392"/>
              <a:ext cx="791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189" y="1404"/>
              <a:ext cx="55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1  1  7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183" y="1167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1 0 0 1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948" y="1206"/>
              <a:ext cx="167" cy="130"/>
            </a:xfrm>
            <a:custGeom>
              <a:avLst/>
              <a:gdLst>
                <a:gd name="T0" fmla="*/ 0 w 826"/>
                <a:gd name="T1" fmla="*/ 0 h 639"/>
                <a:gd name="T2" fmla="*/ 826 w 826"/>
                <a:gd name="T3" fmla="*/ 639 h 639"/>
                <a:gd name="T4" fmla="*/ 826 w 826"/>
                <a:gd name="T5" fmla="*/ 639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26" h="639">
                  <a:moveTo>
                    <a:pt x="0" y="0"/>
                  </a:moveTo>
                  <a:cubicBezTo>
                    <a:pt x="121" y="88"/>
                    <a:pt x="826" y="639"/>
                    <a:pt x="826" y="639"/>
                  </a:cubicBezTo>
                  <a:lnTo>
                    <a:pt x="826" y="639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957" y="1197"/>
              <a:ext cx="167" cy="15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562" y="2033"/>
              <a:ext cx="882" cy="237"/>
            </a:xfrm>
            <a:custGeom>
              <a:avLst/>
              <a:gdLst>
                <a:gd name="T0" fmla="*/ 459 w 4362"/>
                <a:gd name="T1" fmla="*/ 0 h 1170"/>
                <a:gd name="T2" fmla="*/ 3903 w 4362"/>
                <a:gd name="T3" fmla="*/ 0 h 1170"/>
                <a:gd name="T4" fmla="*/ 4362 w 4362"/>
                <a:gd name="T5" fmla="*/ 460 h 1170"/>
                <a:gd name="T6" fmla="*/ 4362 w 4362"/>
                <a:gd name="T7" fmla="*/ 710 h 1170"/>
                <a:gd name="T8" fmla="*/ 3903 w 4362"/>
                <a:gd name="T9" fmla="*/ 1170 h 1170"/>
                <a:gd name="T10" fmla="*/ 459 w 4362"/>
                <a:gd name="T11" fmla="*/ 1170 h 1170"/>
                <a:gd name="T12" fmla="*/ 0 w 4362"/>
                <a:gd name="T13" fmla="*/ 710 h 1170"/>
                <a:gd name="T14" fmla="*/ 0 w 4362"/>
                <a:gd name="T15" fmla="*/ 460 h 1170"/>
                <a:gd name="T16" fmla="*/ 459 w 4362"/>
                <a:gd name="T17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2" h="1170">
                  <a:moveTo>
                    <a:pt x="459" y="0"/>
                  </a:moveTo>
                  <a:lnTo>
                    <a:pt x="3903" y="0"/>
                  </a:lnTo>
                  <a:cubicBezTo>
                    <a:pt x="4157" y="0"/>
                    <a:pt x="4362" y="205"/>
                    <a:pt x="4362" y="460"/>
                  </a:cubicBezTo>
                  <a:lnTo>
                    <a:pt x="4362" y="710"/>
                  </a:lnTo>
                  <a:cubicBezTo>
                    <a:pt x="4362" y="965"/>
                    <a:pt x="4157" y="1170"/>
                    <a:pt x="3903" y="1170"/>
                  </a:cubicBezTo>
                  <a:lnTo>
                    <a:pt x="459" y="1170"/>
                  </a:lnTo>
                  <a:cubicBezTo>
                    <a:pt x="205" y="1170"/>
                    <a:pt x="0" y="965"/>
                    <a:pt x="0" y="710"/>
                  </a:cubicBezTo>
                  <a:lnTo>
                    <a:pt x="0" y="460"/>
                  </a:lnTo>
                  <a:cubicBezTo>
                    <a:pt x="0" y="205"/>
                    <a:pt x="205" y="0"/>
                    <a:pt x="459" y="0"/>
                  </a:cubicBezTo>
                  <a:close/>
                </a:path>
              </a:pathLst>
            </a:custGeom>
            <a:solidFill>
              <a:srgbClr val="AAEEFF"/>
            </a:solidFill>
            <a:ln w="3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787" y="1813"/>
              <a:ext cx="882" cy="237"/>
            </a:xfrm>
            <a:custGeom>
              <a:avLst/>
              <a:gdLst>
                <a:gd name="T0" fmla="*/ 459 w 4362"/>
                <a:gd name="T1" fmla="*/ 0 h 1169"/>
                <a:gd name="T2" fmla="*/ 3903 w 4362"/>
                <a:gd name="T3" fmla="*/ 0 h 1169"/>
                <a:gd name="T4" fmla="*/ 4362 w 4362"/>
                <a:gd name="T5" fmla="*/ 459 h 1169"/>
                <a:gd name="T6" fmla="*/ 4362 w 4362"/>
                <a:gd name="T7" fmla="*/ 710 h 1169"/>
                <a:gd name="T8" fmla="*/ 3903 w 4362"/>
                <a:gd name="T9" fmla="*/ 1169 h 1169"/>
                <a:gd name="T10" fmla="*/ 459 w 4362"/>
                <a:gd name="T11" fmla="*/ 1169 h 1169"/>
                <a:gd name="T12" fmla="*/ 0 w 4362"/>
                <a:gd name="T13" fmla="*/ 710 h 1169"/>
                <a:gd name="T14" fmla="*/ 0 w 4362"/>
                <a:gd name="T15" fmla="*/ 459 h 1169"/>
                <a:gd name="T16" fmla="*/ 459 w 4362"/>
                <a:gd name="T17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2" h="1169">
                  <a:moveTo>
                    <a:pt x="459" y="0"/>
                  </a:moveTo>
                  <a:lnTo>
                    <a:pt x="3903" y="0"/>
                  </a:lnTo>
                  <a:cubicBezTo>
                    <a:pt x="4157" y="0"/>
                    <a:pt x="4362" y="205"/>
                    <a:pt x="4362" y="459"/>
                  </a:cubicBezTo>
                  <a:lnTo>
                    <a:pt x="4362" y="710"/>
                  </a:lnTo>
                  <a:cubicBezTo>
                    <a:pt x="4362" y="964"/>
                    <a:pt x="4157" y="1169"/>
                    <a:pt x="3903" y="1169"/>
                  </a:cubicBezTo>
                  <a:lnTo>
                    <a:pt x="459" y="1169"/>
                  </a:lnTo>
                  <a:cubicBezTo>
                    <a:pt x="205" y="1169"/>
                    <a:pt x="0" y="964"/>
                    <a:pt x="0" y="710"/>
                  </a:cubicBezTo>
                  <a:lnTo>
                    <a:pt x="0" y="459"/>
                  </a:lnTo>
                  <a:cubicBezTo>
                    <a:pt x="0" y="205"/>
                    <a:pt x="205" y="0"/>
                    <a:pt x="459" y="0"/>
                  </a:cubicBezTo>
                  <a:close/>
                </a:path>
              </a:pathLst>
            </a:custGeom>
            <a:solidFill>
              <a:srgbClr val="AAEEFF"/>
            </a:solidFill>
            <a:ln w="3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000" y="1611"/>
              <a:ext cx="882" cy="237"/>
            </a:xfrm>
            <a:custGeom>
              <a:avLst/>
              <a:gdLst>
                <a:gd name="T0" fmla="*/ 459 w 4362"/>
                <a:gd name="T1" fmla="*/ 0 h 1169"/>
                <a:gd name="T2" fmla="*/ 3902 w 4362"/>
                <a:gd name="T3" fmla="*/ 0 h 1169"/>
                <a:gd name="T4" fmla="*/ 4362 w 4362"/>
                <a:gd name="T5" fmla="*/ 460 h 1169"/>
                <a:gd name="T6" fmla="*/ 4362 w 4362"/>
                <a:gd name="T7" fmla="*/ 710 h 1169"/>
                <a:gd name="T8" fmla="*/ 3902 w 4362"/>
                <a:gd name="T9" fmla="*/ 1169 h 1169"/>
                <a:gd name="T10" fmla="*/ 459 w 4362"/>
                <a:gd name="T11" fmla="*/ 1169 h 1169"/>
                <a:gd name="T12" fmla="*/ 0 w 4362"/>
                <a:gd name="T13" fmla="*/ 710 h 1169"/>
                <a:gd name="T14" fmla="*/ 0 w 4362"/>
                <a:gd name="T15" fmla="*/ 460 h 1169"/>
                <a:gd name="T16" fmla="*/ 459 w 4362"/>
                <a:gd name="T17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2" h="1169">
                  <a:moveTo>
                    <a:pt x="459" y="0"/>
                  </a:moveTo>
                  <a:lnTo>
                    <a:pt x="3902" y="0"/>
                  </a:lnTo>
                  <a:cubicBezTo>
                    <a:pt x="4157" y="0"/>
                    <a:pt x="4362" y="205"/>
                    <a:pt x="4362" y="460"/>
                  </a:cubicBezTo>
                  <a:lnTo>
                    <a:pt x="4362" y="710"/>
                  </a:lnTo>
                  <a:cubicBezTo>
                    <a:pt x="4362" y="965"/>
                    <a:pt x="4157" y="1169"/>
                    <a:pt x="3902" y="1169"/>
                  </a:cubicBezTo>
                  <a:lnTo>
                    <a:pt x="459" y="1169"/>
                  </a:lnTo>
                  <a:cubicBezTo>
                    <a:pt x="204" y="1169"/>
                    <a:pt x="0" y="965"/>
                    <a:pt x="0" y="710"/>
                  </a:cubicBezTo>
                  <a:lnTo>
                    <a:pt x="0" y="460"/>
                  </a:lnTo>
                  <a:cubicBezTo>
                    <a:pt x="0" y="205"/>
                    <a:pt x="204" y="0"/>
                    <a:pt x="459" y="0"/>
                  </a:cubicBezTo>
                  <a:close/>
                </a:path>
              </a:pathLst>
            </a:custGeom>
            <a:solidFill>
              <a:srgbClr val="AAEEFF"/>
            </a:solidFill>
            <a:ln w="3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141" y="1407"/>
              <a:ext cx="882" cy="236"/>
            </a:xfrm>
            <a:custGeom>
              <a:avLst/>
              <a:gdLst>
                <a:gd name="T0" fmla="*/ 459 w 4362"/>
                <a:gd name="T1" fmla="*/ 0 h 1169"/>
                <a:gd name="T2" fmla="*/ 3903 w 4362"/>
                <a:gd name="T3" fmla="*/ 0 h 1169"/>
                <a:gd name="T4" fmla="*/ 4362 w 4362"/>
                <a:gd name="T5" fmla="*/ 459 h 1169"/>
                <a:gd name="T6" fmla="*/ 4362 w 4362"/>
                <a:gd name="T7" fmla="*/ 710 h 1169"/>
                <a:gd name="T8" fmla="*/ 3903 w 4362"/>
                <a:gd name="T9" fmla="*/ 1169 h 1169"/>
                <a:gd name="T10" fmla="*/ 459 w 4362"/>
                <a:gd name="T11" fmla="*/ 1169 h 1169"/>
                <a:gd name="T12" fmla="*/ 0 w 4362"/>
                <a:gd name="T13" fmla="*/ 710 h 1169"/>
                <a:gd name="T14" fmla="*/ 0 w 4362"/>
                <a:gd name="T15" fmla="*/ 459 h 1169"/>
                <a:gd name="T16" fmla="*/ 459 w 4362"/>
                <a:gd name="T17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2" h="1169">
                  <a:moveTo>
                    <a:pt x="459" y="0"/>
                  </a:moveTo>
                  <a:lnTo>
                    <a:pt x="3903" y="0"/>
                  </a:lnTo>
                  <a:cubicBezTo>
                    <a:pt x="4157" y="0"/>
                    <a:pt x="4362" y="205"/>
                    <a:pt x="4362" y="459"/>
                  </a:cubicBezTo>
                  <a:lnTo>
                    <a:pt x="4362" y="710"/>
                  </a:lnTo>
                  <a:cubicBezTo>
                    <a:pt x="4362" y="964"/>
                    <a:pt x="4157" y="1169"/>
                    <a:pt x="3903" y="1169"/>
                  </a:cubicBezTo>
                  <a:lnTo>
                    <a:pt x="459" y="1169"/>
                  </a:lnTo>
                  <a:cubicBezTo>
                    <a:pt x="205" y="1169"/>
                    <a:pt x="0" y="964"/>
                    <a:pt x="0" y="710"/>
                  </a:cubicBezTo>
                  <a:lnTo>
                    <a:pt x="0" y="459"/>
                  </a:lnTo>
                  <a:cubicBezTo>
                    <a:pt x="0" y="205"/>
                    <a:pt x="205" y="0"/>
                    <a:pt x="459" y="0"/>
                  </a:cubicBezTo>
                  <a:close/>
                </a:path>
              </a:pathLst>
            </a:custGeom>
            <a:solidFill>
              <a:srgbClr val="AAEEFF"/>
            </a:solidFill>
            <a:ln w="3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914" y="1412"/>
              <a:ext cx="1121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191" y="1420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1 1 0 1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002" y="1631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0 0 0 0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798" y="1843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0 0 0 0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185" y="901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1 1 0 1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606" y="2016"/>
              <a:ext cx="6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rgbClr val="000000"/>
                  </a:solidFill>
                  <a:latin typeface="Sans"/>
                </a:rPr>
                <a:t>1 1 0 1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581" y="2302"/>
              <a:ext cx="1480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604" y="2322"/>
              <a:ext cx="111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1 1 1 0 1 0 1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1385" y="1718"/>
              <a:ext cx="24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097" y="2575"/>
              <a:ext cx="25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(b)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392" y="1874"/>
              <a:ext cx="265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542" y="1759"/>
              <a:ext cx="0" cy="254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4320" y="1737"/>
              <a:ext cx="99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Partial sums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 flipV="1">
              <a:off x="4029" y="1551"/>
              <a:ext cx="300" cy="254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>
              <a:off x="4029" y="1551"/>
              <a:ext cx="76" cy="69"/>
            </a:xfrm>
            <a:custGeom>
              <a:avLst/>
              <a:gdLst>
                <a:gd name="T0" fmla="*/ 44 w 76"/>
                <a:gd name="T1" fmla="*/ 37 h 69"/>
                <a:gd name="T2" fmla="*/ 76 w 76"/>
                <a:gd name="T3" fmla="*/ 34 h 69"/>
                <a:gd name="T4" fmla="*/ 0 w 76"/>
                <a:gd name="T5" fmla="*/ 0 h 69"/>
                <a:gd name="T6" fmla="*/ 46 w 76"/>
                <a:gd name="T7" fmla="*/ 69 h 69"/>
                <a:gd name="T8" fmla="*/ 44 w 76"/>
                <a:gd name="T9" fmla="*/ 3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69">
                  <a:moveTo>
                    <a:pt x="44" y="37"/>
                  </a:moveTo>
                  <a:lnTo>
                    <a:pt x="76" y="34"/>
                  </a:lnTo>
                  <a:lnTo>
                    <a:pt x="0" y="0"/>
                  </a:lnTo>
                  <a:lnTo>
                    <a:pt x="46" y="69"/>
                  </a:lnTo>
                  <a:lnTo>
                    <a:pt x="44" y="37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3677" y="1747"/>
              <a:ext cx="635" cy="202"/>
            </a:xfrm>
            <a:custGeom>
              <a:avLst/>
              <a:gdLst>
                <a:gd name="T0" fmla="*/ 1054 w 3136"/>
                <a:gd name="T1" fmla="*/ 0 h 998"/>
                <a:gd name="T2" fmla="*/ 3136 w 3136"/>
                <a:gd name="T3" fmla="*/ 285 h 998"/>
                <a:gd name="T4" fmla="*/ 0 w 3136"/>
                <a:gd name="T5" fmla="*/ 998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36" h="998">
                  <a:moveTo>
                    <a:pt x="1054" y="0"/>
                  </a:moveTo>
                  <a:lnTo>
                    <a:pt x="3136" y="285"/>
                  </a:lnTo>
                  <a:lnTo>
                    <a:pt x="0" y="998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3891" y="1735"/>
              <a:ext cx="82" cy="46"/>
            </a:xfrm>
            <a:custGeom>
              <a:avLst/>
              <a:gdLst>
                <a:gd name="T0" fmla="*/ 56 w 82"/>
                <a:gd name="T1" fmla="*/ 20 h 46"/>
                <a:gd name="T2" fmla="*/ 82 w 82"/>
                <a:gd name="T3" fmla="*/ 0 h 46"/>
                <a:gd name="T4" fmla="*/ 0 w 82"/>
                <a:gd name="T5" fmla="*/ 12 h 46"/>
                <a:gd name="T6" fmla="*/ 76 w 82"/>
                <a:gd name="T7" fmla="*/ 46 h 46"/>
                <a:gd name="T8" fmla="*/ 56 w 82"/>
                <a:gd name="T9" fmla="*/ 2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6">
                  <a:moveTo>
                    <a:pt x="56" y="20"/>
                  </a:moveTo>
                  <a:lnTo>
                    <a:pt x="82" y="0"/>
                  </a:lnTo>
                  <a:lnTo>
                    <a:pt x="0" y="12"/>
                  </a:lnTo>
                  <a:lnTo>
                    <a:pt x="76" y="46"/>
                  </a:lnTo>
                  <a:lnTo>
                    <a:pt x="56" y="20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677" y="1909"/>
              <a:ext cx="83" cy="45"/>
            </a:xfrm>
            <a:custGeom>
              <a:avLst/>
              <a:gdLst>
                <a:gd name="T0" fmla="*/ 56 w 83"/>
                <a:gd name="T1" fmla="*/ 28 h 45"/>
                <a:gd name="T2" fmla="*/ 73 w 83"/>
                <a:gd name="T3" fmla="*/ 0 h 45"/>
                <a:gd name="T4" fmla="*/ 0 w 83"/>
                <a:gd name="T5" fmla="*/ 40 h 45"/>
                <a:gd name="T6" fmla="*/ 83 w 83"/>
                <a:gd name="T7" fmla="*/ 45 h 45"/>
                <a:gd name="T8" fmla="*/ 56 w 83"/>
                <a:gd name="T9" fmla="*/ 2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5">
                  <a:moveTo>
                    <a:pt x="56" y="28"/>
                  </a:moveTo>
                  <a:lnTo>
                    <a:pt x="73" y="0"/>
                  </a:lnTo>
                  <a:lnTo>
                    <a:pt x="0" y="40"/>
                  </a:lnTo>
                  <a:lnTo>
                    <a:pt x="83" y="45"/>
                  </a:lnTo>
                  <a:lnTo>
                    <a:pt x="56" y="28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3453" y="1793"/>
              <a:ext cx="870" cy="35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453" y="2100"/>
              <a:ext cx="82" cy="51"/>
            </a:xfrm>
            <a:custGeom>
              <a:avLst/>
              <a:gdLst>
                <a:gd name="T0" fmla="*/ 52 w 82"/>
                <a:gd name="T1" fmla="*/ 30 h 51"/>
                <a:gd name="T2" fmla="*/ 65 w 82"/>
                <a:gd name="T3" fmla="*/ 0 h 51"/>
                <a:gd name="T4" fmla="*/ 0 w 82"/>
                <a:gd name="T5" fmla="*/ 51 h 51"/>
                <a:gd name="T6" fmla="*/ 82 w 82"/>
                <a:gd name="T7" fmla="*/ 42 h 51"/>
                <a:gd name="T8" fmla="*/ 52 w 82"/>
                <a:gd name="T9" fmla="*/ 3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1">
                  <a:moveTo>
                    <a:pt x="52" y="30"/>
                  </a:moveTo>
                  <a:lnTo>
                    <a:pt x="65" y="0"/>
                  </a:lnTo>
                  <a:lnTo>
                    <a:pt x="0" y="51"/>
                  </a:lnTo>
                  <a:lnTo>
                    <a:pt x="82" y="42"/>
                  </a:lnTo>
                  <a:lnTo>
                    <a:pt x="52" y="30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Basic Multiplication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Consider the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lsb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of the multiplier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1,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write the value of the multiplicand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0, write 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For the next bit of the multiplier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1, write the value of the multiplicand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shifted by 1 position to the left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0, write 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Keep going</a:t>
            </a:r>
            <a:r>
              <a:rPr lang="en-US" dirty="0">
                <a:latin typeface="Calibri" panose="020F0502020204030204" pitchFamily="34" charset="0"/>
              </a:rPr>
              <a:t> ….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9800" y="1752600"/>
            <a:ext cx="7924800" cy="1295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Definitions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3923400"/>
            <a:ext cx="7416800" cy="17335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the multiplier has m bits, and the multiplicand has n bits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product requires (</a:t>
            </a:r>
            <a:r>
              <a:rPr lang="en-US" dirty="0" err="1">
                <a:latin typeface="Calibri" panose="020F0502020204030204" pitchFamily="34" charset="0"/>
              </a:rPr>
              <a:t>m+n</a:t>
            </a:r>
            <a:r>
              <a:rPr lang="en-US" dirty="0">
                <a:latin typeface="Calibri" panose="020F0502020204030204" pitchFamily="34" charset="0"/>
              </a:rPr>
              <a:t>) bits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4467" y="1828801"/>
            <a:ext cx="8141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Partial sum: </a:t>
            </a:r>
            <a:r>
              <a:rPr lang="en-US" sz="2400" dirty="0"/>
              <a:t>It is equal to the value of the multiplicand left </a:t>
            </a:r>
          </a:p>
          <a:p>
            <a:r>
              <a:rPr lang="en-US" sz="2400" dirty="0"/>
              <a:t>	shifted by a certain number of bits, or it is equal to 0. </a:t>
            </a:r>
          </a:p>
          <a:p>
            <a:r>
              <a:rPr lang="en-US" sz="2400" b="1" dirty="0"/>
              <a:t>Partial product: </a:t>
            </a:r>
            <a:r>
              <a:rPr lang="en-US" sz="2400" dirty="0"/>
              <a:t> It is the sum of a set of partial sums.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381000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Sum</a:t>
            </a:r>
            <a:r>
              <a:rPr lang="fr-FR" dirty="0">
                <a:solidFill>
                  <a:schemeClr val="tx1"/>
                </a:solidFill>
              </a:rPr>
              <a:t> and Carry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8000" y="1447801"/>
            <a:ext cx="409962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8360" y="1448161"/>
            <a:ext cx="409962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8360" y="1448161"/>
            <a:ext cx="409962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8000" y="2095801"/>
            <a:ext cx="409962" cy="5627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3200">
                <a:latin typeface="Arial" pitchFamily="18"/>
                <a:ea typeface="Microsoft YaHei" pitchFamily="2"/>
                <a:cs typeface="Mangal" pitchFamily="2"/>
              </a:rPr>
              <a:t>b</a:t>
            </a:r>
          </a:p>
        </p:txBody>
      </p:sp>
      <p:sp>
        <p:nvSpPr>
          <p:cNvPr id="7" name="Straight Connector 6"/>
          <p:cNvSpPr/>
          <p:nvPr/>
        </p:nvSpPr>
        <p:spPr>
          <a:xfrm>
            <a:off x="5916001" y="2671800"/>
            <a:ext cx="1871999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Straight Connector 7"/>
          <p:cNvSpPr/>
          <p:nvPr/>
        </p:nvSpPr>
        <p:spPr>
          <a:xfrm>
            <a:off x="5916000" y="2095800"/>
            <a:ext cx="576000" cy="0"/>
          </a:xfrm>
          <a:prstGeom prst="line">
            <a:avLst/>
          </a:prstGeom>
          <a:noFill/>
          <a:ln w="43200">
            <a:solidFill>
              <a:srgbClr val="000000"/>
            </a:solidFill>
            <a:prstDash val="solid"/>
          </a:ln>
        </p:spPr>
        <p:txBody>
          <a:bodyPr vert="horz" wrap="none" lIns="111600" tIns="66600" rIns="111600" bIns="666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Straight Connector 8"/>
          <p:cNvSpPr/>
          <p:nvPr/>
        </p:nvSpPr>
        <p:spPr>
          <a:xfrm>
            <a:off x="6204000" y="1807800"/>
            <a:ext cx="0" cy="504000"/>
          </a:xfrm>
          <a:prstGeom prst="line">
            <a:avLst/>
          </a:prstGeom>
          <a:noFill/>
          <a:ln w="43200">
            <a:solidFill>
              <a:srgbClr val="000000"/>
            </a:solidFill>
            <a:prstDash val="solid"/>
          </a:ln>
        </p:spPr>
        <p:txBody>
          <a:bodyPr vert="horz" wrap="none" lIns="111600" tIns="66600" rIns="111600" bIns="666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5700000" y="2815800"/>
            <a:ext cx="72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carry</a:t>
            </a:r>
          </a:p>
        </p:txBody>
      </p:sp>
      <p:sp>
        <p:nvSpPr>
          <p:cNvPr id="11" name="Freeform 10"/>
          <p:cNvSpPr/>
          <p:nvPr/>
        </p:nvSpPr>
        <p:spPr>
          <a:xfrm>
            <a:off x="6492000" y="2815800"/>
            <a:ext cx="72000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sum</a:t>
            </a:r>
          </a:p>
        </p:txBody>
      </p:sp>
      <p:sp>
        <p:nvSpPr>
          <p:cNvPr id="13" name="Freeform 12"/>
          <p:cNvSpPr/>
          <p:nvPr/>
        </p:nvSpPr>
        <p:spPr>
          <a:xfrm>
            <a:off x="3612000" y="5551800"/>
            <a:ext cx="2088000" cy="6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Truth Table</a:t>
            </a:r>
          </a:p>
        </p:txBody>
      </p:sp>
      <p:sp>
        <p:nvSpPr>
          <p:cNvPr id="16" name="Freeform 15"/>
          <p:cNvSpPr/>
          <p:nvPr/>
        </p:nvSpPr>
        <p:spPr>
          <a:xfrm>
            <a:off x="6420001" y="3895799"/>
            <a:ext cx="4031999" cy="108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9" name="Group 5"/>
          <p:cNvGrpSpPr>
            <a:grpSpLocks noChangeAspect="1"/>
          </p:cNvGrpSpPr>
          <p:nvPr/>
        </p:nvGrpSpPr>
        <p:grpSpPr bwMode="auto">
          <a:xfrm>
            <a:off x="3641725" y="3732213"/>
            <a:ext cx="1828800" cy="1624012"/>
            <a:chOff x="1334" y="2351"/>
            <a:chExt cx="1152" cy="1023"/>
          </a:xfrm>
        </p:grpSpPr>
        <p:sp>
          <p:nvSpPr>
            <p:cNvPr id="20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34" y="2351"/>
              <a:ext cx="1152" cy="1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 flipV="1">
              <a:off x="1384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 flipV="1">
              <a:off x="1354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354" y="2411"/>
              <a:ext cx="1103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1354" y="2371"/>
              <a:ext cx="1103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1483" y="2401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a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 flipV="1">
              <a:off x="1652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1751" y="2401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b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1911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2000" y="2401"/>
              <a:ext cx="6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V="1">
              <a:off x="2169" y="2411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2258" y="2401"/>
              <a:ext cx="6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</a:rPr>
                <a:t>c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5120" name="Freeform 17"/>
            <p:cNvSpPr>
              <a:spLocks noEditPoints="1"/>
            </p:cNvSpPr>
            <p:nvPr/>
          </p:nvSpPr>
          <p:spPr bwMode="auto">
            <a:xfrm>
              <a:off x="1354" y="2411"/>
              <a:ext cx="1103" cy="358"/>
            </a:xfrm>
            <a:custGeom>
              <a:avLst/>
              <a:gdLst>
                <a:gd name="T0" fmla="*/ 108 w 111"/>
                <a:gd name="T1" fmla="*/ 18 h 36"/>
                <a:gd name="T2" fmla="*/ 108 w 111"/>
                <a:gd name="T3" fmla="*/ 0 h 36"/>
                <a:gd name="T4" fmla="*/ 111 w 111"/>
                <a:gd name="T5" fmla="*/ 18 h 36"/>
                <a:gd name="T6" fmla="*/ 111 w 111"/>
                <a:gd name="T7" fmla="*/ 0 h 36"/>
                <a:gd name="T8" fmla="*/ 0 w 111"/>
                <a:gd name="T9" fmla="*/ 18 h 36"/>
                <a:gd name="T10" fmla="*/ 111 w 111"/>
                <a:gd name="T11" fmla="*/ 18 h 36"/>
                <a:gd name="T12" fmla="*/ 0 w 111"/>
                <a:gd name="T13" fmla="*/ 36 h 36"/>
                <a:gd name="T14" fmla="*/ 0 w 111"/>
                <a:gd name="T15" fmla="*/ 18 h 36"/>
                <a:gd name="T16" fmla="*/ 3 w 111"/>
                <a:gd name="T17" fmla="*/ 36 h 36"/>
                <a:gd name="T18" fmla="*/ 3 w 111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6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18"/>
                  </a:moveTo>
                  <a:lnTo>
                    <a:pt x="111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3" y="36"/>
                  </a:moveTo>
                  <a:lnTo>
                    <a:pt x="3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1" name="Rectangle 18"/>
            <p:cNvSpPr>
              <a:spLocks noChangeArrowheads="1"/>
            </p:cNvSpPr>
            <p:nvPr/>
          </p:nvSpPr>
          <p:spPr bwMode="auto">
            <a:xfrm>
              <a:off x="1483" y="259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3" name="Line 19"/>
            <p:cNvSpPr>
              <a:spLocks noChangeShapeType="1"/>
            </p:cNvSpPr>
            <p:nvPr/>
          </p:nvSpPr>
          <p:spPr bwMode="auto">
            <a:xfrm flipV="1">
              <a:off x="1652" y="2590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4" name="Rectangle 20"/>
            <p:cNvSpPr>
              <a:spLocks noChangeArrowheads="1"/>
            </p:cNvSpPr>
            <p:nvPr/>
          </p:nvSpPr>
          <p:spPr bwMode="auto">
            <a:xfrm>
              <a:off x="1742" y="259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5" name="Line 21"/>
            <p:cNvSpPr>
              <a:spLocks noChangeShapeType="1"/>
            </p:cNvSpPr>
            <p:nvPr/>
          </p:nvSpPr>
          <p:spPr bwMode="auto">
            <a:xfrm flipV="1">
              <a:off x="1911" y="2590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6" name="Rectangle 22"/>
            <p:cNvSpPr>
              <a:spLocks noChangeArrowheads="1"/>
            </p:cNvSpPr>
            <p:nvPr/>
          </p:nvSpPr>
          <p:spPr bwMode="auto">
            <a:xfrm>
              <a:off x="2000" y="259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7" name="Line 23"/>
            <p:cNvSpPr>
              <a:spLocks noChangeShapeType="1"/>
            </p:cNvSpPr>
            <p:nvPr/>
          </p:nvSpPr>
          <p:spPr bwMode="auto">
            <a:xfrm flipV="1">
              <a:off x="2169" y="2590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8" name="Rectangle 24"/>
            <p:cNvSpPr>
              <a:spLocks noChangeArrowheads="1"/>
            </p:cNvSpPr>
            <p:nvPr/>
          </p:nvSpPr>
          <p:spPr bwMode="auto">
            <a:xfrm>
              <a:off x="2258" y="259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9" name="Freeform 25"/>
            <p:cNvSpPr>
              <a:spLocks noEditPoints="1"/>
            </p:cNvSpPr>
            <p:nvPr/>
          </p:nvSpPr>
          <p:spPr bwMode="auto">
            <a:xfrm>
              <a:off x="1354" y="2590"/>
              <a:ext cx="1103" cy="358"/>
            </a:xfrm>
            <a:custGeom>
              <a:avLst/>
              <a:gdLst>
                <a:gd name="T0" fmla="*/ 108 w 111"/>
                <a:gd name="T1" fmla="*/ 18 h 36"/>
                <a:gd name="T2" fmla="*/ 108 w 111"/>
                <a:gd name="T3" fmla="*/ 0 h 36"/>
                <a:gd name="T4" fmla="*/ 111 w 111"/>
                <a:gd name="T5" fmla="*/ 18 h 36"/>
                <a:gd name="T6" fmla="*/ 111 w 111"/>
                <a:gd name="T7" fmla="*/ 0 h 36"/>
                <a:gd name="T8" fmla="*/ 0 w 111"/>
                <a:gd name="T9" fmla="*/ 36 h 36"/>
                <a:gd name="T10" fmla="*/ 0 w 111"/>
                <a:gd name="T11" fmla="*/ 18 h 36"/>
                <a:gd name="T12" fmla="*/ 3 w 111"/>
                <a:gd name="T13" fmla="*/ 36 h 36"/>
                <a:gd name="T14" fmla="*/ 3 w 111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36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3" y="36"/>
                  </a:moveTo>
                  <a:lnTo>
                    <a:pt x="3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0" name="Rectangle 26"/>
            <p:cNvSpPr>
              <a:spLocks noChangeArrowheads="1"/>
            </p:cNvSpPr>
            <p:nvPr/>
          </p:nvSpPr>
          <p:spPr bwMode="auto">
            <a:xfrm>
              <a:off x="1483" y="277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1" name="Line 27"/>
            <p:cNvSpPr>
              <a:spLocks noChangeShapeType="1"/>
            </p:cNvSpPr>
            <p:nvPr/>
          </p:nvSpPr>
          <p:spPr bwMode="auto">
            <a:xfrm flipV="1">
              <a:off x="1652" y="2769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2" name="Rectangle 28"/>
            <p:cNvSpPr>
              <a:spLocks noChangeArrowheads="1"/>
            </p:cNvSpPr>
            <p:nvPr/>
          </p:nvSpPr>
          <p:spPr bwMode="auto">
            <a:xfrm>
              <a:off x="1742" y="277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3" name="Line 29"/>
            <p:cNvSpPr>
              <a:spLocks noChangeShapeType="1"/>
            </p:cNvSpPr>
            <p:nvPr/>
          </p:nvSpPr>
          <p:spPr bwMode="auto">
            <a:xfrm flipV="1">
              <a:off x="1911" y="2769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4" name="Rectangle 30"/>
            <p:cNvSpPr>
              <a:spLocks noChangeArrowheads="1"/>
            </p:cNvSpPr>
            <p:nvPr/>
          </p:nvSpPr>
          <p:spPr bwMode="auto">
            <a:xfrm>
              <a:off x="2000" y="277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5" name="Line 31"/>
            <p:cNvSpPr>
              <a:spLocks noChangeShapeType="1"/>
            </p:cNvSpPr>
            <p:nvPr/>
          </p:nvSpPr>
          <p:spPr bwMode="auto">
            <a:xfrm flipV="1">
              <a:off x="2169" y="2769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6" name="Rectangle 32"/>
            <p:cNvSpPr>
              <a:spLocks noChangeArrowheads="1"/>
            </p:cNvSpPr>
            <p:nvPr/>
          </p:nvSpPr>
          <p:spPr bwMode="auto">
            <a:xfrm>
              <a:off x="2258" y="2770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7" name="Freeform 33"/>
            <p:cNvSpPr>
              <a:spLocks noEditPoints="1"/>
            </p:cNvSpPr>
            <p:nvPr/>
          </p:nvSpPr>
          <p:spPr bwMode="auto">
            <a:xfrm>
              <a:off x="1354" y="2769"/>
              <a:ext cx="1103" cy="359"/>
            </a:xfrm>
            <a:custGeom>
              <a:avLst/>
              <a:gdLst>
                <a:gd name="T0" fmla="*/ 108 w 111"/>
                <a:gd name="T1" fmla="*/ 18 h 36"/>
                <a:gd name="T2" fmla="*/ 108 w 111"/>
                <a:gd name="T3" fmla="*/ 0 h 36"/>
                <a:gd name="T4" fmla="*/ 111 w 111"/>
                <a:gd name="T5" fmla="*/ 18 h 36"/>
                <a:gd name="T6" fmla="*/ 111 w 111"/>
                <a:gd name="T7" fmla="*/ 0 h 36"/>
                <a:gd name="T8" fmla="*/ 0 w 111"/>
                <a:gd name="T9" fmla="*/ 36 h 36"/>
                <a:gd name="T10" fmla="*/ 0 w 111"/>
                <a:gd name="T11" fmla="*/ 18 h 36"/>
                <a:gd name="T12" fmla="*/ 3 w 111"/>
                <a:gd name="T13" fmla="*/ 36 h 36"/>
                <a:gd name="T14" fmla="*/ 3 w 111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36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3" y="36"/>
                  </a:moveTo>
                  <a:lnTo>
                    <a:pt x="3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8" name="Rectangle 34"/>
            <p:cNvSpPr>
              <a:spLocks noChangeArrowheads="1"/>
            </p:cNvSpPr>
            <p:nvPr/>
          </p:nvSpPr>
          <p:spPr bwMode="auto">
            <a:xfrm>
              <a:off x="1483" y="294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9" name="Line 35"/>
            <p:cNvSpPr>
              <a:spLocks noChangeShapeType="1"/>
            </p:cNvSpPr>
            <p:nvPr/>
          </p:nvSpPr>
          <p:spPr bwMode="auto">
            <a:xfrm flipV="1">
              <a:off x="1652" y="2948"/>
              <a:ext cx="0" cy="18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0" name="Rectangle 36"/>
            <p:cNvSpPr>
              <a:spLocks noChangeArrowheads="1"/>
            </p:cNvSpPr>
            <p:nvPr/>
          </p:nvSpPr>
          <p:spPr bwMode="auto">
            <a:xfrm>
              <a:off x="1742" y="294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1" name="Line 37"/>
            <p:cNvSpPr>
              <a:spLocks noChangeShapeType="1"/>
            </p:cNvSpPr>
            <p:nvPr/>
          </p:nvSpPr>
          <p:spPr bwMode="auto">
            <a:xfrm flipV="1">
              <a:off x="1911" y="2948"/>
              <a:ext cx="0" cy="18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2" name="Rectangle 38"/>
            <p:cNvSpPr>
              <a:spLocks noChangeArrowheads="1"/>
            </p:cNvSpPr>
            <p:nvPr/>
          </p:nvSpPr>
          <p:spPr bwMode="auto">
            <a:xfrm>
              <a:off x="2000" y="294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3" name="Line 39"/>
            <p:cNvSpPr>
              <a:spLocks noChangeShapeType="1"/>
            </p:cNvSpPr>
            <p:nvPr/>
          </p:nvSpPr>
          <p:spPr bwMode="auto">
            <a:xfrm flipV="1">
              <a:off x="2169" y="2948"/>
              <a:ext cx="0" cy="18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4" name="Rectangle 40"/>
            <p:cNvSpPr>
              <a:spLocks noChangeArrowheads="1"/>
            </p:cNvSpPr>
            <p:nvPr/>
          </p:nvSpPr>
          <p:spPr bwMode="auto">
            <a:xfrm>
              <a:off x="2258" y="2949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5" name="Freeform 41"/>
            <p:cNvSpPr>
              <a:spLocks noEditPoints="1"/>
            </p:cNvSpPr>
            <p:nvPr/>
          </p:nvSpPr>
          <p:spPr bwMode="auto">
            <a:xfrm>
              <a:off x="1354" y="2948"/>
              <a:ext cx="1103" cy="359"/>
            </a:xfrm>
            <a:custGeom>
              <a:avLst/>
              <a:gdLst>
                <a:gd name="T0" fmla="*/ 108 w 111"/>
                <a:gd name="T1" fmla="*/ 18 h 36"/>
                <a:gd name="T2" fmla="*/ 108 w 111"/>
                <a:gd name="T3" fmla="*/ 0 h 36"/>
                <a:gd name="T4" fmla="*/ 111 w 111"/>
                <a:gd name="T5" fmla="*/ 18 h 36"/>
                <a:gd name="T6" fmla="*/ 111 w 111"/>
                <a:gd name="T7" fmla="*/ 0 h 36"/>
                <a:gd name="T8" fmla="*/ 0 w 111"/>
                <a:gd name="T9" fmla="*/ 36 h 36"/>
                <a:gd name="T10" fmla="*/ 0 w 111"/>
                <a:gd name="T11" fmla="*/ 18 h 36"/>
                <a:gd name="T12" fmla="*/ 3 w 111"/>
                <a:gd name="T13" fmla="*/ 36 h 36"/>
                <a:gd name="T14" fmla="*/ 3 w 111"/>
                <a:gd name="T15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36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3" y="36"/>
                  </a:moveTo>
                  <a:lnTo>
                    <a:pt x="3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6" name="Rectangle 42"/>
            <p:cNvSpPr>
              <a:spLocks noChangeArrowheads="1"/>
            </p:cNvSpPr>
            <p:nvPr/>
          </p:nvSpPr>
          <p:spPr bwMode="auto">
            <a:xfrm>
              <a:off x="1483" y="3128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7" name="Line 43"/>
            <p:cNvSpPr>
              <a:spLocks noChangeShapeType="1"/>
            </p:cNvSpPr>
            <p:nvPr/>
          </p:nvSpPr>
          <p:spPr bwMode="auto">
            <a:xfrm flipV="1">
              <a:off x="1652" y="3128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8" name="Rectangle 44"/>
            <p:cNvSpPr>
              <a:spLocks noChangeArrowheads="1"/>
            </p:cNvSpPr>
            <p:nvPr/>
          </p:nvSpPr>
          <p:spPr bwMode="auto">
            <a:xfrm>
              <a:off x="1742" y="3128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9" name="Line 45"/>
            <p:cNvSpPr>
              <a:spLocks noChangeShapeType="1"/>
            </p:cNvSpPr>
            <p:nvPr/>
          </p:nvSpPr>
          <p:spPr bwMode="auto">
            <a:xfrm flipV="1">
              <a:off x="1911" y="3128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0" name="Rectangle 46"/>
            <p:cNvSpPr>
              <a:spLocks noChangeArrowheads="1"/>
            </p:cNvSpPr>
            <p:nvPr/>
          </p:nvSpPr>
          <p:spPr bwMode="auto">
            <a:xfrm>
              <a:off x="2000" y="3128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51" name="Line 47"/>
            <p:cNvSpPr>
              <a:spLocks noChangeShapeType="1"/>
            </p:cNvSpPr>
            <p:nvPr/>
          </p:nvSpPr>
          <p:spPr bwMode="auto">
            <a:xfrm flipV="1">
              <a:off x="2169" y="3128"/>
              <a:ext cx="0" cy="179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2" name="Rectangle 48"/>
            <p:cNvSpPr>
              <a:spLocks noChangeArrowheads="1"/>
            </p:cNvSpPr>
            <p:nvPr/>
          </p:nvSpPr>
          <p:spPr bwMode="auto">
            <a:xfrm>
              <a:off x="2258" y="3128"/>
              <a:ext cx="7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53" name="Freeform 49"/>
            <p:cNvSpPr>
              <a:spLocks noEditPoints="1"/>
            </p:cNvSpPr>
            <p:nvPr/>
          </p:nvSpPr>
          <p:spPr bwMode="auto">
            <a:xfrm>
              <a:off x="1354" y="3128"/>
              <a:ext cx="1103" cy="219"/>
            </a:xfrm>
            <a:custGeom>
              <a:avLst/>
              <a:gdLst>
                <a:gd name="T0" fmla="*/ 108 w 111"/>
                <a:gd name="T1" fmla="*/ 18 h 22"/>
                <a:gd name="T2" fmla="*/ 108 w 111"/>
                <a:gd name="T3" fmla="*/ 0 h 22"/>
                <a:gd name="T4" fmla="*/ 111 w 111"/>
                <a:gd name="T5" fmla="*/ 18 h 22"/>
                <a:gd name="T6" fmla="*/ 111 w 111"/>
                <a:gd name="T7" fmla="*/ 0 h 22"/>
                <a:gd name="T8" fmla="*/ 0 w 111"/>
                <a:gd name="T9" fmla="*/ 18 h 22"/>
                <a:gd name="T10" fmla="*/ 111 w 111"/>
                <a:gd name="T11" fmla="*/ 18 h 22"/>
                <a:gd name="T12" fmla="*/ 0 w 111"/>
                <a:gd name="T13" fmla="*/ 22 h 22"/>
                <a:gd name="T14" fmla="*/ 111 w 111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22">
                  <a:moveTo>
                    <a:pt x="108" y="18"/>
                  </a:moveTo>
                  <a:lnTo>
                    <a:pt x="108" y="0"/>
                  </a:lnTo>
                  <a:moveTo>
                    <a:pt x="111" y="18"/>
                  </a:moveTo>
                  <a:lnTo>
                    <a:pt x="111" y="0"/>
                  </a:lnTo>
                  <a:moveTo>
                    <a:pt x="0" y="18"/>
                  </a:moveTo>
                  <a:lnTo>
                    <a:pt x="111" y="18"/>
                  </a:lnTo>
                  <a:moveTo>
                    <a:pt x="0" y="22"/>
                  </a:moveTo>
                  <a:lnTo>
                    <a:pt x="111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29170" y="3967194"/>
                <a:ext cx="3114442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170" y="3967194"/>
                <a:ext cx="3114442" cy="377476"/>
              </a:xfrm>
              <a:prstGeom prst="rect">
                <a:avLst/>
              </a:prstGeom>
              <a:blipFill>
                <a:blip r:embed="rId3"/>
                <a:stretch>
                  <a:fillRect l="-1761" t="-3226" r="-12329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7620001" y="4457160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= </a:t>
            </a:r>
            <a:r>
              <a:rPr lang="en-US" sz="2400" dirty="0" err="1"/>
              <a:t>a.b</a:t>
            </a:r>
            <a:endParaRPr lang="en-US" sz="2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Multiplying</a:t>
            </a:r>
            <a:r>
              <a:rPr lang="fr-FR" dirty="0">
                <a:solidFill>
                  <a:schemeClr val="tx1"/>
                </a:solidFill>
              </a:rPr>
              <a:t> 32 bit </a:t>
            </a:r>
            <a:r>
              <a:rPr lang="fr-FR" dirty="0" err="1">
                <a:solidFill>
                  <a:schemeClr val="tx1"/>
                </a:solidFill>
              </a:rPr>
              <a:t>numbers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719262"/>
            <a:ext cx="7664450" cy="43005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Let us design an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iterative multiplier</a:t>
            </a:r>
            <a:r>
              <a:rPr lang="en-US" sz="2800" dirty="0">
                <a:latin typeface="Calibri" panose="020F0502020204030204" pitchFamily="34" charset="0"/>
              </a:rPr>
              <a:t> that multiplies two 32 bit signed values to produce a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64 bit result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What did we prove before 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Multiplying two signed 32 bit numbers, and saving the result as a 32 bit number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 is the same as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Multiplying two unsigned 32 bit numbers (assuming no overflows)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We did not prove any result regarding saving the result as a 64 bit number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Class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17721" y="1524000"/>
            <a:ext cx="2880000" cy="252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52600" y="4191001"/>
                <a:ext cx="904286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Theorem: </a:t>
                </a:r>
                <a:r>
                  <a:rPr lang="en-US" sz="2000" dirty="0"/>
                  <a:t>A signed </a:t>
                </a:r>
                <a:r>
                  <a:rPr lang="en-US" sz="2000" i="1" dirty="0"/>
                  <a:t>n </a:t>
                </a:r>
                <a:r>
                  <a:rPr lang="en-US" sz="2000" dirty="0"/>
                  <a:t>bit number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 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. </a:t>
                </a:r>
                <a:r>
                  <a:rPr lang="en-US" sz="2000" i="1" dirty="0"/>
                  <a:t>A</a:t>
                </a:r>
                <a:r>
                  <a:rPr lang="en-US" sz="2000" i="1" baseline="-25000" dirty="0"/>
                  <a:t>i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is the </a:t>
                </a:r>
                <a:r>
                  <a:rPr lang="en-US" sz="2000" dirty="0" err="1"/>
                  <a:t>i</a:t>
                </a:r>
                <a:r>
                  <a:rPr lang="en-US" sz="2000" baseline="30000" dirty="0" err="1"/>
                  <a:t>th</a:t>
                </a:r>
                <a:r>
                  <a:rPr lang="en-US" sz="2000" dirty="0"/>
                  <a:t> bit in A’s 2’s</a:t>
                </a:r>
              </a:p>
              <a:p>
                <a:r>
                  <a:rPr lang="en-US" sz="2000" dirty="0"/>
                  <a:t>complement based binary representation (the first bit is the LSB). A</a:t>
                </a:r>
                <a:r>
                  <a:rPr lang="en-US" sz="2000" baseline="-25000" dirty="0"/>
                  <a:t>1...n-1 </a:t>
                </a:r>
                <a:r>
                  <a:rPr lang="en-US" sz="2000" dirty="0"/>
                  <a:t>is a binary </a:t>
                </a:r>
              </a:p>
              <a:p>
                <a:r>
                  <a:rPr lang="en-US" sz="2000" dirty="0"/>
                  <a:t>number containing the first </a:t>
                </a:r>
                <a:r>
                  <a:rPr lang="en-US" sz="2000" i="1" dirty="0"/>
                  <a:t>n-1</a:t>
                </a:r>
                <a:r>
                  <a:rPr lang="en-US" sz="2000" dirty="0"/>
                  <a:t> digits of </a:t>
                </a:r>
                <a:r>
                  <a:rPr lang="en-US" sz="2000" i="1" dirty="0"/>
                  <a:t>A</a:t>
                </a:r>
                <a:r>
                  <a:rPr lang="en-US" sz="2000" dirty="0"/>
                  <a:t>’s binary 2’s complement representation.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91001"/>
                <a:ext cx="9042860" cy="1015663"/>
              </a:xfrm>
              <a:prstGeom prst="rect">
                <a:avLst/>
              </a:prstGeom>
              <a:blipFill>
                <a:blip r:embed="rId4"/>
                <a:stretch>
                  <a:fillRect l="-742" t="-3614" b="-9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Iterative</a:t>
            </a:r>
            <a:r>
              <a:rPr lang="fr-FR" dirty="0">
                <a:solidFill>
                  <a:schemeClr val="tx1"/>
                </a:solidFill>
              </a:rPr>
              <a:t> Multiplier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4038600"/>
            <a:ext cx="7620000" cy="21542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008000"/>
                </a:solidFill>
                <a:latin typeface="Calibri" panose="020F0502020204030204" pitchFamily="34" charset="0"/>
              </a:rPr>
              <a:t>Multiplicand</a:t>
            </a:r>
            <a:r>
              <a:rPr lang="en-US" sz="2600" dirty="0">
                <a:latin typeface="Calibri" panose="020F0502020204030204" pitchFamily="34" charset="0"/>
              </a:rPr>
              <a:t> (N),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Multiplier</a:t>
            </a:r>
            <a:r>
              <a:rPr lang="en-US" sz="2600" dirty="0">
                <a:latin typeface="Calibri" panose="020F0502020204030204" pitchFamily="34" charset="0"/>
              </a:rPr>
              <a:t> (M), </a:t>
            </a:r>
            <a:r>
              <a:rPr lang="en-US" sz="2600" dirty="0">
                <a:solidFill>
                  <a:srgbClr val="2323DC"/>
                </a:solidFill>
                <a:latin typeface="Calibri" panose="020F0502020204030204" pitchFamily="34" charset="0"/>
              </a:rPr>
              <a:t>Product</a:t>
            </a:r>
            <a:r>
              <a:rPr lang="en-US" sz="2600" dirty="0">
                <a:latin typeface="Calibri" panose="020F0502020204030204" pitchFamily="34" charset="0"/>
              </a:rPr>
              <a:t>(P) = MN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U is a 33 bit register and V is a 32 bit register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0047FF"/>
                </a:solidFill>
                <a:latin typeface="Calibri" panose="020F0502020204030204" pitchFamily="34" charset="0"/>
              </a:rPr>
              <a:t>beginning :</a:t>
            </a:r>
            <a:r>
              <a:rPr lang="en-US" sz="2600" dirty="0">
                <a:latin typeface="Calibri" panose="020F0502020204030204" pitchFamily="34" charset="0"/>
              </a:rPr>
              <a:t> V contains the multiplier, U = 0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UV is one register for the purpose of </a:t>
            </a:r>
            <a:r>
              <a:rPr lang="en-US" sz="2600" dirty="0">
                <a:solidFill>
                  <a:srgbClr val="660066"/>
                </a:solidFill>
                <a:latin typeface="Calibri" panose="020F0502020204030204" pitchFamily="34" charset="0"/>
              </a:rPr>
              <a:t>shifting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657601" y="1447801"/>
            <a:ext cx="4664075" cy="2373313"/>
            <a:chOff x="1872" y="960"/>
            <a:chExt cx="2938" cy="1495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872" y="960"/>
              <a:ext cx="2938" cy="1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2295" y="993"/>
              <a:ext cx="1368" cy="264"/>
            </a:xfrm>
            <a:custGeom>
              <a:avLst/>
              <a:gdLst>
                <a:gd name="T0" fmla="*/ 249 w 2574"/>
                <a:gd name="T1" fmla="*/ 0 h 498"/>
                <a:gd name="T2" fmla="*/ 2325 w 2574"/>
                <a:gd name="T3" fmla="*/ 0 h 498"/>
                <a:gd name="T4" fmla="*/ 2574 w 2574"/>
                <a:gd name="T5" fmla="*/ 249 h 498"/>
                <a:gd name="T6" fmla="*/ 2325 w 2574"/>
                <a:gd name="T7" fmla="*/ 498 h 498"/>
                <a:gd name="T8" fmla="*/ 249 w 2574"/>
                <a:gd name="T9" fmla="*/ 498 h 498"/>
                <a:gd name="T10" fmla="*/ 0 w 2574"/>
                <a:gd name="T11" fmla="*/ 249 h 498"/>
                <a:gd name="T12" fmla="*/ 249 w 2574"/>
                <a:gd name="T13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4" h="498">
                  <a:moveTo>
                    <a:pt x="249" y="0"/>
                  </a:moveTo>
                  <a:lnTo>
                    <a:pt x="2325" y="0"/>
                  </a:lnTo>
                  <a:cubicBezTo>
                    <a:pt x="2463" y="0"/>
                    <a:pt x="2574" y="111"/>
                    <a:pt x="2574" y="249"/>
                  </a:cubicBezTo>
                  <a:cubicBezTo>
                    <a:pt x="2574" y="387"/>
                    <a:pt x="2463" y="498"/>
                    <a:pt x="2325" y="498"/>
                  </a:cubicBezTo>
                  <a:lnTo>
                    <a:pt x="249" y="498"/>
                  </a:lnTo>
                  <a:cubicBezTo>
                    <a:pt x="111" y="498"/>
                    <a:pt x="0" y="387"/>
                    <a:pt x="0" y="249"/>
                  </a:cubicBezTo>
                  <a:cubicBezTo>
                    <a:pt x="0" y="111"/>
                    <a:pt x="111" y="0"/>
                    <a:pt x="249" y="0"/>
                  </a:cubicBezTo>
                  <a:close/>
                </a:path>
              </a:pathLst>
            </a:custGeom>
            <a:solidFill>
              <a:srgbClr val="A2D0D9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257" y="1868"/>
              <a:ext cx="1240" cy="205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3497" y="1868"/>
              <a:ext cx="1240" cy="205"/>
            </a:xfrm>
            <a:prstGeom prst="rect">
              <a:avLst/>
            </a:prstGeom>
            <a:solidFill>
              <a:srgbClr val="D5F6FF"/>
            </a:solidFill>
            <a:ln w="12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780" y="1860"/>
              <a:ext cx="1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4026" y="1855"/>
              <a:ext cx="1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394" y="1036"/>
              <a:ext cx="98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  <a:latin typeface="Sans"/>
                </a:rPr>
                <a:t>Multiplicand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879" y="1270"/>
              <a:ext cx="0" cy="171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2849" y="1336"/>
              <a:ext cx="60" cy="105"/>
            </a:xfrm>
            <a:custGeom>
              <a:avLst/>
              <a:gdLst>
                <a:gd name="T0" fmla="*/ 30 w 60"/>
                <a:gd name="T1" fmla="*/ 30 h 105"/>
                <a:gd name="T2" fmla="*/ 0 w 60"/>
                <a:gd name="T3" fmla="*/ 0 h 105"/>
                <a:gd name="T4" fmla="*/ 30 w 60"/>
                <a:gd name="T5" fmla="*/ 105 h 105"/>
                <a:gd name="T6" fmla="*/ 60 w 60"/>
                <a:gd name="T7" fmla="*/ 0 h 105"/>
                <a:gd name="T8" fmla="*/ 30 w 60"/>
                <a:gd name="T9" fmla="*/ 3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5">
                  <a:moveTo>
                    <a:pt x="30" y="30"/>
                  </a:moveTo>
                  <a:lnTo>
                    <a:pt x="0" y="0"/>
                  </a:lnTo>
                  <a:lnTo>
                    <a:pt x="30" y="105"/>
                  </a:lnTo>
                  <a:lnTo>
                    <a:pt x="60" y="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5"/>
            <p:cNvSpPr>
              <a:spLocks noChangeArrowheads="1"/>
            </p:cNvSpPr>
            <p:nvPr/>
          </p:nvSpPr>
          <p:spPr bwMode="auto">
            <a:xfrm>
              <a:off x="2741" y="1430"/>
              <a:ext cx="237" cy="243"/>
            </a:xfrm>
            <a:prstGeom prst="ellipse">
              <a:avLst/>
            </a:prstGeom>
            <a:solidFill>
              <a:srgbClr val="F9F9F9"/>
            </a:solidFill>
            <a:ln w="7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2772" y="1558"/>
              <a:ext cx="182" cy="0"/>
            </a:xfrm>
            <a:prstGeom prst="line">
              <a:avLst/>
            </a:prstGeom>
            <a:noFill/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/>
            <p:cNvSpPr>
              <a:spLocks/>
            </p:cNvSpPr>
            <p:nvPr/>
          </p:nvSpPr>
          <p:spPr bwMode="auto">
            <a:xfrm>
              <a:off x="2863" y="1484"/>
              <a:ext cx="6" cy="139"/>
            </a:xfrm>
            <a:custGeom>
              <a:avLst/>
              <a:gdLst>
                <a:gd name="T0" fmla="*/ 10 w 10"/>
                <a:gd name="T1" fmla="*/ 0 h 262"/>
                <a:gd name="T2" fmla="*/ 10 w 10"/>
                <a:gd name="T3" fmla="*/ 262 h 262"/>
                <a:gd name="T4" fmla="*/ 0 w 10"/>
                <a:gd name="T5" fmla="*/ 262 h 262"/>
                <a:gd name="T6" fmla="*/ 0 w 10"/>
                <a:gd name="T7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62">
                  <a:moveTo>
                    <a:pt x="10" y="0"/>
                  </a:moveTo>
                  <a:lnTo>
                    <a:pt x="10" y="262"/>
                  </a:lnTo>
                  <a:lnTo>
                    <a:pt x="0" y="262"/>
                  </a:lnTo>
                  <a:lnTo>
                    <a:pt x="0" y="262"/>
                  </a:lnTo>
                </a:path>
              </a:pathLst>
            </a:custGeom>
            <a:noFill/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2872" y="1687"/>
              <a:ext cx="0" cy="171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2842" y="1687"/>
              <a:ext cx="60" cy="105"/>
            </a:xfrm>
            <a:custGeom>
              <a:avLst/>
              <a:gdLst>
                <a:gd name="T0" fmla="*/ 30 w 60"/>
                <a:gd name="T1" fmla="*/ 75 h 105"/>
                <a:gd name="T2" fmla="*/ 60 w 60"/>
                <a:gd name="T3" fmla="*/ 105 h 105"/>
                <a:gd name="T4" fmla="*/ 30 w 60"/>
                <a:gd name="T5" fmla="*/ 0 h 105"/>
                <a:gd name="T6" fmla="*/ 0 w 60"/>
                <a:gd name="T7" fmla="*/ 105 h 105"/>
                <a:gd name="T8" fmla="*/ 30 w 60"/>
                <a:gd name="T9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5">
                  <a:moveTo>
                    <a:pt x="30" y="75"/>
                  </a:moveTo>
                  <a:lnTo>
                    <a:pt x="60" y="105"/>
                  </a:lnTo>
                  <a:lnTo>
                    <a:pt x="30" y="0"/>
                  </a:lnTo>
                  <a:lnTo>
                    <a:pt x="0" y="105"/>
                  </a:lnTo>
                  <a:lnTo>
                    <a:pt x="30" y="75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1899" y="1553"/>
              <a:ext cx="959" cy="856"/>
            </a:xfrm>
            <a:custGeom>
              <a:avLst/>
              <a:gdLst>
                <a:gd name="T0" fmla="*/ 1563 w 1805"/>
                <a:gd name="T1" fmla="*/ 0 h 1612"/>
                <a:gd name="T2" fmla="*/ 0 w 1805"/>
                <a:gd name="T3" fmla="*/ 0 h 1612"/>
                <a:gd name="T4" fmla="*/ 0 w 1805"/>
                <a:gd name="T5" fmla="*/ 1612 h 1612"/>
                <a:gd name="T6" fmla="*/ 1805 w 1805"/>
                <a:gd name="T7" fmla="*/ 1612 h 1612"/>
                <a:gd name="T8" fmla="*/ 1805 w 1805"/>
                <a:gd name="T9" fmla="*/ 967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5" h="1612">
                  <a:moveTo>
                    <a:pt x="1563" y="0"/>
                  </a:moveTo>
                  <a:lnTo>
                    <a:pt x="0" y="0"/>
                  </a:lnTo>
                  <a:lnTo>
                    <a:pt x="0" y="1612"/>
                  </a:lnTo>
                  <a:lnTo>
                    <a:pt x="1805" y="1612"/>
                  </a:lnTo>
                  <a:lnTo>
                    <a:pt x="1805" y="967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828" y="2067"/>
              <a:ext cx="60" cy="105"/>
            </a:xfrm>
            <a:custGeom>
              <a:avLst/>
              <a:gdLst>
                <a:gd name="T0" fmla="*/ 30 w 60"/>
                <a:gd name="T1" fmla="*/ 75 h 105"/>
                <a:gd name="T2" fmla="*/ 60 w 60"/>
                <a:gd name="T3" fmla="*/ 105 h 105"/>
                <a:gd name="T4" fmla="*/ 30 w 60"/>
                <a:gd name="T5" fmla="*/ 0 h 105"/>
                <a:gd name="T6" fmla="*/ 0 w 60"/>
                <a:gd name="T7" fmla="*/ 105 h 105"/>
                <a:gd name="T8" fmla="*/ 30 w 60"/>
                <a:gd name="T9" fmla="*/ 7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105">
                  <a:moveTo>
                    <a:pt x="30" y="75"/>
                  </a:moveTo>
                  <a:lnTo>
                    <a:pt x="60" y="105"/>
                  </a:lnTo>
                  <a:lnTo>
                    <a:pt x="30" y="0"/>
                  </a:lnTo>
                  <a:lnTo>
                    <a:pt x="0" y="105"/>
                  </a:lnTo>
                  <a:lnTo>
                    <a:pt x="30" y="75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Algorithm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19400" y="1524000"/>
            <a:ext cx="7391400" cy="4648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5600" y="1550691"/>
            <a:ext cx="72390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 1: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Algorithm to multiply two 32 bit numbers and produce a 64 bit result</a:t>
            </a:r>
          </a:p>
          <a:p>
            <a:endParaRPr lang="it-IT" sz="16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t-IT" sz="16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: Multiplier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= 0, Multiplicand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The lower 64 bits of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UV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contains the product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0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32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LSB of V is 1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32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	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end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else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	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 − N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end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UV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1 (arithmetic right shift)</a:t>
            </a: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819400" y="1981200"/>
            <a:ext cx="739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767100" y="288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          add 2</a:t>
            </a:r>
          </a:p>
        </p:txBody>
      </p:sp>
      <p:sp>
        <p:nvSpPr>
          <p:cNvPr id="5" name="Freeform 4"/>
          <p:cNvSpPr/>
          <p:nvPr/>
        </p:nvSpPr>
        <p:spPr>
          <a:xfrm>
            <a:off x="8199100" y="302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767100" y="360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        add 2</a:t>
            </a:r>
          </a:p>
        </p:txBody>
      </p:sp>
      <p:sp>
        <p:nvSpPr>
          <p:cNvPr id="7" name="Freeform 6"/>
          <p:cNvSpPr/>
          <p:nvPr/>
        </p:nvSpPr>
        <p:spPr>
          <a:xfrm>
            <a:off x="8199100" y="374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767100" y="432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           --</a:t>
            </a:r>
          </a:p>
        </p:txBody>
      </p:sp>
      <p:sp>
        <p:nvSpPr>
          <p:cNvPr id="9" name="Freeform 8"/>
          <p:cNvSpPr/>
          <p:nvPr/>
        </p:nvSpPr>
        <p:spPr>
          <a:xfrm>
            <a:off x="8343100" y="446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767100" y="4968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          --</a:t>
            </a:r>
          </a:p>
        </p:txBody>
      </p:sp>
      <p:sp>
        <p:nvSpPr>
          <p:cNvPr id="11" name="Freeform 10"/>
          <p:cNvSpPr/>
          <p:nvPr/>
        </p:nvSpPr>
        <p:spPr>
          <a:xfrm>
            <a:off x="8343100" y="5112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4114800" y="1428751"/>
            <a:ext cx="3124200" cy="4919663"/>
            <a:chOff x="2008" y="900"/>
            <a:chExt cx="1968" cy="3099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08" y="900"/>
              <a:ext cx="1968" cy="3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2813" y="1526"/>
              <a:ext cx="345" cy="91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2065" y="1867"/>
              <a:ext cx="1599" cy="411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319" y="1916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874" y="1915"/>
              <a:ext cx="398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882" y="1918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332" y="1922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2295" y="2135"/>
              <a:ext cx="3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320" y="2117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2876" y="2116"/>
              <a:ext cx="390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883" y="2119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3333" y="2124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2246" y="2088"/>
              <a:ext cx="1369" cy="3"/>
            </a:xfrm>
            <a:custGeom>
              <a:avLst/>
              <a:gdLst>
                <a:gd name="T0" fmla="*/ 0 w 5227"/>
                <a:gd name="T1" fmla="*/ 0 h 9"/>
                <a:gd name="T2" fmla="*/ 5227 w 5227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9">
                  <a:moveTo>
                    <a:pt x="0" y="0"/>
                  </a:moveTo>
                  <a:cubicBezTo>
                    <a:pt x="42" y="9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2248" y="1870"/>
              <a:ext cx="0" cy="409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2093" y="1996"/>
              <a:ext cx="131" cy="133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2121" y="2012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2053" y="1511"/>
              <a:ext cx="1508" cy="274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3185" y="1642"/>
              <a:ext cx="331" cy="122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735" y="1640"/>
              <a:ext cx="424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2748" y="1643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3198" y="1649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2095" y="1656"/>
              <a:ext cx="37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2944" y="1521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3190" y="1526"/>
              <a:ext cx="345" cy="91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3321" y="1520"/>
              <a:ext cx="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2078" y="1262"/>
              <a:ext cx="996" cy="206"/>
            </a:xfrm>
            <a:custGeom>
              <a:avLst/>
              <a:gdLst>
                <a:gd name="T0" fmla="*/ 95 w 3802"/>
                <a:gd name="T1" fmla="*/ 0 h 784"/>
                <a:gd name="T2" fmla="*/ 3707 w 3802"/>
                <a:gd name="T3" fmla="*/ 0 h 784"/>
                <a:gd name="T4" fmla="*/ 3802 w 3802"/>
                <a:gd name="T5" fmla="*/ 94 h 784"/>
                <a:gd name="T6" fmla="*/ 3802 w 3802"/>
                <a:gd name="T7" fmla="*/ 689 h 784"/>
                <a:gd name="T8" fmla="*/ 3707 w 3802"/>
                <a:gd name="T9" fmla="*/ 784 h 784"/>
                <a:gd name="T10" fmla="*/ 95 w 3802"/>
                <a:gd name="T11" fmla="*/ 784 h 784"/>
                <a:gd name="T12" fmla="*/ 0 w 3802"/>
                <a:gd name="T13" fmla="*/ 689 h 784"/>
                <a:gd name="T14" fmla="*/ 0 w 3802"/>
                <a:gd name="T15" fmla="*/ 94 h 784"/>
                <a:gd name="T16" fmla="*/ 95 w 3802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2" h="784">
                  <a:moveTo>
                    <a:pt x="95" y="0"/>
                  </a:moveTo>
                  <a:lnTo>
                    <a:pt x="3707" y="0"/>
                  </a:lnTo>
                  <a:cubicBezTo>
                    <a:pt x="3759" y="0"/>
                    <a:pt x="3802" y="42"/>
                    <a:pt x="3802" y="94"/>
                  </a:cubicBezTo>
                  <a:lnTo>
                    <a:pt x="3802" y="689"/>
                  </a:lnTo>
                  <a:cubicBezTo>
                    <a:pt x="3802" y="742"/>
                    <a:pt x="3759" y="784"/>
                    <a:pt x="3707" y="784"/>
                  </a:cubicBezTo>
                  <a:lnTo>
                    <a:pt x="95" y="784"/>
                  </a:lnTo>
                  <a:cubicBezTo>
                    <a:pt x="42" y="784"/>
                    <a:pt x="0" y="742"/>
                    <a:pt x="0" y="689"/>
                  </a:cubicBez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2110" y="1305"/>
              <a:ext cx="78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Multiplier (M)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3165" y="1259"/>
              <a:ext cx="400" cy="201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3204" y="1310"/>
              <a:ext cx="2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2082" y="982"/>
              <a:ext cx="1026" cy="216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99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99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4"/>
                    <a:pt x="3917" y="99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99"/>
                  </a:lnTo>
                  <a:cubicBezTo>
                    <a:pt x="0" y="44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2110" y="1020"/>
              <a:ext cx="8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Multiplicand 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3169" y="995"/>
              <a:ext cx="400" cy="201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2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2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3208" y="1046"/>
              <a:ext cx="2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2083" y="3708"/>
              <a:ext cx="1026" cy="216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100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100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5"/>
                    <a:pt x="3917" y="100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2113" y="3753"/>
              <a:ext cx="66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Product(P)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3170" y="3721"/>
              <a:ext cx="400" cy="201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3210" y="3772"/>
              <a:ext cx="2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2278" y="1929"/>
              <a:ext cx="4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2278" y="2042"/>
              <a:ext cx="1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2065" y="2322"/>
              <a:ext cx="1602" cy="41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3319" y="2370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2875" y="2369"/>
              <a:ext cx="389" cy="123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2883" y="2373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3332" y="2377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2296" y="2589"/>
              <a:ext cx="3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3321" y="2571"/>
              <a:ext cx="331" cy="122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2876" y="2570"/>
              <a:ext cx="386" cy="123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1"/>
            <p:cNvSpPr>
              <a:spLocks noChangeArrowheads="1"/>
            </p:cNvSpPr>
            <p:nvPr/>
          </p:nvSpPr>
          <p:spPr bwMode="auto">
            <a:xfrm>
              <a:off x="2884" y="2574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3333" y="2578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2246" y="2542"/>
              <a:ext cx="1369" cy="3"/>
            </a:xfrm>
            <a:custGeom>
              <a:avLst/>
              <a:gdLst>
                <a:gd name="T0" fmla="*/ 0 w 5227"/>
                <a:gd name="T1" fmla="*/ 0 h 10"/>
                <a:gd name="T2" fmla="*/ 5227 w 5227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10">
                  <a:moveTo>
                    <a:pt x="0" y="0"/>
                  </a:moveTo>
                  <a:cubicBezTo>
                    <a:pt x="42" y="10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>
              <a:off x="2249" y="2324"/>
              <a:ext cx="0" cy="409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55"/>
            <p:cNvSpPr>
              <a:spLocks noChangeArrowheads="1"/>
            </p:cNvSpPr>
            <p:nvPr/>
          </p:nvSpPr>
          <p:spPr bwMode="auto">
            <a:xfrm>
              <a:off x="2093" y="2451"/>
              <a:ext cx="131" cy="133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2121" y="2467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2278" y="2384"/>
              <a:ext cx="4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2278" y="2496"/>
              <a:ext cx="1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2065" y="2769"/>
              <a:ext cx="1605" cy="41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3319" y="2818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2874" y="2817"/>
              <a:ext cx="385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2882" y="2820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3332" y="2824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2295" y="3037"/>
              <a:ext cx="3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3320" y="3019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2876" y="3018"/>
              <a:ext cx="399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2884" y="3021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3333" y="3025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2246" y="2990"/>
              <a:ext cx="1369" cy="2"/>
            </a:xfrm>
            <a:custGeom>
              <a:avLst/>
              <a:gdLst>
                <a:gd name="T0" fmla="*/ 0 w 5227"/>
                <a:gd name="T1" fmla="*/ 0 h 9"/>
                <a:gd name="T2" fmla="*/ 5227 w 5227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9">
                  <a:moveTo>
                    <a:pt x="0" y="0"/>
                  </a:moveTo>
                  <a:cubicBezTo>
                    <a:pt x="42" y="9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0"/>
            <p:cNvSpPr>
              <a:spLocks noChangeShapeType="1"/>
            </p:cNvSpPr>
            <p:nvPr/>
          </p:nvSpPr>
          <p:spPr bwMode="auto">
            <a:xfrm>
              <a:off x="2248" y="2771"/>
              <a:ext cx="0" cy="410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1"/>
            <p:cNvSpPr>
              <a:spLocks noChangeArrowheads="1"/>
            </p:cNvSpPr>
            <p:nvPr/>
          </p:nvSpPr>
          <p:spPr bwMode="auto">
            <a:xfrm>
              <a:off x="2093" y="2898"/>
              <a:ext cx="131" cy="134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2121" y="2914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2278" y="2831"/>
              <a:ext cx="4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2278" y="2944"/>
              <a:ext cx="1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2066" y="3223"/>
              <a:ext cx="1601" cy="411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3320" y="3272"/>
              <a:ext cx="330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2875" y="3271"/>
              <a:ext cx="394" cy="12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2883" y="3274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3332" y="3278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Rectangle 80"/>
            <p:cNvSpPr>
              <a:spLocks noChangeArrowheads="1"/>
            </p:cNvSpPr>
            <p:nvPr/>
          </p:nvSpPr>
          <p:spPr bwMode="auto">
            <a:xfrm>
              <a:off x="2296" y="3491"/>
              <a:ext cx="3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3" name="Rectangle 81"/>
            <p:cNvSpPr>
              <a:spLocks noChangeArrowheads="1"/>
            </p:cNvSpPr>
            <p:nvPr/>
          </p:nvSpPr>
          <p:spPr bwMode="auto">
            <a:xfrm>
              <a:off x="3321" y="3473"/>
              <a:ext cx="331" cy="121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2"/>
            <p:cNvSpPr>
              <a:spLocks noChangeArrowheads="1"/>
            </p:cNvSpPr>
            <p:nvPr/>
          </p:nvSpPr>
          <p:spPr bwMode="auto">
            <a:xfrm>
              <a:off x="2876" y="3472"/>
              <a:ext cx="396" cy="123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3"/>
            <p:cNvSpPr>
              <a:spLocks noChangeArrowheads="1"/>
            </p:cNvSpPr>
            <p:nvPr/>
          </p:nvSpPr>
          <p:spPr bwMode="auto">
            <a:xfrm>
              <a:off x="2884" y="3475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6" name="Rectangle 84"/>
            <p:cNvSpPr>
              <a:spLocks noChangeArrowheads="1"/>
            </p:cNvSpPr>
            <p:nvPr/>
          </p:nvSpPr>
          <p:spPr bwMode="auto">
            <a:xfrm>
              <a:off x="3334" y="3479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2246" y="3444"/>
              <a:ext cx="1369" cy="3"/>
            </a:xfrm>
            <a:custGeom>
              <a:avLst/>
              <a:gdLst>
                <a:gd name="T0" fmla="*/ 0 w 5227"/>
                <a:gd name="T1" fmla="*/ 0 h 10"/>
                <a:gd name="T2" fmla="*/ 5227 w 5227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10">
                  <a:moveTo>
                    <a:pt x="0" y="0"/>
                  </a:moveTo>
                  <a:cubicBezTo>
                    <a:pt x="42" y="10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6"/>
            <p:cNvSpPr>
              <a:spLocks noChangeShapeType="1"/>
            </p:cNvSpPr>
            <p:nvPr/>
          </p:nvSpPr>
          <p:spPr bwMode="auto">
            <a:xfrm>
              <a:off x="2249" y="3226"/>
              <a:ext cx="0" cy="409"/>
            </a:xfrm>
            <a:prstGeom prst="lin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7"/>
            <p:cNvSpPr>
              <a:spLocks noChangeArrowheads="1"/>
            </p:cNvSpPr>
            <p:nvPr/>
          </p:nvSpPr>
          <p:spPr bwMode="auto">
            <a:xfrm>
              <a:off x="2093" y="3353"/>
              <a:ext cx="131" cy="133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88"/>
            <p:cNvSpPr>
              <a:spLocks noChangeArrowheads="1"/>
            </p:cNvSpPr>
            <p:nvPr/>
          </p:nvSpPr>
          <p:spPr bwMode="auto">
            <a:xfrm>
              <a:off x="2122" y="3368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2278" y="3285"/>
              <a:ext cx="4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2278" y="3398"/>
              <a:ext cx="18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3654" y="1004"/>
              <a:ext cx="269" cy="1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2"/>
            <p:cNvSpPr>
              <a:spLocks noChangeArrowheads="1"/>
            </p:cNvSpPr>
            <p:nvPr/>
          </p:nvSpPr>
          <p:spPr bwMode="auto">
            <a:xfrm>
              <a:off x="3737" y="1036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3655" y="1275"/>
              <a:ext cx="270" cy="189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3736" y="1300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3647" y="3713"/>
              <a:ext cx="270" cy="1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6"/>
            <p:cNvSpPr>
              <a:spLocks noChangeArrowheads="1"/>
            </p:cNvSpPr>
            <p:nvPr/>
          </p:nvSpPr>
          <p:spPr bwMode="auto">
            <a:xfrm>
              <a:off x="3736" y="3751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3 * (-2)</a:t>
            </a:r>
          </a:p>
        </p:txBody>
      </p:sp>
      <p:sp>
        <p:nvSpPr>
          <p:cNvPr id="4" name="Freeform 3"/>
          <p:cNvSpPr/>
          <p:nvPr/>
        </p:nvSpPr>
        <p:spPr>
          <a:xfrm>
            <a:off x="7754400" y="288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             --</a:t>
            </a:r>
          </a:p>
        </p:txBody>
      </p:sp>
      <p:sp>
        <p:nvSpPr>
          <p:cNvPr id="5" name="Freeform 4"/>
          <p:cNvSpPr/>
          <p:nvPr/>
        </p:nvSpPr>
        <p:spPr>
          <a:xfrm>
            <a:off x="8330400" y="302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754400" y="360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       add 3</a:t>
            </a:r>
          </a:p>
        </p:txBody>
      </p:sp>
      <p:sp>
        <p:nvSpPr>
          <p:cNvPr id="7" name="Freeform 6"/>
          <p:cNvSpPr/>
          <p:nvPr/>
        </p:nvSpPr>
        <p:spPr>
          <a:xfrm>
            <a:off x="8186400" y="374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7754400" y="432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        add 3</a:t>
            </a:r>
          </a:p>
        </p:txBody>
      </p:sp>
      <p:sp>
        <p:nvSpPr>
          <p:cNvPr id="9" name="Freeform 8"/>
          <p:cNvSpPr/>
          <p:nvPr/>
        </p:nvSpPr>
        <p:spPr>
          <a:xfrm>
            <a:off x="8258399" y="446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7754400" y="4968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         sub 3</a:t>
            </a:r>
          </a:p>
        </p:txBody>
      </p:sp>
      <p:sp>
        <p:nvSpPr>
          <p:cNvPr id="11" name="Freeform 10"/>
          <p:cNvSpPr/>
          <p:nvPr/>
        </p:nvSpPr>
        <p:spPr>
          <a:xfrm>
            <a:off x="8258399" y="5112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5" name="Group 4"/>
          <p:cNvGrpSpPr>
            <a:grpSpLocks noChangeAspect="1"/>
          </p:cNvGrpSpPr>
          <p:nvPr/>
        </p:nvGrpSpPr>
        <p:grpSpPr bwMode="auto">
          <a:xfrm>
            <a:off x="3657601" y="1371600"/>
            <a:ext cx="3241675" cy="5105400"/>
            <a:chOff x="1728" y="864"/>
            <a:chExt cx="2042" cy="3216"/>
          </a:xfrm>
        </p:grpSpPr>
        <p:sp>
          <p:nvSpPr>
            <p:cNvPr id="1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864"/>
              <a:ext cx="2042" cy="3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2563" y="1514"/>
              <a:ext cx="358" cy="94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787" y="1868"/>
              <a:ext cx="1654" cy="426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075" y="1920"/>
              <a:ext cx="344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2627" y="1917"/>
              <a:ext cx="415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2635" y="1922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3089" y="1928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2026" y="2145"/>
              <a:ext cx="4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077" y="2129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2628" y="2126"/>
              <a:ext cx="416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2636" y="2131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15"/>
            <p:cNvSpPr>
              <a:spLocks noChangeArrowheads="1"/>
            </p:cNvSpPr>
            <p:nvPr/>
          </p:nvSpPr>
          <p:spPr bwMode="auto">
            <a:xfrm>
              <a:off x="3090" y="2137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16"/>
            <p:cNvSpPr>
              <a:spLocks/>
            </p:cNvSpPr>
            <p:nvPr/>
          </p:nvSpPr>
          <p:spPr bwMode="auto">
            <a:xfrm>
              <a:off x="1974" y="2097"/>
              <a:ext cx="1421" cy="3"/>
            </a:xfrm>
            <a:custGeom>
              <a:avLst/>
              <a:gdLst>
                <a:gd name="T0" fmla="*/ 0 w 5227"/>
                <a:gd name="T1" fmla="*/ 0 h 9"/>
                <a:gd name="T2" fmla="*/ 5227 w 5227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9">
                  <a:moveTo>
                    <a:pt x="0" y="0"/>
                  </a:moveTo>
                  <a:cubicBezTo>
                    <a:pt x="42" y="9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1977" y="1870"/>
              <a:ext cx="0" cy="42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1816" y="2002"/>
              <a:ext cx="136" cy="138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1845" y="2018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1774" y="1498"/>
              <a:ext cx="1566" cy="285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1"/>
            <p:cNvSpPr>
              <a:spLocks noChangeArrowheads="1"/>
            </p:cNvSpPr>
            <p:nvPr/>
          </p:nvSpPr>
          <p:spPr bwMode="auto">
            <a:xfrm>
              <a:off x="2949" y="1634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505" y="1632"/>
              <a:ext cx="418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2517" y="1642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24"/>
            <p:cNvSpPr>
              <a:spLocks noChangeArrowheads="1"/>
            </p:cNvSpPr>
            <p:nvPr/>
          </p:nvSpPr>
          <p:spPr bwMode="auto">
            <a:xfrm>
              <a:off x="2962" y="1643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1818" y="1648"/>
              <a:ext cx="41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2699" y="1488"/>
              <a:ext cx="7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27"/>
            <p:cNvSpPr>
              <a:spLocks/>
            </p:cNvSpPr>
            <p:nvPr/>
          </p:nvSpPr>
          <p:spPr bwMode="auto">
            <a:xfrm>
              <a:off x="2954" y="1514"/>
              <a:ext cx="358" cy="94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3090" y="1488"/>
              <a:ext cx="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V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29"/>
            <p:cNvSpPr>
              <a:spLocks/>
            </p:cNvSpPr>
            <p:nvPr/>
          </p:nvSpPr>
          <p:spPr bwMode="auto">
            <a:xfrm>
              <a:off x="1801" y="1240"/>
              <a:ext cx="1033" cy="213"/>
            </a:xfrm>
            <a:custGeom>
              <a:avLst/>
              <a:gdLst>
                <a:gd name="T0" fmla="*/ 95 w 3802"/>
                <a:gd name="T1" fmla="*/ 0 h 784"/>
                <a:gd name="T2" fmla="*/ 3707 w 3802"/>
                <a:gd name="T3" fmla="*/ 0 h 784"/>
                <a:gd name="T4" fmla="*/ 3802 w 3802"/>
                <a:gd name="T5" fmla="*/ 94 h 784"/>
                <a:gd name="T6" fmla="*/ 3802 w 3802"/>
                <a:gd name="T7" fmla="*/ 689 h 784"/>
                <a:gd name="T8" fmla="*/ 3707 w 3802"/>
                <a:gd name="T9" fmla="*/ 784 h 784"/>
                <a:gd name="T10" fmla="*/ 95 w 3802"/>
                <a:gd name="T11" fmla="*/ 784 h 784"/>
                <a:gd name="T12" fmla="*/ 0 w 3802"/>
                <a:gd name="T13" fmla="*/ 689 h 784"/>
                <a:gd name="T14" fmla="*/ 0 w 3802"/>
                <a:gd name="T15" fmla="*/ 94 h 784"/>
                <a:gd name="T16" fmla="*/ 95 w 3802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2" h="784">
                  <a:moveTo>
                    <a:pt x="95" y="0"/>
                  </a:moveTo>
                  <a:lnTo>
                    <a:pt x="3707" y="0"/>
                  </a:lnTo>
                  <a:cubicBezTo>
                    <a:pt x="3759" y="0"/>
                    <a:pt x="3802" y="42"/>
                    <a:pt x="3802" y="94"/>
                  </a:cubicBezTo>
                  <a:lnTo>
                    <a:pt x="3802" y="689"/>
                  </a:lnTo>
                  <a:cubicBezTo>
                    <a:pt x="3802" y="742"/>
                    <a:pt x="3759" y="784"/>
                    <a:pt x="3707" y="784"/>
                  </a:cubicBezTo>
                  <a:lnTo>
                    <a:pt x="95" y="784"/>
                  </a:lnTo>
                  <a:cubicBezTo>
                    <a:pt x="42" y="784"/>
                    <a:pt x="0" y="742"/>
                    <a:pt x="0" y="689"/>
                  </a:cubicBez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1833" y="1284"/>
              <a:ext cx="8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Multiplier (M)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2929" y="1237"/>
              <a:ext cx="414" cy="208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2"/>
            <p:cNvSpPr>
              <a:spLocks noChangeArrowheads="1"/>
            </p:cNvSpPr>
            <p:nvPr/>
          </p:nvSpPr>
          <p:spPr bwMode="auto">
            <a:xfrm>
              <a:off x="2969" y="1292"/>
              <a:ext cx="27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Freeform 33"/>
            <p:cNvSpPr>
              <a:spLocks/>
            </p:cNvSpPr>
            <p:nvPr/>
          </p:nvSpPr>
          <p:spPr bwMode="auto">
            <a:xfrm>
              <a:off x="1805" y="949"/>
              <a:ext cx="1065" cy="224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99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99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4"/>
                    <a:pt x="3917" y="99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99"/>
                  </a:lnTo>
                  <a:cubicBezTo>
                    <a:pt x="0" y="44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34"/>
            <p:cNvSpPr>
              <a:spLocks noChangeArrowheads="1"/>
            </p:cNvSpPr>
            <p:nvPr/>
          </p:nvSpPr>
          <p:spPr bwMode="auto">
            <a:xfrm>
              <a:off x="1834" y="989"/>
              <a:ext cx="90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Multiplicand 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Freeform 35"/>
            <p:cNvSpPr>
              <a:spLocks/>
            </p:cNvSpPr>
            <p:nvPr/>
          </p:nvSpPr>
          <p:spPr bwMode="auto">
            <a:xfrm>
              <a:off x="2933" y="962"/>
              <a:ext cx="414" cy="209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2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2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36"/>
            <p:cNvSpPr>
              <a:spLocks noChangeArrowheads="1"/>
            </p:cNvSpPr>
            <p:nvPr/>
          </p:nvSpPr>
          <p:spPr bwMode="auto">
            <a:xfrm>
              <a:off x="2974" y="1018"/>
              <a:ext cx="27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Freeform 37"/>
            <p:cNvSpPr>
              <a:spLocks/>
            </p:cNvSpPr>
            <p:nvPr/>
          </p:nvSpPr>
          <p:spPr bwMode="auto">
            <a:xfrm>
              <a:off x="1806" y="3778"/>
              <a:ext cx="1065" cy="224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100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100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5"/>
                    <a:pt x="3917" y="100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38"/>
            <p:cNvSpPr>
              <a:spLocks noChangeArrowheads="1"/>
            </p:cNvSpPr>
            <p:nvPr/>
          </p:nvSpPr>
          <p:spPr bwMode="auto">
            <a:xfrm>
              <a:off x="1837" y="3784"/>
              <a:ext cx="69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Product(P)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2934" y="3791"/>
              <a:ext cx="415" cy="209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2983" y="3797"/>
              <a:ext cx="27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1010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2008" y="1932"/>
              <a:ext cx="4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2"/>
            <p:cNvSpPr>
              <a:spLocks noChangeArrowheads="1"/>
            </p:cNvSpPr>
            <p:nvPr/>
          </p:nvSpPr>
          <p:spPr bwMode="auto">
            <a:xfrm>
              <a:off x="2008" y="2049"/>
              <a:ext cx="2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1788" y="2339"/>
              <a:ext cx="1654" cy="426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3076" y="2391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5"/>
            <p:cNvSpPr>
              <a:spLocks noChangeArrowheads="1"/>
            </p:cNvSpPr>
            <p:nvPr/>
          </p:nvSpPr>
          <p:spPr bwMode="auto">
            <a:xfrm>
              <a:off x="2627" y="2389"/>
              <a:ext cx="410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46"/>
            <p:cNvSpPr>
              <a:spLocks noChangeArrowheads="1"/>
            </p:cNvSpPr>
            <p:nvPr/>
          </p:nvSpPr>
          <p:spPr bwMode="auto">
            <a:xfrm>
              <a:off x="2635" y="2394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47"/>
            <p:cNvSpPr>
              <a:spLocks noChangeArrowheads="1"/>
            </p:cNvSpPr>
            <p:nvPr/>
          </p:nvSpPr>
          <p:spPr bwMode="auto">
            <a:xfrm>
              <a:off x="3089" y="2400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Rectangle 48"/>
            <p:cNvSpPr>
              <a:spLocks noChangeArrowheads="1"/>
            </p:cNvSpPr>
            <p:nvPr/>
          </p:nvSpPr>
          <p:spPr bwMode="auto">
            <a:xfrm>
              <a:off x="2026" y="2617"/>
              <a:ext cx="4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1" name="Rectangle 49"/>
            <p:cNvSpPr>
              <a:spLocks noChangeArrowheads="1"/>
            </p:cNvSpPr>
            <p:nvPr/>
          </p:nvSpPr>
          <p:spPr bwMode="auto">
            <a:xfrm>
              <a:off x="3077" y="2600"/>
              <a:ext cx="344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2629" y="2598"/>
              <a:ext cx="409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1"/>
            <p:cNvSpPr>
              <a:spLocks noChangeArrowheads="1"/>
            </p:cNvSpPr>
            <p:nvPr/>
          </p:nvSpPr>
          <p:spPr bwMode="auto">
            <a:xfrm>
              <a:off x="2637" y="2602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52"/>
            <p:cNvSpPr>
              <a:spLocks noChangeArrowheads="1"/>
            </p:cNvSpPr>
            <p:nvPr/>
          </p:nvSpPr>
          <p:spPr bwMode="auto">
            <a:xfrm>
              <a:off x="3091" y="2608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Freeform 53"/>
            <p:cNvSpPr>
              <a:spLocks/>
            </p:cNvSpPr>
            <p:nvPr/>
          </p:nvSpPr>
          <p:spPr bwMode="auto">
            <a:xfrm>
              <a:off x="1975" y="2568"/>
              <a:ext cx="1421" cy="3"/>
            </a:xfrm>
            <a:custGeom>
              <a:avLst/>
              <a:gdLst>
                <a:gd name="T0" fmla="*/ 0 w 5227"/>
                <a:gd name="T1" fmla="*/ 0 h 10"/>
                <a:gd name="T2" fmla="*/ 5227 w 5227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10">
                  <a:moveTo>
                    <a:pt x="0" y="0"/>
                  </a:moveTo>
                  <a:cubicBezTo>
                    <a:pt x="42" y="10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54"/>
            <p:cNvSpPr>
              <a:spLocks noChangeShapeType="1"/>
            </p:cNvSpPr>
            <p:nvPr/>
          </p:nvSpPr>
          <p:spPr bwMode="auto">
            <a:xfrm>
              <a:off x="1978" y="2342"/>
              <a:ext cx="0" cy="424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55"/>
            <p:cNvSpPr>
              <a:spLocks noChangeArrowheads="1"/>
            </p:cNvSpPr>
            <p:nvPr/>
          </p:nvSpPr>
          <p:spPr bwMode="auto">
            <a:xfrm>
              <a:off x="1816" y="2473"/>
              <a:ext cx="136" cy="139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56"/>
            <p:cNvSpPr>
              <a:spLocks noChangeArrowheads="1"/>
            </p:cNvSpPr>
            <p:nvPr/>
          </p:nvSpPr>
          <p:spPr bwMode="auto">
            <a:xfrm>
              <a:off x="1846" y="2490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2008" y="2404"/>
              <a:ext cx="4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58"/>
            <p:cNvSpPr>
              <a:spLocks noChangeArrowheads="1"/>
            </p:cNvSpPr>
            <p:nvPr/>
          </p:nvSpPr>
          <p:spPr bwMode="auto">
            <a:xfrm>
              <a:off x="2008" y="2521"/>
              <a:ext cx="2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59"/>
            <p:cNvSpPr>
              <a:spLocks noChangeArrowheads="1"/>
            </p:cNvSpPr>
            <p:nvPr/>
          </p:nvSpPr>
          <p:spPr bwMode="auto">
            <a:xfrm>
              <a:off x="1787" y="2804"/>
              <a:ext cx="1655" cy="425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0"/>
            <p:cNvSpPr>
              <a:spLocks noChangeArrowheads="1"/>
            </p:cNvSpPr>
            <p:nvPr/>
          </p:nvSpPr>
          <p:spPr bwMode="auto">
            <a:xfrm>
              <a:off x="3076" y="2856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2627" y="2853"/>
              <a:ext cx="413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2"/>
            <p:cNvSpPr>
              <a:spLocks noChangeArrowheads="1"/>
            </p:cNvSpPr>
            <p:nvPr/>
          </p:nvSpPr>
          <p:spPr bwMode="auto">
            <a:xfrm>
              <a:off x="2635" y="2858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63"/>
            <p:cNvSpPr>
              <a:spLocks noChangeArrowheads="1"/>
            </p:cNvSpPr>
            <p:nvPr/>
          </p:nvSpPr>
          <p:spPr bwMode="auto">
            <a:xfrm>
              <a:off x="3089" y="2864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64"/>
            <p:cNvSpPr>
              <a:spLocks noChangeArrowheads="1"/>
            </p:cNvSpPr>
            <p:nvPr/>
          </p:nvSpPr>
          <p:spPr bwMode="auto">
            <a:xfrm>
              <a:off x="2026" y="3081"/>
              <a:ext cx="4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65"/>
            <p:cNvSpPr>
              <a:spLocks noChangeArrowheads="1"/>
            </p:cNvSpPr>
            <p:nvPr/>
          </p:nvSpPr>
          <p:spPr bwMode="auto">
            <a:xfrm>
              <a:off x="3077" y="3064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6"/>
            <p:cNvSpPr>
              <a:spLocks noChangeArrowheads="1"/>
            </p:cNvSpPr>
            <p:nvPr/>
          </p:nvSpPr>
          <p:spPr bwMode="auto">
            <a:xfrm>
              <a:off x="2629" y="3062"/>
              <a:ext cx="414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67"/>
            <p:cNvSpPr>
              <a:spLocks noChangeArrowheads="1"/>
            </p:cNvSpPr>
            <p:nvPr/>
          </p:nvSpPr>
          <p:spPr bwMode="auto">
            <a:xfrm>
              <a:off x="2637" y="3067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68"/>
            <p:cNvSpPr>
              <a:spLocks noChangeArrowheads="1"/>
            </p:cNvSpPr>
            <p:nvPr/>
          </p:nvSpPr>
          <p:spPr bwMode="auto">
            <a:xfrm>
              <a:off x="3090" y="3073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Freeform 69"/>
            <p:cNvSpPr>
              <a:spLocks/>
            </p:cNvSpPr>
            <p:nvPr/>
          </p:nvSpPr>
          <p:spPr bwMode="auto">
            <a:xfrm>
              <a:off x="1975" y="3033"/>
              <a:ext cx="1420" cy="2"/>
            </a:xfrm>
            <a:custGeom>
              <a:avLst/>
              <a:gdLst>
                <a:gd name="T0" fmla="*/ 0 w 5227"/>
                <a:gd name="T1" fmla="*/ 0 h 9"/>
                <a:gd name="T2" fmla="*/ 5227 w 5227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9">
                  <a:moveTo>
                    <a:pt x="0" y="0"/>
                  </a:moveTo>
                  <a:cubicBezTo>
                    <a:pt x="42" y="9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0"/>
            <p:cNvSpPr>
              <a:spLocks noChangeShapeType="1"/>
            </p:cNvSpPr>
            <p:nvPr/>
          </p:nvSpPr>
          <p:spPr bwMode="auto">
            <a:xfrm>
              <a:off x="1977" y="2806"/>
              <a:ext cx="0" cy="42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1"/>
            <p:cNvSpPr>
              <a:spLocks noChangeArrowheads="1"/>
            </p:cNvSpPr>
            <p:nvPr/>
          </p:nvSpPr>
          <p:spPr bwMode="auto">
            <a:xfrm>
              <a:off x="1816" y="2937"/>
              <a:ext cx="136" cy="139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2"/>
            <p:cNvSpPr>
              <a:spLocks noChangeArrowheads="1"/>
            </p:cNvSpPr>
            <p:nvPr/>
          </p:nvSpPr>
          <p:spPr bwMode="auto">
            <a:xfrm>
              <a:off x="1845" y="2954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5" name="Rectangle 73"/>
            <p:cNvSpPr>
              <a:spLocks noChangeArrowheads="1"/>
            </p:cNvSpPr>
            <p:nvPr/>
          </p:nvSpPr>
          <p:spPr bwMode="auto">
            <a:xfrm>
              <a:off x="2008" y="2868"/>
              <a:ext cx="4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6" name="Rectangle 74"/>
            <p:cNvSpPr>
              <a:spLocks noChangeArrowheads="1"/>
            </p:cNvSpPr>
            <p:nvPr/>
          </p:nvSpPr>
          <p:spPr bwMode="auto">
            <a:xfrm>
              <a:off x="2008" y="2985"/>
              <a:ext cx="2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7" name="Rectangle 75"/>
            <p:cNvSpPr>
              <a:spLocks noChangeArrowheads="1"/>
            </p:cNvSpPr>
            <p:nvPr/>
          </p:nvSpPr>
          <p:spPr bwMode="auto">
            <a:xfrm>
              <a:off x="1788" y="3275"/>
              <a:ext cx="1657" cy="426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76"/>
            <p:cNvSpPr>
              <a:spLocks noChangeArrowheads="1"/>
            </p:cNvSpPr>
            <p:nvPr/>
          </p:nvSpPr>
          <p:spPr bwMode="auto">
            <a:xfrm>
              <a:off x="3076" y="3327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77"/>
            <p:cNvSpPr>
              <a:spLocks noChangeArrowheads="1"/>
            </p:cNvSpPr>
            <p:nvPr/>
          </p:nvSpPr>
          <p:spPr bwMode="auto">
            <a:xfrm>
              <a:off x="2628" y="3324"/>
              <a:ext cx="410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78"/>
            <p:cNvSpPr>
              <a:spLocks noChangeArrowheads="1"/>
            </p:cNvSpPr>
            <p:nvPr/>
          </p:nvSpPr>
          <p:spPr bwMode="auto">
            <a:xfrm>
              <a:off x="2636" y="3329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79"/>
            <p:cNvSpPr>
              <a:spLocks noChangeArrowheads="1"/>
            </p:cNvSpPr>
            <p:nvPr/>
          </p:nvSpPr>
          <p:spPr bwMode="auto">
            <a:xfrm>
              <a:off x="3089" y="3336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Rectangle 80"/>
            <p:cNvSpPr>
              <a:spLocks noChangeArrowheads="1"/>
            </p:cNvSpPr>
            <p:nvPr/>
          </p:nvSpPr>
          <p:spPr bwMode="auto">
            <a:xfrm>
              <a:off x="2027" y="3553"/>
              <a:ext cx="4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3" name="Rectangle 81"/>
            <p:cNvSpPr>
              <a:spLocks noChangeArrowheads="1"/>
            </p:cNvSpPr>
            <p:nvPr/>
          </p:nvSpPr>
          <p:spPr bwMode="auto">
            <a:xfrm>
              <a:off x="3078" y="3536"/>
              <a:ext cx="343" cy="12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2"/>
            <p:cNvSpPr>
              <a:spLocks noChangeArrowheads="1"/>
            </p:cNvSpPr>
            <p:nvPr/>
          </p:nvSpPr>
          <p:spPr bwMode="auto">
            <a:xfrm>
              <a:off x="2629" y="3533"/>
              <a:ext cx="405" cy="127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83"/>
            <p:cNvSpPr>
              <a:spLocks noChangeArrowheads="1"/>
            </p:cNvSpPr>
            <p:nvPr/>
          </p:nvSpPr>
          <p:spPr bwMode="auto">
            <a:xfrm>
              <a:off x="2637" y="3538"/>
              <a:ext cx="28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6" name="Rectangle 84"/>
            <p:cNvSpPr>
              <a:spLocks noChangeArrowheads="1"/>
            </p:cNvSpPr>
            <p:nvPr/>
          </p:nvSpPr>
          <p:spPr bwMode="auto">
            <a:xfrm>
              <a:off x="3091" y="3544"/>
              <a:ext cx="23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7" name="Freeform 85"/>
            <p:cNvSpPr>
              <a:spLocks/>
            </p:cNvSpPr>
            <p:nvPr/>
          </p:nvSpPr>
          <p:spPr bwMode="auto">
            <a:xfrm>
              <a:off x="1975" y="3504"/>
              <a:ext cx="1421" cy="3"/>
            </a:xfrm>
            <a:custGeom>
              <a:avLst/>
              <a:gdLst>
                <a:gd name="T0" fmla="*/ 0 w 5227"/>
                <a:gd name="T1" fmla="*/ 0 h 10"/>
                <a:gd name="T2" fmla="*/ 5227 w 5227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227" h="10">
                  <a:moveTo>
                    <a:pt x="0" y="0"/>
                  </a:moveTo>
                  <a:cubicBezTo>
                    <a:pt x="42" y="10"/>
                    <a:pt x="5227" y="0"/>
                    <a:pt x="5227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86"/>
            <p:cNvSpPr>
              <a:spLocks noChangeShapeType="1"/>
            </p:cNvSpPr>
            <p:nvPr/>
          </p:nvSpPr>
          <p:spPr bwMode="auto">
            <a:xfrm>
              <a:off x="1978" y="3277"/>
              <a:ext cx="0" cy="42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Oval 87"/>
            <p:cNvSpPr>
              <a:spLocks noChangeArrowheads="1"/>
            </p:cNvSpPr>
            <p:nvPr/>
          </p:nvSpPr>
          <p:spPr bwMode="auto">
            <a:xfrm>
              <a:off x="1816" y="3409"/>
              <a:ext cx="136" cy="138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88"/>
            <p:cNvSpPr>
              <a:spLocks noChangeArrowheads="1"/>
            </p:cNvSpPr>
            <p:nvPr/>
          </p:nvSpPr>
          <p:spPr bwMode="auto">
            <a:xfrm>
              <a:off x="1846" y="3425"/>
              <a:ext cx="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1" name="Rectangle 89"/>
            <p:cNvSpPr>
              <a:spLocks noChangeArrowheads="1"/>
            </p:cNvSpPr>
            <p:nvPr/>
          </p:nvSpPr>
          <p:spPr bwMode="auto">
            <a:xfrm>
              <a:off x="2008" y="3339"/>
              <a:ext cx="47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Rectangle 90"/>
            <p:cNvSpPr>
              <a:spLocks noChangeArrowheads="1"/>
            </p:cNvSpPr>
            <p:nvPr/>
          </p:nvSpPr>
          <p:spPr bwMode="auto">
            <a:xfrm>
              <a:off x="2008" y="3456"/>
              <a:ext cx="2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" name="Rectangle 91"/>
            <p:cNvSpPr>
              <a:spLocks noChangeArrowheads="1"/>
            </p:cNvSpPr>
            <p:nvPr/>
          </p:nvSpPr>
          <p:spPr bwMode="auto">
            <a:xfrm>
              <a:off x="3412" y="965"/>
              <a:ext cx="280" cy="195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92"/>
            <p:cNvSpPr>
              <a:spLocks noChangeArrowheads="1"/>
            </p:cNvSpPr>
            <p:nvPr/>
          </p:nvSpPr>
          <p:spPr bwMode="auto">
            <a:xfrm>
              <a:off x="3498" y="998"/>
              <a:ext cx="6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" name="Rectangle 93"/>
            <p:cNvSpPr>
              <a:spLocks noChangeArrowheads="1"/>
            </p:cNvSpPr>
            <p:nvPr/>
          </p:nvSpPr>
          <p:spPr bwMode="auto">
            <a:xfrm>
              <a:off x="3414" y="1247"/>
              <a:ext cx="279" cy="195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94"/>
            <p:cNvSpPr>
              <a:spLocks noChangeArrowheads="1"/>
            </p:cNvSpPr>
            <p:nvPr/>
          </p:nvSpPr>
          <p:spPr bwMode="auto">
            <a:xfrm>
              <a:off x="3474" y="1280"/>
              <a:ext cx="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-2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7" name="Rectangle 95"/>
            <p:cNvSpPr>
              <a:spLocks noChangeArrowheads="1"/>
            </p:cNvSpPr>
            <p:nvPr/>
          </p:nvSpPr>
          <p:spPr bwMode="auto">
            <a:xfrm>
              <a:off x="3436" y="3783"/>
              <a:ext cx="281" cy="196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96"/>
            <p:cNvSpPr>
              <a:spLocks noChangeArrowheads="1"/>
            </p:cNvSpPr>
            <p:nvPr/>
          </p:nvSpPr>
          <p:spPr bwMode="auto">
            <a:xfrm>
              <a:off x="3496" y="3817"/>
              <a:ext cx="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-6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Algorithm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493838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Take a look at the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alibri" panose="020F0502020204030204" pitchFamily="34" charset="0"/>
              </a:rPr>
              <a:t>lsb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of V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0 →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do nothing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1 → Add N </a:t>
            </a:r>
            <a:r>
              <a:rPr lang="en-US" dirty="0">
                <a:solidFill>
                  <a:srgbClr val="6B2394"/>
                </a:solidFill>
                <a:latin typeface="Calibri" panose="020F0502020204030204" pitchFamily="34" charset="0"/>
              </a:rPr>
              <a:t>(multiplicand)</a:t>
            </a:r>
            <a:r>
              <a:rPr lang="en-US" dirty="0">
                <a:latin typeface="Calibri" panose="020F0502020204030204" pitchFamily="34" charset="0"/>
              </a:rPr>
              <a:t> to U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u="sng" dirty="0"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Right shift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80"/>
                </a:solidFill>
                <a:latin typeface="Calibri" panose="020F0502020204030204" pitchFamily="34" charset="0"/>
              </a:rPr>
              <a:t>Right shifting the partial product</a:t>
            </a:r>
            <a:r>
              <a:rPr lang="en-US" dirty="0">
                <a:latin typeface="Calibri" panose="020F0502020204030204" pitchFamily="34" charset="0"/>
              </a:rPr>
              <a:t> is the same as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left shifting the multiplicand</a:t>
            </a:r>
            <a:r>
              <a:rPr lang="en-US" dirty="0">
                <a:latin typeface="Calibri" panose="020F0502020204030204" pitchFamily="34" charset="0"/>
              </a:rPr>
              <a:t>,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which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Needs to be done in every step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Last step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different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Last </a:t>
            </a:r>
            <a:r>
              <a:rPr lang="fr-FR" dirty="0" err="1">
                <a:solidFill>
                  <a:schemeClr val="tx1"/>
                </a:solidFill>
              </a:rPr>
              <a:t>Step</a:t>
            </a:r>
            <a:r>
              <a:rPr lang="fr-FR" dirty="0">
                <a:solidFill>
                  <a:schemeClr val="tx1"/>
                </a:solidFill>
              </a:rPr>
              <a:t> ...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413000" y="15240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last step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lsb</a:t>
            </a:r>
            <a:r>
              <a:rPr lang="en-US" dirty="0">
                <a:latin typeface="Calibri" panose="020F0502020204030204" pitchFamily="34" charset="0"/>
              </a:rPr>
              <a:t> of V = </a:t>
            </a:r>
            <a:r>
              <a:rPr lang="en-US" dirty="0" err="1">
                <a:latin typeface="Calibri" panose="020F0502020204030204" pitchFamily="34" charset="0"/>
              </a:rPr>
              <a:t>msb</a:t>
            </a:r>
            <a:r>
              <a:rPr lang="en-US" dirty="0">
                <a:latin typeface="Calibri" panose="020F0502020204030204" pitchFamily="34" charset="0"/>
              </a:rPr>
              <a:t> of M (multiplier)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0 → do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nothing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is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Multiplier is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negative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Recall : A = A</a:t>
            </a:r>
            <a:r>
              <a:rPr lang="en-US" sz="2800" baseline="-33000" dirty="0">
                <a:latin typeface="Calibri" panose="020F0502020204030204" pitchFamily="34" charset="0"/>
              </a:rPr>
              <a:t>1 .. n-1</a:t>
            </a:r>
            <a:r>
              <a:rPr lang="en-US" sz="2800" dirty="0">
                <a:latin typeface="Calibri" panose="020F0502020204030204" pitchFamily="34" charset="0"/>
              </a:rPr>
              <a:t> - 2</a:t>
            </a:r>
            <a:r>
              <a:rPr lang="en-US" sz="2800" baseline="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A</a:t>
            </a:r>
            <a:r>
              <a:rPr lang="en-US" sz="2800" baseline="-33000" dirty="0">
                <a:latin typeface="Calibri" panose="020F0502020204030204" pitchFamily="34" charset="0"/>
              </a:rPr>
              <a:t>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Hence, we need to subtract the </a:t>
            </a: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multiplicand</a:t>
            </a:r>
            <a:r>
              <a:rPr lang="en-US" sz="2200" dirty="0">
                <a:latin typeface="Calibri" panose="020F0502020204030204" pitchFamily="34" charset="0"/>
              </a:rPr>
              <a:t> if the </a:t>
            </a:r>
            <a:r>
              <a:rPr lang="en-US" sz="2200" dirty="0" err="1">
                <a:latin typeface="Calibri" panose="020F0502020204030204" pitchFamily="34" charset="0"/>
              </a:rPr>
              <a:t>msb</a:t>
            </a:r>
            <a:r>
              <a:rPr lang="en-US" sz="2200" dirty="0">
                <a:latin typeface="Calibri" panose="020F0502020204030204" pitchFamily="34" charset="0"/>
              </a:rPr>
              <a:t> of the multiplier is 1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76400"/>
            <a:ext cx="7416800" cy="2438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are </a:t>
            </a:r>
            <a:r>
              <a:rPr lang="en-US" i="1" dirty="0">
                <a:solidFill>
                  <a:srgbClr val="008000"/>
                </a:solidFill>
                <a:latin typeface="Calibri" panose="020F0502020204030204" pitchFamily="34" charset="0"/>
              </a:rPr>
              <a:t>n</a:t>
            </a:r>
            <a:r>
              <a:rPr lang="en-US" i="1" dirty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loops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loop takes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log(n)</a:t>
            </a:r>
            <a:r>
              <a:rPr lang="en-US" dirty="0">
                <a:latin typeface="Calibri" panose="020F0502020204030204" pitchFamily="34" charset="0"/>
              </a:rPr>
              <a:t> time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Total time : O(n log(n))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Booth Multiplier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240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We can make our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iterative multiplier faster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If there are a continuous sequence of 0s in the multiplier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DC2300"/>
                </a:solidFill>
                <a:latin typeface="Calibri" panose="020F0502020204030204" pitchFamily="34" charset="0"/>
              </a:rPr>
              <a:t>do nothing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If there is a </a:t>
            </a:r>
            <a:r>
              <a:rPr lang="en-US" sz="2200" dirty="0" err="1">
                <a:solidFill>
                  <a:srgbClr val="0000FF"/>
                </a:solidFill>
                <a:latin typeface="Calibri" panose="020F0502020204030204" pitchFamily="34" charset="0"/>
              </a:rPr>
              <a:t>continous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Calibri" panose="020F0502020204030204" pitchFamily="34" charset="0"/>
              </a:rPr>
              <a:t>sequnce</a:t>
            </a:r>
            <a:r>
              <a:rPr lang="en-US" sz="2200" dirty="0">
                <a:solidFill>
                  <a:srgbClr val="0000FF"/>
                </a:solidFill>
                <a:latin typeface="Calibri" panose="020F0502020204030204" pitchFamily="34" charset="0"/>
              </a:rPr>
              <a:t> of 1s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do something</a:t>
            </a:r>
            <a:r>
              <a:rPr lang="en-US" sz="2600" dirty="0">
                <a:solidFill>
                  <a:srgbClr val="FF420E"/>
                </a:solidFill>
                <a:latin typeface="Calibri" panose="020F0502020204030204" pitchFamily="34" charset="0"/>
              </a:rPr>
              <a:t> smart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95199" y="3307800"/>
            <a:ext cx="1728000" cy="28800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97140" y="4572000"/>
                <a:ext cx="4010009" cy="12264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40" y="4572000"/>
                <a:ext cx="4010009" cy="1226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lum/>
            <a:alphaModFix/>
          </a:blip>
          <a:srcRect/>
          <a:stretch>
            <a:fillRect/>
          </a:stretch>
        </p:blipFill>
        <p:spPr>
          <a:xfrm>
            <a:off x="7086600" y="2438400"/>
            <a:ext cx="1081800" cy="96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Half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6637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Adds two 1 bit numbers to produce a 2 bit result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860800" y="2055814"/>
            <a:ext cx="431800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971926" y="3765551"/>
            <a:ext cx="4144963" cy="2681287"/>
          </a:xfrm>
          <a:prstGeom prst="rect">
            <a:avLst/>
          </a:prstGeom>
          <a:solidFill>
            <a:srgbClr val="EFC9C9"/>
          </a:solidFill>
          <a:ln w="190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098925" y="3867150"/>
            <a:ext cx="1041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 dirty="0">
                <a:solidFill>
                  <a:srgbClr val="000000"/>
                </a:solidFill>
                <a:latin typeface="Bitstream Vera Sans"/>
              </a:rPr>
              <a:t>a</a:t>
            </a:r>
            <a:endParaRPr lang="en-US" altLang="en-US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4097338" y="4143375"/>
            <a:ext cx="1138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b</a:t>
            </a:r>
            <a:endParaRPr lang="en-US" altLang="en-US"/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 flipH="1">
            <a:off x="5095876" y="59451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>
            <a:off x="5095876" y="61991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6011864" y="6075363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5470526" y="5848351"/>
            <a:ext cx="549275" cy="452437"/>
          </a:xfrm>
          <a:custGeom>
            <a:avLst/>
            <a:gdLst>
              <a:gd name="T0" fmla="*/ 0 w 2084"/>
              <a:gd name="T1" fmla="*/ 11 h 1719"/>
              <a:gd name="T2" fmla="*/ 1411 w 2084"/>
              <a:gd name="T3" fmla="*/ 30 h 1719"/>
              <a:gd name="T4" fmla="*/ 1819 w 2084"/>
              <a:gd name="T5" fmla="*/ 231 h 1719"/>
              <a:gd name="T6" fmla="*/ 2061 w 2084"/>
              <a:gd name="T7" fmla="*/ 973 h 1719"/>
              <a:gd name="T8" fmla="*/ 1777 w 2084"/>
              <a:gd name="T9" fmla="*/ 1530 h 1719"/>
              <a:gd name="T10" fmla="*/ 1407 w 2084"/>
              <a:gd name="T11" fmla="*/ 1682 h 1719"/>
              <a:gd name="T12" fmla="*/ 552 w 2084"/>
              <a:gd name="T13" fmla="*/ 1708 h 1719"/>
              <a:gd name="T14" fmla="*/ 0 w 2084"/>
              <a:gd name="T15" fmla="*/ 1713 h 1719"/>
              <a:gd name="T16" fmla="*/ 0 w 2084"/>
              <a:gd name="T17" fmla="*/ 11 h 1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4" h="1719">
                <a:moveTo>
                  <a:pt x="0" y="11"/>
                </a:moveTo>
                <a:cubicBezTo>
                  <a:pt x="470" y="15"/>
                  <a:pt x="942" y="0"/>
                  <a:pt x="1411" y="30"/>
                </a:cubicBezTo>
                <a:cubicBezTo>
                  <a:pt x="1614" y="63"/>
                  <a:pt x="1699" y="118"/>
                  <a:pt x="1819" y="231"/>
                </a:cubicBezTo>
                <a:cubicBezTo>
                  <a:pt x="2014" y="420"/>
                  <a:pt x="2084" y="714"/>
                  <a:pt x="2061" y="973"/>
                </a:cubicBezTo>
                <a:cubicBezTo>
                  <a:pt x="2048" y="1175"/>
                  <a:pt x="1951" y="1397"/>
                  <a:pt x="1777" y="1530"/>
                </a:cubicBezTo>
                <a:cubicBezTo>
                  <a:pt x="1675" y="1607"/>
                  <a:pt x="1559" y="1655"/>
                  <a:pt x="1407" y="1682"/>
                </a:cubicBezTo>
                <a:cubicBezTo>
                  <a:pt x="1124" y="1719"/>
                  <a:pt x="837" y="1703"/>
                  <a:pt x="552" y="1708"/>
                </a:cubicBezTo>
                <a:cubicBezTo>
                  <a:pt x="368" y="1708"/>
                  <a:pt x="184" y="1709"/>
                  <a:pt x="0" y="1713"/>
                </a:cubicBezTo>
                <a:lnTo>
                  <a:pt x="0" y="11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940300" y="5807075"/>
            <a:ext cx="1041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a</a:t>
            </a:r>
            <a:endParaRPr lang="en-US" alt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940300" y="6083300"/>
            <a:ext cx="1138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b</a:t>
            </a:r>
            <a:endParaRPr lang="en-US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430963" y="5967414"/>
            <a:ext cx="881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Bitstream Vera Sans"/>
              </a:rPr>
              <a:t>C</a:t>
            </a:r>
            <a:endParaRPr lang="en-US" alt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4343400" y="3979863"/>
            <a:ext cx="565150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4929189" y="3765550"/>
            <a:ext cx="373063" cy="430212"/>
          </a:xfrm>
          <a:custGeom>
            <a:avLst/>
            <a:gdLst>
              <a:gd name="T0" fmla="*/ 1417 w 1417"/>
              <a:gd name="T1" fmla="*/ 818 h 1636"/>
              <a:gd name="T2" fmla="*/ 0 w 1417"/>
              <a:gd name="T3" fmla="*/ 1636 h 1636"/>
              <a:gd name="T4" fmla="*/ 0 w 1417"/>
              <a:gd name="T5" fmla="*/ 0 h 1636"/>
              <a:gd name="T6" fmla="*/ 1417 w 1417"/>
              <a:gd name="T7" fmla="*/ 81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7" h="1636">
                <a:moveTo>
                  <a:pt x="1417" y="818"/>
                </a:moveTo>
                <a:lnTo>
                  <a:pt x="0" y="1636"/>
                </a:lnTo>
                <a:lnTo>
                  <a:pt x="0" y="0"/>
                </a:lnTo>
                <a:lnTo>
                  <a:pt x="1417" y="818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Oval 17"/>
          <p:cNvSpPr>
            <a:spLocks noChangeArrowheads="1"/>
          </p:cNvSpPr>
          <p:nvPr/>
        </p:nvSpPr>
        <p:spPr bwMode="auto">
          <a:xfrm>
            <a:off x="5305426" y="3944938"/>
            <a:ext cx="55563" cy="57150"/>
          </a:xfrm>
          <a:prstGeom prst="ellipse">
            <a:avLst/>
          </a:pr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H="1">
            <a:off x="5381626" y="3978275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 flipH="1">
            <a:off x="5381626" y="4232275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6297614" y="4108450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5756276" y="3881439"/>
            <a:ext cx="549275" cy="452437"/>
          </a:xfrm>
          <a:custGeom>
            <a:avLst/>
            <a:gdLst>
              <a:gd name="T0" fmla="*/ 0 w 2085"/>
              <a:gd name="T1" fmla="*/ 12 h 1720"/>
              <a:gd name="T2" fmla="*/ 1412 w 2085"/>
              <a:gd name="T3" fmla="*/ 31 h 1720"/>
              <a:gd name="T4" fmla="*/ 1820 w 2085"/>
              <a:gd name="T5" fmla="*/ 232 h 1720"/>
              <a:gd name="T6" fmla="*/ 2062 w 2085"/>
              <a:gd name="T7" fmla="*/ 974 h 1720"/>
              <a:gd name="T8" fmla="*/ 1778 w 2085"/>
              <a:gd name="T9" fmla="*/ 1531 h 1720"/>
              <a:gd name="T10" fmla="*/ 1408 w 2085"/>
              <a:gd name="T11" fmla="*/ 1683 h 1720"/>
              <a:gd name="T12" fmla="*/ 553 w 2085"/>
              <a:gd name="T13" fmla="*/ 1709 h 1720"/>
              <a:gd name="T14" fmla="*/ 0 w 2085"/>
              <a:gd name="T15" fmla="*/ 1713 h 1720"/>
              <a:gd name="T16" fmla="*/ 0 w 2085"/>
              <a:gd name="T17" fmla="*/ 12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5" h="1720">
                <a:moveTo>
                  <a:pt x="0" y="12"/>
                </a:moveTo>
                <a:cubicBezTo>
                  <a:pt x="471" y="15"/>
                  <a:pt x="942" y="0"/>
                  <a:pt x="1412" y="31"/>
                </a:cubicBezTo>
                <a:cubicBezTo>
                  <a:pt x="1615" y="64"/>
                  <a:pt x="1699" y="119"/>
                  <a:pt x="1820" y="232"/>
                </a:cubicBezTo>
                <a:cubicBezTo>
                  <a:pt x="2014" y="421"/>
                  <a:pt x="2085" y="715"/>
                  <a:pt x="2062" y="974"/>
                </a:cubicBezTo>
                <a:cubicBezTo>
                  <a:pt x="2048" y="1176"/>
                  <a:pt x="1951" y="1397"/>
                  <a:pt x="1778" y="1531"/>
                </a:cubicBezTo>
                <a:cubicBezTo>
                  <a:pt x="1676" y="1608"/>
                  <a:pt x="1559" y="1656"/>
                  <a:pt x="1408" y="1683"/>
                </a:cubicBezTo>
                <a:cubicBezTo>
                  <a:pt x="1124" y="1720"/>
                  <a:pt x="838" y="1704"/>
                  <a:pt x="553" y="1709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2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4352925" y="4235450"/>
            <a:ext cx="1035050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4903788" y="4932363"/>
            <a:ext cx="374650" cy="431800"/>
          </a:xfrm>
          <a:custGeom>
            <a:avLst/>
            <a:gdLst>
              <a:gd name="T0" fmla="*/ 1417 w 1417"/>
              <a:gd name="T1" fmla="*/ 818 h 1636"/>
              <a:gd name="T2" fmla="*/ 0 w 1417"/>
              <a:gd name="T3" fmla="*/ 1636 h 1636"/>
              <a:gd name="T4" fmla="*/ 0 w 1417"/>
              <a:gd name="T5" fmla="*/ 0 h 1636"/>
              <a:gd name="T6" fmla="*/ 1417 w 1417"/>
              <a:gd name="T7" fmla="*/ 818 h 1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7" h="1636">
                <a:moveTo>
                  <a:pt x="1417" y="818"/>
                </a:moveTo>
                <a:lnTo>
                  <a:pt x="0" y="1636"/>
                </a:lnTo>
                <a:lnTo>
                  <a:pt x="0" y="0"/>
                </a:lnTo>
                <a:lnTo>
                  <a:pt x="1417" y="818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5280025" y="5111751"/>
            <a:ext cx="57150" cy="58737"/>
          </a:xfrm>
          <a:prstGeom prst="ellipse">
            <a:avLst/>
          </a:pr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5357814" y="51450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6302375" y="5019675"/>
            <a:ext cx="336550" cy="0"/>
          </a:xfrm>
          <a:prstGeom prst="line">
            <a:avLst/>
          </a:prstGeom>
          <a:noFill/>
          <a:ln w="2222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7"/>
          <p:cNvSpPr>
            <a:spLocks/>
          </p:cNvSpPr>
          <p:nvPr/>
        </p:nvSpPr>
        <p:spPr bwMode="auto">
          <a:xfrm>
            <a:off x="5761039" y="4789489"/>
            <a:ext cx="549275" cy="452437"/>
          </a:xfrm>
          <a:custGeom>
            <a:avLst/>
            <a:gdLst>
              <a:gd name="T0" fmla="*/ 0 w 2085"/>
              <a:gd name="T1" fmla="*/ 11 h 1720"/>
              <a:gd name="T2" fmla="*/ 1412 w 2085"/>
              <a:gd name="T3" fmla="*/ 31 h 1720"/>
              <a:gd name="T4" fmla="*/ 1820 w 2085"/>
              <a:gd name="T5" fmla="*/ 231 h 1720"/>
              <a:gd name="T6" fmla="*/ 2062 w 2085"/>
              <a:gd name="T7" fmla="*/ 974 h 1720"/>
              <a:gd name="T8" fmla="*/ 1778 w 2085"/>
              <a:gd name="T9" fmla="*/ 1530 h 1720"/>
              <a:gd name="T10" fmla="*/ 1408 w 2085"/>
              <a:gd name="T11" fmla="*/ 1682 h 1720"/>
              <a:gd name="T12" fmla="*/ 553 w 2085"/>
              <a:gd name="T13" fmla="*/ 1709 h 1720"/>
              <a:gd name="T14" fmla="*/ 0 w 2085"/>
              <a:gd name="T15" fmla="*/ 1713 h 1720"/>
              <a:gd name="T16" fmla="*/ 0 w 2085"/>
              <a:gd name="T17" fmla="*/ 11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85" h="1720">
                <a:moveTo>
                  <a:pt x="0" y="11"/>
                </a:moveTo>
                <a:cubicBezTo>
                  <a:pt x="471" y="15"/>
                  <a:pt x="942" y="0"/>
                  <a:pt x="1412" y="31"/>
                </a:cubicBezTo>
                <a:cubicBezTo>
                  <a:pt x="1615" y="64"/>
                  <a:pt x="1699" y="119"/>
                  <a:pt x="1820" y="231"/>
                </a:cubicBezTo>
                <a:cubicBezTo>
                  <a:pt x="2014" y="420"/>
                  <a:pt x="2085" y="714"/>
                  <a:pt x="2062" y="974"/>
                </a:cubicBezTo>
                <a:cubicBezTo>
                  <a:pt x="2048" y="1175"/>
                  <a:pt x="1951" y="1397"/>
                  <a:pt x="1778" y="1530"/>
                </a:cubicBezTo>
                <a:cubicBezTo>
                  <a:pt x="1676" y="1607"/>
                  <a:pt x="1559" y="1656"/>
                  <a:pt x="1408" y="1682"/>
                </a:cubicBezTo>
                <a:cubicBezTo>
                  <a:pt x="1124" y="1720"/>
                  <a:pt x="838" y="1703"/>
                  <a:pt x="553" y="1709"/>
                </a:cubicBezTo>
                <a:cubicBezTo>
                  <a:pt x="368" y="1709"/>
                  <a:pt x="184" y="1709"/>
                  <a:pt x="0" y="1713"/>
                </a:cubicBezTo>
                <a:lnTo>
                  <a:pt x="0" y="11"/>
                </a:ln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8"/>
          <p:cNvSpPr>
            <a:spLocks/>
          </p:cNvSpPr>
          <p:nvPr/>
        </p:nvSpPr>
        <p:spPr bwMode="auto">
          <a:xfrm>
            <a:off x="4468814" y="4235450"/>
            <a:ext cx="428625" cy="893762"/>
          </a:xfrm>
          <a:custGeom>
            <a:avLst/>
            <a:gdLst>
              <a:gd name="T0" fmla="*/ 0 w 1625"/>
              <a:gd name="T1" fmla="*/ 0 h 3392"/>
              <a:gd name="T2" fmla="*/ 0 w 1625"/>
              <a:gd name="T3" fmla="*/ 3392 h 3392"/>
              <a:gd name="T4" fmla="*/ 1625 w 1625"/>
              <a:gd name="T5" fmla="*/ 3392 h 3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25" h="3392">
                <a:moveTo>
                  <a:pt x="0" y="0"/>
                </a:moveTo>
                <a:lnTo>
                  <a:pt x="0" y="3392"/>
                </a:lnTo>
                <a:lnTo>
                  <a:pt x="1625" y="339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9"/>
          <p:cNvSpPr>
            <a:spLocks/>
          </p:cNvSpPr>
          <p:nvPr/>
        </p:nvSpPr>
        <p:spPr bwMode="auto">
          <a:xfrm>
            <a:off x="4656138" y="3971925"/>
            <a:ext cx="7938" cy="158750"/>
          </a:xfrm>
          <a:custGeom>
            <a:avLst/>
            <a:gdLst>
              <a:gd name="T0" fmla="*/ 31 w 31"/>
              <a:gd name="T1" fmla="*/ 0 h 601"/>
              <a:gd name="T2" fmla="*/ 31 w 31"/>
              <a:gd name="T3" fmla="*/ 601 h 601"/>
              <a:gd name="T4" fmla="*/ 0 w 31"/>
              <a:gd name="T5" fmla="*/ 601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" h="601">
                <a:moveTo>
                  <a:pt x="31" y="0"/>
                </a:moveTo>
                <a:lnTo>
                  <a:pt x="31" y="601"/>
                </a:lnTo>
                <a:lnTo>
                  <a:pt x="0" y="601"/>
                </a:lnTo>
              </a:path>
            </a:pathLst>
          </a:custGeom>
          <a:noFill/>
          <a:ln w="17463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/>
          <p:cNvSpPr>
            <a:spLocks/>
          </p:cNvSpPr>
          <p:nvPr/>
        </p:nvSpPr>
        <p:spPr bwMode="auto">
          <a:xfrm>
            <a:off x="4664076" y="4318000"/>
            <a:ext cx="1089025" cy="533400"/>
          </a:xfrm>
          <a:custGeom>
            <a:avLst/>
            <a:gdLst>
              <a:gd name="T0" fmla="*/ 0 w 4134"/>
              <a:gd name="T1" fmla="*/ 0 h 2024"/>
              <a:gd name="T2" fmla="*/ 0 w 4134"/>
              <a:gd name="T3" fmla="*/ 2024 h 2024"/>
              <a:gd name="T4" fmla="*/ 4134 w 4134"/>
              <a:gd name="T5" fmla="*/ 2024 h 2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4" h="2024">
                <a:moveTo>
                  <a:pt x="0" y="0"/>
                </a:moveTo>
                <a:lnTo>
                  <a:pt x="0" y="2024"/>
                </a:lnTo>
                <a:lnTo>
                  <a:pt x="4134" y="2024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H="1">
            <a:off x="6643689" y="44084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6643689" y="46624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H="1">
            <a:off x="7485064" y="4540250"/>
            <a:ext cx="371475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4"/>
          <p:cNvSpPr>
            <a:spLocks/>
          </p:cNvSpPr>
          <p:nvPr/>
        </p:nvSpPr>
        <p:spPr bwMode="auto">
          <a:xfrm>
            <a:off x="6969126" y="4294189"/>
            <a:ext cx="523875" cy="484187"/>
          </a:xfrm>
          <a:custGeom>
            <a:avLst/>
            <a:gdLst>
              <a:gd name="T0" fmla="*/ 0 w 1988"/>
              <a:gd name="T1" fmla="*/ 0 h 1835"/>
              <a:gd name="T2" fmla="*/ 255 w 1988"/>
              <a:gd name="T3" fmla="*/ 917 h 1835"/>
              <a:gd name="T4" fmla="*/ 0 w 1988"/>
              <a:gd name="T5" fmla="*/ 1835 h 1835"/>
              <a:gd name="T6" fmla="*/ 1988 w 1988"/>
              <a:gd name="T7" fmla="*/ 936 h 1835"/>
              <a:gd name="T8" fmla="*/ 0 w 1988"/>
              <a:gd name="T9" fmla="*/ 0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88" h="1835">
                <a:moveTo>
                  <a:pt x="0" y="0"/>
                </a:moveTo>
                <a:cubicBezTo>
                  <a:pt x="205" y="355"/>
                  <a:pt x="255" y="623"/>
                  <a:pt x="255" y="917"/>
                </a:cubicBezTo>
                <a:cubicBezTo>
                  <a:pt x="255" y="1271"/>
                  <a:pt x="166" y="1546"/>
                  <a:pt x="0" y="1835"/>
                </a:cubicBezTo>
                <a:cubicBezTo>
                  <a:pt x="643" y="1835"/>
                  <a:pt x="1628" y="1528"/>
                  <a:pt x="1988" y="936"/>
                </a:cubicBezTo>
                <a:cubicBezTo>
                  <a:pt x="1625" y="386"/>
                  <a:pt x="632" y="0"/>
                  <a:pt x="0" y="0"/>
                </a:cubicBezTo>
                <a:close/>
              </a:path>
            </a:pathLst>
          </a:custGeom>
          <a:noFill/>
          <a:ln w="19050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35"/>
          <p:cNvSpPr>
            <a:spLocks/>
          </p:cNvSpPr>
          <p:nvPr/>
        </p:nvSpPr>
        <p:spPr bwMode="auto">
          <a:xfrm>
            <a:off x="6650038" y="4119563"/>
            <a:ext cx="7938" cy="292100"/>
          </a:xfrm>
          <a:custGeom>
            <a:avLst/>
            <a:gdLst>
              <a:gd name="T0" fmla="*/ 28 w 28"/>
              <a:gd name="T1" fmla="*/ 0 h 1112"/>
              <a:gd name="T2" fmla="*/ 28 w 28"/>
              <a:gd name="T3" fmla="*/ 713 h 1112"/>
              <a:gd name="T4" fmla="*/ 0 w 28"/>
              <a:gd name="T5" fmla="*/ 1112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" h="1112">
                <a:moveTo>
                  <a:pt x="28" y="0"/>
                </a:moveTo>
                <a:lnTo>
                  <a:pt x="28" y="713"/>
                </a:lnTo>
                <a:lnTo>
                  <a:pt x="0" y="1112"/>
                </a:lnTo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6"/>
          <p:cNvSpPr>
            <a:spLocks/>
          </p:cNvSpPr>
          <p:nvPr/>
        </p:nvSpPr>
        <p:spPr bwMode="auto">
          <a:xfrm>
            <a:off x="6635750" y="4652963"/>
            <a:ext cx="6350" cy="374650"/>
          </a:xfrm>
          <a:custGeom>
            <a:avLst/>
            <a:gdLst>
              <a:gd name="T0" fmla="*/ 25 w 25"/>
              <a:gd name="T1" fmla="*/ 0 h 1422"/>
              <a:gd name="T2" fmla="*/ 25 w 25"/>
              <a:gd name="T3" fmla="*/ 911 h 1422"/>
              <a:gd name="T4" fmla="*/ 0 w 25"/>
              <a:gd name="T5" fmla="*/ 1422 h 1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" h="1422">
                <a:moveTo>
                  <a:pt x="25" y="0"/>
                </a:moveTo>
                <a:lnTo>
                  <a:pt x="25" y="911"/>
                </a:lnTo>
                <a:lnTo>
                  <a:pt x="0" y="1422"/>
                </a:lnTo>
              </a:path>
            </a:pathLst>
          </a:custGeom>
          <a:noFill/>
          <a:ln w="206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7"/>
          <p:cNvSpPr>
            <a:spLocks/>
          </p:cNvSpPr>
          <p:nvPr/>
        </p:nvSpPr>
        <p:spPr bwMode="auto">
          <a:xfrm>
            <a:off x="5062538" y="2079625"/>
            <a:ext cx="7938" cy="0"/>
          </a:xfrm>
          <a:custGeom>
            <a:avLst/>
            <a:gdLst>
              <a:gd name="T0" fmla="*/ 29 w 29"/>
              <a:gd name="T1" fmla="*/ 1 h 1"/>
              <a:gd name="T2" fmla="*/ 0 w 2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" h="1">
                <a:moveTo>
                  <a:pt x="29" y="1"/>
                </a:moveTo>
                <a:cubicBezTo>
                  <a:pt x="19" y="0"/>
                  <a:pt x="10" y="0"/>
                  <a:pt x="0" y="0"/>
                </a:cubicBezTo>
              </a:path>
            </a:pathLst>
          </a:custGeom>
          <a:noFill/>
          <a:ln w="19050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8"/>
          <p:cNvSpPr>
            <a:spLocks/>
          </p:cNvSpPr>
          <p:nvPr/>
        </p:nvSpPr>
        <p:spPr bwMode="auto">
          <a:xfrm>
            <a:off x="4665663" y="4140200"/>
            <a:ext cx="101600" cy="182562"/>
          </a:xfrm>
          <a:custGeom>
            <a:avLst/>
            <a:gdLst>
              <a:gd name="T0" fmla="*/ 0 w 385"/>
              <a:gd name="T1" fmla="*/ 695 h 695"/>
              <a:gd name="T2" fmla="*/ 385 w 385"/>
              <a:gd name="T3" fmla="*/ 336 h 695"/>
              <a:gd name="T4" fmla="*/ 0 w 385"/>
              <a:gd name="T5" fmla="*/ 0 h 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5" h="695">
                <a:moveTo>
                  <a:pt x="0" y="695"/>
                </a:moveTo>
                <a:cubicBezTo>
                  <a:pt x="197" y="683"/>
                  <a:pt x="385" y="521"/>
                  <a:pt x="385" y="336"/>
                </a:cubicBezTo>
                <a:cubicBezTo>
                  <a:pt x="385" y="151"/>
                  <a:pt x="197" y="11"/>
                  <a:pt x="0" y="0"/>
                </a:cubicBezTo>
              </a:path>
            </a:pathLst>
          </a:custGeom>
          <a:noFill/>
          <a:ln w="19050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39"/>
          <p:cNvSpPr>
            <a:spLocks/>
          </p:cNvSpPr>
          <p:nvPr/>
        </p:nvSpPr>
        <p:spPr bwMode="auto">
          <a:xfrm>
            <a:off x="5062538" y="2508250"/>
            <a:ext cx="7938" cy="0"/>
          </a:xfrm>
          <a:custGeom>
            <a:avLst/>
            <a:gdLst>
              <a:gd name="T0" fmla="*/ 0 w 29"/>
              <a:gd name="T1" fmla="*/ 1 h 1"/>
              <a:gd name="T2" fmla="*/ 29 w 29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" h="1">
                <a:moveTo>
                  <a:pt x="0" y="1"/>
                </a:moveTo>
                <a:cubicBezTo>
                  <a:pt x="10" y="1"/>
                  <a:pt x="19" y="1"/>
                  <a:pt x="29" y="0"/>
                </a:cubicBezTo>
              </a:path>
            </a:pathLst>
          </a:custGeom>
          <a:noFill/>
          <a:ln w="19050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7920038" y="4443414"/>
            <a:ext cx="7694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Bitstream Vera Sans"/>
              </a:rPr>
              <a:t>S</a:t>
            </a:r>
            <a:endParaRPr lang="en-US" alt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5543551" y="2362201"/>
            <a:ext cx="1095375" cy="879475"/>
          </a:xfrm>
          <a:prstGeom prst="rect">
            <a:avLst/>
          </a:prstGeom>
          <a:solidFill>
            <a:srgbClr val="EFC9C9"/>
          </a:solidFill>
          <a:ln w="1428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5632451" y="2470151"/>
            <a:ext cx="54983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300" dirty="0">
                <a:solidFill>
                  <a:srgbClr val="000000"/>
                </a:solidFill>
                <a:latin typeface="Bitstream Vera Sans"/>
              </a:rPr>
              <a:t> Half</a:t>
            </a:r>
            <a:endParaRPr lang="en-US" altLang="en-US" dirty="0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5632451" y="2841626"/>
            <a:ext cx="70211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2300" dirty="0">
                <a:solidFill>
                  <a:srgbClr val="000000"/>
                </a:solidFill>
                <a:latin typeface="Bitstream Vera Sans"/>
              </a:rPr>
              <a:t>adder</a:t>
            </a:r>
            <a:endParaRPr lang="en-US" altLang="en-US" dirty="0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H="1">
            <a:off x="5153026" y="2592388"/>
            <a:ext cx="373063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flipH="1">
            <a:off x="5168901" y="3028950"/>
            <a:ext cx="371475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4997450" y="2455863"/>
            <a:ext cx="10419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a</a:t>
            </a:r>
            <a:endParaRPr lang="en-US" alt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5011738" y="2911475"/>
            <a:ext cx="11381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700">
                <a:solidFill>
                  <a:srgbClr val="000000"/>
                </a:solidFill>
                <a:latin typeface="Bitstream Vera Sans"/>
              </a:rPr>
              <a:t>b</a:t>
            </a:r>
            <a:endParaRPr lang="en-US" alt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 flipH="1">
            <a:off x="6645276" y="2606675"/>
            <a:ext cx="371475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7080250" y="2511426"/>
            <a:ext cx="7694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300" dirty="0">
                <a:solidFill>
                  <a:srgbClr val="000000"/>
                </a:solidFill>
                <a:latin typeface="Bitstream Vera Sans"/>
              </a:rPr>
              <a:t>S</a:t>
            </a:r>
            <a:endParaRPr lang="en-US" altLang="en-US" dirty="0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H="1">
            <a:off x="6640514" y="2986088"/>
            <a:ext cx="371475" cy="0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7058025" y="2879726"/>
            <a:ext cx="88166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en-US" sz="1300">
                <a:solidFill>
                  <a:srgbClr val="000000"/>
                </a:solidFill>
                <a:latin typeface="Bitstream Vera Sans"/>
              </a:rPr>
              <a:t>C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39000" y="1905000"/>
            <a:ext cx="16764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For a </a:t>
            </a:r>
            <a:r>
              <a:rPr lang="fr-FR" dirty="0" err="1">
                <a:solidFill>
                  <a:schemeClr val="tx1"/>
                </a:solidFill>
              </a:rPr>
              <a:t>Sequence</a:t>
            </a:r>
            <a:r>
              <a:rPr lang="fr-FR" dirty="0">
                <a:solidFill>
                  <a:schemeClr val="tx1"/>
                </a:solidFill>
              </a:rPr>
              <a:t> of 1s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493838"/>
            <a:ext cx="7797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Sequence of 1s from position </a:t>
            </a:r>
            <a:r>
              <a:rPr lang="en-US" sz="2600" dirty="0" err="1">
                <a:latin typeface="Calibri" panose="020F0502020204030204" pitchFamily="34" charset="0"/>
              </a:rPr>
              <a:t>i</a:t>
            </a:r>
            <a:r>
              <a:rPr lang="en-US" sz="2600" dirty="0">
                <a:latin typeface="Calibri" panose="020F0502020204030204" pitchFamily="34" charset="0"/>
              </a:rPr>
              <a:t> to j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Perform 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(j – </a:t>
            </a:r>
            <a:r>
              <a:rPr lang="en-US" sz="20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 + 1) additions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u="sng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New method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Subtract the multiplicand</a:t>
            </a:r>
            <a:r>
              <a:rPr lang="en-US" sz="2000" dirty="0">
                <a:latin typeface="Calibri" panose="020F0502020204030204" pitchFamily="34" charset="0"/>
              </a:rPr>
              <a:t> when we scan bit i (</a:t>
            </a:r>
            <a:r>
              <a:rPr lang="en-US" sz="2000" dirty="0">
                <a:solidFill>
                  <a:srgbClr val="DC2300"/>
                </a:solidFill>
                <a:latin typeface="Calibri" panose="020F0502020204030204" pitchFamily="34" charset="0"/>
              </a:rPr>
              <a:t> ! count starts from 0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Keep 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shifting</a:t>
            </a:r>
            <a:r>
              <a:rPr lang="en-US" sz="2000" dirty="0">
                <a:latin typeface="Calibri" panose="020F0502020204030204" pitchFamily="34" charset="0"/>
              </a:rPr>
              <a:t> the partial product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</a:rPr>
              <a:t>Add the multiplicand(N)</a:t>
            </a:r>
            <a:r>
              <a:rPr lang="en-US" sz="2000" dirty="0">
                <a:latin typeface="Calibri" panose="020F0502020204030204" pitchFamily="34" charset="0"/>
              </a:rPr>
              <a:t>, when we scan bit (j+1)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This process, 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effectively adds (2</a:t>
            </a:r>
            <a:r>
              <a:rPr lang="en-US" sz="2000" baseline="33000" dirty="0">
                <a:solidFill>
                  <a:srgbClr val="008000"/>
                </a:solidFill>
                <a:latin typeface="Calibri" panose="020F0502020204030204" pitchFamily="34" charset="0"/>
              </a:rPr>
              <a:t>j+1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 – 2</a:t>
            </a:r>
            <a:r>
              <a:rPr lang="en-US" sz="2000" baseline="33000" dirty="0">
                <a:solidFill>
                  <a:srgbClr val="008000"/>
                </a:solidFill>
                <a:latin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</a:rPr>
              <a:t>) * N</a:t>
            </a:r>
            <a:r>
              <a:rPr lang="en-US" sz="2000" dirty="0">
                <a:latin typeface="Calibri" panose="020F0502020204030204" pitchFamily="34" charset="0"/>
              </a:rPr>
              <a:t> to the partial product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Exactly, what we wanted to do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91401" y="1905000"/>
                <a:ext cx="1364155" cy="576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1" y="1905000"/>
                <a:ext cx="1364155" cy="576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Operation</a:t>
            </a:r>
            <a:r>
              <a:rPr lang="fr-FR" dirty="0">
                <a:solidFill>
                  <a:schemeClr val="tx1"/>
                </a:solidFill>
              </a:rPr>
              <a:t> of the </a:t>
            </a:r>
            <a:r>
              <a:rPr lang="fr-FR" dirty="0" err="1">
                <a:solidFill>
                  <a:schemeClr val="tx1"/>
                </a:solidFill>
              </a:rPr>
              <a:t>Algorithm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0"/>
            <a:ext cx="7416800" cy="180498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Consider bit pairs in the multiplier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B84700"/>
                </a:solidFill>
                <a:latin typeface="Calibri" panose="020F0502020204030204" pitchFamily="34" charset="0"/>
              </a:rPr>
              <a:t>(current bit, previous bit)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Take </a:t>
            </a:r>
            <a:r>
              <a:rPr lang="en-US" sz="2000" dirty="0">
                <a:solidFill>
                  <a:srgbClr val="33CC66"/>
                </a:solidFill>
                <a:latin typeface="Calibri" panose="020F0502020204030204" pitchFamily="34" charset="0"/>
              </a:rPr>
              <a:t>actions</a:t>
            </a:r>
            <a:r>
              <a:rPr lang="en-US" sz="2000" dirty="0">
                <a:latin typeface="Calibri" panose="020F0502020204030204" pitchFamily="34" charset="0"/>
              </a:rPr>
              <a:t> based on the bit pair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6B4794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Action table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470150" y="3886201"/>
            <a:ext cx="7043738" cy="1681163"/>
            <a:chOff x="1028" y="2448"/>
            <a:chExt cx="4437" cy="1059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28" y="2448"/>
              <a:ext cx="4437" cy="1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1048" y="2468"/>
              <a:ext cx="4389" cy="223"/>
            </a:xfrm>
            <a:custGeom>
              <a:avLst/>
              <a:gdLst>
                <a:gd name="T0" fmla="*/ 0 w 433"/>
                <a:gd name="T1" fmla="*/ 0 h 22"/>
                <a:gd name="T2" fmla="*/ 433 w 433"/>
                <a:gd name="T3" fmla="*/ 0 h 22"/>
                <a:gd name="T4" fmla="*/ 0 w 433"/>
                <a:gd name="T5" fmla="*/ 4 h 22"/>
                <a:gd name="T6" fmla="*/ 433 w 433"/>
                <a:gd name="T7" fmla="*/ 4 h 22"/>
                <a:gd name="T8" fmla="*/ 0 w 433"/>
                <a:gd name="T9" fmla="*/ 22 h 22"/>
                <a:gd name="T10" fmla="*/ 0 w 433"/>
                <a:gd name="T11" fmla="*/ 4 h 22"/>
                <a:gd name="T12" fmla="*/ 4 w 433"/>
                <a:gd name="T13" fmla="*/ 22 h 22"/>
                <a:gd name="T14" fmla="*/ 4 w 433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22">
                  <a:moveTo>
                    <a:pt x="0" y="0"/>
                  </a:moveTo>
                  <a:lnTo>
                    <a:pt x="433" y="0"/>
                  </a:lnTo>
                  <a:moveTo>
                    <a:pt x="0" y="4"/>
                  </a:moveTo>
                  <a:lnTo>
                    <a:pt x="433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180" y="2498"/>
              <a:ext cx="188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(current value, previous value)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258" y="2509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349" y="2498"/>
              <a:ext cx="41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Action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048" y="2509"/>
              <a:ext cx="4389" cy="365"/>
            </a:xfrm>
            <a:custGeom>
              <a:avLst/>
              <a:gdLst>
                <a:gd name="T0" fmla="*/ 429 w 433"/>
                <a:gd name="T1" fmla="*/ 18 h 36"/>
                <a:gd name="T2" fmla="*/ 429 w 433"/>
                <a:gd name="T3" fmla="*/ 0 h 36"/>
                <a:gd name="T4" fmla="*/ 433 w 433"/>
                <a:gd name="T5" fmla="*/ 18 h 36"/>
                <a:gd name="T6" fmla="*/ 433 w 433"/>
                <a:gd name="T7" fmla="*/ 0 h 36"/>
                <a:gd name="T8" fmla="*/ 0 w 433"/>
                <a:gd name="T9" fmla="*/ 18 h 36"/>
                <a:gd name="T10" fmla="*/ 433 w 433"/>
                <a:gd name="T11" fmla="*/ 18 h 36"/>
                <a:gd name="T12" fmla="*/ 0 w 433"/>
                <a:gd name="T13" fmla="*/ 36 h 36"/>
                <a:gd name="T14" fmla="*/ 0 w 433"/>
                <a:gd name="T15" fmla="*/ 18 h 36"/>
                <a:gd name="T16" fmla="*/ 4 w 433"/>
                <a:gd name="T17" fmla="*/ 36 h 36"/>
                <a:gd name="T18" fmla="*/ 4 w 43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36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8"/>
                  </a:moveTo>
                  <a:lnTo>
                    <a:pt x="43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180" y="2691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0,0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flipV="1">
              <a:off x="3258" y="2691"/>
              <a:ext cx="0" cy="183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349" y="2691"/>
              <a:ext cx="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-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4"/>
            <p:cNvSpPr>
              <a:spLocks noEditPoints="1"/>
            </p:cNvSpPr>
            <p:nvPr/>
          </p:nvSpPr>
          <p:spPr bwMode="auto">
            <a:xfrm>
              <a:off x="1048" y="2691"/>
              <a:ext cx="4389" cy="375"/>
            </a:xfrm>
            <a:custGeom>
              <a:avLst/>
              <a:gdLst>
                <a:gd name="T0" fmla="*/ 429 w 433"/>
                <a:gd name="T1" fmla="*/ 18 h 37"/>
                <a:gd name="T2" fmla="*/ 429 w 433"/>
                <a:gd name="T3" fmla="*/ 0 h 37"/>
                <a:gd name="T4" fmla="*/ 433 w 433"/>
                <a:gd name="T5" fmla="*/ 18 h 37"/>
                <a:gd name="T6" fmla="*/ 433 w 433"/>
                <a:gd name="T7" fmla="*/ 0 h 37"/>
                <a:gd name="T8" fmla="*/ 0 w 433"/>
                <a:gd name="T9" fmla="*/ 19 h 37"/>
                <a:gd name="T10" fmla="*/ 433 w 433"/>
                <a:gd name="T11" fmla="*/ 19 h 37"/>
                <a:gd name="T12" fmla="*/ 0 w 433"/>
                <a:gd name="T13" fmla="*/ 37 h 37"/>
                <a:gd name="T14" fmla="*/ 0 w 433"/>
                <a:gd name="T15" fmla="*/ 19 h 37"/>
                <a:gd name="T16" fmla="*/ 4 w 433"/>
                <a:gd name="T17" fmla="*/ 37 h 37"/>
                <a:gd name="T18" fmla="*/ 4 w 43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37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9"/>
                  </a:moveTo>
                  <a:lnTo>
                    <a:pt x="43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180" y="2884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1,0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3258" y="2884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349" y="2884"/>
              <a:ext cx="178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subtract multiplicand from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U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048" y="2884"/>
              <a:ext cx="4389" cy="375"/>
            </a:xfrm>
            <a:custGeom>
              <a:avLst/>
              <a:gdLst>
                <a:gd name="T0" fmla="*/ 429 w 433"/>
                <a:gd name="T1" fmla="*/ 18 h 37"/>
                <a:gd name="T2" fmla="*/ 429 w 433"/>
                <a:gd name="T3" fmla="*/ 0 h 37"/>
                <a:gd name="T4" fmla="*/ 433 w 433"/>
                <a:gd name="T5" fmla="*/ 18 h 37"/>
                <a:gd name="T6" fmla="*/ 433 w 433"/>
                <a:gd name="T7" fmla="*/ 0 h 37"/>
                <a:gd name="T8" fmla="*/ 0 w 433"/>
                <a:gd name="T9" fmla="*/ 18 h 37"/>
                <a:gd name="T10" fmla="*/ 433 w 433"/>
                <a:gd name="T11" fmla="*/ 18 h 37"/>
                <a:gd name="T12" fmla="*/ 0 w 433"/>
                <a:gd name="T13" fmla="*/ 37 h 37"/>
                <a:gd name="T14" fmla="*/ 0 w 433"/>
                <a:gd name="T15" fmla="*/ 19 h 37"/>
                <a:gd name="T16" fmla="*/ 4 w 433"/>
                <a:gd name="T17" fmla="*/ 37 h 37"/>
                <a:gd name="T18" fmla="*/ 4 w 43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37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8"/>
                  </a:moveTo>
                  <a:lnTo>
                    <a:pt x="433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180" y="3066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1,1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3258" y="3076"/>
              <a:ext cx="0" cy="183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349" y="3066"/>
              <a:ext cx="5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-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2"/>
            <p:cNvSpPr>
              <a:spLocks noEditPoints="1"/>
            </p:cNvSpPr>
            <p:nvPr/>
          </p:nvSpPr>
          <p:spPr bwMode="auto">
            <a:xfrm>
              <a:off x="1048" y="3076"/>
              <a:ext cx="4389" cy="365"/>
            </a:xfrm>
            <a:custGeom>
              <a:avLst/>
              <a:gdLst>
                <a:gd name="T0" fmla="*/ 429 w 433"/>
                <a:gd name="T1" fmla="*/ 18 h 36"/>
                <a:gd name="T2" fmla="*/ 429 w 433"/>
                <a:gd name="T3" fmla="*/ 0 h 36"/>
                <a:gd name="T4" fmla="*/ 433 w 433"/>
                <a:gd name="T5" fmla="*/ 18 h 36"/>
                <a:gd name="T6" fmla="*/ 433 w 433"/>
                <a:gd name="T7" fmla="*/ 0 h 36"/>
                <a:gd name="T8" fmla="*/ 0 w 433"/>
                <a:gd name="T9" fmla="*/ 18 h 36"/>
                <a:gd name="T10" fmla="*/ 433 w 433"/>
                <a:gd name="T11" fmla="*/ 18 h 36"/>
                <a:gd name="T12" fmla="*/ 0 w 433"/>
                <a:gd name="T13" fmla="*/ 36 h 36"/>
                <a:gd name="T14" fmla="*/ 0 w 433"/>
                <a:gd name="T15" fmla="*/ 18 h 36"/>
                <a:gd name="T16" fmla="*/ 4 w 433"/>
                <a:gd name="T17" fmla="*/ 36 h 36"/>
                <a:gd name="T18" fmla="*/ 4 w 43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3" h="36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8"/>
                  </a:moveTo>
                  <a:lnTo>
                    <a:pt x="43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180" y="3259"/>
              <a:ext cx="1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0,1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3258" y="3259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349" y="3259"/>
              <a:ext cx="13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add multiplicand to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U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9" name="Freeform 26"/>
            <p:cNvSpPr>
              <a:spLocks noEditPoints="1"/>
            </p:cNvSpPr>
            <p:nvPr/>
          </p:nvSpPr>
          <p:spPr bwMode="auto">
            <a:xfrm>
              <a:off x="1048" y="3259"/>
              <a:ext cx="4389" cy="193"/>
            </a:xfrm>
            <a:custGeom>
              <a:avLst/>
              <a:gdLst>
                <a:gd name="T0" fmla="*/ 429 w 433"/>
                <a:gd name="T1" fmla="*/ 18 h 19"/>
                <a:gd name="T2" fmla="*/ 429 w 433"/>
                <a:gd name="T3" fmla="*/ 0 h 19"/>
                <a:gd name="T4" fmla="*/ 433 w 433"/>
                <a:gd name="T5" fmla="*/ 18 h 19"/>
                <a:gd name="T6" fmla="*/ 433 w 433"/>
                <a:gd name="T7" fmla="*/ 0 h 19"/>
                <a:gd name="T8" fmla="*/ 0 w 433"/>
                <a:gd name="T9" fmla="*/ 19 h 19"/>
                <a:gd name="T10" fmla="*/ 433 w 433"/>
                <a:gd name="T11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3" h="19">
                  <a:moveTo>
                    <a:pt x="429" y="18"/>
                  </a:moveTo>
                  <a:lnTo>
                    <a:pt x="429" y="0"/>
                  </a:lnTo>
                  <a:moveTo>
                    <a:pt x="433" y="18"/>
                  </a:moveTo>
                  <a:lnTo>
                    <a:pt x="433" y="0"/>
                  </a:lnTo>
                  <a:moveTo>
                    <a:pt x="0" y="19"/>
                  </a:moveTo>
                  <a:lnTo>
                    <a:pt x="433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Booth's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Algorithm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1800" y="1524000"/>
            <a:ext cx="7391400" cy="46482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0" y="1550692"/>
            <a:ext cx="7239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 2: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Booth’s Algorithm to multiply two 32 bit numbers to produce a 64 bit result</a:t>
            </a:r>
          </a:p>
          <a:p>
            <a:r>
              <a:rPr lang="it-IT" sz="1600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: Multiplier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it-IT" sz="1600" dirty="0">
                <a:latin typeface="Times New Roman" pitchFamily="18" charset="0"/>
                <a:cs typeface="Times New Roman" pitchFamily="18" charset="0"/>
              </a:rPr>
              <a:t>= 0, Multiplicand in </a:t>
            </a:r>
            <a:r>
              <a:rPr lang="it-IT" sz="1600" i="1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The lower 64 bits of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UV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contain the result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0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prevBit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0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 32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currBit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LSB of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V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currBit,prevBit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) = (1,0)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 − 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else if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currBit,prevBit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) = (0,1)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	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end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prevBit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currBit</a:t>
            </a:r>
            <a:endParaRPr lang="en-US" sz="1600" i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i="1" dirty="0">
                <a:latin typeface="Courier New" pitchFamily="49" charset="0"/>
                <a:cs typeface="Courier New" pitchFamily="49" charset="0"/>
              </a:rPr>
              <a:t>	UV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← 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UV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 1 (arithmetic right shift)</a:t>
            </a:r>
          </a:p>
          <a:p>
            <a:pPr>
              <a:tabLst>
                <a:tab pos="457200" algn="l"/>
                <a:tab pos="914400" algn="l"/>
                <a:tab pos="13716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465138" algn="l"/>
                <a:tab pos="914400" algn="l"/>
                <a:tab pos="1371600" algn="l"/>
              </a:tabLst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2971800" y="2057400"/>
            <a:ext cx="7391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606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47800"/>
            <a:ext cx="7416800" cy="4953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Multiplier (M) is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positive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 err="1">
                <a:latin typeface="Calibri" panose="020F0502020204030204" pitchFamily="34" charset="0"/>
              </a:rPr>
              <a:t>msb</a:t>
            </a:r>
            <a:r>
              <a:rPr lang="en-US" sz="2000" dirty="0">
                <a:latin typeface="Calibri" panose="020F0502020204030204" pitchFamily="34" charset="0"/>
              </a:rPr>
              <a:t> =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Divide the multiplier into a </a:t>
            </a:r>
            <a:r>
              <a:rPr lang="en-US" sz="2000" dirty="0">
                <a:solidFill>
                  <a:srgbClr val="00AE00"/>
                </a:solidFill>
                <a:latin typeface="Calibri" panose="020F0502020204030204" pitchFamily="34" charset="0"/>
              </a:rPr>
              <a:t>sequence of continuous</a:t>
            </a:r>
            <a:r>
              <a:rPr lang="en-US" sz="2000" dirty="0">
                <a:latin typeface="Calibri" panose="020F0502020204030204" pitchFamily="34" charset="0"/>
              </a:rPr>
              <a:t> 0s and 1s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993366"/>
                </a:solidFill>
                <a:latin typeface="Calibri" panose="020F0502020204030204" pitchFamily="34" charset="0"/>
              </a:rPr>
              <a:t>01100110111000</a:t>
            </a:r>
            <a:r>
              <a:rPr lang="en-US" dirty="0">
                <a:latin typeface="Calibri" panose="020F0502020204030204" pitchFamily="34" charset="0"/>
              </a:rPr>
              <a:t> → 0,11, 00, 11, 0, 111, 000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For sequence of 0s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Both the algorithms (iterative, Booth) </a:t>
            </a: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do not add the  multiplicand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For a run of 1s (length k)</a:t>
            </a:r>
          </a:p>
          <a:p>
            <a:pPr lvl="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iterative algorithm</a:t>
            </a:r>
            <a:r>
              <a:rPr lang="en-US" dirty="0">
                <a:latin typeface="Calibri" panose="020F0502020204030204" pitchFamily="34" charset="0"/>
              </a:rPr>
              <a:t> performs </a:t>
            </a:r>
            <a:r>
              <a:rPr lang="en-US" i="1" dirty="0">
                <a:latin typeface="Calibri" panose="020F0502020204030204" pitchFamily="34" charset="0"/>
              </a:rPr>
              <a:t>k</a:t>
            </a:r>
            <a:r>
              <a:rPr lang="en-US" dirty="0">
                <a:latin typeface="Calibri" panose="020F0502020204030204" pitchFamily="34" charset="0"/>
              </a:rPr>
              <a:t> additions</a:t>
            </a:r>
          </a:p>
          <a:p>
            <a:pPr lvl="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Booth's algorithm</a:t>
            </a:r>
            <a:r>
              <a:rPr lang="en-US" dirty="0">
                <a:latin typeface="Calibri" panose="020F0502020204030204" pitchFamily="34" charset="0"/>
              </a:rPr>
              <a:t> does one addition, and one subtraction.</a:t>
            </a:r>
          </a:p>
          <a:p>
            <a:pPr lvl="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The result is the same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676400"/>
            <a:ext cx="7740650" cy="3733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u="sng" dirty="0">
                <a:solidFill>
                  <a:srgbClr val="FF0000"/>
                </a:solidFill>
                <a:latin typeface="Calibri" panose="020F0502020204030204" pitchFamily="34" charset="0"/>
              </a:rPr>
              <a:t>Negative multipliers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 err="1">
                <a:latin typeface="Calibri" panose="020F0502020204030204" pitchFamily="34" charset="0"/>
              </a:rPr>
              <a:t>msb</a:t>
            </a:r>
            <a:r>
              <a:rPr lang="en-US" sz="2200" dirty="0">
                <a:latin typeface="Calibri" panose="020F0502020204030204" pitchFamily="34" charset="0"/>
              </a:rPr>
              <a:t> =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M = -2</a:t>
            </a:r>
            <a:r>
              <a:rPr lang="en-US" sz="2800" baseline="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 + Σ</a:t>
            </a:r>
            <a:r>
              <a:rPr lang="en-US" sz="2800" baseline="-33000" dirty="0">
                <a:latin typeface="Calibri" panose="020F0502020204030204" pitchFamily="34" charset="0"/>
              </a:rPr>
              <a:t>(</a:t>
            </a:r>
            <a:r>
              <a:rPr lang="en-US" sz="2800" baseline="-33000" dirty="0" err="1">
                <a:latin typeface="Calibri" panose="020F0502020204030204" pitchFamily="34" charset="0"/>
              </a:rPr>
              <a:t>i</a:t>
            </a:r>
            <a:r>
              <a:rPr lang="en-US" sz="2800" baseline="-33000" dirty="0">
                <a:latin typeface="Calibri" panose="020F0502020204030204" pitchFamily="34" charset="0"/>
              </a:rPr>
              <a:t>=1 to n-1)</a:t>
            </a:r>
            <a:r>
              <a:rPr lang="en-US" sz="2800" dirty="0">
                <a:latin typeface="Calibri" panose="020F0502020204030204" pitchFamily="34" charset="0"/>
              </a:rPr>
              <a:t>M</a:t>
            </a:r>
            <a:r>
              <a:rPr lang="en-US" sz="2800" baseline="-33000" dirty="0">
                <a:latin typeface="Calibri" panose="020F0502020204030204" pitchFamily="34" charset="0"/>
              </a:rPr>
              <a:t>i</a:t>
            </a:r>
            <a:r>
              <a:rPr lang="en-US" sz="2800" dirty="0">
                <a:latin typeface="Calibri" panose="020F0502020204030204" pitchFamily="34" charset="0"/>
              </a:rPr>
              <a:t>2</a:t>
            </a:r>
            <a:r>
              <a:rPr lang="en-US" sz="2800" baseline="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 = -2</a:t>
            </a:r>
            <a:r>
              <a:rPr lang="en-US" sz="2800" baseline="33000" dirty="0">
                <a:latin typeface="Calibri" panose="020F0502020204030204" pitchFamily="34" charset="0"/>
              </a:rPr>
              <a:t>n-1</a:t>
            </a:r>
            <a:r>
              <a:rPr lang="en-US" sz="2800" dirty="0">
                <a:latin typeface="Calibri" panose="020F0502020204030204" pitchFamily="34" charset="0"/>
              </a:rPr>
              <a:t> + M'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M' = Σ</a:t>
            </a:r>
            <a:r>
              <a:rPr lang="en-US" sz="2200" baseline="-33000" dirty="0">
                <a:latin typeface="Calibri" panose="020F0502020204030204" pitchFamily="34" charset="0"/>
              </a:rPr>
              <a:t>(</a:t>
            </a:r>
            <a:r>
              <a:rPr lang="en-US" sz="2200" baseline="-33000" dirty="0" err="1">
                <a:latin typeface="Calibri" panose="020F0502020204030204" pitchFamily="34" charset="0"/>
              </a:rPr>
              <a:t>i</a:t>
            </a:r>
            <a:r>
              <a:rPr lang="en-US" sz="2200" baseline="-33000" dirty="0">
                <a:latin typeface="Calibri" panose="020F0502020204030204" pitchFamily="34" charset="0"/>
              </a:rPr>
              <a:t>=1 to n-1)</a:t>
            </a:r>
            <a:r>
              <a:rPr lang="en-US" sz="2200" dirty="0">
                <a:latin typeface="Calibri" panose="020F0502020204030204" pitchFamily="34" charset="0"/>
              </a:rPr>
              <a:t>M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2</a:t>
            </a:r>
            <a:r>
              <a:rPr lang="en-US" sz="2200" baseline="33000" dirty="0">
                <a:latin typeface="Calibri" panose="020F0502020204030204" pitchFamily="34" charset="0"/>
              </a:rPr>
              <a:t>n-1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1800" u="sng" dirty="0">
                <a:solidFill>
                  <a:srgbClr val="FF3333"/>
                </a:solidFill>
                <a:latin typeface="Calibri" panose="020F0502020204030204" pitchFamily="34" charset="0"/>
              </a:rPr>
              <a:t>Consider two cases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The two </a:t>
            </a:r>
            <a:r>
              <a:rPr lang="en-US" sz="2200" dirty="0" err="1">
                <a:latin typeface="Calibri" panose="020F0502020204030204" pitchFamily="34" charset="0"/>
              </a:rPr>
              <a:t>msb</a:t>
            </a:r>
            <a:r>
              <a:rPr lang="en-US" sz="2200" dirty="0">
                <a:latin typeface="Calibri" panose="020F0502020204030204" pitchFamily="34" charset="0"/>
              </a:rPr>
              <a:t> bits of M are 10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The two </a:t>
            </a:r>
            <a:r>
              <a:rPr lang="en-US" sz="2200" dirty="0" err="1">
                <a:latin typeface="Calibri" panose="020F0502020204030204" pitchFamily="34" charset="0"/>
              </a:rPr>
              <a:t>msb</a:t>
            </a:r>
            <a:r>
              <a:rPr lang="en-US" sz="2200" dirty="0">
                <a:latin typeface="Calibri" panose="020F0502020204030204" pitchFamily="34" charset="0"/>
              </a:rPr>
              <a:t> bits of M are 11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 - III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522413"/>
            <a:ext cx="7848600" cy="4525962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10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Till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(n-1)</a:t>
            </a:r>
            <a:r>
              <a:rPr lang="en-US" sz="2800" baseline="33000" dirty="0" err="1">
                <a:solidFill>
                  <a:srgbClr val="2300DC"/>
                </a:solidFill>
                <a:latin typeface="Calibri" panose="020F0502020204030204" pitchFamily="34" charset="0"/>
              </a:rPr>
              <a:t>th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 iteration</a:t>
            </a:r>
            <a:r>
              <a:rPr lang="en-US" sz="2800" dirty="0">
                <a:latin typeface="Calibri" panose="020F0502020204030204" pitchFamily="34" charset="0"/>
              </a:rPr>
              <a:t> both the algorithms have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no idea</a:t>
            </a:r>
            <a:r>
              <a:rPr lang="en-US" sz="2800" dirty="0">
                <a:latin typeface="Calibri" panose="020F0502020204030204" pitchFamily="34" charset="0"/>
              </a:rPr>
              <a:t> if the multiplier is equal to </a:t>
            </a:r>
            <a:r>
              <a:rPr lang="en-US" sz="2800" dirty="0">
                <a:solidFill>
                  <a:srgbClr val="993366"/>
                </a:solidFill>
                <a:latin typeface="Calibri" panose="020F0502020204030204" pitchFamily="34" charset="0"/>
              </a:rPr>
              <a:t>M or M'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At the end of the (n-1)</a:t>
            </a:r>
            <a:r>
              <a:rPr lang="en-US" sz="2800" baseline="33000" dirty="0" err="1">
                <a:latin typeface="Calibri" panose="020F0502020204030204" pitchFamily="34" charset="0"/>
              </a:rPr>
              <a:t>th</a:t>
            </a:r>
            <a:r>
              <a:rPr lang="en-US" sz="2800" baseline="330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iteration, the partial product is: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DC2300"/>
                </a:solidFill>
                <a:latin typeface="Calibri" panose="020F0502020204030204" pitchFamily="34" charset="0"/>
              </a:rPr>
              <a:t>Iterative algorithm</a:t>
            </a:r>
            <a:r>
              <a:rPr lang="en-US" sz="2400" dirty="0">
                <a:latin typeface="Calibri" panose="020F0502020204030204" pitchFamily="34" charset="0"/>
              </a:rPr>
              <a:t> : M'N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33CC66"/>
                </a:solidFill>
                <a:latin typeface="Calibri" panose="020F0502020204030204" pitchFamily="34" charset="0"/>
              </a:rPr>
              <a:t>Booth's algorithm</a:t>
            </a:r>
            <a:r>
              <a:rPr lang="en-US" sz="2400" dirty="0">
                <a:latin typeface="Calibri" panose="020F0502020204030204" pitchFamily="34" charset="0"/>
              </a:rPr>
              <a:t> : M'N</a:t>
            </a:r>
          </a:p>
          <a:p>
            <a:pPr lvl="3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we were multiplying (M' * N), </a:t>
            </a:r>
            <a:r>
              <a:rPr lang="en-US" dirty="0">
                <a:solidFill>
                  <a:srgbClr val="FF420E"/>
                </a:solidFill>
                <a:latin typeface="Calibri" panose="020F0502020204030204" pitchFamily="34" charset="0"/>
              </a:rPr>
              <a:t>no action</a:t>
            </a:r>
            <a:r>
              <a:rPr lang="en-US" dirty="0">
                <a:latin typeface="Calibri" panose="020F0502020204030204" pitchFamily="34" charset="0"/>
              </a:rPr>
              <a:t> would have been taken in the last iteration. The two </a:t>
            </a:r>
            <a:r>
              <a:rPr lang="en-US" dirty="0" err="1">
                <a:latin typeface="Calibri" panose="020F0502020204030204" pitchFamily="34" charset="0"/>
              </a:rPr>
              <a:t>msb</a:t>
            </a:r>
            <a:r>
              <a:rPr lang="en-US" dirty="0">
                <a:latin typeface="Calibri" panose="020F0502020204030204" pitchFamily="34" charset="0"/>
              </a:rPr>
              <a:t> bits would have been 00. There is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no way to differentiate</a:t>
            </a:r>
            <a:r>
              <a:rPr lang="en-US" dirty="0">
                <a:latin typeface="Calibri" panose="020F0502020204030204" pitchFamily="34" charset="0"/>
              </a:rPr>
              <a:t> this case from that of computing MN in the first (n-1) iterations.</a:t>
            </a:r>
          </a:p>
          <a:p>
            <a:pPr lvl="1"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 - IV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Last step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Iterative algorithm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Subtract 2</a:t>
            </a:r>
            <a:r>
              <a:rPr lang="en-US" baseline="33000" dirty="0">
                <a:latin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</a:rPr>
              <a:t>N from U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Booth's algorithm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last two bits are 10 (0 → 1 transition)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Subtract 2</a:t>
            </a:r>
            <a:r>
              <a:rPr lang="en-US" baseline="33000" dirty="0">
                <a:latin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</a:rPr>
              <a:t>N from U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Both the algorithms compute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MN = M'N – 2</a:t>
            </a:r>
            <a:r>
              <a:rPr lang="en-US" baseline="33000" dirty="0">
                <a:latin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</a:rPr>
              <a:t>N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last iteration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r>
              <a:rPr lang="fr-FR" dirty="0">
                <a:solidFill>
                  <a:schemeClr val="tx1"/>
                </a:solidFill>
              </a:rPr>
              <a:t> of a Proof - V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409700"/>
            <a:ext cx="7416800" cy="46863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Case 11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Suppose we were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multiplying M' with 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Since (M' &gt; 0), the Booth multiplier will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correctly compute the product as M'N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00B8FF"/>
                </a:solidFill>
                <a:latin typeface="Calibri" panose="020F0502020204030204" pitchFamily="34" charset="0"/>
              </a:rPr>
              <a:t>two </a:t>
            </a:r>
            <a:r>
              <a:rPr lang="en-US" dirty="0" err="1">
                <a:solidFill>
                  <a:srgbClr val="00B8FF"/>
                </a:solidFill>
                <a:latin typeface="Calibri" panose="020F0502020204030204" pitchFamily="34" charset="0"/>
              </a:rPr>
              <a:t>msb</a:t>
            </a:r>
            <a:r>
              <a:rPr lang="en-US" dirty="0">
                <a:solidFill>
                  <a:srgbClr val="00B8FF"/>
                </a:solidFill>
                <a:latin typeface="Calibri" panose="020F0502020204030204" pitchFamily="34" charset="0"/>
              </a:rPr>
              <a:t> bits</a:t>
            </a:r>
            <a:r>
              <a:rPr lang="en-US" dirty="0">
                <a:latin typeface="Calibri" panose="020F0502020204030204" pitchFamily="34" charset="0"/>
              </a:rPr>
              <a:t> of M' are </a:t>
            </a:r>
            <a:r>
              <a:rPr lang="en-US" dirty="0">
                <a:solidFill>
                  <a:srgbClr val="355E00"/>
                </a:solidFill>
                <a:latin typeface="Calibri" panose="020F0502020204030204" pitchFamily="34" charset="0"/>
              </a:rPr>
              <a:t>(01)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</a:t>
            </a:r>
            <a:r>
              <a:rPr lang="en-US" dirty="0">
                <a:solidFill>
                  <a:srgbClr val="FF3366"/>
                </a:solidFill>
                <a:latin typeface="Calibri" panose="020F0502020204030204" pitchFamily="34" charset="0"/>
              </a:rPr>
              <a:t>last iteration</a:t>
            </a:r>
            <a:r>
              <a:rPr lang="en-US" dirty="0">
                <a:latin typeface="Calibri" panose="020F0502020204030204" pitchFamily="34" charset="0"/>
              </a:rPr>
              <a:t> (</a:t>
            </a:r>
            <a:r>
              <a:rPr lang="en-US" dirty="0" err="1">
                <a:latin typeface="Calibri" panose="020F0502020204030204" pitchFamily="34" charset="0"/>
              </a:rPr>
              <a:t>currBit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</a:rPr>
              <a:t>prevBit</a:t>
            </a:r>
            <a:r>
              <a:rPr lang="en-US" dirty="0">
                <a:latin typeface="Calibri" panose="020F0502020204030204" pitchFamily="34" charset="0"/>
              </a:rPr>
              <a:t>) is 01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would thus add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2</a:t>
            </a:r>
            <a:r>
              <a:rPr lang="en-US" baseline="33000" dirty="0">
                <a:solidFill>
                  <a:srgbClr val="FF3333"/>
                </a:solidFill>
                <a:latin typeface="Calibri" panose="020F0502020204030204" pitchFamily="34" charset="0"/>
              </a:rPr>
              <a:t>n-1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</a:rPr>
              <a:t> in the Booth's algorithm to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partial product in the last iteration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value of the partial product at the end of the (n-1)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iteration is thus 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6B0094"/>
                </a:solidFill>
                <a:latin typeface="Calibri" panose="020F0502020204030204" pitchFamily="34" charset="0"/>
              </a:rPr>
              <a:t>M'N - 2</a:t>
            </a:r>
            <a:r>
              <a:rPr lang="en-US" sz="2400" baseline="33000" dirty="0">
                <a:solidFill>
                  <a:srgbClr val="6B0094"/>
                </a:solidFill>
                <a:latin typeface="Calibri" panose="020F0502020204030204" pitchFamily="34" charset="0"/>
              </a:rPr>
              <a:t>n-1</a:t>
            </a:r>
            <a:r>
              <a:rPr lang="en-US" sz="2400" dirty="0">
                <a:solidFill>
                  <a:srgbClr val="6B0094"/>
                </a:solidFill>
                <a:latin typeface="Calibri" panose="020F0502020204030204" pitchFamily="34" charset="0"/>
              </a:rPr>
              <a:t>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Outline of a Proof - VI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240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When we multiply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M with 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(n-1)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iteration, the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value of the partial product is : M'N – 2</a:t>
            </a:r>
            <a:r>
              <a:rPr lang="en-US" baseline="33000" dirty="0">
                <a:solidFill>
                  <a:srgbClr val="FF3333"/>
                </a:solidFill>
                <a:latin typeface="Calibri" panose="020F0502020204030204" pitchFamily="34" charset="0"/>
              </a:rPr>
              <a:t>n-1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Because, we have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no way</a:t>
            </a:r>
            <a:r>
              <a:rPr lang="en-US" dirty="0">
                <a:latin typeface="Calibri" panose="020F0502020204030204" pitchFamily="34" charset="0"/>
              </a:rPr>
              <a:t> of knowing if the multiplier is M or M' at the end of the (n-1)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iteration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the </a:t>
            </a:r>
            <a:r>
              <a:rPr lang="en-US" dirty="0">
                <a:solidFill>
                  <a:srgbClr val="355E00"/>
                </a:solidFill>
                <a:latin typeface="Calibri" panose="020F0502020204030204" pitchFamily="34" charset="0"/>
              </a:rPr>
              <a:t>last iteration</a:t>
            </a:r>
            <a:r>
              <a:rPr lang="en-US" dirty="0">
                <a:latin typeface="Calibri" panose="020F0502020204030204" pitchFamily="34" charset="0"/>
              </a:rPr>
              <a:t> the </a:t>
            </a:r>
            <a:r>
              <a:rPr lang="en-US" dirty="0" err="1">
                <a:latin typeface="Calibri" panose="020F0502020204030204" pitchFamily="34" charset="0"/>
              </a:rPr>
              <a:t>msb</a:t>
            </a:r>
            <a:r>
              <a:rPr lang="en-US" dirty="0">
                <a:latin typeface="Calibri" panose="020F0502020204030204" pitchFamily="34" charset="0"/>
              </a:rPr>
              <a:t> bits are 11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no action is taken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Final product : M'N – 2</a:t>
            </a:r>
            <a:r>
              <a:rPr lang="en-US" baseline="33000" dirty="0">
                <a:latin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</a:rPr>
              <a:t>N = MN (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correct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364000" y="288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              --</a:t>
            </a:r>
          </a:p>
        </p:txBody>
      </p:sp>
      <p:sp>
        <p:nvSpPr>
          <p:cNvPr id="5" name="Freeform 4"/>
          <p:cNvSpPr/>
          <p:nvPr/>
        </p:nvSpPr>
        <p:spPr>
          <a:xfrm>
            <a:off x="8940000" y="302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364000" y="360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10      add -3</a:t>
            </a:r>
          </a:p>
        </p:txBody>
      </p:sp>
      <p:sp>
        <p:nvSpPr>
          <p:cNvPr id="7" name="Freeform 6"/>
          <p:cNvSpPr/>
          <p:nvPr/>
        </p:nvSpPr>
        <p:spPr>
          <a:xfrm>
            <a:off x="8796000" y="374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364000" y="432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01         add 3</a:t>
            </a:r>
          </a:p>
        </p:txBody>
      </p:sp>
      <p:sp>
        <p:nvSpPr>
          <p:cNvPr id="9" name="Freeform 8"/>
          <p:cNvSpPr/>
          <p:nvPr/>
        </p:nvSpPr>
        <p:spPr>
          <a:xfrm>
            <a:off x="8867999" y="446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364000" y="4968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            --</a:t>
            </a:r>
          </a:p>
        </p:txBody>
      </p:sp>
      <p:sp>
        <p:nvSpPr>
          <p:cNvPr id="11" name="Freeform 10"/>
          <p:cNvSpPr/>
          <p:nvPr/>
        </p:nvSpPr>
        <p:spPr>
          <a:xfrm>
            <a:off x="8940000" y="5112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410" name="Group 409"/>
          <p:cNvGrpSpPr/>
          <p:nvPr/>
        </p:nvGrpSpPr>
        <p:grpSpPr>
          <a:xfrm>
            <a:off x="4419600" y="1371601"/>
            <a:ext cx="3200400" cy="5040313"/>
            <a:chOff x="2895600" y="1371600"/>
            <a:chExt cx="3200400" cy="5040313"/>
          </a:xfrm>
        </p:grpSpPr>
        <p:sp>
          <p:nvSpPr>
            <p:cNvPr id="309" name="AutoShape 106"/>
            <p:cNvSpPr>
              <a:spLocks noChangeAspect="1" noChangeArrowheads="1" noTextEdit="1"/>
            </p:cNvSpPr>
            <p:nvPr/>
          </p:nvSpPr>
          <p:spPr bwMode="auto">
            <a:xfrm>
              <a:off x="2895600" y="1371600"/>
              <a:ext cx="3200400" cy="5040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Freeform 108"/>
            <p:cNvSpPr>
              <a:spLocks/>
            </p:cNvSpPr>
            <p:nvPr/>
          </p:nvSpPr>
          <p:spPr bwMode="auto">
            <a:xfrm>
              <a:off x="4162425" y="2390775"/>
              <a:ext cx="560388" cy="147638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8" y="346"/>
                    <a:pt x="0" y="269"/>
                    <a:pt x="0" y="173"/>
                  </a:cubicBezTo>
                  <a:cubicBezTo>
                    <a:pt x="0" y="77"/>
                    <a:pt x="78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Rectangle 109"/>
            <p:cNvSpPr>
              <a:spLocks noChangeArrowheads="1"/>
            </p:cNvSpPr>
            <p:nvPr/>
          </p:nvSpPr>
          <p:spPr bwMode="auto">
            <a:xfrm>
              <a:off x="2987675" y="2944813"/>
              <a:ext cx="2652713" cy="66675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Rectangle 110"/>
            <p:cNvSpPr>
              <a:spLocks noChangeArrowheads="1"/>
            </p:cNvSpPr>
            <p:nvPr/>
          </p:nvSpPr>
          <p:spPr bwMode="auto">
            <a:xfrm>
              <a:off x="5033963" y="3008313"/>
              <a:ext cx="538163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Rectangle 111"/>
            <p:cNvSpPr>
              <a:spLocks noChangeArrowheads="1"/>
            </p:cNvSpPr>
            <p:nvPr/>
          </p:nvSpPr>
          <p:spPr bwMode="auto">
            <a:xfrm>
              <a:off x="4319588" y="3003550"/>
              <a:ext cx="671513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Rectangle 112"/>
            <p:cNvSpPr>
              <a:spLocks noChangeArrowheads="1"/>
            </p:cNvSpPr>
            <p:nvPr/>
          </p:nvSpPr>
          <p:spPr bwMode="auto">
            <a:xfrm>
              <a:off x="4356100" y="3022600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5" name="Rectangle 113"/>
            <p:cNvSpPr>
              <a:spLocks noChangeArrowheads="1"/>
            </p:cNvSpPr>
            <p:nvPr/>
          </p:nvSpPr>
          <p:spPr bwMode="auto">
            <a:xfrm>
              <a:off x="5054600" y="301942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6" name="Rectangle 114"/>
            <p:cNvSpPr>
              <a:spLocks noChangeArrowheads="1"/>
            </p:cNvSpPr>
            <p:nvPr/>
          </p:nvSpPr>
          <p:spPr bwMode="auto">
            <a:xfrm>
              <a:off x="3362325" y="3381375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7" name="Rectangle 115"/>
            <p:cNvSpPr>
              <a:spLocks noChangeArrowheads="1"/>
            </p:cNvSpPr>
            <p:nvPr/>
          </p:nvSpPr>
          <p:spPr bwMode="auto">
            <a:xfrm>
              <a:off x="5035550" y="3335338"/>
              <a:ext cx="538163" cy="198438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Rectangle 116"/>
            <p:cNvSpPr>
              <a:spLocks noChangeArrowheads="1"/>
            </p:cNvSpPr>
            <p:nvPr/>
          </p:nvSpPr>
          <p:spPr bwMode="auto">
            <a:xfrm>
              <a:off x="4318000" y="3332163"/>
              <a:ext cx="676275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Rectangle 117"/>
            <p:cNvSpPr>
              <a:spLocks noChangeArrowheads="1"/>
            </p:cNvSpPr>
            <p:nvPr/>
          </p:nvSpPr>
          <p:spPr bwMode="auto">
            <a:xfrm>
              <a:off x="4357688" y="3336925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0" name="Rectangle 118"/>
            <p:cNvSpPr>
              <a:spLocks noChangeArrowheads="1"/>
            </p:cNvSpPr>
            <p:nvPr/>
          </p:nvSpPr>
          <p:spPr bwMode="auto">
            <a:xfrm>
              <a:off x="5056188" y="334645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1" name="Freeform 119"/>
            <p:cNvSpPr>
              <a:spLocks/>
            </p:cNvSpPr>
            <p:nvPr/>
          </p:nvSpPr>
          <p:spPr bwMode="auto">
            <a:xfrm>
              <a:off x="3281363" y="3303588"/>
              <a:ext cx="2357438" cy="4763"/>
            </a:xfrm>
            <a:custGeom>
              <a:avLst/>
              <a:gdLst>
                <a:gd name="T0" fmla="*/ 0 w 5534"/>
                <a:gd name="T1" fmla="*/ 0 h 9"/>
                <a:gd name="T2" fmla="*/ 5534 w 5534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34" h="9">
                  <a:moveTo>
                    <a:pt x="0" y="0"/>
                  </a:moveTo>
                  <a:cubicBezTo>
                    <a:pt x="44" y="9"/>
                    <a:pt x="5534" y="0"/>
                    <a:pt x="5534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120"/>
            <p:cNvSpPr>
              <a:spLocks noChangeShapeType="1"/>
            </p:cNvSpPr>
            <p:nvPr/>
          </p:nvSpPr>
          <p:spPr bwMode="auto">
            <a:xfrm>
              <a:off x="3286125" y="2947988"/>
              <a:ext cx="0" cy="66675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Oval 121"/>
            <p:cNvSpPr>
              <a:spLocks noChangeArrowheads="1"/>
            </p:cNvSpPr>
            <p:nvPr/>
          </p:nvSpPr>
          <p:spPr bwMode="auto">
            <a:xfrm>
              <a:off x="3033713" y="3154363"/>
              <a:ext cx="212725" cy="217488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" name="Rectangle 122"/>
            <p:cNvSpPr>
              <a:spLocks noChangeArrowheads="1"/>
            </p:cNvSpPr>
            <p:nvPr/>
          </p:nvSpPr>
          <p:spPr bwMode="auto">
            <a:xfrm>
              <a:off x="3079750" y="3179763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5" name="Rectangle 123"/>
            <p:cNvSpPr>
              <a:spLocks noChangeArrowheads="1"/>
            </p:cNvSpPr>
            <p:nvPr/>
          </p:nvSpPr>
          <p:spPr bwMode="auto">
            <a:xfrm>
              <a:off x="2968625" y="2365375"/>
              <a:ext cx="2452688" cy="44608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Rectangle 124"/>
            <p:cNvSpPr>
              <a:spLocks noChangeArrowheads="1"/>
            </p:cNvSpPr>
            <p:nvPr/>
          </p:nvSpPr>
          <p:spPr bwMode="auto">
            <a:xfrm>
              <a:off x="4810125" y="2579688"/>
              <a:ext cx="536575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Rectangle 125"/>
            <p:cNvSpPr>
              <a:spLocks noChangeArrowheads="1"/>
            </p:cNvSpPr>
            <p:nvPr/>
          </p:nvSpPr>
          <p:spPr bwMode="auto">
            <a:xfrm>
              <a:off x="4121150" y="2574925"/>
              <a:ext cx="646113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Rectangle 126"/>
            <p:cNvSpPr>
              <a:spLocks noChangeArrowheads="1"/>
            </p:cNvSpPr>
            <p:nvPr/>
          </p:nvSpPr>
          <p:spPr bwMode="auto">
            <a:xfrm>
              <a:off x="4122738" y="2586038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9" name="Rectangle 127"/>
            <p:cNvSpPr>
              <a:spLocks noChangeArrowheads="1"/>
            </p:cNvSpPr>
            <p:nvPr/>
          </p:nvSpPr>
          <p:spPr bwMode="auto">
            <a:xfrm>
              <a:off x="4830763" y="25908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0" name="Rectangle 128"/>
            <p:cNvSpPr>
              <a:spLocks noChangeArrowheads="1"/>
            </p:cNvSpPr>
            <p:nvPr/>
          </p:nvSpPr>
          <p:spPr bwMode="auto">
            <a:xfrm>
              <a:off x="3036888" y="2601913"/>
              <a:ext cx="6540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1" name="Rectangle 129"/>
            <p:cNvSpPr>
              <a:spLocks noChangeArrowheads="1"/>
            </p:cNvSpPr>
            <p:nvPr/>
          </p:nvSpPr>
          <p:spPr bwMode="auto">
            <a:xfrm>
              <a:off x="4375150" y="2382838"/>
              <a:ext cx="1154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2" name="Freeform 130"/>
            <p:cNvSpPr>
              <a:spLocks/>
            </p:cNvSpPr>
            <p:nvPr/>
          </p:nvSpPr>
          <p:spPr bwMode="auto">
            <a:xfrm>
              <a:off x="4818063" y="2389188"/>
              <a:ext cx="560388" cy="147638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Rectangle 131"/>
            <p:cNvSpPr>
              <a:spLocks noChangeArrowheads="1"/>
            </p:cNvSpPr>
            <p:nvPr/>
          </p:nvSpPr>
          <p:spPr bwMode="auto">
            <a:xfrm>
              <a:off x="5030788" y="2382838"/>
              <a:ext cx="10259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4" name="Freeform 132"/>
            <p:cNvSpPr>
              <a:spLocks/>
            </p:cNvSpPr>
            <p:nvPr/>
          </p:nvSpPr>
          <p:spPr bwMode="auto">
            <a:xfrm>
              <a:off x="3009900" y="1960563"/>
              <a:ext cx="1619250" cy="333375"/>
            </a:xfrm>
            <a:custGeom>
              <a:avLst/>
              <a:gdLst>
                <a:gd name="T0" fmla="*/ 95 w 3802"/>
                <a:gd name="T1" fmla="*/ 0 h 784"/>
                <a:gd name="T2" fmla="*/ 3707 w 3802"/>
                <a:gd name="T3" fmla="*/ 0 h 784"/>
                <a:gd name="T4" fmla="*/ 3802 w 3802"/>
                <a:gd name="T5" fmla="*/ 94 h 784"/>
                <a:gd name="T6" fmla="*/ 3802 w 3802"/>
                <a:gd name="T7" fmla="*/ 689 h 784"/>
                <a:gd name="T8" fmla="*/ 3707 w 3802"/>
                <a:gd name="T9" fmla="*/ 784 h 784"/>
                <a:gd name="T10" fmla="*/ 95 w 3802"/>
                <a:gd name="T11" fmla="*/ 784 h 784"/>
                <a:gd name="T12" fmla="*/ 0 w 3802"/>
                <a:gd name="T13" fmla="*/ 689 h 784"/>
                <a:gd name="T14" fmla="*/ 0 w 3802"/>
                <a:gd name="T15" fmla="*/ 94 h 784"/>
                <a:gd name="T16" fmla="*/ 95 w 3802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2" h="784">
                  <a:moveTo>
                    <a:pt x="95" y="0"/>
                  </a:moveTo>
                  <a:lnTo>
                    <a:pt x="3707" y="0"/>
                  </a:lnTo>
                  <a:cubicBezTo>
                    <a:pt x="3759" y="0"/>
                    <a:pt x="3802" y="42"/>
                    <a:pt x="3802" y="94"/>
                  </a:cubicBezTo>
                  <a:lnTo>
                    <a:pt x="3802" y="689"/>
                  </a:lnTo>
                  <a:cubicBezTo>
                    <a:pt x="3802" y="742"/>
                    <a:pt x="3759" y="784"/>
                    <a:pt x="3707" y="784"/>
                  </a:cubicBezTo>
                  <a:lnTo>
                    <a:pt x="95" y="784"/>
                  </a:lnTo>
                  <a:cubicBezTo>
                    <a:pt x="42" y="784"/>
                    <a:pt x="0" y="742"/>
                    <a:pt x="0" y="689"/>
                  </a:cubicBez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Rectangle 133"/>
            <p:cNvSpPr>
              <a:spLocks noChangeArrowheads="1"/>
            </p:cNvSpPr>
            <p:nvPr/>
          </p:nvSpPr>
          <p:spPr bwMode="auto">
            <a:xfrm>
              <a:off x="3060700" y="2028825"/>
              <a:ext cx="123751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Multiplier (M)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6" name="Freeform 134"/>
            <p:cNvSpPr>
              <a:spLocks/>
            </p:cNvSpPr>
            <p:nvPr/>
          </p:nvSpPr>
          <p:spPr bwMode="auto">
            <a:xfrm>
              <a:off x="4776788" y="1955800"/>
              <a:ext cx="650875" cy="327025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Rectangle 135"/>
            <p:cNvSpPr>
              <a:spLocks noChangeArrowheads="1"/>
            </p:cNvSpPr>
            <p:nvPr/>
          </p:nvSpPr>
          <p:spPr bwMode="auto">
            <a:xfrm>
              <a:off x="4841875" y="2039938"/>
              <a:ext cx="41678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8" name="Freeform 136"/>
            <p:cNvSpPr>
              <a:spLocks/>
            </p:cNvSpPr>
            <p:nvPr/>
          </p:nvSpPr>
          <p:spPr bwMode="auto">
            <a:xfrm>
              <a:off x="3016250" y="1504950"/>
              <a:ext cx="1668463" cy="352425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99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99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4"/>
                    <a:pt x="3917" y="99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99"/>
                  </a:lnTo>
                  <a:cubicBezTo>
                    <a:pt x="0" y="44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Rectangle 137"/>
            <p:cNvSpPr>
              <a:spLocks noChangeArrowheads="1"/>
            </p:cNvSpPr>
            <p:nvPr/>
          </p:nvSpPr>
          <p:spPr bwMode="auto">
            <a:xfrm>
              <a:off x="3062288" y="1570038"/>
              <a:ext cx="134639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Multiplicand 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0" name="Freeform 138"/>
            <p:cNvSpPr>
              <a:spLocks/>
            </p:cNvSpPr>
            <p:nvPr/>
          </p:nvSpPr>
          <p:spPr bwMode="auto">
            <a:xfrm>
              <a:off x="4759325" y="1525588"/>
              <a:ext cx="674688" cy="327025"/>
            </a:xfrm>
            <a:custGeom>
              <a:avLst/>
              <a:gdLst>
                <a:gd name="T0" fmla="*/ 92 w 1584"/>
                <a:gd name="T1" fmla="*/ 0 h 767"/>
                <a:gd name="T2" fmla="*/ 1492 w 1584"/>
                <a:gd name="T3" fmla="*/ 0 h 767"/>
                <a:gd name="T4" fmla="*/ 1584 w 1584"/>
                <a:gd name="T5" fmla="*/ 93 h 767"/>
                <a:gd name="T6" fmla="*/ 1584 w 1584"/>
                <a:gd name="T7" fmla="*/ 675 h 767"/>
                <a:gd name="T8" fmla="*/ 1492 w 1584"/>
                <a:gd name="T9" fmla="*/ 767 h 767"/>
                <a:gd name="T10" fmla="*/ 92 w 1584"/>
                <a:gd name="T11" fmla="*/ 767 h 767"/>
                <a:gd name="T12" fmla="*/ 0 w 1584"/>
                <a:gd name="T13" fmla="*/ 675 h 767"/>
                <a:gd name="T14" fmla="*/ 0 w 1584"/>
                <a:gd name="T15" fmla="*/ 93 h 767"/>
                <a:gd name="T16" fmla="*/ 92 w 1584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4" h="767">
                  <a:moveTo>
                    <a:pt x="92" y="0"/>
                  </a:moveTo>
                  <a:lnTo>
                    <a:pt x="1492" y="0"/>
                  </a:lnTo>
                  <a:cubicBezTo>
                    <a:pt x="1543" y="0"/>
                    <a:pt x="1584" y="42"/>
                    <a:pt x="1584" y="93"/>
                  </a:cubicBezTo>
                  <a:lnTo>
                    <a:pt x="1584" y="675"/>
                  </a:lnTo>
                  <a:cubicBezTo>
                    <a:pt x="1584" y="726"/>
                    <a:pt x="1543" y="767"/>
                    <a:pt x="1492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2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Rectangle 139"/>
            <p:cNvSpPr>
              <a:spLocks noChangeArrowheads="1"/>
            </p:cNvSpPr>
            <p:nvPr/>
          </p:nvSpPr>
          <p:spPr bwMode="auto">
            <a:xfrm>
              <a:off x="4781550" y="1603375"/>
              <a:ext cx="5209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2" name="Freeform 140"/>
            <p:cNvSpPr>
              <a:spLocks/>
            </p:cNvSpPr>
            <p:nvPr/>
          </p:nvSpPr>
          <p:spPr bwMode="auto">
            <a:xfrm>
              <a:off x="3017838" y="5938838"/>
              <a:ext cx="1668463" cy="350838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100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100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5"/>
                    <a:pt x="3917" y="100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Rectangle 141"/>
            <p:cNvSpPr>
              <a:spLocks noChangeArrowheads="1"/>
            </p:cNvSpPr>
            <p:nvPr/>
          </p:nvSpPr>
          <p:spPr bwMode="auto">
            <a:xfrm>
              <a:off x="3065463" y="5943600"/>
              <a:ext cx="11083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Product(P)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4" name="Freeform 142"/>
            <p:cNvSpPr>
              <a:spLocks/>
            </p:cNvSpPr>
            <p:nvPr/>
          </p:nvSpPr>
          <p:spPr bwMode="auto">
            <a:xfrm>
              <a:off x="4786313" y="5959475"/>
              <a:ext cx="649288" cy="327025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Rectangle 143"/>
            <p:cNvSpPr>
              <a:spLocks noChangeArrowheads="1"/>
            </p:cNvSpPr>
            <p:nvPr/>
          </p:nvSpPr>
          <p:spPr bwMode="auto">
            <a:xfrm>
              <a:off x="4849813" y="5959475"/>
              <a:ext cx="41678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0110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6" name="Rectangle 144"/>
            <p:cNvSpPr>
              <a:spLocks noChangeArrowheads="1"/>
            </p:cNvSpPr>
            <p:nvPr/>
          </p:nvSpPr>
          <p:spPr bwMode="auto">
            <a:xfrm>
              <a:off x="3333750" y="3048000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7" name="Rectangle 145"/>
            <p:cNvSpPr>
              <a:spLocks noChangeArrowheads="1"/>
            </p:cNvSpPr>
            <p:nvPr/>
          </p:nvSpPr>
          <p:spPr bwMode="auto">
            <a:xfrm>
              <a:off x="3333750" y="3230563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8" name="Rectangle 146"/>
            <p:cNvSpPr>
              <a:spLocks noChangeArrowheads="1"/>
            </p:cNvSpPr>
            <p:nvPr/>
          </p:nvSpPr>
          <p:spPr bwMode="auto">
            <a:xfrm>
              <a:off x="2989263" y="3683000"/>
              <a:ext cx="2646363" cy="66833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9" name="Rectangle 147"/>
            <p:cNvSpPr>
              <a:spLocks noChangeArrowheads="1"/>
            </p:cNvSpPr>
            <p:nvPr/>
          </p:nvSpPr>
          <p:spPr bwMode="auto">
            <a:xfrm>
              <a:off x="5033963" y="3748088"/>
              <a:ext cx="538163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Rectangle 148"/>
            <p:cNvSpPr>
              <a:spLocks noChangeArrowheads="1"/>
            </p:cNvSpPr>
            <p:nvPr/>
          </p:nvSpPr>
          <p:spPr bwMode="auto">
            <a:xfrm>
              <a:off x="4329113" y="3743325"/>
              <a:ext cx="663575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Rectangle 149"/>
            <p:cNvSpPr>
              <a:spLocks noChangeArrowheads="1"/>
            </p:cNvSpPr>
            <p:nvPr/>
          </p:nvSpPr>
          <p:spPr bwMode="auto">
            <a:xfrm>
              <a:off x="4354513" y="37639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2" name="Rectangle 150"/>
            <p:cNvSpPr>
              <a:spLocks noChangeArrowheads="1"/>
            </p:cNvSpPr>
            <p:nvPr/>
          </p:nvSpPr>
          <p:spPr bwMode="auto">
            <a:xfrm>
              <a:off x="5054600" y="37592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3" name="Rectangle 151"/>
            <p:cNvSpPr>
              <a:spLocks noChangeArrowheads="1"/>
            </p:cNvSpPr>
            <p:nvPr/>
          </p:nvSpPr>
          <p:spPr bwMode="auto">
            <a:xfrm>
              <a:off x="3363913" y="4119563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4" name="Rectangle 152"/>
            <p:cNvSpPr>
              <a:spLocks noChangeArrowheads="1"/>
            </p:cNvSpPr>
            <p:nvPr/>
          </p:nvSpPr>
          <p:spPr bwMode="auto">
            <a:xfrm>
              <a:off x="5037138" y="4075113"/>
              <a:ext cx="536575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Rectangle 153"/>
            <p:cNvSpPr>
              <a:spLocks noChangeArrowheads="1"/>
            </p:cNvSpPr>
            <p:nvPr/>
          </p:nvSpPr>
          <p:spPr bwMode="auto">
            <a:xfrm>
              <a:off x="4325938" y="4070350"/>
              <a:ext cx="668338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Rectangle 154"/>
            <p:cNvSpPr>
              <a:spLocks noChangeArrowheads="1"/>
            </p:cNvSpPr>
            <p:nvPr/>
          </p:nvSpPr>
          <p:spPr bwMode="auto">
            <a:xfrm>
              <a:off x="4352925" y="4070350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7" name="Rectangle 155"/>
            <p:cNvSpPr>
              <a:spLocks noChangeArrowheads="1"/>
            </p:cNvSpPr>
            <p:nvPr/>
          </p:nvSpPr>
          <p:spPr bwMode="auto">
            <a:xfrm>
              <a:off x="5057775" y="408622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8" name="Freeform 156"/>
            <p:cNvSpPr>
              <a:spLocks/>
            </p:cNvSpPr>
            <p:nvPr/>
          </p:nvSpPr>
          <p:spPr bwMode="auto">
            <a:xfrm>
              <a:off x="3282950" y="4043363"/>
              <a:ext cx="2351088" cy="3175"/>
            </a:xfrm>
            <a:custGeom>
              <a:avLst/>
              <a:gdLst>
                <a:gd name="T0" fmla="*/ 0 w 5519"/>
                <a:gd name="T1" fmla="*/ 0 h 10"/>
                <a:gd name="T2" fmla="*/ 5519 w 5519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19" h="10">
                  <a:moveTo>
                    <a:pt x="0" y="0"/>
                  </a:moveTo>
                  <a:cubicBezTo>
                    <a:pt x="44" y="10"/>
                    <a:pt x="5519" y="0"/>
                    <a:pt x="5519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157"/>
            <p:cNvSpPr>
              <a:spLocks noChangeShapeType="1"/>
            </p:cNvSpPr>
            <p:nvPr/>
          </p:nvSpPr>
          <p:spPr bwMode="auto">
            <a:xfrm>
              <a:off x="3287713" y="3687763"/>
              <a:ext cx="0" cy="665163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Oval 158"/>
            <p:cNvSpPr>
              <a:spLocks noChangeArrowheads="1"/>
            </p:cNvSpPr>
            <p:nvPr/>
          </p:nvSpPr>
          <p:spPr bwMode="auto">
            <a:xfrm>
              <a:off x="3033713" y="3894138"/>
              <a:ext cx="212725" cy="217488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1" name="Rectangle 159"/>
            <p:cNvSpPr>
              <a:spLocks noChangeArrowheads="1"/>
            </p:cNvSpPr>
            <p:nvPr/>
          </p:nvSpPr>
          <p:spPr bwMode="auto">
            <a:xfrm>
              <a:off x="3079750" y="3919538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2" name="Rectangle 160"/>
            <p:cNvSpPr>
              <a:spLocks noChangeArrowheads="1"/>
            </p:cNvSpPr>
            <p:nvPr/>
          </p:nvSpPr>
          <p:spPr bwMode="auto">
            <a:xfrm>
              <a:off x="3333750" y="3786188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3" name="Rectangle 161"/>
            <p:cNvSpPr>
              <a:spLocks noChangeArrowheads="1"/>
            </p:cNvSpPr>
            <p:nvPr/>
          </p:nvSpPr>
          <p:spPr bwMode="auto">
            <a:xfrm>
              <a:off x="3333750" y="3968750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4" name="Rectangle 162"/>
            <p:cNvSpPr>
              <a:spLocks noChangeArrowheads="1"/>
            </p:cNvSpPr>
            <p:nvPr/>
          </p:nvSpPr>
          <p:spPr bwMode="auto">
            <a:xfrm>
              <a:off x="2987675" y="4411663"/>
              <a:ext cx="2646363" cy="66675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Rectangle 163"/>
            <p:cNvSpPr>
              <a:spLocks noChangeArrowheads="1"/>
            </p:cNvSpPr>
            <p:nvPr/>
          </p:nvSpPr>
          <p:spPr bwMode="auto">
            <a:xfrm>
              <a:off x="5033963" y="4475163"/>
              <a:ext cx="538163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Rectangle 164"/>
            <p:cNvSpPr>
              <a:spLocks noChangeArrowheads="1"/>
            </p:cNvSpPr>
            <p:nvPr/>
          </p:nvSpPr>
          <p:spPr bwMode="auto">
            <a:xfrm>
              <a:off x="4324350" y="4470400"/>
              <a:ext cx="668338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Rectangle 165"/>
            <p:cNvSpPr>
              <a:spLocks noChangeArrowheads="1"/>
            </p:cNvSpPr>
            <p:nvPr/>
          </p:nvSpPr>
          <p:spPr bwMode="auto">
            <a:xfrm>
              <a:off x="4356100" y="4483100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8" name="Rectangle 166"/>
            <p:cNvSpPr>
              <a:spLocks noChangeArrowheads="1"/>
            </p:cNvSpPr>
            <p:nvPr/>
          </p:nvSpPr>
          <p:spPr bwMode="auto">
            <a:xfrm>
              <a:off x="5054600" y="448627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9" name="Rectangle 167"/>
            <p:cNvSpPr>
              <a:spLocks noChangeArrowheads="1"/>
            </p:cNvSpPr>
            <p:nvPr/>
          </p:nvSpPr>
          <p:spPr bwMode="auto">
            <a:xfrm>
              <a:off x="3362325" y="4848225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0" name="Rectangle 168"/>
            <p:cNvSpPr>
              <a:spLocks noChangeArrowheads="1"/>
            </p:cNvSpPr>
            <p:nvPr/>
          </p:nvSpPr>
          <p:spPr bwMode="auto">
            <a:xfrm>
              <a:off x="5035550" y="4802188"/>
              <a:ext cx="538163" cy="196850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1" name="Rectangle 169"/>
            <p:cNvSpPr>
              <a:spLocks noChangeArrowheads="1"/>
            </p:cNvSpPr>
            <p:nvPr/>
          </p:nvSpPr>
          <p:spPr bwMode="auto">
            <a:xfrm>
              <a:off x="4325938" y="4797425"/>
              <a:ext cx="668338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Rectangle 170"/>
            <p:cNvSpPr>
              <a:spLocks noChangeArrowheads="1"/>
            </p:cNvSpPr>
            <p:nvPr/>
          </p:nvSpPr>
          <p:spPr bwMode="auto">
            <a:xfrm>
              <a:off x="4352925" y="4803775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3" name="Rectangle 171"/>
            <p:cNvSpPr>
              <a:spLocks noChangeArrowheads="1"/>
            </p:cNvSpPr>
            <p:nvPr/>
          </p:nvSpPr>
          <p:spPr bwMode="auto">
            <a:xfrm>
              <a:off x="5056188" y="48133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4" name="Freeform 172"/>
            <p:cNvSpPr>
              <a:spLocks/>
            </p:cNvSpPr>
            <p:nvPr/>
          </p:nvSpPr>
          <p:spPr bwMode="auto">
            <a:xfrm>
              <a:off x="3282950" y="4770438"/>
              <a:ext cx="2347913" cy="4763"/>
            </a:xfrm>
            <a:custGeom>
              <a:avLst/>
              <a:gdLst>
                <a:gd name="T0" fmla="*/ 0 w 5515"/>
                <a:gd name="T1" fmla="*/ 0 h 9"/>
                <a:gd name="T2" fmla="*/ 5515 w 5515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15" h="9">
                  <a:moveTo>
                    <a:pt x="0" y="0"/>
                  </a:moveTo>
                  <a:cubicBezTo>
                    <a:pt x="44" y="9"/>
                    <a:pt x="5515" y="0"/>
                    <a:pt x="5515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Line 173"/>
            <p:cNvSpPr>
              <a:spLocks noChangeShapeType="1"/>
            </p:cNvSpPr>
            <p:nvPr/>
          </p:nvSpPr>
          <p:spPr bwMode="auto">
            <a:xfrm>
              <a:off x="3286125" y="4414838"/>
              <a:ext cx="0" cy="66675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6" name="Oval 174"/>
            <p:cNvSpPr>
              <a:spLocks noChangeArrowheads="1"/>
            </p:cNvSpPr>
            <p:nvPr/>
          </p:nvSpPr>
          <p:spPr bwMode="auto">
            <a:xfrm>
              <a:off x="3033713" y="4621213"/>
              <a:ext cx="212725" cy="217488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7" name="Rectangle 175"/>
            <p:cNvSpPr>
              <a:spLocks noChangeArrowheads="1"/>
            </p:cNvSpPr>
            <p:nvPr/>
          </p:nvSpPr>
          <p:spPr bwMode="auto">
            <a:xfrm>
              <a:off x="3079750" y="4646613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8" name="Rectangle 176"/>
            <p:cNvSpPr>
              <a:spLocks noChangeArrowheads="1"/>
            </p:cNvSpPr>
            <p:nvPr/>
          </p:nvSpPr>
          <p:spPr bwMode="auto">
            <a:xfrm>
              <a:off x="3333750" y="4514850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9" name="Rectangle 177"/>
            <p:cNvSpPr>
              <a:spLocks noChangeArrowheads="1"/>
            </p:cNvSpPr>
            <p:nvPr/>
          </p:nvSpPr>
          <p:spPr bwMode="auto">
            <a:xfrm>
              <a:off x="3333750" y="4697413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0" name="Rectangle 178"/>
            <p:cNvSpPr>
              <a:spLocks noChangeArrowheads="1"/>
            </p:cNvSpPr>
            <p:nvPr/>
          </p:nvSpPr>
          <p:spPr bwMode="auto">
            <a:xfrm>
              <a:off x="2989263" y="5149850"/>
              <a:ext cx="2646363" cy="668338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Rectangle 179"/>
            <p:cNvSpPr>
              <a:spLocks noChangeArrowheads="1"/>
            </p:cNvSpPr>
            <p:nvPr/>
          </p:nvSpPr>
          <p:spPr bwMode="auto">
            <a:xfrm>
              <a:off x="5033963" y="5213350"/>
              <a:ext cx="538163" cy="198438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2" name="Rectangle 180"/>
            <p:cNvSpPr>
              <a:spLocks noChangeArrowheads="1"/>
            </p:cNvSpPr>
            <p:nvPr/>
          </p:nvSpPr>
          <p:spPr bwMode="auto">
            <a:xfrm>
              <a:off x="4327525" y="5210175"/>
              <a:ext cx="665163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3" name="Rectangle 181"/>
            <p:cNvSpPr>
              <a:spLocks noChangeArrowheads="1"/>
            </p:cNvSpPr>
            <p:nvPr/>
          </p:nvSpPr>
          <p:spPr bwMode="auto">
            <a:xfrm>
              <a:off x="4344988" y="5221288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4" name="Rectangle 182"/>
            <p:cNvSpPr>
              <a:spLocks noChangeArrowheads="1"/>
            </p:cNvSpPr>
            <p:nvPr/>
          </p:nvSpPr>
          <p:spPr bwMode="auto">
            <a:xfrm>
              <a:off x="5054600" y="5224463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5" name="Rectangle 183"/>
            <p:cNvSpPr>
              <a:spLocks noChangeArrowheads="1"/>
            </p:cNvSpPr>
            <p:nvPr/>
          </p:nvSpPr>
          <p:spPr bwMode="auto">
            <a:xfrm>
              <a:off x="3363913" y="5586413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6" name="Rectangle 184"/>
            <p:cNvSpPr>
              <a:spLocks noChangeArrowheads="1"/>
            </p:cNvSpPr>
            <p:nvPr/>
          </p:nvSpPr>
          <p:spPr bwMode="auto">
            <a:xfrm>
              <a:off x="5037138" y="5540375"/>
              <a:ext cx="536575" cy="198438"/>
            </a:xfrm>
            <a:prstGeom prst="rect">
              <a:avLst/>
            </a:pr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7" name="Rectangle 185"/>
            <p:cNvSpPr>
              <a:spLocks noChangeArrowheads="1"/>
            </p:cNvSpPr>
            <p:nvPr/>
          </p:nvSpPr>
          <p:spPr bwMode="auto">
            <a:xfrm>
              <a:off x="4330700" y="5537200"/>
              <a:ext cx="663575" cy="198438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8" name="Rectangle 186"/>
            <p:cNvSpPr>
              <a:spLocks noChangeArrowheads="1"/>
            </p:cNvSpPr>
            <p:nvPr/>
          </p:nvSpPr>
          <p:spPr bwMode="auto">
            <a:xfrm>
              <a:off x="4356100" y="5545138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9" name="Rectangle 187"/>
            <p:cNvSpPr>
              <a:spLocks noChangeArrowheads="1"/>
            </p:cNvSpPr>
            <p:nvPr/>
          </p:nvSpPr>
          <p:spPr bwMode="auto">
            <a:xfrm>
              <a:off x="5057775" y="555307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0" name="Freeform 188"/>
            <p:cNvSpPr>
              <a:spLocks/>
            </p:cNvSpPr>
            <p:nvPr/>
          </p:nvSpPr>
          <p:spPr bwMode="auto">
            <a:xfrm>
              <a:off x="3282950" y="5510213"/>
              <a:ext cx="2351088" cy="3175"/>
            </a:xfrm>
            <a:custGeom>
              <a:avLst/>
              <a:gdLst>
                <a:gd name="T0" fmla="*/ 0 w 5519"/>
                <a:gd name="T1" fmla="*/ 0 h 10"/>
                <a:gd name="T2" fmla="*/ 5519 w 5519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19" h="10">
                  <a:moveTo>
                    <a:pt x="0" y="0"/>
                  </a:moveTo>
                  <a:cubicBezTo>
                    <a:pt x="44" y="10"/>
                    <a:pt x="5519" y="0"/>
                    <a:pt x="5519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Line 189"/>
            <p:cNvSpPr>
              <a:spLocks noChangeShapeType="1"/>
            </p:cNvSpPr>
            <p:nvPr/>
          </p:nvSpPr>
          <p:spPr bwMode="auto">
            <a:xfrm>
              <a:off x="3287713" y="5154613"/>
              <a:ext cx="0" cy="665163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2" name="Oval 190"/>
            <p:cNvSpPr>
              <a:spLocks noChangeArrowheads="1"/>
            </p:cNvSpPr>
            <p:nvPr/>
          </p:nvSpPr>
          <p:spPr bwMode="auto">
            <a:xfrm>
              <a:off x="3033713" y="5360988"/>
              <a:ext cx="212725" cy="215900"/>
            </a:xfrm>
            <a:prstGeom prst="ellipse">
              <a:avLst/>
            </a:prstGeom>
            <a:solidFill>
              <a:srgbClr val="67CBCE"/>
            </a:solidFill>
            <a:ln w="3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3" name="Rectangle 191"/>
            <p:cNvSpPr>
              <a:spLocks noChangeArrowheads="1"/>
            </p:cNvSpPr>
            <p:nvPr/>
          </p:nvSpPr>
          <p:spPr bwMode="auto">
            <a:xfrm>
              <a:off x="3079750" y="53848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4" name="Rectangle 192"/>
            <p:cNvSpPr>
              <a:spLocks noChangeArrowheads="1"/>
            </p:cNvSpPr>
            <p:nvPr/>
          </p:nvSpPr>
          <p:spPr bwMode="auto">
            <a:xfrm>
              <a:off x="3335338" y="5253038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5" name="Rectangle 193"/>
            <p:cNvSpPr>
              <a:spLocks noChangeArrowheads="1"/>
            </p:cNvSpPr>
            <p:nvPr/>
          </p:nvSpPr>
          <p:spPr bwMode="auto">
            <a:xfrm>
              <a:off x="3335338" y="5435600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6" name="Rectangle 194"/>
            <p:cNvSpPr>
              <a:spLocks noChangeArrowheads="1"/>
            </p:cNvSpPr>
            <p:nvPr/>
          </p:nvSpPr>
          <p:spPr bwMode="auto">
            <a:xfrm>
              <a:off x="5534025" y="1528763"/>
              <a:ext cx="439738" cy="307975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Rectangle 195"/>
            <p:cNvSpPr>
              <a:spLocks noChangeArrowheads="1"/>
            </p:cNvSpPr>
            <p:nvPr/>
          </p:nvSpPr>
          <p:spPr bwMode="auto">
            <a:xfrm>
              <a:off x="5670550" y="1582738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8" name="Rectangle 196"/>
            <p:cNvSpPr>
              <a:spLocks noChangeArrowheads="1"/>
            </p:cNvSpPr>
            <p:nvPr/>
          </p:nvSpPr>
          <p:spPr bwMode="auto">
            <a:xfrm>
              <a:off x="5537200" y="1971675"/>
              <a:ext cx="438150" cy="3063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" name="Rectangle 197"/>
            <p:cNvSpPr>
              <a:spLocks noChangeArrowheads="1"/>
            </p:cNvSpPr>
            <p:nvPr/>
          </p:nvSpPr>
          <p:spPr bwMode="auto">
            <a:xfrm>
              <a:off x="5630863" y="2024063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0" name="Rectangle 198"/>
            <p:cNvSpPr>
              <a:spLocks noChangeArrowheads="1"/>
            </p:cNvSpPr>
            <p:nvPr/>
          </p:nvSpPr>
          <p:spPr bwMode="auto">
            <a:xfrm>
              <a:off x="5573713" y="5946775"/>
              <a:ext cx="438150" cy="3063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1" name="Rectangle 199"/>
            <p:cNvSpPr>
              <a:spLocks noChangeArrowheads="1"/>
            </p:cNvSpPr>
            <p:nvPr/>
          </p:nvSpPr>
          <p:spPr bwMode="auto">
            <a:xfrm>
              <a:off x="5667375" y="6000750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413000" y="206376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Full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1676401"/>
            <a:ext cx="6603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 </a:t>
            </a:r>
            <a:r>
              <a:rPr lang="en-US" sz="2400" dirty="0">
                <a:solidFill>
                  <a:srgbClr val="FF0000"/>
                </a:solidFill>
              </a:rPr>
              <a:t>three</a:t>
            </a:r>
            <a:r>
              <a:rPr lang="en-US" sz="2400" dirty="0"/>
              <a:t> 1 bit numbers to produce a 2 bit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57600" y="2671466"/>
                <a:ext cx="2728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=2 ∗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2671466"/>
                <a:ext cx="2728504" cy="276999"/>
              </a:xfrm>
              <a:prstGeom prst="rect">
                <a:avLst/>
              </a:prstGeom>
              <a:blipFill>
                <a:blip r:embed="rId3"/>
                <a:stretch>
                  <a:fillRect l="-893" r="-670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48214"/>
              </p:ext>
            </p:extLst>
          </p:nvPr>
        </p:nvGraphicFramePr>
        <p:xfrm>
          <a:off x="2667000" y="3200400"/>
          <a:ext cx="39624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01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out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2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001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8364000" y="288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00              --</a:t>
            </a:r>
          </a:p>
        </p:txBody>
      </p:sp>
      <p:sp>
        <p:nvSpPr>
          <p:cNvPr id="5" name="Freeform 4"/>
          <p:cNvSpPr/>
          <p:nvPr/>
        </p:nvSpPr>
        <p:spPr>
          <a:xfrm>
            <a:off x="8940000" y="302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364000" y="360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10      add -3</a:t>
            </a:r>
          </a:p>
        </p:txBody>
      </p:sp>
      <p:sp>
        <p:nvSpPr>
          <p:cNvPr id="7" name="Freeform 6"/>
          <p:cNvSpPr/>
          <p:nvPr/>
        </p:nvSpPr>
        <p:spPr>
          <a:xfrm>
            <a:off x="8796000" y="374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8364000" y="4320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11            --</a:t>
            </a:r>
          </a:p>
        </p:txBody>
      </p:sp>
      <p:sp>
        <p:nvSpPr>
          <p:cNvPr id="9" name="Freeform 8"/>
          <p:cNvSpPr/>
          <p:nvPr/>
        </p:nvSpPr>
        <p:spPr>
          <a:xfrm>
            <a:off x="8940000" y="4464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8364000" y="4968000"/>
            <a:ext cx="158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11            --</a:t>
            </a:r>
          </a:p>
        </p:txBody>
      </p:sp>
      <p:sp>
        <p:nvSpPr>
          <p:cNvPr id="11" name="Freeform 10"/>
          <p:cNvSpPr/>
          <p:nvPr/>
        </p:nvSpPr>
        <p:spPr>
          <a:xfrm>
            <a:off x="8940000" y="5112000"/>
            <a:ext cx="288000" cy="1440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2323DC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4038600" y="1309688"/>
            <a:ext cx="3233738" cy="5091112"/>
            <a:chOff x="2514600" y="1309688"/>
            <a:chExt cx="3233738" cy="5091112"/>
          </a:xfrm>
        </p:grpSpPr>
        <p:sp>
          <p:nvSpPr>
            <p:cNvPr id="1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14600" y="1309688"/>
              <a:ext cx="3233738" cy="5091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3836988" y="2338388"/>
              <a:ext cx="566738" cy="149225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D5F6FF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2608263" y="2898775"/>
              <a:ext cx="2682875" cy="674687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4662488" y="2987675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971925" y="2982913"/>
              <a:ext cx="649288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968750" y="299561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683125" y="300037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2986088" y="3336925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4664075" y="3317875"/>
              <a:ext cx="544513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3978275" y="3313113"/>
              <a:ext cx="644525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3989388" y="3321050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4686300" y="3330575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Freeform 16"/>
            <p:cNvSpPr>
              <a:spLocks/>
            </p:cNvSpPr>
            <p:nvPr/>
          </p:nvSpPr>
          <p:spPr bwMode="auto">
            <a:xfrm>
              <a:off x="2905125" y="3262313"/>
              <a:ext cx="2376488" cy="3175"/>
            </a:xfrm>
            <a:custGeom>
              <a:avLst/>
              <a:gdLst>
                <a:gd name="T0" fmla="*/ 0 w 5523"/>
                <a:gd name="T1" fmla="*/ 0 h 9"/>
                <a:gd name="T2" fmla="*/ 5523 w 5523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23" h="9">
                  <a:moveTo>
                    <a:pt x="0" y="0"/>
                  </a:moveTo>
                  <a:cubicBezTo>
                    <a:pt x="42" y="9"/>
                    <a:pt x="5523" y="0"/>
                    <a:pt x="5523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2909888" y="2901950"/>
              <a:ext cx="0" cy="67310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2654300" y="3111500"/>
              <a:ext cx="214313" cy="217487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2700338" y="3136900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2587625" y="2312988"/>
              <a:ext cx="2479675" cy="45085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/>
            <p:cNvSpPr>
              <a:spLocks noChangeArrowheads="1"/>
            </p:cNvSpPr>
            <p:nvPr/>
          </p:nvSpPr>
          <p:spPr bwMode="auto">
            <a:xfrm>
              <a:off x="4448175" y="2528888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2"/>
            <p:cNvSpPr>
              <a:spLocks noChangeArrowheads="1"/>
            </p:cNvSpPr>
            <p:nvPr/>
          </p:nvSpPr>
          <p:spPr bwMode="auto">
            <a:xfrm>
              <a:off x="3740150" y="2525713"/>
              <a:ext cx="666750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3"/>
            <p:cNvSpPr>
              <a:spLocks noChangeArrowheads="1"/>
            </p:cNvSpPr>
            <p:nvPr/>
          </p:nvSpPr>
          <p:spPr bwMode="auto">
            <a:xfrm>
              <a:off x="3749675" y="25447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24"/>
            <p:cNvSpPr>
              <a:spLocks noChangeArrowheads="1"/>
            </p:cNvSpPr>
            <p:nvPr/>
          </p:nvSpPr>
          <p:spPr bwMode="auto">
            <a:xfrm>
              <a:off x="4468813" y="2541588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6" name="Rectangle 25"/>
            <p:cNvSpPr>
              <a:spLocks noChangeArrowheads="1"/>
            </p:cNvSpPr>
            <p:nvPr/>
          </p:nvSpPr>
          <p:spPr bwMode="auto">
            <a:xfrm>
              <a:off x="2657475" y="2551113"/>
              <a:ext cx="65402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beginning: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26"/>
            <p:cNvSpPr>
              <a:spLocks noChangeArrowheads="1"/>
            </p:cNvSpPr>
            <p:nvPr/>
          </p:nvSpPr>
          <p:spPr bwMode="auto">
            <a:xfrm>
              <a:off x="4052888" y="2328863"/>
              <a:ext cx="11541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4456113" y="2338388"/>
              <a:ext cx="566738" cy="149225"/>
            </a:xfrm>
            <a:custGeom>
              <a:avLst/>
              <a:gdLst>
                <a:gd name="T0" fmla="*/ 173 w 1317"/>
                <a:gd name="T1" fmla="*/ 0 h 346"/>
                <a:gd name="T2" fmla="*/ 1144 w 1317"/>
                <a:gd name="T3" fmla="*/ 0 h 346"/>
                <a:gd name="T4" fmla="*/ 1317 w 1317"/>
                <a:gd name="T5" fmla="*/ 173 h 346"/>
                <a:gd name="T6" fmla="*/ 1144 w 1317"/>
                <a:gd name="T7" fmla="*/ 346 h 346"/>
                <a:gd name="T8" fmla="*/ 173 w 1317"/>
                <a:gd name="T9" fmla="*/ 346 h 346"/>
                <a:gd name="T10" fmla="*/ 0 w 1317"/>
                <a:gd name="T11" fmla="*/ 173 h 346"/>
                <a:gd name="T12" fmla="*/ 173 w 1317"/>
                <a:gd name="T1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7" h="346">
                  <a:moveTo>
                    <a:pt x="173" y="0"/>
                  </a:moveTo>
                  <a:lnTo>
                    <a:pt x="1144" y="0"/>
                  </a:lnTo>
                  <a:cubicBezTo>
                    <a:pt x="1240" y="0"/>
                    <a:pt x="1317" y="77"/>
                    <a:pt x="1317" y="173"/>
                  </a:cubicBezTo>
                  <a:cubicBezTo>
                    <a:pt x="1317" y="269"/>
                    <a:pt x="1240" y="346"/>
                    <a:pt x="1144" y="346"/>
                  </a:cubicBezTo>
                  <a:lnTo>
                    <a:pt x="173" y="346"/>
                  </a:lnTo>
                  <a:cubicBezTo>
                    <a:pt x="77" y="346"/>
                    <a:pt x="0" y="269"/>
                    <a:pt x="0" y="173"/>
                  </a:cubicBezTo>
                  <a:cubicBezTo>
                    <a:pt x="0" y="77"/>
                    <a:pt x="77" y="0"/>
                    <a:pt x="173" y="0"/>
                  </a:cubicBezTo>
                  <a:close/>
                </a:path>
              </a:pathLst>
            </a:custGeom>
            <a:solidFill>
              <a:srgbClr val="FFE6D5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28"/>
            <p:cNvSpPr>
              <a:spLocks noChangeArrowheads="1"/>
            </p:cNvSpPr>
            <p:nvPr/>
          </p:nvSpPr>
          <p:spPr bwMode="auto">
            <a:xfrm>
              <a:off x="4672013" y="2328863"/>
              <a:ext cx="10259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Freeform 29"/>
            <p:cNvSpPr>
              <a:spLocks/>
            </p:cNvSpPr>
            <p:nvPr/>
          </p:nvSpPr>
          <p:spPr bwMode="auto">
            <a:xfrm>
              <a:off x="2630488" y="1905000"/>
              <a:ext cx="1635125" cy="336550"/>
            </a:xfrm>
            <a:custGeom>
              <a:avLst/>
              <a:gdLst>
                <a:gd name="T0" fmla="*/ 95 w 3802"/>
                <a:gd name="T1" fmla="*/ 0 h 784"/>
                <a:gd name="T2" fmla="*/ 3707 w 3802"/>
                <a:gd name="T3" fmla="*/ 0 h 784"/>
                <a:gd name="T4" fmla="*/ 3802 w 3802"/>
                <a:gd name="T5" fmla="*/ 94 h 784"/>
                <a:gd name="T6" fmla="*/ 3802 w 3802"/>
                <a:gd name="T7" fmla="*/ 689 h 784"/>
                <a:gd name="T8" fmla="*/ 3707 w 3802"/>
                <a:gd name="T9" fmla="*/ 784 h 784"/>
                <a:gd name="T10" fmla="*/ 95 w 3802"/>
                <a:gd name="T11" fmla="*/ 784 h 784"/>
                <a:gd name="T12" fmla="*/ 0 w 3802"/>
                <a:gd name="T13" fmla="*/ 689 h 784"/>
                <a:gd name="T14" fmla="*/ 0 w 3802"/>
                <a:gd name="T15" fmla="*/ 94 h 784"/>
                <a:gd name="T16" fmla="*/ 95 w 3802"/>
                <a:gd name="T17" fmla="*/ 0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02" h="784">
                  <a:moveTo>
                    <a:pt x="95" y="0"/>
                  </a:moveTo>
                  <a:lnTo>
                    <a:pt x="3707" y="0"/>
                  </a:lnTo>
                  <a:cubicBezTo>
                    <a:pt x="3759" y="0"/>
                    <a:pt x="3802" y="42"/>
                    <a:pt x="3802" y="94"/>
                  </a:cubicBezTo>
                  <a:lnTo>
                    <a:pt x="3802" y="689"/>
                  </a:lnTo>
                  <a:cubicBezTo>
                    <a:pt x="3802" y="742"/>
                    <a:pt x="3759" y="784"/>
                    <a:pt x="3707" y="784"/>
                  </a:cubicBezTo>
                  <a:lnTo>
                    <a:pt x="95" y="784"/>
                  </a:lnTo>
                  <a:cubicBezTo>
                    <a:pt x="42" y="784"/>
                    <a:pt x="0" y="742"/>
                    <a:pt x="0" y="689"/>
                  </a:cubicBez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close/>
                </a:path>
              </a:pathLst>
            </a:custGeom>
            <a:solidFill>
              <a:srgbClr val="CCFF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0"/>
            <p:cNvSpPr>
              <a:spLocks noChangeArrowheads="1"/>
            </p:cNvSpPr>
            <p:nvPr/>
          </p:nvSpPr>
          <p:spPr bwMode="auto">
            <a:xfrm>
              <a:off x="2681288" y="1974850"/>
              <a:ext cx="131606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Multiplier (M)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Freeform 31"/>
            <p:cNvSpPr>
              <a:spLocks/>
            </p:cNvSpPr>
            <p:nvPr/>
          </p:nvSpPr>
          <p:spPr bwMode="auto">
            <a:xfrm>
              <a:off x="4416425" y="1900238"/>
              <a:ext cx="655638" cy="328612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CCFF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2"/>
            <p:cNvSpPr>
              <a:spLocks noChangeArrowheads="1"/>
            </p:cNvSpPr>
            <p:nvPr/>
          </p:nvSpPr>
          <p:spPr bwMode="auto">
            <a:xfrm>
              <a:off x="4479925" y="1985963"/>
              <a:ext cx="41678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Freeform 33"/>
            <p:cNvSpPr>
              <a:spLocks/>
            </p:cNvSpPr>
            <p:nvPr/>
          </p:nvSpPr>
          <p:spPr bwMode="auto">
            <a:xfrm>
              <a:off x="2636838" y="1444625"/>
              <a:ext cx="1685925" cy="355600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99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99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4"/>
                    <a:pt x="3917" y="99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99"/>
                  </a:lnTo>
                  <a:cubicBezTo>
                    <a:pt x="0" y="44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FFCCAA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2682875" y="1508125"/>
              <a:ext cx="143128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Multiplicand (N)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Freeform 35"/>
            <p:cNvSpPr>
              <a:spLocks/>
            </p:cNvSpPr>
            <p:nvPr/>
          </p:nvSpPr>
          <p:spPr bwMode="auto">
            <a:xfrm>
              <a:off x="4422775" y="1465263"/>
              <a:ext cx="655638" cy="330200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3 h 767"/>
                <a:gd name="T6" fmla="*/ 1525 w 1525"/>
                <a:gd name="T7" fmla="*/ 675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5 h 767"/>
                <a:gd name="T14" fmla="*/ 0 w 1525"/>
                <a:gd name="T15" fmla="*/ 93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2"/>
                    <a:pt x="1525" y="93"/>
                  </a:cubicBezTo>
                  <a:lnTo>
                    <a:pt x="1525" y="675"/>
                  </a:lnTo>
                  <a:cubicBezTo>
                    <a:pt x="1525" y="726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6"/>
                    <a:pt x="0" y="675"/>
                  </a:cubicBezTo>
                  <a:lnTo>
                    <a:pt x="0" y="93"/>
                  </a:lnTo>
                  <a:cubicBezTo>
                    <a:pt x="0" y="42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FFCCAA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36"/>
            <p:cNvSpPr>
              <a:spLocks noChangeArrowheads="1"/>
            </p:cNvSpPr>
            <p:nvPr/>
          </p:nvSpPr>
          <p:spPr bwMode="auto">
            <a:xfrm>
              <a:off x="4432300" y="1539875"/>
              <a:ext cx="52097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2638425" y="5922963"/>
              <a:ext cx="1685925" cy="354012"/>
            </a:xfrm>
            <a:custGeom>
              <a:avLst/>
              <a:gdLst>
                <a:gd name="T0" fmla="*/ 100 w 3917"/>
                <a:gd name="T1" fmla="*/ 0 h 824"/>
                <a:gd name="T2" fmla="*/ 3818 w 3917"/>
                <a:gd name="T3" fmla="*/ 0 h 824"/>
                <a:gd name="T4" fmla="*/ 3917 w 3917"/>
                <a:gd name="T5" fmla="*/ 100 h 824"/>
                <a:gd name="T6" fmla="*/ 3917 w 3917"/>
                <a:gd name="T7" fmla="*/ 725 h 824"/>
                <a:gd name="T8" fmla="*/ 3818 w 3917"/>
                <a:gd name="T9" fmla="*/ 824 h 824"/>
                <a:gd name="T10" fmla="*/ 100 w 3917"/>
                <a:gd name="T11" fmla="*/ 824 h 824"/>
                <a:gd name="T12" fmla="*/ 0 w 3917"/>
                <a:gd name="T13" fmla="*/ 725 h 824"/>
                <a:gd name="T14" fmla="*/ 0 w 3917"/>
                <a:gd name="T15" fmla="*/ 100 h 824"/>
                <a:gd name="T16" fmla="*/ 100 w 3917"/>
                <a:gd name="T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7" h="824">
                  <a:moveTo>
                    <a:pt x="100" y="0"/>
                  </a:moveTo>
                  <a:lnTo>
                    <a:pt x="3818" y="0"/>
                  </a:lnTo>
                  <a:cubicBezTo>
                    <a:pt x="3873" y="0"/>
                    <a:pt x="3917" y="45"/>
                    <a:pt x="3917" y="100"/>
                  </a:cubicBezTo>
                  <a:lnTo>
                    <a:pt x="3917" y="725"/>
                  </a:lnTo>
                  <a:cubicBezTo>
                    <a:pt x="3917" y="780"/>
                    <a:pt x="3873" y="824"/>
                    <a:pt x="3818" y="824"/>
                  </a:cubicBezTo>
                  <a:lnTo>
                    <a:pt x="100" y="824"/>
                  </a:lnTo>
                  <a:cubicBezTo>
                    <a:pt x="45" y="824"/>
                    <a:pt x="0" y="780"/>
                    <a:pt x="0" y="725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close/>
                </a:path>
              </a:pathLst>
            </a:custGeom>
            <a:solidFill>
              <a:srgbClr val="AFC6E9"/>
            </a:solidFill>
            <a:ln w="2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38"/>
            <p:cNvSpPr>
              <a:spLocks noChangeArrowheads="1"/>
            </p:cNvSpPr>
            <p:nvPr/>
          </p:nvSpPr>
          <p:spPr bwMode="auto">
            <a:xfrm>
              <a:off x="2686050" y="5997575"/>
              <a:ext cx="11083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Product(P)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Freeform 39"/>
            <p:cNvSpPr>
              <a:spLocks/>
            </p:cNvSpPr>
            <p:nvPr/>
          </p:nvSpPr>
          <p:spPr bwMode="auto">
            <a:xfrm>
              <a:off x="4424363" y="5943600"/>
              <a:ext cx="657225" cy="330200"/>
            </a:xfrm>
            <a:custGeom>
              <a:avLst/>
              <a:gdLst>
                <a:gd name="T0" fmla="*/ 92 w 1525"/>
                <a:gd name="T1" fmla="*/ 0 h 767"/>
                <a:gd name="T2" fmla="*/ 1433 w 1525"/>
                <a:gd name="T3" fmla="*/ 0 h 767"/>
                <a:gd name="T4" fmla="*/ 1525 w 1525"/>
                <a:gd name="T5" fmla="*/ 92 h 767"/>
                <a:gd name="T6" fmla="*/ 1525 w 1525"/>
                <a:gd name="T7" fmla="*/ 674 h 767"/>
                <a:gd name="T8" fmla="*/ 1433 w 1525"/>
                <a:gd name="T9" fmla="*/ 767 h 767"/>
                <a:gd name="T10" fmla="*/ 92 w 1525"/>
                <a:gd name="T11" fmla="*/ 767 h 767"/>
                <a:gd name="T12" fmla="*/ 0 w 1525"/>
                <a:gd name="T13" fmla="*/ 674 h 767"/>
                <a:gd name="T14" fmla="*/ 0 w 1525"/>
                <a:gd name="T15" fmla="*/ 92 h 767"/>
                <a:gd name="T16" fmla="*/ 92 w 1525"/>
                <a:gd name="T17" fmla="*/ 0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5" h="767">
                  <a:moveTo>
                    <a:pt x="92" y="0"/>
                  </a:moveTo>
                  <a:lnTo>
                    <a:pt x="1433" y="0"/>
                  </a:lnTo>
                  <a:cubicBezTo>
                    <a:pt x="1484" y="0"/>
                    <a:pt x="1525" y="41"/>
                    <a:pt x="1525" y="92"/>
                  </a:cubicBezTo>
                  <a:lnTo>
                    <a:pt x="1525" y="674"/>
                  </a:lnTo>
                  <a:cubicBezTo>
                    <a:pt x="1525" y="725"/>
                    <a:pt x="1484" y="767"/>
                    <a:pt x="1433" y="767"/>
                  </a:cubicBezTo>
                  <a:lnTo>
                    <a:pt x="92" y="767"/>
                  </a:lnTo>
                  <a:cubicBezTo>
                    <a:pt x="41" y="767"/>
                    <a:pt x="0" y="725"/>
                    <a:pt x="0" y="674"/>
                  </a:cubicBezTo>
                  <a:lnTo>
                    <a:pt x="0" y="92"/>
                  </a:lnTo>
                  <a:cubicBezTo>
                    <a:pt x="0" y="41"/>
                    <a:pt x="41" y="0"/>
                    <a:pt x="92" y="0"/>
                  </a:cubicBezTo>
                  <a:close/>
                </a:path>
              </a:pathLst>
            </a:custGeom>
            <a:solidFill>
              <a:srgbClr val="AFC6E9"/>
            </a:solidFill>
            <a:ln w="1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0"/>
            <p:cNvSpPr>
              <a:spLocks noChangeArrowheads="1"/>
            </p:cNvSpPr>
            <p:nvPr/>
          </p:nvSpPr>
          <p:spPr bwMode="auto">
            <a:xfrm>
              <a:off x="4489450" y="6029325"/>
              <a:ext cx="41678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1010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2957513" y="3000375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2957513" y="3184525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3"/>
            <p:cNvSpPr>
              <a:spLocks noChangeArrowheads="1"/>
            </p:cNvSpPr>
            <p:nvPr/>
          </p:nvSpPr>
          <p:spPr bwMode="auto">
            <a:xfrm>
              <a:off x="2608263" y="3644900"/>
              <a:ext cx="2674938" cy="673100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44"/>
            <p:cNvSpPr>
              <a:spLocks noChangeArrowheads="1"/>
            </p:cNvSpPr>
            <p:nvPr/>
          </p:nvSpPr>
          <p:spPr bwMode="auto">
            <a:xfrm>
              <a:off x="4664075" y="3733800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45"/>
            <p:cNvSpPr>
              <a:spLocks noChangeArrowheads="1"/>
            </p:cNvSpPr>
            <p:nvPr/>
          </p:nvSpPr>
          <p:spPr bwMode="auto">
            <a:xfrm>
              <a:off x="3983038" y="3729038"/>
              <a:ext cx="638175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>
              <a:off x="3997325" y="3743325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47"/>
            <p:cNvSpPr>
              <a:spLocks noChangeArrowheads="1"/>
            </p:cNvSpPr>
            <p:nvPr/>
          </p:nvSpPr>
          <p:spPr bwMode="auto">
            <a:xfrm>
              <a:off x="4684713" y="37465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48"/>
            <p:cNvSpPr>
              <a:spLocks noChangeArrowheads="1"/>
            </p:cNvSpPr>
            <p:nvPr/>
          </p:nvSpPr>
          <p:spPr bwMode="auto">
            <a:xfrm>
              <a:off x="2987675" y="4084638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Rectangle 49"/>
            <p:cNvSpPr>
              <a:spLocks noChangeArrowheads="1"/>
            </p:cNvSpPr>
            <p:nvPr/>
          </p:nvSpPr>
          <p:spPr bwMode="auto">
            <a:xfrm>
              <a:off x="4665663" y="4064000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3983038" y="4060825"/>
              <a:ext cx="639763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1"/>
            <p:cNvSpPr>
              <a:spLocks noChangeArrowheads="1"/>
            </p:cNvSpPr>
            <p:nvPr/>
          </p:nvSpPr>
          <p:spPr bwMode="auto">
            <a:xfrm>
              <a:off x="3984625" y="4073525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Rectangle 52"/>
            <p:cNvSpPr>
              <a:spLocks noChangeArrowheads="1"/>
            </p:cNvSpPr>
            <p:nvPr/>
          </p:nvSpPr>
          <p:spPr bwMode="auto">
            <a:xfrm>
              <a:off x="4686300" y="4076700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Freeform 53"/>
            <p:cNvSpPr>
              <a:spLocks/>
            </p:cNvSpPr>
            <p:nvPr/>
          </p:nvSpPr>
          <p:spPr bwMode="auto">
            <a:xfrm>
              <a:off x="2905125" y="4008438"/>
              <a:ext cx="2384425" cy="3175"/>
            </a:xfrm>
            <a:custGeom>
              <a:avLst/>
              <a:gdLst>
                <a:gd name="T0" fmla="*/ 0 w 5538"/>
                <a:gd name="T1" fmla="*/ 0 h 10"/>
                <a:gd name="T2" fmla="*/ 5538 w 5538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538" h="10">
                  <a:moveTo>
                    <a:pt x="0" y="0"/>
                  </a:moveTo>
                  <a:cubicBezTo>
                    <a:pt x="44" y="10"/>
                    <a:pt x="5538" y="0"/>
                    <a:pt x="5538" y="0"/>
                  </a:cubicBez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4"/>
            <p:cNvSpPr>
              <a:spLocks noChangeShapeType="1"/>
            </p:cNvSpPr>
            <p:nvPr/>
          </p:nvSpPr>
          <p:spPr bwMode="auto">
            <a:xfrm>
              <a:off x="2909888" y="3649663"/>
              <a:ext cx="0" cy="671512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55"/>
            <p:cNvSpPr>
              <a:spLocks noChangeArrowheads="1"/>
            </p:cNvSpPr>
            <p:nvPr/>
          </p:nvSpPr>
          <p:spPr bwMode="auto">
            <a:xfrm>
              <a:off x="2654300" y="3857625"/>
              <a:ext cx="214313" cy="219075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2700338" y="3883025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2957513" y="3746500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58"/>
            <p:cNvSpPr>
              <a:spLocks noChangeArrowheads="1"/>
            </p:cNvSpPr>
            <p:nvPr/>
          </p:nvSpPr>
          <p:spPr bwMode="auto">
            <a:xfrm>
              <a:off x="2957513" y="3932238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59"/>
            <p:cNvSpPr>
              <a:spLocks noChangeArrowheads="1"/>
            </p:cNvSpPr>
            <p:nvPr/>
          </p:nvSpPr>
          <p:spPr bwMode="auto">
            <a:xfrm>
              <a:off x="2608263" y="4379913"/>
              <a:ext cx="2668588" cy="674687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0"/>
            <p:cNvSpPr>
              <a:spLocks noChangeArrowheads="1"/>
            </p:cNvSpPr>
            <p:nvPr/>
          </p:nvSpPr>
          <p:spPr bwMode="auto">
            <a:xfrm>
              <a:off x="4662488" y="4468813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1"/>
            <p:cNvSpPr>
              <a:spLocks noChangeArrowheads="1"/>
            </p:cNvSpPr>
            <p:nvPr/>
          </p:nvSpPr>
          <p:spPr bwMode="auto">
            <a:xfrm>
              <a:off x="3978275" y="4464050"/>
              <a:ext cx="642938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2"/>
            <p:cNvSpPr>
              <a:spLocks noChangeArrowheads="1"/>
            </p:cNvSpPr>
            <p:nvPr/>
          </p:nvSpPr>
          <p:spPr bwMode="auto">
            <a:xfrm>
              <a:off x="3981450" y="44751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4" name="Rectangle 63"/>
            <p:cNvSpPr>
              <a:spLocks noChangeArrowheads="1"/>
            </p:cNvSpPr>
            <p:nvPr/>
          </p:nvSpPr>
          <p:spPr bwMode="auto">
            <a:xfrm>
              <a:off x="4683125" y="4481513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64"/>
            <p:cNvSpPr>
              <a:spLocks noChangeArrowheads="1"/>
            </p:cNvSpPr>
            <p:nvPr/>
          </p:nvSpPr>
          <p:spPr bwMode="auto">
            <a:xfrm>
              <a:off x="2986088" y="4819650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65"/>
            <p:cNvSpPr>
              <a:spLocks noChangeArrowheads="1"/>
            </p:cNvSpPr>
            <p:nvPr/>
          </p:nvSpPr>
          <p:spPr bwMode="auto">
            <a:xfrm>
              <a:off x="4665663" y="4799013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>
              <a:off x="3973513" y="4794250"/>
              <a:ext cx="649288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>
              <a:off x="3981450" y="48053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9" name="Rectangle 68"/>
            <p:cNvSpPr>
              <a:spLocks noChangeArrowheads="1"/>
            </p:cNvSpPr>
            <p:nvPr/>
          </p:nvSpPr>
          <p:spPr bwMode="auto">
            <a:xfrm>
              <a:off x="4686300" y="4811713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0101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80" name="Freeform 69"/>
            <p:cNvSpPr>
              <a:spLocks/>
            </p:cNvSpPr>
            <p:nvPr/>
          </p:nvSpPr>
          <p:spPr bwMode="auto">
            <a:xfrm>
              <a:off x="2905125" y="4743450"/>
              <a:ext cx="2359025" cy="3175"/>
            </a:xfrm>
            <a:custGeom>
              <a:avLst/>
              <a:gdLst>
                <a:gd name="T0" fmla="*/ 0 w 5481"/>
                <a:gd name="T1" fmla="*/ 0 h 9"/>
                <a:gd name="T2" fmla="*/ 5481 w 5481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1" h="9">
                  <a:moveTo>
                    <a:pt x="0" y="0"/>
                  </a:moveTo>
                  <a:cubicBezTo>
                    <a:pt x="42" y="9"/>
                    <a:pt x="5481" y="0"/>
                    <a:pt x="5481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>
              <a:off x="2909888" y="4383088"/>
              <a:ext cx="0" cy="67310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71"/>
            <p:cNvSpPr>
              <a:spLocks noChangeArrowheads="1"/>
            </p:cNvSpPr>
            <p:nvPr/>
          </p:nvSpPr>
          <p:spPr bwMode="auto">
            <a:xfrm>
              <a:off x="2654300" y="4592638"/>
              <a:ext cx="214313" cy="219075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2700338" y="4618038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2957513" y="4481513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2957513" y="4667250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2609850" y="5126038"/>
              <a:ext cx="2663825" cy="674687"/>
            </a:xfrm>
            <a:prstGeom prst="rect">
              <a:avLst/>
            </a:prstGeom>
            <a:noFill/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76"/>
            <p:cNvSpPr>
              <a:spLocks noChangeArrowheads="1"/>
            </p:cNvSpPr>
            <p:nvPr/>
          </p:nvSpPr>
          <p:spPr bwMode="auto">
            <a:xfrm>
              <a:off x="4664075" y="5214938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77"/>
            <p:cNvSpPr>
              <a:spLocks noChangeArrowheads="1"/>
            </p:cNvSpPr>
            <p:nvPr/>
          </p:nvSpPr>
          <p:spPr bwMode="auto">
            <a:xfrm>
              <a:off x="3979863" y="5210175"/>
              <a:ext cx="641350" cy="201612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4000500" y="5221288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" name="Rectangle 79"/>
            <p:cNvSpPr>
              <a:spLocks noChangeArrowheads="1"/>
            </p:cNvSpPr>
            <p:nvPr/>
          </p:nvSpPr>
          <p:spPr bwMode="auto">
            <a:xfrm>
              <a:off x="4684713" y="5227638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0101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80"/>
            <p:cNvSpPr>
              <a:spLocks noChangeArrowheads="1"/>
            </p:cNvSpPr>
            <p:nvPr/>
          </p:nvSpPr>
          <p:spPr bwMode="auto">
            <a:xfrm>
              <a:off x="2987675" y="5565775"/>
              <a:ext cx="64985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after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Rectangle 81"/>
            <p:cNvSpPr>
              <a:spLocks noChangeArrowheads="1"/>
            </p:cNvSpPr>
            <p:nvPr/>
          </p:nvSpPr>
          <p:spPr bwMode="auto">
            <a:xfrm>
              <a:off x="4665663" y="5545138"/>
              <a:ext cx="542925" cy="200025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2"/>
            <p:cNvSpPr>
              <a:spLocks noChangeArrowheads="1"/>
            </p:cNvSpPr>
            <p:nvPr/>
          </p:nvSpPr>
          <p:spPr bwMode="auto">
            <a:xfrm>
              <a:off x="3978275" y="5541963"/>
              <a:ext cx="646113" cy="200025"/>
            </a:xfrm>
            <a:prstGeom prst="rect">
              <a:avLst/>
            </a:prstGeom>
            <a:solidFill>
              <a:srgbClr val="D5F6FF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83"/>
            <p:cNvSpPr>
              <a:spLocks noChangeArrowheads="1"/>
            </p:cNvSpPr>
            <p:nvPr/>
          </p:nvSpPr>
          <p:spPr bwMode="auto">
            <a:xfrm>
              <a:off x="4002088" y="5554663"/>
              <a:ext cx="456856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5" name="Rectangle 84"/>
            <p:cNvSpPr>
              <a:spLocks noChangeArrowheads="1"/>
            </p:cNvSpPr>
            <p:nvPr/>
          </p:nvSpPr>
          <p:spPr bwMode="auto">
            <a:xfrm>
              <a:off x="4686300" y="5557838"/>
              <a:ext cx="365485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1010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6" name="Freeform 85"/>
            <p:cNvSpPr>
              <a:spLocks/>
            </p:cNvSpPr>
            <p:nvPr/>
          </p:nvSpPr>
          <p:spPr bwMode="auto">
            <a:xfrm>
              <a:off x="2906713" y="5489575"/>
              <a:ext cx="2362200" cy="3175"/>
            </a:xfrm>
            <a:custGeom>
              <a:avLst/>
              <a:gdLst>
                <a:gd name="T0" fmla="*/ 0 w 5488"/>
                <a:gd name="T1" fmla="*/ 0 h 10"/>
                <a:gd name="T2" fmla="*/ 5488 w 5488"/>
                <a:gd name="T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8" h="10">
                  <a:moveTo>
                    <a:pt x="0" y="0"/>
                  </a:moveTo>
                  <a:cubicBezTo>
                    <a:pt x="42" y="10"/>
                    <a:pt x="5488" y="0"/>
                    <a:pt x="5488" y="0"/>
                  </a:cubicBez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>
              <a:off x="2909888" y="5130800"/>
              <a:ext cx="0" cy="671512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Oval 87"/>
            <p:cNvSpPr>
              <a:spLocks noChangeArrowheads="1"/>
            </p:cNvSpPr>
            <p:nvPr/>
          </p:nvSpPr>
          <p:spPr bwMode="auto">
            <a:xfrm>
              <a:off x="2654300" y="5338763"/>
              <a:ext cx="214313" cy="219075"/>
            </a:xfrm>
            <a:prstGeom prst="ellipse">
              <a:avLst/>
            </a:prstGeom>
            <a:solidFill>
              <a:srgbClr val="67CBCE"/>
            </a:solidFill>
            <a:ln w="4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Rectangle 88"/>
            <p:cNvSpPr>
              <a:spLocks noChangeArrowheads="1"/>
            </p:cNvSpPr>
            <p:nvPr/>
          </p:nvSpPr>
          <p:spPr bwMode="auto">
            <a:xfrm>
              <a:off x="2701925" y="5364163"/>
              <a:ext cx="1041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0" name="Rectangle 89"/>
            <p:cNvSpPr>
              <a:spLocks noChangeArrowheads="1"/>
            </p:cNvSpPr>
            <p:nvPr/>
          </p:nvSpPr>
          <p:spPr bwMode="auto">
            <a:xfrm>
              <a:off x="2959100" y="5227638"/>
              <a:ext cx="759632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before shift: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1" name="Rectangle 90"/>
            <p:cNvSpPr>
              <a:spLocks noChangeArrowheads="1"/>
            </p:cNvSpPr>
            <p:nvPr/>
          </p:nvSpPr>
          <p:spPr bwMode="auto">
            <a:xfrm>
              <a:off x="2959100" y="5413375"/>
              <a:ext cx="31739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        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Rectangle 91"/>
            <p:cNvSpPr>
              <a:spLocks noChangeArrowheads="1"/>
            </p:cNvSpPr>
            <p:nvPr/>
          </p:nvSpPr>
          <p:spPr bwMode="auto">
            <a:xfrm>
              <a:off x="5180013" y="1468438"/>
              <a:ext cx="444500" cy="311150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2"/>
            <p:cNvSpPr>
              <a:spLocks noChangeArrowheads="1"/>
            </p:cNvSpPr>
            <p:nvPr/>
          </p:nvSpPr>
          <p:spPr bwMode="auto">
            <a:xfrm>
              <a:off x="5318125" y="1522413"/>
              <a:ext cx="9778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4" name="Rectangle 93"/>
            <p:cNvSpPr>
              <a:spLocks noChangeArrowheads="1"/>
            </p:cNvSpPr>
            <p:nvPr/>
          </p:nvSpPr>
          <p:spPr bwMode="auto">
            <a:xfrm>
              <a:off x="5183188" y="1916113"/>
              <a:ext cx="444500" cy="309562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94"/>
            <p:cNvSpPr>
              <a:spLocks noChangeArrowheads="1"/>
            </p:cNvSpPr>
            <p:nvPr/>
          </p:nvSpPr>
          <p:spPr bwMode="auto">
            <a:xfrm>
              <a:off x="5278438" y="1968500"/>
              <a:ext cx="15709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-2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6" name="Rectangle 95"/>
            <p:cNvSpPr>
              <a:spLocks noChangeArrowheads="1"/>
            </p:cNvSpPr>
            <p:nvPr/>
          </p:nvSpPr>
          <p:spPr bwMode="auto">
            <a:xfrm>
              <a:off x="5219700" y="5930900"/>
              <a:ext cx="444500" cy="309562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50EF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96"/>
            <p:cNvSpPr>
              <a:spLocks noChangeArrowheads="1"/>
            </p:cNvSpPr>
            <p:nvPr/>
          </p:nvSpPr>
          <p:spPr bwMode="auto">
            <a:xfrm>
              <a:off x="5314950" y="5984875"/>
              <a:ext cx="15709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-6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828800"/>
            <a:ext cx="7416800" cy="24384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O(n log(n))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Worst case input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Multiplier = 10101010... 10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9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O(log(n)</a:t>
            </a:r>
            <a:r>
              <a:rPr lang="fr-FR" baseline="33000" dirty="0">
                <a:solidFill>
                  <a:schemeClr val="tx1"/>
                </a:solidFill>
              </a:rPr>
              <a:t>2</a:t>
            </a:r>
            <a:r>
              <a:rPr lang="fr-FR" dirty="0">
                <a:solidFill>
                  <a:schemeClr val="tx1"/>
                </a:solidFill>
              </a:rPr>
              <a:t>) Multiplier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1" y="1600200"/>
            <a:ext cx="7920037" cy="15684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Consider an </a:t>
            </a:r>
            <a:r>
              <a:rPr lang="en-US" sz="2600" i="1" dirty="0">
                <a:solidFill>
                  <a:srgbClr val="0000FF"/>
                </a:solidFill>
                <a:latin typeface="Calibri" panose="020F0502020204030204" pitchFamily="34" charset="0"/>
              </a:rPr>
              <a:t>n</a:t>
            </a:r>
            <a:r>
              <a:rPr lang="en-US" sz="2600" i="1" dirty="0">
                <a:latin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</a:rPr>
              <a:t>bit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multiplier</a:t>
            </a:r>
            <a:r>
              <a:rPr lang="en-US" sz="2600" dirty="0">
                <a:latin typeface="Calibri" panose="020F0502020204030204" pitchFamily="34" charset="0"/>
              </a:rPr>
              <a:t> and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multiplicand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Let us create </a:t>
            </a:r>
            <a:r>
              <a:rPr lang="en-US" sz="2600" i="1" dirty="0">
                <a:latin typeface="Calibri" panose="020F0502020204030204" pitchFamily="34" charset="0"/>
              </a:rPr>
              <a:t>n</a:t>
            </a:r>
            <a:r>
              <a:rPr lang="en-US" sz="2600" dirty="0">
                <a:latin typeface="Calibri" panose="020F0502020204030204" pitchFamily="34" charset="0"/>
              </a:rPr>
              <a:t> partial sums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3837" y="3240001"/>
            <a:ext cx="887592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1 0 0 1</a:t>
            </a:r>
          </a:p>
          <a:p>
            <a:pPr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1 1 0 1</a:t>
            </a:r>
          </a:p>
        </p:txBody>
      </p:sp>
      <p:sp>
        <p:nvSpPr>
          <p:cNvPr id="5" name="Straight Connector 4"/>
          <p:cNvSpPr/>
          <p:nvPr/>
        </p:nvSpPr>
        <p:spPr>
          <a:xfrm>
            <a:off x="4873837" y="3816000"/>
            <a:ext cx="19440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5089837" y="3456001"/>
            <a:ext cx="288000" cy="215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Straight Connector 6"/>
          <p:cNvSpPr/>
          <p:nvPr/>
        </p:nvSpPr>
        <p:spPr>
          <a:xfrm flipH="1">
            <a:off x="5089837" y="3456001"/>
            <a:ext cx="288000" cy="21599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5665837" y="3888000"/>
            <a:ext cx="72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1 0 0 1</a:t>
            </a:r>
          </a:p>
        </p:txBody>
      </p:sp>
      <p:sp>
        <p:nvSpPr>
          <p:cNvPr id="9" name="Freeform 8"/>
          <p:cNvSpPr/>
          <p:nvPr/>
        </p:nvSpPr>
        <p:spPr>
          <a:xfrm>
            <a:off x="5449837" y="4248000"/>
            <a:ext cx="936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0 0 0 0 0</a:t>
            </a:r>
          </a:p>
        </p:txBody>
      </p:sp>
      <p:sp>
        <p:nvSpPr>
          <p:cNvPr id="10" name="Freeform 9"/>
          <p:cNvSpPr/>
          <p:nvPr/>
        </p:nvSpPr>
        <p:spPr>
          <a:xfrm>
            <a:off x="5233837" y="4608000"/>
            <a:ext cx="1152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1 0 0 1 0 0</a:t>
            </a:r>
          </a:p>
        </p:txBody>
      </p:sp>
      <p:sp>
        <p:nvSpPr>
          <p:cNvPr id="11" name="Freeform 10"/>
          <p:cNvSpPr/>
          <p:nvPr/>
        </p:nvSpPr>
        <p:spPr>
          <a:xfrm>
            <a:off x="4945837" y="4968000"/>
            <a:ext cx="1440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1 0 0 1 0 0 0</a:t>
            </a:r>
          </a:p>
        </p:txBody>
      </p:sp>
      <p:sp>
        <p:nvSpPr>
          <p:cNvPr id="12" name="Straight Connector 11"/>
          <p:cNvSpPr/>
          <p:nvPr/>
        </p:nvSpPr>
        <p:spPr>
          <a:xfrm>
            <a:off x="4657837" y="5400000"/>
            <a:ext cx="237600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6457837" y="3888000"/>
            <a:ext cx="360000" cy="1368000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compatLnSpc="0"/>
          <a:lstStyle/>
          <a:p>
            <a:pPr hangingPunct="0"/>
            <a:endParaRPr lang="en-IN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19357" y="4392000"/>
            <a:ext cx="1426073" cy="356336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dirty="0">
                <a:latin typeface="Arial" pitchFamily="18"/>
                <a:ea typeface="Microsoft YaHei" pitchFamily="2"/>
                <a:cs typeface="Mangal" pitchFamily="2"/>
              </a:rPr>
              <a:t>partial sums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Tree-Based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for Partial </a:t>
            </a:r>
            <a:r>
              <a:rPr lang="fr-FR" dirty="0" err="1">
                <a:solidFill>
                  <a:schemeClr val="tx1"/>
                </a:solidFill>
              </a:rPr>
              <a:t>Sums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267201" y="1828800"/>
            <a:ext cx="5053013" cy="4102100"/>
            <a:chOff x="1728" y="1152"/>
            <a:chExt cx="3183" cy="2584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1152"/>
              <a:ext cx="3183" cy="2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760" y="1611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1813" y="1725"/>
              <a:ext cx="19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906" y="1652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26" y="1611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2380" y="1725"/>
              <a:ext cx="19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473" y="1652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294" y="1611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347" y="1725"/>
              <a:ext cx="19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441" y="1652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824" y="1611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877" y="1725"/>
              <a:ext cx="191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971" y="1652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0"/>
            <p:cNvSpPr>
              <a:spLocks noChangeArrowheads="1"/>
            </p:cNvSpPr>
            <p:nvPr/>
          </p:nvSpPr>
          <p:spPr bwMode="auto">
            <a:xfrm>
              <a:off x="2745" y="1716"/>
              <a:ext cx="22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2901" y="1714"/>
              <a:ext cx="22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3057" y="1714"/>
              <a:ext cx="22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3881" y="1371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859" y="1527"/>
              <a:ext cx="45" cy="79"/>
            </a:xfrm>
            <a:custGeom>
              <a:avLst/>
              <a:gdLst>
                <a:gd name="T0" fmla="*/ 22 w 45"/>
                <a:gd name="T1" fmla="*/ 22 h 79"/>
                <a:gd name="T2" fmla="*/ 0 w 45"/>
                <a:gd name="T3" fmla="*/ 0 h 79"/>
                <a:gd name="T4" fmla="*/ 22 w 45"/>
                <a:gd name="T5" fmla="*/ 79 h 79"/>
                <a:gd name="T6" fmla="*/ 45 w 45"/>
                <a:gd name="T7" fmla="*/ 0 h 79"/>
                <a:gd name="T8" fmla="*/ 22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2" y="22"/>
                  </a:moveTo>
                  <a:lnTo>
                    <a:pt x="0" y="0"/>
                  </a:lnTo>
                  <a:lnTo>
                    <a:pt x="22" y="79"/>
                  </a:lnTo>
                  <a:lnTo>
                    <a:pt x="45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068" y="1363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045" y="1519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3351" y="1371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3328" y="1527"/>
              <a:ext cx="46" cy="79"/>
            </a:xfrm>
            <a:custGeom>
              <a:avLst/>
              <a:gdLst>
                <a:gd name="T0" fmla="*/ 23 w 46"/>
                <a:gd name="T1" fmla="*/ 22 h 79"/>
                <a:gd name="T2" fmla="*/ 0 w 46"/>
                <a:gd name="T3" fmla="*/ 0 h 79"/>
                <a:gd name="T4" fmla="*/ 23 w 46"/>
                <a:gd name="T5" fmla="*/ 79 h 79"/>
                <a:gd name="T6" fmla="*/ 46 w 46"/>
                <a:gd name="T7" fmla="*/ 0 h 79"/>
                <a:gd name="T8" fmla="*/ 23 w 46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6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3537" y="1363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515" y="1519"/>
              <a:ext cx="45" cy="79"/>
            </a:xfrm>
            <a:custGeom>
              <a:avLst/>
              <a:gdLst>
                <a:gd name="T0" fmla="*/ 22 w 45"/>
                <a:gd name="T1" fmla="*/ 22 h 79"/>
                <a:gd name="T2" fmla="*/ 0 w 45"/>
                <a:gd name="T3" fmla="*/ 0 h 79"/>
                <a:gd name="T4" fmla="*/ 22 w 45"/>
                <a:gd name="T5" fmla="*/ 79 h 79"/>
                <a:gd name="T6" fmla="*/ 45 w 45"/>
                <a:gd name="T7" fmla="*/ 0 h 79"/>
                <a:gd name="T8" fmla="*/ 22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2" y="22"/>
                  </a:moveTo>
                  <a:lnTo>
                    <a:pt x="0" y="0"/>
                  </a:lnTo>
                  <a:lnTo>
                    <a:pt x="22" y="79"/>
                  </a:lnTo>
                  <a:lnTo>
                    <a:pt x="45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2388" y="1367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2365" y="1523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3"/>
            <p:cNvSpPr>
              <a:spLocks noChangeShapeType="1"/>
            </p:cNvSpPr>
            <p:nvPr/>
          </p:nvSpPr>
          <p:spPr bwMode="auto">
            <a:xfrm>
              <a:off x="2574" y="1359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2551" y="1515"/>
              <a:ext cx="46" cy="79"/>
            </a:xfrm>
            <a:custGeom>
              <a:avLst/>
              <a:gdLst>
                <a:gd name="T0" fmla="*/ 23 w 46"/>
                <a:gd name="T1" fmla="*/ 22 h 79"/>
                <a:gd name="T2" fmla="*/ 0 w 46"/>
                <a:gd name="T3" fmla="*/ 0 h 79"/>
                <a:gd name="T4" fmla="*/ 23 w 46"/>
                <a:gd name="T5" fmla="*/ 79 h 79"/>
                <a:gd name="T6" fmla="*/ 46 w 46"/>
                <a:gd name="T7" fmla="*/ 0 h 79"/>
                <a:gd name="T8" fmla="*/ 23 w 46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6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1825" y="1359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1802" y="1515"/>
              <a:ext cx="46" cy="79"/>
            </a:xfrm>
            <a:custGeom>
              <a:avLst/>
              <a:gdLst>
                <a:gd name="T0" fmla="*/ 23 w 46"/>
                <a:gd name="T1" fmla="*/ 22 h 79"/>
                <a:gd name="T2" fmla="*/ 0 w 46"/>
                <a:gd name="T3" fmla="*/ 0 h 79"/>
                <a:gd name="T4" fmla="*/ 23 w 46"/>
                <a:gd name="T5" fmla="*/ 79 h 79"/>
                <a:gd name="T6" fmla="*/ 46 w 46"/>
                <a:gd name="T7" fmla="*/ 0 h 79"/>
                <a:gd name="T8" fmla="*/ 23 w 46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6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>
              <a:off x="2012" y="1350"/>
              <a:ext cx="0" cy="236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1989" y="1507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4016" y="1205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4103" y="117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848" y="1211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935" y="1180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479" y="1194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566" y="1162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311" y="1199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398" y="1168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547" y="1198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2635" y="1167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2295" y="1199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2382" y="1168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1944" y="1198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2032" y="1167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1777" y="1204"/>
              <a:ext cx="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1864" y="1172"/>
              <a:ext cx="4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2039" y="2185"/>
              <a:ext cx="309" cy="220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Line 56"/>
            <p:cNvSpPr>
              <a:spLocks noChangeShapeType="1"/>
            </p:cNvSpPr>
            <p:nvPr/>
          </p:nvSpPr>
          <p:spPr bwMode="auto">
            <a:xfrm>
              <a:off x="2092" y="2299"/>
              <a:ext cx="191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7"/>
            <p:cNvSpPr>
              <a:spLocks noChangeShapeType="1"/>
            </p:cNvSpPr>
            <p:nvPr/>
          </p:nvSpPr>
          <p:spPr bwMode="auto">
            <a:xfrm>
              <a:off x="2185" y="2226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8"/>
            <p:cNvSpPr>
              <a:spLocks noChangeShapeType="1"/>
            </p:cNvSpPr>
            <p:nvPr/>
          </p:nvSpPr>
          <p:spPr bwMode="auto">
            <a:xfrm>
              <a:off x="2104" y="1933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2082" y="2089"/>
              <a:ext cx="45" cy="79"/>
            </a:xfrm>
            <a:custGeom>
              <a:avLst/>
              <a:gdLst>
                <a:gd name="T0" fmla="*/ 22 w 45"/>
                <a:gd name="T1" fmla="*/ 23 h 79"/>
                <a:gd name="T2" fmla="*/ 0 w 45"/>
                <a:gd name="T3" fmla="*/ 0 h 79"/>
                <a:gd name="T4" fmla="*/ 22 w 45"/>
                <a:gd name="T5" fmla="*/ 79 h 79"/>
                <a:gd name="T6" fmla="*/ 45 w 45"/>
                <a:gd name="T7" fmla="*/ 0 h 79"/>
                <a:gd name="T8" fmla="*/ 22 w 45"/>
                <a:gd name="T9" fmla="*/ 23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2" y="23"/>
                  </a:moveTo>
                  <a:lnTo>
                    <a:pt x="0" y="0"/>
                  </a:lnTo>
                  <a:lnTo>
                    <a:pt x="22" y="79"/>
                  </a:lnTo>
                  <a:lnTo>
                    <a:pt x="45" y="0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2291" y="1925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2268" y="2081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906" y="1837"/>
              <a:ext cx="198" cy="98"/>
            </a:xfrm>
            <a:custGeom>
              <a:avLst/>
              <a:gdLst>
                <a:gd name="T0" fmla="*/ 494 w 494"/>
                <a:gd name="T1" fmla="*/ 242 h 242"/>
                <a:gd name="T2" fmla="*/ 0 w 494"/>
                <a:gd name="T3" fmla="*/ 242 h 242"/>
                <a:gd name="T4" fmla="*/ 0 w 494"/>
                <a:gd name="T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4" h="242">
                  <a:moveTo>
                    <a:pt x="494" y="242"/>
                  </a:moveTo>
                  <a:lnTo>
                    <a:pt x="0" y="242"/>
                  </a:lnTo>
                  <a:lnTo>
                    <a:pt x="0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/>
            <p:cNvSpPr>
              <a:spLocks/>
            </p:cNvSpPr>
            <p:nvPr/>
          </p:nvSpPr>
          <p:spPr bwMode="auto">
            <a:xfrm>
              <a:off x="2293" y="1833"/>
              <a:ext cx="198" cy="98"/>
            </a:xfrm>
            <a:custGeom>
              <a:avLst/>
              <a:gdLst>
                <a:gd name="T0" fmla="*/ 0 w 494"/>
                <a:gd name="T1" fmla="*/ 242 h 242"/>
                <a:gd name="T2" fmla="*/ 494 w 494"/>
                <a:gd name="T3" fmla="*/ 242 h 242"/>
                <a:gd name="T4" fmla="*/ 494 w 494"/>
                <a:gd name="T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4" h="242">
                  <a:moveTo>
                    <a:pt x="0" y="242"/>
                  </a:moveTo>
                  <a:lnTo>
                    <a:pt x="494" y="242"/>
                  </a:lnTo>
                  <a:lnTo>
                    <a:pt x="494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3552" y="2186"/>
              <a:ext cx="309" cy="221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5"/>
            <p:cNvSpPr>
              <a:spLocks noChangeShapeType="1"/>
            </p:cNvSpPr>
            <p:nvPr/>
          </p:nvSpPr>
          <p:spPr bwMode="auto">
            <a:xfrm>
              <a:off x="3605" y="2300"/>
              <a:ext cx="191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"/>
            <p:cNvSpPr>
              <a:spLocks noChangeShapeType="1"/>
            </p:cNvSpPr>
            <p:nvPr/>
          </p:nvSpPr>
          <p:spPr bwMode="auto">
            <a:xfrm>
              <a:off x="3698" y="2227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Line 67"/>
            <p:cNvSpPr>
              <a:spLocks noChangeShapeType="1"/>
            </p:cNvSpPr>
            <p:nvPr/>
          </p:nvSpPr>
          <p:spPr bwMode="auto">
            <a:xfrm>
              <a:off x="3618" y="1934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3595" y="2090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Line 69"/>
            <p:cNvSpPr>
              <a:spLocks noChangeShapeType="1"/>
            </p:cNvSpPr>
            <p:nvPr/>
          </p:nvSpPr>
          <p:spPr bwMode="auto">
            <a:xfrm>
              <a:off x="3804" y="1926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3781" y="2082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3419" y="1839"/>
              <a:ext cx="199" cy="97"/>
            </a:xfrm>
            <a:custGeom>
              <a:avLst/>
              <a:gdLst>
                <a:gd name="T0" fmla="*/ 494 w 494"/>
                <a:gd name="T1" fmla="*/ 242 h 242"/>
                <a:gd name="T2" fmla="*/ 0 w 494"/>
                <a:gd name="T3" fmla="*/ 242 h 242"/>
                <a:gd name="T4" fmla="*/ 0 w 494"/>
                <a:gd name="T5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4" h="242">
                  <a:moveTo>
                    <a:pt x="494" y="242"/>
                  </a:moveTo>
                  <a:lnTo>
                    <a:pt x="0" y="242"/>
                  </a:lnTo>
                  <a:lnTo>
                    <a:pt x="0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3806" y="1835"/>
              <a:ext cx="198" cy="97"/>
            </a:xfrm>
            <a:custGeom>
              <a:avLst/>
              <a:gdLst>
                <a:gd name="T0" fmla="*/ 0 w 494"/>
                <a:gd name="T1" fmla="*/ 241 h 241"/>
                <a:gd name="T2" fmla="*/ 494 w 494"/>
                <a:gd name="T3" fmla="*/ 241 h 241"/>
                <a:gd name="T4" fmla="*/ 494 w 494"/>
                <a:gd name="T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4" h="241">
                  <a:moveTo>
                    <a:pt x="0" y="241"/>
                  </a:moveTo>
                  <a:lnTo>
                    <a:pt x="494" y="241"/>
                  </a:lnTo>
                  <a:lnTo>
                    <a:pt x="494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2755" y="2308"/>
              <a:ext cx="22" cy="21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4"/>
            <p:cNvSpPr>
              <a:spLocks noChangeArrowheads="1"/>
            </p:cNvSpPr>
            <p:nvPr/>
          </p:nvSpPr>
          <p:spPr bwMode="auto">
            <a:xfrm>
              <a:off x="2912" y="2305"/>
              <a:ext cx="23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5"/>
            <p:cNvSpPr>
              <a:spLocks noChangeArrowheads="1"/>
            </p:cNvSpPr>
            <p:nvPr/>
          </p:nvSpPr>
          <p:spPr bwMode="auto">
            <a:xfrm>
              <a:off x="3069" y="2305"/>
              <a:ext cx="22" cy="22"/>
            </a:xfrm>
            <a:prstGeom prst="ellipse">
              <a:avLst/>
            </a:prstGeom>
            <a:solidFill>
              <a:srgbClr val="000080"/>
            </a:solidFill>
            <a:ln w="6" cap="flat">
              <a:solidFill>
                <a:srgbClr val="351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2747" y="2932"/>
              <a:ext cx="308" cy="221"/>
            </a:xfrm>
            <a:prstGeom prst="rect">
              <a:avLst/>
            </a:prstGeom>
            <a:solidFill>
              <a:srgbClr val="D5F6FF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7"/>
            <p:cNvSpPr>
              <a:spLocks noChangeShapeType="1"/>
            </p:cNvSpPr>
            <p:nvPr/>
          </p:nvSpPr>
          <p:spPr bwMode="auto">
            <a:xfrm>
              <a:off x="2800" y="3047"/>
              <a:ext cx="19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8"/>
            <p:cNvSpPr>
              <a:spLocks noChangeShapeType="1"/>
            </p:cNvSpPr>
            <p:nvPr/>
          </p:nvSpPr>
          <p:spPr bwMode="auto">
            <a:xfrm>
              <a:off x="2893" y="2974"/>
              <a:ext cx="0" cy="142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>
              <a:off x="2812" y="2680"/>
              <a:ext cx="0" cy="236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2789" y="2836"/>
              <a:ext cx="45" cy="80"/>
            </a:xfrm>
            <a:custGeom>
              <a:avLst/>
              <a:gdLst>
                <a:gd name="T0" fmla="*/ 23 w 45"/>
                <a:gd name="T1" fmla="*/ 23 h 80"/>
                <a:gd name="T2" fmla="*/ 0 w 45"/>
                <a:gd name="T3" fmla="*/ 0 h 80"/>
                <a:gd name="T4" fmla="*/ 23 w 45"/>
                <a:gd name="T5" fmla="*/ 80 h 80"/>
                <a:gd name="T6" fmla="*/ 45 w 45"/>
                <a:gd name="T7" fmla="*/ 0 h 80"/>
                <a:gd name="T8" fmla="*/ 23 w 45"/>
                <a:gd name="T9" fmla="*/ 2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80">
                  <a:moveTo>
                    <a:pt x="23" y="23"/>
                  </a:moveTo>
                  <a:lnTo>
                    <a:pt x="0" y="0"/>
                  </a:lnTo>
                  <a:lnTo>
                    <a:pt x="23" y="80"/>
                  </a:lnTo>
                  <a:lnTo>
                    <a:pt x="45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Line 81"/>
            <p:cNvSpPr>
              <a:spLocks noChangeShapeType="1"/>
            </p:cNvSpPr>
            <p:nvPr/>
          </p:nvSpPr>
          <p:spPr bwMode="auto">
            <a:xfrm>
              <a:off x="2998" y="2672"/>
              <a:ext cx="0" cy="236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2975" y="2828"/>
              <a:ext cx="46" cy="80"/>
            </a:xfrm>
            <a:custGeom>
              <a:avLst/>
              <a:gdLst>
                <a:gd name="T0" fmla="*/ 23 w 46"/>
                <a:gd name="T1" fmla="*/ 23 h 80"/>
                <a:gd name="T2" fmla="*/ 0 w 46"/>
                <a:gd name="T3" fmla="*/ 0 h 80"/>
                <a:gd name="T4" fmla="*/ 23 w 46"/>
                <a:gd name="T5" fmla="*/ 80 h 80"/>
                <a:gd name="T6" fmla="*/ 46 w 46"/>
                <a:gd name="T7" fmla="*/ 0 h 80"/>
                <a:gd name="T8" fmla="*/ 23 w 46"/>
                <a:gd name="T9" fmla="*/ 2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80">
                  <a:moveTo>
                    <a:pt x="23" y="23"/>
                  </a:moveTo>
                  <a:lnTo>
                    <a:pt x="0" y="0"/>
                  </a:lnTo>
                  <a:lnTo>
                    <a:pt x="23" y="80"/>
                  </a:lnTo>
                  <a:lnTo>
                    <a:pt x="46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2184" y="2682"/>
              <a:ext cx="628" cy="0"/>
            </a:xfrm>
            <a:custGeom>
              <a:avLst/>
              <a:gdLst>
                <a:gd name="T0" fmla="*/ 1563 w 1563"/>
                <a:gd name="T1" fmla="*/ 1069 w 1563"/>
                <a:gd name="T2" fmla="*/ 0 w 15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563">
                  <a:moveTo>
                    <a:pt x="1563" y="0"/>
                  </a:moveTo>
                  <a:lnTo>
                    <a:pt x="1069" y="0"/>
                  </a:lnTo>
                  <a:lnTo>
                    <a:pt x="0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3000" y="2674"/>
              <a:ext cx="692" cy="4"/>
            </a:xfrm>
            <a:custGeom>
              <a:avLst/>
              <a:gdLst>
                <a:gd name="T0" fmla="*/ 0 w 1724"/>
                <a:gd name="T1" fmla="*/ 10 h 10"/>
                <a:gd name="T2" fmla="*/ 494 w 1724"/>
                <a:gd name="T3" fmla="*/ 10 h 10"/>
                <a:gd name="T4" fmla="*/ 1724 w 1724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4" h="10">
                  <a:moveTo>
                    <a:pt x="0" y="10"/>
                  </a:moveTo>
                  <a:lnTo>
                    <a:pt x="494" y="10"/>
                  </a:lnTo>
                  <a:lnTo>
                    <a:pt x="1724" y="0"/>
                  </a:lnTo>
                </a:path>
              </a:pathLst>
            </a:custGeom>
            <a:noFill/>
            <a:ln w="6" cap="flat">
              <a:solidFill>
                <a:srgbClr val="0603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Line 85"/>
            <p:cNvSpPr>
              <a:spLocks noChangeShapeType="1"/>
            </p:cNvSpPr>
            <p:nvPr/>
          </p:nvSpPr>
          <p:spPr bwMode="auto">
            <a:xfrm flipV="1">
              <a:off x="2185" y="2479"/>
              <a:ext cx="0" cy="203"/>
            </a:xfrm>
            <a:prstGeom prst="line">
              <a:avLst/>
            </a:prstGeom>
            <a:noFill/>
            <a:ln w="6" cap="flat">
              <a:solidFill>
                <a:srgbClr val="0C0B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Line 86"/>
            <p:cNvSpPr>
              <a:spLocks noChangeShapeType="1"/>
            </p:cNvSpPr>
            <p:nvPr/>
          </p:nvSpPr>
          <p:spPr bwMode="auto">
            <a:xfrm flipV="1">
              <a:off x="3691" y="2479"/>
              <a:ext cx="0" cy="190"/>
            </a:xfrm>
            <a:prstGeom prst="line">
              <a:avLst/>
            </a:prstGeom>
            <a:noFill/>
            <a:ln w="6" cap="flat">
              <a:solidFill>
                <a:srgbClr val="0C0B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Line 87"/>
            <p:cNvSpPr>
              <a:spLocks noChangeShapeType="1"/>
            </p:cNvSpPr>
            <p:nvPr/>
          </p:nvSpPr>
          <p:spPr bwMode="auto">
            <a:xfrm>
              <a:off x="2890" y="3156"/>
              <a:ext cx="0" cy="235"/>
            </a:xfrm>
            <a:prstGeom prst="line">
              <a:avLst/>
            </a:prstGeom>
            <a:noFill/>
            <a:ln w="6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2867" y="3312"/>
              <a:ext cx="45" cy="79"/>
            </a:xfrm>
            <a:custGeom>
              <a:avLst/>
              <a:gdLst>
                <a:gd name="T0" fmla="*/ 23 w 45"/>
                <a:gd name="T1" fmla="*/ 22 h 79"/>
                <a:gd name="T2" fmla="*/ 0 w 45"/>
                <a:gd name="T3" fmla="*/ 0 h 79"/>
                <a:gd name="T4" fmla="*/ 23 w 45"/>
                <a:gd name="T5" fmla="*/ 79 h 79"/>
                <a:gd name="T6" fmla="*/ 45 w 45"/>
                <a:gd name="T7" fmla="*/ 0 h 79"/>
                <a:gd name="T8" fmla="*/ 23 w 45"/>
                <a:gd name="T9" fmla="*/ 2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79">
                  <a:moveTo>
                    <a:pt x="23" y="22"/>
                  </a:moveTo>
                  <a:lnTo>
                    <a:pt x="0" y="0"/>
                  </a:lnTo>
                  <a:lnTo>
                    <a:pt x="23" y="79"/>
                  </a:lnTo>
                  <a:lnTo>
                    <a:pt x="45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2332" y="3404"/>
              <a:ext cx="1115" cy="275"/>
            </a:xfrm>
            <a:custGeom>
              <a:avLst/>
              <a:gdLst>
                <a:gd name="T0" fmla="*/ 341 w 2777"/>
                <a:gd name="T1" fmla="*/ 0 h 681"/>
                <a:gd name="T2" fmla="*/ 2437 w 2777"/>
                <a:gd name="T3" fmla="*/ 0 h 681"/>
                <a:gd name="T4" fmla="*/ 2777 w 2777"/>
                <a:gd name="T5" fmla="*/ 340 h 681"/>
                <a:gd name="T6" fmla="*/ 2437 w 2777"/>
                <a:gd name="T7" fmla="*/ 681 h 681"/>
                <a:gd name="T8" fmla="*/ 341 w 2777"/>
                <a:gd name="T9" fmla="*/ 681 h 681"/>
                <a:gd name="T10" fmla="*/ 0 w 2777"/>
                <a:gd name="T11" fmla="*/ 340 h 681"/>
                <a:gd name="T12" fmla="*/ 341 w 2777"/>
                <a:gd name="T13" fmla="*/ 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7" h="681">
                  <a:moveTo>
                    <a:pt x="341" y="0"/>
                  </a:moveTo>
                  <a:lnTo>
                    <a:pt x="2437" y="0"/>
                  </a:lnTo>
                  <a:cubicBezTo>
                    <a:pt x="2626" y="0"/>
                    <a:pt x="2777" y="152"/>
                    <a:pt x="2777" y="340"/>
                  </a:cubicBezTo>
                  <a:cubicBezTo>
                    <a:pt x="2777" y="529"/>
                    <a:pt x="2626" y="681"/>
                    <a:pt x="2437" y="681"/>
                  </a:cubicBezTo>
                  <a:lnTo>
                    <a:pt x="341" y="681"/>
                  </a:lnTo>
                  <a:cubicBezTo>
                    <a:pt x="152" y="681"/>
                    <a:pt x="0" y="529"/>
                    <a:pt x="0" y="340"/>
                  </a:cubicBezTo>
                  <a:cubicBezTo>
                    <a:pt x="0" y="152"/>
                    <a:pt x="152" y="0"/>
                    <a:pt x="341" y="0"/>
                  </a:cubicBezTo>
                  <a:close/>
                </a:path>
              </a:pathLst>
            </a:custGeom>
            <a:solidFill>
              <a:srgbClr val="8383F8"/>
            </a:solidFill>
            <a:ln w="7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0"/>
            <p:cNvSpPr>
              <a:spLocks noChangeArrowheads="1"/>
            </p:cNvSpPr>
            <p:nvPr/>
          </p:nvSpPr>
          <p:spPr bwMode="auto">
            <a:xfrm>
              <a:off x="2452" y="3471"/>
              <a:ext cx="7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Final product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5" name="Line 91"/>
            <p:cNvSpPr>
              <a:spLocks noChangeShapeType="1"/>
            </p:cNvSpPr>
            <p:nvPr/>
          </p:nvSpPr>
          <p:spPr bwMode="auto">
            <a:xfrm flipV="1">
              <a:off x="4517" y="1188"/>
              <a:ext cx="0" cy="71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4490" y="1188"/>
              <a:ext cx="54" cy="96"/>
            </a:xfrm>
            <a:custGeom>
              <a:avLst/>
              <a:gdLst>
                <a:gd name="T0" fmla="*/ 27 w 54"/>
                <a:gd name="T1" fmla="*/ 69 h 96"/>
                <a:gd name="T2" fmla="*/ 54 w 54"/>
                <a:gd name="T3" fmla="*/ 96 h 96"/>
                <a:gd name="T4" fmla="*/ 27 w 54"/>
                <a:gd name="T5" fmla="*/ 0 h 96"/>
                <a:gd name="T6" fmla="*/ 0 w 54"/>
                <a:gd name="T7" fmla="*/ 96 h 96"/>
                <a:gd name="T8" fmla="*/ 27 w 54"/>
                <a:gd name="T9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6">
                  <a:moveTo>
                    <a:pt x="27" y="69"/>
                  </a:moveTo>
                  <a:lnTo>
                    <a:pt x="54" y="96"/>
                  </a:lnTo>
                  <a:lnTo>
                    <a:pt x="27" y="0"/>
                  </a:lnTo>
                  <a:lnTo>
                    <a:pt x="0" y="96"/>
                  </a:lnTo>
                  <a:lnTo>
                    <a:pt x="27" y="69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3"/>
            <p:cNvSpPr>
              <a:spLocks noChangeShapeType="1"/>
            </p:cNvSpPr>
            <p:nvPr/>
          </p:nvSpPr>
          <p:spPr bwMode="auto">
            <a:xfrm>
              <a:off x="4517" y="2120"/>
              <a:ext cx="0" cy="71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4490" y="2742"/>
              <a:ext cx="54" cy="96"/>
            </a:xfrm>
            <a:custGeom>
              <a:avLst/>
              <a:gdLst>
                <a:gd name="T0" fmla="*/ 27 w 54"/>
                <a:gd name="T1" fmla="*/ 27 h 96"/>
                <a:gd name="T2" fmla="*/ 0 w 54"/>
                <a:gd name="T3" fmla="*/ 0 h 96"/>
                <a:gd name="T4" fmla="*/ 27 w 54"/>
                <a:gd name="T5" fmla="*/ 96 h 96"/>
                <a:gd name="T6" fmla="*/ 54 w 54"/>
                <a:gd name="T7" fmla="*/ 0 h 96"/>
                <a:gd name="T8" fmla="*/ 27 w 54"/>
                <a:gd name="T9" fmla="*/ 2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6">
                  <a:moveTo>
                    <a:pt x="27" y="27"/>
                  </a:moveTo>
                  <a:lnTo>
                    <a:pt x="0" y="0"/>
                  </a:lnTo>
                  <a:lnTo>
                    <a:pt x="27" y="96"/>
                  </a:lnTo>
                  <a:lnTo>
                    <a:pt x="54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auto">
            <a:xfrm>
              <a:off x="4416" y="1176"/>
              <a:ext cx="206" cy="5"/>
            </a:xfrm>
            <a:custGeom>
              <a:avLst/>
              <a:gdLst>
                <a:gd name="T0" fmla="*/ 0 w 514"/>
                <a:gd name="T1" fmla="*/ 0 h 13"/>
                <a:gd name="T2" fmla="*/ 514 w 514"/>
                <a:gd name="T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4" h="13">
                  <a:moveTo>
                    <a:pt x="0" y="0"/>
                  </a:moveTo>
                  <a:cubicBezTo>
                    <a:pt x="49" y="13"/>
                    <a:pt x="514" y="0"/>
                    <a:pt x="514" y="0"/>
                  </a:cubicBez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Line 96"/>
            <p:cNvSpPr>
              <a:spLocks noChangeShapeType="1"/>
            </p:cNvSpPr>
            <p:nvPr/>
          </p:nvSpPr>
          <p:spPr bwMode="auto">
            <a:xfrm>
              <a:off x="4412" y="2852"/>
              <a:ext cx="223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7"/>
            <p:cNvSpPr>
              <a:spLocks noChangeArrowheads="1"/>
            </p:cNvSpPr>
            <p:nvPr/>
          </p:nvSpPr>
          <p:spPr bwMode="auto">
            <a:xfrm>
              <a:off x="4181" y="1953"/>
              <a:ext cx="51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log(n) levels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606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There are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log(n) levels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Each level takes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Maximum log(2n) time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Adds two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2n bit numbers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Total time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O(log(n) * log(n)) = O(log (n)</a:t>
            </a:r>
            <a:r>
              <a:rPr lang="en-US" baseline="33000" dirty="0">
                <a:solidFill>
                  <a:srgbClr val="0066CC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0066CC"/>
                </a:solidFill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68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Carry Save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4608513"/>
            <a:ext cx="7416800" cy="15176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 + B + C = D’ + 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Takes </a:t>
            </a: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three numbers</a:t>
            </a:r>
            <a:r>
              <a:rPr lang="en-US" sz="2600" dirty="0">
                <a:latin typeface="Calibri" panose="020F0502020204030204" pitchFamily="34" charset="0"/>
              </a:rPr>
              <a:t> and produces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two numbers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267201" y="1716090"/>
            <a:ext cx="4868863" cy="2551113"/>
            <a:chOff x="1728" y="1081"/>
            <a:chExt cx="3067" cy="160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1081"/>
              <a:ext cx="3067" cy="1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815" y="1455"/>
              <a:ext cx="1097" cy="851"/>
            </a:xfrm>
            <a:prstGeom prst="rect">
              <a:avLst/>
            </a:prstGeom>
            <a:solidFill>
              <a:srgbClr val="D5F6FF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800" y="1170"/>
              <a:ext cx="428" cy="384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07" y="1152"/>
              <a:ext cx="18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A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1786" y="1675"/>
              <a:ext cx="427" cy="384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892" y="1657"/>
              <a:ext cx="17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B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1792" y="2209"/>
              <a:ext cx="429" cy="385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900" y="2191"/>
              <a:ext cx="17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C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4305" y="1393"/>
              <a:ext cx="427" cy="385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406" y="1380"/>
              <a:ext cx="28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D’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4290" y="1899"/>
              <a:ext cx="428" cy="382"/>
            </a:xfrm>
            <a:prstGeom prst="ellipse">
              <a:avLst/>
            </a:prstGeom>
            <a:solidFill>
              <a:srgbClr val="8383F8"/>
            </a:solidFill>
            <a:ln w="12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397" y="1934"/>
              <a:ext cx="158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dirty="0">
                  <a:solidFill>
                    <a:srgbClr val="000000"/>
                  </a:solidFill>
                  <a:latin typeface="Sans"/>
                </a:rPr>
                <a:t>E</a:t>
              </a:r>
              <a:endParaRPr lang="en-US" sz="1600" dirty="0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952" y="1486"/>
              <a:ext cx="48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Carry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952" y="1743"/>
              <a:ext cx="40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save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952" y="2001"/>
              <a:ext cx="5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>
                  <a:solidFill>
                    <a:srgbClr val="000000"/>
                  </a:solidFill>
                  <a:latin typeface="Sans"/>
                </a:rPr>
                <a:t>adder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239" y="1397"/>
              <a:ext cx="574" cy="154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634" y="1459"/>
              <a:ext cx="179" cy="95"/>
            </a:xfrm>
            <a:custGeom>
              <a:avLst/>
              <a:gdLst>
                <a:gd name="T0" fmla="*/ 60 w 179"/>
                <a:gd name="T1" fmla="*/ 60 h 95"/>
                <a:gd name="T2" fmla="*/ 0 w 179"/>
                <a:gd name="T3" fmla="*/ 95 h 95"/>
                <a:gd name="T4" fmla="*/ 179 w 179"/>
                <a:gd name="T5" fmla="*/ 92 h 95"/>
                <a:gd name="T6" fmla="*/ 26 w 179"/>
                <a:gd name="T7" fmla="*/ 0 h 95"/>
                <a:gd name="T8" fmla="*/ 60 w 179"/>
                <a:gd name="T9" fmla="*/ 6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95">
                  <a:moveTo>
                    <a:pt x="60" y="60"/>
                  </a:moveTo>
                  <a:lnTo>
                    <a:pt x="0" y="95"/>
                  </a:lnTo>
                  <a:lnTo>
                    <a:pt x="179" y="92"/>
                  </a:lnTo>
                  <a:lnTo>
                    <a:pt x="26" y="0"/>
                  </a:lnTo>
                  <a:lnTo>
                    <a:pt x="60" y="60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2217" y="1902"/>
              <a:ext cx="592" cy="0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637" y="1853"/>
              <a:ext cx="172" cy="98"/>
            </a:xfrm>
            <a:custGeom>
              <a:avLst/>
              <a:gdLst>
                <a:gd name="T0" fmla="*/ 49 w 172"/>
                <a:gd name="T1" fmla="*/ 49 h 98"/>
                <a:gd name="T2" fmla="*/ 0 w 172"/>
                <a:gd name="T3" fmla="*/ 98 h 98"/>
                <a:gd name="T4" fmla="*/ 172 w 172"/>
                <a:gd name="T5" fmla="*/ 49 h 98"/>
                <a:gd name="T6" fmla="*/ 0 w 172"/>
                <a:gd name="T7" fmla="*/ 0 h 98"/>
                <a:gd name="T8" fmla="*/ 49 w 172"/>
                <a:gd name="T9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98">
                  <a:moveTo>
                    <a:pt x="49" y="49"/>
                  </a:moveTo>
                  <a:lnTo>
                    <a:pt x="0" y="98"/>
                  </a:lnTo>
                  <a:lnTo>
                    <a:pt x="172" y="49"/>
                  </a:lnTo>
                  <a:lnTo>
                    <a:pt x="0" y="0"/>
                  </a:lnTo>
                  <a:lnTo>
                    <a:pt x="49" y="49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V="1">
              <a:off x="2254" y="2173"/>
              <a:ext cx="562" cy="219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638" y="2173"/>
              <a:ext cx="178" cy="108"/>
            </a:xfrm>
            <a:custGeom>
              <a:avLst/>
              <a:gdLst>
                <a:gd name="T0" fmla="*/ 64 w 178"/>
                <a:gd name="T1" fmla="*/ 44 h 108"/>
                <a:gd name="T2" fmla="*/ 36 w 178"/>
                <a:gd name="T3" fmla="*/ 108 h 108"/>
                <a:gd name="T4" fmla="*/ 178 w 178"/>
                <a:gd name="T5" fmla="*/ 0 h 108"/>
                <a:gd name="T6" fmla="*/ 0 w 178"/>
                <a:gd name="T7" fmla="*/ 16 h 108"/>
                <a:gd name="T8" fmla="*/ 64 w 178"/>
                <a:gd name="T9" fmla="*/ 4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08">
                  <a:moveTo>
                    <a:pt x="64" y="44"/>
                  </a:moveTo>
                  <a:lnTo>
                    <a:pt x="36" y="108"/>
                  </a:lnTo>
                  <a:lnTo>
                    <a:pt x="178" y="0"/>
                  </a:lnTo>
                  <a:lnTo>
                    <a:pt x="0" y="16"/>
                  </a:lnTo>
                  <a:lnTo>
                    <a:pt x="64" y="44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897" y="1587"/>
              <a:ext cx="401" cy="0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127" y="1538"/>
              <a:ext cx="171" cy="99"/>
            </a:xfrm>
            <a:custGeom>
              <a:avLst/>
              <a:gdLst>
                <a:gd name="T0" fmla="*/ 49 w 171"/>
                <a:gd name="T1" fmla="*/ 49 h 99"/>
                <a:gd name="T2" fmla="*/ 0 w 171"/>
                <a:gd name="T3" fmla="*/ 99 h 99"/>
                <a:gd name="T4" fmla="*/ 171 w 171"/>
                <a:gd name="T5" fmla="*/ 49 h 99"/>
                <a:gd name="T6" fmla="*/ 0 w 171"/>
                <a:gd name="T7" fmla="*/ 0 h 99"/>
                <a:gd name="T8" fmla="*/ 49 w 171"/>
                <a:gd name="T9" fmla="*/ 4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9">
                  <a:moveTo>
                    <a:pt x="49" y="49"/>
                  </a:moveTo>
                  <a:lnTo>
                    <a:pt x="0" y="99"/>
                  </a:lnTo>
                  <a:lnTo>
                    <a:pt x="171" y="49"/>
                  </a:lnTo>
                  <a:lnTo>
                    <a:pt x="0" y="0"/>
                  </a:lnTo>
                  <a:lnTo>
                    <a:pt x="49" y="49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3908" y="2070"/>
              <a:ext cx="401" cy="0"/>
            </a:xfrm>
            <a:prstGeom prst="line">
              <a:avLst/>
            </a:prstGeom>
            <a:noFill/>
            <a:ln w="12" cap="flat">
              <a:solidFill>
                <a:srgbClr val="321CE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138" y="2021"/>
              <a:ext cx="171" cy="98"/>
            </a:xfrm>
            <a:custGeom>
              <a:avLst/>
              <a:gdLst>
                <a:gd name="T0" fmla="*/ 49 w 171"/>
                <a:gd name="T1" fmla="*/ 49 h 98"/>
                <a:gd name="T2" fmla="*/ 0 w 171"/>
                <a:gd name="T3" fmla="*/ 98 h 98"/>
                <a:gd name="T4" fmla="*/ 171 w 171"/>
                <a:gd name="T5" fmla="*/ 49 h 98"/>
                <a:gd name="T6" fmla="*/ 0 w 171"/>
                <a:gd name="T7" fmla="*/ 0 h 98"/>
                <a:gd name="T8" fmla="*/ 49 w 171"/>
                <a:gd name="T9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98">
                  <a:moveTo>
                    <a:pt x="49" y="49"/>
                  </a:moveTo>
                  <a:lnTo>
                    <a:pt x="0" y="98"/>
                  </a:lnTo>
                  <a:lnTo>
                    <a:pt x="171" y="49"/>
                  </a:lnTo>
                  <a:lnTo>
                    <a:pt x="0" y="0"/>
                  </a:lnTo>
                  <a:lnTo>
                    <a:pt x="49" y="49"/>
                  </a:lnTo>
                  <a:close/>
                </a:path>
              </a:pathLst>
            </a:custGeom>
            <a:solidFill>
              <a:srgbClr val="000000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1 bit CSA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8800"/>
            <a:ext cx="7416800" cy="2971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Add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three bits</a:t>
            </a:r>
            <a:r>
              <a:rPr lang="en-US" sz="2800" dirty="0">
                <a:latin typeface="Calibri" panose="020F0502020204030204" pitchFamily="34" charset="0"/>
              </a:rPr>
              <a:t> –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a, b, and c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such that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a + b + c = 2d + 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 and e are also</a:t>
            </a:r>
            <a:r>
              <a:rPr lang="en-US" dirty="0">
                <a:solidFill>
                  <a:srgbClr val="FF6633"/>
                </a:solidFill>
                <a:latin typeface="Calibri" panose="020F0502020204030204" pitchFamily="34" charset="0"/>
              </a:rPr>
              <a:t> single bits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conveniently set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 to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sum bit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 to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carry bit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n-bit CSA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77533" y="1645891"/>
                <a:ext cx="8305800" cy="3910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533" y="1645891"/>
                <a:ext cx="8305800" cy="391069"/>
              </a:xfrm>
              <a:prstGeom prst="rect">
                <a:avLst/>
              </a:prstGeom>
              <a:blipFill>
                <a:blip r:embed="rId3"/>
                <a:stretch>
                  <a:fillRect l="-73" t="-20313" b="-45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1" y="2329188"/>
                <a:ext cx="3322897" cy="12852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1" y="2329188"/>
                <a:ext cx="3322897" cy="1285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3505201"/>
                <a:ext cx="2781082" cy="1377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505201"/>
                <a:ext cx="2781082" cy="13775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733800" y="4657809"/>
                <a:ext cx="3184398" cy="18761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e>
                        <m:lim/>
                      </m:limLow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657809"/>
                <a:ext cx="3184398" cy="1876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742268" y="6248400"/>
                <a:ext cx="12676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268" y="6248400"/>
                <a:ext cx="1267655" cy="369332"/>
              </a:xfrm>
              <a:prstGeom prst="rect">
                <a:avLst/>
              </a:prstGeom>
              <a:blipFill>
                <a:blip r:embed="rId7"/>
                <a:stretch>
                  <a:fillRect l="-2404" r="-3846" b="-4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45F9B1-8D6A-B7B4-1DFA-F530C10C86B6}"/>
                  </a:ext>
                </a:extLst>
              </p:cNvPr>
              <p:cNvSpPr txBox="1"/>
              <p:nvPr/>
            </p:nvSpPr>
            <p:spPr>
              <a:xfrm>
                <a:off x="8229600" y="3064286"/>
                <a:ext cx="2816925" cy="4001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345F9B1-8D6A-B7B4-1DFA-F530C10C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3064286"/>
                <a:ext cx="281692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748CC-EEC6-DA7B-6C5A-C45D522206A2}"/>
                  </a:ext>
                </a:extLst>
              </p:cNvPr>
              <p:cNvSpPr txBox="1"/>
              <p:nvPr/>
            </p:nvSpPr>
            <p:spPr>
              <a:xfrm>
                <a:off x="8229599" y="5012054"/>
                <a:ext cx="1167114" cy="40011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B748CC-EEC6-DA7B-6C5A-C45D52220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9" y="5012054"/>
                <a:ext cx="116711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1543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286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n-bit CSA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927350" y="1600201"/>
            <a:ext cx="774065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How to generate D’ and E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Add all the corresponding sets of bits (A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B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and C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) independently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2323DC"/>
                </a:solidFill>
                <a:latin typeface="Calibri" panose="020F0502020204030204" pitchFamily="34" charset="0"/>
              </a:rPr>
              <a:t>set D</a:t>
            </a:r>
            <a:r>
              <a:rPr lang="en-US" sz="2200" baseline="-33000" dirty="0">
                <a:solidFill>
                  <a:srgbClr val="2323DC"/>
                </a:solidFill>
                <a:latin typeface="Calibri" panose="020F0502020204030204" pitchFamily="34" charset="0"/>
              </a:rPr>
              <a:t>i</a:t>
            </a:r>
            <a:r>
              <a:rPr lang="en-US" sz="2200" dirty="0">
                <a:solidFill>
                  <a:srgbClr val="2323DC"/>
                </a:solidFill>
                <a:latin typeface="Calibri" panose="020F0502020204030204" pitchFamily="34" charset="0"/>
              </a:rPr>
              <a:t> to the carry bit</a:t>
            </a:r>
            <a:r>
              <a:rPr lang="en-US" sz="2200" dirty="0">
                <a:latin typeface="Calibri" panose="020F0502020204030204" pitchFamily="34" charset="0"/>
              </a:rPr>
              <a:t> produced by adding (A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B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and C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set </a:t>
            </a:r>
            <a:r>
              <a:rPr lang="en-US" sz="2200" dirty="0" err="1">
                <a:solidFill>
                  <a:srgbClr val="FF3333"/>
                </a:solidFill>
                <a:latin typeface="Calibri" panose="020F0502020204030204" pitchFamily="34" charset="0"/>
              </a:rPr>
              <a:t>E</a:t>
            </a:r>
            <a:r>
              <a:rPr lang="en-US" sz="2200" baseline="-33000" dirty="0" err="1">
                <a:solidFill>
                  <a:srgbClr val="FF3333"/>
                </a:solidFill>
                <a:latin typeface="Calibri" panose="020F0502020204030204" pitchFamily="34" charset="0"/>
              </a:rPr>
              <a:t>i</a:t>
            </a:r>
            <a:r>
              <a:rPr lang="en-US" sz="2200" dirty="0">
                <a:solidFill>
                  <a:srgbClr val="FF3333"/>
                </a:solidFill>
                <a:latin typeface="Calibri" panose="020F0502020204030204" pitchFamily="34" charset="0"/>
              </a:rPr>
              <a:t> to the sum bit</a:t>
            </a:r>
            <a:r>
              <a:rPr lang="en-US" sz="2200" dirty="0">
                <a:latin typeface="Calibri" panose="020F0502020204030204" pitchFamily="34" charset="0"/>
              </a:rPr>
              <a:t> produced by adding (A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B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, and C</a:t>
            </a:r>
            <a:r>
              <a:rPr lang="en-US" sz="2200" baseline="-33000" dirty="0">
                <a:latin typeface="Calibri" panose="020F0502020204030204" pitchFamily="34" charset="0"/>
              </a:rPr>
              <a:t>i</a:t>
            </a:r>
            <a:r>
              <a:rPr lang="en-US" sz="2200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Time Complexity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All the additions are done in parallel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This takes O(1) time</a:t>
            </a:r>
          </a:p>
          <a:p>
            <a:pPr marL="540000" lvl="1" indent="0">
              <a:buSzPct val="100000"/>
              <a:buNone/>
            </a:pPr>
            <a:endParaRPr lang="en-US" sz="2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Wallace </a:t>
            </a:r>
            <a:r>
              <a:rPr lang="fr-FR" dirty="0" err="1">
                <a:solidFill>
                  <a:schemeClr val="tx1"/>
                </a:solidFill>
              </a:rPr>
              <a:t>Tree</a:t>
            </a:r>
            <a:r>
              <a:rPr lang="fr-FR" dirty="0">
                <a:solidFill>
                  <a:schemeClr val="tx1"/>
                </a:solidFill>
              </a:rPr>
              <a:t> Multiplier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76526" y="1600201"/>
            <a:ext cx="7991475" cy="3505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FF"/>
                </a:solidFill>
                <a:latin typeface="Calibri" panose="020F0502020204030204" pitchFamily="34" charset="0"/>
              </a:rPr>
              <a:t>Basic Idea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Generate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 n partial sums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Partial sum : </a:t>
            </a:r>
            <a:r>
              <a:rPr lang="en-US" dirty="0">
                <a:solidFill>
                  <a:srgbClr val="198A8A"/>
                </a:solidFill>
                <a:latin typeface="Calibri" panose="020F0502020204030204" pitchFamily="34" charset="0"/>
              </a:rPr>
              <a:t>P</a:t>
            </a:r>
            <a:r>
              <a:rPr lang="en-US" baseline="-33000" dirty="0">
                <a:solidFill>
                  <a:srgbClr val="198A8A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srgbClr val="198A8A"/>
                </a:solidFill>
                <a:latin typeface="Calibri" panose="020F0502020204030204" pitchFamily="34" charset="0"/>
              </a:rPr>
              <a:t> = 0</a:t>
            </a:r>
            <a:r>
              <a:rPr lang="en-US" dirty="0">
                <a:latin typeface="Calibri" panose="020F0502020204030204" pitchFamily="34" charset="0"/>
              </a:rPr>
              <a:t>, if the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bit in the multiplier is 0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</a:t>
            </a:r>
            <a:r>
              <a:rPr lang="en-US" baseline="-33000" dirty="0">
                <a:solidFill>
                  <a:srgbClr val="2323DC"/>
                </a:solidFill>
                <a:latin typeface="Calibri" panose="020F0502020204030204" pitchFamily="34" charset="0"/>
              </a:rPr>
              <a:t>i</a:t>
            </a:r>
            <a:r>
              <a:rPr lang="en-US" b="1" dirty="0">
                <a:solidFill>
                  <a:srgbClr val="2323DC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= N &lt;&lt; (i-1)</a:t>
            </a:r>
            <a:r>
              <a:rPr lang="en-US" dirty="0">
                <a:latin typeface="Calibri" panose="020F0502020204030204" pitchFamily="34" charset="0"/>
              </a:rPr>
              <a:t>, if the </a:t>
            </a:r>
            <a:r>
              <a:rPr lang="en-US" dirty="0" err="1">
                <a:latin typeface="Calibri" panose="020F0502020204030204" pitchFamily="34" charset="0"/>
              </a:rPr>
              <a:t>the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i</a:t>
            </a:r>
            <a:r>
              <a:rPr lang="en-US" baseline="33000" dirty="0" err="1">
                <a:latin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</a:rPr>
              <a:t> bit in the multiplier is 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Can be done in parallel : O(1) time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Add all the 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n partial sums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 a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tree based adder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Equations for the Full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05200" y="1905000"/>
                <a:ext cx="6755760" cy="2873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sz="2800" dirty="0"/>
                  <a:t>s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80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acc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br>
                  <a:rPr lang="en-US" sz="2800" dirty="0">
                    <a:ea typeface="Cambria Math" panose="02040503050406030204" pitchFamily="18" charset="0"/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905000"/>
                <a:ext cx="6755760" cy="2873992"/>
              </a:xfrm>
              <a:prstGeom prst="rect">
                <a:avLst/>
              </a:prstGeom>
              <a:blipFill>
                <a:blip r:embed="rId3"/>
                <a:stretch>
                  <a:fillRect l="-3159" t="-3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5201" y="5110106"/>
                <a:ext cx="419294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5110106"/>
                <a:ext cx="419294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301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Tree</a:t>
            </a:r>
            <a:r>
              <a:rPr lang="fr-FR" dirty="0">
                <a:solidFill>
                  <a:schemeClr val="tx1"/>
                </a:solidFill>
              </a:rPr>
              <a:t> of CSA </a:t>
            </a:r>
            <a:r>
              <a:rPr lang="fr-FR" dirty="0" err="1">
                <a:solidFill>
                  <a:schemeClr val="tx1"/>
                </a:solidFill>
              </a:rPr>
              <a:t>Adders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7500600" y="4758250"/>
            <a:ext cx="1872000" cy="1224000"/>
          </a:xfrm>
          <a:custGeom>
            <a:avLst>
              <a:gd name="f0" fmla="val -16014"/>
              <a:gd name="f1" fmla="val 6948"/>
            </a:avLst>
            <a:gdLst>
              <a:gd name="f2" fmla="val 21600000"/>
              <a:gd name="f3" fmla="val 10800000"/>
              <a:gd name="f4" fmla="val 5400000"/>
              <a:gd name="f5" fmla="val 180"/>
              <a:gd name="f6" fmla="val w"/>
              <a:gd name="f7" fmla="val h"/>
              <a:gd name="f8" fmla="*/ 5419351 1 1725033"/>
              <a:gd name="f9" fmla="val -2147483647"/>
              <a:gd name="f10" fmla="val 2147483647"/>
              <a:gd name="f11" fmla="min 0 21600"/>
              <a:gd name="f12" fmla="max 0 21600"/>
              <a:gd name="f13" fmla="+- 0 0 0"/>
              <a:gd name="f14" fmla="*/ f6 1 21600"/>
              <a:gd name="f15" fmla="*/ f7 1 21600"/>
              <a:gd name="f16" fmla="*/ f8 1 180"/>
              <a:gd name="f17" fmla="pin -2147483647 f0 2147483647"/>
              <a:gd name="f18" fmla="pin -2147483647 f1 2147483647"/>
              <a:gd name="f19" fmla="+- f12 0 f11"/>
              <a:gd name="f20" fmla="*/ f13 f3 1"/>
              <a:gd name="f21" fmla="+- f17 0 10800"/>
              <a:gd name="f22" fmla="+- f18 0 10800"/>
              <a:gd name="f23" fmla="*/ f17 f14 1"/>
              <a:gd name="f24" fmla="*/ f18 f15 1"/>
              <a:gd name="f25" fmla="*/ 3200 f14 1"/>
              <a:gd name="f26" fmla="*/ 18400 f14 1"/>
              <a:gd name="f27" fmla="*/ 18400 f15 1"/>
              <a:gd name="f28" fmla="*/ 3200 f15 1"/>
              <a:gd name="f29" fmla="*/ f19 1 2"/>
              <a:gd name="f30" fmla="*/ 10800 f14 1"/>
              <a:gd name="f31" fmla="*/ 0 f15 1"/>
              <a:gd name="f32" fmla="*/ f20 1 f5"/>
              <a:gd name="f33" fmla="*/ 3160 f14 1"/>
              <a:gd name="f34" fmla="*/ 3160 f15 1"/>
              <a:gd name="f35" fmla="*/ 0 f14 1"/>
              <a:gd name="f36" fmla="*/ 10800 f15 1"/>
              <a:gd name="f37" fmla="*/ 18440 f15 1"/>
              <a:gd name="f38" fmla="*/ 21600 f15 1"/>
              <a:gd name="f39" fmla="*/ 18440 f14 1"/>
              <a:gd name="f40" fmla="*/ 21600 f14 1"/>
              <a:gd name="f41" fmla="*/ f21 f21 1"/>
              <a:gd name="f42" fmla="*/ f22 f22 1"/>
              <a:gd name="f43" fmla="+- 0 0 f22"/>
              <a:gd name="f44" fmla="+- 0 0 f21"/>
              <a:gd name="f45" fmla="+- f11 f29 0"/>
              <a:gd name="f46" fmla="*/ f29 f29 1"/>
              <a:gd name="f47" fmla="+- f32 0 f4"/>
              <a:gd name="f48" fmla="+- f41 f42 0"/>
              <a:gd name="f49" fmla="at2 f43 f44"/>
              <a:gd name="f50" fmla="sqrt f48"/>
              <a:gd name="f51" fmla="+- f49 f4 0"/>
              <a:gd name="f52" fmla="+- f50 0 10800"/>
              <a:gd name="f53" fmla="*/ f51 f8 1"/>
              <a:gd name="f54" fmla="*/ f53 1 f3"/>
              <a:gd name="f55" fmla="+- 0 0 f54"/>
              <a:gd name="f56" fmla="val f55"/>
              <a:gd name="f57" fmla="*/ f56 1 f16"/>
              <a:gd name="f58" fmla="+- f57 0 10"/>
              <a:gd name="f59" fmla="+- f57 10 0"/>
              <a:gd name="f60" fmla="*/ f57 f16 1"/>
              <a:gd name="f61" fmla="+- 0 0 f60"/>
              <a:gd name="f62" fmla="*/ f58 f16 1"/>
              <a:gd name="f63" fmla="*/ f59 f16 1"/>
              <a:gd name="f64" fmla="*/ f61 f3 1"/>
              <a:gd name="f65" fmla="+- 0 0 f62"/>
              <a:gd name="f66" fmla="+- 0 0 f63"/>
              <a:gd name="f67" fmla="*/ f64 1 f8"/>
              <a:gd name="f68" fmla="*/ f65 f3 1"/>
              <a:gd name="f69" fmla="*/ f66 f3 1"/>
              <a:gd name="f70" fmla="+- f67 0 f4"/>
              <a:gd name="f71" fmla="*/ f68 1 f8"/>
              <a:gd name="f72" fmla="*/ f69 1 f8"/>
              <a:gd name="f73" fmla="sin 1 f70"/>
              <a:gd name="f74" fmla="cos 1 f70"/>
              <a:gd name="f75" fmla="+- f71 0 f4"/>
              <a:gd name="f76" fmla="+- f72 0 f4"/>
              <a:gd name="f77" fmla="+- 0 0 f73"/>
              <a:gd name="f78" fmla="+- 0 0 f74"/>
              <a:gd name="f79" fmla="sin 1 f75"/>
              <a:gd name="f80" fmla="cos 1 f75"/>
              <a:gd name="f81" fmla="sin 1 f76"/>
              <a:gd name="f82" fmla="cos 1 f76"/>
              <a:gd name="f83" fmla="*/ 10800 f77 1"/>
              <a:gd name="f84" fmla="*/ 10800 f78 1"/>
              <a:gd name="f85" fmla="+- 0 0 f79"/>
              <a:gd name="f86" fmla="+- 0 0 f80"/>
              <a:gd name="f87" fmla="+- 0 0 f81"/>
              <a:gd name="f88" fmla="+- 0 0 f82"/>
              <a:gd name="f89" fmla="+- f83 10800 0"/>
              <a:gd name="f90" fmla="+- f84 10800 0"/>
              <a:gd name="f91" fmla="*/ 10800 f85 1"/>
              <a:gd name="f92" fmla="*/ 10800 f86 1"/>
              <a:gd name="f93" fmla="*/ 10800 f87 1"/>
              <a:gd name="f94" fmla="*/ 10800 f88 1"/>
              <a:gd name="f95" fmla="?: f52 f17 f89"/>
              <a:gd name="f96" fmla="?: f52 f18 f90"/>
              <a:gd name="f97" fmla="+- f91 10800 0"/>
              <a:gd name="f98" fmla="+- f92 10800 0"/>
              <a:gd name="f99" fmla="+- f93 10800 0"/>
              <a:gd name="f100" fmla="+- f94 10800 0"/>
              <a:gd name="f101" fmla="+- f99 0 f45"/>
              <a:gd name="f102" fmla="+- f100 0 f45"/>
              <a:gd name="f103" fmla="+- f97 0 f45"/>
              <a:gd name="f104" fmla="+- f98 0 f45"/>
              <a:gd name="f105" fmla="*/ f95 f14 1"/>
              <a:gd name="f106" fmla="*/ f96 f15 1"/>
              <a:gd name="f107" fmla="at2 f101 f102"/>
              <a:gd name="f108" fmla="at2 f103 f104"/>
              <a:gd name="f109" fmla="+- f107 f4 0"/>
              <a:gd name="f110" fmla="+- f108 f4 0"/>
              <a:gd name="f111" fmla="*/ f109 f8 1"/>
              <a:gd name="f112" fmla="*/ f110 f8 1"/>
              <a:gd name="f113" fmla="*/ f111 1 f3"/>
              <a:gd name="f114" fmla="*/ f112 1 f3"/>
              <a:gd name="f115" fmla="+- 0 0 f113"/>
              <a:gd name="f116" fmla="+- 0 0 f114"/>
              <a:gd name="f117" fmla="+- 0 0 f115"/>
              <a:gd name="f118" fmla="+- 0 0 f116"/>
              <a:gd name="f119" fmla="*/ f117 f3 1"/>
              <a:gd name="f120" fmla="*/ f118 f3 1"/>
              <a:gd name="f121" fmla="*/ f119 1 f8"/>
              <a:gd name="f122" fmla="*/ f120 1 f8"/>
              <a:gd name="f123" fmla="+- f121 0 f4"/>
              <a:gd name="f124" fmla="+- f122 0 f4"/>
              <a:gd name="f125" fmla="cos 1 f123"/>
              <a:gd name="f126" fmla="sin 1 f123"/>
              <a:gd name="f127" fmla="+- f124 0 f123"/>
              <a:gd name="f128" fmla="+- 0 0 f125"/>
              <a:gd name="f129" fmla="+- 0 0 f126"/>
              <a:gd name="f130" fmla="+- f127 f2 0"/>
              <a:gd name="f131" fmla="*/ f29 f128 1"/>
              <a:gd name="f132" fmla="*/ f29 f129 1"/>
              <a:gd name="f133" fmla="?: f127 f127 f130"/>
              <a:gd name="f134" fmla="*/ f131 f131 1"/>
              <a:gd name="f135" fmla="*/ f132 f132 1"/>
              <a:gd name="f136" fmla="+- f134 f135 0"/>
              <a:gd name="f137" fmla="sqrt f136"/>
              <a:gd name="f138" fmla="*/ f46 1 f137"/>
              <a:gd name="f139" fmla="*/ f128 f138 1"/>
              <a:gd name="f140" fmla="*/ f129 f138 1"/>
              <a:gd name="f141" fmla="+- f45 0 f139"/>
              <a:gd name="f142" fmla="+- f45 0 f140"/>
            </a:gdLst>
            <a:ahLst>
              <a:ahXY gdRefX="f0" minX="f9" maxX="f10" gdRefY="f1" minY="f9" maxY="f10">
                <a:pos x="f23" y="f24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7">
                <a:pos x="f30" y="f31"/>
              </a:cxn>
              <a:cxn ang="f47">
                <a:pos x="f33" y="f34"/>
              </a:cxn>
              <a:cxn ang="f47">
                <a:pos x="f35" y="f36"/>
              </a:cxn>
              <a:cxn ang="f47">
                <a:pos x="f33" y="f37"/>
              </a:cxn>
              <a:cxn ang="f47">
                <a:pos x="f30" y="f38"/>
              </a:cxn>
              <a:cxn ang="f47">
                <a:pos x="f39" y="f37"/>
              </a:cxn>
              <a:cxn ang="f47">
                <a:pos x="f40" y="f36"/>
              </a:cxn>
              <a:cxn ang="f47">
                <a:pos x="f39" y="f34"/>
              </a:cxn>
              <a:cxn ang="f47">
                <a:pos x="f105" y="f106"/>
              </a:cxn>
            </a:cxnLst>
            <a:rect l="f25" t="f28" r="f26" b="f27"/>
            <a:pathLst>
              <a:path w="21600" h="21600">
                <a:moveTo>
                  <a:pt x="f141" y="f142"/>
                </a:moveTo>
                <a:arcTo wR="f29" hR="f29" stAng="f123" swAng="f133"/>
                <a:lnTo>
                  <a:pt x="f95" y="f96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Carry Lookahead</a:t>
            </a:r>
          </a:p>
          <a:p>
            <a:pPr algn="ctr" hangingPunct="0"/>
            <a:r>
              <a:rPr lang="en-IN">
                <a:latin typeface="Arial" pitchFamily="18"/>
                <a:ea typeface="Microsoft YaHei" pitchFamily="2"/>
                <a:cs typeface="Mangal" pitchFamily="2"/>
              </a:rPr>
              <a:t>Adder</a:t>
            </a: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3014400" y="1587500"/>
            <a:ext cx="6248400" cy="4584700"/>
            <a:chOff x="1392" y="860"/>
            <a:chExt cx="3936" cy="2888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92" y="860"/>
              <a:ext cx="3936" cy="2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3969" y="1371"/>
              <a:ext cx="590" cy="197"/>
            </a:xfrm>
            <a:custGeom>
              <a:avLst/>
              <a:gdLst>
                <a:gd name="T0" fmla="*/ 254 w 1515"/>
                <a:gd name="T1" fmla="*/ 0 h 507"/>
                <a:gd name="T2" fmla="*/ 1261 w 1515"/>
                <a:gd name="T3" fmla="*/ 0 h 507"/>
                <a:gd name="T4" fmla="*/ 1515 w 1515"/>
                <a:gd name="T5" fmla="*/ 253 h 507"/>
                <a:gd name="T6" fmla="*/ 1261 w 1515"/>
                <a:gd name="T7" fmla="*/ 507 h 507"/>
                <a:gd name="T8" fmla="*/ 254 w 1515"/>
                <a:gd name="T9" fmla="*/ 507 h 507"/>
                <a:gd name="T10" fmla="*/ 0 w 1515"/>
                <a:gd name="T11" fmla="*/ 253 h 507"/>
                <a:gd name="T12" fmla="*/ 254 w 1515"/>
                <a:gd name="T13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7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3"/>
                  </a:cubicBezTo>
                  <a:cubicBezTo>
                    <a:pt x="1515" y="394"/>
                    <a:pt x="1402" y="507"/>
                    <a:pt x="1261" y="507"/>
                  </a:cubicBezTo>
                  <a:lnTo>
                    <a:pt x="254" y="507"/>
                  </a:lnTo>
                  <a:cubicBezTo>
                    <a:pt x="113" y="507"/>
                    <a:pt x="0" y="394"/>
                    <a:pt x="0" y="253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747" y="2983"/>
              <a:ext cx="598" cy="216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4275" y="1131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4253" y="1281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4467" y="1135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4446" y="1285"/>
              <a:ext cx="44" cy="77"/>
            </a:xfrm>
            <a:custGeom>
              <a:avLst/>
              <a:gdLst>
                <a:gd name="T0" fmla="*/ 21 w 44"/>
                <a:gd name="T1" fmla="*/ 22 h 77"/>
                <a:gd name="T2" fmla="*/ 0 w 44"/>
                <a:gd name="T3" fmla="*/ 0 h 77"/>
                <a:gd name="T4" fmla="*/ 21 w 44"/>
                <a:gd name="T5" fmla="*/ 77 h 77"/>
                <a:gd name="T6" fmla="*/ 44 w 44"/>
                <a:gd name="T7" fmla="*/ 0 h 77"/>
                <a:gd name="T8" fmla="*/ 21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1" y="22"/>
                  </a:moveTo>
                  <a:lnTo>
                    <a:pt x="0" y="0"/>
                  </a:lnTo>
                  <a:lnTo>
                    <a:pt x="21" y="77"/>
                  </a:lnTo>
                  <a:lnTo>
                    <a:pt x="44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4082" y="1139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4061" y="1289"/>
              <a:ext cx="44" cy="77"/>
            </a:xfrm>
            <a:custGeom>
              <a:avLst/>
              <a:gdLst>
                <a:gd name="T0" fmla="*/ 21 w 44"/>
                <a:gd name="T1" fmla="*/ 22 h 77"/>
                <a:gd name="T2" fmla="*/ 0 w 44"/>
                <a:gd name="T3" fmla="*/ 0 h 77"/>
                <a:gd name="T4" fmla="*/ 21 w 44"/>
                <a:gd name="T5" fmla="*/ 77 h 77"/>
                <a:gd name="T6" fmla="*/ 44 w 44"/>
                <a:gd name="T7" fmla="*/ 0 h 77"/>
                <a:gd name="T8" fmla="*/ 21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1" y="22"/>
                  </a:moveTo>
                  <a:lnTo>
                    <a:pt x="0" y="0"/>
                  </a:lnTo>
                  <a:lnTo>
                    <a:pt x="21" y="77"/>
                  </a:lnTo>
                  <a:lnTo>
                    <a:pt x="44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4417" y="983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4502" y="953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4243" y="976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327" y="947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4025" y="975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4110" y="946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>
              <a:off x="2891" y="2313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2869" y="2463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>
              <a:off x="2907" y="2755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/>
            <p:cNvSpPr>
              <a:spLocks/>
            </p:cNvSpPr>
            <p:nvPr/>
          </p:nvSpPr>
          <p:spPr bwMode="auto">
            <a:xfrm>
              <a:off x="2885" y="2906"/>
              <a:ext cx="44" cy="77"/>
            </a:xfrm>
            <a:custGeom>
              <a:avLst/>
              <a:gdLst>
                <a:gd name="T0" fmla="*/ 22 w 44"/>
                <a:gd name="T1" fmla="*/ 21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1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081" y="2321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5"/>
            <p:cNvSpPr>
              <a:spLocks/>
            </p:cNvSpPr>
            <p:nvPr/>
          </p:nvSpPr>
          <p:spPr bwMode="auto">
            <a:xfrm>
              <a:off x="3059" y="2472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6"/>
            <p:cNvSpPr>
              <a:spLocks/>
            </p:cNvSpPr>
            <p:nvPr/>
          </p:nvSpPr>
          <p:spPr bwMode="auto">
            <a:xfrm>
              <a:off x="2516" y="3450"/>
              <a:ext cx="1082" cy="265"/>
            </a:xfrm>
            <a:custGeom>
              <a:avLst/>
              <a:gdLst>
                <a:gd name="T0" fmla="*/ 340 w 2777"/>
                <a:gd name="T1" fmla="*/ 0 h 680"/>
                <a:gd name="T2" fmla="*/ 2437 w 2777"/>
                <a:gd name="T3" fmla="*/ 0 h 680"/>
                <a:gd name="T4" fmla="*/ 2777 w 2777"/>
                <a:gd name="T5" fmla="*/ 340 h 680"/>
                <a:gd name="T6" fmla="*/ 2437 w 2777"/>
                <a:gd name="T7" fmla="*/ 680 h 680"/>
                <a:gd name="T8" fmla="*/ 340 w 2777"/>
                <a:gd name="T9" fmla="*/ 680 h 680"/>
                <a:gd name="T10" fmla="*/ 0 w 2777"/>
                <a:gd name="T11" fmla="*/ 340 h 680"/>
                <a:gd name="T12" fmla="*/ 340 w 2777"/>
                <a:gd name="T13" fmla="*/ 0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7" h="680">
                  <a:moveTo>
                    <a:pt x="340" y="0"/>
                  </a:moveTo>
                  <a:lnTo>
                    <a:pt x="2437" y="0"/>
                  </a:lnTo>
                  <a:cubicBezTo>
                    <a:pt x="2625" y="0"/>
                    <a:pt x="2777" y="151"/>
                    <a:pt x="2777" y="340"/>
                  </a:cubicBezTo>
                  <a:cubicBezTo>
                    <a:pt x="2777" y="528"/>
                    <a:pt x="2625" y="680"/>
                    <a:pt x="2437" y="680"/>
                  </a:cubicBezTo>
                  <a:lnTo>
                    <a:pt x="340" y="680"/>
                  </a:lnTo>
                  <a:cubicBezTo>
                    <a:pt x="152" y="680"/>
                    <a:pt x="0" y="528"/>
                    <a:pt x="0" y="340"/>
                  </a:cubicBezTo>
                  <a:cubicBezTo>
                    <a:pt x="0" y="151"/>
                    <a:pt x="152" y="0"/>
                    <a:pt x="340" y="0"/>
                  </a:cubicBezTo>
                  <a:close/>
                </a:path>
              </a:pathLst>
            </a:custGeom>
            <a:solidFill>
              <a:srgbClr val="8383F8"/>
            </a:solidFill>
            <a:ln w="7" cap="flat">
              <a:solidFill>
                <a:srgbClr val="DEDEE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632" y="3514"/>
              <a:ext cx="77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Final product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V="1">
              <a:off x="4841" y="1100"/>
              <a:ext cx="0" cy="693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4814" y="1100"/>
              <a:ext cx="53" cy="92"/>
            </a:xfrm>
            <a:custGeom>
              <a:avLst/>
              <a:gdLst>
                <a:gd name="T0" fmla="*/ 27 w 53"/>
                <a:gd name="T1" fmla="*/ 65 h 92"/>
                <a:gd name="T2" fmla="*/ 53 w 53"/>
                <a:gd name="T3" fmla="*/ 92 h 92"/>
                <a:gd name="T4" fmla="*/ 27 w 53"/>
                <a:gd name="T5" fmla="*/ 0 h 92"/>
                <a:gd name="T6" fmla="*/ 0 w 53"/>
                <a:gd name="T7" fmla="*/ 92 h 92"/>
                <a:gd name="T8" fmla="*/ 27 w 53"/>
                <a:gd name="T9" fmla="*/ 65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2">
                  <a:moveTo>
                    <a:pt x="27" y="65"/>
                  </a:moveTo>
                  <a:lnTo>
                    <a:pt x="53" y="92"/>
                  </a:lnTo>
                  <a:lnTo>
                    <a:pt x="27" y="0"/>
                  </a:lnTo>
                  <a:lnTo>
                    <a:pt x="0" y="92"/>
                  </a:lnTo>
                  <a:lnTo>
                    <a:pt x="27" y="6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4841" y="1998"/>
              <a:ext cx="0" cy="694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1"/>
            <p:cNvSpPr>
              <a:spLocks/>
            </p:cNvSpPr>
            <p:nvPr/>
          </p:nvSpPr>
          <p:spPr bwMode="auto">
            <a:xfrm>
              <a:off x="4814" y="2600"/>
              <a:ext cx="53" cy="92"/>
            </a:xfrm>
            <a:custGeom>
              <a:avLst/>
              <a:gdLst>
                <a:gd name="T0" fmla="*/ 27 w 53"/>
                <a:gd name="T1" fmla="*/ 26 h 92"/>
                <a:gd name="T2" fmla="*/ 0 w 53"/>
                <a:gd name="T3" fmla="*/ 0 h 92"/>
                <a:gd name="T4" fmla="*/ 27 w 53"/>
                <a:gd name="T5" fmla="*/ 92 h 92"/>
                <a:gd name="T6" fmla="*/ 53 w 53"/>
                <a:gd name="T7" fmla="*/ 0 h 92"/>
                <a:gd name="T8" fmla="*/ 27 w 53"/>
                <a:gd name="T9" fmla="*/ 2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92">
                  <a:moveTo>
                    <a:pt x="27" y="26"/>
                  </a:moveTo>
                  <a:lnTo>
                    <a:pt x="0" y="0"/>
                  </a:lnTo>
                  <a:lnTo>
                    <a:pt x="27" y="92"/>
                  </a:lnTo>
                  <a:lnTo>
                    <a:pt x="53" y="0"/>
                  </a:lnTo>
                  <a:lnTo>
                    <a:pt x="27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2"/>
            <p:cNvSpPr>
              <a:spLocks/>
            </p:cNvSpPr>
            <p:nvPr/>
          </p:nvSpPr>
          <p:spPr bwMode="auto">
            <a:xfrm>
              <a:off x="4742" y="1088"/>
              <a:ext cx="201" cy="5"/>
            </a:xfrm>
            <a:custGeom>
              <a:avLst/>
              <a:gdLst>
                <a:gd name="T0" fmla="*/ 0 w 514"/>
                <a:gd name="T1" fmla="*/ 0 h 14"/>
                <a:gd name="T2" fmla="*/ 514 w 514"/>
                <a:gd name="T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4" h="14">
                  <a:moveTo>
                    <a:pt x="0" y="0"/>
                  </a:moveTo>
                  <a:cubicBezTo>
                    <a:pt x="49" y="14"/>
                    <a:pt x="514" y="0"/>
                    <a:pt x="514" y="0"/>
                  </a:cubicBez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4739" y="2705"/>
              <a:ext cx="215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4515" y="1837"/>
              <a:ext cx="61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log    (n) levels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4107" y="1394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2" name="Freeform 36"/>
            <p:cNvSpPr>
              <a:spLocks/>
            </p:cNvSpPr>
            <p:nvPr/>
          </p:nvSpPr>
          <p:spPr bwMode="auto">
            <a:xfrm>
              <a:off x="3292" y="1369"/>
              <a:ext cx="591" cy="197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4"/>
                  </a:cubicBezTo>
                  <a:cubicBezTo>
                    <a:pt x="1515" y="395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5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599" y="1129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8"/>
            <p:cNvSpPr>
              <a:spLocks/>
            </p:cNvSpPr>
            <p:nvPr/>
          </p:nvSpPr>
          <p:spPr bwMode="auto">
            <a:xfrm>
              <a:off x="3577" y="1279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791" y="1133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0"/>
            <p:cNvSpPr>
              <a:spLocks/>
            </p:cNvSpPr>
            <p:nvPr/>
          </p:nvSpPr>
          <p:spPr bwMode="auto">
            <a:xfrm>
              <a:off x="3769" y="1283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3406" y="1137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2"/>
            <p:cNvSpPr>
              <a:spLocks/>
            </p:cNvSpPr>
            <p:nvPr/>
          </p:nvSpPr>
          <p:spPr bwMode="auto">
            <a:xfrm>
              <a:off x="3384" y="1287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3741" y="980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826" y="951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566" y="974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651" y="945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349" y="973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4" name="Rectangle 48"/>
            <p:cNvSpPr>
              <a:spLocks noChangeArrowheads="1"/>
            </p:cNvSpPr>
            <p:nvPr/>
          </p:nvSpPr>
          <p:spPr bwMode="auto">
            <a:xfrm>
              <a:off x="3434" y="944"/>
              <a:ext cx="4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5" name="Rectangle 49"/>
            <p:cNvSpPr>
              <a:spLocks noChangeArrowheads="1"/>
            </p:cNvSpPr>
            <p:nvPr/>
          </p:nvSpPr>
          <p:spPr bwMode="auto">
            <a:xfrm>
              <a:off x="3430" y="1392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Freeform 50"/>
            <p:cNvSpPr>
              <a:spLocks/>
            </p:cNvSpPr>
            <p:nvPr/>
          </p:nvSpPr>
          <p:spPr bwMode="auto">
            <a:xfrm>
              <a:off x="3607" y="1823"/>
              <a:ext cx="590" cy="198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4"/>
                    <a:pt x="1515" y="254"/>
                  </a:cubicBezTo>
                  <a:cubicBezTo>
                    <a:pt x="1515" y="395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5"/>
                    <a:pt x="0" y="254"/>
                  </a:cubicBezTo>
                  <a:cubicBezTo>
                    <a:pt x="0" y="114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1"/>
            <p:cNvSpPr>
              <a:spLocks noChangeArrowheads="1"/>
            </p:cNvSpPr>
            <p:nvPr/>
          </p:nvSpPr>
          <p:spPr bwMode="auto">
            <a:xfrm>
              <a:off x="3744" y="1846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Freeform 52"/>
            <p:cNvSpPr>
              <a:spLocks/>
            </p:cNvSpPr>
            <p:nvPr/>
          </p:nvSpPr>
          <p:spPr bwMode="auto">
            <a:xfrm>
              <a:off x="4126" y="1573"/>
              <a:ext cx="161" cy="247"/>
            </a:xfrm>
            <a:custGeom>
              <a:avLst/>
              <a:gdLst>
                <a:gd name="T0" fmla="*/ 413 w 413"/>
                <a:gd name="T1" fmla="*/ 0 h 635"/>
                <a:gd name="T2" fmla="*/ 413 w 413"/>
                <a:gd name="T3" fmla="*/ 303 h 635"/>
                <a:gd name="T4" fmla="*/ 0 w 413"/>
                <a:gd name="T5" fmla="*/ 303 h 635"/>
                <a:gd name="T6" fmla="*/ 0 w 413"/>
                <a:gd name="T7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635">
                  <a:moveTo>
                    <a:pt x="413" y="0"/>
                  </a:moveTo>
                  <a:lnTo>
                    <a:pt x="413" y="303"/>
                  </a:lnTo>
                  <a:lnTo>
                    <a:pt x="0" y="303"/>
                  </a:lnTo>
                  <a:lnTo>
                    <a:pt x="0" y="635"/>
                  </a:lnTo>
                </a:path>
              </a:pathLst>
            </a:custGeom>
            <a:noFill/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3"/>
            <p:cNvSpPr>
              <a:spLocks/>
            </p:cNvSpPr>
            <p:nvPr/>
          </p:nvSpPr>
          <p:spPr bwMode="auto">
            <a:xfrm>
              <a:off x="4104" y="1744"/>
              <a:ext cx="44" cy="76"/>
            </a:xfrm>
            <a:custGeom>
              <a:avLst/>
              <a:gdLst>
                <a:gd name="T0" fmla="*/ 22 w 44"/>
                <a:gd name="T1" fmla="*/ 21 h 76"/>
                <a:gd name="T2" fmla="*/ 0 w 44"/>
                <a:gd name="T3" fmla="*/ 0 h 76"/>
                <a:gd name="T4" fmla="*/ 22 w 44"/>
                <a:gd name="T5" fmla="*/ 76 h 76"/>
                <a:gd name="T6" fmla="*/ 44 w 44"/>
                <a:gd name="T7" fmla="*/ 0 h 76"/>
                <a:gd name="T8" fmla="*/ 22 w 44"/>
                <a:gd name="T9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2" y="21"/>
                  </a:moveTo>
                  <a:lnTo>
                    <a:pt x="0" y="0"/>
                  </a:lnTo>
                  <a:lnTo>
                    <a:pt x="22" y="76"/>
                  </a:lnTo>
                  <a:lnTo>
                    <a:pt x="44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3875" y="1571"/>
              <a:ext cx="185" cy="243"/>
            </a:xfrm>
            <a:custGeom>
              <a:avLst/>
              <a:gdLst>
                <a:gd name="T0" fmla="*/ 474 w 474"/>
                <a:gd name="T1" fmla="*/ 0 h 625"/>
                <a:gd name="T2" fmla="*/ 464 w 474"/>
                <a:gd name="T3" fmla="*/ 323 h 625"/>
                <a:gd name="T4" fmla="*/ 10 w 474"/>
                <a:gd name="T5" fmla="*/ 323 h 625"/>
                <a:gd name="T6" fmla="*/ 0 w 474"/>
                <a:gd name="T7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625">
                  <a:moveTo>
                    <a:pt x="474" y="0"/>
                  </a:moveTo>
                  <a:lnTo>
                    <a:pt x="464" y="323"/>
                  </a:lnTo>
                  <a:lnTo>
                    <a:pt x="10" y="323"/>
                  </a:lnTo>
                  <a:lnTo>
                    <a:pt x="0" y="625"/>
                  </a:lnTo>
                </a:path>
              </a:pathLst>
            </a:custGeom>
            <a:noFill/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5"/>
            <p:cNvSpPr>
              <a:spLocks/>
            </p:cNvSpPr>
            <p:nvPr/>
          </p:nvSpPr>
          <p:spPr bwMode="auto">
            <a:xfrm>
              <a:off x="3856" y="1737"/>
              <a:ext cx="44" cy="77"/>
            </a:xfrm>
            <a:custGeom>
              <a:avLst/>
              <a:gdLst>
                <a:gd name="T0" fmla="*/ 21 w 44"/>
                <a:gd name="T1" fmla="*/ 22 h 77"/>
                <a:gd name="T2" fmla="*/ 0 w 44"/>
                <a:gd name="T3" fmla="*/ 0 h 77"/>
                <a:gd name="T4" fmla="*/ 19 w 44"/>
                <a:gd name="T5" fmla="*/ 77 h 77"/>
                <a:gd name="T6" fmla="*/ 44 w 44"/>
                <a:gd name="T7" fmla="*/ 1 h 77"/>
                <a:gd name="T8" fmla="*/ 21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1" y="22"/>
                  </a:moveTo>
                  <a:lnTo>
                    <a:pt x="0" y="0"/>
                  </a:lnTo>
                  <a:lnTo>
                    <a:pt x="19" y="77"/>
                  </a:lnTo>
                  <a:lnTo>
                    <a:pt x="44" y="1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>
              <a:off x="3706" y="1566"/>
              <a:ext cx="0" cy="25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7"/>
            <p:cNvSpPr>
              <a:spLocks/>
            </p:cNvSpPr>
            <p:nvPr/>
          </p:nvSpPr>
          <p:spPr bwMode="auto">
            <a:xfrm>
              <a:off x="3683" y="1747"/>
              <a:ext cx="44" cy="77"/>
            </a:xfrm>
            <a:custGeom>
              <a:avLst/>
              <a:gdLst>
                <a:gd name="T0" fmla="*/ 23 w 44"/>
                <a:gd name="T1" fmla="*/ 22 h 77"/>
                <a:gd name="T2" fmla="*/ 0 w 44"/>
                <a:gd name="T3" fmla="*/ 0 h 77"/>
                <a:gd name="T4" fmla="*/ 23 w 44"/>
                <a:gd name="T5" fmla="*/ 77 h 77"/>
                <a:gd name="T6" fmla="*/ 44 w 44"/>
                <a:gd name="T7" fmla="*/ 0 h 77"/>
                <a:gd name="T8" fmla="*/ 23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3" y="22"/>
                  </a:moveTo>
                  <a:lnTo>
                    <a:pt x="0" y="0"/>
                  </a:lnTo>
                  <a:lnTo>
                    <a:pt x="23" y="77"/>
                  </a:lnTo>
                  <a:lnTo>
                    <a:pt x="44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8"/>
            <p:cNvSpPr>
              <a:spLocks/>
            </p:cNvSpPr>
            <p:nvPr/>
          </p:nvSpPr>
          <p:spPr bwMode="auto">
            <a:xfrm>
              <a:off x="2071" y="1348"/>
              <a:ext cx="591" cy="197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4"/>
                  </a:cubicBezTo>
                  <a:cubicBezTo>
                    <a:pt x="1515" y="395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5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2377" y="1108"/>
              <a:ext cx="0" cy="226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2356" y="1258"/>
              <a:ext cx="44" cy="76"/>
            </a:xfrm>
            <a:custGeom>
              <a:avLst/>
              <a:gdLst>
                <a:gd name="T0" fmla="*/ 21 w 44"/>
                <a:gd name="T1" fmla="*/ 22 h 76"/>
                <a:gd name="T2" fmla="*/ 0 w 44"/>
                <a:gd name="T3" fmla="*/ 0 h 76"/>
                <a:gd name="T4" fmla="*/ 21 w 44"/>
                <a:gd name="T5" fmla="*/ 76 h 76"/>
                <a:gd name="T6" fmla="*/ 44 w 44"/>
                <a:gd name="T7" fmla="*/ 0 h 76"/>
                <a:gd name="T8" fmla="*/ 21 w 44"/>
                <a:gd name="T9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1" y="22"/>
                  </a:moveTo>
                  <a:lnTo>
                    <a:pt x="0" y="0"/>
                  </a:lnTo>
                  <a:lnTo>
                    <a:pt x="21" y="76"/>
                  </a:lnTo>
                  <a:lnTo>
                    <a:pt x="44" y="0"/>
                  </a:lnTo>
                  <a:lnTo>
                    <a:pt x="21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2609" y="1111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2587" y="1262"/>
              <a:ext cx="44" cy="76"/>
            </a:xfrm>
            <a:custGeom>
              <a:avLst/>
              <a:gdLst>
                <a:gd name="T0" fmla="*/ 22 w 44"/>
                <a:gd name="T1" fmla="*/ 22 h 76"/>
                <a:gd name="T2" fmla="*/ 0 w 44"/>
                <a:gd name="T3" fmla="*/ 0 h 76"/>
                <a:gd name="T4" fmla="*/ 22 w 44"/>
                <a:gd name="T5" fmla="*/ 76 h 76"/>
                <a:gd name="T6" fmla="*/ 44 w 44"/>
                <a:gd name="T7" fmla="*/ 0 h 76"/>
                <a:gd name="T8" fmla="*/ 22 w 44"/>
                <a:gd name="T9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2" y="22"/>
                  </a:moveTo>
                  <a:lnTo>
                    <a:pt x="0" y="0"/>
                  </a:lnTo>
                  <a:lnTo>
                    <a:pt x="22" y="76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2185" y="1115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2163" y="1266"/>
              <a:ext cx="44" cy="76"/>
            </a:xfrm>
            <a:custGeom>
              <a:avLst/>
              <a:gdLst>
                <a:gd name="T0" fmla="*/ 22 w 44"/>
                <a:gd name="T1" fmla="*/ 21 h 76"/>
                <a:gd name="T2" fmla="*/ 0 w 44"/>
                <a:gd name="T3" fmla="*/ 0 h 76"/>
                <a:gd name="T4" fmla="*/ 22 w 44"/>
                <a:gd name="T5" fmla="*/ 76 h 76"/>
                <a:gd name="T6" fmla="*/ 44 w 44"/>
                <a:gd name="T7" fmla="*/ 0 h 76"/>
                <a:gd name="T8" fmla="*/ 22 w 44"/>
                <a:gd name="T9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2" y="21"/>
                  </a:moveTo>
                  <a:lnTo>
                    <a:pt x="0" y="0"/>
                  </a:lnTo>
                  <a:lnTo>
                    <a:pt x="22" y="76"/>
                  </a:lnTo>
                  <a:lnTo>
                    <a:pt x="44" y="0"/>
                  </a:lnTo>
                  <a:lnTo>
                    <a:pt x="22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2559" y="959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2644" y="930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2345" y="953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2430" y="924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2128" y="951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2213" y="922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2209" y="1370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8" name="Freeform 72"/>
            <p:cNvSpPr>
              <a:spLocks/>
            </p:cNvSpPr>
            <p:nvPr/>
          </p:nvSpPr>
          <p:spPr bwMode="auto">
            <a:xfrm>
              <a:off x="1395" y="1346"/>
              <a:ext cx="590" cy="197"/>
            </a:xfrm>
            <a:custGeom>
              <a:avLst/>
              <a:gdLst>
                <a:gd name="T0" fmla="*/ 254 w 1515"/>
                <a:gd name="T1" fmla="*/ 0 h 507"/>
                <a:gd name="T2" fmla="*/ 1261 w 1515"/>
                <a:gd name="T3" fmla="*/ 0 h 507"/>
                <a:gd name="T4" fmla="*/ 1515 w 1515"/>
                <a:gd name="T5" fmla="*/ 253 h 507"/>
                <a:gd name="T6" fmla="*/ 1261 w 1515"/>
                <a:gd name="T7" fmla="*/ 507 h 507"/>
                <a:gd name="T8" fmla="*/ 254 w 1515"/>
                <a:gd name="T9" fmla="*/ 507 h 507"/>
                <a:gd name="T10" fmla="*/ 0 w 1515"/>
                <a:gd name="T11" fmla="*/ 253 h 507"/>
                <a:gd name="T12" fmla="*/ 254 w 1515"/>
                <a:gd name="T13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7">
                  <a:moveTo>
                    <a:pt x="254" y="0"/>
                  </a:moveTo>
                  <a:lnTo>
                    <a:pt x="1261" y="0"/>
                  </a:lnTo>
                  <a:cubicBezTo>
                    <a:pt x="1401" y="0"/>
                    <a:pt x="1515" y="113"/>
                    <a:pt x="1515" y="253"/>
                  </a:cubicBezTo>
                  <a:cubicBezTo>
                    <a:pt x="1515" y="394"/>
                    <a:pt x="1401" y="507"/>
                    <a:pt x="1261" y="507"/>
                  </a:cubicBezTo>
                  <a:lnTo>
                    <a:pt x="254" y="507"/>
                  </a:lnTo>
                  <a:cubicBezTo>
                    <a:pt x="113" y="507"/>
                    <a:pt x="0" y="394"/>
                    <a:pt x="0" y="253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1666" y="1109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4"/>
            <p:cNvSpPr>
              <a:spLocks/>
            </p:cNvSpPr>
            <p:nvPr/>
          </p:nvSpPr>
          <p:spPr bwMode="auto">
            <a:xfrm>
              <a:off x="1644" y="1259"/>
              <a:ext cx="44" cy="77"/>
            </a:xfrm>
            <a:custGeom>
              <a:avLst/>
              <a:gdLst>
                <a:gd name="T0" fmla="*/ 22 w 44"/>
                <a:gd name="T1" fmla="*/ 23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3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1894" y="1109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6"/>
            <p:cNvSpPr>
              <a:spLocks/>
            </p:cNvSpPr>
            <p:nvPr/>
          </p:nvSpPr>
          <p:spPr bwMode="auto">
            <a:xfrm>
              <a:off x="1872" y="1259"/>
              <a:ext cx="44" cy="77"/>
            </a:xfrm>
            <a:custGeom>
              <a:avLst/>
              <a:gdLst>
                <a:gd name="T0" fmla="*/ 22 w 44"/>
                <a:gd name="T1" fmla="*/ 23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3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7"/>
            <p:cNvSpPr>
              <a:spLocks noChangeShapeType="1"/>
            </p:cNvSpPr>
            <p:nvPr/>
          </p:nvSpPr>
          <p:spPr bwMode="auto">
            <a:xfrm>
              <a:off x="1509" y="1113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1487" y="1263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79"/>
            <p:cNvSpPr>
              <a:spLocks noChangeArrowheads="1"/>
            </p:cNvSpPr>
            <p:nvPr/>
          </p:nvSpPr>
          <p:spPr bwMode="auto">
            <a:xfrm>
              <a:off x="1843" y="957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1928" y="928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7" name="Rectangle 81"/>
            <p:cNvSpPr>
              <a:spLocks noChangeArrowheads="1"/>
            </p:cNvSpPr>
            <p:nvPr/>
          </p:nvSpPr>
          <p:spPr bwMode="auto">
            <a:xfrm>
              <a:off x="1633" y="955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8" name="Rectangle 82"/>
            <p:cNvSpPr>
              <a:spLocks noChangeArrowheads="1"/>
            </p:cNvSpPr>
            <p:nvPr/>
          </p:nvSpPr>
          <p:spPr bwMode="auto">
            <a:xfrm>
              <a:off x="1718" y="926"/>
              <a:ext cx="1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n-1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1452" y="949"/>
              <a:ext cx="8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" name="Rectangle 84"/>
            <p:cNvSpPr>
              <a:spLocks noChangeArrowheads="1"/>
            </p:cNvSpPr>
            <p:nvPr/>
          </p:nvSpPr>
          <p:spPr bwMode="auto">
            <a:xfrm>
              <a:off x="1536" y="920"/>
              <a:ext cx="4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Rectangle 85"/>
            <p:cNvSpPr>
              <a:spLocks noChangeArrowheads="1"/>
            </p:cNvSpPr>
            <p:nvPr/>
          </p:nvSpPr>
          <p:spPr bwMode="auto">
            <a:xfrm>
              <a:off x="1533" y="1369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2" name="Freeform 86"/>
            <p:cNvSpPr>
              <a:spLocks/>
            </p:cNvSpPr>
            <p:nvPr/>
          </p:nvSpPr>
          <p:spPr bwMode="auto">
            <a:xfrm>
              <a:off x="1709" y="1800"/>
              <a:ext cx="591" cy="197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4"/>
                  </a:cubicBezTo>
                  <a:cubicBezTo>
                    <a:pt x="1515" y="394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4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7"/>
            <p:cNvSpPr>
              <a:spLocks noChangeArrowheads="1"/>
            </p:cNvSpPr>
            <p:nvPr/>
          </p:nvSpPr>
          <p:spPr bwMode="auto">
            <a:xfrm>
              <a:off x="1847" y="1823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2228" y="1550"/>
              <a:ext cx="161" cy="247"/>
            </a:xfrm>
            <a:custGeom>
              <a:avLst/>
              <a:gdLst>
                <a:gd name="T0" fmla="*/ 413 w 413"/>
                <a:gd name="T1" fmla="*/ 0 h 635"/>
                <a:gd name="T2" fmla="*/ 413 w 413"/>
                <a:gd name="T3" fmla="*/ 302 h 635"/>
                <a:gd name="T4" fmla="*/ 0 w 413"/>
                <a:gd name="T5" fmla="*/ 302 h 635"/>
                <a:gd name="T6" fmla="*/ 0 w 413"/>
                <a:gd name="T7" fmla="*/ 63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3" h="635">
                  <a:moveTo>
                    <a:pt x="413" y="0"/>
                  </a:moveTo>
                  <a:lnTo>
                    <a:pt x="413" y="302"/>
                  </a:lnTo>
                  <a:lnTo>
                    <a:pt x="0" y="302"/>
                  </a:lnTo>
                  <a:lnTo>
                    <a:pt x="0" y="635"/>
                  </a:lnTo>
                </a:path>
              </a:pathLst>
            </a:custGeom>
            <a:noFill/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2206" y="1720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/>
            <p:cNvSpPr>
              <a:spLocks/>
            </p:cNvSpPr>
            <p:nvPr/>
          </p:nvSpPr>
          <p:spPr bwMode="auto">
            <a:xfrm>
              <a:off x="1978" y="1548"/>
              <a:ext cx="185" cy="243"/>
            </a:xfrm>
            <a:custGeom>
              <a:avLst/>
              <a:gdLst>
                <a:gd name="T0" fmla="*/ 474 w 474"/>
                <a:gd name="T1" fmla="*/ 0 h 625"/>
                <a:gd name="T2" fmla="*/ 464 w 474"/>
                <a:gd name="T3" fmla="*/ 322 h 625"/>
                <a:gd name="T4" fmla="*/ 10 w 474"/>
                <a:gd name="T5" fmla="*/ 322 h 625"/>
                <a:gd name="T6" fmla="*/ 0 w 474"/>
                <a:gd name="T7" fmla="*/ 625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4" h="625">
                  <a:moveTo>
                    <a:pt x="474" y="0"/>
                  </a:moveTo>
                  <a:lnTo>
                    <a:pt x="464" y="322"/>
                  </a:lnTo>
                  <a:lnTo>
                    <a:pt x="10" y="322"/>
                  </a:lnTo>
                  <a:lnTo>
                    <a:pt x="0" y="625"/>
                  </a:lnTo>
                </a:path>
              </a:pathLst>
            </a:custGeom>
            <a:noFill/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91"/>
            <p:cNvSpPr>
              <a:spLocks/>
            </p:cNvSpPr>
            <p:nvPr/>
          </p:nvSpPr>
          <p:spPr bwMode="auto">
            <a:xfrm>
              <a:off x="1959" y="1713"/>
              <a:ext cx="44" cy="78"/>
            </a:xfrm>
            <a:custGeom>
              <a:avLst/>
              <a:gdLst>
                <a:gd name="T0" fmla="*/ 21 w 44"/>
                <a:gd name="T1" fmla="*/ 23 h 78"/>
                <a:gd name="T2" fmla="*/ 0 w 44"/>
                <a:gd name="T3" fmla="*/ 0 h 78"/>
                <a:gd name="T4" fmla="*/ 19 w 44"/>
                <a:gd name="T5" fmla="*/ 78 h 78"/>
                <a:gd name="T6" fmla="*/ 44 w 44"/>
                <a:gd name="T7" fmla="*/ 2 h 78"/>
                <a:gd name="T8" fmla="*/ 21 w 44"/>
                <a:gd name="T9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8">
                  <a:moveTo>
                    <a:pt x="21" y="23"/>
                  </a:moveTo>
                  <a:lnTo>
                    <a:pt x="0" y="0"/>
                  </a:lnTo>
                  <a:lnTo>
                    <a:pt x="19" y="78"/>
                  </a:lnTo>
                  <a:lnTo>
                    <a:pt x="44" y="2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Line 92"/>
            <p:cNvSpPr>
              <a:spLocks noChangeShapeType="1"/>
            </p:cNvSpPr>
            <p:nvPr/>
          </p:nvSpPr>
          <p:spPr bwMode="auto">
            <a:xfrm>
              <a:off x="1808" y="1542"/>
              <a:ext cx="0" cy="259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1786" y="1724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2747" y="2548"/>
              <a:ext cx="590" cy="197"/>
            </a:xfrm>
            <a:custGeom>
              <a:avLst/>
              <a:gdLst>
                <a:gd name="T0" fmla="*/ 254 w 1515"/>
                <a:gd name="T1" fmla="*/ 0 h 508"/>
                <a:gd name="T2" fmla="*/ 1261 w 1515"/>
                <a:gd name="T3" fmla="*/ 0 h 508"/>
                <a:gd name="T4" fmla="*/ 1515 w 1515"/>
                <a:gd name="T5" fmla="*/ 254 h 508"/>
                <a:gd name="T6" fmla="*/ 1261 w 1515"/>
                <a:gd name="T7" fmla="*/ 508 h 508"/>
                <a:gd name="T8" fmla="*/ 254 w 1515"/>
                <a:gd name="T9" fmla="*/ 508 h 508"/>
                <a:gd name="T10" fmla="*/ 0 w 1515"/>
                <a:gd name="T11" fmla="*/ 254 h 508"/>
                <a:gd name="T12" fmla="*/ 254 w 1515"/>
                <a:gd name="T13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5" h="508">
                  <a:moveTo>
                    <a:pt x="254" y="0"/>
                  </a:moveTo>
                  <a:lnTo>
                    <a:pt x="1261" y="0"/>
                  </a:lnTo>
                  <a:cubicBezTo>
                    <a:pt x="1402" y="0"/>
                    <a:pt x="1515" y="113"/>
                    <a:pt x="1515" y="254"/>
                  </a:cubicBezTo>
                  <a:cubicBezTo>
                    <a:pt x="1515" y="395"/>
                    <a:pt x="1402" y="508"/>
                    <a:pt x="1261" y="508"/>
                  </a:cubicBezTo>
                  <a:lnTo>
                    <a:pt x="254" y="508"/>
                  </a:lnTo>
                  <a:cubicBezTo>
                    <a:pt x="113" y="508"/>
                    <a:pt x="0" y="395"/>
                    <a:pt x="0" y="254"/>
                  </a:cubicBezTo>
                  <a:cubicBezTo>
                    <a:pt x="0" y="113"/>
                    <a:pt x="113" y="0"/>
                    <a:pt x="254" y="0"/>
                  </a:cubicBezTo>
                  <a:close/>
                </a:path>
              </a:pathLst>
            </a:cu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5"/>
            <p:cNvSpPr>
              <a:spLocks noChangeArrowheads="1"/>
            </p:cNvSpPr>
            <p:nvPr/>
          </p:nvSpPr>
          <p:spPr bwMode="auto">
            <a:xfrm>
              <a:off x="2884" y="2571"/>
              <a:ext cx="22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CSA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" name="Oval 96"/>
            <p:cNvSpPr>
              <a:spLocks noChangeArrowheads="1"/>
            </p:cNvSpPr>
            <p:nvPr/>
          </p:nvSpPr>
          <p:spPr bwMode="auto">
            <a:xfrm>
              <a:off x="2791" y="1428"/>
              <a:ext cx="24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97"/>
            <p:cNvSpPr>
              <a:spLocks noChangeArrowheads="1"/>
            </p:cNvSpPr>
            <p:nvPr/>
          </p:nvSpPr>
          <p:spPr bwMode="auto">
            <a:xfrm>
              <a:off x="2962" y="1428"/>
              <a:ext cx="25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Oval 98"/>
            <p:cNvSpPr>
              <a:spLocks noChangeArrowheads="1"/>
            </p:cNvSpPr>
            <p:nvPr/>
          </p:nvSpPr>
          <p:spPr bwMode="auto">
            <a:xfrm>
              <a:off x="3132" y="1428"/>
              <a:ext cx="26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Oval 99"/>
            <p:cNvSpPr>
              <a:spLocks noChangeArrowheads="1"/>
            </p:cNvSpPr>
            <p:nvPr/>
          </p:nvSpPr>
          <p:spPr bwMode="auto">
            <a:xfrm>
              <a:off x="2796" y="2047"/>
              <a:ext cx="25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Oval 100"/>
            <p:cNvSpPr>
              <a:spLocks noChangeArrowheads="1"/>
            </p:cNvSpPr>
            <p:nvPr/>
          </p:nvSpPr>
          <p:spPr bwMode="auto">
            <a:xfrm>
              <a:off x="2967" y="2047"/>
              <a:ext cx="26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Oval 101"/>
            <p:cNvSpPr>
              <a:spLocks noChangeArrowheads="1"/>
            </p:cNvSpPr>
            <p:nvPr/>
          </p:nvSpPr>
          <p:spPr bwMode="auto">
            <a:xfrm>
              <a:off x="3138" y="2047"/>
              <a:ext cx="26" cy="34"/>
            </a:xfrm>
            <a:prstGeom prst="ellipse">
              <a:avLst/>
            </a:prstGeom>
            <a:solidFill>
              <a:srgbClr val="0000FF"/>
            </a:solidFill>
            <a:ln w="5" cap="flat">
              <a:solidFill>
                <a:srgbClr val="0E0CF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Line 102"/>
            <p:cNvSpPr>
              <a:spLocks noChangeShapeType="1"/>
            </p:cNvSpPr>
            <p:nvPr/>
          </p:nvSpPr>
          <p:spPr bwMode="auto">
            <a:xfrm>
              <a:off x="3250" y="2317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03"/>
            <p:cNvSpPr>
              <a:spLocks/>
            </p:cNvSpPr>
            <p:nvPr/>
          </p:nvSpPr>
          <p:spPr bwMode="auto">
            <a:xfrm>
              <a:off x="3228" y="2468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104"/>
            <p:cNvSpPr>
              <a:spLocks noChangeShapeType="1"/>
            </p:cNvSpPr>
            <p:nvPr/>
          </p:nvSpPr>
          <p:spPr bwMode="auto">
            <a:xfrm flipH="1">
              <a:off x="3246" y="2312"/>
              <a:ext cx="228" cy="3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Line 105"/>
            <p:cNvSpPr>
              <a:spLocks noChangeShapeType="1"/>
            </p:cNvSpPr>
            <p:nvPr/>
          </p:nvSpPr>
          <p:spPr bwMode="auto">
            <a:xfrm flipH="1">
              <a:off x="2661" y="2312"/>
              <a:ext cx="227" cy="3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Line 106"/>
            <p:cNvSpPr>
              <a:spLocks noChangeShapeType="1"/>
            </p:cNvSpPr>
            <p:nvPr/>
          </p:nvSpPr>
          <p:spPr bwMode="auto">
            <a:xfrm>
              <a:off x="3152" y="2752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07"/>
            <p:cNvSpPr>
              <a:spLocks/>
            </p:cNvSpPr>
            <p:nvPr/>
          </p:nvSpPr>
          <p:spPr bwMode="auto">
            <a:xfrm>
              <a:off x="3130" y="2903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08"/>
            <p:cNvSpPr>
              <a:spLocks noChangeArrowheads="1"/>
            </p:cNvSpPr>
            <p:nvPr/>
          </p:nvSpPr>
          <p:spPr bwMode="auto">
            <a:xfrm>
              <a:off x="4667" y="1901"/>
              <a:ext cx="11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3/2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5" name="Line 109"/>
            <p:cNvSpPr>
              <a:spLocks noChangeShapeType="1"/>
            </p:cNvSpPr>
            <p:nvPr/>
          </p:nvSpPr>
          <p:spPr bwMode="auto">
            <a:xfrm>
              <a:off x="3030" y="3206"/>
              <a:ext cx="0" cy="228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0"/>
            <p:cNvSpPr>
              <a:spLocks/>
            </p:cNvSpPr>
            <p:nvPr/>
          </p:nvSpPr>
          <p:spPr bwMode="auto">
            <a:xfrm>
              <a:off x="3008" y="3357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11"/>
            <p:cNvSpPr>
              <a:spLocks noChangeShapeType="1"/>
            </p:cNvSpPr>
            <p:nvPr/>
          </p:nvSpPr>
          <p:spPr bwMode="auto">
            <a:xfrm>
              <a:off x="2936" y="3081"/>
              <a:ext cx="200" cy="0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12"/>
            <p:cNvSpPr>
              <a:spLocks noChangeShapeType="1"/>
            </p:cNvSpPr>
            <p:nvPr/>
          </p:nvSpPr>
          <p:spPr bwMode="auto">
            <a:xfrm>
              <a:off x="3034" y="3007"/>
              <a:ext cx="0" cy="164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13"/>
            <p:cNvSpPr>
              <a:spLocks noChangeShapeType="1"/>
            </p:cNvSpPr>
            <p:nvPr/>
          </p:nvSpPr>
          <p:spPr bwMode="auto">
            <a:xfrm>
              <a:off x="1915" y="2000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4"/>
            <p:cNvSpPr>
              <a:spLocks/>
            </p:cNvSpPr>
            <p:nvPr/>
          </p:nvSpPr>
          <p:spPr bwMode="auto">
            <a:xfrm>
              <a:off x="1892" y="2151"/>
              <a:ext cx="44" cy="76"/>
            </a:xfrm>
            <a:custGeom>
              <a:avLst/>
              <a:gdLst>
                <a:gd name="T0" fmla="*/ 23 w 44"/>
                <a:gd name="T1" fmla="*/ 21 h 76"/>
                <a:gd name="T2" fmla="*/ 0 w 44"/>
                <a:gd name="T3" fmla="*/ 0 h 76"/>
                <a:gd name="T4" fmla="*/ 23 w 44"/>
                <a:gd name="T5" fmla="*/ 76 h 76"/>
                <a:gd name="T6" fmla="*/ 44 w 44"/>
                <a:gd name="T7" fmla="*/ 0 h 76"/>
                <a:gd name="T8" fmla="*/ 23 w 44"/>
                <a:gd name="T9" fmla="*/ 2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3" y="21"/>
                  </a:moveTo>
                  <a:lnTo>
                    <a:pt x="0" y="0"/>
                  </a:lnTo>
                  <a:lnTo>
                    <a:pt x="23" y="76"/>
                  </a:lnTo>
                  <a:lnTo>
                    <a:pt x="44" y="0"/>
                  </a:lnTo>
                  <a:lnTo>
                    <a:pt x="23" y="2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15"/>
            <p:cNvSpPr>
              <a:spLocks noChangeShapeType="1"/>
            </p:cNvSpPr>
            <p:nvPr/>
          </p:nvSpPr>
          <p:spPr bwMode="auto">
            <a:xfrm>
              <a:off x="2103" y="1996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6"/>
            <p:cNvSpPr>
              <a:spLocks/>
            </p:cNvSpPr>
            <p:nvPr/>
          </p:nvSpPr>
          <p:spPr bwMode="auto">
            <a:xfrm>
              <a:off x="2081" y="2147"/>
              <a:ext cx="44" cy="76"/>
            </a:xfrm>
            <a:custGeom>
              <a:avLst/>
              <a:gdLst>
                <a:gd name="T0" fmla="*/ 22 w 44"/>
                <a:gd name="T1" fmla="*/ 22 h 76"/>
                <a:gd name="T2" fmla="*/ 0 w 44"/>
                <a:gd name="T3" fmla="*/ 0 h 76"/>
                <a:gd name="T4" fmla="*/ 22 w 44"/>
                <a:gd name="T5" fmla="*/ 76 h 76"/>
                <a:gd name="T6" fmla="*/ 44 w 44"/>
                <a:gd name="T7" fmla="*/ 0 h 76"/>
                <a:gd name="T8" fmla="*/ 22 w 44"/>
                <a:gd name="T9" fmla="*/ 2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6">
                  <a:moveTo>
                    <a:pt x="22" y="22"/>
                  </a:moveTo>
                  <a:lnTo>
                    <a:pt x="0" y="0"/>
                  </a:lnTo>
                  <a:lnTo>
                    <a:pt x="22" y="76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17"/>
            <p:cNvSpPr>
              <a:spLocks noChangeShapeType="1"/>
            </p:cNvSpPr>
            <p:nvPr/>
          </p:nvSpPr>
          <p:spPr bwMode="auto">
            <a:xfrm>
              <a:off x="3812" y="2022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18"/>
            <p:cNvSpPr>
              <a:spLocks/>
            </p:cNvSpPr>
            <p:nvPr/>
          </p:nvSpPr>
          <p:spPr bwMode="auto">
            <a:xfrm>
              <a:off x="3789" y="2172"/>
              <a:ext cx="44" cy="77"/>
            </a:xfrm>
            <a:custGeom>
              <a:avLst/>
              <a:gdLst>
                <a:gd name="T0" fmla="*/ 23 w 44"/>
                <a:gd name="T1" fmla="*/ 22 h 77"/>
                <a:gd name="T2" fmla="*/ 0 w 44"/>
                <a:gd name="T3" fmla="*/ 0 h 77"/>
                <a:gd name="T4" fmla="*/ 23 w 44"/>
                <a:gd name="T5" fmla="*/ 77 h 77"/>
                <a:gd name="T6" fmla="*/ 44 w 44"/>
                <a:gd name="T7" fmla="*/ 0 h 77"/>
                <a:gd name="T8" fmla="*/ 23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3" y="22"/>
                  </a:moveTo>
                  <a:lnTo>
                    <a:pt x="0" y="0"/>
                  </a:lnTo>
                  <a:lnTo>
                    <a:pt x="23" y="77"/>
                  </a:lnTo>
                  <a:lnTo>
                    <a:pt x="44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19"/>
            <p:cNvSpPr>
              <a:spLocks noChangeShapeType="1"/>
            </p:cNvSpPr>
            <p:nvPr/>
          </p:nvSpPr>
          <p:spPr bwMode="auto">
            <a:xfrm>
              <a:off x="4000" y="2018"/>
              <a:ext cx="0" cy="227"/>
            </a:xfrm>
            <a:prstGeom prst="line">
              <a:avLst/>
            </a:prstGeom>
            <a:noFill/>
            <a:ln w="5" cap="flat">
              <a:solidFill>
                <a:srgbClr val="061C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0"/>
            <p:cNvSpPr>
              <a:spLocks/>
            </p:cNvSpPr>
            <p:nvPr/>
          </p:nvSpPr>
          <p:spPr bwMode="auto">
            <a:xfrm>
              <a:off x="3978" y="2168"/>
              <a:ext cx="44" cy="77"/>
            </a:xfrm>
            <a:custGeom>
              <a:avLst/>
              <a:gdLst>
                <a:gd name="T0" fmla="*/ 22 w 44"/>
                <a:gd name="T1" fmla="*/ 22 h 77"/>
                <a:gd name="T2" fmla="*/ 0 w 44"/>
                <a:gd name="T3" fmla="*/ 0 h 77"/>
                <a:gd name="T4" fmla="*/ 22 w 44"/>
                <a:gd name="T5" fmla="*/ 77 h 77"/>
                <a:gd name="T6" fmla="*/ 44 w 44"/>
                <a:gd name="T7" fmla="*/ 0 h 77"/>
                <a:gd name="T8" fmla="*/ 22 w 44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4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84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Tree of CSA Adders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752600"/>
            <a:ext cx="7416800" cy="3810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Group the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partial sums</a:t>
            </a:r>
            <a:r>
              <a:rPr lang="en-US" sz="2600" dirty="0">
                <a:latin typeface="Calibri" panose="020F0502020204030204" pitchFamily="34" charset="0"/>
              </a:rPr>
              <a:t> into sets of 3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Use an </a:t>
            </a:r>
            <a:r>
              <a:rPr lang="en-US" sz="2000" dirty="0">
                <a:solidFill>
                  <a:srgbClr val="FF3333"/>
                </a:solidFill>
                <a:latin typeface="Calibri" panose="020F0502020204030204" pitchFamily="34" charset="0"/>
              </a:rPr>
              <a:t>array of CSA adders</a:t>
            </a:r>
            <a:r>
              <a:rPr lang="en-US" sz="2000" dirty="0">
                <a:latin typeface="Calibri" panose="020F0502020204030204" pitchFamily="34" charset="0"/>
              </a:rPr>
              <a:t> to add 3 numbers (A,B,C) to produce two numbers (D,E)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Hence, </a:t>
            </a:r>
            <a:r>
              <a:rPr lang="en-US" sz="2000" dirty="0">
                <a:solidFill>
                  <a:srgbClr val="579D1C"/>
                </a:solidFill>
                <a:latin typeface="Calibri" panose="020F0502020204030204" pitchFamily="34" charset="0"/>
              </a:rPr>
              <a:t>reduce the set of numbers by 2/3 in each level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After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log</a:t>
            </a:r>
            <a:r>
              <a:rPr lang="en-US" sz="2600" baseline="-33000" dirty="0">
                <a:solidFill>
                  <a:srgbClr val="FF0000"/>
                </a:solidFill>
                <a:latin typeface="Calibri" panose="020F0502020204030204" pitchFamily="34" charset="0"/>
              </a:rPr>
              <a:t>3/2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(n) levels</a:t>
            </a:r>
            <a:r>
              <a:rPr lang="en-US" sz="2600" dirty="0">
                <a:latin typeface="Calibri" panose="020F0502020204030204" pitchFamily="34" charset="0"/>
              </a:rPr>
              <a:t>, we are left with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only two numbers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Use a CLA adder to add them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Time </a:t>
            </a:r>
            <a:r>
              <a:rPr lang="fr-FR" dirty="0" err="1">
                <a:solidFill>
                  <a:schemeClr val="tx1"/>
                </a:solidFill>
              </a:rPr>
              <a:t>Complexity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524000"/>
            <a:ext cx="7416800" cy="46926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Time to generate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all the partials sums</a:t>
            </a:r>
            <a:r>
              <a:rPr lang="en-US" sz="2400" dirty="0">
                <a:latin typeface="Calibri" panose="020F0502020204030204" pitchFamily="34" charset="0"/>
              </a:rPr>
              <a:t> → O(1)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Time to reduce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n partial sums</a:t>
            </a:r>
            <a:r>
              <a:rPr lang="en-US" sz="2400" dirty="0">
                <a:latin typeface="Calibri" panose="020F0502020204030204" pitchFamily="34" charset="0"/>
              </a:rPr>
              <a:t> to sum of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two numbers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B84700"/>
                </a:solidFill>
                <a:latin typeface="Calibri" panose="020F0502020204030204" pitchFamily="34" charset="0"/>
              </a:rPr>
              <a:t>Number of levels</a:t>
            </a:r>
            <a:r>
              <a:rPr lang="en-US" sz="1800" dirty="0">
                <a:latin typeface="Calibri" panose="020F0502020204030204" pitchFamily="34" charset="0"/>
              </a:rPr>
              <a:t> →  O(log(n))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FF3366"/>
                </a:solidFill>
                <a:latin typeface="Calibri" panose="020F0502020204030204" pitchFamily="34" charset="0"/>
              </a:rPr>
              <a:t>Time per level</a:t>
            </a:r>
            <a:r>
              <a:rPr lang="en-US" sz="1800" dirty="0">
                <a:latin typeface="Calibri" panose="020F0502020204030204" pitchFamily="34" charset="0"/>
              </a:rPr>
              <a:t> → O(1)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FF00FF"/>
                </a:solidFill>
                <a:latin typeface="Calibri" panose="020F0502020204030204" pitchFamily="34" charset="0"/>
              </a:rPr>
              <a:t>Total time for this stage</a:t>
            </a:r>
            <a:r>
              <a:rPr lang="en-US" sz="1800" dirty="0">
                <a:latin typeface="Calibri" panose="020F0502020204030204" pitchFamily="34" charset="0"/>
              </a:rPr>
              <a:t> → O(log(n))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0084D1"/>
                </a:solidFill>
                <a:latin typeface="Calibri" panose="020F0502020204030204" pitchFamily="34" charset="0"/>
              </a:rPr>
              <a:t>Last step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0000FF"/>
                </a:solidFill>
                <a:latin typeface="Calibri" panose="020F0502020204030204" pitchFamily="34" charset="0"/>
              </a:rPr>
              <a:t>Size of the inputs to the CLA adder</a:t>
            </a:r>
            <a:r>
              <a:rPr lang="en-US" sz="1800" dirty="0">
                <a:latin typeface="Calibri" panose="020F0502020204030204" pitchFamily="34" charset="0"/>
              </a:rPr>
              <a:t> → (2n-1) bits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solidFill>
                  <a:srgbClr val="FF3333"/>
                </a:solidFill>
                <a:latin typeface="Calibri" panose="020F0502020204030204" pitchFamily="34" charset="0"/>
              </a:rPr>
              <a:t>Time taken → O(log(n))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Total Time : O(log(n))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860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22638" y="1622425"/>
            <a:ext cx="7345362" cy="38798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Addition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Multiplication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Division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Addition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Multiplication</a:t>
            </a:r>
          </a:p>
          <a:p>
            <a:pPr marL="569913" indent="-5143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Floating Point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585040" y="2776136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 bwMode="auto">
          <a:xfrm>
            <a:off x="29718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Circuit for the Full </a:t>
            </a:r>
            <a:r>
              <a:rPr lang="fr-FR" dirty="0" err="1">
                <a:solidFill>
                  <a:schemeClr val="tx1"/>
                </a:solidFill>
              </a:rPr>
              <a:t>Adder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581400" y="1231900"/>
            <a:ext cx="5937250" cy="5092700"/>
            <a:chOff x="1296" y="776"/>
            <a:chExt cx="3740" cy="3208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96" y="848"/>
              <a:ext cx="3740" cy="3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353" y="1506"/>
              <a:ext cx="3612" cy="2446"/>
            </a:xfrm>
            <a:prstGeom prst="rect">
              <a:avLst/>
            </a:prstGeom>
            <a:solidFill>
              <a:srgbClr val="EFC9C9"/>
            </a:solidFill>
            <a:ln w="269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480" y="1713"/>
              <a:ext cx="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a</a:t>
              </a:r>
              <a:endParaRPr lang="en-US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88" y="1975"/>
              <a:ext cx="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b</a:t>
              </a:r>
              <a:endParaRPr lang="en-US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H="1">
              <a:off x="3260" y="1628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3260" y="1755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3717" y="1693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3446" y="1579"/>
              <a:ext cx="275" cy="227"/>
            </a:xfrm>
            <a:custGeom>
              <a:avLst/>
              <a:gdLst>
                <a:gd name="T0" fmla="*/ 0 w 2084"/>
                <a:gd name="T1" fmla="*/ 12 h 1720"/>
                <a:gd name="T2" fmla="*/ 1412 w 2084"/>
                <a:gd name="T3" fmla="*/ 31 h 1720"/>
                <a:gd name="T4" fmla="*/ 1820 w 2084"/>
                <a:gd name="T5" fmla="*/ 232 h 1720"/>
                <a:gd name="T6" fmla="*/ 2062 w 2084"/>
                <a:gd name="T7" fmla="*/ 974 h 1720"/>
                <a:gd name="T8" fmla="*/ 1778 w 2084"/>
                <a:gd name="T9" fmla="*/ 1531 h 1720"/>
                <a:gd name="T10" fmla="*/ 1408 w 2084"/>
                <a:gd name="T11" fmla="*/ 1683 h 1720"/>
                <a:gd name="T12" fmla="*/ 552 w 2084"/>
                <a:gd name="T13" fmla="*/ 1709 h 1720"/>
                <a:gd name="T14" fmla="*/ 0 w 2084"/>
                <a:gd name="T15" fmla="*/ 1713 h 1720"/>
                <a:gd name="T16" fmla="*/ 0 w 2084"/>
                <a:gd name="T17" fmla="*/ 12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2"/>
                  </a:moveTo>
                  <a:cubicBezTo>
                    <a:pt x="470" y="16"/>
                    <a:pt x="942" y="0"/>
                    <a:pt x="1412" y="31"/>
                  </a:cubicBezTo>
                  <a:cubicBezTo>
                    <a:pt x="1614" y="64"/>
                    <a:pt x="1699" y="119"/>
                    <a:pt x="1820" y="232"/>
                  </a:cubicBezTo>
                  <a:cubicBezTo>
                    <a:pt x="2014" y="421"/>
                    <a:pt x="2084" y="715"/>
                    <a:pt x="2062" y="974"/>
                  </a:cubicBezTo>
                  <a:cubicBezTo>
                    <a:pt x="2048" y="1176"/>
                    <a:pt x="1951" y="1397"/>
                    <a:pt x="1778" y="1531"/>
                  </a:cubicBezTo>
                  <a:cubicBezTo>
                    <a:pt x="1676" y="1608"/>
                    <a:pt x="1559" y="1656"/>
                    <a:pt x="1408" y="1683"/>
                  </a:cubicBezTo>
                  <a:cubicBezTo>
                    <a:pt x="1124" y="1720"/>
                    <a:pt x="837" y="1704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182" y="1559"/>
              <a:ext cx="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a</a:t>
              </a:r>
              <a:endParaRPr lang="en-US" alt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181" y="1697"/>
              <a:ext cx="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 dirty="0">
                  <a:solidFill>
                    <a:srgbClr val="000000"/>
                  </a:solidFill>
                  <a:latin typeface="Bitstream Vera Sans"/>
                </a:rPr>
                <a:t>b</a:t>
              </a:r>
              <a:endParaRPr lang="en-US" altLang="en-US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H="1">
              <a:off x="1608" y="1773"/>
              <a:ext cx="543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155" y="1661"/>
              <a:ext cx="187" cy="216"/>
            </a:xfrm>
            <a:custGeom>
              <a:avLst/>
              <a:gdLst>
                <a:gd name="T0" fmla="*/ 1417 w 1417"/>
                <a:gd name="T1" fmla="*/ 818 h 1636"/>
                <a:gd name="T2" fmla="*/ 0 w 1417"/>
                <a:gd name="T3" fmla="*/ 1636 h 1636"/>
                <a:gd name="T4" fmla="*/ 0 w 1417"/>
                <a:gd name="T5" fmla="*/ 0 h 1636"/>
                <a:gd name="T6" fmla="*/ 1417 w 1417"/>
                <a:gd name="T7" fmla="*/ 8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7" h="1636">
                  <a:moveTo>
                    <a:pt x="1417" y="818"/>
                  </a:moveTo>
                  <a:lnTo>
                    <a:pt x="0" y="1636"/>
                  </a:lnTo>
                  <a:lnTo>
                    <a:pt x="0" y="0"/>
                  </a:lnTo>
                  <a:lnTo>
                    <a:pt x="1417" y="818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2343" y="1751"/>
              <a:ext cx="29" cy="30"/>
            </a:xfrm>
            <a:prstGeom prst="ellipse">
              <a:avLst/>
            </a:pr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2382" y="1764"/>
              <a:ext cx="332" cy="4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2372" y="2044"/>
              <a:ext cx="184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151" y="1934"/>
              <a:ext cx="186" cy="215"/>
            </a:xfrm>
            <a:custGeom>
              <a:avLst/>
              <a:gdLst>
                <a:gd name="T0" fmla="*/ 1417 w 1417"/>
                <a:gd name="T1" fmla="*/ 818 h 1636"/>
                <a:gd name="T2" fmla="*/ 0 w 1417"/>
                <a:gd name="T3" fmla="*/ 1636 h 1636"/>
                <a:gd name="T4" fmla="*/ 0 w 1417"/>
                <a:gd name="T5" fmla="*/ 0 h 1636"/>
                <a:gd name="T6" fmla="*/ 1417 w 1417"/>
                <a:gd name="T7" fmla="*/ 8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7" h="1636">
                  <a:moveTo>
                    <a:pt x="1417" y="818"/>
                  </a:moveTo>
                  <a:lnTo>
                    <a:pt x="0" y="1636"/>
                  </a:lnTo>
                  <a:lnTo>
                    <a:pt x="0" y="0"/>
                  </a:lnTo>
                  <a:lnTo>
                    <a:pt x="1417" y="818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2339" y="2024"/>
              <a:ext cx="28" cy="29"/>
            </a:xfrm>
            <a:prstGeom prst="ellipse">
              <a:avLst/>
            </a:pr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 flipH="1" flipV="1">
              <a:off x="1609" y="2031"/>
              <a:ext cx="546" cy="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25" y="776"/>
              <a:ext cx="3" cy="0"/>
            </a:xfrm>
            <a:custGeom>
              <a:avLst/>
              <a:gdLst>
                <a:gd name="T0" fmla="*/ 28 w 28"/>
                <a:gd name="T1" fmla="*/ 1 h 1"/>
                <a:gd name="T2" fmla="*/ 0 w 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1">
                  <a:moveTo>
                    <a:pt x="28" y="1"/>
                  </a:moveTo>
                  <a:cubicBezTo>
                    <a:pt x="19" y="0"/>
                    <a:pt x="9" y="0"/>
                    <a:pt x="0" y="0"/>
                  </a:cubicBezTo>
                </a:path>
              </a:pathLst>
            </a:custGeom>
            <a:noFill/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625" y="1005"/>
              <a:ext cx="3" cy="0"/>
            </a:xfrm>
            <a:custGeom>
              <a:avLst/>
              <a:gdLst>
                <a:gd name="T0" fmla="*/ 0 w 28"/>
                <a:gd name="T1" fmla="*/ 1 h 1"/>
                <a:gd name="T2" fmla="*/ 28 w 2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cubicBezTo>
                    <a:pt x="9" y="1"/>
                    <a:pt x="19" y="0"/>
                    <a:pt x="28" y="0"/>
                  </a:cubicBezTo>
                </a:path>
              </a:pathLst>
            </a:custGeom>
            <a:noFill/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865" y="932"/>
              <a:ext cx="547" cy="439"/>
            </a:xfrm>
            <a:prstGeom prst="rect">
              <a:avLst/>
            </a:prstGeom>
            <a:solidFill>
              <a:srgbClr val="EFC9C9"/>
            </a:solidFill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910" y="986"/>
              <a:ext cx="2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Bitstream Vera Sans"/>
                </a:rPr>
                <a:t>  Full</a:t>
              </a:r>
              <a:endParaRPr lang="en-US" alt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910" y="1172"/>
              <a:ext cx="3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Bitstream Vera Sans"/>
                </a:rPr>
                <a:t>adder</a:t>
              </a:r>
              <a:endParaRPr lang="en-US" alt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 flipH="1">
              <a:off x="2670" y="1047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 flipH="1">
              <a:off x="2678" y="1190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2592" y="979"/>
              <a:ext cx="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a</a:t>
              </a:r>
              <a:endParaRPr lang="en-US" alt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599" y="1133"/>
              <a:ext cx="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b</a:t>
              </a:r>
              <a:endParaRPr lang="en-US" alt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 flipH="1">
              <a:off x="3415" y="1054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3633" y="1005"/>
              <a:ext cx="4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100">
                  <a:solidFill>
                    <a:srgbClr val="000000"/>
                  </a:solidFill>
                  <a:latin typeface="Bitstream Vera Sans"/>
                </a:rPr>
                <a:t>S</a:t>
              </a:r>
              <a:endParaRPr lang="en-US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H="1">
              <a:off x="3413" y="1244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H="1">
              <a:off x="3258" y="1945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H="1">
              <a:off x="3258" y="2073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 flipH="1">
              <a:off x="3723" y="2010"/>
              <a:ext cx="489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445" y="1897"/>
              <a:ext cx="274" cy="226"/>
            </a:xfrm>
            <a:custGeom>
              <a:avLst/>
              <a:gdLst>
                <a:gd name="T0" fmla="*/ 0 w 2085"/>
                <a:gd name="T1" fmla="*/ 11 h 1719"/>
                <a:gd name="T2" fmla="*/ 1412 w 2085"/>
                <a:gd name="T3" fmla="*/ 30 h 1719"/>
                <a:gd name="T4" fmla="*/ 1820 w 2085"/>
                <a:gd name="T5" fmla="*/ 231 h 1719"/>
                <a:gd name="T6" fmla="*/ 2062 w 2085"/>
                <a:gd name="T7" fmla="*/ 973 h 1719"/>
                <a:gd name="T8" fmla="*/ 1778 w 2085"/>
                <a:gd name="T9" fmla="*/ 1530 h 1719"/>
                <a:gd name="T10" fmla="*/ 1408 w 2085"/>
                <a:gd name="T11" fmla="*/ 1682 h 1719"/>
                <a:gd name="T12" fmla="*/ 553 w 2085"/>
                <a:gd name="T13" fmla="*/ 1708 h 1719"/>
                <a:gd name="T14" fmla="*/ 0 w 2085"/>
                <a:gd name="T15" fmla="*/ 1713 h 1719"/>
                <a:gd name="T16" fmla="*/ 0 w 2085"/>
                <a:gd name="T17" fmla="*/ 1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19">
                  <a:moveTo>
                    <a:pt x="0" y="11"/>
                  </a:moveTo>
                  <a:cubicBezTo>
                    <a:pt x="471" y="15"/>
                    <a:pt x="942" y="0"/>
                    <a:pt x="1412" y="30"/>
                  </a:cubicBezTo>
                  <a:cubicBezTo>
                    <a:pt x="1615" y="63"/>
                    <a:pt x="1700" y="118"/>
                    <a:pt x="1820" y="231"/>
                  </a:cubicBezTo>
                  <a:cubicBezTo>
                    <a:pt x="2015" y="420"/>
                    <a:pt x="2085" y="714"/>
                    <a:pt x="2062" y="973"/>
                  </a:cubicBezTo>
                  <a:cubicBezTo>
                    <a:pt x="2049" y="1175"/>
                    <a:pt x="1952" y="1397"/>
                    <a:pt x="1778" y="1530"/>
                  </a:cubicBezTo>
                  <a:cubicBezTo>
                    <a:pt x="1676" y="1607"/>
                    <a:pt x="1560" y="1655"/>
                    <a:pt x="1408" y="1682"/>
                  </a:cubicBezTo>
                  <a:cubicBezTo>
                    <a:pt x="1125" y="1719"/>
                    <a:pt x="838" y="1703"/>
                    <a:pt x="553" y="1708"/>
                  </a:cubicBezTo>
                  <a:cubicBezTo>
                    <a:pt x="369" y="1709"/>
                    <a:pt x="184" y="1709"/>
                    <a:pt x="0" y="1713"/>
                  </a:cubicBezTo>
                  <a:lnTo>
                    <a:pt x="0" y="11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180" y="1877"/>
              <a:ext cx="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a</a:t>
              </a:r>
              <a:endParaRPr lang="en-US" alt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3254" y="2276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 flipH="1">
              <a:off x="3254" y="2403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H="1">
              <a:off x="3712" y="2341"/>
              <a:ext cx="185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441" y="2227"/>
              <a:ext cx="274" cy="227"/>
            </a:xfrm>
            <a:custGeom>
              <a:avLst/>
              <a:gdLst>
                <a:gd name="T0" fmla="*/ 0 w 2084"/>
                <a:gd name="T1" fmla="*/ 12 h 1720"/>
                <a:gd name="T2" fmla="*/ 1412 w 2084"/>
                <a:gd name="T3" fmla="*/ 31 h 1720"/>
                <a:gd name="T4" fmla="*/ 1820 w 2084"/>
                <a:gd name="T5" fmla="*/ 232 h 1720"/>
                <a:gd name="T6" fmla="*/ 2062 w 2084"/>
                <a:gd name="T7" fmla="*/ 974 h 1720"/>
                <a:gd name="T8" fmla="*/ 1778 w 2084"/>
                <a:gd name="T9" fmla="*/ 1531 h 1720"/>
                <a:gd name="T10" fmla="*/ 1408 w 2084"/>
                <a:gd name="T11" fmla="*/ 1683 h 1720"/>
                <a:gd name="T12" fmla="*/ 552 w 2084"/>
                <a:gd name="T13" fmla="*/ 1709 h 1720"/>
                <a:gd name="T14" fmla="*/ 0 w 2084"/>
                <a:gd name="T15" fmla="*/ 1713 h 1720"/>
                <a:gd name="T16" fmla="*/ 0 w 2084"/>
                <a:gd name="T17" fmla="*/ 12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2"/>
                  </a:moveTo>
                  <a:cubicBezTo>
                    <a:pt x="470" y="16"/>
                    <a:pt x="942" y="0"/>
                    <a:pt x="1412" y="31"/>
                  </a:cubicBezTo>
                  <a:cubicBezTo>
                    <a:pt x="1614" y="64"/>
                    <a:pt x="1699" y="119"/>
                    <a:pt x="1820" y="232"/>
                  </a:cubicBezTo>
                  <a:cubicBezTo>
                    <a:pt x="2014" y="421"/>
                    <a:pt x="2084" y="715"/>
                    <a:pt x="2062" y="974"/>
                  </a:cubicBezTo>
                  <a:cubicBezTo>
                    <a:pt x="2048" y="1176"/>
                    <a:pt x="1951" y="1397"/>
                    <a:pt x="1778" y="1531"/>
                  </a:cubicBezTo>
                  <a:cubicBezTo>
                    <a:pt x="1676" y="1608"/>
                    <a:pt x="1559" y="1656"/>
                    <a:pt x="1408" y="1683"/>
                  </a:cubicBezTo>
                  <a:cubicBezTo>
                    <a:pt x="1124" y="1720"/>
                    <a:pt x="837" y="1704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176" y="2346"/>
              <a:ext cx="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300">
                  <a:solidFill>
                    <a:srgbClr val="000000"/>
                  </a:solidFill>
                  <a:latin typeface="Bitstream Vera Sans"/>
                </a:rPr>
                <a:t>b</a:t>
              </a:r>
              <a:endParaRPr lang="en-US" altLang="en-US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H="1">
              <a:off x="4025" y="1946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 flipH="1">
              <a:off x="4025" y="2074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H="1">
              <a:off x="4445" y="2012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7"/>
            <p:cNvSpPr>
              <a:spLocks/>
            </p:cNvSpPr>
            <p:nvPr/>
          </p:nvSpPr>
          <p:spPr bwMode="auto">
            <a:xfrm>
              <a:off x="4187" y="1889"/>
              <a:ext cx="262" cy="242"/>
            </a:xfrm>
            <a:custGeom>
              <a:avLst/>
              <a:gdLst>
                <a:gd name="T0" fmla="*/ 0 w 1989"/>
                <a:gd name="T1" fmla="*/ 0 h 1835"/>
                <a:gd name="T2" fmla="*/ 256 w 1989"/>
                <a:gd name="T3" fmla="*/ 917 h 1835"/>
                <a:gd name="T4" fmla="*/ 0 w 1989"/>
                <a:gd name="T5" fmla="*/ 1835 h 1835"/>
                <a:gd name="T6" fmla="*/ 1989 w 1989"/>
                <a:gd name="T7" fmla="*/ 936 h 1835"/>
                <a:gd name="T8" fmla="*/ 0 w 1989"/>
                <a:gd name="T9" fmla="*/ 0 h 1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9" h="1835">
                  <a:moveTo>
                    <a:pt x="0" y="0"/>
                  </a:moveTo>
                  <a:cubicBezTo>
                    <a:pt x="205" y="355"/>
                    <a:pt x="256" y="623"/>
                    <a:pt x="256" y="917"/>
                  </a:cubicBezTo>
                  <a:cubicBezTo>
                    <a:pt x="256" y="1271"/>
                    <a:pt x="167" y="1547"/>
                    <a:pt x="0" y="1835"/>
                  </a:cubicBezTo>
                  <a:cubicBezTo>
                    <a:pt x="643" y="1835"/>
                    <a:pt x="1629" y="1528"/>
                    <a:pt x="1989" y="936"/>
                  </a:cubicBezTo>
                  <a:cubicBezTo>
                    <a:pt x="1625" y="386"/>
                    <a:pt x="633" y="0"/>
                    <a:pt x="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075" y="2188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3144" y="2256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 alt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079" y="1966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148" y="2035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 alt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>
              <a:off x="3899" y="1695"/>
              <a:ext cx="157" cy="252"/>
            </a:xfrm>
            <a:custGeom>
              <a:avLst/>
              <a:gdLst>
                <a:gd name="T0" fmla="*/ 28 w 1197"/>
                <a:gd name="T1" fmla="*/ 0 h 1910"/>
                <a:gd name="T2" fmla="*/ 0 w 1197"/>
                <a:gd name="T3" fmla="*/ 1910 h 1910"/>
                <a:gd name="T4" fmla="*/ 1197 w 1197"/>
                <a:gd name="T5" fmla="*/ 1910 h 1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7" h="1910">
                  <a:moveTo>
                    <a:pt x="28" y="0"/>
                  </a:moveTo>
                  <a:lnTo>
                    <a:pt x="0" y="1910"/>
                  </a:lnTo>
                  <a:lnTo>
                    <a:pt x="1197" y="191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"/>
            <p:cNvSpPr>
              <a:spLocks/>
            </p:cNvSpPr>
            <p:nvPr/>
          </p:nvSpPr>
          <p:spPr bwMode="auto">
            <a:xfrm>
              <a:off x="3895" y="2074"/>
              <a:ext cx="180" cy="267"/>
            </a:xfrm>
            <a:custGeom>
              <a:avLst/>
              <a:gdLst>
                <a:gd name="T0" fmla="*/ 0 w 1368"/>
                <a:gd name="T1" fmla="*/ 2024 h 2024"/>
                <a:gd name="T2" fmla="*/ 0 w 1368"/>
                <a:gd name="T3" fmla="*/ 0 h 2024"/>
                <a:gd name="T4" fmla="*/ 1368 w 1368"/>
                <a:gd name="T5" fmla="*/ 0 h 2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8" h="2024">
                  <a:moveTo>
                    <a:pt x="0" y="2024"/>
                  </a:moveTo>
                  <a:lnTo>
                    <a:pt x="0" y="0"/>
                  </a:lnTo>
                  <a:lnTo>
                    <a:pt x="136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4658" y="1944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4727" y="2012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out</a:t>
              </a:r>
              <a:endParaRPr lang="en-US" altLang="en-US"/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 flipH="1">
              <a:off x="2371" y="2309"/>
              <a:ext cx="78" cy="0"/>
            </a:xfrm>
            <a:prstGeom prst="line">
              <a:avLst/>
            </a:prstGeom>
            <a:noFill/>
            <a:ln w="206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7"/>
            <p:cNvSpPr>
              <a:spLocks/>
            </p:cNvSpPr>
            <p:nvPr/>
          </p:nvSpPr>
          <p:spPr bwMode="auto">
            <a:xfrm>
              <a:off x="2148" y="2204"/>
              <a:ext cx="186" cy="216"/>
            </a:xfrm>
            <a:custGeom>
              <a:avLst/>
              <a:gdLst>
                <a:gd name="T0" fmla="*/ 1417 w 1417"/>
                <a:gd name="T1" fmla="*/ 818 h 1636"/>
                <a:gd name="T2" fmla="*/ 0 w 1417"/>
                <a:gd name="T3" fmla="*/ 1636 h 1636"/>
                <a:gd name="T4" fmla="*/ 0 w 1417"/>
                <a:gd name="T5" fmla="*/ 0 h 1636"/>
                <a:gd name="T6" fmla="*/ 1417 w 1417"/>
                <a:gd name="T7" fmla="*/ 818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17" h="1636">
                  <a:moveTo>
                    <a:pt x="1417" y="818"/>
                  </a:moveTo>
                  <a:lnTo>
                    <a:pt x="0" y="1636"/>
                  </a:lnTo>
                  <a:lnTo>
                    <a:pt x="0" y="0"/>
                  </a:lnTo>
                  <a:lnTo>
                    <a:pt x="1417" y="818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58"/>
            <p:cNvSpPr>
              <a:spLocks noChangeArrowheads="1"/>
            </p:cNvSpPr>
            <p:nvPr/>
          </p:nvSpPr>
          <p:spPr bwMode="auto">
            <a:xfrm>
              <a:off x="2335" y="2294"/>
              <a:ext cx="29" cy="30"/>
            </a:xfrm>
            <a:prstGeom prst="ellipse">
              <a:avLst/>
            </a:pr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59"/>
            <p:cNvSpPr>
              <a:spLocks noChangeShapeType="1"/>
            </p:cNvSpPr>
            <p:nvPr/>
          </p:nvSpPr>
          <p:spPr bwMode="auto">
            <a:xfrm flipH="1">
              <a:off x="1607" y="2303"/>
              <a:ext cx="540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1483" y="2242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1552" y="2310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 altLang="en-US"/>
            </a:p>
          </p:txBody>
        </p:sp>
        <p:sp>
          <p:nvSpPr>
            <p:cNvPr id="67" name="Freeform 62"/>
            <p:cNvSpPr>
              <a:spLocks/>
            </p:cNvSpPr>
            <p:nvPr/>
          </p:nvSpPr>
          <p:spPr bwMode="auto">
            <a:xfrm>
              <a:off x="2933" y="2544"/>
              <a:ext cx="274" cy="227"/>
            </a:xfrm>
            <a:custGeom>
              <a:avLst/>
              <a:gdLst>
                <a:gd name="T0" fmla="*/ 0 w 2085"/>
                <a:gd name="T1" fmla="*/ 11 h 1720"/>
                <a:gd name="T2" fmla="*/ 1412 w 2085"/>
                <a:gd name="T3" fmla="*/ 31 h 1720"/>
                <a:gd name="T4" fmla="*/ 1820 w 2085"/>
                <a:gd name="T5" fmla="*/ 231 h 1720"/>
                <a:gd name="T6" fmla="*/ 2062 w 2085"/>
                <a:gd name="T7" fmla="*/ 974 h 1720"/>
                <a:gd name="T8" fmla="*/ 1778 w 2085"/>
                <a:gd name="T9" fmla="*/ 1530 h 1720"/>
                <a:gd name="T10" fmla="*/ 1408 w 2085"/>
                <a:gd name="T11" fmla="*/ 1682 h 1720"/>
                <a:gd name="T12" fmla="*/ 552 w 2085"/>
                <a:gd name="T13" fmla="*/ 1709 h 1720"/>
                <a:gd name="T14" fmla="*/ 0 w 2085"/>
                <a:gd name="T15" fmla="*/ 1713 h 1720"/>
                <a:gd name="T16" fmla="*/ 0 w 2085"/>
                <a:gd name="T17" fmla="*/ 11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20">
                  <a:moveTo>
                    <a:pt x="0" y="11"/>
                  </a:moveTo>
                  <a:cubicBezTo>
                    <a:pt x="471" y="15"/>
                    <a:pt x="942" y="0"/>
                    <a:pt x="1412" y="31"/>
                  </a:cubicBezTo>
                  <a:cubicBezTo>
                    <a:pt x="1615" y="64"/>
                    <a:pt x="1699" y="119"/>
                    <a:pt x="1820" y="231"/>
                  </a:cubicBezTo>
                  <a:cubicBezTo>
                    <a:pt x="2014" y="420"/>
                    <a:pt x="2085" y="714"/>
                    <a:pt x="2062" y="974"/>
                  </a:cubicBezTo>
                  <a:cubicBezTo>
                    <a:pt x="2048" y="1175"/>
                    <a:pt x="1951" y="1397"/>
                    <a:pt x="1778" y="1530"/>
                  </a:cubicBezTo>
                  <a:cubicBezTo>
                    <a:pt x="1676" y="1607"/>
                    <a:pt x="1559" y="1656"/>
                    <a:pt x="1408" y="1682"/>
                  </a:cubicBezTo>
                  <a:cubicBezTo>
                    <a:pt x="1124" y="1720"/>
                    <a:pt x="838" y="1703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1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3"/>
            <p:cNvSpPr>
              <a:spLocks/>
            </p:cNvSpPr>
            <p:nvPr/>
          </p:nvSpPr>
          <p:spPr bwMode="auto">
            <a:xfrm>
              <a:off x="2933" y="2924"/>
              <a:ext cx="274" cy="226"/>
            </a:xfrm>
            <a:custGeom>
              <a:avLst/>
              <a:gdLst>
                <a:gd name="T0" fmla="*/ 0 w 2085"/>
                <a:gd name="T1" fmla="*/ 12 h 1720"/>
                <a:gd name="T2" fmla="*/ 1412 w 2085"/>
                <a:gd name="T3" fmla="*/ 31 h 1720"/>
                <a:gd name="T4" fmla="*/ 1820 w 2085"/>
                <a:gd name="T5" fmla="*/ 232 h 1720"/>
                <a:gd name="T6" fmla="*/ 2062 w 2085"/>
                <a:gd name="T7" fmla="*/ 974 h 1720"/>
                <a:gd name="T8" fmla="*/ 1778 w 2085"/>
                <a:gd name="T9" fmla="*/ 1531 h 1720"/>
                <a:gd name="T10" fmla="*/ 1408 w 2085"/>
                <a:gd name="T11" fmla="*/ 1683 h 1720"/>
                <a:gd name="T12" fmla="*/ 552 w 2085"/>
                <a:gd name="T13" fmla="*/ 1709 h 1720"/>
                <a:gd name="T14" fmla="*/ 0 w 2085"/>
                <a:gd name="T15" fmla="*/ 1713 h 1720"/>
                <a:gd name="T16" fmla="*/ 0 w 2085"/>
                <a:gd name="T17" fmla="*/ 12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5" h="1720">
                  <a:moveTo>
                    <a:pt x="0" y="12"/>
                  </a:moveTo>
                  <a:cubicBezTo>
                    <a:pt x="471" y="15"/>
                    <a:pt x="942" y="0"/>
                    <a:pt x="1412" y="31"/>
                  </a:cubicBezTo>
                  <a:cubicBezTo>
                    <a:pt x="1615" y="64"/>
                    <a:pt x="1699" y="119"/>
                    <a:pt x="1820" y="232"/>
                  </a:cubicBezTo>
                  <a:cubicBezTo>
                    <a:pt x="2014" y="421"/>
                    <a:pt x="2085" y="714"/>
                    <a:pt x="2062" y="974"/>
                  </a:cubicBezTo>
                  <a:cubicBezTo>
                    <a:pt x="2048" y="1176"/>
                    <a:pt x="1951" y="1397"/>
                    <a:pt x="1778" y="1531"/>
                  </a:cubicBezTo>
                  <a:cubicBezTo>
                    <a:pt x="1676" y="1608"/>
                    <a:pt x="1559" y="1656"/>
                    <a:pt x="1408" y="1683"/>
                  </a:cubicBezTo>
                  <a:cubicBezTo>
                    <a:pt x="1124" y="1720"/>
                    <a:pt x="838" y="1704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4"/>
            <p:cNvSpPr>
              <a:spLocks/>
            </p:cNvSpPr>
            <p:nvPr/>
          </p:nvSpPr>
          <p:spPr bwMode="auto">
            <a:xfrm>
              <a:off x="2940" y="3279"/>
              <a:ext cx="274" cy="226"/>
            </a:xfrm>
            <a:custGeom>
              <a:avLst/>
              <a:gdLst>
                <a:gd name="T0" fmla="*/ 0 w 2084"/>
                <a:gd name="T1" fmla="*/ 12 h 1720"/>
                <a:gd name="T2" fmla="*/ 1412 w 2084"/>
                <a:gd name="T3" fmla="*/ 31 h 1720"/>
                <a:gd name="T4" fmla="*/ 1820 w 2084"/>
                <a:gd name="T5" fmla="*/ 232 h 1720"/>
                <a:gd name="T6" fmla="*/ 2062 w 2084"/>
                <a:gd name="T7" fmla="*/ 974 h 1720"/>
                <a:gd name="T8" fmla="*/ 1778 w 2084"/>
                <a:gd name="T9" fmla="*/ 1531 h 1720"/>
                <a:gd name="T10" fmla="*/ 1408 w 2084"/>
                <a:gd name="T11" fmla="*/ 1683 h 1720"/>
                <a:gd name="T12" fmla="*/ 552 w 2084"/>
                <a:gd name="T13" fmla="*/ 1709 h 1720"/>
                <a:gd name="T14" fmla="*/ 0 w 2084"/>
                <a:gd name="T15" fmla="*/ 1713 h 1720"/>
                <a:gd name="T16" fmla="*/ 0 w 2084"/>
                <a:gd name="T17" fmla="*/ 12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20">
                  <a:moveTo>
                    <a:pt x="0" y="12"/>
                  </a:moveTo>
                  <a:cubicBezTo>
                    <a:pt x="470" y="15"/>
                    <a:pt x="942" y="0"/>
                    <a:pt x="1412" y="31"/>
                  </a:cubicBezTo>
                  <a:cubicBezTo>
                    <a:pt x="1614" y="64"/>
                    <a:pt x="1699" y="119"/>
                    <a:pt x="1820" y="232"/>
                  </a:cubicBezTo>
                  <a:cubicBezTo>
                    <a:pt x="2014" y="421"/>
                    <a:pt x="2084" y="715"/>
                    <a:pt x="2062" y="974"/>
                  </a:cubicBezTo>
                  <a:cubicBezTo>
                    <a:pt x="2048" y="1176"/>
                    <a:pt x="1951" y="1397"/>
                    <a:pt x="1778" y="1531"/>
                  </a:cubicBezTo>
                  <a:cubicBezTo>
                    <a:pt x="1676" y="1608"/>
                    <a:pt x="1559" y="1656"/>
                    <a:pt x="1408" y="1683"/>
                  </a:cubicBezTo>
                  <a:cubicBezTo>
                    <a:pt x="1124" y="1720"/>
                    <a:pt x="837" y="1704"/>
                    <a:pt x="552" y="1709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2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940" y="3658"/>
              <a:ext cx="274" cy="226"/>
            </a:xfrm>
            <a:custGeom>
              <a:avLst/>
              <a:gdLst>
                <a:gd name="T0" fmla="*/ 0 w 2084"/>
                <a:gd name="T1" fmla="*/ 11 h 1719"/>
                <a:gd name="T2" fmla="*/ 1412 w 2084"/>
                <a:gd name="T3" fmla="*/ 30 h 1719"/>
                <a:gd name="T4" fmla="*/ 1820 w 2084"/>
                <a:gd name="T5" fmla="*/ 231 h 1719"/>
                <a:gd name="T6" fmla="*/ 2062 w 2084"/>
                <a:gd name="T7" fmla="*/ 974 h 1719"/>
                <a:gd name="T8" fmla="*/ 1778 w 2084"/>
                <a:gd name="T9" fmla="*/ 1530 h 1719"/>
                <a:gd name="T10" fmla="*/ 1408 w 2084"/>
                <a:gd name="T11" fmla="*/ 1682 h 1719"/>
                <a:gd name="T12" fmla="*/ 552 w 2084"/>
                <a:gd name="T13" fmla="*/ 1708 h 1719"/>
                <a:gd name="T14" fmla="*/ 0 w 2084"/>
                <a:gd name="T15" fmla="*/ 1713 h 1719"/>
                <a:gd name="T16" fmla="*/ 0 w 2084"/>
                <a:gd name="T17" fmla="*/ 11 h 1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1719">
                  <a:moveTo>
                    <a:pt x="0" y="11"/>
                  </a:moveTo>
                  <a:cubicBezTo>
                    <a:pt x="470" y="15"/>
                    <a:pt x="942" y="0"/>
                    <a:pt x="1412" y="30"/>
                  </a:cubicBezTo>
                  <a:cubicBezTo>
                    <a:pt x="1614" y="63"/>
                    <a:pt x="1699" y="119"/>
                    <a:pt x="1820" y="231"/>
                  </a:cubicBezTo>
                  <a:cubicBezTo>
                    <a:pt x="2014" y="420"/>
                    <a:pt x="2084" y="714"/>
                    <a:pt x="2062" y="974"/>
                  </a:cubicBezTo>
                  <a:cubicBezTo>
                    <a:pt x="2048" y="1175"/>
                    <a:pt x="1951" y="1397"/>
                    <a:pt x="1778" y="1530"/>
                  </a:cubicBezTo>
                  <a:cubicBezTo>
                    <a:pt x="1676" y="1607"/>
                    <a:pt x="1559" y="1655"/>
                    <a:pt x="1408" y="1682"/>
                  </a:cubicBezTo>
                  <a:cubicBezTo>
                    <a:pt x="1124" y="1719"/>
                    <a:pt x="837" y="1703"/>
                    <a:pt x="552" y="1708"/>
                  </a:cubicBezTo>
                  <a:cubicBezTo>
                    <a:pt x="368" y="1709"/>
                    <a:pt x="184" y="1709"/>
                    <a:pt x="0" y="1713"/>
                  </a:cubicBezTo>
                  <a:lnTo>
                    <a:pt x="0" y="11"/>
                  </a:ln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6"/>
            <p:cNvSpPr>
              <a:spLocks/>
            </p:cNvSpPr>
            <p:nvPr/>
          </p:nvSpPr>
          <p:spPr bwMode="auto">
            <a:xfrm>
              <a:off x="1700" y="2305"/>
              <a:ext cx="1240" cy="428"/>
            </a:xfrm>
            <a:custGeom>
              <a:avLst/>
              <a:gdLst>
                <a:gd name="T0" fmla="*/ 0 w 9264"/>
                <a:gd name="T1" fmla="*/ 0 h 3248"/>
                <a:gd name="T2" fmla="*/ 0 w 9264"/>
                <a:gd name="T3" fmla="*/ 3248 h 3248"/>
                <a:gd name="T4" fmla="*/ 9264 w 9264"/>
                <a:gd name="T5" fmla="*/ 3248 h 3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264" h="3248">
                  <a:moveTo>
                    <a:pt x="0" y="0"/>
                  </a:moveTo>
                  <a:lnTo>
                    <a:pt x="0" y="3248"/>
                  </a:lnTo>
                  <a:lnTo>
                    <a:pt x="9264" y="324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7"/>
            <p:cNvSpPr>
              <a:spLocks/>
            </p:cNvSpPr>
            <p:nvPr/>
          </p:nvSpPr>
          <p:spPr bwMode="auto">
            <a:xfrm>
              <a:off x="2041" y="1771"/>
              <a:ext cx="889" cy="800"/>
            </a:xfrm>
            <a:custGeom>
              <a:avLst/>
              <a:gdLst>
                <a:gd name="T0" fmla="*/ 6756 w 6756"/>
                <a:gd name="T1" fmla="*/ 6072 h 6072"/>
                <a:gd name="T2" fmla="*/ 0 w 6756"/>
                <a:gd name="T3" fmla="*/ 6072 h 6072"/>
                <a:gd name="T4" fmla="*/ 0 w 6756"/>
                <a:gd name="T5" fmla="*/ 0 h 6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56" h="6072">
                  <a:moveTo>
                    <a:pt x="6756" y="6072"/>
                  </a:moveTo>
                  <a:lnTo>
                    <a:pt x="0" y="6072"/>
                  </a:lnTo>
                  <a:lnTo>
                    <a:pt x="0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8"/>
            <p:cNvSpPr>
              <a:spLocks/>
            </p:cNvSpPr>
            <p:nvPr/>
          </p:nvSpPr>
          <p:spPr bwMode="auto">
            <a:xfrm>
              <a:off x="1823" y="2038"/>
              <a:ext cx="1107" cy="616"/>
            </a:xfrm>
            <a:custGeom>
              <a:avLst/>
              <a:gdLst>
                <a:gd name="T0" fmla="*/ 0 w 8410"/>
                <a:gd name="T1" fmla="*/ 0 h 4675"/>
                <a:gd name="T2" fmla="*/ 0 w 8410"/>
                <a:gd name="T3" fmla="*/ 4675 h 4675"/>
                <a:gd name="T4" fmla="*/ 8410 w 8410"/>
                <a:gd name="T5" fmla="*/ 4675 h 4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10" h="4675">
                  <a:moveTo>
                    <a:pt x="0" y="0"/>
                  </a:moveTo>
                  <a:lnTo>
                    <a:pt x="0" y="4675"/>
                  </a:lnTo>
                  <a:lnTo>
                    <a:pt x="8410" y="4675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9"/>
            <p:cNvSpPr>
              <a:spLocks/>
            </p:cNvSpPr>
            <p:nvPr/>
          </p:nvSpPr>
          <p:spPr bwMode="auto">
            <a:xfrm>
              <a:off x="2041" y="2564"/>
              <a:ext cx="885" cy="413"/>
            </a:xfrm>
            <a:custGeom>
              <a:avLst/>
              <a:gdLst>
                <a:gd name="T0" fmla="*/ 0 w 6728"/>
                <a:gd name="T1" fmla="*/ 0 h 3136"/>
                <a:gd name="T2" fmla="*/ 0 w 6728"/>
                <a:gd name="T3" fmla="*/ 3136 h 3136"/>
                <a:gd name="T4" fmla="*/ 6728 w 6728"/>
                <a:gd name="T5" fmla="*/ 3136 h 3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8" h="3136">
                  <a:moveTo>
                    <a:pt x="0" y="0"/>
                  </a:moveTo>
                  <a:lnTo>
                    <a:pt x="0" y="3136"/>
                  </a:lnTo>
                  <a:lnTo>
                    <a:pt x="6728" y="3136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0"/>
            <p:cNvSpPr>
              <a:spLocks/>
            </p:cNvSpPr>
            <p:nvPr/>
          </p:nvSpPr>
          <p:spPr bwMode="auto">
            <a:xfrm>
              <a:off x="1823" y="2646"/>
              <a:ext cx="1111" cy="737"/>
            </a:xfrm>
            <a:custGeom>
              <a:avLst/>
              <a:gdLst>
                <a:gd name="T0" fmla="*/ 0 w 8439"/>
                <a:gd name="T1" fmla="*/ 0 h 5588"/>
                <a:gd name="T2" fmla="*/ 0 w 8439"/>
                <a:gd name="T3" fmla="*/ 5588 h 5588"/>
                <a:gd name="T4" fmla="*/ 8439 w 8439"/>
                <a:gd name="T5" fmla="*/ 5588 h 5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439" h="5588">
                  <a:moveTo>
                    <a:pt x="0" y="0"/>
                  </a:moveTo>
                  <a:lnTo>
                    <a:pt x="0" y="5588"/>
                  </a:lnTo>
                  <a:lnTo>
                    <a:pt x="8439" y="558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1"/>
            <p:cNvSpPr>
              <a:spLocks/>
            </p:cNvSpPr>
            <p:nvPr/>
          </p:nvSpPr>
          <p:spPr bwMode="auto">
            <a:xfrm>
              <a:off x="2705" y="1760"/>
              <a:ext cx="232" cy="1563"/>
            </a:xfrm>
            <a:custGeom>
              <a:avLst/>
              <a:gdLst>
                <a:gd name="T0" fmla="*/ 57 w 1767"/>
                <a:gd name="T1" fmla="*/ 0 h 11860"/>
                <a:gd name="T2" fmla="*/ 0 w 1767"/>
                <a:gd name="T3" fmla="*/ 11860 h 11860"/>
                <a:gd name="T4" fmla="*/ 1767 w 1767"/>
                <a:gd name="T5" fmla="*/ 11860 h 11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7" h="11860">
                  <a:moveTo>
                    <a:pt x="57" y="0"/>
                  </a:moveTo>
                  <a:lnTo>
                    <a:pt x="0" y="11860"/>
                  </a:lnTo>
                  <a:lnTo>
                    <a:pt x="1767" y="1186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2"/>
            <p:cNvSpPr>
              <a:spLocks/>
            </p:cNvSpPr>
            <p:nvPr/>
          </p:nvSpPr>
          <p:spPr bwMode="auto">
            <a:xfrm>
              <a:off x="2701" y="3326"/>
              <a:ext cx="236" cy="372"/>
            </a:xfrm>
            <a:custGeom>
              <a:avLst/>
              <a:gdLst>
                <a:gd name="T0" fmla="*/ 0 w 1796"/>
                <a:gd name="T1" fmla="*/ 0 h 2823"/>
                <a:gd name="T2" fmla="*/ 0 w 1796"/>
                <a:gd name="T3" fmla="*/ 2823 h 2823"/>
                <a:gd name="T4" fmla="*/ 1796 w 1796"/>
                <a:gd name="T5" fmla="*/ 2823 h 28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96" h="2823">
                  <a:moveTo>
                    <a:pt x="0" y="0"/>
                  </a:moveTo>
                  <a:lnTo>
                    <a:pt x="0" y="2823"/>
                  </a:lnTo>
                  <a:lnTo>
                    <a:pt x="1796" y="2823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3"/>
            <p:cNvSpPr>
              <a:spLocks/>
            </p:cNvSpPr>
            <p:nvPr/>
          </p:nvSpPr>
          <p:spPr bwMode="auto">
            <a:xfrm>
              <a:off x="2559" y="2049"/>
              <a:ext cx="367" cy="1014"/>
            </a:xfrm>
            <a:custGeom>
              <a:avLst/>
              <a:gdLst>
                <a:gd name="T0" fmla="*/ 0 w 2794"/>
                <a:gd name="T1" fmla="*/ 0 h 7698"/>
                <a:gd name="T2" fmla="*/ 28 w 2794"/>
                <a:gd name="T3" fmla="*/ 7669 h 7698"/>
                <a:gd name="T4" fmla="*/ 2794 w 2794"/>
                <a:gd name="T5" fmla="*/ 7698 h 76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94" h="7698">
                  <a:moveTo>
                    <a:pt x="0" y="0"/>
                  </a:moveTo>
                  <a:lnTo>
                    <a:pt x="28" y="7669"/>
                  </a:lnTo>
                  <a:lnTo>
                    <a:pt x="2794" y="769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4"/>
            <p:cNvSpPr>
              <a:spLocks/>
            </p:cNvSpPr>
            <p:nvPr/>
          </p:nvSpPr>
          <p:spPr bwMode="auto">
            <a:xfrm>
              <a:off x="2450" y="2309"/>
              <a:ext cx="476" cy="811"/>
            </a:xfrm>
            <a:custGeom>
              <a:avLst/>
              <a:gdLst>
                <a:gd name="T0" fmla="*/ 0 w 3621"/>
                <a:gd name="T1" fmla="*/ 0 h 6157"/>
                <a:gd name="T2" fmla="*/ 0 w 3621"/>
                <a:gd name="T3" fmla="*/ 6157 h 6157"/>
                <a:gd name="T4" fmla="*/ 3621 w 3621"/>
                <a:gd name="T5" fmla="*/ 6129 h 6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21" h="6157">
                  <a:moveTo>
                    <a:pt x="0" y="0"/>
                  </a:moveTo>
                  <a:lnTo>
                    <a:pt x="0" y="6157"/>
                  </a:lnTo>
                  <a:lnTo>
                    <a:pt x="3621" y="612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75"/>
            <p:cNvSpPr>
              <a:spLocks noChangeArrowheads="1"/>
            </p:cNvSpPr>
            <p:nvPr/>
          </p:nvSpPr>
          <p:spPr bwMode="auto">
            <a:xfrm>
              <a:off x="1801" y="2015"/>
              <a:ext cx="33" cy="34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76"/>
            <p:cNvSpPr>
              <a:spLocks noChangeArrowheads="1"/>
            </p:cNvSpPr>
            <p:nvPr/>
          </p:nvSpPr>
          <p:spPr bwMode="auto">
            <a:xfrm>
              <a:off x="2018" y="1756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77"/>
            <p:cNvSpPr>
              <a:spLocks noChangeArrowheads="1"/>
            </p:cNvSpPr>
            <p:nvPr/>
          </p:nvSpPr>
          <p:spPr bwMode="auto">
            <a:xfrm>
              <a:off x="1681" y="2282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78"/>
            <p:cNvSpPr>
              <a:spLocks noChangeArrowheads="1"/>
            </p:cNvSpPr>
            <p:nvPr/>
          </p:nvSpPr>
          <p:spPr bwMode="auto">
            <a:xfrm>
              <a:off x="1808" y="2631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79"/>
            <p:cNvSpPr>
              <a:spLocks noChangeArrowheads="1"/>
            </p:cNvSpPr>
            <p:nvPr/>
          </p:nvSpPr>
          <p:spPr bwMode="auto">
            <a:xfrm>
              <a:off x="2018" y="2541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80"/>
            <p:cNvSpPr>
              <a:spLocks/>
            </p:cNvSpPr>
            <p:nvPr/>
          </p:nvSpPr>
          <p:spPr bwMode="auto">
            <a:xfrm>
              <a:off x="2438" y="3116"/>
              <a:ext cx="496" cy="334"/>
            </a:xfrm>
            <a:custGeom>
              <a:avLst/>
              <a:gdLst>
                <a:gd name="T0" fmla="*/ 57 w 3764"/>
                <a:gd name="T1" fmla="*/ 0 h 2537"/>
                <a:gd name="T2" fmla="*/ 0 w 3764"/>
                <a:gd name="T3" fmla="*/ 2509 h 2537"/>
                <a:gd name="T4" fmla="*/ 3764 w 3764"/>
                <a:gd name="T5" fmla="*/ 2537 h 2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64" h="2537">
                  <a:moveTo>
                    <a:pt x="57" y="0"/>
                  </a:moveTo>
                  <a:lnTo>
                    <a:pt x="0" y="2509"/>
                  </a:lnTo>
                  <a:lnTo>
                    <a:pt x="3764" y="2537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81"/>
            <p:cNvSpPr>
              <a:spLocks noChangeArrowheads="1"/>
            </p:cNvSpPr>
            <p:nvPr/>
          </p:nvSpPr>
          <p:spPr bwMode="auto">
            <a:xfrm>
              <a:off x="2430" y="3105"/>
              <a:ext cx="33" cy="32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82"/>
            <p:cNvSpPr>
              <a:spLocks noChangeArrowheads="1"/>
            </p:cNvSpPr>
            <p:nvPr/>
          </p:nvSpPr>
          <p:spPr bwMode="auto">
            <a:xfrm>
              <a:off x="2683" y="3308"/>
              <a:ext cx="32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3"/>
            <p:cNvSpPr>
              <a:spLocks/>
            </p:cNvSpPr>
            <p:nvPr/>
          </p:nvSpPr>
          <p:spPr bwMode="auto">
            <a:xfrm>
              <a:off x="1696" y="2725"/>
              <a:ext cx="1241" cy="1139"/>
            </a:xfrm>
            <a:custGeom>
              <a:avLst/>
              <a:gdLst>
                <a:gd name="T0" fmla="*/ 0 w 9436"/>
                <a:gd name="T1" fmla="*/ 0 h 8638"/>
                <a:gd name="T2" fmla="*/ 0 w 9436"/>
                <a:gd name="T3" fmla="*/ 8638 h 8638"/>
                <a:gd name="T4" fmla="*/ 9436 w 9436"/>
                <a:gd name="T5" fmla="*/ 8638 h 8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36" h="8638">
                  <a:moveTo>
                    <a:pt x="0" y="0"/>
                  </a:moveTo>
                  <a:lnTo>
                    <a:pt x="0" y="8638"/>
                  </a:lnTo>
                  <a:lnTo>
                    <a:pt x="9436" y="8638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84"/>
            <p:cNvSpPr>
              <a:spLocks noChangeArrowheads="1"/>
            </p:cNvSpPr>
            <p:nvPr/>
          </p:nvSpPr>
          <p:spPr bwMode="auto">
            <a:xfrm>
              <a:off x="1678" y="2709"/>
              <a:ext cx="33" cy="32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5"/>
            <p:cNvSpPr>
              <a:spLocks/>
            </p:cNvSpPr>
            <p:nvPr/>
          </p:nvSpPr>
          <p:spPr bwMode="auto">
            <a:xfrm>
              <a:off x="2556" y="3050"/>
              <a:ext cx="378" cy="720"/>
            </a:xfrm>
            <a:custGeom>
              <a:avLst/>
              <a:gdLst>
                <a:gd name="T0" fmla="*/ 0 w 2872"/>
                <a:gd name="T1" fmla="*/ 0 h 5461"/>
                <a:gd name="T2" fmla="*/ 0 w 2872"/>
                <a:gd name="T3" fmla="*/ 5461 h 5461"/>
                <a:gd name="T4" fmla="*/ 2872 w 2872"/>
                <a:gd name="T5" fmla="*/ 5461 h 5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72" h="5461">
                  <a:moveTo>
                    <a:pt x="0" y="0"/>
                  </a:moveTo>
                  <a:lnTo>
                    <a:pt x="0" y="5461"/>
                  </a:lnTo>
                  <a:lnTo>
                    <a:pt x="2872" y="5461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86"/>
            <p:cNvSpPr>
              <a:spLocks noChangeArrowheads="1"/>
            </p:cNvSpPr>
            <p:nvPr/>
          </p:nvSpPr>
          <p:spPr bwMode="auto">
            <a:xfrm>
              <a:off x="2537" y="3031"/>
              <a:ext cx="33" cy="33"/>
            </a:xfrm>
            <a:prstGeom prst="ellipse">
              <a:avLst/>
            </a:prstGeom>
            <a:solidFill>
              <a:srgbClr val="3846E0"/>
            </a:solidFill>
            <a:ln w="1587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7"/>
            <p:cNvSpPr>
              <a:spLocks/>
            </p:cNvSpPr>
            <p:nvPr/>
          </p:nvSpPr>
          <p:spPr bwMode="auto">
            <a:xfrm>
              <a:off x="3550" y="3087"/>
              <a:ext cx="262" cy="242"/>
            </a:xfrm>
            <a:custGeom>
              <a:avLst/>
              <a:gdLst>
                <a:gd name="T0" fmla="*/ 0 w 1989"/>
                <a:gd name="T1" fmla="*/ 0 h 1834"/>
                <a:gd name="T2" fmla="*/ 255 w 1989"/>
                <a:gd name="T3" fmla="*/ 917 h 1834"/>
                <a:gd name="T4" fmla="*/ 0 w 1989"/>
                <a:gd name="T5" fmla="*/ 1834 h 1834"/>
                <a:gd name="T6" fmla="*/ 1989 w 1989"/>
                <a:gd name="T7" fmla="*/ 936 h 1834"/>
                <a:gd name="T8" fmla="*/ 0 w 1989"/>
                <a:gd name="T9" fmla="*/ 0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9" h="1834">
                  <a:moveTo>
                    <a:pt x="0" y="0"/>
                  </a:moveTo>
                  <a:cubicBezTo>
                    <a:pt x="205" y="355"/>
                    <a:pt x="255" y="623"/>
                    <a:pt x="255" y="917"/>
                  </a:cubicBezTo>
                  <a:cubicBezTo>
                    <a:pt x="255" y="1271"/>
                    <a:pt x="166" y="1546"/>
                    <a:pt x="0" y="1834"/>
                  </a:cubicBezTo>
                  <a:cubicBezTo>
                    <a:pt x="643" y="1834"/>
                    <a:pt x="1628" y="1528"/>
                    <a:pt x="1989" y="936"/>
                  </a:cubicBezTo>
                  <a:cubicBezTo>
                    <a:pt x="1625" y="386"/>
                    <a:pt x="633" y="0"/>
                    <a:pt x="0" y="0"/>
                  </a:cubicBezTo>
                  <a:close/>
                </a:path>
              </a:pathLst>
            </a:custGeom>
            <a:noFill/>
            <a:ln w="15875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8"/>
            <p:cNvSpPr>
              <a:spLocks/>
            </p:cNvSpPr>
            <p:nvPr/>
          </p:nvSpPr>
          <p:spPr bwMode="auto">
            <a:xfrm>
              <a:off x="3206" y="2640"/>
              <a:ext cx="356" cy="489"/>
            </a:xfrm>
            <a:custGeom>
              <a:avLst/>
              <a:gdLst>
                <a:gd name="T0" fmla="*/ 0 w 2708"/>
                <a:gd name="T1" fmla="*/ 0 h 3710"/>
                <a:gd name="T2" fmla="*/ 1153 w 2708"/>
                <a:gd name="T3" fmla="*/ 0 h 3710"/>
                <a:gd name="T4" fmla="*/ 1153 w 2708"/>
                <a:gd name="T5" fmla="*/ 3710 h 3710"/>
                <a:gd name="T6" fmla="*/ 2708 w 2708"/>
                <a:gd name="T7" fmla="*/ 3710 h 3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8" h="3710">
                  <a:moveTo>
                    <a:pt x="0" y="0"/>
                  </a:moveTo>
                  <a:lnTo>
                    <a:pt x="1153" y="0"/>
                  </a:lnTo>
                  <a:lnTo>
                    <a:pt x="1153" y="3710"/>
                  </a:lnTo>
                  <a:lnTo>
                    <a:pt x="2708" y="371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9"/>
            <p:cNvSpPr>
              <a:spLocks/>
            </p:cNvSpPr>
            <p:nvPr/>
          </p:nvSpPr>
          <p:spPr bwMode="auto">
            <a:xfrm>
              <a:off x="3200" y="3020"/>
              <a:ext cx="376" cy="162"/>
            </a:xfrm>
            <a:custGeom>
              <a:avLst/>
              <a:gdLst>
                <a:gd name="T0" fmla="*/ 0 w 2858"/>
                <a:gd name="T1" fmla="*/ 0 h 1229"/>
                <a:gd name="T2" fmla="*/ 426 w 2858"/>
                <a:gd name="T3" fmla="*/ 0 h 1229"/>
                <a:gd name="T4" fmla="*/ 426 w 2858"/>
                <a:gd name="T5" fmla="*/ 1229 h 1229"/>
                <a:gd name="T6" fmla="*/ 2858 w 2858"/>
                <a:gd name="T7" fmla="*/ 1229 h 1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58" h="1229">
                  <a:moveTo>
                    <a:pt x="0" y="0"/>
                  </a:moveTo>
                  <a:lnTo>
                    <a:pt x="426" y="0"/>
                  </a:lnTo>
                  <a:lnTo>
                    <a:pt x="426" y="1229"/>
                  </a:lnTo>
                  <a:lnTo>
                    <a:pt x="2858" y="1229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90"/>
            <p:cNvSpPr>
              <a:spLocks/>
            </p:cNvSpPr>
            <p:nvPr/>
          </p:nvSpPr>
          <p:spPr bwMode="auto">
            <a:xfrm>
              <a:off x="3213" y="3245"/>
              <a:ext cx="363" cy="135"/>
            </a:xfrm>
            <a:custGeom>
              <a:avLst/>
              <a:gdLst>
                <a:gd name="T0" fmla="*/ 0 w 2758"/>
                <a:gd name="T1" fmla="*/ 1028 h 1028"/>
                <a:gd name="T2" fmla="*/ 627 w 2758"/>
                <a:gd name="T3" fmla="*/ 1028 h 1028"/>
                <a:gd name="T4" fmla="*/ 627 w 2758"/>
                <a:gd name="T5" fmla="*/ 0 h 1028"/>
                <a:gd name="T6" fmla="*/ 2758 w 2758"/>
                <a:gd name="T7" fmla="*/ 0 h 1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8" h="1028">
                  <a:moveTo>
                    <a:pt x="0" y="1028"/>
                  </a:moveTo>
                  <a:lnTo>
                    <a:pt x="627" y="1028"/>
                  </a:lnTo>
                  <a:lnTo>
                    <a:pt x="627" y="0"/>
                  </a:lnTo>
                  <a:lnTo>
                    <a:pt x="2758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1"/>
            <p:cNvSpPr>
              <a:spLocks/>
            </p:cNvSpPr>
            <p:nvPr/>
          </p:nvSpPr>
          <p:spPr bwMode="auto">
            <a:xfrm>
              <a:off x="3206" y="3314"/>
              <a:ext cx="337" cy="456"/>
            </a:xfrm>
            <a:custGeom>
              <a:avLst/>
              <a:gdLst>
                <a:gd name="T0" fmla="*/ 0 w 2557"/>
                <a:gd name="T1" fmla="*/ 3460 h 3460"/>
                <a:gd name="T2" fmla="*/ 1228 w 2557"/>
                <a:gd name="T3" fmla="*/ 3460 h 3460"/>
                <a:gd name="T4" fmla="*/ 1228 w 2557"/>
                <a:gd name="T5" fmla="*/ 0 h 3460"/>
                <a:gd name="T6" fmla="*/ 2557 w 2557"/>
                <a:gd name="T7" fmla="*/ 0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57" h="3460">
                  <a:moveTo>
                    <a:pt x="0" y="3460"/>
                  </a:moveTo>
                  <a:lnTo>
                    <a:pt x="1228" y="3460"/>
                  </a:lnTo>
                  <a:lnTo>
                    <a:pt x="1228" y="0"/>
                  </a:lnTo>
                  <a:lnTo>
                    <a:pt x="2557" y="0"/>
                  </a:lnTo>
                </a:path>
              </a:pathLst>
            </a:cu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Line 92"/>
            <p:cNvSpPr>
              <a:spLocks noChangeShapeType="1"/>
            </p:cNvSpPr>
            <p:nvPr/>
          </p:nvSpPr>
          <p:spPr bwMode="auto">
            <a:xfrm>
              <a:off x="3813" y="3208"/>
              <a:ext cx="159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3"/>
            <p:cNvSpPr>
              <a:spLocks noChangeArrowheads="1"/>
            </p:cNvSpPr>
            <p:nvPr/>
          </p:nvSpPr>
          <p:spPr bwMode="auto">
            <a:xfrm>
              <a:off x="3998" y="3126"/>
              <a:ext cx="5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>
                  <a:solidFill>
                    <a:srgbClr val="000000"/>
                  </a:solidFill>
                  <a:latin typeface="Bitstream Vera Sans"/>
                </a:rPr>
                <a:t>s</a:t>
              </a:r>
              <a:endParaRPr lang="en-US" altLang="en-US"/>
            </a:p>
          </p:txBody>
        </p:sp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2560" y="1260"/>
              <a:ext cx="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100" name="Rectangle 95"/>
            <p:cNvSpPr>
              <a:spLocks noChangeArrowheads="1"/>
            </p:cNvSpPr>
            <p:nvPr/>
          </p:nvSpPr>
          <p:spPr bwMode="auto">
            <a:xfrm>
              <a:off x="2629" y="1329"/>
              <a:ext cx="7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in</a:t>
              </a:r>
              <a:endParaRPr lang="en-US" altLang="en-US"/>
            </a:p>
          </p:txBody>
        </p:sp>
        <p:sp>
          <p:nvSpPr>
            <p:cNvPr id="101" name="Line 96"/>
            <p:cNvSpPr>
              <a:spLocks noChangeShapeType="1"/>
            </p:cNvSpPr>
            <p:nvPr/>
          </p:nvSpPr>
          <p:spPr bwMode="auto">
            <a:xfrm flipH="1">
              <a:off x="2672" y="1320"/>
              <a:ext cx="186" cy="0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3619" y="1188"/>
              <a:ext cx="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c</a:t>
              </a:r>
              <a:endParaRPr lang="en-US" altLang="en-US"/>
            </a:p>
          </p:txBody>
        </p:sp>
        <p:sp>
          <p:nvSpPr>
            <p:cNvPr id="103" name="Rectangle 98"/>
            <p:cNvSpPr>
              <a:spLocks noChangeArrowheads="1"/>
            </p:cNvSpPr>
            <p:nvPr/>
          </p:nvSpPr>
          <p:spPr bwMode="auto">
            <a:xfrm>
              <a:off x="3688" y="1230"/>
              <a:ext cx="13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Bitstream Vera Sans"/>
                </a:rPr>
                <a:t>out</a:t>
              </a:r>
              <a:endParaRPr lang="en-US" alt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13078</TotalTime>
  <Words>5086</Words>
  <Application>Microsoft Office PowerPoint</Application>
  <PresentationFormat>Widescreen</PresentationFormat>
  <Paragraphs>1210</Paragraphs>
  <Slides>84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84</vt:i4>
      </vt:variant>
    </vt:vector>
  </HeadingPairs>
  <TitlesOfParts>
    <vt:vector size="99" baseType="lpstr">
      <vt:lpstr>Arial</vt:lpstr>
      <vt:lpstr>Bitstream Vera Sans</vt:lpstr>
      <vt:lpstr>Calibri</vt:lpstr>
      <vt:lpstr>Calibri Light</vt:lpstr>
      <vt:lpstr>Cambria Math</vt:lpstr>
      <vt:lpstr>Candara</vt:lpstr>
      <vt:lpstr>Comic Sans MS</vt:lpstr>
      <vt:lpstr>Courier New</vt:lpstr>
      <vt:lpstr>Helvetica</vt:lpstr>
      <vt:lpstr>Sans</vt:lpstr>
      <vt:lpstr>StarSymbol</vt:lpstr>
      <vt:lpstr>Symbol</vt:lpstr>
      <vt:lpstr>Times New Roman</vt:lpstr>
      <vt:lpstr>Waveform</vt:lpstr>
      <vt:lpstr>Office Theme</vt:lpstr>
      <vt:lpstr>PowerPoint Presentation</vt:lpstr>
      <vt:lpstr>PowerPoint Presentation</vt:lpstr>
      <vt:lpstr>Outline</vt:lpstr>
      <vt:lpstr>Adding Two 1 bit Numbers</vt:lpstr>
      <vt:lpstr>Sum and Carry</vt:lpstr>
      <vt:lpstr>Half Adder</vt:lpstr>
      <vt:lpstr>PowerPoint Presentation</vt:lpstr>
      <vt:lpstr>Equations for the Full Adder</vt:lpstr>
      <vt:lpstr>Circuit for the Full Adder</vt:lpstr>
      <vt:lpstr>Addition of two n bit numbers</vt:lpstr>
      <vt:lpstr>Observations</vt:lpstr>
      <vt:lpstr>Ripple Carry Adder</vt:lpstr>
      <vt:lpstr>Operation of the Ripple Carry Adder</vt:lpstr>
      <vt:lpstr>How long does the Ripple Carry Adder take ?</vt:lpstr>
      <vt:lpstr>Asymptotic Time Complexity</vt:lpstr>
      <vt:lpstr>The O notation</vt:lpstr>
      <vt:lpstr>Example of the big O Notation</vt:lpstr>
      <vt:lpstr>Big O Notation - II</vt:lpstr>
      <vt:lpstr>Ripple Carry Adders and Beyond</vt:lpstr>
      <vt:lpstr>Carry Select Adder O(√n) time</vt:lpstr>
      <vt:lpstr>Carry Select Adder - II</vt:lpstr>
      <vt:lpstr>Carry Select Adder – Stage II</vt:lpstr>
      <vt:lpstr>Carry Select Adder – Stage II</vt:lpstr>
      <vt:lpstr>How much time did we take ?</vt:lpstr>
      <vt:lpstr>Time Complexity of the Carry Select Adder</vt:lpstr>
      <vt:lpstr>Carry Lookahead Adder (O(log n))</vt:lpstr>
      <vt:lpstr>Generate and Propagate Functions</vt:lpstr>
      <vt:lpstr>Using the G and P Functions</vt:lpstr>
      <vt:lpstr>Example</vt:lpstr>
      <vt:lpstr>G and P for Multi-bit Systems</vt:lpstr>
      <vt:lpstr>G and P for Multibit Systems - II</vt:lpstr>
      <vt:lpstr>G and P for multibit Systems - III</vt:lpstr>
      <vt:lpstr>Patterns</vt:lpstr>
      <vt:lpstr>Computing G and P Quickly</vt:lpstr>
      <vt:lpstr>Computing G and P Quickly - II</vt:lpstr>
      <vt:lpstr>Insight into Computing G and P quickly</vt:lpstr>
      <vt:lpstr>Carry Lookahead Adder – Stage I</vt:lpstr>
      <vt:lpstr>Carry Lookahead Adder – Stage I</vt:lpstr>
      <vt:lpstr>CLA Adder – Stage I</vt:lpstr>
      <vt:lpstr>CLA Adder – Stage II</vt:lpstr>
      <vt:lpstr>Connection of the G,P Blocks</vt:lpstr>
      <vt:lpstr>Operation of CLA – Stage II</vt:lpstr>
      <vt:lpstr>CLA Adder – Stage II</vt:lpstr>
      <vt:lpstr>Time Complexity</vt:lpstr>
      <vt:lpstr>PowerPoint Presentation</vt:lpstr>
      <vt:lpstr>Outline</vt:lpstr>
      <vt:lpstr>Multiplicands</vt:lpstr>
      <vt:lpstr>Basic Multiplication</vt:lpstr>
      <vt:lpstr>Definitions</vt:lpstr>
      <vt:lpstr>Multiplying 32 bit numbers</vt:lpstr>
      <vt:lpstr>Class Work</vt:lpstr>
      <vt:lpstr>Iterative Multiplier</vt:lpstr>
      <vt:lpstr>Algorithm</vt:lpstr>
      <vt:lpstr>Example</vt:lpstr>
      <vt:lpstr>3 * (-2)</vt:lpstr>
      <vt:lpstr>Operation of the Algorithm</vt:lpstr>
      <vt:lpstr>The Last Step ...</vt:lpstr>
      <vt:lpstr>Time Complexity</vt:lpstr>
      <vt:lpstr>Booth Multiplier</vt:lpstr>
      <vt:lpstr>For a Sequence of 1s</vt:lpstr>
      <vt:lpstr>Operation of the Algorithm</vt:lpstr>
      <vt:lpstr>Booth's Algorithm</vt:lpstr>
      <vt:lpstr>Outline of a Proof</vt:lpstr>
      <vt:lpstr>Outline of a Proof - II</vt:lpstr>
      <vt:lpstr>Outline of a Proof - III</vt:lpstr>
      <vt:lpstr>Outline of a Proof - IV</vt:lpstr>
      <vt:lpstr>Outline of a Proof - V</vt:lpstr>
      <vt:lpstr>Outline of a Proof - VI</vt:lpstr>
      <vt:lpstr>PowerPoint Presentation</vt:lpstr>
      <vt:lpstr>PowerPoint Presentation</vt:lpstr>
      <vt:lpstr>Time Complexity</vt:lpstr>
      <vt:lpstr>O(log(n)2) Multiplier</vt:lpstr>
      <vt:lpstr>Tree-Based Adder for Partial Sums</vt:lpstr>
      <vt:lpstr>Time Complexity</vt:lpstr>
      <vt:lpstr>Carry Save Adder</vt:lpstr>
      <vt:lpstr>1 bit CSA Adder</vt:lpstr>
      <vt:lpstr>n-bit CSA Adder</vt:lpstr>
      <vt:lpstr>n-bit CSA Adder - II</vt:lpstr>
      <vt:lpstr>Wallace Tree Multiplier</vt:lpstr>
      <vt:lpstr>Tree of CSA Adders</vt:lpstr>
      <vt:lpstr>Tree of CSA Adders</vt:lpstr>
      <vt:lpstr>Time Complexity</vt:lpstr>
      <vt:lpstr>Outline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292</cp:revision>
  <dcterms:created xsi:type="dcterms:W3CDTF">2013-07-05T14:39:01Z</dcterms:created>
  <dcterms:modified xsi:type="dcterms:W3CDTF">2025-01-20T12:24:02Z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