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9" r:id="rId3"/>
    <p:sldId id="322" r:id="rId4"/>
    <p:sldId id="323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85" r:id="rId18"/>
    <p:sldId id="270" r:id="rId19"/>
    <p:sldId id="276" r:id="rId20"/>
    <p:sldId id="271" r:id="rId21"/>
    <p:sldId id="272" r:id="rId22"/>
    <p:sldId id="273" r:id="rId23"/>
    <p:sldId id="287" r:id="rId24"/>
    <p:sldId id="288" r:id="rId25"/>
    <p:sldId id="290" r:id="rId26"/>
    <p:sldId id="286" r:id="rId27"/>
    <p:sldId id="280" r:id="rId28"/>
    <p:sldId id="282" r:id="rId29"/>
    <p:sldId id="283" r:id="rId30"/>
    <p:sldId id="284" r:id="rId31"/>
    <p:sldId id="279" r:id="rId32"/>
    <p:sldId id="275" r:id="rId33"/>
    <p:sldId id="277" r:id="rId34"/>
    <p:sldId id="278" r:id="rId35"/>
    <p:sldId id="291" r:id="rId36"/>
    <p:sldId id="292" r:id="rId37"/>
    <p:sldId id="293" r:id="rId38"/>
    <p:sldId id="281" r:id="rId39"/>
    <p:sldId id="296" r:id="rId40"/>
    <p:sldId id="297" r:id="rId41"/>
    <p:sldId id="298" r:id="rId42"/>
    <p:sldId id="299" r:id="rId43"/>
    <p:sldId id="300" r:id="rId44"/>
    <p:sldId id="325" r:id="rId45"/>
    <p:sldId id="308" r:id="rId46"/>
    <p:sldId id="302" r:id="rId47"/>
    <p:sldId id="307" r:id="rId48"/>
    <p:sldId id="303" r:id="rId49"/>
    <p:sldId id="309" r:id="rId50"/>
    <p:sldId id="310" r:id="rId51"/>
    <p:sldId id="311" r:id="rId52"/>
    <p:sldId id="274" r:id="rId53"/>
    <p:sldId id="304" r:id="rId54"/>
    <p:sldId id="305" r:id="rId55"/>
    <p:sldId id="306" r:id="rId56"/>
    <p:sldId id="294" r:id="rId57"/>
    <p:sldId id="295" r:id="rId58"/>
    <p:sldId id="301" r:id="rId59"/>
    <p:sldId id="315" r:id="rId60"/>
    <p:sldId id="317" r:id="rId61"/>
    <p:sldId id="318" r:id="rId62"/>
    <p:sldId id="312" r:id="rId63"/>
    <p:sldId id="313" r:id="rId64"/>
    <p:sldId id="316" r:id="rId65"/>
    <p:sldId id="314" r:id="rId66"/>
    <p:sldId id="319" r:id="rId67"/>
    <p:sldId id="320" r:id="rId68"/>
    <p:sldId id="321" r:id="rId69"/>
    <p:sldId id="324" r:id="rId70"/>
    <p:sldId id="257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+mj-lt"/>
            </a:rPr>
            <a:t>System calls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Interrupts and Exceptions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Signal Handlers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E3CA3417-A055-41FF-8C97-6228CBBB9165}" type="pres">
      <dgm:prSet presAssocID="{CF01289D-A2BB-4980-AC56-676D14CB6499}" presName="arrowDiagram3" presStyleCnt="0"/>
      <dgm:spPr/>
    </dgm:pt>
    <dgm:pt modelId="{E64225C2-8437-4707-A594-8DBB12009AF3}" type="pres">
      <dgm:prSet presAssocID="{34A132CC-58F9-4D09-ACA5-EA96B14B9AA4}" presName="bullet3a" presStyleLbl="node1" presStyleIdx="0" presStyleCnt="3"/>
      <dgm:spPr/>
    </dgm:pt>
    <dgm:pt modelId="{24CD53A9-07D0-4E22-9390-58EA6814B50D}" type="pres">
      <dgm:prSet presAssocID="{34A132CC-58F9-4D09-ACA5-EA96B14B9AA4}" presName="textBox3a" presStyleLbl="revTx" presStyleIdx="0" presStyleCnt="3">
        <dgm:presLayoutVars>
          <dgm:bulletEnabled val="1"/>
        </dgm:presLayoutVars>
      </dgm:prSet>
      <dgm:spPr/>
    </dgm:pt>
    <dgm:pt modelId="{3ACF4A17-B6C8-462A-8B27-037342839F74}" type="pres">
      <dgm:prSet presAssocID="{AE2EA8D9-62B9-479B-9712-5BC885B41703}" presName="bullet3b" presStyleLbl="node1" presStyleIdx="1" presStyleCnt="3"/>
      <dgm:spPr/>
    </dgm:pt>
    <dgm:pt modelId="{5FC1EE66-1D45-4E37-9942-7D68C2B68FFF}" type="pres">
      <dgm:prSet presAssocID="{AE2EA8D9-62B9-479B-9712-5BC885B41703}" presName="textBox3b" presStyleLbl="revTx" presStyleIdx="1" presStyleCnt="3">
        <dgm:presLayoutVars>
          <dgm:bulletEnabled val="1"/>
        </dgm:presLayoutVars>
      </dgm:prSet>
      <dgm:spPr/>
    </dgm:pt>
    <dgm:pt modelId="{23CC4720-44D6-403D-A78A-9B1B77239E73}" type="pres">
      <dgm:prSet presAssocID="{BAA6C513-ED3D-4E8E-9536-57520A5D0949}" presName="bullet3c" presStyleLbl="node1" presStyleIdx="2" presStyleCnt="3"/>
      <dgm:spPr/>
    </dgm:pt>
    <dgm:pt modelId="{C76A86AC-541C-4F52-9B89-1CF8D92318B4}" type="pres">
      <dgm:prSet presAssocID="{BAA6C513-ED3D-4E8E-9536-57520A5D094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0D5AA3D-24D6-4BCB-B888-551FA95866A0}" type="presOf" srcId="{34A132CC-58F9-4D09-ACA5-EA96B14B9AA4}" destId="{24CD53A9-07D0-4E22-9390-58EA6814B50D}" srcOrd="0" destOrd="0" presId="urn:microsoft.com/office/officeart/2005/8/layout/arrow2"/>
    <dgm:cxn modelId="{E304B87E-EF5A-409E-A543-FD1B98B8647D}" type="presOf" srcId="{AE2EA8D9-62B9-479B-9712-5BC885B41703}" destId="{5FC1EE66-1D45-4E37-9942-7D68C2B68FFF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E5A6C5C1-7E7C-41B9-9C4D-799C10892D35}" type="presOf" srcId="{BAA6C513-ED3D-4E8E-9536-57520A5D0949}" destId="{C76A86AC-541C-4F52-9B89-1CF8D92318B4}" srcOrd="0" destOrd="0" presId="urn:microsoft.com/office/officeart/2005/8/layout/arrow2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73F9FE74-4B5B-4223-90F9-F1C57BA1AA76}" type="presParOf" srcId="{89E25ED4-1445-4CDA-A29F-569870BFFE46}" destId="{E3CA3417-A055-41FF-8C97-6228CBBB9165}" srcOrd="1" destOrd="0" presId="urn:microsoft.com/office/officeart/2005/8/layout/arrow2"/>
    <dgm:cxn modelId="{A8F0E055-9B23-4A5F-983E-49578376B929}" type="presParOf" srcId="{E3CA3417-A055-41FF-8C97-6228CBBB9165}" destId="{E64225C2-8437-4707-A594-8DBB12009AF3}" srcOrd="0" destOrd="0" presId="urn:microsoft.com/office/officeart/2005/8/layout/arrow2"/>
    <dgm:cxn modelId="{F7F9818B-6638-4837-AA57-A1E2B15D540F}" type="presParOf" srcId="{E3CA3417-A055-41FF-8C97-6228CBBB9165}" destId="{24CD53A9-07D0-4E22-9390-58EA6814B50D}" srcOrd="1" destOrd="0" presId="urn:microsoft.com/office/officeart/2005/8/layout/arrow2"/>
    <dgm:cxn modelId="{C132FA5F-263E-4D6E-AD57-91C7DDBA992A}" type="presParOf" srcId="{E3CA3417-A055-41FF-8C97-6228CBBB9165}" destId="{3ACF4A17-B6C8-462A-8B27-037342839F74}" srcOrd="2" destOrd="0" presId="urn:microsoft.com/office/officeart/2005/8/layout/arrow2"/>
    <dgm:cxn modelId="{EE5282A0-687B-4967-8BD5-D1ABF6F696B2}" type="presParOf" srcId="{E3CA3417-A055-41FF-8C97-6228CBBB9165}" destId="{5FC1EE66-1D45-4E37-9942-7D68C2B68FFF}" srcOrd="3" destOrd="0" presId="urn:microsoft.com/office/officeart/2005/8/layout/arrow2"/>
    <dgm:cxn modelId="{16010D8C-1B23-4DB5-A0B7-73CD9D0B051A}" type="presParOf" srcId="{E3CA3417-A055-41FF-8C97-6228CBBB9165}" destId="{23CC4720-44D6-403D-A78A-9B1B77239E73}" srcOrd="4" destOrd="0" presId="urn:microsoft.com/office/officeart/2005/8/layout/arrow2"/>
    <dgm:cxn modelId="{EF00B9C2-56B0-4855-A060-233D3554BE5F}" type="presParOf" srcId="{E3CA3417-A055-41FF-8C97-6228CBBB9165}" destId="{C76A86AC-541C-4F52-9B89-1CF8D92318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+mj-lt"/>
            </a:rPr>
            <a:t>System calls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Interrupts and Exceptions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Signal Handlers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E3CA3417-A055-41FF-8C97-6228CBBB9165}" type="pres">
      <dgm:prSet presAssocID="{CF01289D-A2BB-4980-AC56-676D14CB6499}" presName="arrowDiagram3" presStyleCnt="0"/>
      <dgm:spPr/>
    </dgm:pt>
    <dgm:pt modelId="{E64225C2-8437-4707-A594-8DBB12009AF3}" type="pres">
      <dgm:prSet presAssocID="{34A132CC-58F9-4D09-ACA5-EA96B14B9AA4}" presName="bullet3a" presStyleLbl="node1" presStyleIdx="0" presStyleCnt="3"/>
      <dgm:spPr/>
    </dgm:pt>
    <dgm:pt modelId="{24CD53A9-07D0-4E22-9390-58EA6814B50D}" type="pres">
      <dgm:prSet presAssocID="{34A132CC-58F9-4D09-ACA5-EA96B14B9AA4}" presName="textBox3a" presStyleLbl="revTx" presStyleIdx="0" presStyleCnt="3">
        <dgm:presLayoutVars>
          <dgm:bulletEnabled val="1"/>
        </dgm:presLayoutVars>
      </dgm:prSet>
      <dgm:spPr/>
    </dgm:pt>
    <dgm:pt modelId="{3ACF4A17-B6C8-462A-8B27-037342839F74}" type="pres">
      <dgm:prSet presAssocID="{AE2EA8D9-62B9-479B-9712-5BC885B41703}" presName="bullet3b" presStyleLbl="node1" presStyleIdx="1" presStyleCnt="3"/>
      <dgm:spPr/>
    </dgm:pt>
    <dgm:pt modelId="{5FC1EE66-1D45-4E37-9942-7D68C2B68FFF}" type="pres">
      <dgm:prSet presAssocID="{AE2EA8D9-62B9-479B-9712-5BC885B41703}" presName="textBox3b" presStyleLbl="revTx" presStyleIdx="1" presStyleCnt="3">
        <dgm:presLayoutVars>
          <dgm:bulletEnabled val="1"/>
        </dgm:presLayoutVars>
      </dgm:prSet>
      <dgm:spPr/>
    </dgm:pt>
    <dgm:pt modelId="{23CC4720-44D6-403D-A78A-9B1B77239E73}" type="pres">
      <dgm:prSet presAssocID="{BAA6C513-ED3D-4E8E-9536-57520A5D0949}" presName="bullet3c" presStyleLbl="node1" presStyleIdx="2" presStyleCnt="3"/>
      <dgm:spPr/>
    </dgm:pt>
    <dgm:pt modelId="{C76A86AC-541C-4F52-9B89-1CF8D92318B4}" type="pres">
      <dgm:prSet presAssocID="{BAA6C513-ED3D-4E8E-9536-57520A5D094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0D5AA3D-24D6-4BCB-B888-551FA95866A0}" type="presOf" srcId="{34A132CC-58F9-4D09-ACA5-EA96B14B9AA4}" destId="{24CD53A9-07D0-4E22-9390-58EA6814B50D}" srcOrd="0" destOrd="0" presId="urn:microsoft.com/office/officeart/2005/8/layout/arrow2"/>
    <dgm:cxn modelId="{E304B87E-EF5A-409E-A543-FD1B98B8647D}" type="presOf" srcId="{AE2EA8D9-62B9-479B-9712-5BC885B41703}" destId="{5FC1EE66-1D45-4E37-9942-7D68C2B68FFF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E5A6C5C1-7E7C-41B9-9C4D-799C10892D35}" type="presOf" srcId="{BAA6C513-ED3D-4E8E-9536-57520A5D0949}" destId="{C76A86AC-541C-4F52-9B89-1CF8D92318B4}" srcOrd="0" destOrd="0" presId="urn:microsoft.com/office/officeart/2005/8/layout/arrow2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73F9FE74-4B5B-4223-90F9-F1C57BA1AA76}" type="presParOf" srcId="{89E25ED4-1445-4CDA-A29F-569870BFFE46}" destId="{E3CA3417-A055-41FF-8C97-6228CBBB9165}" srcOrd="1" destOrd="0" presId="urn:microsoft.com/office/officeart/2005/8/layout/arrow2"/>
    <dgm:cxn modelId="{A8F0E055-9B23-4A5F-983E-49578376B929}" type="presParOf" srcId="{E3CA3417-A055-41FF-8C97-6228CBBB9165}" destId="{E64225C2-8437-4707-A594-8DBB12009AF3}" srcOrd="0" destOrd="0" presId="urn:microsoft.com/office/officeart/2005/8/layout/arrow2"/>
    <dgm:cxn modelId="{F7F9818B-6638-4837-AA57-A1E2B15D540F}" type="presParOf" srcId="{E3CA3417-A055-41FF-8C97-6228CBBB9165}" destId="{24CD53A9-07D0-4E22-9390-58EA6814B50D}" srcOrd="1" destOrd="0" presId="urn:microsoft.com/office/officeart/2005/8/layout/arrow2"/>
    <dgm:cxn modelId="{C132FA5F-263E-4D6E-AD57-91C7DDBA992A}" type="presParOf" srcId="{E3CA3417-A055-41FF-8C97-6228CBBB9165}" destId="{3ACF4A17-B6C8-462A-8B27-037342839F74}" srcOrd="2" destOrd="0" presId="urn:microsoft.com/office/officeart/2005/8/layout/arrow2"/>
    <dgm:cxn modelId="{EE5282A0-687B-4967-8BD5-D1ABF6F696B2}" type="presParOf" srcId="{E3CA3417-A055-41FF-8C97-6228CBBB9165}" destId="{5FC1EE66-1D45-4E37-9942-7D68C2B68FFF}" srcOrd="3" destOrd="0" presId="urn:microsoft.com/office/officeart/2005/8/layout/arrow2"/>
    <dgm:cxn modelId="{16010D8C-1B23-4DB5-A0B7-73CD9D0B051A}" type="presParOf" srcId="{E3CA3417-A055-41FF-8C97-6228CBBB9165}" destId="{23CC4720-44D6-403D-A78A-9B1B77239E73}" srcOrd="4" destOrd="0" presId="urn:microsoft.com/office/officeart/2005/8/layout/arrow2"/>
    <dgm:cxn modelId="{EF00B9C2-56B0-4855-A060-233D3554BE5F}" type="presParOf" srcId="{E3CA3417-A055-41FF-8C97-6228CBBB9165}" destId="{C76A86AC-541C-4F52-9B89-1CF8D92318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B900CB-ED90-4303-A475-1C10E9056A0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8BE1496-A720-410E-8F73-E5FFC1FC5574}">
      <dgm:prSet phldrT="[Text]"/>
      <dgm:spPr/>
      <dgm:t>
        <a:bodyPr/>
        <a:lstStyle/>
        <a:p>
          <a:r>
            <a:rPr lang="en-IN" err="1"/>
            <a:t>create_workqueue</a:t>
          </a:r>
          <a:r>
            <a:rPr lang="en-IN"/>
            <a:t> (char * name)</a:t>
          </a:r>
        </a:p>
      </dgm:t>
    </dgm:pt>
    <dgm:pt modelId="{84C98D46-B65B-4C0D-8D69-9DA0E7B21B7E}" type="parTrans" cxnId="{DC0275AE-FECB-4776-B958-62B5E151297C}">
      <dgm:prSet/>
      <dgm:spPr/>
      <dgm:t>
        <a:bodyPr/>
        <a:lstStyle/>
        <a:p>
          <a:endParaRPr lang="en-IN"/>
        </a:p>
      </dgm:t>
    </dgm:pt>
    <dgm:pt modelId="{1E0523C9-F459-488C-9401-958AF3FA5C51}" type="sibTrans" cxnId="{DC0275AE-FECB-4776-B958-62B5E151297C}">
      <dgm:prSet/>
      <dgm:spPr/>
      <dgm:t>
        <a:bodyPr/>
        <a:lstStyle/>
        <a:p>
          <a:endParaRPr lang="en-IN"/>
        </a:p>
      </dgm:t>
    </dgm:pt>
    <dgm:pt modelId="{7409A4CE-5097-4CDB-866A-08BCBBB471E8}">
      <dgm:prSet phldrT="[Text]"/>
      <dgm:spPr/>
      <dgm:t>
        <a:bodyPr/>
        <a:lstStyle/>
        <a:p>
          <a:r>
            <a:rPr lang="en-IN" err="1"/>
            <a:t>queue_work_on</a:t>
          </a:r>
          <a:r>
            <a:rPr lang="en-IN"/>
            <a:t> (int </a:t>
          </a:r>
          <a:r>
            <a:rPr lang="en-IN" err="1"/>
            <a:t>cpu</a:t>
          </a:r>
          <a:r>
            <a:rPr lang="en-IN"/>
            <a:t>, </a:t>
          </a:r>
          <a:r>
            <a:rPr lang="en-IN" err="1"/>
            <a:t>workqueue_struct</a:t>
          </a:r>
          <a:r>
            <a:rPr lang="en-IN"/>
            <a:t> *, </a:t>
          </a:r>
          <a:r>
            <a:rPr lang="en-IN" err="1"/>
            <a:t>work_struct</a:t>
          </a:r>
          <a:r>
            <a:rPr lang="en-IN"/>
            <a:t> *work)</a:t>
          </a:r>
        </a:p>
      </dgm:t>
    </dgm:pt>
    <dgm:pt modelId="{CA844AB0-8FD8-433F-8BB8-16C8A41924D7}" type="parTrans" cxnId="{716246DB-255E-4D3A-882E-CAD25E47825E}">
      <dgm:prSet/>
      <dgm:spPr/>
      <dgm:t>
        <a:bodyPr/>
        <a:lstStyle/>
        <a:p>
          <a:endParaRPr lang="en-IN"/>
        </a:p>
      </dgm:t>
    </dgm:pt>
    <dgm:pt modelId="{13225D58-E6C5-4060-B882-721D40E78E3A}" type="sibTrans" cxnId="{716246DB-255E-4D3A-882E-CAD25E47825E}">
      <dgm:prSet/>
      <dgm:spPr/>
      <dgm:t>
        <a:bodyPr/>
        <a:lstStyle/>
        <a:p>
          <a:endParaRPr lang="en-IN"/>
        </a:p>
      </dgm:t>
    </dgm:pt>
    <dgm:pt modelId="{E77B0686-F9C4-46E9-BC93-46F554A4931B}">
      <dgm:prSet phldrT="[Text]"/>
      <dgm:spPr/>
      <dgm:t>
        <a:bodyPr/>
        <a:lstStyle/>
        <a:p>
          <a:r>
            <a:rPr lang="en-IN" err="1"/>
            <a:t>flush_scheduled</a:t>
          </a:r>
          <a:r>
            <a:rPr lang="en-IN"/>
            <a:t> work()</a:t>
          </a:r>
        </a:p>
      </dgm:t>
    </dgm:pt>
    <dgm:pt modelId="{08B60E5E-6C3F-4CED-9A6E-86FC3B81FF62}" type="parTrans" cxnId="{7F455A69-9541-4C9B-9FD9-556AC95CF1B6}">
      <dgm:prSet/>
      <dgm:spPr/>
      <dgm:t>
        <a:bodyPr/>
        <a:lstStyle/>
        <a:p>
          <a:endParaRPr lang="en-IN"/>
        </a:p>
      </dgm:t>
    </dgm:pt>
    <dgm:pt modelId="{CED0F7A8-9580-4802-8AF0-AA5377674D8D}" type="sibTrans" cxnId="{7F455A69-9541-4C9B-9FD9-556AC95CF1B6}">
      <dgm:prSet/>
      <dgm:spPr/>
      <dgm:t>
        <a:bodyPr/>
        <a:lstStyle/>
        <a:p>
          <a:endParaRPr lang="en-IN"/>
        </a:p>
      </dgm:t>
    </dgm:pt>
    <dgm:pt modelId="{A92FF490-A6A1-4EC0-B828-EFA18938D791}">
      <dgm:prSet phldrT="[Text]"/>
      <dgm:spPr/>
      <dgm:t>
        <a:bodyPr/>
        <a:lstStyle/>
        <a:p>
          <a:r>
            <a:rPr lang="en-IN"/>
            <a:t>bool </a:t>
          </a:r>
          <a:r>
            <a:rPr lang="en-IN" err="1"/>
            <a:t>flush_work</a:t>
          </a:r>
          <a:r>
            <a:rPr lang="en-IN"/>
            <a:t> (struct </a:t>
          </a:r>
          <a:r>
            <a:rPr lang="en-IN" err="1"/>
            <a:t>work_struct</a:t>
          </a:r>
          <a:r>
            <a:rPr lang="en-IN"/>
            <a:t> *work)</a:t>
          </a:r>
        </a:p>
      </dgm:t>
    </dgm:pt>
    <dgm:pt modelId="{E1FB09A5-AEDB-42F6-AFAF-C0EFEB603295}" type="parTrans" cxnId="{53DA444F-03D4-4228-9C81-8790CE97A5AD}">
      <dgm:prSet/>
      <dgm:spPr/>
      <dgm:t>
        <a:bodyPr/>
        <a:lstStyle/>
        <a:p>
          <a:endParaRPr lang="en-IN"/>
        </a:p>
      </dgm:t>
    </dgm:pt>
    <dgm:pt modelId="{A0A7BDF4-E8C5-457B-9F79-3025647BE92A}" type="sibTrans" cxnId="{53DA444F-03D4-4228-9C81-8790CE97A5AD}">
      <dgm:prSet/>
      <dgm:spPr/>
      <dgm:t>
        <a:bodyPr/>
        <a:lstStyle/>
        <a:p>
          <a:endParaRPr lang="en-IN"/>
        </a:p>
      </dgm:t>
    </dgm:pt>
    <dgm:pt modelId="{28D405F1-3891-47FB-BF78-7D9DC759E152}" type="pres">
      <dgm:prSet presAssocID="{DEB900CB-ED90-4303-A475-1C10E9056A09}" presName="Name0" presStyleCnt="0">
        <dgm:presLayoutVars>
          <dgm:chMax val="7"/>
          <dgm:chPref val="7"/>
          <dgm:dir/>
        </dgm:presLayoutVars>
      </dgm:prSet>
      <dgm:spPr/>
    </dgm:pt>
    <dgm:pt modelId="{D2290874-D71A-40ED-B07F-527A5F6E9884}" type="pres">
      <dgm:prSet presAssocID="{DEB900CB-ED90-4303-A475-1C10E9056A09}" presName="Name1" presStyleCnt="0"/>
      <dgm:spPr/>
    </dgm:pt>
    <dgm:pt modelId="{D9B4BDA9-3720-4019-8FE2-E5195119DE1C}" type="pres">
      <dgm:prSet presAssocID="{DEB900CB-ED90-4303-A475-1C10E9056A09}" presName="cycle" presStyleCnt="0"/>
      <dgm:spPr/>
    </dgm:pt>
    <dgm:pt modelId="{BEF051A2-B5A9-4ECF-91CD-C07E9A1510D8}" type="pres">
      <dgm:prSet presAssocID="{DEB900CB-ED90-4303-A475-1C10E9056A09}" presName="srcNode" presStyleLbl="node1" presStyleIdx="0" presStyleCnt="4"/>
      <dgm:spPr/>
    </dgm:pt>
    <dgm:pt modelId="{7F7EF041-D24A-4394-BB03-6450D65FD441}" type="pres">
      <dgm:prSet presAssocID="{DEB900CB-ED90-4303-A475-1C10E9056A09}" presName="conn" presStyleLbl="parChTrans1D2" presStyleIdx="0" presStyleCnt="1"/>
      <dgm:spPr/>
    </dgm:pt>
    <dgm:pt modelId="{61D2176D-1FE6-4FCD-BF5D-12D1266C1045}" type="pres">
      <dgm:prSet presAssocID="{DEB900CB-ED90-4303-A475-1C10E9056A09}" presName="extraNode" presStyleLbl="node1" presStyleIdx="0" presStyleCnt="4"/>
      <dgm:spPr/>
    </dgm:pt>
    <dgm:pt modelId="{72C8E058-1682-4DFA-AB09-A1AB3B79FF69}" type="pres">
      <dgm:prSet presAssocID="{DEB900CB-ED90-4303-A475-1C10E9056A09}" presName="dstNode" presStyleLbl="node1" presStyleIdx="0" presStyleCnt="4"/>
      <dgm:spPr/>
    </dgm:pt>
    <dgm:pt modelId="{D6CBDB88-F060-4037-97DA-4E86350BA963}" type="pres">
      <dgm:prSet presAssocID="{78BE1496-A720-410E-8F73-E5FFC1FC5574}" presName="text_1" presStyleLbl="node1" presStyleIdx="0" presStyleCnt="4">
        <dgm:presLayoutVars>
          <dgm:bulletEnabled val="1"/>
        </dgm:presLayoutVars>
      </dgm:prSet>
      <dgm:spPr/>
    </dgm:pt>
    <dgm:pt modelId="{10A01E77-F736-47EE-87E9-13DF5FC7E654}" type="pres">
      <dgm:prSet presAssocID="{78BE1496-A720-410E-8F73-E5FFC1FC5574}" presName="accent_1" presStyleCnt="0"/>
      <dgm:spPr/>
    </dgm:pt>
    <dgm:pt modelId="{4C44FAE8-8A58-4102-ABCB-24350A1B01DF}" type="pres">
      <dgm:prSet presAssocID="{78BE1496-A720-410E-8F73-E5FFC1FC5574}" presName="accentRepeatNode" presStyleLbl="solidFgAcc1" presStyleIdx="0" presStyleCnt="4"/>
      <dgm:spPr/>
    </dgm:pt>
    <dgm:pt modelId="{8BBBF68A-5F9F-4825-9BFC-47FF359C49B7}" type="pres">
      <dgm:prSet presAssocID="{7409A4CE-5097-4CDB-866A-08BCBBB471E8}" presName="text_2" presStyleLbl="node1" presStyleIdx="1" presStyleCnt="4">
        <dgm:presLayoutVars>
          <dgm:bulletEnabled val="1"/>
        </dgm:presLayoutVars>
      </dgm:prSet>
      <dgm:spPr/>
    </dgm:pt>
    <dgm:pt modelId="{933F3C59-76BA-41B4-AE9C-925458505561}" type="pres">
      <dgm:prSet presAssocID="{7409A4CE-5097-4CDB-866A-08BCBBB471E8}" presName="accent_2" presStyleCnt="0"/>
      <dgm:spPr/>
    </dgm:pt>
    <dgm:pt modelId="{0FBBB744-516B-4F68-AAFB-BEBB3D78A67A}" type="pres">
      <dgm:prSet presAssocID="{7409A4CE-5097-4CDB-866A-08BCBBB471E8}" presName="accentRepeatNode" presStyleLbl="solidFgAcc1" presStyleIdx="1" presStyleCnt="4"/>
      <dgm:spPr/>
    </dgm:pt>
    <dgm:pt modelId="{3D717672-39F8-4852-AB34-5185771088B4}" type="pres">
      <dgm:prSet presAssocID="{E77B0686-F9C4-46E9-BC93-46F554A4931B}" presName="text_3" presStyleLbl="node1" presStyleIdx="2" presStyleCnt="4">
        <dgm:presLayoutVars>
          <dgm:bulletEnabled val="1"/>
        </dgm:presLayoutVars>
      </dgm:prSet>
      <dgm:spPr/>
    </dgm:pt>
    <dgm:pt modelId="{57265F02-F2BC-43D9-BB3F-2CF7BAFE2AE1}" type="pres">
      <dgm:prSet presAssocID="{E77B0686-F9C4-46E9-BC93-46F554A4931B}" presName="accent_3" presStyleCnt="0"/>
      <dgm:spPr/>
    </dgm:pt>
    <dgm:pt modelId="{3F7AB3A5-FC62-4A26-AC11-4DDEA122179B}" type="pres">
      <dgm:prSet presAssocID="{E77B0686-F9C4-46E9-BC93-46F554A4931B}" presName="accentRepeatNode" presStyleLbl="solidFgAcc1" presStyleIdx="2" presStyleCnt="4"/>
      <dgm:spPr/>
    </dgm:pt>
    <dgm:pt modelId="{3F368E85-1EAC-48D3-ABAB-D381DA397CAC}" type="pres">
      <dgm:prSet presAssocID="{A92FF490-A6A1-4EC0-B828-EFA18938D791}" presName="text_4" presStyleLbl="node1" presStyleIdx="3" presStyleCnt="4">
        <dgm:presLayoutVars>
          <dgm:bulletEnabled val="1"/>
        </dgm:presLayoutVars>
      </dgm:prSet>
      <dgm:spPr/>
    </dgm:pt>
    <dgm:pt modelId="{CA3764CC-DB4F-4D3A-9F06-12CA5AD6DA6A}" type="pres">
      <dgm:prSet presAssocID="{A92FF490-A6A1-4EC0-B828-EFA18938D791}" presName="accent_4" presStyleCnt="0"/>
      <dgm:spPr/>
    </dgm:pt>
    <dgm:pt modelId="{C67E1D93-41BB-40A2-9A87-C7D307C8AF15}" type="pres">
      <dgm:prSet presAssocID="{A92FF490-A6A1-4EC0-B828-EFA18938D791}" presName="accentRepeatNode" presStyleLbl="solidFgAcc1" presStyleIdx="3" presStyleCnt="4"/>
      <dgm:spPr/>
    </dgm:pt>
  </dgm:ptLst>
  <dgm:cxnLst>
    <dgm:cxn modelId="{A4B94605-6DFF-41C6-9AD5-0C742AE855A9}" type="presOf" srcId="{A92FF490-A6A1-4EC0-B828-EFA18938D791}" destId="{3F368E85-1EAC-48D3-ABAB-D381DA397CAC}" srcOrd="0" destOrd="0" presId="urn:microsoft.com/office/officeart/2008/layout/VerticalCurvedList"/>
    <dgm:cxn modelId="{7F455A69-9541-4C9B-9FD9-556AC95CF1B6}" srcId="{DEB900CB-ED90-4303-A475-1C10E9056A09}" destId="{E77B0686-F9C4-46E9-BC93-46F554A4931B}" srcOrd="2" destOrd="0" parTransId="{08B60E5E-6C3F-4CED-9A6E-86FC3B81FF62}" sibTransId="{CED0F7A8-9580-4802-8AF0-AA5377674D8D}"/>
    <dgm:cxn modelId="{53DA444F-03D4-4228-9C81-8790CE97A5AD}" srcId="{DEB900CB-ED90-4303-A475-1C10E9056A09}" destId="{A92FF490-A6A1-4EC0-B828-EFA18938D791}" srcOrd="3" destOrd="0" parTransId="{E1FB09A5-AEDB-42F6-AFAF-C0EFEB603295}" sibTransId="{A0A7BDF4-E8C5-457B-9F79-3025647BE92A}"/>
    <dgm:cxn modelId="{7F75C755-DB2F-43A1-B47F-C920CC3D7A17}" type="presOf" srcId="{DEB900CB-ED90-4303-A475-1C10E9056A09}" destId="{28D405F1-3891-47FB-BF78-7D9DC759E152}" srcOrd="0" destOrd="0" presId="urn:microsoft.com/office/officeart/2008/layout/VerticalCurvedList"/>
    <dgm:cxn modelId="{5F8B6BA6-AC83-4B25-8102-1ED892ECDA91}" type="presOf" srcId="{E77B0686-F9C4-46E9-BC93-46F554A4931B}" destId="{3D717672-39F8-4852-AB34-5185771088B4}" srcOrd="0" destOrd="0" presId="urn:microsoft.com/office/officeart/2008/layout/VerticalCurvedList"/>
    <dgm:cxn modelId="{DC0275AE-FECB-4776-B958-62B5E151297C}" srcId="{DEB900CB-ED90-4303-A475-1C10E9056A09}" destId="{78BE1496-A720-410E-8F73-E5FFC1FC5574}" srcOrd="0" destOrd="0" parTransId="{84C98D46-B65B-4C0D-8D69-9DA0E7B21B7E}" sibTransId="{1E0523C9-F459-488C-9401-958AF3FA5C51}"/>
    <dgm:cxn modelId="{716246DB-255E-4D3A-882E-CAD25E47825E}" srcId="{DEB900CB-ED90-4303-A475-1C10E9056A09}" destId="{7409A4CE-5097-4CDB-866A-08BCBBB471E8}" srcOrd="1" destOrd="0" parTransId="{CA844AB0-8FD8-433F-8BB8-16C8A41924D7}" sibTransId="{13225D58-E6C5-4060-B882-721D40E78E3A}"/>
    <dgm:cxn modelId="{318AF9DB-1BBC-4A37-BF9E-5A28BF08E9E9}" type="presOf" srcId="{78BE1496-A720-410E-8F73-E5FFC1FC5574}" destId="{D6CBDB88-F060-4037-97DA-4E86350BA963}" srcOrd="0" destOrd="0" presId="urn:microsoft.com/office/officeart/2008/layout/VerticalCurvedList"/>
    <dgm:cxn modelId="{9401FFE4-905B-45A8-ABDA-5A94E04D171E}" type="presOf" srcId="{1E0523C9-F459-488C-9401-958AF3FA5C51}" destId="{7F7EF041-D24A-4394-BB03-6450D65FD441}" srcOrd="0" destOrd="0" presId="urn:microsoft.com/office/officeart/2008/layout/VerticalCurvedList"/>
    <dgm:cxn modelId="{73F054EF-1FEB-4310-B9DC-5C5D7F5B4F99}" type="presOf" srcId="{7409A4CE-5097-4CDB-866A-08BCBBB471E8}" destId="{8BBBF68A-5F9F-4825-9BFC-47FF359C49B7}" srcOrd="0" destOrd="0" presId="urn:microsoft.com/office/officeart/2008/layout/VerticalCurvedList"/>
    <dgm:cxn modelId="{908407FE-665D-4441-82D2-8961A22931B7}" type="presParOf" srcId="{28D405F1-3891-47FB-BF78-7D9DC759E152}" destId="{D2290874-D71A-40ED-B07F-527A5F6E9884}" srcOrd="0" destOrd="0" presId="urn:microsoft.com/office/officeart/2008/layout/VerticalCurvedList"/>
    <dgm:cxn modelId="{043964BF-7362-4E87-A2F9-C6975212FF8D}" type="presParOf" srcId="{D2290874-D71A-40ED-B07F-527A5F6E9884}" destId="{D9B4BDA9-3720-4019-8FE2-E5195119DE1C}" srcOrd="0" destOrd="0" presId="urn:microsoft.com/office/officeart/2008/layout/VerticalCurvedList"/>
    <dgm:cxn modelId="{53A8E4D7-992E-4859-932C-1FD80C112C19}" type="presParOf" srcId="{D9B4BDA9-3720-4019-8FE2-E5195119DE1C}" destId="{BEF051A2-B5A9-4ECF-91CD-C07E9A1510D8}" srcOrd="0" destOrd="0" presId="urn:microsoft.com/office/officeart/2008/layout/VerticalCurvedList"/>
    <dgm:cxn modelId="{110CBC3A-9736-47F1-8D69-89AEAB6C93EC}" type="presParOf" srcId="{D9B4BDA9-3720-4019-8FE2-E5195119DE1C}" destId="{7F7EF041-D24A-4394-BB03-6450D65FD441}" srcOrd="1" destOrd="0" presId="urn:microsoft.com/office/officeart/2008/layout/VerticalCurvedList"/>
    <dgm:cxn modelId="{510AB8CF-DE86-4BA5-AB19-ABA34E61207D}" type="presParOf" srcId="{D9B4BDA9-3720-4019-8FE2-E5195119DE1C}" destId="{61D2176D-1FE6-4FCD-BF5D-12D1266C1045}" srcOrd="2" destOrd="0" presId="urn:microsoft.com/office/officeart/2008/layout/VerticalCurvedList"/>
    <dgm:cxn modelId="{7DEBA76A-61E8-4E33-9DF5-3D9B51E5FF97}" type="presParOf" srcId="{D9B4BDA9-3720-4019-8FE2-E5195119DE1C}" destId="{72C8E058-1682-4DFA-AB09-A1AB3B79FF69}" srcOrd="3" destOrd="0" presId="urn:microsoft.com/office/officeart/2008/layout/VerticalCurvedList"/>
    <dgm:cxn modelId="{DA9B23CB-314E-4BB5-9094-F8C40CA61298}" type="presParOf" srcId="{D2290874-D71A-40ED-B07F-527A5F6E9884}" destId="{D6CBDB88-F060-4037-97DA-4E86350BA963}" srcOrd="1" destOrd="0" presId="urn:microsoft.com/office/officeart/2008/layout/VerticalCurvedList"/>
    <dgm:cxn modelId="{E691DE4E-9F47-4907-AAE4-FAA34973CBF7}" type="presParOf" srcId="{D2290874-D71A-40ED-B07F-527A5F6E9884}" destId="{10A01E77-F736-47EE-87E9-13DF5FC7E654}" srcOrd="2" destOrd="0" presId="urn:microsoft.com/office/officeart/2008/layout/VerticalCurvedList"/>
    <dgm:cxn modelId="{4AF6C5AF-533A-42E6-8D05-E07BBC496AB1}" type="presParOf" srcId="{10A01E77-F736-47EE-87E9-13DF5FC7E654}" destId="{4C44FAE8-8A58-4102-ABCB-24350A1B01DF}" srcOrd="0" destOrd="0" presId="urn:microsoft.com/office/officeart/2008/layout/VerticalCurvedList"/>
    <dgm:cxn modelId="{0DC82E94-C720-4148-BD31-033E0DAE30EB}" type="presParOf" srcId="{D2290874-D71A-40ED-B07F-527A5F6E9884}" destId="{8BBBF68A-5F9F-4825-9BFC-47FF359C49B7}" srcOrd="3" destOrd="0" presId="urn:microsoft.com/office/officeart/2008/layout/VerticalCurvedList"/>
    <dgm:cxn modelId="{EAD6D362-1044-4E44-8C78-FB9E23D1DE04}" type="presParOf" srcId="{D2290874-D71A-40ED-B07F-527A5F6E9884}" destId="{933F3C59-76BA-41B4-AE9C-925458505561}" srcOrd="4" destOrd="0" presId="urn:microsoft.com/office/officeart/2008/layout/VerticalCurvedList"/>
    <dgm:cxn modelId="{4066CC44-4758-45C4-A484-14ECEA2F736F}" type="presParOf" srcId="{933F3C59-76BA-41B4-AE9C-925458505561}" destId="{0FBBB744-516B-4F68-AAFB-BEBB3D78A67A}" srcOrd="0" destOrd="0" presId="urn:microsoft.com/office/officeart/2008/layout/VerticalCurvedList"/>
    <dgm:cxn modelId="{0DBF7C34-7EA2-46B6-AC2B-1316544FDF03}" type="presParOf" srcId="{D2290874-D71A-40ED-B07F-527A5F6E9884}" destId="{3D717672-39F8-4852-AB34-5185771088B4}" srcOrd="5" destOrd="0" presId="urn:microsoft.com/office/officeart/2008/layout/VerticalCurvedList"/>
    <dgm:cxn modelId="{89EF7756-2467-4472-9C02-B393E11942C5}" type="presParOf" srcId="{D2290874-D71A-40ED-B07F-527A5F6E9884}" destId="{57265F02-F2BC-43D9-BB3F-2CF7BAFE2AE1}" srcOrd="6" destOrd="0" presId="urn:microsoft.com/office/officeart/2008/layout/VerticalCurvedList"/>
    <dgm:cxn modelId="{E30B9C65-0B78-46FF-9EDA-D6966B143AC1}" type="presParOf" srcId="{57265F02-F2BC-43D9-BB3F-2CF7BAFE2AE1}" destId="{3F7AB3A5-FC62-4A26-AC11-4DDEA122179B}" srcOrd="0" destOrd="0" presId="urn:microsoft.com/office/officeart/2008/layout/VerticalCurvedList"/>
    <dgm:cxn modelId="{D7011F12-8944-4EF5-92CB-4748DE5D7A73}" type="presParOf" srcId="{D2290874-D71A-40ED-B07F-527A5F6E9884}" destId="{3F368E85-1EAC-48D3-ABAB-D381DA397CAC}" srcOrd="7" destOrd="0" presId="urn:microsoft.com/office/officeart/2008/layout/VerticalCurvedList"/>
    <dgm:cxn modelId="{19B16C44-B997-4806-8A46-21A6128426C2}" type="presParOf" srcId="{D2290874-D71A-40ED-B07F-527A5F6E9884}" destId="{CA3764CC-DB4F-4D3A-9F06-12CA5AD6DA6A}" srcOrd="8" destOrd="0" presId="urn:microsoft.com/office/officeart/2008/layout/VerticalCurvedList"/>
    <dgm:cxn modelId="{E0491481-9891-4D63-94E9-A48E889E5E74}" type="presParOf" srcId="{CA3764CC-DB4F-4D3A-9F06-12CA5AD6DA6A}" destId="{C67E1D93-41BB-40A2-9A87-C7D307C8AF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+mj-lt"/>
            </a:rPr>
            <a:t>System calls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Interrupts and Exceptions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Signal Handlers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E3CA3417-A055-41FF-8C97-6228CBBB9165}" type="pres">
      <dgm:prSet presAssocID="{CF01289D-A2BB-4980-AC56-676D14CB6499}" presName="arrowDiagram3" presStyleCnt="0"/>
      <dgm:spPr/>
    </dgm:pt>
    <dgm:pt modelId="{E64225C2-8437-4707-A594-8DBB12009AF3}" type="pres">
      <dgm:prSet presAssocID="{34A132CC-58F9-4D09-ACA5-EA96B14B9AA4}" presName="bullet3a" presStyleLbl="node1" presStyleIdx="0" presStyleCnt="3"/>
      <dgm:spPr/>
    </dgm:pt>
    <dgm:pt modelId="{24CD53A9-07D0-4E22-9390-58EA6814B50D}" type="pres">
      <dgm:prSet presAssocID="{34A132CC-58F9-4D09-ACA5-EA96B14B9AA4}" presName="textBox3a" presStyleLbl="revTx" presStyleIdx="0" presStyleCnt="3">
        <dgm:presLayoutVars>
          <dgm:bulletEnabled val="1"/>
        </dgm:presLayoutVars>
      </dgm:prSet>
      <dgm:spPr/>
    </dgm:pt>
    <dgm:pt modelId="{3ACF4A17-B6C8-462A-8B27-037342839F74}" type="pres">
      <dgm:prSet presAssocID="{AE2EA8D9-62B9-479B-9712-5BC885B41703}" presName="bullet3b" presStyleLbl="node1" presStyleIdx="1" presStyleCnt="3"/>
      <dgm:spPr/>
    </dgm:pt>
    <dgm:pt modelId="{5FC1EE66-1D45-4E37-9942-7D68C2B68FFF}" type="pres">
      <dgm:prSet presAssocID="{AE2EA8D9-62B9-479B-9712-5BC885B41703}" presName="textBox3b" presStyleLbl="revTx" presStyleIdx="1" presStyleCnt="3">
        <dgm:presLayoutVars>
          <dgm:bulletEnabled val="1"/>
        </dgm:presLayoutVars>
      </dgm:prSet>
      <dgm:spPr/>
    </dgm:pt>
    <dgm:pt modelId="{23CC4720-44D6-403D-A78A-9B1B77239E73}" type="pres">
      <dgm:prSet presAssocID="{BAA6C513-ED3D-4E8E-9536-57520A5D0949}" presName="bullet3c" presStyleLbl="node1" presStyleIdx="2" presStyleCnt="3"/>
      <dgm:spPr/>
    </dgm:pt>
    <dgm:pt modelId="{C76A86AC-541C-4F52-9B89-1CF8D92318B4}" type="pres">
      <dgm:prSet presAssocID="{BAA6C513-ED3D-4E8E-9536-57520A5D094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0D5AA3D-24D6-4BCB-B888-551FA95866A0}" type="presOf" srcId="{34A132CC-58F9-4D09-ACA5-EA96B14B9AA4}" destId="{24CD53A9-07D0-4E22-9390-58EA6814B50D}" srcOrd="0" destOrd="0" presId="urn:microsoft.com/office/officeart/2005/8/layout/arrow2"/>
    <dgm:cxn modelId="{E304B87E-EF5A-409E-A543-FD1B98B8647D}" type="presOf" srcId="{AE2EA8D9-62B9-479B-9712-5BC885B41703}" destId="{5FC1EE66-1D45-4E37-9942-7D68C2B68FFF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E5A6C5C1-7E7C-41B9-9C4D-799C10892D35}" type="presOf" srcId="{BAA6C513-ED3D-4E8E-9536-57520A5D0949}" destId="{C76A86AC-541C-4F52-9B89-1CF8D92318B4}" srcOrd="0" destOrd="0" presId="urn:microsoft.com/office/officeart/2005/8/layout/arrow2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73F9FE74-4B5B-4223-90F9-F1C57BA1AA76}" type="presParOf" srcId="{89E25ED4-1445-4CDA-A29F-569870BFFE46}" destId="{E3CA3417-A055-41FF-8C97-6228CBBB9165}" srcOrd="1" destOrd="0" presId="urn:microsoft.com/office/officeart/2005/8/layout/arrow2"/>
    <dgm:cxn modelId="{A8F0E055-9B23-4A5F-983E-49578376B929}" type="presParOf" srcId="{E3CA3417-A055-41FF-8C97-6228CBBB9165}" destId="{E64225C2-8437-4707-A594-8DBB12009AF3}" srcOrd="0" destOrd="0" presId="urn:microsoft.com/office/officeart/2005/8/layout/arrow2"/>
    <dgm:cxn modelId="{F7F9818B-6638-4837-AA57-A1E2B15D540F}" type="presParOf" srcId="{E3CA3417-A055-41FF-8C97-6228CBBB9165}" destId="{24CD53A9-07D0-4E22-9390-58EA6814B50D}" srcOrd="1" destOrd="0" presId="urn:microsoft.com/office/officeart/2005/8/layout/arrow2"/>
    <dgm:cxn modelId="{C132FA5F-263E-4D6E-AD57-91C7DDBA992A}" type="presParOf" srcId="{E3CA3417-A055-41FF-8C97-6228CBBB9165}" destId="{3ACF4A17-B6C8-462A-8B27-037342839F74}" srcOrd="2" destOrd="0" presId="urn:microsoft.com/office/officeart/2005/8/layout/arrow2"/>
    <dgm:cxn modelId="{EE5282A0-687B-4967-8BD5-D1ABF6F696B2}" type="presParOf" srcId="{E3CA3417-A055-41FF-8C97-6228CBBB9165}" destId="{5FC1EE66-1D45-4E37-9942-7D68C2B68FFF}" srcOrd="3" destOrd="0" presId="urn:microsoft.com/office/officeart/2005/8/layout/arrow2"/>
    <dgm:cxn modelId="{16010D8C-1B23-4DB5-A0B7-73CD9D0B051A}" type="presParOf" srcId="{E3CA3417-A055-41FF-8C97-6228CBBB9165}" destId="{23CC4720-44D6-403D-A78A-9B1B77239E73}" srcOrd="4" destOrd="0" presId="urn:microsoft.com/office/officeart/2005/8/layout/arrow2"/>
    <dgm:cxn modelId="{EF00B9C2-56B0-4855-A060-233D3554BE5F}" type="presParOf" srcId="{E3CA3417-A055-41FF-8C97-6228CBBB9165}" destId="{C76A86AC-541C-4F52-9B89-1CF8D92318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DB2291-E4CE-4332-8567-C84824910A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76827E-D0C7-43FF-BEE8-535F42677391}">
      <dgm:prSet phldrT="[Text]"/>
      <dgm:spPr/>
      <dgm:t>
        <a:bodyPr/>
        <a:lstStyle/>
        <a:p>
          <a:r>
            <a:rPr lang="en-IN"/>
            <a:t>The </a:t>
          </a:r>
          <a:r>
            <a:rPr lang="en-IN" i="1"/>
            <a:t>sleep</a:t>
          </a:r>
          <a:r>
            <a:rPr lang="en-IN" i="0"/>
            <a:t> statement ensures that the child is setup and it prints that it is stuck.</a:t>
          </a:r>
          <a:endParaRPr lang="en-IN"/>
        </a:p>
      </dgm:t>
    </dgm:pt>
    <dgm:pt modelId="{6F524611-65E4-4F90-B5A7-F43052D5BB79}" type="parTrans" cxnId="{81C9A898-CDE9-4AF6-9110-196DBC5675DE}">
      <dgm:prSet/>
      <dgm:spPr/>
      <dgm:t>
        <a:bodyPr/>
        <a:lstStyle/>
        <a:p>
          <a:endParaRPr lang="en-IN"/>
        </a:p>
      </dgm:t>
    </dgm:pt>
    <dgm:pt modelId="{14A50251-D49D-4B4A-854B-A211A4F8C783}" type="sibTrans" cxnId="{81C9A898-CDE9-4AF6-9110-196DBC5675DE}">
      <dgm:prSet/>
      <dgm:spPr/>
      <dgm:t>
        <a:bodyPr/>
        <a:lstStyle/>
        <a:p>
          <a:endParaRPr lang="en-IN"/>
        </a:p>
      </dgm:t>
    </dgm:pt>
    <dgm:pt modelId="{1CC70A4D-20C7-4ECB-BA06-70E9198DE8E8}">
      <dgm:prSet phldrT="[Text]"/>
      <dgm:spPr/>
      <dgm:t>
        <a:bodyPr/>
        <a:lstStyle/>
        <a:p>
          <a:r>
            <a:rPr lang="en-IN"/>
            <a:t>The </a:t>
          </a:r>
          <a:r>
            <a:rPr lang="en-IN">
              <a:solidFill>
                <a:srgbClr val="FF0000"/>
              </a:solidFill>
            </a:rPr>
            <a:t>signal handler </a:t>
          </a:r>
          <a:r>
            <a:rPr lang="en-IN"/>
            <a:t>correctly prints the child process’s id.</a:t>
          </a:r>
        </a:p>
      </dgm:t>
    </dgm:pt>
    <dgm:pt modelId="{349F2775-1E25-4603-9F98-D81411EB8E76}" type="parTrans" cxnId="{53A51043-9684-4BA8-9AF6-6471D0A99E7B}">
      <dgm:prSet/>
      <dgm:spPr/>
      <dgm:t>
        <a:bodyPr/>
        <a:lstStyle/>
        <a:p>
          <a:endParaRPr lang="en-IN"/>
        </a:p>
      </dgm:t>
    </dgm:pt>
    <dgm:pt modelId="{95FD992D-2163-40AE-A604-EF0A584C806E}" type="sibTrans" cxnId="{53A51043-9684-4BA8-9AF6-6471D0A99E7B}">
      <dgm:prSet/>
      <dgm:spPr/>
      <dgm:t>
        <a:bodyPr/>
        <a:lstStyle/>
        <a:p>
          <a:endParaRPr lang="en-IN"/>
        </a:p>
      </dgm:t>
    </dgm:pt>
    <dgm:pt modelId="{344DD032-EF5B-47D9-B2CD-494EB1AA416B}">
      <dgm:prSet phldrT="[Text]"/>
      <dgm:spPr/>
      <dgm:t>
        <a:bodyPr/>
        <a:lstStyle/>
        <a:p>
          <a:r>
            <a:rPr lang="en-IN"/>
            <a:t>Parent’s side</a:t>
          </a:r>
        </a:p>
      </dgm:t>
    </dgm:pt>
    <dgm:pt modelId="{35287F12-BD23-44E3-A0B0-C086FC781261}" type="parTrans" cxnId="{A998F492-B921-49F5-A6F0-FEEA10A88C8B}">
      <dgm:prSet/>
      <dgm:spPr/>
      <dgm:t>
        <a:bodyPr/>
        <a:lstStyle/>
        <a:p>
          <a:endParaRPr lang="en-IN"/>
        </a:p>
      </dgm:t>
    </dgm:pt>
    <dgm:pt modelId="{02576916-9565-4026-A464-8914CE968E5D}" type="sibTrans" cxnId="{A998F492-B921-49F5-A6F0-FEEA10A88C8B}">
      <dgm:prSet/>
      <dgm:spPr/>
      <dgm:t>
        <a:bodyPr/>
        <a:lstStyle/>
        <a:p>
          <a:endParaRPr lang="en-IN"/>
        </a:p>
      </dgm:t>
    </dgm:pt>
    <dgm:pt modelId="{AEE4274F-6559-4502-BCC9-956EC5835BDA}">
      <dgm:prSet phldrT="[Text]"/>
      <dgm:spPr/>
      <dgm:t>
        <a:bodyPr/>
        <a:lstStyle/>
        <a:p>
          <a:r>
            <a:rPr lang="en-IN"/>
            <a:t>In </a:t>
          </a:r>
          <a:r>
            <a:rPr lang="en-IN">
              <a:solidFill>
                <a:srgbClr val="00B050"/>
              </a:solidFill>
            </a:rPr>
            <a:t>normal</a:t>
          </a:r>
          <a:r>
            <a:rPr lang="en-IN"/>
            <a:t> circumstances you expect the </a:t>
          </a:r>
          <a:r>
            <a:rPr lang="en-IN">
              <a:solidFill>
                <a:schemeClr val="accent2">
                  <a:lumMod val="75000"/>
                </a:schemeClr>
              </a:solidFill>
            </a:rPr>
            <a:t>child</a:t>
          </a:r>
          <a:r>
            <a:rPr lang="en-IN"/>
            <a:t> to exit correctly (status = 0) and </a:t>
          </a:r>
          <a:r>
            <a:rPr lang="en-IN">
              <a:solidFill>
                <a:srgbClr val="0070C0"/>
              </a:solidFill>
            </a:rPr>
            <a:t>wait</a:t>
          </a:r>
          <a:r>
            <a:rPr lang="en-IN"/>
            <a:t>() to return the </a:t>
          </a:r>
          <a:r>
            <a:rPr lang="en-IN" i="1" err="1">
              <a:solidFill>
                <a:srgbClr val="00B050"/>
              </a:solidFill>
            </a:rPr>
            <a:t>pid</a:t>
          </a:r>
          <a:r>
            <a:rPr lang="en-IN" i="0"/>
            <a:t> of the child whose exit status it is </a:t>
          </a:r>
          <a:r>
            <a:rPr lang="en-IN" i="0">
              <a:solidFill>
                <a:srgbClr val="FF0000"/>
              </a:solidFill>
            </a:rPr>
            <a:t>returning</a:t>
          </a:r>
          <a:r>
            <a:rPr lang="en-IN"/>
            <a:t> </a:t>
          </a:r>
        </a:p>
      </dgm:t>
    </dgm:pt>
    <dgm:pt modelId="{4E3B7DAA-F325-4D9F-828C-42F800079357}" type="parTrans" cxnId="{83B5CA29-F883-4403-AFB7-618CC509EFCE}">
      <dgm:prSet/>
      <dgm:spPr/>
      <dgm:t>
        <a:bodyPr/>
        <a:lstStyle/>
        <a:p>
          <a:endParaRPr lang="en-IN"/>
        </a:p>
      </dgm:t>
    </dgm:pt>
    <dgm:pt modelId="{7121053F-C51C-483C-B4DC-A48AF0D26F7F}" type="sibTrans" cxnId="{83B5CA29-F883-4403-AFB7-618CC509EFCE}">
      <dgm:prSet/>
      <dgm:spPr/>
      <dgm:t>
        <a:bodyPr/>
        <a:lstStyle/>
        <a:p>
          <a:endParaRPr lang="en-IN"/>
        </a:p>
      </dgm:t>
    </dgm:pt>
    <dgm:pt modelId="{1E1BB632-152C-4EBF-8438-B24FF6DDC6AA}" type="pres">
      <dgm:prSet presAssocID="{3EDB2291-E4CE-4332-8567-C84824910A28}" presName="linear" presStyleCnt="0">
        <dgm:presLayoutVars>
          <dgm:animLvl val="lvl"/>
          <dgm:resizeHandles val="exact"/>
        </dgm:presLayoutVars>
      </dgm:prSet>
      <dgm:spPr/>
    </dgm:pt>
    <dgm:pt modelId="{38DE415A-8ABC-40B2-876F-E8B215B2DED6}" type="pres">
      <dgm:prSet presAssocID="{5B76827E-D0C7-43FF-BEE8-535F426773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64E005-C436-4929-B97F-663341987B8D}" type="pres">
      <dgm:prSet presAssocID="{5B76827E-D0C7-43FF-BEE8-535F42677391}" presName="childText" presStyleLbl="revTx" presStyleIdx="0" presStyleCnt="2">
        <dgm:presLayoutVars>
          <dgm:bulletEnabled val="1"/>
        </dgm:presLayoutVars>
      </dgm:prSet>
      <dgm:spPr/>
    </dgm:pt>
    <dgm:pt modelId="{F8BC17BF-7CE0-4D74-9A0B-A738A108645E}" type="pres">
      <dgm:prSet presAssocID="{344DD032-EF5B-47D9-B2CD-494EB1AA416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9C5D6AD-14FF-4256-90A6-0899B9F99A59}" type="pres">
      <dgm:prSet presAssocID="{344DD032-EF5B-47D9-B2CD-494EB1AA416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3B5CA29-F883-4403-AFB7-618CC509EFCE}" srcId="{344DD032-EF5B-47D9-B2CD-494EB1AA416B}" destId="{AEE4274F-6559-4502-BCC9-956EC5835BDA}" srcOrd="0" destOrd="0" parTransId="{4E3B7DAA-F325-4D9F-828C-42F800079357}" sibTransId="{7121053F-C51C-483C-B4DC-A48AF0D26F7F}"/>
    <dgm:cxn modelId="{788A0142-974A-4458-965B-916D60CC0972}" type="presOf" srcId="{344DD032-EF5B-47D9-B2CD-494EB1AA416B}" destId="{F8BC17BF-7CE0-4D74-9A0B-A738A108645E}" srcOrd="0" destOrd="0" presId="urn:microsoft.com/office/officeart/2005/8/layout/vList2"/>
    <dgm:cxn modelId="{53A51043-9684-4BA8-9AF6-6471D0A99E7B}" srcId="{5B76827E-D0C7-43FF-BEE8-535F42677391}" destId="{1CC70A4D-20C7-4ECB-BA06-70E9198DE8E8}" srcOrd="0" destOrd="0" parTransId="{349F2775-1E25-4603-9F98-D81411EB8E76}" sibTransId="{95FD992D-2163-40AE-A604-EF0A584C806E}"/>
    <dgm:cxn modelId="{DC821647-D412-41A4-B1AB-BC43601A48D2}" type="presOf" srcId="{5B76827E-D0C7-43FF-BEE8-535F42677391}" destId="{38DE415A-8ABC-40B2-876F-E8B215B2DED6}" srcOrd="0" destOrd="0" presId="urn:microsoft.com/office/officeart/2005/8/layout/vList2"/>
    <dgm:cxn modelId="{E361F552-35C1-4178-A657-1AB4117CEF90}" type="presOf" srcId="{3EDB2291-E4CE-4332-8567-C84824910A28}" destId="{1E1BB632-152C-4EBF-8438-B24FF6DDC6AA}" srcOrd="0" destOrd="0" presId="urn:microsoft.com/office/officeart/2005/8/layout/vList2"/>
    <dgm:cxn modelId="{A998F492-B921-49F5-A6F0-FEEA10A88C8B}" srcId="{3EDB2291-E4CE-4332-8567-C84824910A28}" destId="{344DD032-EF5B-47D9-B2CD-494EB1AA416B}" srcOrd="1" destOrd="0" parTransId="{35287F12-BD23-44E3-A0B0-C086FC781261}" sibTransId="{02576916-9565-4026-A464-8914CE968E5D}"/>
    <dgm:cxn modelId="{81C9A898-CDE9-4AF6-9110-196DBC5675DE}" srcId="{3EDB2291-E4CE-4332-8567-C84824910A28}" destId="{5B76827E-D0C7-43FF-BEE8-535F42677391}" srcOrd="0" destOrd="0" parTransId="{6F524611-65E4-4F90-B5A7-F43052D5BB79}" sibTransId="{14A50251-D49D-4B4A-854B-A211A4F8C783}"/>
    <dgm:cxn modelId="{E61259AC-AFA2-4EEA-AB27-8E15FA872C06}" type="presOf" srcId="{AEE4274F-6559-4502-BCC9-956EC5835BDA}" destId="{79C5D6AD-14FF-4256-90A6-0899B9F99A59}" srcOrd="0" destOrd="0" presId="urn:microsoft.com/office/officeart/2005/8/layout/vList2"/>
    <dgm:cxn modelId="{A53BCEBF-984A-40AE-B584-74672742C775}" type="presOf" srcId="{1CC70A4D-20C7-4ECB-BA06-70E9198DE8E8}" destId="{5364E005-C436-4929-B97F-663341987B8D}" srcOrd="0" destOrd="0" presId="urn:microsoft.com/office/officeart/2005/8/layout/vList2"/>
    <dgm:cxn modelId="{84149F9C-6A3B-496B-BEF4-244D8C7B0DC6}" type="presParOf" srcId="{1E1BB632-152C-4EBF-8438-B24FF6DDC6AA}" destId="{38DE415A-8ABC-40B2-876F-E8B215B2DED6}" srcOrd="0" destOrd="0" presId="urn:microsoft.com/office/officeart/2005/8/layout/vList2"/>
    <dgm:cxn modelId="{34222457-AC27-4456-BAEC-69C72F1FF1C2}" type="presParOf" srcId="{1E1BB632-152C-4EBF-8438-B24FF6DDC6AA}" destId="{5364E005-C436-4929-B97F-663341987B8D}" srcOrd="1" destOrd="0" presId="urn:microsoft.com/office/officeart/2005/8/layout/vList2"/>
    <dgm:cxn modelId="{446FC74B-CCE3-4070-ACBE-58C1DB016728}" type="presParOf" srcId="{1E1BB632-152C-4EBF-8438-B24FF6DDC6AA}" destId="{F8BC17BF-7CE0-4D74-9A0B-A738A108645E}" srcOrd="2" destOrd="0" presId="urn:microsoft.com/office/officeart/2005/8/layout/vList2"/>
    <dgm:cxn modelId="{F634C6EB-7A19-4A69-8B81-849BECC4B087}" type="presParOf" srcId="{1E1BB632-152C-4EBF-8438-B24FF6DDC6AA}" destId="{79C5D6AD-14FF-4256-90A6-0899B9F99A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E40611-0526-478F-AFD2-284901D2CFBB}" type="doc">
      <dgm:prSet loTypeId="urn:diagrams.loki3.com/Bracke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9BAAD18-A23D-4A1B-B12E-992E8E2AE69A}">
      <dgm:prSet phldrT="[Text]"/>
      <dgm:spPr/>
      <dgm:t>
        <a:bodyPr/>
        <a:lstStyle/>
        <a:p>
          <a:r>
            <a:rPr lang="en-IN"/>
            <a:t>kill(…)</a:t>
          </a:r>
        </a:p>
      </dgm:t>
    </dgm:pt>
    <dgm:pt modelId="{DCFE538A-B663-4FB2-8269-B6A4884B3BDB}" type="parTrans" cxnId="{3E037B05-61A7-4074-AC5B-509C6B68FE2A}">
      <dgm:prSet/>
      <dgm:spPr/>
      <dgm:t>
        <a:bodyPr/>
        <a:lstStyle/>
        <a:p>
          <a:endParaRPr lang="en-IN"/>
        </a:p>
      </dgm:t>
    </dgm:pt>
    <dgm:pt modelId="{660497A6-ACD1-4941-8884-3ED88B74ECD4}" type="sibTrans" cxnId="{3E037B05-61A7-4074-AC5B-509C6B68FE2A}">
      <dgm:prSet/>
      <dgm:spPr/>
      <dgm:t>
        <a:bodyPr/>
        <a:lstStyle/>
        <a:p>
          <a:endParaRPr lang="en-IN"/>
        </a:p>
      </dgm:t>
    </dgm:pt>
    <dgm:pt modelId="{4EDA3328-E6D0-4761-9A18-B166B1DD813D}">
      <dgm:prSet phldrT="[Text]"/>
      <dgm:spPr/>
      <dgm:t>
        <a:bodyPr/>
        <a:lstStyle/>
        <a:p>
          <a:r>
            <a:rPr lang="en-IN"/>
            <a:t>Send a signal to a thread group</a:t>
          </a:r>
        </a:p>
      </dgm:t>
    </dgm:pt>
    <dgm:pt modelId="{F6A4831D-60CE-4E1A-B6BC-54F38DA15F48}" type="parTrans" cxnId="{01DB06F8-DBEF-4D7B-A80B-54AA764E3D5B}">
      <dgm:prSet/>
      <dgm:spPr/>
      <dgm:t>
        <a:bodyPr/>
        <a:lstStyle/>
        <a:p>
          <a:endParaRPr lang="en-IN"/>
        </a:p>
      </dgm:t>
    </dgm:pt>
    <dgm:pt modelId="{E136FAB5-7C71-4949-B559-D3C59C7F06F4}" type="sibTrans" cxnId="{01DB06F8-DBEF-4D7B-A80B-54AA764E3D5B}">
      <dgm:prSet/>
      <dgm:spPr/>
      <dgm:t>
        <a:bodyPr/>
        <a:lstStyle/>
        <a:p>
          <a:endParaRPr lang="en-IN"/>
        </a:p>
      </dgm:t>
    </dgm:pt>
    <dgm:pt modelId="{E0688390-DAA4-45A9-AEC5-253CE2899518}">
      <dgm:prSet phldrT="[Text]"/>
      <dgm:spPr/>
      <dgm:t>
        <a:bodyPr/>
        <a:lstStyle/>
        <a:p>
          <a:r>
            <a:rPr lang="en-IN" err="1"/>
            <a:t>tkill</a:t>
          </a:r>
          <a:r>
            <a:rPr lang="en-IN"/>
            <a:t>(…)</a:t>
          </a:r>
        </a:p>
      </dgm:t>
    </dgm:pt>
    <dgm:pt modelId="{6A3D8C4D-47D2-4CC1-A291-FE171AADC5EC}" type="parTrans" cxnId="{7858FF43-6BA4-4845-93A5-D9D63B2C9B1E}">
      <dgm:prSet/>
      <dgm:spPr/>
      <dgm:t>
        <a:bodyPr/>
        <a:lstStyle/>
        <a:p>
          <a:endParaRPr lang="en-IN"/>
        </a:p>
      </dgm:t>
    </dgm:pt>
    <dgm:pt modelId="{D494B96B-ED7E-44AC-AA34-24F566AC0475}" type="sibTrans" cxnId="{7858FF43-6BA4-4845-93A5-D9D63B2C9B1E}">
      <dgm:prSet/>
      <dgm:spPr/>
      <dgm:t>
        <a:bodyPr/>
        <a:lstStyle/>
        <a:p>
          <a:endParaRPr lang="en-IN"/>
        </a:p>
      </dgm:t>
    </dgm:pt>
    <dgm:pt modelId="{7DE60467-114D-4B9B-9C8D-FF0C01830880}">
      <dgm:prSet phldrT="[Text]"/>
      <dgm:spPr/>
      <dgm:t>
        <a:bodyPr/>
        <a:lstStyle/>
        <a:p>
          <a:r>
            <a:rPr lang="en-IN"/>
            <a:t>Send a signal to a specific process</a:t>
          </a:r>
        </a:p>
      </dgm:t>
    </dgm:pt>
    <dgm:pt modelId="{6672B9C6-E439-4E26-935B-D100B2B88ACD}" type="parTrans" cxnId="{D947413A-0A89-4169-B998-EB8E880883BA}">
      <dgm:prSet/>
      <dgm:spPr/>
      <dgm:t>
        <a:bodyPr/>
        <a:lstStyle/>
        <a:p>
          <a:endParaRPr lang="en-IN"/>
        </a:p>
      </dgm:t>
    </dgm:pt>
    <dgm:pt modelId="{5E1DED5B-7BEE-40BE-9BFB-78F465C6C517}" type="sibTrans" cxnId="{D947413A-0A89-4169-B998-EB8E880883BA}">
      <dgm:prSet/>
      <dgm:spPr/>
      <dgm:t>
        <a:bodyPr/>
        <a:lstStyle/>
        <a:p>
          <a:endParaRPr lang="en-IN"/>
        </a:p>
      </dgm:t>
    </dgm:pt>
    <dgm:pt modelId="{84503EBF-3871-4036-B632-07CD189CD2FB}">
      <dgm:prSet phldrT="[Text]"/>
      <dgm:spPr/>
      <dgm:t>
        <a:bodyPr/>
        <a:lstStyle/>
        <a:p>
          <a:r>
            <a:rPr lang="en-IN" err="1"/>
            <a:t>tgkill</a:t>
          </a:r>
          <a:endParaRPr lang="en-IN"/>
        </a:p>
      </dgm:t>
    </dgm:pt>
    <dgm:pt modelId="{E2D9C3CE-2E4F-4DE1-9829-8A7DB19BB81F}" type="parTrans" cxnId="{42BCAF22-88AC-42A1-A269-AE87D9AF46C0}">
      <dgm:prSet/>
      <dgm:spPr/>
      <dgm:t>
        <a:bodyPr/>
        <a:lstStyle/>
        <a:p>
          <a:endParaRPr lang="en-IN"/>
        </a:p>
      </dgm:t>
    </dgm:pt>
    <dgm:pt modelId="{AE093F42-11F9-4979-8B38-E04DEFC16A79}" type="sibTrans" cxnId="{42BCAF22-88AC-42A1-A269-AE87D9AF46C0}">
      <dgm:prSet/>
      <dgm:spPr/>
      <dgm:t>
        <a:bodyPr/>
        <a:lstStyle/>
        <a:p>
          <a:endParaRPr lang="en-IN"/>
        </a:p>
      </dgm:t>
    </dgm:pt>
    <dgm:pt modelId="{83D48218-AE9C-4A34-85DE-346148736587}">
      <dgm:prSet phldrT="[Text]"/>
      <dgm:spPr/>
      <dgm:t>
        <a:bodyPr/>
        <a:lstStyle/>
        <a:p>
          <a:r>
            <a:rPr lang="en-IN"/>
            <a:t>Send a signal to a specific thread in a thread group (protects against thread ids being reused)</a:t>
          </a:r>
        </a:p>
      </dgm:t>
    </dgm:pt>
    <dgm:pt modelId="{34452D88-3B43-409C-B838-DAA0E3D41D91}" type="parTrans" cxnId="{12AE0840-793C-4A41-9668-B4DFF15BA772}">
      <dgm:prSet/>
      <dgm:spPr/>
      <dgm:t>
        <a:bodyPr/>
        <a:lstStyle/>
        <a:p>
          <a:endParaRPr lang="en-IN"/>
        </a:p>
      </dgm:t>
    </dgm:pt>
    <dgm:pt modelId="{018B5FA5-3B2F-44A8-B3DB-9A3D8123BF90}" type="sibTrans" cxnId="{12AE0840-793C-4A41-9668-B4DFF15BA772}">
      <dgm:prSet/>
      <dgm:spPr/>
      <dgm:t>
        <a:bodyPr/>
        <a:lstStyle/>
        <a:p>
          <a:endParaRPr lang="en-IN"/>
        </a:p>
      </dgm:t>
    </dgm:pt>
    <dgm:pt modelId="{2DA29553-FB10-4260-B849-7C8723395515}" type="pres">
      <dgm:prSet presAssocID="{93E40611-0526-478F-AFD2-284901D2CFBB}" presName="Name0" presStyleCnt="0">
        <dgm:presLayoutVars>
          <dgm:dir/>
          <dgm:animLvl val="lvl"/>
          <dgm:resizeHandles val="exact"/>
        </dgm:presLayoutVars>
      </dgm:prSet>
      <dgm:spPr/>
    </dgm:pt>
    <dgm:pt modelId="{52DB007E-DF96-4457-9491-21351941F436}" type="pres">
      <dgm:prSet presAssocID="{F9BAAD18-A23D-4A1B-B12E-992E8E2AE69A}" presName="linNode" presStyleCnt="0"/>
      <dgm:spPr/>
    </dgm:pt>
    <dgm:pt modelId="{0BFDF198-0A40-4591-AFC7-EC783C7D9E5F}" type="pres">
      <dgm:prSet presAssocID="{F9BAAD18-A23D-4A1B-B12E-992E8E2AE69A}" presName="parTx" presStyleLbl="revTx" presStyleIdx="0" presStyleCnt="3">
        <dgm:presLayoutVars>
          <dgm:chMax val="1"/>
          <dgm:bulletEnabled val="1"/>
        </dgm:presLayoutVars>
      </dgm:prSet>
      <dgm:spPr/>
    </dgm:pt>
    <dgm:pt modelId="{8EE95E95-2791-4C0A-A650-6EA46CF430E6}" type="pres">
      <dgm:prSet presAssocID="{F9BAAD18-A23D-4A1B-B12E-992E8E2AE69A}" presName="bracket" presStyleLbl="parChTrans1D1" presStyleIdx="0" presStyleCnt="3"/>
      <dgm:spPr/>
    </dgm:pt>
    <dgm:pt modelId="{FA6E6307-8138-48DD-A709-CEA24381EBEC}" type="pres">
      <dgm:prSet presAssocID="{F9BAAD18-A23D-4A1B-B12E-992E8E2AE69A}" presName="spH" presStyleCnt="0"/>
      <dgm:spPr/>
    </dgm:pt>
    <dgm:pt modelId="{A3FD35A5-6B24-496D-A4EE-2494D03BB2D0}" type="pres">
      <dgm:prSet presAssocID="{F9BAAD18-A23D-4A1B-B12E-992E8E2AE69A}" presName="desTx" presStyleLbl="node1" presStyleIdx="0" presStyleCnt="3">
        <dgm:presLayoutVars>
          <dgm:bulletEnabled val="1"/>
        </dgm:presLayoutVars>
      </dgm:prSet>
      <dgm:spPr/>
    </dgm:pt>
    <dgm:pt modelId="{DFE4F1D9-F097-4868-BC94-C9CDD199680C}" type="pres">
      <dgm:prSet presAssocID="{660497A6-ACD1-4941-8884-3ED88B74ECD4}" presName="spV" presStyleCnt="0"/>
      <dgm:spPr/>
    </dgm:pt>
    <dgm:pt modelId="{CFD0E3FD-522F-40DC-BA22-C90451578F55}" type="pres">
      <dgm:prSet presAssocID="{E0688390-DAA4-45A9-AEC5-253CE2899518}" presName="linNode" presStyleCnt="0"/>
      <dgm:spPr/>
    </dgm:pt>
    <dgm:pt modelId="{76195CBD-EF86-41FD-B768-75B4287706D6}" type="pres">
      <dgm:prSet presAssocID="{E0688390-DAA4-45A9-AEC5-253CE2899518}" presName="parTx" presStyleLbl="revTx" presStyleIdx="1" presStyleCnt="3">
        <dgm:presLayoutVars>
          <dgm:chMax val="1"/>
          <dgm:bulletEnabled val="1"/>
        </dgm:presLayoutVars>
      </dgm:prSet>
      <dgm:spPr/>
    </dgm:pt>
    <dgm:pt modelId="{DB84D64C-A7DE-4BAA-9E68-6A437F3853B4}" type="pres">
      <dgm:prSet presAssocID="{E0688390-DAA4-45A9-AEC5-253CE2899518}" presName="bracket" presStyleLbl="parChTrans1D1" presStyleIdx="1" presStyleCnt="3"/>
      <dgm:spPr/>
    </dgm:pt>
    <dgm:pt modelId="{D657DB42-BAF8-423E-9055-AFDEA99FCB85}" type="pres">
      <dgm:prSet presAssocID="{E0688390-DAA4-45A9-AEC5-253CE2899518}" presName="spH" presStyleCnt="0"/>
      <dgm:spPr/>
    </dgm:pt>
    <dgm:pt modelId="{ADD53C9E-3829-42A5-A3C6-CE865B17F6CB}" type="pres">
      <dgm:prSet presAssocID="{E0688390-DAA4-45A9-AEC5-253CE2899518}" presName="desTx" presStyleLbl="node1" presStyleIdx="1" presStyleCnt="3">
        <dgm:presLayoutVars>
          <dgm:bulletEnabled val="1"/>
        </dgm:presLayoutVars>
      </dgm:prSet>
      <dgm:spPr/>
    </dgm:pt>
    <dgm:pt modelId="{D016A16A-A30A-463A-8420-452C70899F72}" type="pres">
      <dgm:prSet presAssocID="{D494B96B-ED7E-44AC-AA34-24F566AC0475}" presName="spV" presStyleCnt="0"/>
      <dgm:spPr/>
    </dgm:pt>
    <dgm:pt modelId="{A8142009-1727-404C-B938-604B38E40CF2}" type="pres">
      <dgm:prSet presAssocID="{84503EBF-3871-4036-B632-07CD189CD2FB}" presName="linNode" presStyleCnt="0"/>
      <dgm:spPr/>
    </dgm:pt>
    <dgm:pt modelId="{EF2F93B3-8C36-4135-8351-D623A915F752}" type="pres">
      <dgm:prSet presAssocID="{84503EBF-3871-4036-B632-07CD189CD2FB}" presName="parTx" presStyleLbl="revTx" presStyleIdx="2" presStyleCnt="3">
        <dgm:presLayoutVars>
          <dgm:chMax val="1"/>
          <dgm:bulletEnabled val="1"/>
        </dgm:presLayoutVars>
      </dgm:prSet>
      <dgm:spPr/>
    </dgm:pt>
    <dgm:pt modelId="{8D519CB4-F1E5-4CA9-9693-85DFBBEDE85F}" type="pres">
      <dgm:prSet presAssocID="{84503EBF-3871-4036-B632-07CD189CD2FB}" presName="bracket" presStyleLbl="parChTrans1D1" presStyleIdx="2" presStyleCnt="3"/>
      <dgm:spPr/>
    </dgm:pt>
    <dgm:pt modelId="{8A94B0B5-0DBB-4AFE-95AC-65CB2009AB42}" type="pres">
      <dgm:prSet presAssocID="{84503EBF-3871-4036-B632-07CD189CD2FB}" presName="spH" presStyleCnt="0"/>
      <dgm:spPr/>
    </dgm:pt>
    <dgm:pt modelId="{0E4A5275-4228-415F-9AB3-F32027C573C4}" type="pres">
      <dgm:prSet presAssocID="{84503EBF-3871-4036-B632-07CD189CD2FB}" presName="desTx" presStyleLbl="node1" presStyleIdx="2" presStyleCnt="3">
        <dgm:presLayoutVars>
          <dgm:bulletEnabled val="1"/>
        </dgm:presLayoutVars>
      </dgm:prSet>
      <dgm:spPr/>
    </dgm:pt>
  </dgm:ptLst>
  <dgm:cxnLst>
    <dgm:cxn modelId="{3E037B05-61A7-4074-AC5B-509C6B68FE2A}" srcId="{93E40611-0526-478F-AFD2-284901D2CFBB}" destId="{F9BAAD18-A23D-4A1B-B12E-992E8E2AE69A}" srcOrd="0" destOrd="0" parTransId="{DCFE538A-B663-4FB2-8269-B6A4884B3BDB}" sibTransId="{660497A6-ACD1-4941-8884-3ED88B74ECD4}"/>
    <dgm:cxn modelId="{42BCAF22-88AC-42A1-A269-AE87D9AF46C0}" srcId="{93E40611-0526-478F-AFD2-284901D2CFBB}" destId="{84503EBF-3871-4036-B632-07CD189CD2FB}" srcOrd="2" destOrd="0" parTransId="{E2D9C3CE-2E4F-4DE1-9829-8A7DB19BB81F}" sibTransId="{AE093F42-11F9-4979-8B38-E04DEFC16A79}"/>
    <dgm:cxn modelId="{B8CAAD34-9123-4087-AFC9-96D624EAB618}" type="presOf" srcId="{F9BAAD18-A23D-4A1B-B12E-992E8E2AE69A}" destId="{0BFDF198-0A40-4591-AFC7-EC783C7D9E5F}" srcOrd="0" destOrd="0" presId="urn:diagrams.loki3.com/BracketList"/>
    <dgm:cxn modelId="{D947413A-0A89-4169-B998-EB8E880883BA}" srcId="{E0688390-DAA4-45A9-AEC5-253CE2899518}" destId="{7DE60467-114D-4B9B-9C8D-FF0C01830880}" srcOrd="0" destOrd="0" parTransId="{6672B9C6-E439-4E26-935B-D100B2B88ACD}" sibTransId="{5E1DED5B-7BEE-40BE-9BFB-78F465C6C517}"/>
    <dgm:cxn modelId="{12AE0840-793C-4A41-9668-B4DFF15BA772}" srcId="{84503EBF-3871-4036-B632-07CD189CD2FB}" destId="{83D48218-AE9C-4A34-85DE-346148736587}" srcOrd="0" destOrd="0" parTransId="{34452D88-3B43-409C-B838-DAA0E3D41D91}" sibTransId="{018B5FA5-3B2F-44A8-B3DB-9A3D8123BF90}"/>
    <dgm:cxn modelId="{4EB38361-3D9F-417B-8645-2B1ADA4B0436}" type="presOf" srcId="{83D48218-AE9C-4A34-85DE-346148736587}" destId="{0E4A5275-4228-415F-9AB3-F32027C573C4}" srcOrd="0" destOrd="0" presId="urn:diagrams.loki3.com/BracketList"/>
    <dgm:cxn modelId="{7858FF43-6BA4-4845-93A5-D9D63B2C9B1E}" srcId="{93E40611-0526-478F-AFD2-284901D2CFBB}" destId="{E0688390-DAA4-45A9-AEC5-253CE2899518}" srcOrd="1" destOrd="0" parTransId="{6A3D8C4D-47D2-4CC1-A291-FE171AADC5EC}" sibTransId="{D494B96B-ED7E-44AC-AA34-24F566AC0475}"/>
    <dgm:cxn modelId="{7B1A8466-7028-49B0-A395-643E87DD469F}" type="presOf" srcId="{93E40611-0526-478F-AFD2-284901D2CFBB}" destId="{2DA29553-FB10-4260-B849-7C8723395515}" srcOrd="0" destOrd="0" presId="urn:diagrams.loki3.com/BracketList"/>
    <dgm:cxn modelId="{AE425B5A-D179-40D5-A9EA-C80446B3CC10}" type="presOf" srcId="{84503EBF-3871-4036-B632-07CD189CD2FB}" destId="{EF2F93B3-8C36-4135-8351-D623A915F752}" srcOrd="0" destOrd="0" presId="urn:diagrams.loki3.com/BracketList"/>
    <dgm:cxn modelId="{8351B282-0BD3-4573-AD16-F1343C8E3AA9}" type="presOf" srcId="{E0688390-DAA4-45A9-AEC5-253CE2899518}" destId="{76195CBD-EF86-41FD-B768-75B4287706D6}" srcOrd="0" destOrd="0" presId="urn:diagrams.loki3.com/BracketList"/>
    <dgm:cxn modelId="{6E7C388F-7680-40E2-85B6-364A5141CE47}" type="presOf" srcId="{4EDA3328-E6D0-4761-9A18-B166B1DD813D}" destId="{A3FD35A5-6B24-496D-A4EE-2494D03BB2D0}" srcOrd="0" destOrd="0" presId="urn:diagrams.loki3.com/BracketList"/>
    <dgm:cxn modelId="{827CC3DF-66A1-43A3-A6DB-8480A37D8D2B}" type="presOf" srcId="{7DE60467-114D-4B9B-9C8D-FF0C01830880}" destId="{ADD53C9E-3829-42A5-A3C6-CE865B17F6CB}" srcOrd="0" destOrd="0" presId="urn:diagrams.loki3.com/BracketList"/>
    <dgm:cxn modelId="{01DB06F8-DBEF-4D7B-A80B-54AA764E3D5B}" srcId="{F9BAAD18-A23D-4A1B-B12E-992E8E2AE69A}" destId="{4EDA3328-E6D0-4761-9A18-B166B1DD813D}" srcOrd="0" destOrd="0" parTransId="{F6A4831D-60CE-4E1A-B6BC-54F38DA15F48}" sibTransId="{E136FAB5-7C71-4949-B559-D3C59C7F06F4}"/>
    <dgm:cxn modelId="{DC060A99-1592-4ADB-B2EA-6B94F0EEDBA4}" type="presParOf" srcId="{2DA29553-FB10-4260-B849-7C8723395515}" destId="{52DB007E-DF96-4457-9491-21351941F436}" srcOrd="0" destOrd="0" presId="urn:diagrams.loki3.com/BracketList"/>
    <dgm:cxn modelId="{6285D274-E033-4C92-87DC-A56C650A3B81}" type="presParOf" srcId="{52DB007E-DF96-4457-9491-21351941F436}" destId="{0BFDF198-0A40-4591-AFC7-EC783C7D9E5F}" srcOrd="0" destOrd="0" presId="urn:diagrams.loki3.com/BracketList"/>
    <dgm:cxn modelId="{A424EEEC-9C1C-4A66-A057-C9A19649E837}" type="presParOf" srcId="{52DB007E-DF96-4457-9491-21351941F436}" destId="{8EE95E95-2791-4C0A-A650-6EA46CF430E6}" srcOrd="1" destOrd="0" presId="urn:diagrams.loki3.com/BracketList"/>
    <dgm:cxn modelId="{BC7261F3-A487-479E-BD37-B05560CE15F5}" type="presParOf" srcId="{52DB007E-DF96-4457-9491-21351941F436}" destId="{FA6E6307-8138-48DD-A709-CEA24381EBEC}" srcOrd="2" destOrd="0" presId="urn:diagrams.loki3.com/BracketList"/>
    <dgm:cxn modelId="{6CD97721-55A7-4167-962B-1FCF5E3F011C}" type="presParOf" srcId="{52DB007E-DF96-4457-9491-21351941F436}" destId="{A3FD35A5-6B24-496D-A4EE-2494D03BB2D0}" srcOrd="3" destOrd="0" presId="urn:diagrams.loki3.com/BracketList"/>
    <dgm:cxn modelId="{3D7722F0-6C70-425F-AEF6-E8EC1E7831C8}" type="presParOf" srcId="{2DA29553-FB10-4260-B849-7C8723395515}" destId="{DFE4F1D9-F097-4868-BC94-C9CDD199680C}" srcOrd="1" destOrd="0" presId="urn:diagrams.loki3.com/BracketList"/>
    <dgm:cxn modelId="{82964814-B0DC-4FA7-B70A-44DA7B61262F}" type="presParOf" srcId="{2DA29553-FB10-4260-B849-7C8723395515}" destId="{CFD0E3FD-522F-40DC-BA22-C90451578F55}" srcOrd="2" destOrd="0" presId="urn:diagrams.loki3.com/BracketList"/>
    <dgm:cxn modelId="{A0C98C60-CE29-4AF5-9579-733F8A597A3A}" type="presParOf" srcId="{CFD0E3FD-522F-40DC-BA22-C90451578F55}" destId="{76195CBD-EF86-41FD-B768-75B4287706D6}" srcOrd="0" destOrd="0" presId="urn:diagrams.loki3.com/BracketList"/>
    <dgm:cxn modelId="{A7611E03-D2E6-4BAD-913F-BCFE9BC1F0F5}" type="presParOf" srcId="{CFD0E3FD-522F-40DC-BA22-C90451578F55}" destId="{DB84D64C-A7DE-4BAA-9E68-6A437F3853B4}" srcOrd="1" destOrd="0" presId="urn:diagrams.loki3.com/BracketList"/>
    <dgm:cxn modelId="{C153ACB4-2053-4AE6-BA64-4DBAFA4A88EC}" type="presParOf" srcId="{CFD0E3FD-522F-40DC-BA22-C90451578F55}" destId="{D657DB42-BAF8-423E-9055-AFDEA99FCB85}" srcOrd="2" destOrd="0" presId="urn:diagrams.loki3.com/BracketList"/>
    <dgm:cxn modelId="{71236CD2-613B-4022-8FBE-500DD40D0BF1}" type="presParOf" srcId="{CFD0E3FD-522F-40DC-BA22-C90451578F55}" destId="{ADD53C9E-3829-42A5-A3C6-CE865B17F6CB}" srcOrd="3" destOrd="0" presId="urn:diagrams.loki3.com/BracketList"/>
    <dgm:cxn modelId="{197BA09D-EC49-412E-B0ED-27E6F9EE9525}" type="presParOf" srcId="{2DA29553-FB10-4260-B849-7C8723395515}" destId="{D016A16A-A30A-463A-8420-452C70899F72}" srcOrd="3" destOrd="0" presId="urn:diagrams.loki3.com/BracketList"/>
    <dgm:cxn modelId="{9F719B22-233A-45D2-919E-D336F0B5969F}" type="presParOf" srcId="{2DA29553-FB10-4260-B849-7C8723395515}" destId="{A8142009-1727-404C-B938-604B38E40CF2}" srcOrd="4" destOrd="0" presId="urn:diagrams.loki3.com/BracketList"/>
    <dgm:cxn modelId="{EE4F18E0-6DB8-4CCB-B9F0-57CAD39346B4}" type="presParOf" srcId="{A8142009-1727-404C-B938-604B38E40CF2}" destId="{EF2F93B3-8C36-4135-8351-D623A915F752}" srcOrd="0" destOrd="0" presId="urn:diagrams.loki3.com/BracketList"/>
    <dgm:cxn modelId="{6E856FB6-F68D-4326-ABCA-CBFF7F881CE2}" type="presParOf" srcId="{A8142009-1727-404C-B938-604B38E40CF2}" destId="{8D519CB4-F1E5-4CA9-9693-85DFBBEDE85F}" srcOrd="1" destOrd="0" presId="urn:diagrams.loki3.com/BracketList"/>
    <dgm:cxn modelId="{23660B80-94C9-4638-8450-66C2BFFB2DDC}" type="presParOf" srcId="{A8142009-1727-404C-B938-604B38E40CF2}" destId="{8A94B0B5-0DBB-4AFE-95AC-65CB2009AB42}" srcOrd="2" destOrd="0" presId="urn:diagrams.loki3.com/BracketList"/>
    <dgm:cxn modelId="{6C0CD8FC-CC40-48EF-9D5B-B7B56A8B8DD0}" type="presParOf" srcId="{A8142009-1727-404C-B938-604B38E40CF2}" destId="{0E4A5275-4228-415F-9AB3-F32027C573C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27900A-A29E-4630-A39D-1D63FD9E64F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252FCC2-0F7A-4528-B6C9-1D1AB391D0AC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Follows the reverse set of steps</a:t>
          </a:r>
        </a:p>
      </dgm:t>
    </dgm:pt>
    <dgm:pt modelId="{501718D0-ED9E-4D60-A174-E97935821D07}" type="parTrans" cxnId="{CACA0D1E-26DA-435E-87B1-33495DD89FE7}">
      <dgm:prSet/>
      <dgm:spPr/>
      <dgm:t>
        <a:bodyPr/>
        <a:lstStyle/>
        <a:p>
          <a:endParaRPr lang="en-IN"/>
        </a:p>
      </dgm:t>
    </dgm:pt>
    <dgm:pt modelId="{93EA7420-1C18-4E90-8214-8213FF468853}" type="sibTrans" cxnId="{CACA0D1E-26DA-435E-87B1-33495DD89FE7}">
      <dgm:prSet/>
      <dgm:spPr/>
      <dgm:t>
        <a:bodyPr/>
        <a:lstStyle/>
        <a:p>
          <a:endParaRPr lang="en-IN"/>
        </a:p>
      </dgm:t>
    </dgm:pt>
    <dgm:pt modelId="{7A0F177E-19BE-4383-B1D0-AA2E2F373CA5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Uses the </a:t>
          </a:r>
          <a:r>
            <a:rPr lang="en-IN" i="1" err="1">
              <a:solidFill>
                <a:schemeClr val="tx1"/>
              </a:solidFill>
            </a:rPr>
            <a:t>copy_from_user</a:t>
          </a:r>
          <a:r>
            <a:rPr lang="en-IN">
              <a:solidFill>
                <a:schemeClr val="tx1"/>
              </a:solidFill>
            </a:rPr>
            <a:t> function to copy the signal context to kernel space.</a:t>
          </a:r>
        </a:p>
      </dgm:t>
    </dgm:pt>
    <dgm:pt modelId="{0D546C61-BF9C-4E1C-AD20-0C9D57787CE7}" type="parTrans" cxnId="{BA38FE89-9CE9-4BD5-90E7-035A822C329D}">
      <dgm:prSet/>
      <dgm:spPr/>
      <dgm:t>
        <a:bodyPr/>
        <a:lstStyle/>
        <a:p>
          <a:endParaRPr lang="en-IN"/>
        </a:p>
      </dgm:t>
    </dgm:pt>
    <dgm:pt modelId="{5D1FB3CB-DE3E-4930-A5BD-62993B61CF69}" type="sibTrans" cxnId="{BA38FE89-9CE9-4BD5-90E7-035A822C329D}">
      <dgm:prSet/>
      <dgm:spPr/>
      <dgm:t>
        <a:bodyPr/>
        <a:lstStyle/>
        <a:p>
          <a:endParaRPr lang="en-IN"/>
        </a:p>
      </dgm:t>
    </dgm:pt>
    <dgm:pt modelId="{C9410B35-59C8-4FA9-824E-6215050134B8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Restores the context of the user process. The kernel can only populate the registers.</a:t>
          </a:r>
        </a:p>
      </dgm:t>
    </dgm:pt>
    <dgm:pt modelId="{F6092B61-9694-4B31-9563-7200CECD0F22}" type="parTrans" cxnId="{47F619F2-F909-4208-994D-64B3585360DB}">
      <dgm:prSet/>
      <dgm:spPr/>
      <dgm:t>
        <a:bodyPr/>
        <a:lstStyle/>
        <a:p>
          <a:endParaRPr lang="en-IN"/>
        </a:p>
      </dgm:t>
    </dgm:pt>
    <dgm:pt modelId="{31EA543D-0A95-40AC-89D1-0AB818FC303A}" type="sibTrans" cxnId="{47F619F2-F909-4208-994D-64B3585360DB}">
      <dgm:prSet/>
      <dgm:spPr/>
      <dgm:t>
        <a:bodyPr/>
        <a:lstStyle/>
        <a:p>
          <a:endParaRPr lang="en-IN"/>
        </a:p>
      </dgm:t>
    </dgm:pt>
    <dgm:pt modelId="{4C543AD1-904C-4B30-A7A5-97C690F2302B}" type="pres">
      <dgm:prSet presAssocID="{0C27900A-A29E-4630-A39D-1D63FD9E64FC}" presName="Name0" presStyleCnt="0">
        <dgm:presLayoutVars>
          <dgm:chMax val="7"/>
          <dgm:chPref val="7"/>
          <dgm:dir/>
        </dgm:presLayoutVars>
      </dgm:prSet>
      <dgm:spPr/>
    </dgm:pt>
    <dgm:pt modelId="{C9239B1D-0A37-441A-AEAC-89646948D9F8}" type="pres">
      <dgm:prSet presAssocID="{0C27900A-A29E-4630-A39D-1D63FD9E64FC}" presName="Name1" presStyleCnt="0"/>
      <dgm:spPr/>
    </dgm:pt>
    <dgm:pt modelId="{C696B57B-FDBB-4B17-9202-027009761D2E}" type="pres">
      <dgm:prSet presAssocID="{0C27900A-A29E-4630-A39D-1D63FD9E64FC}" presName="cycle" presStyleCnt="0"/>
      <dgm:spPr/>
    </dgm:pt>
    <dgm:pt modelId="{8BAA6111-B868-4EBE-95AC-FB8059AC1B54}" type="pres">
      <dgm:prSet presAssocID="{0C27900A-A29E-4630-A39D-1D63FD9E64FC}" presName="srcNode" presStyleLbl="node1" presStyleIdx="0" presStyleCnt="3"/>
      <dgm:spPr/>
    </dgm:pt>
    <dgm:pt modelId="{E6B38EEC-04DD-4B09-9F9C-66D86CCF6DA5}" type="pres">
      <dgm:prSet presAssocID="{0C27900A-A29E-4630-A39D-1D63FD9E64FC}" presName="conn" presStyleLbl="parChTrans1D2" presStyleIdx="0" presStyleCnt="1"/>
      <dgm:spPr/>
    </dgm:pt>
    <dgm:pt modelId="{89B6966B-7416-4129-92DB-4696E3691EB4}" type="pres">
      <dgm:prSet presAssocID="{0C27900A-A29E-4630-A39D-1D63FD9E64FC}" presName="extraNode" presStyleLbl="node1" presStyleIdx="0" presStyleCnt="3"/>
      <dgm:spPr/>
    </dgm:pt>
    <dgm:pt modelId="{8CE78AFB-5073-4A82-BD7F-47E3ED5CAFF4}" type="pres">
      <dgm:prSet presAssocID="{0C27900A-A29E-4630-A39D-1D63FD9E64FC}" presName="dstNode" presStyleLbl="node1" presStyleIdx="0" presStyleCnt="3"/>
      <dgm:spPr/>
    </dgm:pt>
    <dgm:pt modelId="{C7F0DBE9-767A-4B3B-B54C-033A5685FA56}" type="pres">
      <dgm:prSet presAssocID="{0252FCC2-0F7A-4528-B6C9-1D1AB391D0AC}" presName="text_1" presStyleLbl="node1" presStyleIdx="0" presStyleCnt="3">
        <dgm:presLayoutVars>
          <dgm:bulletEnabled val="1"/>
        </dgm:presLayoutVars>
      </dgm:prSet>
      <dgm:spPr/>
    </dgm:pt>
    <dgm:pt modelId="{C8B6DB33-8399-4767-8611-6A02F47C94A5}" type="pres">
      <dgm:prSet presAssocID="{0252FCC2-0F7A-4528-B6C9-1D1AB391D0AC}" presName="accent_1" presStyleCnt="0"/>
      <dgm:spPr/>
    </dgm:pt>
    <dgm:pt modelId="{6F7B8444-278A-4A10-86B7-7F7AB20D2667}" type="pres">
      <dgm:prSet presAssocID="{0252FCC2-0F7A-4528-B6C9-1D1AB391D0AC}" presName="accentRepeatNode" presStyleLbl="solidFgAcc1" presStyleIdx="0" presStyleCnt="3"/>
      <dgm:spPr/>
    </dgm:pt>
    <dgm:pt modelId="{0B002EA4-797E-4767-B280-CA46BA0DEF15}" type="pres">
      <dgm:prSet presAssocID="{7A0F177E-19BE-4383-B1D0-AA2E2F373CA5}" presName="text_2" presStyleLbl="node1" presStyleIdx="1" presStyleCnt="3">
        <dgm:presLayoutVars>
          <dgm:bulletEnabled val="1"/>
        </dgm:presLayoutVars>
      </dgm:prSet>
      <dgm:spPr/>
    </dgm:pt>
    <dgm:pt modelId="{6B476C97-FF80-4868-808F-DE54EFAB761B}" type="pres">
      <dgm:prSet presAssocID="{7A0F177E-19BE-4383-B1D0-AA2E2F373CA5}" presName="accent_2" presStyleCnt="0"/>
      <dgm:spPr/>
    </dgm:pt>
    <dgm:pt modelId="{4EFBFD55-E5D7-4C09-A7DB-0B394B21F307}" type="pres">
      <dgm:prSet presAssocID="{7A0F177E-19BE-4383-B1D0-AA2E2F373CA5}" presName="accentRepeatNode" presStyleLbl="solidFgAcc1" presStyleIdx="1" presStyleCnt="3"/>
      <dgm:spPr/>
    </dgm:pt>
    <dgm:pt modelId="{6859F907-BBD8-41C8-BB25-DA39F5BEC5C9}" type="pres">
      <dgm:prSet presAssocID="{C9410B35-59C8-4FA9-824E-6215050134B8}" presName="text_3" presStyleLbl="node1" presStyleIdx="2" presStyleCnt="3">
        <dgm:presLayoutVars>
          <dgm:bulletEnabled val="1"/>
        </dgm:presLayoutVars>
      </dgm:prSet>
      <dgm:spPr/>
    </dgm:pt>
    <dgm:pt modelId="{124D313C-BA05-4EAC-AF45-E9DC7ACA0391}" type="pres">
      <dgm:prSet presAssocID="{C9410B35-59C8-4FA9-824E-6215050134B8}" presName="accent_3" presStyleCnt="0"/>
      <dgm:spPr/>
    </dgm:pt>
    <dgm:pt modelId="{9B3A2D88-C598-4899-A2B5-73C3D9797BF0}" type="pres">
      <dgm:prSet presAssocID="{C9410B35-59C8-4FA9-824E-6215050134B8}" presName="accentRepeatNode" presStyleLbl="solidFgAcc1" presStyleIdx="2" presStyleCnt="3"/>
      <dgm:spPr/>
    </dgm:pt>
  </dgm:ptLst>
  <dgm:cxnLst>
    <dgm:cxn modelId="{CACA0D1E-26DA-435E-87B1-33495DD89FE7}" srcId="{0C27900A-A29E-4630-A39D-1D63FD9E64FC}" destId="{0252FCC2-0F7A-4528-B6C9-1D1AB391D0AC}" srcOrd="0" destOrd="0" parTransId="{501718D0-ED9E-4D60-A174-E97935821D07}" sibTransId="{93EA7420-1C18-4E90-8214-8213FF468853}"/>
    <dgm:cxn modelId="{ADFE5C24-4745-4547-8479-92C655AF5608}" type="presOf" srcId="{7A0F177E-19BE-4383-B1D0-AA2E2F373CA5}" destId="{0B002EA4-797E-4767-B280-CA46BA0DEF15}" srcOrd="0" destOrd="0" presId="urn:microsoft.com/office/officeart/2008/layout/VerticalCurvedList"/>
    <dgm:cxn modelId="{A165A345-E290-4B83-A14D-9051A93193F5}" type="presOf" srcId="{C9410B35-59C8-4FA9-824E-6215050134B8}" destId="{6859F907-BBD8-41C8-BB25-DA39F5BEC5C9}" srcOrd="0" destOrd="0" presId="urn:microsoft.com/office/officeart/2008/layout/VerticalCurvedList"/>
    <dgm:cxn modelId="{BA38FE89-9CE9-4BD5-90E7-035A822C329D}" srcId="{0C27900A-A29E-4630-A39D-1D63FD9E64FC}" destId="{7A0F177E-19BE-4383-B1D0-AA2E2F373CA5}" srcOrd="1" destOrd="0" parTransId="{0D546C61-BF9C-4E1C-AD20-0C9D57787CE7}" sibTransId="{5D1FB3CB-DE3E-4930-A5BD-62993B61CF69}"/>
    <dgm:cxn modelId="{869C319B-1AB3-45F6-8F4D-6393E989F7F7}" type="presOf" srcId="{93EA7420-1C18-4E90-8214-8213FF468853}" destId="{E6B38EEC-04DD-4B09-9F9C-66D86CCF6DA5}" srcOrd="0" destOrd="0" presId="urn:microsoft.com/office/officeart/2008/layout/VerticalCurvedList"/>
    <dgm:cxn modelId="{727A59B0-CAE1-4730-8E33-FC6F3D7BD5D2}" type="presOf" srcId="{0252FCC2-0F7A-4528-B6C9-1D1AB391D0AC}" destId="{C7F0DBE9-767A-4B3B-B54C-033A5685FA56}" srcOrd="0" destOrd="0" presId="urn:microsoft.com/office/officeart/2008/layout/VerticalCurvedList"/>
    <dgm:cxn modelId="{FEA636C8-9F1A-46EE-AD52-D2F0EEAB6E54}" type="presOf" srcId="{0C27900A-A29E-4630-A39D-1D63FD9E64FC}" destId="{4C543AD1-904C-4B30-A7A5-97C690F2302B}" srcOrd="0" destOrd="0" presId="urn:microsoft.com/office/officeart/2008/layout/VerticalCurvedList"/>
    <dgm:cxn modelId="{47F619F2-F909-4208-994D-64B3585360DB}" srcId="{0C27900A-A29E-4630-A39D-1D63FD9E64FC}" destId="{C9410B35-59C8-4FA9-824E-6215050134B8}" srcOrd="2" destOrd="0" parTransId="{F6092B61-9694-4B31-9563-7200CECD0F22}" sibTransId="{31EA543D-0A95-40AC-89D1-0AB818FC303A}"/>
    <dgm:cxn modelId="{91B66CFD-52EE-4ACB-BAD9-17C5E43684D2}" type="presParOf" srcId="{4C543AD1-904C-4B30-A7A5-97C690F2302B}" destId="{C9239B1D-0A37-441A-AEAC-89646948D9F8}" srcOrd="0" destOrd="0" presId="urn:microsoft.com/office/officeart/2008/layout/VerticalCurvedList"/>
    <dgm:cxn modelId="{E46A1D84-4F25-4233-B601-5DA671BE3F4D}" type="presParOf" srcId="{C9239B1D-0A37-441A-AEAC-89646948D9F8}" destId="{C696B57B-FDBB-4B17-9202-027009761D2E}" srcOrd="0" destOrd="0" presId="urn:microsoft.com/office/officeart/2008/layout/VerticalCurvedList"/>
    <dgm:cxn modelId="{3D824177-499B-48C4-B66D-57474030890B}" type="presParOf" srcId="{C696B57B-FDBB-4B17-9202-027009761D2E}" destId="{8BAA6111-B868-4EBE-95AC-FB8059AC1B54}" srcOrd="0" destOrd="0" presId="urn:microsoft.com/office/officeart/2008/layout/VerticalCurvedList"/>
    <dgm:cxn modelId="{6C362D84-45D8-4424-838C-622F49917674}" type="presParOf" srcId="{C696B57B-FDBB-4B17-9202-027009761D2E}" destId="{E6B38EEC-04DD-4B09-9F9C-66D86CCF6DA5}" srcOrd="1" destOrd="0" presId="urn:microsoft.com/office/officeart/2008/layout/VerticalCurvedList"/>
    <dgm:cxn modelId="{026FF5FC-5285-484B-B276-36C325A595F3}" type="presParOf" srcId="{C696B57B-FDBB-4B17-9202-027009761D2E}" destId="{89B6966B-7416-4129-92DB-4696E3691EB4}" srcOrd="2" destOrd="0" presId="urn:microsoft.com/office/officeart/2008/layout/VerticalCurvedList"/>
    <dgm:cxn modelId="{8D6674C6-FD97-4AE8-9C77-040BFF1FE777}" type="presParOf" srcId="{C696B57B-FDBB-4B17-9202-027009761D2E}" destId="{8CE78AFB-5073-4A82-BD7F-47E3ED5CAFF4}" srcOrd="3" destOrd="0" presId="urn:microsoft.com/office/officeart/2008/layout/VerticalCurvedList"/>
    <dgm:cxn modelId="{9FA18205-C5FC-4A62-952B-074F865681AA}" type="presParOf" srcId="{C9239B1D-0A37-441A-AEAC-89646948D9F8}" destId="{C7F0DBE9-767A-4B3B-B54C-033A5685FA56}" srcOrd="1" destOrd="0" presId="urn:microsoft.com/office/officeart/2008/layout/VerticalCurvedList"/>
    <dgm:cxn modelId="{0B4E4248-03A7-4E08-A384-0AE812FE3375}" type="presParOf" srcId="{C9239B1D-0A37-441A-AEAC-89646948D9F8}" destId="{C8B6DB33-8399-4767-8611-6A02F47C94A5}" srcOrd="2" destOrd="0" presId="urn:microsoft.com/office/officeart/2008/layout/VerticalCurvedList"/>
    <dgm:cxn modelId="{8B2A579A-5540-4178-A1F1-BB06E1B8A9F3}" type="presParOf" srcId="{C8B6DB33-8399-4767-8611-6A02F47C94A5}" destId="{6F7B8444-278A-4A10-86B7-7F7AB20D2667}" srcOrd="0" destOrd="0" presId="urn:microsoft.com/office/officeart/2008/layout/VerticalCurvedList"/>
    <dgm:cxn modelId="{5FF6498D-0290-4D67-A6C8-AC742AC8A422}" type="presParOf" srcId="{C9239B1D-0A37-441A-AEAC-89646948D9F8}" destId="{0B002EA4-797E-4767-B280-CA46BA0DEF15}" srcOrd="3" destOrd="0" presId="urn:microsoft.com/office/officeart/2008/layout/VerticalCurvedList"/>
    <dgm:cxn modelId="{81B2CD14-6CE1-44A8-ADBA-09ECC315469B}" type="presParOf" srcId="{C9239B1D-0A37-441A-AEAC-89646948D9F8}" destId="{6B476C97-FF80-4868-808F-DE54EFAB761B}" srcOrd="4" destOrd="0" presId="urn:microsoft.com/office/officeart/2008/layout/VerticalCurvedList"/>
    <dgm:cxn modelId="{7AD8396C-36E3-4641-A055-634FA2F6E39A}" type="presParOf" srcId="{6B476C97-FF80-4868-808F-DE54EFAB761B}" destId="{4EFBFD55-E5D7-4C09-A7DB-0B394B21F307}" srcOrd="0" destOrd="0" presId="urn:microsoft.com/office/officeart/2008/layout/VerticalCurvedList"/>
    <dgm:cxn modelId="{97688320-D1C5-4596-963B-BE58C2519D11}" type="presParOf" srcId="{C9239B1D-0A37-441A-AEAC-89646948D9F8}" destId="{6859F907-BBD8-41C8-BB25-DA39F5BEC5C9}" srcOrd="5" destOrd="0" presId="urn:microsoft.com/office/officeart/2008/layout/VerticalCurvedList"/>
    <dgm:cxn modelId="{040640E1-B885-4725-B6E8-4F09E9F8FD00}" type="presParOf" srcId="{C9239B1D-0A37-441A-AEAC-89646948D9F8}" destId="{124D313C-BA05-4EAC-AF45-E9DC7ACA0391}" srcOrd="6" destOrd="0" presId="urn:microsoft.com/office/officeart/2008/layout/VerticalCurvedList"/>
    <dgm:cxn modelId="{BFFFAD72-5C7A-4509-8088-AA23406FD148}" type="presParOf" srcId="{124D313C-BA05-4EAC-AF45-E9DC7ACA0391}" destId="{9B3A2D88-C598-4899-A2B5-73C3D9797B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225C2-8437-4707-A594-8DBB12009AF3}">
      <dsp:nvSpPr>
        <dsp:cNvPr id="0" name=""/>
        <dsp:cNvSpPr/>
      </dsp:nvSpPr>
      <dsp:spPr>
        <a:xfrm>
          <a:off x="1229029" y="4261900"/>
          <a:ext cx="251612" cy="25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53A9-07D0-4E22-9390-58EA6814B50D}">
      <dsp:nvSpPr>
        <dsp:cNvPr id="0" name=""/>
        <dsp:cNvSpPr/>
      </dsp:nvSpPr>
      <dsp:spPr>
        <a:xfrm>
          <a:off x="1354836" y="4387707"/>
          <a:ext cx="2254834" cy="174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24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+mj-lt"/>
            </a:rPr>
            <a:t>System calls</a:t>
          </a:r>
        </a:p>
      </dsp:txBody>
      <dsp:txXfrm>
        <a:off x="1354836" y="4387707"/>
        <a:ext cx="2254834" cy="1747980"/>
      </dsp:txXfrm>
    </dsp:sp>
    <dsp:sp modelId="{3ACF4A17-B6C8-462A-8B27-037342839F74}">
      <dsp:nvSpPr>
        <dsp:cNvPr id="0" name=""/>
        <dsp:cNvSpPr/>
      </dsp:nvSpPr>
      <dsp:spPr>
        <a:xfrm>
          <a:off x="3449993" y="2617952"/>
          <a:ext cx="454837" cy="454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EE66-1D45-4E37-9942-7D68C2B68FFF}">
      <dsp:nvSpPr>
        <dsp:cNvPr id="0" name=""/>
        <dsp:cNvSpPr/>
      </dsp:nvSpPr>
      <dsp:spPr>
        <a:xfrm>
          <a:off x="3677412" y="2845371"/>
          <a:ext cx="2322576" cy="329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09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Interrupts and Exceptions</a:t>
          </a:r>
          <a:endParaRPr lang="en-US" sz="3800" kern="1200"/>
        </a:p>
      </dsp:txBody>
      <dsp:txXfrm>
        <a:off x="3677412" y="2845371"/>
        <a:ext cx="2322576" cy="3290316"/>
      </dsp:txXfrm>
    </dsp:sp>
    <dsp:sp modelId="{23CC4720-44D6-403D-A78A-9B1B77239E73}">
      <dsp:nvSpPr>
        <dsp:cNvPr id="0" name=""/>
        <dsp:cNvSpPr/>
      </dsp:nvSpPr>
      <dsp:spPr>
        <a:xfrm>
          <a:off x="6120955" y="1617551"/>
          <a:ext cx="629031" cy="6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86AC-541C-4F52-9B89-1CF8D92318B4}">
      <dsp:nvSpPr>
        <dsp:cNvPr id="0" name=""/>
        <dsp:cNvSpPr/>
      </dsp:nvSpPr>
      <dsp:spPr>
        <a:xfrm>
          <a:off x="6435471" y="1932066"/>
          <a:ext cx="2322576" cy="420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10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Signal Handlers</a:t>
          </a:r>
        </a:p>
      </dsp:txBody>
      <dsp:txXfrm>
        <a:off x="6435471" y="1932066"/>
        <a:ext cx="2322576" cy="4203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225C2-8437-4707-A594-8DBB12009AF3}">
      <dsp:nvSpPr>
        <dsp:cNvPr id="0" name=""/>
        <dsp:cNvSpPr/>
      </dsp:nvSpPr>
      <dsp:spPr>
        <a:xfrm>
          <a:off x="1229029" y="4261900"/>
          <a:ext cx="251612" cy="25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53A9-07D0-4E22-9390-58EA6814B50D}">
      <dsp:nvSpPr>
        <dsp:cNvPr id="0" name=""/>
        <dsp:cNvSpPr/>
      </dsp:nvSpPr>
      <dsp:spPr>
        <a:xfrm>
          <a:off x="1354836" y="4387707"/>
          <a:ext cx="2254834" cy="174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24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+mj-lt"/>
            </a:rPr>
            <a:t>System calls</a:t>
          </a:r>
        </a:p>
      </dsp:txBody>
      <dsp:txXfrm>
        <a:off x="1354836" y="4387707"/>
        <a:ext cx="2254834" cy="1747980"/>
      </dsp:txXfrm>
    </dsp:sp>
    <dsp:sp modelId="{3ACF4A17-B6C8-462A-8B27-037342839F74}">
      <dsp:nvSpPr>
        <dsp:cNvPr id="0" name=""/>
        <dsp:cNvSpPr/>
      </dsp:nvSpPr>
      <dsp:spPr>
        <a:xfrm>
          <a:off x="3449993" y="2617952"/>
          <a:ext cx="454837" cy="454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EE66-1D45-4E37-9942-7D68C2B68FFF}">
      <dsp:nvSpPr>
        <dsp:cNvPr id="0" name=""/>
        <dsp:cNvSpPr/>
      </dsp:nvSpPr>
      <dsp:spPr>
        <a:xfrm>
          <a:off x="3677412" y="2845371"/>
          <a:ext cx="2322576" cy="329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09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Interrupts and Exceptions</a:t>
          </a:r>
          <a:endParaRPr lang="en-US" sz="3800" kern="1200"/>
        </a:p>
      </dsp:txBody>
      <dsp:txXfrm>
        <a:off x="3677412" y="2845371"/>
        <a:ext cx="2322576" cy="3290316"/>
      </dsp:txXfrm>
    </dsp:sp>
    <dsp:sp modelId="{23CC4720-44D6-403D-A78A-9B1B77239E73}">
      <dsp:nvSpPr>
        <dsp:cNvPr id="0" name=""/>
        <dsp:cNvSpPr/>
      </dsp:nvSpPr>
      <dsp:spPr>
        <a:xfrm>
          <a:off x="6120955" y="1617551"/>
          <a:ext cx="629031" cy="6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86AC-541C-4F52-9B89-1CF8D92318B4}">
      <dsp:nvSpPr>
        <dsp:cNvPr id="0" name=""/>
        <dsp:cNvSpPr/>
      </dsp:nvSpPr>
      <dsp:spPr>
        <a:xfrm>
          <a:off x="6435471" y="1932066"/>
          <a:ext cx="2322576" cy="420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10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Signal Handlers</a:t>
          </a:r>
        </a:p>
      </dsp:txBody>
      <dsp:txXfrm>
        <a:off x="6435471" y="1932066"/>
        <a:ext cx="2322576" cy="4203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EF041-D24A-4394-BB03-6450D65FD441}">
      <dsp:nvSpPr>
        <dsp:cNvPr id="0" name=""/>
        <dsp:cNvSpPr/>
      </dsp:nvSpPr>
      <dsp:spPr>
        <a:xfrm>
          <a:off x="-3046406" y="-469081"/>
          <a:ext cx="3633987" cy="3633987"/>
        </a:xfrm>
        <a:prstGeom prst="blockArc">
          <a:avLst>
            <a:gd name="adj1" fmla="val 18900000"/>
            <a:gd name="adj2" fmla="val 2700000"/>
            <a:gd name="adj3" fmla="val 594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BDB88-F060-4037-97DA-4E86350BA963}">
      <dsp:nvSpPr>
        <dsp:cNvPr id="0" name=""/>
        <dsp:cNvSpPr/>
      </dsp:nvSpPr>
      <dsp:spPr>
        <a:xfrm>
          <a:off x="308252" y="207254"/>
          <a:ext cx="10983394" cy="4147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err="1"/>
            <a:t>create_workqueue</a:t>
          </a:r>
          <a:r>
            <a:rPr lang="en-IN" sz="2100" kern="1200"/>
            <a:t> (char * name)</a:t>
          </a:r>
        </a:p>
      </dsp:txBody>
      <dsp:txXfrm>
        <a:off x="308252" y="207254"/>
        <a:ext cx="10983394" cy="414725"/>
      </dsp:txXfrm>
    </dsp:sp>
    <dsp:sp modelId="{4C44FAE8-8A58-4102-ABCB-24350A1B01DF}">
      <dsp:nvSpPr>
        <dsp:cNvPr id="0" name=""/>
        <dsp:cNvSpPr/>
      </dsp:nvSpPr>
      <dsp:spPr>
        <a:xfrm>
          <a:off x="49049" y="155414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BF68A-5F9F-4825-9BFC-47FF359C49B7}">
      <dsp:nvSpPr>
        <dsp:cNvPr id="0" name=""/>
        <dsp:cNvSpPr/>
      </dsp:nvSpPr>
      <dsp:spPr>
        <a:xfrm>
          <a:off x="546024" y="829451"/>
          <a:ext cx="10745622" cy="41472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err="1"/>
            <a:t>queue_work_on</a:t>
          </a:r>
          <a:r>
            <a:rPr lang="en-IN" sz="2100" kern="1200"/>
            <a:t> (int </a:t>
          </a:r>
          <a:r>
            <a:rPr lang="en-IN" sz="2100" kern="1200" err="1"/>
            <a:t>cpu</a:t>
          </a:r>
          <a:r>
            <a:rPr lang="en-IN" sz="2100" kern="1200"/>
            <a:t>, </a:t>
          </a:r>
          <a:r>
            <a:rPr lang="en-IN" sz="2100" kern="1200" err="1"/>
            <a:t>workqueue_struct</a:t>
          </a:r>
          <a:r>
            <a:rPr lang="en-IN" sz="2100" kern="1200"/>
            <a:t> *, </a:t>
          </a:r>
          <a:r>
            <a:rPr lang="en-IN" sz="2100" kern="1200" err="1"/>
            <a:t>work_struct</a:t>
          </a:r>
          <a:r>
            <a:rPr lang="en-IN" sz="2100" kern="1200"/>
            <a:t> *work)</a:t>
          </a:r>
        </a:p>
      </dsp:txBody>
      <dsp:txXfrm>
        <a:off x="546024" y="829451"/>
        <a:ext cx="10745622" cy="414725"/>
      </dsp:txXfrm>
    </dsp:sp>
    <dsp:sp modelId="{0FBBB744-516B-4F68-AAFB-BEBB3D78A67A}">
      <dsp:nvSpPr>
        <dsp:cNvPr id="0" name=""/>
        <dsp:cNvSpPr/>
      </dsp:nvSpPr>
      <dsp:spPr>
        <a:xfrm>
          <a:off x="286821" y="777610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17672-39F8-4852-AB34-5185771088B4}">
      <dsp:nvSpPr>
        <dsp:cNvPr id="0" name=""/>
        <dsp:cNvSpPr/>
      </dsp:nvSpPr>
      <dsp:spPr>
        <a:xfrm>
          <a:off x="546024" y="1451647"/>
          <a:ext cx="10745622" cy="41472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err="1"/>
            <a:t>flush_scheduled</a:t>
          </a:r>
          <a:r>
            <a:rPr lang="en-IN" sz="2100" kern="1200"/>
            <a:t> work()</a:t>
          </a:r>
        </a:p>
      </dsp:txBody>
      <dsp:txXfrm>
        <a:off x="546024" y="1451647"/>
        <a:ext cx="10745622" cy="414725"/>
      </dsp:txXfrm>
    </dsp:sp>
    <dsp:sp modelId="{3F7AB3A5-FC62-4A26-AC11-4DDEA122179B}">
      <dsp:nvSpPr>
        <dsp:cNvPr id="0" name=""/>
        <dsp:cNvSpPr/>
      </dsp:nvSpPr>
      <dsp:spPr>
        <a:xfrm>
          <a:off x="286821" y="1399806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68E85-1EAC-48D3-ABAB-D381DA397CAC}">
      <dsp:nvSpPr>
        <dsp:cNvPr id="0" name=""/>
        <dsp:cNvSpPr/>
      </dsp:nvSpPr>
      <dsp:spPr>
        <a:xfrm>
          <a:off x="308252" y="2073843"/>
          <a:ext cx="10983394" cy="4147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bool </a:t>
          </a:r>
          <a:r>
            <a:rPr lang="en-IN" sz="2100" kern="1200" err="1"/>
            <a:t>flush_work</a:t>
          </a:r>
          <a:r>
            <a:rPr lang="en-IN" sz="2100" kern="1200"/>
            <a:t> (struct </a:t>
          </a:r>
          <a:r>
            <a:rPr lang="en-IN" sz="2100" kern="1200" err="1"/>
            <a:t>work_struct</a:t>
          </a:r>
          <a:r>
            <a:rPr lang="en-IN" sz="2100" kern="1200"/>
            <a:t> *work)</a:t>
          </a:r>
        </a:p>
      </dsp:txBody>
      <dsp:txXfrm>
        <a:off x="308252" y="2073843"/>
        <a:ext cx="10983394" cy="414725"/>
      </dsp:txXfrm>
    </dsp:sp>
    <dsp:sp modelId="{C67E1D93-41BB-40A2-9A87-C7D307C8AF15}">
      <dsp:nvSpPr>
        <dsp:cNvPr id="0" name=""/>
        <dsp:cNvSpPr/>
      </dsp:nvSpPr>
      <dsp:spPr>
        <a:xfrm>
          <a:off x="49049" y="2022002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225C2-8437-4707-A594-8DBB12009AF3}">
      <dsp:nvSpPr>
        <dsp:cNvPr id="0" name=""/>
        <dsp:cNvSpPr/>
      </dsp:nvSpPr>
      <dsp:spPr>
        <a:xfrm>
          <a:off x="1229029" y="4261900"/>
          <a:ext cx="251612" cy="25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53A9-07D0-4E22-9390-58EA6814B50D}">
      <dsp:nvSpPr>
        <dsp:cNvPr id="0" name=""/>
        <dsp:cNvSpPr/>
      </dsp:nvSpPr>
      <dsp:spPr>
        <a:xfrm>
          <a:off x="1354836" y="4387707"/>
          <a:ext cx="2254834" cy="174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24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+mj-lt"/>
            </a:rPr>
            <a:t>System calls</a:t>
          </a:r>
        </a:p>
      </dsp:txBody>
      <dsp:txXfrm>
        <a:off x="1354836" y="4387707"/>
        <a:ext cx="2254834" cy="1747980"/>
      </dsp:txXfrm>
    </dsp:sp>
    <dsp:sp modelId="{3ACF4A17-B6C8-462A-8B27-037342839F74}">
      <dsp:nvSpPr>
        <dsp:cNvPr id="0" name=""/>
        <dsp:cNvSpPr/>
      </dsp:nvSpPr>
      <dsp:spPr>
        <a:xfrm>
          <a:off x="3449993" y="2617952"/>
          <a:ext cx="454837" cy="454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EE66-1D45-4E37-9942-7D68C2B68FFF}">
      <dsp:nvSpPr>
        <dsp:cNvPr id="0" name=""/>
        <dsp:cNvSpPr/>
      </dsp:nvSpPr>
      <dsp:spPr>
        <a:xfrm>
          <a:off x="3677412" y="2845371"/>
          <a:ext cx="2322576" cy="329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09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Interrupts and Exceptions</a:t>
          </a:r>
          <a:endParaRPr lang="en-US" sz="3800" kern="1200"/>
        </a:p>
      </dsp:txBody>
      <dsp:txXfrm>
        <a:off x="3677412" y="2845371"/>
        <a:ext cx="2322576" cy="3290316"/>
      </dsp:txXfrm>
    </dsp:sp>
    <dsp:sp modelId="{23CC4720-44D6-403D-A78A-9B1B77239E73}">
      <dsp:nvSpPr>
        <dsp:cNvPr id="0" name=""/>
        <dsp:cNvSpPr/>
      </dsp:nvSpPr>
      <dsp:spPr>
        <a:xfrm>
          <a:off x="6120955" y="1617551"/>
          <a:ext cx="629031" cy="6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86AC-541C-4F52-9B89-1CF8D92318B4}">
      <dsp:nvSpPr>
        <dsp:cNvPr id="0" name=""/>
        <dsp:cNvSpPr/>
      </dsp:nvSpPr>
      <dsp:spPr>
        <a:xfrm>
          <a:off x="6435471" y="1932066"/>
          <a:ext cx="2322576" cy="420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10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Signal Handlers</a:t>
          </a:r>
        </a:p>
      </dsp:txBody>
      <dsp:txXfrm>
        <a:off x="6435471" y="1932066"/>
        <a:ext cx="2322576" cy="4203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E415A-8ABC-40B2-876F-E8B215B2DED6}">
      <dsp:nvSpPr>
        <dsp:cNvPr id="0" name=""/>
        <dsp:cNvSpPr/>
      </dsp:nvSpPr>
      <dsp:spPr>
        <a:xfrm>
          <a:off x="0" y="2376"/>
          <a:ext cx="9452864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The </a:t>
          </a:r>
          <a:r>
            <a:rPr lang="en-IN" sz="2400" i="1" kern="1200"/>
            <a:t>sleep</a:t>
          </a:r>
          <a:r>
            <a:rPr lang="en-IN" sz="2400" i="0" kern="1200"/>
            <a:t> statement ensures that the child is setup and it prints that it is stuck.</a:t>
          </a:r>
          <a:endParaRPr lang="en-IN" sz="2400" kern="1200"/>
        </a:p>
      </dsp:txBody>
      <dsp:txXfrm>
        <a:off x="46606" y="48982"/>
        <a:ext cx="9359652" cy="861507"/>
      </dsp:txXfrm>
    </dsp:sp>
    <dsp:sp modelId="{5364E005-C436-4929-B97F-663341987B8D}">
      <dsp:nvSpPr>
        <dsp:cNvPr id="0" name=""/>
        <dsp:cNvSpPr/>
      </dsp:nvSpPr>
      <dsp:spPr>
        <a:xfrm>
          <a:off x="0" y="957096"/>
          <a:ext cx="9452864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12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The </a:t>
          </a:r>
          <a:r>
            <a:rPr lang="en-IN" sz="1900" kern="1200">
              <a:solidFill>
                <a:srgbClr val="FF0000"/>
              </a:solidFill>
            </a:rPr>
            <a:t>signal handler </a:t>
          </a:r>
          <a:r>
            <a:rPr lang="en-IN" sz="1900" kern="1200"/>
            <a:t>correctly prints the child process’s id.</a:t>
          </a:r>
        </a:p>
      </dsp:txBody>
      <dsp:txXfrm>
        <a:off x="0" y="957096"/>
        <a:ext cx="9452864" cy="397440"/>
      </dsp:txXfrm>
    </dsp:sp>
    <dsp:sp modelId="{F8BC17BF-7CE0-4D74-9A0B-A738A108645E}">
      <dsp:nvSpPr>
        <dsp:cNvPr id="0" name=""/>
        <dsp:cNvSpPr/>
      </dsp:nvSpPr>
      <dsp:spPr>
        <a:xfrm>
          <a:off x="0" y="1354536"/>
          <a:ext cx="9452864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Parent’s side</a:t>
          </a:r>
        </a:p>
      </dsp:txBody>
      <dsp:txXfrm>
        <a:off x="46606" y="1401142"/>
        <a:ext cx="9359652" cy="861507"/>
      </dsp:txXfrm>
    </dsp:sp>
    <dsp:sp modelId="{79C5D6AD-14FF-4256-90A6-0899B9F99A59}">
      <dsp:nvSpPr>
        <dsp:cNvPr id="0" name=""/>
        <dsp:cNvSpPr/>
      </dsp:nvSpPr>
      <dsp:spPr>
        <a:xfrm>
          <a:off x="0" y="2309255"/>
          <a:ext cx="9452864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12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In </a:t>
          </a:r>
          <a:r>
            <a:rPr lang="en-IN" sz="1900" kern="1200">
              <a:solidFill>
                <a:srgbClr val="00B050"/>
              </a:solidFill>
            </a:rPr>
            <a:t>normal</a:t>
          </a:r>
          <a:r>
            <a:rPr lang="en-IN" sz="1900" kern="1200"/>
            <a:t> circumstances you expect the </a:t>
          </a:r>
          <a:r>
            <a:rPr lang="en-IN" sz="1900" kern="1200">
              <a:solidFill>
                <a:schemeClr val="accent2">
                  <a:lumMod val="75000"/>
                </a:schemeClr>
              </a:solidFill>
            </a:rPr>
            <a:t>child</a:t>
          </a:r>
          <a:r>
            <a:rPr lang="en-IN" sz="1900" kern="1200"/>
            <a:t> to exit correctly (status = 0) and </a:t>
          </a:r>
          <a:r>
            <a:rPr lang="en-IN" sz="1900" kern="1200">
              <a:solidFill>
                <a:srgbClr val="0070C0"/>
              </a:solidFill>
            </a:rPr>
            <a:t>wait</a:t>
          </a:r>
          <a:r>
            <a:rPr lang="en-IN" sz="1900" kern="1200"/>
            <a:t>() to return the </a:t>
          </a:r>
          <a:r>
            <a:rPr lang="en-IN" sz="1900" i="1" kern="1200" err="1">
              <a:solidFill>
                <a:srgbClr val="00B050"/>
              </a:solidFill>
            </a:rPr>
            <a:t>pid</a:t>
          </a:r>
          <a:r>
            <a:rPr lang="en-IN" sz="1900" i="0" kern="1200"/>
            <a:t> of the child whose exit status it is </a:t>
          </a:r>
          <a:r>
            <a:rPr lang="en-IN" sz="1900" i="0" kern="1200">
              <a:solidFill>
                <a:srgbClr val="FF0000"/>
              </a:solidFill>
            </a:rPr>
            <a:t>returning</a:t>
          </a:r>
          <a:r>
            <a:rPr lang="en-IN" sz="1900" kern="1200"/>
            <a:t> </a:t>
          </a:r>
        </a:p>
      </dsp:txBody>
      <dsp:txXfrm>
        <a:off x="0" y="2309255"/>
        <a:ext cx="9452864" cy="596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DF198-0A40-4591-AFC7-EC783C7D9E5F}">
      <dsp:nvSpPr>
        <dsp:cNvPr id="0" name=""/>
        <dsp:cNvSpPr/>
      </dsp:nvSpPr>
      <dsp:spPr>
        <a:xfrm>
          <a:off x="4243" y="95734"/>
          <a:ext cx="217034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kill(…)</a:t>
          </a:r>
        </a:p>
      </dsp:txBody>
      <dsp:txXfrm>
        <a:off x="4243" y="95734"/>
        <a:ext cx="2170340" cy="435600"/>
      </dsp:txXfrm>
    </dsp:sp>
    <dsp:sp modelId="{8EE95E95-2791-4C0A-A650-6EA46CF430E6}">
      <dsp:nvSpPr>
        <dsp:cNvPr id="0" name=""/>
        <dsp:cNvSpPr/>
      </dsp:nvSpPr>
      <dsp:spPr>
        <a:xfrm>
          <a:off x="2174583" y="75315"/>
          <a:ext cx="434068" cy="476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D35A5-6B24-496D-A4EE-2494D03BB2D0}">
      <dsp:nvSpPr>
        <dsp:cNvPr id="0" name=""/>
        <dsp:cNvSpPr/>
      </dsp:nvSpPr>
      <dsp:spPr>
        <a:xfrm>
          <a:off x="2782278" y="75315"/>
          <a:ext cx="5903326" cy="4764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Send a signal to a thread group</a:t>
          </a:r>
        </a:p>
      </dsp:txBody>
      <dsp:txXfrm>
        <a:off x="2782278" y="75315"/>
        <a:ext cx="5903326" cy="476437"/>
      </dsp:txXfrm>
    </dsp:sp>
    <dsp:sp modelId="{76195CBD-EF86-41FD-B768-75B4287706D6}">
      <dsp:nvSpPr>
        <dsp:cNvPr id="0" name=""/>
        <dsp:cNvSpPr/>
      </dsp:nvSpPr>
      <dsp:spPr>
        <a:xfrm>
          <a:off x="4243" y="651371"/>
          <a:ext cx="217034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err="1"/>
            <a:t>tkill</a:t>
          </a:r>
          <a:r>
            <a:rPr lang="en-IN" sz="2200" kern="1200"/>
            <a:t>(…)</a:t>
          </a:r>
        </a:p>
      </dsp:txBody>
      <dsp:txXfrm>
        <a:off x="4243" y="651371"/>
        <a:ext cx="2170340" cy="435600"/>
      </dsp:txXfrm>
    </dsp:sp>
    <dsp:sp modelId="{DB84D64C-A7DE-4BAA-9E68-6A437F3853B4}">
      <dsp:nvSpPr>
        <dsp:cNvPr id="0" name=""/>
        <dsp:cNvSpPr/>
      </dsp:nvSpPr>
      <dsp:spPr>
        <a:xfrm>
          <a:off x="2174583" y="630953"/>
          <a:ext cx="434068" cy="476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53C9E-3829-42A5-A3C6-CE865B17F6CB}">
      <dsp:nvSpPr>
        <dsp:cNvPr id="0" name=""/>
        <dsp:cNvSpPr/>
      </dsp:nvSpPr>
      <dsp:spPr>
        <a:xfrm>
          <a:off x="2782278" y="630953"/>
          <a:ext cx="5903326" cy="47643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Send a signal to a specific process</a:t>
          </a:r>
        </a:p>
      </dsp:txBody>
      <dsp:txXfrm>
        <a:off x="2782278" y="630953"/>
        <a:ext cx="5903326" cy="476437"/>
      </dsp:txXfrm>
    </dsp:sp>
    <dsp:sp modelId="{EF2F93B3-8C36-4135-8351-D623A915F752}">
      <dsp:nvSpPr>
        <dsp:cNvPr id="0" name=""/>
        <dsp:cNvSpPr/>
      </dsp:nvSpPr>
      <dsp:spPr>
        <a:xfrm>
          <a:off x="4243" y="1363553"/>
          <a:ext cx="217034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err="1"/>
            <a:t>tgkill</a:t>
          </a:r>
          <a:endParaRPr lang="en-IN" sz="2200" kern="1200"/>
        </a:p>
      </dsp:txBody>
      <dsp:txXfrm>
        <a:off x="4243" y="1363553"/>
        <a:ext cx="2170340" cy="435600"/>
      </dsp:txXfrm>
    </dsp:sp>
    <dsp:sp modelId="{8D519CB4-F1E5-4CA9-9693-85DFBBEDE85F}">
      <dsp:nvSpPr>
        <dsp:cNvPr id="0" name=""/>
        <dsp:cNvSpPr/>
      </dsp:nvSpPr>
      <dsp:spPr>
        <a:xfrm>
          <a:off x="2174583" y="1186590"/>
          <a:ext cx="434068" cy="7895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A5275-4228-415F-9AB3-F32027C573C4}">
      <dsp:nvSpPr>
        <dsp:cNvPr id="0" name=""/>
        <dsp:cNvSpPr/>
      </dsp:nvSpPr>
      <dsp:spPr>
        <a:xfrm>
          <a:off x="2782278" y="1186590"/>
          <a:ext cx="5903326" cy="7895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Send a signal to a specific thread in a thread group (protects against thread ids being reused)</a:t>
          </a:r>
        </a:p>
      </dsp:txBody>
      <dsp:txXfrm>
        <a:off x="2782278" y="1186590"/>
        <a:ext cx="5903326" cy="7895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38EEC-04DD-4B09-9F9C-66D86CCF6DA5}">
      <dsp:nvSpPr>
        <dsp:cNvPr id="0" name=""/>
        <dsp:cNvSpPr/>
      </dsp:nvSpPr>
      <dsp:spPr>
        <a:xfrm>
          <a:off x="-3374206" y="-518915"/>
          <a:ext cx="4023389" cy="4023389"/>
        </a:xfrm>
        <a:prstGeom prst="blockArc">
          <a:avLst>
            <a:gd name="adj1" fmla="val 18900000"/>
            <a:gd name="adj2" fmla="val 2700000"/>
            <a:gd name="adj3" fmla="val 53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0DBE9-767A-4B3B-B54C-033A5685FA56}">
      <dsp:nvSpPr>
        <dsp:cNvPr id="0" name=""/>
        <dsp:cNvSpPr/>
      </dsp:nvSpPr>
      <dsp:spPr>
        <a:xfrm>
          <a:off x="417442" y="298555"/>
          <a:ext cx="8894778" cy="5971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chemeClr val="tx1"/>
              </a:solidFill>
            </a:rPr>
            <a:t>Follows the reverse set of steps</a:t>
          </a:r>
        </a:p>
      </dsp:txBody>
      <dsp:txXfrm>
        <a:off x="417442" y="298555"/>
        <a:ext cx="8894778" cy="597111"/>
      </dsp:txXfrm>
    </dsp:sp>
    <dsp:sp modelId="{6F7B8444-278A-4A10-86B7-7F7AB20D2667}">
      <dsp:nvSpPr>
        <dsp:cNvPr id="0" name=""/>
        <dsp:cNvSpPr/>
      </dsp:nvSpPr>
      <dsp:spPr>
        <a:xfrm>
          <a:off x="44247" y="223916"/>
          <a:ext cx="746389" cy="746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02EA4-797E-4767-B280-CA46BA0DEF15}">
      <dsp:nvSpPr>
        <dsp:cNvPr id="0" name=""/>
        <dsp:cNvSpPr/>
      </dsp:nvSpPr>
      <dsp:spPr>
        <a:xfrm>
          <a:off x="634492" y="1194223"/>
          <a:ext cx="8677728" cy="59711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chemeClr val="tx1"/>
              </a:solidFill>
            </a:rPr>
            <a:t>Uses the </a:t>
          </a:r>
          <a:r>
            <a:rPr lang="en-IN" sz="1900" i="1" kern="1200" err="1">
              <a:solidFill>
                <a:schemeClr val="tx1"/>
              </a:solidFill>
            </a:rPr>
            <a:t>copy_from_user</a:t>
          </a:r>
          <a:r>
            <a:rPr lang="en-IN" sz="1900" kern="1200">
              <a:solidFill>
                <a:schemeClr val="tx1"/>
              </a:solidFill>
            </a:rPr>
            <a:t> function to copy the signal context to kernel space.</a:t>
          </a:r>
        </a:p>
      </dsp:txBody>
      <dsp:txXfrm>
        <a:off x="634492" y="1194223"/>
        <a:ext cx="8677728" cy="597111"/>
      </dsp:txXfrm>
    </dsp:sp>
    <dsp:sp modelId="{4EFBFD55-E5D7-4C09-A7DB-0B394B21F307}">
      <dsp:nvSpPr>
        <dsp:cNvPr id="0" name=""/>
        <dsp:cNvSpPr/>
      </dsp:nvSpPr>
      <dsp:spPr>
        <a:xfrm>
          <a:off x="261297" y="1119584"/>
          <a:ext cx="746389" cy="746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9F907-BBD8-41C8-BB25-DA39F5BEC5C9}">
      <dsp:nvSpPr>
        <dsp:cNvPr id="0" name=""/>
        <dsp:cNvSpPr/>
      </dsp:nvSpPr>
      <dsp:spPr>
        <a:xfrm>
          <a:off x="417442" y="2089890"/>
          <a:ext cx="8894778" cy="59711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chemeClr val="tx1"/>
              </a:solidFill>
            </a:rPr>
            <a:t>Restores the context of the user process. The kernel can only populate the registers.</a:t>
          </a:r>
        </a:p>
      </dsp:txBody>
      <dsp:txXfrm>
        <a:off x="417442" y="2089890"/>
        <a:ext cx="8894778" cy="597111"/>
      </dsp:txXfrm>
    </dsp:sp>
    <dsp:sp modelId="{9B3A2D88-C598-4899-A2B5-73C3D9797BF0}">
      <dsp:nvSpPr>
        <dsp:cNvPr id="0" name=""/>
        <dsp:cNvSpPr/>
      </dsp:nvSpPr>
      <dsp:spPr>
        <a:xfrm>
          <a:off x="44247" y="2015251"/>
          <a:ext cx="746389" cy="746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sparalaclase.com/tutoriales-academicos/como-escribir-un-libro-claves-para-mejorar-el-proceso-de-escritura/1a-parte-preescritura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bie.photography/office/slides/work_procrastination.htm" TargetMode="External"/><Relationship Id="rId4" Type="http://schemas.openxmlformats.org/officeDocument/2006/relationships/image" Target="../media/image21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/>
              <a:t>Chapter 4: System Calls, Interrupts and Signals</a:t>
            </a:r>
            <a:endParaRPr lang="en-IN" sz="48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 Sarangi </a:t>
            </a:r>
          </a:p>
          <a:p>
            <a:r>
              <a:rPr lang="en-IN" sz="3200"/>
              <a:t>IIT Delhi</a:t>
            </a:r>
            <a:endParaRPr lang="en-US" sz="3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FA3D-325C-9F32-DAC7-07781E05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7737-C7EF-35FB-1F40-ABB8FB32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D8E1-12F0-8C2C-3C1B-5B04F3C6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35B1181-04E5-B240-E53E-416E8D67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899717"/>
              </p:ext>
            </p:extLst>
          </p:nvPr>
        </p:nvGraphicFramePr>
        <p:xfrm>
          <a:off x="838200" y="1555751"/>
          <a:ext cx="69138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940">
                  <a:extLst>
                    <a:ext uri="{9D8B030D-6E8A-4147-A177-3AD203B41FA5}">
                      <a16:colId xmlns:a16="http://schemas.microsoft.com/office/drawing/2014/main" val="438602150"/>
                    </a:ext>
                  </a:extLst>
                </a:gridCol>
                <a:gridCol w="3456940">
                  <a:extLst>
                    <a:ext uri="{9D8B030D-6E8A-4147-A177-3AD203B41FA5}">
                      <a16:colId xmlns:a16="http://schemas.microsoft.com/office/drawing/2014/main" val="76248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1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System call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7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rdi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1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rsi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7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rdx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0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62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Arg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2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8279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15FBD-4CD8-2D63-B684-2527BC40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8B5FF-5513-C7B9-9CD6-943A198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6E71ED-4F6C-AA43-9E6B-5C7F4A289414}"/>
              </a:ext>
            </a:extLst>
          </p:cNvPr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System Call Format in Linux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1D2350-EE73-7D53-176A-A70177865BA8}"/>
              </a:ext>
            </a:extLst>
          </p:cNvPr>
          <p:cNvSpPr/>
          <p:nvPr/>
        </p:nvSpPr>
        <p:spPr>
          <a:xfrm>
            <a:off x="8153400" y="1541940"/>
            <a:ext cx="3200400" cy="894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err="1"/>
              <a:t>rcx</a:t>
            </a:r>
            <a:r>
              <a:rPr lang="en-IN" sz="2400"/>
              <a:t> and </a:t>
            </a:r>
            <a:r>
              <a:rPr lang="en-IN" sz="2400" i="1"/>
              <a:t>r11</a:t>
            </a:r>
            <a:r>
              <a:rPr lang="en-IN" sz="2400"/>
              <a:t> are internally used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A11184-032C-46D7-C92B-08C82E152802}"/>
              </a:ext>
            </a:extLst>
          </p:cNvPr>
          <p:cNvSpPr/>
          <p:nvPr/>
        </p:nvSpPr>
        <p:spPr>
          <a:xfrm>
            <a:off x="1483360" y="5405120"/>
            <a:ext cx="5557520" cy="7518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Rest on the stack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36B61C2-A10C-917F-D055-1C2B5E0E59DC}"/>
              </a:ext>
            </a:extLst>
          </p:cNvPr>
          <p:cNvSpPr/>
          <p:nvPr/>
        </p:nvSpPr>
        <p:spPr>
          <a:xfrm>
            <a:off x="8252460" y="2906316"/>
            <a:ext cx="3002280" cy="1219200"/>
          </a:xfrm>
          <a:prstGeom prst="wedgeRoundRectCallout">
            <a:avLst>
              <a:gd name="adj1" fmla="val -67195"/>
              <a:gd name="adj2" fmla="val 733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Just setup the arguments and call the </a:t>
            </a:r>
            <a:r>
              <a:rPr lang="en-IN" sz="2400" i="1" dirty="0" err="1"/>
              <a:t>syscall</a:t>
            </a:r>
            <a:r>
              <a:rPr lang="en-IN" sz="2400" i="1" dirty="0"/>
              <a:t> </a:t>
            </a:r>
            <a:r>
              <a:rPr lang="en-IN" sz="2400" dirty="0"/>
              <a:t>instruction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545C3D4-B9F0-5BC7-8D22-2ED2DDE5744A}"/>
              </a:ext>
            </a:extLst>
          </p:cNvPr>
          <p:cNvSpPr/>
          <p:nvPr/>
        </p:nvSpPr>
        <p:spPr>
          <a:xfrm>
            <a:off x="8351520" y="4421981"/>
            <a:ext cx="3002280" cy="1219200"/>
          </a:xfrm>
          <a:prstGeom prst="wedgeRoundRectCallout">
            <a:avLst>
              <a:gd name="adj1" fmla="val -67195"/>
              <a:gd name="adj2" fmla="val 733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The </a:t>
            </a:r>
            <a:r>
              <a:rPr lang="en-IN" sz="2400" i="1"/>
              <a:t>rax </a:t>
            </a:r>
            <a:r>
              <a:rPr lang="en-IN" sz="2400"/>
              <a:t>register contains the return value. </a:t>
            </a:r>
          </a:p>
        </p:txBody>
      </p:sp>
    </p:spTree>
    <p:extLst>
      <p:ext uri="{BB962C8B-B14F-4D97-AF65-F5344CB8AC3E}">
        <p14:creationId xmlns:p14="http://schemas.microsoft.com/office/powerpoint/2010/main" val="4252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16AE-9C42-6D1B-5265-DC858819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Let us now look at the OS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953C-1AA7-465D-8AF0-A062E9BBD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210"/>
            <a:ext cx="10515600" cy="555266"/>
          </a:xfrm>
        </p:spPr>
        <p:txBody>
          <a:bodyPr/>
          <a:lstStyle/>
          <a:p>
            <a:r>
              <a:rPr lang="en-IN"/>
              <a:t>What happens after a </a:t>
            </a:r>
            <a:r>
              <a:rPr lang="en-IN" err="1">
                <a:solidFill>
                  <a:srgbClr val="0070C0"/>
                </a:solidFill>
              </a:rPr>
              <a:t>syscall</a:t>
            </a:r>
            <a:r>
              <a:rPr lang="en-IN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081FA-5F00-6B4B-0B3D-1C63ED9D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4E0F4-DD7C-A2ED-423E-45F06DA5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771F70-4870-224D-68A5-44523E1F50BF}"/>
              </a:ext>
            </a:extLst>
          </p:cNvPr>
          <p:cNvSpPr/>
          <p:nvPr/>
        </p:nvSpPr>
        <p:spPr>
          <a:xfrm>
            <a:off x="3976777" y="1621767"/>
            <a:ext cx="6319748" cy="4658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/arch/x86/entry/entry_64.S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290D2-D2B9-D804-BAF0-2D67252D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21" y="1372593"/>
            <a:ext cx="881056" cy="93009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E12EE8-ECBE-4553-D62C-B1F0081FCCC7}"/>
              </a:ext>
            </a:extLst>
          </p:cNvPr>
          <p:cNvSpPr/>
          <p:nvPr/>
        </p:nvSpPr>
        <p:spPr>
          <a:xfrm>
            <a:off x="2718758" y="2987106"/>
            <a:ext cx="6754483" cy="10642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We have already seen the part that </a:t>
            </a:r>
            <a:r>
              <a:rPr lang="en-IN" sz="2400" dirty="0">
                <a:solidFill>
                  <a:srgbClr val="0070C0"/>
                </a:solidFill>
              </a:rPr>
              <a:t>stores</a:t>
            </a:r>
            <a:r>
              <a:rPr lang="en-IN" sz="2400" dirty="0"/>
              <a:t> the state of the process in the last chapter. </a:t>
            </a:r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406CB2DE-5946-32A8-DD66-8FDB4BE329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70" y="2987106"/>
            <a:ext cx="1266242" cy="126624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B2D4047-057D-081D-28C1-76FB03DB3E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1420990" y="4420626"/>
            <a:ext cx="1384522" cy="138452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BDE5E3-6348-57C8-5A59-42DD7E4EB32E}"/>
              </a:ext>
            </a:extLst>
          </p:cNvPr>
          <p:cNvSpPr/>
          <p:nvPr/>
        </p:nvSpPr>
        <p:spPr>
          <a:xfrm>
            <a:off x="2718758" y="4727274"/>
            <a:ext cx="6754483" cy="7581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Call </a:t>
            </a:r>
            <a:r>
              <a:rPr lang="en-IN" sz="2400" i="1">
                <a:solidFill>
                  <a:srgbClr val="7030A0"/>
                </a:solidFill>
              </a:rPr>
              <a:t>do_syscall_64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606AD4-CB92-B1E6-BFD8-C9C10ECC42BE}"/>
              </a:ext>
            </a:extLst>
          </p:cNvPr>
          <p:cNvSpPr/>
          <p:nvPr/>
        </p:nvSpPr>
        <p:spPr>
          <a:xfrm>
            <a:off x="9575321" y="2987106"/>
            <a:ext cx="2510286" cy="972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Also, turn off interrupts</a:t>
            </a:r>
          </a:p>
        </p:txBody>
      </p:sp>
    </p:spTree>
    <p:extLst>
      <p:ext uri="{BB962C8B-B14F-4D97-AF65-F5344CB8AC3E}">
        <p14:creationId xmlns:p14="http://schemas.microsoft.com/office/powerpoint/2010/main" val="20083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DAD9-6468-4F6E-9A7C-96EEA1AC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do_syscall_64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ACA1-1286-4AB8-65DF-9FA8526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93" y="1646090"/>
            <a:ext cx="10515600" cy="2039009"/>
          </a:xfrm>
        </p:spPr>
        <p:txBody>
          <a:bodyPr/>
          <a:lstStyle/>
          <a:p>
            <a:r>
              <a:rPr lang="en-IN" dirty="0"/>
              <a:t>First, </a:t>
            </a:r>
            <a:r>
              <a:rPr lang="en-IN" dirty="0">
                <a:solidFill>
                  <a:srgbClr val="00B050"/>
                </a:solidFill>
              </a:rPr>
              <a:t>enable</a:t>
            </a:r>
            <a:r>
              <a:rPr lang="en-IN" dirty="0"/>
              <a:t> interrupts on the </a:t>
            </a:r>
            <a:r>
              <a:rPr lang="en-IN" dirty="0">
                <a:solidFill>
                  <a:srgbClr val="7030A0"/>
                </a:solidFill>
              </a:rPr>
              <a:t>local</a:t>
            </a:r>
            <a:r>
              <a:rPr lang="en-IN" dirty="0"/>
              <a:t> CPU</a:t>
            </a:r>
          </a:p>
          <a:p>
            <a:r>
              <a:rPr lang="en-IN" dirty="0"/>
              <a:t>Use the contents of the </a:t>
            </a:r>
            <a:r>
              <a:rPr lang="en-IN" i="1" dirty="0">
                <a:solidFill>
                  <a:srgbClr val="C00000"/>
                </a:solidFill>
              </a:rPr>
              <a:t>rax</a:t>
            </a:r>
            <a:r>
              <a:rPr lang="en-IN" i="1" dirty="0"/>
              <a:t> </a:t>
            </a:r>
            <a:r>
              <a:rPr lang="en-IN" dirty="0"/>
              <a:t>register to access a system call table</a:t>
            </a:r>
          </a:p>
          <a:p>
            <a:r>
              <a:rPr lang="en-IN" dirty="0"/>
              <a:t>This will provide the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  <a:r>
              <a:rPr lang="en-IN" dirty="0"/>
              <a:t> pointer of the system call</a:t>
            </a:r>
          </a:p>
          <a:p>
            <a:r>
              <a:rPr lang="en-IN" dirty="0">
                <a:solidFill>
                  <a:srgbClr val="0070C0"/>
                </a:solidFill>
              </a:rPr>
              <a:t>Invoke</a:t>
            </a:r>
            <a:r>
              <a:rPr lang="en-IN" dirty="0"/>
              <a:t> the system call </a:t>
            </a:r>
            <a:r>
              <a:rPr lang="en-IN" dirty="0">
                <a:solidFill>
                  <a:srgbClr val="C00000"/>
                </a:solidFill>
              </a:rPr>
              <a:t>handler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235A4-F051-539E-E280-B2D88683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8035D-40D8-36F0-31D9-7017C160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1FEC67-1F6E-2E6A-7F4A-A75FD8741D2E}"/>
              </a:ext>
            </a:extLst>
          </p:cNvPr>
          <p:cNvSpPr/>
          <p:nvPr/>
        </p:nvSpPr>
        <p:spPr>
          <a:xfrm>
            <a:off x="6096000" y="715991"/>
            <a:ext cx="5420264" cy="6936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/arch/x86/entry/common.c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A74B5-1FD5-91CE-EEC8-D4A022E6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4" y="479543"/>
            <a:ext cx="881056" cy="93009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8E25EA0-3C95-8C60-AAFB-65CF10D7961C}"/>
              </a:ext>
            </a:extLst>
          </p:cNvPr>
          <p:cNvSpPr/>
          <p:nvPr/>
        </p:nvSpPr>
        <p:spPr>
          <a:xfrm rot="5400000">
            <a:off x="5331400" y="3665523"/>
            <a:ext cx="483079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086F0E-F40C-A624-28B3-5DE1F7B5DC81}"/>
              </a:ext>
            </a:extLst>
          </p:cNvPr>
          <p:cNvSpPr/>
          <p:nvPr/>
        </p:nvSpPr>
        <p:spPr>
          <a:xfrm>
            <a:off x="1513840" y="4385603"/>
            <a:ext cx="5747793" cy="882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https://elixir.bootlin.com/linux/latest/source/arch/x86/entry/syscalls/syscall_64.tbl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4C102-8F5C-6759-8771-7A0BB468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84" y="4361939"/>
            <a:ext cx="881056" cy="93009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72C7E8-0529-6F94-9879-22951E5F519C}"/>
              </a:ext>
            </a:extLst>
          </p:cNvPr>
          <p:cNvSpPr/>
          <p:nvPr/>
        </p:nvSpPr>
        <p:spPr>
          <a:xfrm>
            <a:off x="3648111" y="5542143"/>
            <a:ext cx="5003321" cy="491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Shows the list of system calls in Linux x86-64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E9FFB6-54F7-2858-4E49-6317B4288A56}"/>
              </a:ext>
            </a:extLst>
          </p:cNvPr>
          <p:cNvSpPr/>
          <p:nvPr/>
        </p:nvSpPr>
        <p:spPr>
          <a:xfrm>
            <a:off x="7363400" y="4503649"/>
            <a:ext cx="483079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DC1ABD-EC94-99C2-9660-30BABF6AAE7D}"/>
              </a:ext>
            </a:extLst>
          </p:cNvPr>
          <p:cNvSpPr/>
          <p:nvPr/>
        </p:nvSpPr>
        <p:spPr>
          <a:xfrm>
            <a:off x="7948246" y="4385603"/>
            <a:ext cx="4271634" cy="882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/include/</a:t>
            </a:r>
            <a:r>
              <a:rPr lang="en-IN" sz="2000" dirty="0" err="1"/>
              <a:t>uapi</a:t>
            </a:r>
            <a:r>
              <a:rPr lang="en-IN" sz="2000" dirty="0"/>
              <a:t>/</a:t>
            </a:r>
            <a:r>
              <a:rPr lang="en-IN" sz="2000" dirty="0" err="1"/>
              <a:t>asm</a:t>
            </a:r>
            <a:r>
              <a:rPr lang="en-IN" sz="2000" dirty="0"/>
              <a:t>-generic/</a:t>
            </a:r>
            <a:r>
              <a:rPr lang="en-IN" sz="2000" dirty="0" err="1"/>
              <a:t>unistd.h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29E00B-2211-8851-4C99-76B0C77640A7}"/>
              </a:ext>
            </a:extLst>
          </p:cNvPr>
          <p:cNvSpPr/>
          <p:nvPr/>
        </p:nvSpPr>
        <p:spPr>
          <a:xfrm>
            <a:off x="9028386" y="4151586"/>
            <a:ext cx="261707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generic system calls</a:t>
            </a:r>
          </a:p>
        </p:txBody>
      </p:sp>
    </p:spTree>
    <p:extLst>
      <p:ext uri="{BB962C8B-B14F-4D97-AF65-F5344CB8AC3E}">
        <p14:creationId xmlns:p14="http://schemas.microsoft.com/office/powerpoint/2010/main" val="36378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D367AD-A97A-17C1-BA74-80B4EBBF238A}"/>
              </a:ext>
            </a:extLst>
          </p:cNvPr>
          <p:cNvSpPr/>
          <p:nvPr/>
        </p:nvSpPr>
        <p:spPr>
          <a:xfrm>
            <a:off x="640080" y="2123440"/>
            <a:ext cx="7731760" cy="374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B9492-EEDA-9972-C9F5-8D086088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First 12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9B6D-1850-F90A-6518-DE58C723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132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/>
              <a:t>0	common	read			</a:t>
            </a:r>
            <a:r>
              <a:rPr lang="en-IN" err="1"/>
              <a:t>sys_read</a:t>
            </a:r>
            <a:endParaRPr lang="en-IN"/>
          </a:p>
          <a:p>
            <a:pPr marL="0" indent="0">
              <a:buNone/>
            </a:pPr>
            <a:r>
              <a:rPr lang="en-IN"/>
              <a:t>1	common	write			</a:t>
            </a:r>
            <a:r>
              <a:rPr lang="en-IN" err="1"/>
              <a:t>sys_write</a:t>
            </a:r>
            <a:endParaRPr lang="en-IN"/>
          </a:p>
          <a:p>
            <a:pPr marL="0" indent="0">
              <a:buNone/>
            </a:pPr>
            <a:r>
              <a:rPr lang="en-IN"/>
              <a:t>2	common	open			</a:t>
            </a:r>
            <a:r>
              <a:rPr lang="en-IN" err="1"/>
              <a:t>sys_open</a:t>
            </a:r>
            <a:endParaRPr lang="en-IN"/>
          </a:p>
          <a:p>
            <a:pPr marL="0" indent="0">
              <a:buNone/>
            </a:pPr>
            <a:r>
              <a:rPr lang="en-IN"/>
              <a:t>3	common	close			</a:t>
            </a:r>
            <a:r>
              <a:rPr lang="en-IN" err="1"/>
              <a:t>sys_close</a:t>
            </a:r>
            <a:endParaRPr lang="en-IN"/>
          </a:p>
          <a:p>
            <a:pPr marL="0" indent="0">
              <a:buNone/>
            </a:pPr>
            <a:r>
              <a:rPr lang="en-IN"/>
              <a:t>4	common	stat			</a:t>
            </a:r>
            <a:r>
              <a:rPr lang="en-IN" err="1"/>
              <a:t>sys_newstat</a:t>
            </a:r>
            <a:endParaRPr lang="en-IN"/>
          </a:p>
          <a:p>
            <a:pPr marL="0" indent="0">
              <a:buNone/>
            </a:pPr>
            <a:r>
              <a:rPr lang="en-IN"/>
              <a:t>5	common	</a:t>
            </a:r>
            <a:r>
              <a:rPr lang="en-IN" err="1"/>
              <a:t>fstat</a:t>
            </a:r>
            <a:r>
              <a:rPr lang="en-IN"/>
              <a:t>			</a:t>
            </a:r>
            <a:r>
              <a:rPr lang="en-IN" err="1"/>
              <a:t>sys_newfstat</a:t>
            </a:r>
            <a:endParaRPr lang="en-IN"/>
          </a:p>
          <a:p>
            <a:pPr marL="0" indent="0">
              <a:buNone/>
            </a:pPr>
            <a:r>
              <a:rPr lang="en-IN"/>
              <a:t>6	common	</a:t>
            </a:r>
            <a:r>
              <a:rPr lang="en-IN" err="1"/>
              <a:t>lstat</a:t>
            </a:r>
            <a:r>
              <a:rPr lang="en-IN"/>
              <a:t>			</a:t>
            </a:r>
            <a:r>
              <a:rPr lang="en-IN" err="1"/>
              <a:t>sys_newlstat</a:t>
            </a:r>
            <a:endParaRPr lang="en-IN"/>
          </a:p>
          <a:p>
            <a:pPr marL="0" indent="0">
              <a:buNone/>
            </a:pPr>
            <a:r>
              <a:rPr lang="en-IN"/>
              <a:t>7	common	poll			</a:t>
            </a:r>
            <a:r>
              <a:rPr lang="en-IN" err="1"/>
              <a:t>sys_poll</a:t>
            </a:r>
            <a:endParaRPr lang="en-IN"/>
          </a:p>
          <a:p>
            <a:pPr marL="0" indent="0">
              <a:buNone/>
            </a:pPr>
            <a:r>
              <a:rPr lang="en-IN"/>
              <a:t>8	common	</a:t>
            </a:r>
            <a:r>
              <a:rPr lang="en-IN" err="1"/>
              <a:t>lseek</a:t>
            </a:r>
            <a:r>
              <a:rPr lang="en-IN"/>
              <a:t>			</a:t>
            </a:r>
            <a:r>
              <a:rPr lang="en-IN" err="1"/>
              <a:t>sys_lseek</a:t>
            </a:r>
            <a:endParaRPr lang="en-IN"/>
          </a:p>
          <a:p>
            <a:pPr marL="0" indent="0">
              <a:buNone/>
            </a:pPr>
            <a:r>
              <a:rPr lang="en-IN"/>
              <a:t>9	common	</a:t>
            </a:r>
            <a:r>
              <a:rPr lang="en-IN" err="1"/>
              <a:t>mmap</a:t>
            </a:r>
            <a:r>
              <a:rPr lang="en-IN"/>
              <a:t>			</a:t>
            </a:r>
            <a:r>
              <a:rPr lang="en-IN" err="1"/>
              <a:t>sys_mmap</a:t>
            </a:r>
            <a:endParaRPr lang="en-IN"/>
          </a:p>
          <a:p>
            <a:pPr marL="0" indent="0">
              <a:buNone/>
            </a:pPr>
            <a:r>
              <a:rPr lang="en-IN"/>
              <a:t>10	common	</a:t>
            </a:r>
            <a:r>
              <a:rPr lang="en-IN" err="1"/>
              <a:t>mprotect</a:t>
            </a:r>
            <a:r>
              <a:rPr lang="en-IN"/>
              <a:t>		</a:t>
            </a:r>
            <a:r>
              <a:rPr lang="en-IN" err="1"/>
              <a:t>sys_mprotect</a:t>
            </a:r>
            <a:endParaRPr lang="en-IN"/>
          </a:p>
          <a:p>
            <a:pPr marL="0" indent="0">
              <a:buNone/>
            </a:pPr>
            <a:r>
              <a:rPr lang="en-IN"/>
              <a:t>11	common	</a:t>
            </a:r>
            <a:r>
              <a:rPr lang="en-IN" err="1"/>
              <a:t>munmap</a:t>
            </a:r>
            <a:r>
              <a:rPr lang="en-IN"/>
              <a:t>		</a:t>
            </a:r>
            <a:r>
              <a:rPr lang="en-IN" err="1"/>
              <a:t>sys_munmap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B7F7-4BFC-400C-8B7F-442C02BE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180BB-F7A1-6E29-6B44-DE428F71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46BD18-18A8-B053-B09F-3C41DE06D086}"/>
              </a:ext>
            </a:extLst>
          </p:cNvPr>
          <p:cNvSpPr/>
          <p:nvPr/>
        </p:nvSpPr>
        <p:spPr>
          <a:xfrm>
            <a:off x="6096000" y="1172210"/>
            <a:ext cx="1844040" cy="51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409343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310F-8DAE-DE12-64CD-A3A961E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Let us look at </a:t>
            </a:r>
            <a:r>
              <a:rPr lang="en-IN" i="1" err="1"/>
              <a:t>sys_write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3FF6-ABB2-B7A7-F4F9-156FE0A7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There is a complex system of macros that requires a </a:t>
            </a:r>
            <a:r>
              <a:rPr lang="en-IN" dirty="0">
                <a:solidFill>
                  <a:srgbClr val="00B0F0"/>
                </a:solidFill>
              </a:rPr>
              <a:t>genius</a:t>
            </a:r>
            <a:r>
              <a:rPr lang="en-IN" dirty="0"/>
              <a:t> to decipher </a:t>
            </a:r>
          </a:p>
          <a:p>
            <a:r>
              <a:rPr lang="en-IN" dirty="0"/>
              <a:t>It </a:t>
            </a:r>
            <a:r>
              <a:rPr lang="en-IN" dirty="0">
                <a:solidFill>
                  <a:srgbClr val="00B050"/>
                </a:solidFill>
              </a:rPr>
              <a:t>finally</a:t>
            </a:r>
            <a:r>
              <a:rPr lang="en-IN" dirty="0"/>
              <a:t> takes you to </a:t>
            </a:r>
            <a:r>
              <a:rPr lang="en-IN" i="1" dirty="0"/>
              <a:t>fs/</a:t>
            </a:r>
            <a:r>
              <a:rPr lang="en-IN" i="1" dirty="0" err="1"/>
              <a:t>read_write.c</a:t>
            </a:r>
            <a:r>
              <a:rPr lang="en-IN" i="1" dirty="0"/>
              <a:t> </a:t>
            </a:r>
            <a:r>
              <a:rPr lang="en-IN" dirty="0"/>
              <a:t>=&gt; </a:t>
            </a:r>
            <a:r>
              <a:rPr lang="en-IN" i="1" dirty="0" err="1"/>
              <a:t>ksys_write</a:t>
            </a:r>
            <a:r>
              <a:rPr lang="en-IN" i="1" dirty="0"/>
              <a:t>.</a:t>
            </a:r>
            <a:endParaRPr lang="en-IN" i="1" dirty="0">
              <a:cs typeface="Calibri"/>
            </a:endParaRPr>
          </a:p>
          <a:p>
            <a:r>
              <a:rPr lang="en-IN" dirty="0"/>
              <a:t>This is where the system call is </a:t>
            </a:r>
            <a:r>
              <a:rPr lang="en-IN" dirty="0">
                <a:solidFill>
                  <a:srgbClr val="00B050"/>
                </a:solidFill>
              </a:rPr>
              <a:t>processed</a:t>
            </a:r>
            <a:r>
              <a:rPr lang="en-IN" dirty="0"/>
              <a:t> and the value is </a:t>
            </a:r>
            <a:r>
              <a:rPr lang="en-IN" dirty="0">
                <a:solidFill>
                  <a:srgbClr val="FF0000"/>
                </a:solidFill>
              </a:rPr>
              <a:t>returned</a:t>
            </a:r>
            <a:r>
              <a:rPr lang="en-IN" dirty="0"/>
              <a:t>. </a:t>
            </a:r>
            <a:endParaRPr lang="en-IN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B0926-F80F-FE70-5AFE-4980817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22544-1C17-52FA-285F-5DD4AE8D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BF9E679-16C4-05BB-6A68-D3C88BD7A6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07" y="2214021"/>
            <a:ext cx="458693" cy="448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D7EB9-D29B-2352-C553-6BECE3276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79" y="4117116"/>
            <a:ext cx="1964056" cy="196405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EFF478-8455-9C90-32A6-F26271D5C3FF}"/>
              </a:ext>
            </a:extLst>
          </p:cNvPr>
          <p:cNvSpPr/>
          <p:nvPr/>
        </p:nvSpPr>
        <p:spPr>
          <a:xfrm>
            <a:off x="3749040" y="4551680"/>
            <a:ext cx="4404360" cy="965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>
                <a:solidFill>
                  <a:srgbClr val="FF0000"/>
                </a:solidFill>
              </a:rPr>
              <a:t>Steal</a:t>
            </a:r>
            <a:r>
              <a:rPr lang="en-IN" sz="3200"/>
              <a:t> this opportunity</a:t>
            </a:r>
          </a:p>
        </p:txBody>
      </p:sp>
    </p:spTree>
    <p:extLst>
      <p:ext uri="{BB962C8B-B14F-4D97-AF65-F5344CB8AC3E}">
        <p14:creationId xmlns:p14="http://schemas.microsoft.com/office/powerpoint/2010/main" val="115236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9B10-F33F-7FEB-CD07-D58346C9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Check TIF_NEED_RESCHED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2401-81E8-0A54-B123-EB8A1B44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3" y="1825624"/>
            <a:ext cx="11442031" cy="4530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If the current task has </a:t>
            </a:r>
            <a:r>
              <a:rPr lang="en-IN" dirty="0">
                <a:solidFill>
                  <a:srgbClr val="0070C0"/>
                </a:solidFill>
              </a:rPr>
              <a:t>eaten</a:t>
            </a:r>
            <a:r>
              <a:rPr lang="en-IN" dirty="0"/>
              <a:t> up a lot of CPU time or there is a higher priority thread waiting, then the scheduler sets the </a:t>
            </a:r>
            <a:r>
              <a:rPr lang="en-IN" i="1" dirty="0">
                <a:solidFill>
                  <a:srgbClr val="C00000"/>
                </a:solidFill>
              </a:rPr>
              <a:t>TIF_NEED_RESCHED </a:t>
            </a:r>
            <a:r>
              <a:rPr lang="en-IN" dirty="0"/>
              <a:t>flag</a:t>
            </a:r>
            <a:endParaRPr lang="en-IN" dirty="0">
              <a:cs typeface="Calibri"/>
            </a:endParaRPr>
          </a:p>
          <a:p>
            <a:r>
              <a:rPr lang="en-IN" dirty="0"/>
              <a:t>It is a flag in </a:t>
            </a:r>
            <a:r>
              <a:rPr lang="en-IN" i="1" dirty="0" err="1"/>
              <a:t>thread_info</a:t>
            </a:r>
            <a:endParaRPr lang="en-IN" i="1" dirty="0"/>
          </a:p>
          <a:p>
            <a:r>
              <a:rPr lang="en-IN" dirty="0"/>
              <a:t>The kernel </a:t>
            </a:r>
            <a:r>
              <a:rPr lang="en-IN" dirty="0">
                <a:solidFill>
                  <a:srgbClr val="C00000"/>
                </a:solidFill>
              </a:rPr>
              <a:t>checks</a:t>
            </a:r>
            <a:r>
              <a:rPr lang="en-IN" dirty="0"/>
              <a:t> this </a:t>
            </a:r>
            <a:r>
              <a:rPr lang="en-IN" dirty="0">
                <a:solidFill>
                  <a:srgbClr val="00B050"/>
                </a:solidFill>
              </a:rPr>
              <a:t>flag</a:t>
            </a:r>
            <a:r>
              <a:rPr lang="en-IN" dirty="0"/>
              <a:t> and if the current task has exceeded its </a:t>
            </a:r>
            <a:r>
              <a:rPr lang="en-IN" dirty="0">
                <a:solidFill>
                  <a:srgbClr val="0070C0"/>
                </a:solidFill>
              </a:rPr>
              <a:t>quota</a:t>
            </a:r>
          </a:p>
          <a:p>
            <a:pPr lvl="1"/>
            <a:r>
              <a:rPr lang="en-IN" dirty="0">
                <a:cs typeface="Calibri"/>
              </a:rPr>
              <a:t>Invokes the </a:t>
            </a:r>
            <a:r>
              <a:rPr lang="en-IN" i="1" dirty="0">
                <a:solidFill>
                  <a:srgbClr val="C00000"/>
                </a:solidFill>
                <a:cs typeface="Calibri"/>
              </a:rPr>
              <a:t>schedule</a:t>
            </a:r>
            <a:r>
              <a:rPr lang="en-IN" dirty="0">
                <a:cs typeface="Calibri"/>
              </a:rPr>
              <a:t> function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Possibly schedules</a:t>
            </a:r>
            <a:r>
              <a:rPr lang="en-IN" dirty="0"/>
              <a:t> another task on the same core or continues with the current task</a:t>
            </a:r>
            <a:endParaRPr lang="en-IN" dirty="0">
              <a:cs typeface="Calibri"/>
            </a:endParaRP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reverse</a:t>
            </a:r>
            <a:r>
              <a:rPr lang="en-IN" dirty="0"/>
              <a:t> process is followed to restore the state of the previously swapped out task</a:t>
            </a:r>
            <a:endParaRPr lang="en-IN" dirty="0">
              <a:cs typeface="Calibri"/>
            </a:endParaRPr>
          </a:p>
          <a:p>
            <a:r>
              <a:rPr lang="en-IN" dirty="0"/>
              <a:t>Use </a:t>
            </a:r>
            <a:r>
              <a:rPr lang="en-IN" i="1" dirty="0" err="1">
                <a:solidFill>
                  <a:schemeClr val="accent1">
                    <a:lumMod val="75000"/>
                  </a:schemeClr>
                </a:solidFill>
              </a:rPr>
              <a:t>sysret</a:t>
            </a:r>
            <a:r>
              <a:rPr lang="en-IN" dirty="0"/>
              <a:t> to return</a:t>
            </a:r>
            <a:endParaRPr lang="en-IN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A41A9-0D3A-AB36-D0F9-E00103C1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4035A-B8EE-BB8C-7BB3-A503D2CB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135373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4402836" y="30571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27D3F-FF5D-6CC2-FCAC-C06CBE5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43083B8E-75C8-7836-A751-970C67D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0438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7DB85-180F-F6AC-F809-5EF51883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0DA13-6E8F-3683-103E-E8C359C9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B4CE2C-E763-BC24-7F6F-522BA7AF92C9}"/>
              </a:ext>
            </a:extLst>
          </p:cNvPr>
          <p:cNvSpPr/>
          <p:nvPr/>
        </p:nvSpPr>
        <p:spPr>
          <a:xfrm>
            <a:off x="2642616" y="2578608"/>
            <a:ext cx="7050024" cy="2450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/>
              <a:t>APIC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6949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6B71-A2B6-F0BE-96E9-354C7939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Advanced Programmable Interrupt Controller (APIC)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CCDA-1DD3-910A-C944-62F1CF126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848"/>
            <a:ext cx="10515600" cy="2344039"/>
          </a:xfrm>
        </p:spPr>
        <p:txBody>
          <a:bodyPr/>
          <a:lstStyle/>
          <a:p>
            <a:r>
              <a:rPr lang="en-IN"/>
              <a:t>Intel processors have a dedicated </a:t>
            </a:r>
            <a:r>
              <a:rPr lang="en-IN">
                <a:solidFill>
                  <a:srgbClr val="C00000"/>
                </a:solidFill>
              </a:rPr>
              <a:t>circuit</a:t>
            </a:r>
            <a:r>
              <a:rPr lang="en-IN"/>
              <a:t> to manage </a:t>
            </a:r>
            <a:r>
              <a:rPr lang="en-IN">
                <a:solidFill>
                  <a:srgbClr val="0070C0"/>
                </a:solidFill>
              </a:rPr>
              <a:t>interrupts</a:t>
            </a:r>
            <a:r>
              <a:rPr lang="en-IN"/>
              <a:t>: </a:t>
            </a:r>
            <a:r>
              <a:rPr lang="en-IN">
                <a:solidFill>
                  <a:srgbClr val="00B050"/>
                </a:solidFill>
              </a:rPr>
              <a:t>interrupt</a:t>
            </a:r>
            <a:r>
              <a:rPr lang="en-IN"/>
              <a:t> controllers</a:t>
            </a:r>
          </a:p>
          <a:p>
            <a:r>
              <a:rPr lang="en-IN"/>
              <a:t>There are two kinds of </a:t>
            </a:r>
            <a:r>
              <a:rPr lang="en-IN">
                <a:solidFill>
                  <a:srgbClr val="FF0000"/>
                </a:solidFill>
              </a:rPr>
              <a:t>interrupt </a:t>
            </a:r>
            <a:r>
              <a:rPr lang="en-IN"/>
              <a:t>controllers</a:t>
            </a:r>
          </a:p>
          <a:p>
            <a:pPr lvl="1"/>
            <a:r>
              <a:rPr lang="en-IN">
                <a:solidFill>
                  <a:srgbClr val="FF0000"/>
                </a:solidFill>
              </a:rPr>
              <a:t>LAPIC</a:t>
            </a:r>
            <a:r>
              <a:rPr lang="en-IN"/>
              <a:t> (Local APIC): This is a per-CPU </a:t>
            </a:r>
            <a:r>
              <a:rPr lang="en-IN">
                <a:solidFill>
                  <a:srgbClr val="C00000"/>
                </a:solidFill>
              </a:rPr>
              <a:t>interrupt</a:t>
            </a:r>
            <a:r>
              <a:rPr lang="en-IN"/>
              <a:t> controller</a:t>
            </a:r>
          </a:p>
          <a:p>
            <a:pPr lvl="1"/>
            <a:r>
              <a:rPr lang="en-IN"/>
              <a:t>I/O </a:t>
            </a:r>
            <a:r>
              <a:rPr lang="en-IN">
                <a:solidFill>
                  <a:srgbClr val="7030A0"/>
                </a:solidFill>
              </a:rPr>
              <a:t>APIC</a:t>
            </a:r>
            <a:r>
              <a:rPr lang="en-IN"/>
              <a:t>: One per the </a:t>
            </a:r>
            <a:r>
              <a:rPr lang="en-IN">
                <a:solidFill>
                  <a:srgbClr val="00B050"/>
                </a:solidFill>
              </a:rPr>
              <a:t>entire</a:t>
            </a:r>
            <a:r>
              <a:rPr lang="en-IN"/>
              <a:t> system. Manages </a:t>
            </a:r>
            <a:r>
              <a:rPr lang="en-IN">
                <a:solidFill>
                  <a:srgbClr val="7030A0"/>
                </a:solidFill>
              </a:rPr>
              <a:t>external</a:t>
            </a:r>
            <a:r>
              <a:rPr lang="en-IN"/>
              <a:t> I/O interrupts.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FB32A-C89D-9D06-32A0-6747883B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3AF3C-1255-27EA-3629-4ED300F1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15B98-B510-BFD2-5A3C-73D527FC9FF9}"/>
              </a:ext>
            </a:extLst>
          </p:cNvPr>
          <p:cNvSpPr/>
          <p:nvPr/>
        </p:nvSpPr>
        <p:spPr>
          <a:xfrm>
            <a:off x="3730752" y="432377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A006DC-9D5B-9CC4-7DF6-9F09CB724169}"/>
              </a:ext>
            </a:extLst>
          </p:cNvPr>
          <p:cNvSpPr/>
          <p:nvPr/>
        </p:nvSpPr>
        <p:spPr>
          <a:xfrm>
            <a:off x="5324856" y="432377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88DCF-73DE-0D23-E39E-92B7B25B4DA0}"/>
              </a:ext>
            </a:extLst>
          </p:cNvPr>
          <p:cNvSpPr/>
          <p:nvPr/>
        </p:nvSpPr>
        <p:spPr>
          <a:xfrm>
            <a:off x="3730752" y="534485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D5FF4-EF87-BF88-0635-0B378C4E60C7}"/>
              </a:ext>
            </a:extLst>
          </p:cNvPr>
          <p:cNvSpPr/>
          <p:nvPr/>
        </p:nvSpPr>
        <p:spPr>
          <a:xfrm>
            <a:off x="5324856" y="534485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A3DDB8-AFC6-367D-0968-8B685E413D6C}"/>
              </a:ext>
            </a:extLst>
          </p:cNvPr>
          <p:cNvSpPr/>
          <p:nvPr/>
        </p:nvSpPr>
        <p:spPr>
          <a:xfrm>
            <a:off x="4736592" y="4731321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C1963-DDB3-028D-E9E8-DCF404F93CE5}"/>
              </a:ext>
            </a:extLst>
          </p:cNvPr>
          <p:cNvSpPr/>
          <p:nvPr/>
        </p:nvSpPr>
        <p:spPr>
          <a:xfrm>
            <a:off x="4736592" y="5773737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24435-6097-EADC-1ED2-4F4176AAE61E}"/>
              </a:ext>
            </a:extLst>
          </p:cNvPr>
          <p:cNvSpPr/>
          <p:nvPr/>
        </p:nvSpPr>
        <p:spPr>
          <a:xfrm>
            <a:off x="6330696" y="4737417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29C6E-C78C-425F-4087-680A9352FF8E}"/>
              </a:ext>
            </a:extLst>
          </p:cNvPr>
          <p:cNvSpPr/>
          <p:nvPr/>
        </p:nvSpPr>
        <p:spPr>
          <a:xfrm>
            <a:off x="6330696" y="5773736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C7EAF1-123A-34AA-C3E3-85B05EF145C9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6614160" y="4460747"/>
            <a:ext cx="765048" cy="41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512F3F-CF09-8E7B-D312-324771538651}"/>
              </a:ext>
            </a:extLst>
          </p:cNvPr>
          <p:cNvSpPr/>
          <p:nvPr/>
        </p:nvSpPr>
        <p:spPr>
          <a:xfrm>
            <a:off x="7196328" y="4188841"/>
            <a:ext cx="957072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LAPIC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66790D-177C-86AC-B238-B78FAF5C7795}"/>
              </a:ext>
            </a:extLst>
          </p:cNvPr>
          <p:cNvSpPr/>
          <p:nvPr/>
        </p:nvSpPr>
        <p:spPr>
          <a:xfrm>
            <a:off x="6809232" y="4853432"/>
            <a:ext cx="957072" cy="897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I/O</a:t>
            </a:r>
          </a:p>
          <a:p>
            <a:pPr algn="ctr"/>
            <a:r>
              <a:rPr lang="en-IN" sz="2000"/>
              <a:t>APIC</a:t>
            </a:r>
          </a:p>
          <a:p>
            <a:pPr algn="ctr"/>
            <a:r>
              <a:rPr lang="en-IN" sz="2000" err="1"/>
              <a:t>cntrlr</a:t>
            </a:r>
            <a:r>
              <a:rPr lang="en-IN" sz="200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AE3DE8-293D-E11D-D9E7-54350098C27C}"/>
              </a:ext>
            </a:extLst>
          </p:cNvPr>
          <p:cNvSpPr/>
          <p:nvPr/>
        </p:nvSpPr>
        <p:spPr>
          <a:xfrm>
            <a:off x="3602736" y="4171887"/>
            <a:ext cx="3154680" cy="19898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98974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9ECD-6F82-5C0B-339B-0CE5E4DB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I/O APIC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FE77A-289D-A6C0-3119-0A28C435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6D47-A533-6833-24B1-4585EF7D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1EB68-FC0E-E5D9-0743-342A5D6460C1}"/>
              </a:ext>
            </a:extLst>
          </p:cNvPr>
          <p:cNvSpPr/>
          <p:nvPr/>
        </p:nvSpPr>
        <p:spPr>
          <a:xfrm>
            <a:off x="4553712" y="2340864"/>
            <a:ext cx="1810512" cy="1563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EA9253-E4FD-C867-E1C0-1B77E66DBD59}"/>
              </a:ext>
            </a:extLst>
          </p:cNvPr>
          <p:cNvCxnSpPr/>
          <p:nvPr/>
        </p:nvCxnSpPr>
        <p:spPr>
          <a:xfrm>
            <a:off x="3639312" y="2468880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F1B391-D706-3ED3-D7F4-FAD2927BC9D8}"/>
              </a:ext>
            </a:extLst>
          </p:cNvPr>
          <p:cNvCxnSpPr/>
          <p:nvPr/>
        </p:nvCxnSpPr>
        <p:spPr>
          <a:xfrm>
            <a:off x="3639312" y="2785872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FFF7E-754B-3F9A-FAFC-F0884EB9AE58}"/>
              </a:ext>
            </a:extLst>
          </p:cNvPr>
          <p:cNvCxnSpPr/>
          <p:nvPr/>
        </p:nvCxnSpPr>
        <p:spPr>
          <a:xfrm>
            <a:off x="3639312" y="3105912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644175-3049-F67B-381C-B3BC360E26D2}"/>
              </a:ext>
            </a:extLst>
          </p:cNvPr>
          <p:cNvCxnSpPr/>
          <p:nvPr/>
        </p:nvCxnSpPr>
        <p:spPr>
          <a:xfrm>
            <a:off x="3639312" y="3422904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46E263-F46D-3B8E-F61D-EAAC81920561}"/>
              </a:ext>
            </a:extLst>
          </p:cNvPr>
          <p:cNvCxnSpPr/>
          <p:nvPr/>
        </p:nvCxnSpPr>
        <p:spPr>
          <a:xfrm>
            <a:off x="3639312" y="3749040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3B9D93-10D0-F9C8-7314-A589F6B374BD}"/>
              </a:ext>
            </a:extLst>
          </p:cNvPr>
          <p:cNvSpPr/>
          <p:nvPr/>
        </p:nvSpPr>
        <p:spPr>
          <a:xfrm>
            <a:off x="3099816" y="2404872"/>
            <a:ext cx="283464" cy="134416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E343B2-1877-FB92-0B4B-4DA74FBAD141}"/>
              </a:ext>
            </a:extLst>
          </p:cNvPr>
          <p:cNvSpPr/>
          <p:nvPr/>
        </p:nvSpPr>
        <p:spPr>
          <a:xfrm>
            <a:off x="1828800" y="2785872"/>
            <a:ext cx="1115568" cy="5425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IRQ lines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4B3D5CB-A49D-1AB3-E7C5-EBA7FD4185EA}"/>
              </a:ext>
            </a:extLst>
          </p:cNvPr>
          <p:cNvSpPr/>
          <p:nvPr/>
        </p:nvSpPr>
        <p:spPr>
          <a:xfrm>
            <a:off x="6364224" y="2926080"/>
            <a:ext cx="914400" cy="3651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AEB8268-82CD-62D4-A257-80BFAF70054D}"/>
              </a:ext>
            </a:extLst>
          </p:cNvPr>
          <p:cNvSpPr/>
          <p:nvPr/>
        </p:nvSpPr>
        <p:spPr>
          <a:xfrm>
            <a:off x="6208776" y="3904488"/>
            <a:ext cx="3456432" cy="877824"/>
          </a:xfrm>
          <a:prstGeom prst="wedgeRoundRectCallout">
            <a:avLst>
              <a:gd name="adj1" fmla="val -33796"/>
              <a:gd name="adj2" fmla="val -12304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1. Enable/disable interrupts</a:t>
            </a:r>
          </a:p>
          <a:p>
            <a:r>
              <a:rPr lang="en-IN" sz="2000" dirty="0"/>
              <a:t>2. Choose the highest priority interrupt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EC0BEE-0421-ABD0-FD91-D0D81C96AEB1}"/>
              </a:ext>
            </a:extLst>
          </p:cNvPr>
          <p:cNvSpPr/>
          <p:nvPr/>
        </p:nvSpPr>
        <p:spPr>
          <a:xfrm>
            <a:off x="7278624" y="2473451"/>
            <a:ext cx="1975104" cy="12070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CPU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B39E8A3-1D1C-246E-63D0-0FB41B6AEC2A}"/>
              </a:ext>
            </a:extLst>
          </p:cNvPr>
          <p:cNvSpPr/>
          <p:nvPr/>
        </p:nvSpPr>
        <p:spPr>
          <a:xfrm>
            <a:off x="5550408" y="1090422"/>
            <a:ext cx="5897880" cy="877824"/>
          </a:xfrm>
          <a:prstGeom prst="wedgeRoundRectCallout">
            <a:avLst>
              <a:gd name="adj1" fmla="val -16504"/>
              <a:gd name="adj2" fmla="val 1300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3.  Buffer the interrupt vector (number) and data</a:t>
            </a:r>
          </a:p>
          <a:p>
            <a:r>
              <a:rPr lang="en-IN" sz="2000" dirty="0"/>
              <a:t>4.  Don’t deliver if the interrupt is masked</a:t>
            </a:r>
          </a:p>
          <a:p>
            <a:r>
              <a:rPr lang="en-IN" sz="2000" dirty="0"/>
              <a:t>5.  Acknowledge receipt to the APIC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827CDA-5B27-AB33-0971-70175510382C}"/>
              </a:ext>
            </a:extLst>
          </p:cNvPr>
          <p:cNvSpPr/>
          <p:nvPr/>
        </p:nvSpPr>
        <p:spPr>
          <a:xfrm>
            <a:off x="96012" y="5311204"/>
            <a:ext cx="3182112" cy="9766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IRQ (interrupt request): Kernel identifier for a HW interrupt source</a:t>
            </a:r>
          </a:p>
        </p:txBody>
      </p:sp>
      <p:pic>
        <p:nvPicPr>
          <p:cNvPr id="17" name="Picture 16" descr="A cartoon of a child using a computer&#10;&#10;Description automatically generated with low confidence">
            <a:extLst>
              <a:ext uri="{FF2B5EF4-FFF2-40B4-BE49-F238E27FC236}">
                <a16:creationId xmlns:a16="http://schemas.microsoft.com/office/drawing/2014/main" id="{575F82D0-D239-0483-4E91-C7F44A7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302" y="4343400"/>
            <a:ext cx="2151170" cy="976631"/>
          </a:xfrm>
          <a:prstGeom prst="rect">
            <a:avLst/>
          </a:prstGeom>
        </p:spPr>
      </p:pic>
      <p:pic>
        <p:nvPicPr>
          <p:cNvPr id="21" name="Picture 20" descr="A cartoon of a child using a computer&#10;&#10;Description automatically generated with low confidence">
            <a:extLst>
              <a:ext uri="{FF2B5EF4-FFF2-40B4-BE49-F238E27FC236}">
                <a16:creationId xmlns:a16="http://schemas.microsoft.com/office/drawing/2014/main" id="{CF90D2C8-EA4A-1AB2-1445-20843B1E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47875" y="4334573"/>
            <a:ext cx="2151170" cy="97663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863A7D-A006-F393-1D59-019BFB5440FF}"/>
              </a:ext>
            </a:extLst>
          </p:cNvPr>
          <p:cNvSpPr/>
          <p:nvPr/>
        </p:nvSpPr>
        <p:spPr>
          <a:xfrm>
            <a:off x="3526536" y="5311204"/>
            <a:ext cx="4885944" cy="9766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An interrupt vector (INT) identifies any kind of an interrupting event: interrupt, system call, exception, fault,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FFCFD-1C07-E274-60AF-BF279ADA347B}"/>
              </a:ext>
            </a:extLst>
          </p:cNvPr>
          <p:cNvSpPr/>
          <p:nvPr/>
        </p:nvSpPr>
        <p:spPr>
          <a:xfrm>
            <a:off x="9101262" y="5349304"/>
            <a:ext cx="2575223" cy="877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LAPIC sends an interrupt vector to the CPU (not an IRQ)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A8F75B-FBD8-0DB2-5A2E-E333963FD5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59890">
            <a:off x="9813539" y="3973084"/>
            <a:ext cx="1384522" cy="13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1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4550-494F-03B7-CA80-C4B976B2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Interrupt Descriptor Table (IDT)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AEBFC-70C0-68CC-0635-4768E97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01D0-5A03-102F-0639-76241F8B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C1047-1658-C72E-563D-889A228ADE7E}"/>
              </a:ext>
            </a:extLst>
          </p:cNvPr>
          <p:cNvSpPr/>
          <p:nvPr/>
        </p:nvSpPr>
        <p:spPr>
          <a:xfrm>
            <a:off x="7137935" y="2222632"/>
            <a:ext cx="1472665" cy="2502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D7B4E9-8679-36BA-B12B-ADC1612F4640}"/>
              </a:ext>
            </a:extLst>
          </p:cNvPr>
          <p:cNvSpPr/>
          <p:nvPr/>
        </p:nvSpPr>
        <p:spPr>
          <a:xfrm>
            <a:off x="7301564" y="1825591"/>
            <a:ext cx="1203158" cy="397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IDT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2F6907-E8A2-1184-0033-1BB546C8101B}"/>
              </a:ext>
            </a:extLst>
          </p:cNvPr>
          <p:cNvCxnSpPr>
            <a:cxnSpLocks/>
          </p:cNvCxnSpPr>
          <p:nvPr/>
        </p:nvCxnSpPr>
        <p:spPr>
          <a:xfrm>
            <a:off x="6136907" y="4734826"/>
            <a:ext cx="10010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9A0B7F-6F2C-962E-C72C-44B375C9BFAB}"/>
              </a:ext>
            </a:extLst>
          </p:cNvPr>
          <p:cNvSpPr/>
          <p:nvPr/>
        </p:nvSpPr>
        <p:spPr>
          <a:xfrm>
            <a:off x="5427044" y="4890442"/>
            <a:ext cx="1337911" cy="56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idtr</a:t>
            </a:r>
            <a:r>
              <a:rPr lang="en-IN" sz="2000"/>
              <a:t> Register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42DB28-7618-E951-CBFF-6EB879CCCF54}"/>
              </a:ext>
            </a:extLst>
          </p:cNvPr>
          <p:cNvSpPr/>
          <p:nvPr/>
        </p:nvSpPr>
        <p:spPr>
          <a:xfrm>
            <a:off x="3561347" y="2281188"/>
            <a:ext cx="1992430" cy="2983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B2BC2A-598A-297D-586F-D597785BF119}"/>
              </a:ext>
            </a:extLst>
          </p:cNvPr>
          <p:cNvSpPr/>
          <p:nvPr/>
        </p:nvSpPr>
        <p:spPr>
          <a:xfrm>
            <a:off x="981777" y="1963554"/>
            <a:ext cx="2310063" cy="827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Exceptions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0DB8B6-F37A-B2E2-A685-5A1FA3B7C1C5}"/>
              </a:ext>
            </a:extLst>
          </p:cNvPr>
          <p:cNvSpPr/>
          <p:nvPr/>
        </p:nvSpPr>
        <p:spPr>
          <a:xfrm>
            <a:off x="981777" y="2905225"/>
            <a:ext cx="2310063" cy="827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System calls </a:t>
            </a:r>
          </a:p>
          <a:p>
            <a:pPr algn="ctr"/>
            <a:r>
              <a:rPr lang="en-IN" sz="2400" dirty="0"/>
              <a:t>(via int 0x80)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4FC951F-6AF7-BB51-1245-69FC0ACFAAF2}"/>
              </a:ext>
            </a:extLst>
          </p:cNvPr>
          <p:cNvSpPr/>
          <p:nvPr/>
        </p:nvSpPr>
        <p:spPr>
          <a:xfrm>
            <a:off x="3570972" y="3141373"/>
            <a:ext cx="1992430" cy="2983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534034-E8C7-5684-28C1-46117ACDEF15}"/>
              </a:ext>
            </a:extLst>
          </p:cNvPr>
          <p:cNvSpPr/>
          <p:nvPr/>
        </p:nvSpPr>
        <p:spPr>
          <a:xfrm>
            <a:off x="981776" y="3895023"/>
            <a:ext cx="2310063" cy="827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Interrupts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FBCC444-3778-0E7D-DE9E-C1A0CF348E11}"/>
              </a:ext>
            </a:extLst>
          </p:cNvPr>
          <p:cNvSpPr/>
          <p:nvPr/>
        </p:nvSpPr>
        <p:spPr>
          <a:xfrm>
            <a:off x="3570972" y="4103334"/>
            <a:ext cx="1992430" cy="2983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BF3D36-68EE-49CD-C50F-7091154FDD08}"/>
              </a:ext>
            </a:extLst>
          </p:cNvPr>
          <p:cNvSpPr/>
          <p:nvPr/>
        </p:nvSpPr>
        <p:spPr>
          <a:xfrm>
            <a:off x="5563403" y="2217506"/>
            <a:ext cx="279132" cy="23159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8A0875-B6E6-9307-6F21-9F038D795372}"/>
              </a:ext>
            </a:extLst>
          </p:cNvPr>
          <p:cNvSpPr/>
          <p:nvPr/>
        </p:nvSpPr>
        <p:spPr>
          <a:xfrm>
            <a:off x="5910713" y="3290564"/>
            <a:ext cx="1227222" cy="2341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03E86-6EB6-35AF-29C4-350BFD73732D}"/>
              </a:ext>
            </a:extLst>
          </p:cNvPr>
          <p:cNvSpPr txBox="1"/>
          <p:nvPr/>
        </p:nvSpPr>
        <p:spPr>
          <a:xfrm>
            <a:off x="6010001" y="3634090"/>
            <a:ext cx="1031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Interrupt</a:t>
            </a:r>
          </a:p>
          <a:p>
            <a:r>
              <a:rPr lang="en-IN"/>
              <a:t>vector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4B7FED-CCD6-EB46-6386-727A71EA0A6B}"/>
              </a:ext>
            </a:extLst>
          </p:cNvPr>
          <p:cNvSpPr/>
          <p:nvPr/>
        </p:nvSpPr>
        <p:spPr>
          <a:xfrm>
            <a:off x="7137935" y="3732997"/>
            <a:ext cx="1472665" cy="2461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279BCB-9452-5570-3961-2DCC933B08C7}"/>
              </a:ext>
            </a:extLst>
          </p:cNvPr>
          <p:cNvCxnSpPr/>
          <p:nvPr/>
        </p:nvCxnSpPr>
        <p:spPr>
          <a:xfrm>
            <a:off x="8345103" y="3895023"/>
            <a:ext cx="116465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FB8B82-1944-E0DE-B198-5C9B23B61816}"/>
              </a:ext>
            </a:extLst>
          </p:cNvPr>
          <p:cNvSpPr/>
          <p:nvPr/>
        </p:nvSpPr>
        <p:spPr>
          <a:xfrm>
            <a:off x="9533162" y="3634090"/>
            <a:ext cx="1677061" cy="5678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Address of the handler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8764635-BD7A-D852-0D7E-95E289646365}"/>
              </a:ext>
            </a:extLst>
          </p:cNvPr>
          <p:cNvSpPr/>
          <p:nvPr/>
        </p:nvSpPr>
        <p:spPr>
          <a:xfrm rot="16200000">
            <a:off x="1818824" y="4816690"/>
            <a:ext cx="484874" cy="2970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2E3F87-50A3-96EE-FE7B-18F7C1549E83}"/>
              </a:ext>
            </a:extLst>
          </p:cNvPr>
          <p:cNvSpPr/>
          <p:nvPr/>
        </p:nvSpPr>
        <p:spPr>
          <a:xfrm>
            <a:off x="908583" y="5207669"/>
            <a:ext cx="2456447" cy="61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Hardware device identified by its IRQ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BB6CC2-2F18-A8FB-7FC3-5C6D40592BC9}"/>
              </a:ext>
            </a:extLst>
          </p:cNvPr>
          <p:cNvSpPr/>
          <p:nvPr/>
        </p:nvSpPr>
        <p:spPr>
          <a:xfrm>
            <a:off x="8153400" y="5084039"/>
            <a:ext cx="3581400" cy="9653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New approaches that use the </a:t>
            </a:r>
            <a:r>
              <a:rPr lang="en-IN" sz="2000" i="1" dirty="0" err="1"/>
              <a:t>syscall</a:t>
            </a:r>
            <a:r>
              <a:rPr lang="en-IN" sz="2000" dirty="0"/>
              <a:t> instruction do not use the IDT</a:t>
            </a:r>
          </a:p>
        </p:txBody>
      </p:sp>
    </p:spTree>
    <p:extLst>
      <p:ext uri="{BB962C8B-B14F-4D97-AF65-F5344CB8AC3E}">
        <p14:creationId xmlns:p14="http://schemas.microsoft.com/office/powerpoint/2010/main" val="234493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4A06-5287-176A-2ADB-1C4C1A6D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Roles of the Interrupt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E6B8-F702-8778-ED2E-DE46B055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296"/>
            <a:ext cx="10515600" cy="459346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I/O APIC</a:t>
            </a:r>
          </a:p>
          <a:p>
            <a:pPr lvl="1"/>
            <a:r>
              <a:rPr lang="en-IN" dirty="0"/>
              <a:t>Mainly contains a </a:t>
            </a:r>
            <a:r>
              <a:rPr lang="en-IN" dirty="0">
                <a:solidFill>
                  <a:srgbClr val="C00000"/>
                </a:solidFill>
              </a:rPr>
              <a:t>redirection</a:t>
            </a:r>
            <a:r>
              <a:rPr lang="en-IN" dirty="0"/>
              <a:t> table</a:t>
            </a:r>
          </a:p>
          <a:p>
            <a:pPr lvl="1"/>
            <a:r>
              <a:rPr lang="en-IN" dirty="0"/>
              <a:t>Receives interrupts from </a:t>
            </a:r>
            <a:r>
              <a:rPr lang="en-IN" dirty="0">
                <a:solidFill>
                  <a:srgbClr val="00B050"/>
                </a:solidFill>
              </a:rPr>
              <a:t>peripheral</a:t>
            </a:r>
            <a:r>
              <a:rPr lang="en-IN" dirty="0"/>
              <a:t> buses and </a:t>
            </a:r>
            <a:r>
              <a:rPr lang="en-IN" dirty="0">
                <a:solidFill>
                  <a:srgbClr val="FF0000"/>
                </a:solidFill>
              </a:rPr>
              <a:t>routes</a:t>
            </a:r>
            <a:r>
              <a:rPr lang="en-IN" dirty="0"/>
              <a:t> them to LAPICs</a:t>
            </a:r>
          </a:p>
          <a:p>
            <a:pPr lvl="1"/>
            <a:r>
              <a:rPr lang="en-IN" dirty="0"/>
              <a:t>It typically has 24 </a:t>
            </a:r>
            <a:r>
              <a:rPr lang="en-IN" dirty="0">
                <a:solidFill>
                  <a:srgbClr val="7030A0"/>
                </a:solidFill>
              </a:rPr>
              <a:t>interrupt</a:t>
            </a:r>
            <a:r>
              <a:rPr lang="en-IN" dirty="0"/>
              <a:t> lines (referred to as an </a:t>
            </a:r>
            <a:r>
              <a:rPr lang="en-IN" dirty="0">
                <a:solidFill>
                  <a:srgbClr val="0070C0"/>
                </a:solidFill>
              </a:rPr>
              <a:t>IRQ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Every device	 is assigned its IRQ number</a:t>
            </a:r>
          </a:p>
          <a:p>
            <a:pPr lvl="2"/>
            <a:r>
              <a:rPr lang="en-IN" dirty="0">
                <a:solidFill>
                  <a:srgbClr val="0070C0"/>
                </a:solidFill>
              </a:rPr>
              <a:t>Lower</a:t>
            </a:r>
            <a:r>
              <a:rPr lang="en-IN" dirty="0"/>
              <a:t> the number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Higher</a:t>
            </a:r>
            <a:r>
              <a:rPr lang="en-IN" dirty="0">
                <a:sym typeface="Wingdings" panose="05000000000000000000" pitchFamily="2" charset="2"/>
              </a:rPr>
              <a:t> the priority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The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timer</a:t>
            </a:r>
            <a:r>
              <a:rPr lang="en-IN" dirty="0">
                <a:sym typeface="Wingdings" panose="05000000000000000000" pitchFamily="2" charset="2"/>
              </a:rPr>
              <a:t> interrupt’s IRQ number is 0</a:t>
            </a:r>
            <a:endParaRPr lang="en-IN" dirty="0"/>
          </a:p>
          <a:p>
            <a:r>
              <a:rPr lang="en-IN" dirty="0"/>
              <a:t>Local APIC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Receives</a:t>
            </a:r>
            <a:r>
              <a:rPr lang="en-IN" dirty="0"/>
              <a:t> the interrupt from the I/O APIC</a:t>
            </a:r>
          </a:p>
          <a:p>
            <a:pPr lvl="1"/>
            <a:r>
              <a:rPr lang="en-IN" dirty="0"/>
              <a:t>Can also </a:t>
            </a:r>
            <a:r>
              <a:rPr lang="en-IN" dirty="0">
                <a:solidFill>
                  <a:srgbClr val="FF0000"/>
                </a:solidFill>
              </a:rPr>
              <a:t>receive</a:t>
            </a:r>
            <a:r>
              <a:rPr lang="en-IN" dirty="0"/>
              <a:t> inter-processor interrupts (IPIs) from other </a:t>
            </a:r>
            <a:r>
              <a:rPr lang="en-IN" dirty="0">
                <a:solidFill>
                  <a:srgbClr val="7030A0"/>
                </a:solidFill>
              </a:rPr>
              <a:t>LAPIC</a:t>
            </a:r>
            <a:r>
              <a:rPr lang="en-IN" dirty="0"/>
              <a:t>s. The OS uses these to run the </a:t>
            </a:r>
            <a:r>
              <a:rPr lang="en-IN" dirty="0">
                <a:solidFill>
                  <a:srgbClr val="00B050"/>
                </a:solidFill>
              </a:rPr>
              <a:t>kernel</a:t>
            </a:r>
            <a:r>
              <a:rPr lang="en-IN" dirty="0"/>
              <a:t> on other cores.</a:t>
            </a:r>
          </a:p>
          <a:p>
            <a:pPr lvl="1"/>
            <a:r>
              <a:rPr lang="en-IN" dirty="0"/>
              <a:t>Provides timing services (</a:t>
            </a:r>
            <a:r>
              <a:rPr lang="en-IN" dirty="0">
                <a:solidFill>
                  <a:srgbClr val="0070C0"/>
                </a:solidFill>
              </a:rPr>
              <a:t>periodic</a:t>
            </a:r>
            <a:r>
              <a:rPr lang="en-IN" dirty="0"/>
              <a:t> interrupts and a </a:t>
            </a:r>
            <a:r>
              <a:rPr lang="en-IN" dirty="0">
                <a:solidFill>
                  <a:srgbClr val="FF0000"/>
                </a:solidFill>
              </a:rPr>
              <a:t>timer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78C80-2034-F43D-C82E-05AB40B7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74C98-D50E-ACD2-49F8-FDACF6F6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3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9D1D-E0DA-4CBA-F3EE-74DDD908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0" y="77725"/>
            <a:ext cx="11097770" cy="1325563"/>
          </a:xfrm>
        </p:spPr>
        <p:txBody>
          <a:bodyPr/>
          <a:lstStyle/>
          <a:p>
            <a:r>
              <a:rPr lang="en-IN"/>
              <a:t>Interrupt Distribution for all Types of Interrupts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8C6AA-38D0-CFDB-8AC9-6C88500F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82849-8EA7-C44D-7A3C-E2AC4DB4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A57CCC-2925-C0A3-9E02-B1AB35FF9963}"/>
              </a:ext>
            </a:extLst>
          </p:cNvPr>
          <p:cNvSpPr/>
          <p:nvPr/>
        </p:nvSpPr>
        <p:spPr>
          <a:xfrm>
            <a:off x="667512" y="2587752"/>
            <a:ext cx="3072384" cy="8686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Static Distribution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A28D42-ECA9-6D3E-0A99-AA877307D04D}"/>
              </a:ext>
            </a:extLst>
          </p:cNvPr>
          <p:cNvSpPr/>
          <p:nvPr/>
        </p:nvSpPr>
        <p:spPr>
          <a:xfrm>
            <a:off x="7101840" y="2587752"/>
            <a:ext cx="3072384" cy="8686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Dynamic Distribution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16D496-05CA-8B58-0C2B-D6EB6D70B5C4}"/>
              </a:ext>
            </a:extLst>
          </p:cNvPr>
          <p:cNvCxnSpPr>
            <a:cxnSpLocks/>
          </p:cNvCxnSpPr>
          <p:nvPr/>
        </p:nvCxnSpPr>
        <p:spPr>
          <a:xfrm>
            <a:off x="1234440" y="3538728"/>
            <a:ext cx="0" cy="142678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338DF9-B385-D511-93EE-B5539729AFF9}"/>
              </a:ext>
            </a:extLst>
          </p:cNvPr>
          <p:cNvCxnSpPr/>
          <p:nvPr/>
        </p:nvCxnSpPr>
        <p:spPr>
          <a:xfrm>
            <a:off x="1234440" y="388620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078D5-9540-2A09-8C51-0DEB535337BD}"/>
              </a:ext>
            </a:extLst>
          </p:cNvPr>
          <p:cNvCxnSpPr/>
          <p:nvPr/>
        </p:nvCxnSpPr>
        <p:spPr>
          <a:xfrm>
            <a:off x="1234440" y="438150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AAEAB-E937-CB2B-BA04-E1D353689605}"/>
              </a:ext>
            </a:extLst>
          </p:cNvPr>
          <p:cNvSpPr/>
          <p:nvPr/>
        </p:nvSpPr>
        <p:spPr>
          <a:xfrm>
            <a:off x="2157984" y="3703640"/>
            <a:ext cx="2246376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One specific 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0A34DE-D60E-5749-B745-4CABF5457637}"/>
              </a:ext>
            </a:extLst>
          </p:cNvPr>
          <p:cNvSpPr/>
          <p:nvPr/>
        </p:nvSpPr>
        <p:spPr>
          <a:xfrm>
            <a:off x="2157984" y="4225327"/>
            <a:ext cx="1929383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Set of cores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D99C52-0C7E-B3F2-1AAF-30AEA4AE8CBE}"/>
              </a:ext>
            </a:extLst>
          </p:cNvPr>
          <p:cNvCxnSpPr/>
          <p:nvPr/>
        </p:nvCxnSpPr>
        <p:spPr>
          <a:xfrm>
            <a:off x="1239012" y="4965512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200DED-AC90-A36D-02B1-D6056B10FA39}"/>
              </a:ext>
            </a:extLst>
          </p:cNvPr>
          <p:cNvSpPr/>
          <p:nvPr/>
        </p:nvSpPr>
        <p:spPr>
          <a:xfrm>
            <a:off x="2157983" y="4755520"/>
            <a:ext cx="1929383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Broadcast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85F347-D1E7-D48A-6FE6-8DBC87B83D1C}"/>
              </a:ext>
            </a:extLst>
          </p:cNvPr>
          <p:cNvCxnSpPr>
            <a:cxnSpLocks/>
          </p:cNvCxnSpPr>
          <p:nvPr/>
        </p:nvCxnSpPr>
        <p:spPr>
          <a:xfrm>
            <a:off x="7751064" y="3508248"/>
            <a:ext cx="0" cy="142678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C898BC-C824-E152-D314-027390DB7CCF}"/>
              </a:ext>
            </a:extLst>
          </p:cNvPr>
          <p:cNvCxnSpPr/>
          <p:nvPr/>
        </p:nvCxnSpPr>
        <p:spPr>
          <a:xfrm>
            <a:off x="7751064" y="385572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427EA0-10C2-CCE2-A281-C1D87ADCE159}"/>
              </a:ext>
            </a:extLst>
          </p:cNvPr>
          <p:cNvSpPr/>
          <p:nvPr/>
        </p:nvSpPr>
        <p:spPr>
          <a:xfrm>
            <a:off x="8528303" y="3703639"/>
            <a:ext cx="2462785" cy="959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core specifies the priority in a task priority register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6C62E6-90B3-711F-BDFE-56F97384C8C2}"/>
              </a:ext>
            </a:extLst>
          </p:cNvPr>
          <p:cNvCxnSpPr/>
          <p:nvPr/>
        </p:nvCxnSpPr>
        <p:spPr>
          <a:xfrm>
            <a:off x="7751064" y="493808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9B8ABB-2BBE-E234-051D-E72B50B1E27A}"/>
              </a:ext>
            </a:extLst>
          </p:cNvPr>
          <p:cNvSpPr/>
          <p:nvPr/>
        </p:nvSpPr>
        <p:spPr>
          <a:xfrm>
            <a:off x="7860792" y="5025333"/>
            <a:ext cx="3240023" cy="959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The interrupt is delivered to the core that is running the task with the least priority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D06DDB-EB9F-1779-2C63-0E0661CDCFBE}"/>
              </a:ext>
            </a:extLst>
          </p:cNvPr>
          <p:cNvSpPr/>
          <p:nvPr/>
        </p:nvSpPr>
        <p:spPr>
          <a:xfrm>
            <a:off x="2011680" y="1271339"/>
            <a:ext cx="1581913" cy="534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I/O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2D7DDB-CD31-E5D9-08F8-113E87F1E74C}"/>
              </a:ext>
            </a:extLst>
          </p:cNvPr>
          <p:cNvSpPr/>
          <p:nvPr/>
        </p:nvSpPr>
        <p:spPr>
          <a:xfrm>
            <a:off x="4404360" y="1271338"/>
            <a:ext cx="1581913" cy="534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Timer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3B580D-9ECB-EEFC-3C65-C044C3E0C5E7}"/>
              </a:ext>
            </a:extLst>
          </p:cNvPr>
          <p:cNvSpPr/>
          <p:nvPr/>
        </p:nvSpPr>
        <p:spPr>
          <a:xfrm>
            <a:off x="7103366" y="1268127"/>
            <a:ext cx="2479546" cy="534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Inter-Processor</a:t>
            </a:r>
          </a:p>
        </p:txBody>
      </p:sp>
    </p:spTree>
    <p:extLst>
      <p:ext uri="{BB962C8B-B14F-4D97-AF65-F5344CB8AC3E}">
        <p14:creationId xmlns:p14="http://schemas.microsoft.com/office/powerpoint/2010/main" val="7386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51DC-1E9F-96C9-A859-17AD7775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/proc/interrupts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CFE2C-5786-2F35-979F-EE05F73A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0A7F-12EC-6EDE-97C2-7EAABE70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8CB73-9C55-5A20-037C-01E5A26CCDC3}"/>
              </a:ext>
            </a:extLst>
          </p:cNvPr>
          <p:cNvSpPr txBox="1"/>
          <p:nvPr/>
        </p:nvSpPr>
        <p:spPr>
          <a:xfrm>
            <a:off x="762000" y="2500025"/>
            <a:ext cx="1143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</a:t>
            </a:r>
            <a:r>
              <a:rPr lang="en-IN" sz="2400" dirty="0"/>
              <a:t>CPU0       CPU1       CPU2       CPU3      </a:t>
            </a:r>
          </a:p>
          <a:p>
            <a:r>
              <a:rPr lang="en-IN" sz="2400" dirty="0"/>
              <a:t>  0:           7          0                 0              0          IR-IO-APIC   2-edge      timer</a:t>
            </a:r>
          </a:p>
          <a:p>
            <a:r>
              <a:rPr lang="en-IN" sz="2400" dirty="0"/>
              <a:t>  1:           0          0                 0              0          IR-IO-APIC   1-edge      i8042</a:t>
            </a:r>
          </a:p>
          <a:p>
            <a:r>
              <a:rPr lang="en-IN" sz="2400" dirty="0"/>
              <a:t>  8:           0          0                 0              0          IR-IO-APIC   8-edge      rtc0</a:t>
            </a:r>
          </a:p>
          <a:p>
            <a:r>
              <a:rPr lang="en-IN" sz="2400" dirty="0"/>
              <a:t>  9:           0          4                 0              0          IR-IO-APIC   9-fasteoi   </a:t>
            </a:r>
            <a:r>
              <a:rPr lang="en-IN" sz="2400" dirty="0" err="1"/>
              <a:t>acpi</a:t>
            </a:r>
            <a:endParaRPr lang="en-IN" sz="2400" dirty="0"/>
          </a:p>
          <a:p>
            <a:r>
              <a:rPr lang="en-IN" sz="2400" dirty="0"/>
              <a:t> 12:          0          0                 0              0          IR-IO-APIC  12-edge      i8042</a:t>
            </a:r>
          </a:p>
          <a:p>
            <a:r>
              <a:rPr lang="en-IN" sz="2400" dirty="0"/>
              <a:t> 16:          0          0             252             0          IR-IO-APIC  16-fasteoi   ehci_hcd:usb1</a:t>
            </a:r>
          </a:p>
          <a:p>
            <a:r>
              <a:rPr lang="en-IN" sz="2400" dirty="0"/>
              <a:t> 23:          0          0                 0            33         IR-IO-APIC  23-fasteoi   ehci_hcd:usb2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50F8B3-81AD-1A09-220B-F62F61B47617}"/>
              </a:ext>
            </a:extLst>
          </p:cNvPr>
          <p:cNvSpPr/>
          <p:nvPr/>
        </p:nvSpPr>
        <p:spPr>
          <a:xfrm>
            <a:off x="356616" y="2500025"/>
            <a:ext cx="1033272" cy="403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IRQ #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468FB65-FBA6-5154-EA26-6DB85CEAF2C9}"/>
              </a:ext>
            </a:extLst>
          </p:cNvPr>
          <p:cNvSpPr/>
          <p:nvPr/>
        </p:nvSpPr>
        <p:spPr>
          <a:xfrm rot="5400000">
            <a:off x="3520440" y="275318"/>
            <a:ext cx="356616" cy="40873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28A7E-C903-8F6F-136E-DE6274DA44C1}"/>
              </a:ext>
            </a:extLst>
          </p:cNvPr>
          <p:cNvSpPr/>
          <p:nvPr/>
        </p:nvSpPr>
        <p:spPr>
          <a:xfrm>
            <a:off x="2990088" y="1755648"/>
            <a:ext cx="1600200" cy="35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Count/CPU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1507A8-C48D-235C-5197-1FB22C882518}"/>
              </a:ext>
            </a:extLst>
          </p:cNvPr>
          <p:cNvSpPr/>
          <p:nvPr/>
        </p:nvSpPr>
        <p:spPr>
          <a:xfrm>
            <a:off x="6053328" y="2293282"/>
            <a:ext cx="1252728" cy="35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Chip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52D327-8BB4-FE17-C4F5-E4ABE8131746}"/>
              </a:ext>
            </a:extLst>
          </p:cNvPr>
          <p:cNvSpPr/>
          <p:nvPr/>
        </p:nvSpPr>
        <p:spPr>
          <a:xfrm>
            <a:off x="7418832" y="2293281"/>
            <a:ext cx="1322832" cy="513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HW IRQ -- type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F1676A-DA91-8882-FF3D-CFE4939E0910}"/>
              </a:ext>
            </a:extLst>
          </p:cNvPr>
          <p:cNvSpPr/>
          <p:nvPr/>
        </p:nvSpPr>
        <p:spPr>
          <a:xfrm>
            <a:off x="8982456" y="2293281"/>
            <a:ext cx="1322832" cy="513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Handler</a:t>
            </a:r>
            <a:endParaRPr lang="en-IN" sz="2000" dirty="0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B7215DA-AE99-EB31-69AC-48CC31F70C71}"/>
              </a:ext>
            </a:extLst>
          </p:cNvPr>
          <p:cNvSpPr/>
          <p:nvPr/>
        </p:nvSpPr>
        <p:spPr>
          <a:xfrm>
            <a:off x="7487412" y="6017704"/>
            <a:ext cx="2990088" cy="521208"/>
          </a:xfrm>
          <a:prstGeom prst="wedgeRoundRectCallout">
            <a:avLst>
              <a:gd name="adj1" fmla="val -30793"/>
              <a:gd name="adj2" fmla="val -16907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Level triggered. Wait till acknowledged by the CPU</a:t>
            </a:r>
          </a:p>
        </p:txBody>
      </p:sp>
    </p:spTree>
    <p:extLst>
      <p:ext uri="{BB962C8B-B14F-4D97-AF65-F5344CB8AC3E}">
        <p14:creationId xmlns:p14="http://schemas.microsoft.com/office/powerpoint/2010/main" val="951326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E1CC-CDDB-4DE1-A9C6-4A080CCD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IRQ Sharing and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72C1-FE34-FC2A-D1AF-731F76DC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" y="1496441"/>
            <a:ext cx="10515600" cy="1932559"/>
          </a:xfrm>
        </p:spPr>
        <p:txBody>
          <a:bodyPr>
            <a:normAutofit/>
          </a:bodyPr>
          <a:lstStyle/>
          <a:p>
            <a:r>
              <a:rPr lang="en-IN" sz="2400"/>
              <a:t>Many a time the same HW </a:t>
            </a:r>
            <a:r>
              <a:rPr lang="en-IN" sz="2400">
                <a:solidFill>
                  <a:srgbClr val="00B050"/>
                </a:solidFill>
              </a:rPr>
              <a:t>IRQ</a:t>
            </a:r>
            <a:r>
              <a:rPr lang="en-IN" sz="2400"/>
              <a:t> number is shared between </a:t>
            </a:r>
            <a:r>
              <a:rPr lang="en-IN" sz="2400">
                <a:solidFill>
                  <a:srgbClr val="0070C0"/>
                </a:solidFill>
              </a:rPr>
              <a:t>devices</a:t>
            </a:r>
            <a:r>
              <a:rPr lang="en-IN" sz="2400"/>
              <a:t>. Given that it is not </a:t>
            </a:r>
            <a:r>
              <a:rPr lang="en-IN" sz="2400">
                <a:solidFill>
                  <a:srgbClr val="7030A0"/>
                </a:solidFill>
              </a:rPr>
              <a:t>possible</a:t>
            </a:r>
            <a:r>
              <a:rPr lang="en-IN" sz="2400"/>
              <a:t> to know which device has raised the </a:t>
            </a:r>
            <a:r>
              <a:rPr lang="en-IN" sz="2400">
                <a:solidFill>
                  <a:srgbClr val="FF0000"/>
                </a:solidFill>
              </a:rPr>
              <a:t>interrupt</a:t>
            </a:r>
            <a:r>
              <a:rPr lang="en-IN" sz="2400"/>
              <a:t>, we often need to run multiple handlers and check.</a:t>
            </a:r>
          </a:p>
          <a:p>
            <a:r>
              <a:rPr lang="en-IN" sz="2400">
                <a:solidFill>
                  <a:srgbClr val="0070C0"/>
                </a:solidFill>
              </a:rPr>
              <a:t>Dynamic</a:t>
            </a:r>
            <a:r>
              <a:rPr lang="en-IN" sz="2400"/>
              <a:t> allocation: Many times an IRQ is allocated to a device when it is </a:t>
            </a:r>
            <a:r>
              <a:rPr lang="en-IN" sz="2400">
                <a:solidFill>
                  <a:srgbClr val="FF0000"/>
                </a:solidFill>
              </a:rPr>
              <a:t>accessed</a:t>
            </a:r>
            <a:r>
              <a:rPr lang="en-IN" sz="2400"/>
              <a:t> for the first time. This </a:t>
            </a:r>
            <a:r>
              <a:rPr lang="en-IN" sz="2400">
                <a:solidFill>
                  <a:srgbClr val="C00000"/>
                </a:solidFill>
              </a:rPr>
              <a:t>minimizes</a:t>
            </a:r>
            <a:r>
              <a:rPr lang="en-IN" sz="2400"/>
              <a:t> the number of IRQs that are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6EE84-3CA7-D1A8-984B-CC0C3A4A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1C8BE-84AE-94EF-39C2-BFCAD8C3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D7A985-72DF-C907-D6F1-BBB29D113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8824"/>
              </p:ext>
            </p:extLst>
          </p:nvPr>
        </p:nvGraphicFramePr>
        <p:xfrm>
          <a:off x="1854200" y="3582670"/>
          <a:ext cx="8128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648">
                  <a:extLst>
                    <a:ext uri="{9D8B030D-6E8A-4147-A177-3AD203B41FA5}">
                      <a16:colId xmlns:a16="http://schemas.microsoft.com/office/drawing/2014/main" val="1911446136"/>
                    </a:ext>
                  </a:extLst>
                </a:gridCol>
                <a:gridCol w="4975352">
                  <a:extLst>
                    <a:ext uri="{9D8B030D-6E8A-4147-A177-3AD203B41FA5}">
                      <a16:colId xmlns:a16="http://schemas.microsoft.com/office/drawing/2014/main" val="1971817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Interrupt Vector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Non-maskable interrupts and 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9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20-31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Reserved by Intel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58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32-127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External interrupts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1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System 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Local APIC timer 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251-253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Inter-processor interrupts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8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395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0B21-5DE5-BDE2-0D82-33289C20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IRQ Assignment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30D6B-DFA1-97DD-D6C9-43EAC118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D8846-D637-ABD2-4D68-0A7A903D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201117-B353-3D76-D146-E7BB46BA7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98334"/>
              </p:ext>
            </p:extLst>
          </p:nvPr>
        </p:nvGraphicFramePr>
        <p:xfrm>
          <a:off x="1567100" y="250112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546058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79829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91018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Interrupt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HW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1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1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Keyboard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3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System clock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0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Network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9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USB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697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C1FC08-BFA2-16E4-CE9F-259088E3C4CB}"/>
              </a:ext>
            </a:extLst>
          </p:cNvPr>
          <p:cNvSpPr txBox="1"/>
          <p:nvPr/>
        </p:nvSpPr>
        <p:spPr>
          <a:xfrm rot="20094590">
            <a:off x="346509" y="1924971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>
                <a:solidFill>
                  <a:srgbClr val="00B050"/>
                </a:solidFill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36E5EC-C7DE-2652-6041-DA4353E2179F}"/>
              </a:ext>
            </a:extLst>
          </p:cNvPr>
          <p:cNvSpPr/>
          <p:nvPr/>
        </p:nvSpPr>
        <p:spPr>
          <a:xfrm>
            <a:off x="3648075" y="5105400"/>
            <a:ext cx="3857625" cy="857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This mapping is important. The OS must be aware of this.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1D6A3B5-0FF7-CF30-ED5A-DBB391703F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44" y="5130914"/>
            <a:ext cx="730581" cy="7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83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9610-0D8A-6CCA-247F-11E0FBDE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does the hardware handle interrupts?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BD94-F169-42B4-2FCB-C646FFEA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>
                <a:solidFill>
                  <a:srgbClr val="00B050"/>
                </a:solidFill>
              </a:rPr>
              <a:t>Determines</a:t>
            </a:r>
            <a:r>
              <a:rPr lang="en-IN"/>
              <a:t> the vector associated with the interrupt/exception.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This is between 0 and 255. </a:t>
            </a:r>
            <a:r>
              <a:rPr lang="en-IN">
                <a:solidFill>
                  <a:srgbClr val="FF0000"/>
                </a:solidFill>
              </a:rPr>
              <a:t>Read</a:t>
            </a:r>
            <a:r>
              <a:rPr lang="en-IN"/>
              <a:t> the corresponding IDT entry.</a:t>
            </a:r>
          </a:p>
          <a:p>
            <a:pPr marL="514350" indent="-514350">
              <a:buFont typeface="+mj-lt"/>
              <a:buAutoNum type="arabicPeriod"/>
            </a:pPr>
            <a:r>
              <a:rPr lang="en-IN">
                <a:solidFill>
                  <a:srgbClr val="C00000"/>
                </a:solidFill>
              </a:rPr>
              <a:t>Read</a:t>
            </a:r>
            <a:r>
              <a:rPr lang="en-IN"/>
              <a:t> the segment descriptor and get its base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IN">
                <a:solidFill>
                  <a:srgbClr val="0070C0"/>
                </a:solidFill>
              </a:rPr>
              <a:t>Ensure</a:t>
            </a:r>
            <a:r>
              <a:rPr lang="en-IN"/>
              <a:t> that we have adequate </a:t>
            </a:r>
            <a:r>
              <a:rPr lang="en-IN">
                <a:solidFill>
                  <a:srgbClr val="00B050"/>
                </a:solidFill>
              </a:rPr>
              <a:t>privileges</a:t>
            </a:r>
            <a:r>
              <a:rPr lang="en-IN"/>
              <a:t> to access the segment.</a:t>
            </a:r>
          </a:p>
          <a:p>
            <a:pPr marL="514350" indent="-514350">
              <a:buFont typeface="+mj-lt"/>
              <a:buAutoNum type="arabicPeriod"/>
            </a:pPr>
            <a:r>
              <a:rPr lang="en-IN">
                <a:solidFill>
                  <a:srgbClr val="7030A0"/>
                </a:solidFill>
              </a:rPr>
              <a:t>Change</a:t>
            </a:r>
            <a:r>
              <a:rPr lang="en-IN"/>
              <a:t> the privilege level (if required) and perform an appropriate context switch.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Based on the exception/interrupt, we may need to </a:t>
            </a:r>
            <a:r>
              <a:rPr lang="en-IN">
                <a:solidFill>
                  <a:srgbClr val="0070C0"/>
                </a:solidFill>
              </a:rPr>
              <a:t>execute</a:t>
            </a:r>
            <a:r>
              <a:rPr lang="en-IN"/>
              <a:t> the next instruction or the same instruction once again. </a:t>
            </a:r>
          </a:p>
          <a:p>
            <a:pPr marL="514350" indent="-514350">
              <a:buFont typeface="+mj-lt"/>
              <a:buAutoNum type="arabicPeriod"/>
            </a:pPr>
            <a:r>
              <a:rPr lang="en-IN">
                <a:solidFill>
                  <a:srgbClr val="FF0000"/>
                </a:solidFill>
              </a:rPr>
              <a:t>Load</a:t>
            </a:r>
            <a:r>
              <a:rPr lang="en-IN"/>
              <a:t> the interrupt handler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BA819-959E-A049-C36A-FC3FE269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77B7F-F332-2FFE-2D17-A28BE029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3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98C-0BB6-6F82-B3CA-2E28F752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0B45A-9845-5500-AFEB-2B43965F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7D5FD7-0AE6-6B14-DE4B-74040C744B60}"/>
              </a:ext>
            </a:extLst>
          </p:cNvPr>
          <p:cNvSpPr/>
          <p:nvPr/>
        </p:nvSpPr>
        <p:spPr>
          <a:xfrm>
            <a:off x="2642616" y="2578608"/>
            <a:ext cx="7050024" cy="2450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/>
              <a:t>Kernel Code</a:t>
            </a:r>
          </a:p>
        </p:txBody>
      </p:sp>
    </p:spTree>
    <p:extLst>
      <p:ext uri="{BB962C8B-B14F-4D97-AF65-F5344CB8AC3E}">
        <p14:creationId xmlns:p14="http://schemas.microsoft.com/office/powerpoint/2010/main" val="831682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40A0-1B7A-978E-E306-568E6484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" y="26480"/>
            <a:ext cx="10515600" cy="1325563"/>
          </a:xfrm>
        </p:spPr>
        <p:txBody>
          <a:bodyPr/>
          <a:lstStyle/>
          <a:p>
            <a:r>
              <a:rPr lang="en-IN"/>
              <a:t>Interrupt Descriptors: </a:t>
            </a:r>
            <a:r>
              <a:rPr lang="en-IN" i="1"/>
              <a:t>struct </a:t>
            </a:r>
            <a:r>
              <a:rPr lang="en-IN" i="1" err="1"/>
              <a:t>irq_desc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CF82A-6EA2-ABA0-5153-8953AE64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AA0D1-DAA4-671F-1C82-2D3F2853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2D633E-7ECE-6244-D124-97CD6E81E3B8}"/>
              </a:ext>
            </a:extLst>
          </p:cNvPr>
          <p:cNvSpPr/>
          <p:nvPr/>
        </p:nvSpPr>
        <p:spPr>
          <a:xfrm>
            <a:off x="8994648" y="1132904"/>
            <a:ext cx="3081528" cy="5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irqdesc.h</a:t>
            </a:r>
            <a:endParaRPr lang="en-IN" sz="200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30AE43F-8B8E-9257-03EA-5CB07FE95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864" y="1132904"/>
            <a:ext cx="557784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E23DA8-26BB-032E-2AD7-76E2E2E83070}"/>
              </a:ext>
            </a:extLst>
          </p:cNvPr>
          <p:cNvSpPr txBox="1"/>
          <p:nvPr/>
        </p:nvSpPr>
        <p:spPr>
          <a:xfrm>
            <a:off x="201168" y="2084832"/>
            <a:ext cx="2195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struct </a:t>
            </a:r>
            <a:r>
              <a:rPr lang="en-IN" sz="2400" err="1"/>
              <a:t>irq_desc</a:t>
            </a:r>
            <a:r>
              <a:rPr lang="en-IN" sz="2400"/>
              <a:t> 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FB6D3-6578-1A11-BD9C-A513A2095FEF}"/>
              </a:ext>
            </a:extLst>
          </p:cNvPr>
          <p:cNvSpPr txBox="1"/>
          <p:nvPr/>
        </p:nvSpPr>
        <p:spPr>
          <a:xfrm>
            <a:off x="1757900" y="2617566"/>
            <a:ext cx="49877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>
                <a:solidFill>
                  <a:srgbClr val="0070C0"/>
                </a:solidFill>
              </a:rPr>
              <a:t>struct </a:t>
            </a:r>
            <a:r>
              <a:rPr lang="en-IN" sz="2000" err="1">
                <a:solidFill>
                  <a:srgbClr val="0070C0"/>
                </a:solidFill>
              </a:rPr>
              <a:t>irq_common_data</a:t>
            </a:r>
            <a:r>
              <a:rPr lang="en-IN" sz="2000"/>
              <a:t>    </a:t>
            </a:r>
            <a:r>
              <a:rPr lang="en-IN" sz="2000" err="1"/>
              <a:t>irq_common_data</a:t>
            </a:r>
            <a:r>
              <a:rPr lang="en-IN" sz="2000"/>
              <a:t>;</a:t>
            </a:r>
          </a:p>
          <a:p>
            <a:endParaRPr lang="en-IN" sz="2000">
              <a:solidFill>
                <a:srgbClr val="0070C0"/>
              </a:solidFill>
            </a:endParaRPr>
          </a:p>
          <a:p>
            <a:r>
              <a:rPr lang="en-IN" sz="2000">
                <a:solidFill>
                  <a:srgbClr val="0070C0"/>
                </a:solidFill>
              </a:rPr>
              <a:t>struct </a:t>
            </a:r>
            <a:r>
              <a:rPr lang="en-IN" sz="2000" err="1">
                <a:solidFill>
                  <a:srgbClr val="0070C0"/>
                </a:solidFill>
              </a:rPr>
              <a:t>irq_data</a:t>
            </a:r>
            <a:r>
              <a:rPr lang="en-IN" sz="2000">
                <a:solidFill>
                  <a:srgbClr val="0070C0"/>
                </a:solidFill>
              </a:rPr>
              <a:t>                      </a:t>
            </a:r>
            <a:r>
              <a:rPr lang="en-IN" sz="2000" err="1"/>
              <a:t>irq_data</a:t>
            </a:r>
            <a:r>
              <a:rPr lang="en-IN" sz="2000"/>
              <a:t>;  </a:t>
            </a:r>
            <a:br>
              <a:rPr lang="en-IN" sz="2000">
                <a:solidFill>
                  <a:srgbClr val="0070C0"/>
                </a:solidFill>
              </a:rPr>
            </a:br>
            <a:endParaRPr lang="en-IN" sz="2000">
              <a:solidFill>
                <a:srgbClr val="0070C0"/>
              </a:solidFill>
            </a:endParaRPr>
          </a:p>
          <a:p>
            <a:endParaRPr lang="en-IN" sz="2000">
              <a:solidFill>
                <a:srgbClr val="0070C0"/>
              </a:solidFill>
            </a:endParaRPr>
          </a:p>
          <a:p>
            <a:r>
              <a:rPr lang="en-IN" sz="2000" err="1">
                <a:solidFill>
                  <a:srgbClr val="0070C0"/>
                </a:solidFill>
              </a:rPr>
              <a:t>irq_flow_handler_t</a:t>
            </a:r>
            <a:r>
              <a:rPr lang="en-IN" sz="2000">
                <a:solidFill>
                  <a:srgbClr val="0070C0"/>
                </a:solidFill>
              </a:rPr>
              <a:t>              </a:t>
            </a:r>
            <a:r>
              <a:rPr lang="en-IN" sz="2000" err="1"/>
              <a:t>handle_irq</a:t>
            </a:r>
            <a:r>
              <a:rPr lang="en-IN" sz="2000"/>
              <a:t>; </a:t>
            </a:r>
          </a:p>
          <a:p>
            <a:endParaRPr lang="en-IN" sz="2000">
              <a:solidFill>
                <a:srgbClr val="0070C0"/>
              </a:solidFill>
            </a:endParaRPr>
          </a:p>
          <a:p>
            <a:r>
              <a:rPr lang="en-IN" sz="2000">
                <a:solidFill>
                  <a:srgbClr val="0070C0"/>
                </a:solidFill>
              </a:rPr>
              <a:t>struct </a:t>
            </a:r>
            <a:r>
              <a:rPr lang="en-IN" sz="2000" err="1">
                <a:solidFill>
                  <a:srgbClr val="0070C0"/>
                </a:solidFill>
              </a:rPr>
              <a:t>irqaction</a:t>
            </a:r>
            <a:r>
              <a:rPr lang="en-IN" sz="2000">
                <a:solidFill>
                  <a:srgbClr val="0070C0"/>
                </a:solidFill>
              </a:rPr>
              <a:t>                     </a:t>
            </a:r>
            <a:r>
              <a:rPr lang="en-IN" sz="2000"/>
              <a:t>*action; </a:t>
            </a:r>
          </a:p>
          <a:p>
            <a:endParaRPr lang="en-IN" sz="2000"/>
          </a:p>
          <a:p>
            <a:r>
              <a:rPr lang="en-IN" sz="2000"/>
              <a:t>….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3AA60F-5295-91A3-0761-30EDB63CBB16}"/>
              </a:ext>
            </a:extLst>
          </p:cNvPr>
          <p:cNvSpPr/>
          <p:nvPr/>
        </p:nvSpPr>
        <p:spPr>
          <a:xfrm>
            <a:off x="6745612" y="2734056"/>
            <a:ext cx="3349364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 affinity and per-IRQ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430BA3-98A9-A754-883B-D50271F61796}"/>
              </a:ext>
            </a:extLst>
          </p:cNvPr>
          <p:cNvSpPr/>
          <p:nvPr/>
        </p:nvSpPr>
        <p:spPr>
          <a:xfrm>
            <a:off x="6745612" y="3234228"/>
            <a:ext cx="3885812" cy="9780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interrupt number, HW interrupt number, pointer to IRQ domain (set of IRQs), per-chip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680711-83A8-4C8F-50DA-4C1C977F6234}"/>
              </a:ext>
            </a:extLst>
          </p:cNvPr>
          <p:cNvSpPr/>
          <p:nvPr/>
        </p:nvSpPr>
        <p:spPr>
          <a:xfrm>
            <a:off x="6745612" y="4347366"/>
            <a:ext cx="3885812" cy="3651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interrupt handler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3B557C-7FA5-FCA0-E2FD-420BB140FA3D}"/>
              </a:ext>
            </a:extLst>
          </p:cNvPr>
          <p:cNvSpPr/>
          <p:nvPr/>
        </p:nvSpPr>
        <p:spPr>
          <a:xfrm>
            <a:off x="6745612" y="4848124"/>
            <a:ext cx="3885812" cy="63354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handler, device, flags, IRQ number, name of the IRQ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B3F86-A367-BD06-074B-EC96F3F5798C}"/>
              </a:ext>
            </a:extLst>
          </p:cNvPr>
          <p:cNvSpPr txBox="1"/>
          <p:nvPr/>
        </p:nvSpPr>
        <p:spPr>
          <a:xfrm>
            <a:off x="201168" y="586725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}</a:t>
            </a:r>
            <a:endParaRPr lang="en-IN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D44261C-BFA0-A689-B07D-ED322900D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4" y="1585482"/>
            <a:ext cx="557784" cy="49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08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E7EB-7BEF-7946-9B7D-0B276D65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IRQ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2DAF-0570-240E-5DD4-01A3EC10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478153"/>
            <a:ext cx="10515600" cy="3231007"/>
          </a:xfrm>
        </p:spPr>
        <p:txBody>
          <a:bodyPr>
            <a:normAutofit lnSpcReduction="10000"/>
          </a:bodyPr>
          <a:lstStyle/>
          <a:p>
            <a:r>
              <a:rPr lang="en-IN" sz="2400"/>
              <a:t>Modern </a:t>
            </a:r>
            <a:r>
              <a:rPr lang="en-IN" sz="2400">
                <a:solidFill>
                  <a:srgbClr val="00B050"/>
                </a:solidFill>
              </a:rPr>
              <a:t>processors</a:t>
            </a:r>
            <a:r>
              <a:rPr lang="en-IN" sz="2400"/>
              <a:t> have a lot of interrupt controllers</a:t>
            </a:r>
          </a:p>
          <a:p>
            <a:r>
              <a:rPr lang="en-IN" sz="2400"/>
              <a:t>The </a:t>
            </a:r>
            <a:r>
              <a:rPr lang="en-IN" sz="2400">
                <a:solidFill>
                  <a:srgbClr val="FF0000"/>
                </a:solidFill>
              </a:rPr>
              <a:t>interrupt</a:t>
            </a:r>
            <a:r>
              <a:rPr lang="en-IN" sz="2400"/>
              <a:t> number needs to retain its meaning – it somehow needs to be unique</a:t>
            </a:r>
          </a:p>
          <a:p>
            <a:r>
              <a:rPr lang="en-IN" sz="2400">
                <a:solidFill>
                  <a:srgbClr val="0070C0"/>
                </a:solidFill>
                <a:latin typeface="Comic Sans MS" panose="030F0702030302020204" pitchFamily="66" charset="0"/>
              </a:rPr>
              <a:t>Solution</a:t>
            </a:r>
            <a:r>
              <a:rPr lang="en-IN" sz="2400"/>
              <a:t>: Assign each interrupt controller its </a:t>
            </a:r>
            <a:r>
              <a:rPr lang="en-IN" sz="2400">
                <a:solidFill>
                  <a:srgbClr val="00B050"/>
                </a:solidFill>
              </a:rPr>
              <a:t>domain</a:t>
            </a:r>
            <a:r>
              <a:rPr lang="en-IN" sz="2400"/>
              <a:t>. Let the IRQ numbers be </a:t>
            </a:r>
            <a:r>
              <a:rPr lang="en-IN" sz="2400">
                <a:solidFill>
                  <a:srgbClr val="FF0000"/>
                </a:solidFill>
              </a:rPr>
              <a:t>unique</a:t>
            </a:r>
            <a:r>
              <a:rPr lang="en-IN" sz="2400"/>
              <a:t> in their domain. Basically, define virtual IRQ numbers.</a:t>
            </a:r>
          </a:p>
          <a:p>
            <a:r>
              <a:rPr lang="en-IN" sz="2400"/>
              <a:t>Each interrupt </a:t>
            </a:r>
            <a:r>
              <a:rPr lang="en-IN" sz="2400">
                <a:solidFill>
                  <a:srgbClr val="C00000"/>
                </a:solidFill>
              </a:rPr>
              <a:t>controller</a:t>
            </a:r>
            <a:r>
              <a:rPr lang="en-IN" sz="2400"/>
              <a:t> calls </a:t>
            </a:r>
            <a:r>
              <a:rPr lang="en-IN" sz="2400" i="1" err="1"/>
              <a:t>irq_domain_add</a:t>
            </a:r>
            <a:r>
              <a:rPr lang="en-IN" sz="2400" i="1"/>
              <a:t>_&lt;domain type&gt; </a:t>
            </a:r>
          </a:p>
          <a:p>
            <a:r>
              <a:rPr lang="en-IN" sz="2400"/>
              <a:t>A domain’s job is to </a:t>
            </a:r>
            <a:r>
              <a:rPr lang="en-IN" sz="2400">
                <a:solidFill>
                  <a:srgbClr val="00B050"/>
                </a:solidFill>
              </a:rPr>
              <a:t>map</a:t>
            </a:r>
            <a:r>
              <a:rPr lang="en-IN" sz="2400"/>
              <a:t> HW IRQ numbers to </a:t>
            </a:r>
            <a:r>
              <a:rPr lang="en-IN" sz="2400" err="1"/>
              <a:t>irq_desc</a:t>
            </a:r>
            <a:r>
              <a:rPr lang="en-IN" sz="2400"/>
              <a:t> </a:t>
            </a:r>
            <a:r>
              <a:rPr lang="en-IN" sz="2400">
                <a:solidFill>
                  <a:schemeClr val="accent5">
                    <a:lumMod val="50000"/>
                  </a:schemeClr>
                </a:solidFill>
              </a:rPr>
              <a:t>data structures</a:t>
            </a:r>
            <a:br>
              <a:rPr lang="en-IN" sz="2400"/>
            </a:br>
            <a:r>
              <a:rPr lang="en-IN" sz="2400"/>
              <a:t>[this is called </a:t>
            </a:r>
            <a:r>
              <a:rPr lang="en-IN" sz="2400">
                <a:solidFill>
                  <a:srgbClr val="FF0000"/>
                </a:solidFill>
              </a:rPr>
              <a:t>reverse</a:t>
            </a:r>
            <a:r>
              <a:rPr lang="en-IN" sz="2400"/>
              <a:t> mapping]</a:t>
            </a:r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4C608-F721-ED50-06C8-4CD240E4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E9C24-87ED-3AD4-2CFC-1863FC3A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A93F5C-9C39-D493-6BEA-0E79B721496A}"/>
              </a:ext>
            </a:extLst>
          </p:cNvPr>
          <p:cNvSpPr/>
          <p:nvPr/>
        </p:nvSpPr>
        <p:spPr>
          <a:xfrm>
            <a:off x="2889504" y="4636008"/>
            <a:ext cx="2615184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Less than 256 HW IRQs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9A184D-4842-0DD7-49A9-0E26A151B999}"/>
              </a:ext>
            </a:extLst>
          </p:cNvPr>
          <p:cNvSpPr/>
          <p:nvPr/>
        </p:nvSpPr>
        <p:spPr>
          <a:xfrm>
            <a:off x="6096000" y="4709160"/>
            <a:ext cx="484632" cy="283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D80619-2AF8-B040-87F2-92786198AB34}"/>
              </a:ext>
            </a:extLst>
          </p:cNvPr>
          <p:cNvSpPr/>
          <p:nvPr/>
        </p:nvSpPr>
        <p:spPr>
          <a:xfrm>
            <a:off x="7098792" y="4636008"/>
            <a:ext cx="2615184" cy="43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Linear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995D95-3B4C-270A-92E9-2BB460FD21D7}"/>
              </a:ext>
            </a:extLst>
          </p:cNvPr>
          <p:cNvSpPr/>
          <p:nvPr/>
        </p:nvSpPr>
        <p:spPr>
          <a:xfrm>
            <a:off x="2889504" y="5313299"/>
            <a:ext cx="2871216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More than 256 HW IRQs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9FF721-99D4-B1F2-1614-A9EAAE943596}"/>
              </a:ext>
            </a:extLst>
          </p:cNvPr>
          <p:cNvSpPr/>
          <p:nvPr/>
        </p:nvSpPr>
        <p:spPr>
          <a:xfrm>
            <a:off x="6096000" y="5391023"/>
            <a:ext cx="484632" cy="283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3DFE8A-38F8-6D25-0103-0EA81D9773D4}"/>
              </a:ext>
            </a:extLst>
          </p:cNvPr>
          <p:cNvSpPr/>
          <p:nvPr/>
        </p:nvSpPr>
        <p:spPr>
          <a:xfrm>
            <a:off x="7098792" y="5313299"/>
            <a:ext cx="2615184" cy="43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Radix tree</a:t>
            </a:r>
          </a:p>
        </p:txBody>
      </p:sp>
    </p:spTree>
    <p:extLst>
      <p:ext uri="{BB962C8B-B14F-4D97-AF65-F5344CB8AC3E}">
        <p14:creationId xmlns:p14="http://schemas.microsoft.com/office/powerpoint/2010/main" val="2539122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5C62-669A-BAF4-0345-55650197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Hierarchy of IRQ Domains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E4D59-429C-25CF-D5DE-D634089E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7ED1-273A-E58C-D13E-3B9C8BDF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041BCC-3509-EFF2-9770-9DFDC0E6C334}"/>
              </a:ext>
            </a:extLst>
          </p:cNvPr>
          <p:cNvSpPr/>
          <p:nvPr/>
        </p:nvSpPr>
        <p:spPr>
          <a:xfrm>
            <a:off x="4928616" y="1581912"/>
            <a:ext cx="2487168" cy="557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LAPIC domain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4FEED0-B4B5-B5F8-03CB-3D14A9796147}"/>
              </a:ext>
            </a:extLst>
          </p:cNvPr>
          <p:cNvSpPr/>
          <p:nvPr/>
        </p:nvSpPr>
        <p:spPr>
          <a:xfrm>
            <a:off x="4928616" y="2795651"/>
            <a:ext cx="2487168" cy="5577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Interrupt remapping domain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CF41E08-263E-2E8D-608F-85AF2F7A6782}"/>
              </a:ext>
            </a:extLst>
          </p:cNvPr>
          <p:cNvSpPr/>
          <p:nvPr/>
        </p:nvSpPr>
        <p:spPr>
          <a:xfrm rot="10800000">
            <a:off x="6012180" y="2207069"/>
            <a:ext cx="320040" cy="5212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F642F66-1903-82DB-6C9A-1961D75C4910}"/>
              </a:ext>
            </a:extLst>
          </p:cNvPr>
          <p:cNvSpPr/>
          <p:nvPr/>
        </p:nvSpPr>
        <p:spPr>
          <a:xfrm rot="10800000">
            <a:off x="6054852" y="3504566"/>
            <a:ext cx="320040" cy="5212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E3DC3B-01FC-BA33-CDE7-B072199A4745}"/>
              </a:ext>
            </a:extLst>
          </p:cNvPr>
          <p:cNvSpPr/>
          <p:nvPr/>
        </p:nvSpPr>
        <p:spPr>
          <a:xfrm>
            <a:off x="4928616" y="4233101"/>
            <a:ext cx="2487168" cy="5577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I/O APIC domain</a:t>
            </a:r>
          </a:p>
        </p:txBody>
      </p:sp>
    </p:spTree>
    <p:extLst>
      <p:ext uri="{BB962C8B-B14F-4D97-AF65-F5344CB8AC3E}">
        <p14:creationId xmlns:p14="http://schemas.microsoft.com/office/powerpoint/2010/main" val="243637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yellow sign with black text&#10;&#10;AI-generated content may be incorrect.">
            <a:extLst>
              <a:ext uri="{FF2B5EF4-FFF2-40B4-BE49-F238E27FC236}">
                <a16:creationId xmlns:a16="http://schemas.microsoft.com/office/drawing/2014/main" id="{33D1CE19-606B-3BE9-8403-C59C426B5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9435" y="-133714"/>
            <a:ext cx="1323631" cy="1197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5DC16-B527-0D2F-874F-914A0544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Lists in Linux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31A9FA-2A4A-3103-A71F-870D0986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07165" y="892320"/>
            <a:ext cx="1782452" cy="203090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9174A-A78E-C848-5BC2-85C62459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29EF1-3FF7-C609-E5A5-E05A8635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E0F8A-7114-36E0-84FE-1CDA7AF5DFAB}"/>
              </a:ext>
            </a:extLst>
          </p:cNvPr>
          <p:cNvSpPr/>
          <p:nvPr/>
        </p:nvSpPr>
        <p:spPr>
          <a:xfrm>
            <a:off x="3261360" y="1780382"/>
            <a:ext cx="4300728" cy="970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list_head</a:t>
            </a:r>
            <a:r>
              <a:rPr lang="en-IN" sz="2000"/>
              <a:t> {</a:t>
            </a:r>
          </a:p>
          <a:p>
            <a:r>
              <a:rPr lang="en-IN" sz="2000"/>
              <a:t>	</a:t>
            </a:r>
            <a:r>
              <a:rPr lang="en-IN" sz="2000" b="1">
                <a:solidFill>
                  <a:srgbClr val="0070C0"/>
                </a:solidFill>
              </a:rPr>
              <a:t>struct </a:t>
            </a:r>
            <a:r>
              <a:rPr lang="en-IN" sz="2000" err="1"/>
              <a:t>list_head</a:t>
            </a:r>
            <a:r>
              <a:rPr lang="en-IN" sz="2000"/>
              <a:t> *</a:t>
            </a:r>
            <a:r>
              <a:rPr lang="en-IN" sz="2000">
                <a:solidFill>
                  <a:srgbClr val="00B050"/>
                </a:solidFill>
              </a:rPr>
              <a:t>next</a:t>
            </a:r>
            <a:r>
              <a:rPr lang="en-IN" sz="2000"/>
              <a:t>, *</a:t>
            </a:r>
            <a:r>
              <a:rPr lang="en-IN" sz="2000" err="1">
                <a:solidFill>
                  <a:srgbClr val="FF0000"/>
                </a:solidFill>
              </a:rPr>
              <a:t>prev</a:t>
            </a:r>
            <a:r>
              <a:rPr lang="en-IN" sz="2000"/>
              <a:t>; </a:t>
            </a:r>
          </a:p>
          <a:p>
            <a:r>
              <a:rPr lang="en-IN" sz="200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1A2F3-A426-22AE-8AD1-C6B545391472}"/>
              </a:ext>
            </a:extLst>
          </p:cNvPr>
          <p:cNvSpPr txBox="1"/>
          <p:nvPr/>
        </p:nvSpPr>
        <p:spPr>
          <a:xfrm>
            <a:off x="1923067" y="3115844"/>
            <a:ext cx="6466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Where is the </a:t>
            </a:r>
            <a:r>
              <a:rPr lang="en-IN" sz="2400">
                <a:solidFill>
                  <a:srgbClr val="00B050"/>
                </a:solidFill>
              </a:rPr>
              <a:t>data</a:t>
            </a:r>
            <a:r>
              <a:rPr lang="en-IN" sz="2400"/>
              <a:t> that each </a:t>
            </a:r>
            <a:r>
              <a:rPr lang="en-IN" sz="2400">
                <a:solidFill>
                  <a:srgbClr val="C00000"/>
                </a:solidFill>
              </a:rPr>
              <a:t>node</a:t>
            </a:r>
            <a:r>
              <a:rPr lang="en-IN" sz="2400"/>
              <a:t> should contain? 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DBD93C6-B7D9-3496-A058-E2FC910CD6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91" y="3199789"/>
            <a:ext cx="377720" cy="3777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D340E6-C28B-96ED-6A34-ECA16991A569}"/>
              </a:ext>
            </a:extLst>
          </p:cNvPr>
          <p:cNvSpPr/>
          <p:nvPr/>
        </p:nvSpPr>
        <p:spPr>
          <a:xfrm>
            <a:off x="212926" y="1702542"/>
            <a:ext cx="2568374" cy="3777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types.h</a:t>
            </a:r>
            <a:endParaRPr lang="en-IN" sz="2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B79D06-643D-453C-1B1E-04822023B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126" y="1507978"/>
            <a:ext cx="659973" cy="383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C8123A-1324-50B0-4C3B-A489D706BC72}"/>
              </a:ext>
            </a:extLst>
          </p:cNvPr>
          <p:cNvSpPr txBox="1"/>
          <p:nvPr/>
        </p:nvSpPr>
        <p:spPr>
          <a:xfrm>
            <a:off x="3140781" y="4216361"/>
            <a:ext cx="7904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#</a:t>
            </a:r>
            <a:r>
              <a:rPr lang="en-US" sz="2000">
                <a:solidFill>
                  <a:srgbClr val="7030A0"/>
                </a:solidFill>
              </a:rPr>
              <a:t>define</a:t>
            </a:r>
            <a:r>
              <a:rPr lang="en-US" sz="2000"/>
              <a:t> </a:t>
            </a:r>
            <a:r>
              <a:rPr lang="en-US" sz="2000" err="1">
                <a:solidFill>
                  <a:srgbClr val="C00000"/>
                </a:solidFill>
              </a:rPr>
              <a:t>list_entry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(</a:t>
            </a:r>
            <a:r>
              <a:rPr lang="en-US" sz="2000" err="1"/>
              <a:t>ptr</a:t>
            </a:r>
            <a:r>
              <a:rPr lang="en-US" sz="2000"/>
              <a:t>, type, member)  </a:t>
            </a:r>
            <a:r>
              <a:rPr lang="en-US" sz="2000" err="1">
                <a:solidFill>
                  <a:srgbClr val="FF0000"/>
                </a:solidFill>
              </a:rPr>
              <a:t>container_of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(</a:t>
            </a:r>
            <a:r>
              <a:rPr lang="en-US" sz="2000" err="1"/>
              <a:t>ptr</a:t>
            </a:r>
            <a:r>
              <a:rPr lang="en-US" sz="2000"/>
              <a:t>, type, member)</a:t>
            </a:r>
            <a:endParaRPr lang="en-IN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59F32-5834-D33D-5664-AE0D60490951}"/>
              </a:ext>
            </a:extLst>
          </p:cNvPr>
          <p:cNvSpPr txBox="1"/>
          <p:nvPr/>
        </p:nvSpPr>
        <p:spPr>
          <a:xfrm>
            <a:off x="3140781" y="4768439"/>
            <a:ext cx="8594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#</a:t>
            </a:r>
            <a:r>
              <a:rPr lang="en-US" sz="2000">
                <a:solidFill>
                  <a:srgbClr val="7030A0"/>
                </a:solidFill>
              </a:rPr>
              <a:t>define</a:t>
            </a:r>
            <a:r>
              <a:rPr lang="en-US" sz="2000"/>
              <a:t> </a:t>
            </a:r>
            <a:r>
              <a:rPr lang="en-US" sz="2000" err="1">
                <a:solidFill>
                  <a:srgbClr val="FF0000"/>
                </a:solidFill>
              </a:rPr>
              <a:t>container_of</a:t>
            </a:r>
            <a:r>
              <a:rPr lang="en-US" sz="2000"/>
              <a:t>(</a:t>
            </a:r>
            <a:r>
              <a:rPr lang="en-US" sz="2000" err="1"/>
              <a:t>ptr</a:t>
            </a:r>
            <a:r>
              <a:rPr lang="en-US" sz="2000"/>
              <a:t>, type, member) ({				</a:t>
            </a:r>
          </a:p>
          <a:p>
            <a:r>
              <a:rPr lang="en-US" sz="2000"/>
              <a:t>	</a:t>
            </a:r>
            <a:r>
              <a:rPr lang="en-US" sz="2000">
                <a:solidFill>
                  <a:srgbClr val="0070C0"/>
                </a:solidFill>
              </a:rPr>
              <a:t>void</a:t>
            </a:r>
            <a:r>
              <a:rPr lang="en-US" sz="2000"/>
              <a:t> *__</a:t>
            </a:r>
            <a:r>
              <a:rPr lang="en-US" sz="2000" err="1"/>
              <a:t>mptr</a:t>
            </a:r>
            <a:r>
              <a:rPr lang="en-US" sz="2000"/>
              <a:t> = (void *)(</a:t>
            </a:r>
            <a:r>
              <a:rPr lang="en-US" sz="2000" err="1"/>
              <a:t>ptr</a:t>
            </a:r>
            <a:r>
              <a:rPr lang="en-US" sz="2000"/>
              <a:t>);					</a:t>
            </a:r>
          </a:p>
          <a:p>
            <a:r>
              <a:rPr lang="en-US" sz="2000"/>
              <a:t>	((type *)(__</a:t>
            </a:r>
            <a:r>
              <a:rPr lang="en-US" sz="2000" err="1"/>
              <a:t>mptr</a:t>
            </a:r>
            <a:r>
              <a:rPr lang="en-US" sz="2000"/>
              <a:t> - </a:t>
            </a:r>
            <a:r>
              <a:rPr lang="en-US" sz="2000" err="1">
                <a:solidFill>
                  <a:srgbClr val="7030A0"/>
                </a:solidFill>
              </a:rPr>
              <a:t>offsetof</a:t>
            </a:r>
            <a:r>
              <a:rPr lang="en-US" sz="2000"/>
              <a:t>(type, member))); })</a:t>
            </a:r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A9623-EDE0-2F98-2E4E-D4A9CD96F7C5}"/>
              </a:ext>
            </a:extLst>
          </p:cNvPr>
          <p:cNvSpPr/>
          <p:nvPr/>
        </p:nvSpPr>
        <p:spPr>
          <a:xfrm>
            <a:off x="35339" y="4216361"/>
            <a:ext cx="2568374" cy="3777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list.h</a:t>
            </a:r>
            <a:endParaRPr lang="en-IN" sz="20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9CB1A4-18A6-4C4E-7CD7-19F36DB22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539" y="4032992"/>
            <a:ext cx="659973" cy="3834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7F5D4B-5870-B59C-034E-8AAD91274AD2}"/>
              </a:ext>
            </a:extLst>
          </p:cNvPr>
          <p:cNvSpPr/>
          <p:nvPr/>
        </p:nvSpPr>
        <p:spPr>
          <a:xfrm>
            <a:off x="35339" y="4819902"/>
            <a:ext cx="2568374" cy="704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container_of.h</a:t>
            </a:r>
            <a:endParaRPr lang="en-IN" sz="20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A50607-D114-2519-A02D-D59777B2F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539" y="4642237"/>
            <a:ext cx="659973" cy="3834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A39FDA-8679-8466-396D-D51B25EB07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1237" y="4796788"/>
            <a:ext cx="1455424" cy="1455424"/>
          </a:xfrm>
          <a:prstGeom prst="rect">
            <a:avLst/>
          </a:prstGeom>
        </p:spPr>
      </p:pic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78706042-7B23-1BB0-D30A-F55D0C2D1506}"/>
              </a:ext>
            </a:extLst>
          </p:cNvPr>
          <p:cNvSpPr/>
          <p:nvPr/>
        </p:nvSpPr>
        <p:spPr>
          <a:xfrm>
            <a:off x="4260503" y="2750598"/>
            <a:ext cx="4114800" cy="3083253"/>
          </a:xfrm>
          <a:prstGeom prst="circularArrow">
            <a:avLst>
              <a:gd name="adj1" fmla="val 12500"/>
              <a:gd name="adj2" fmla="val 1086436"/>
              <a:gd name="adj3" fmla="val 20457681"/>
              <a:gd name="adj4" fmla="val 10800000"/>
              <a:gd name="adj5" fmla="val 12500"/>
            </a:avLst>
          </a:prstGeom>
          <a:solidFill>
            <a:srgbClr val="F8CBA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3D8053-AAD2-AB0C-1229-D2C645DB6C15}"/>
              </a:ext>
            </a:extLst>
          </p:cNvPr>
          <p:cNvSpPr/>
          <p:nvPr/>
        </p:nvSpPr>
        <p:spPr>
          <a:xfrm>
            <a:off x="5276850" y="5833851"/>
            <a:ext cx="3200400" cy="418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base of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871341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4108-FED5-2330-5742-1DD9BF01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the Interrupt Descriptor Table (IDT)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E940-2225-11DB-930C-293021ED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 IDT </a:t>
            </a:r>
            <a:r>
              <a:rPr lang="en-IN">
                <a:solidFill>
                  <a:srgbClr val="0070C0"/>
                </a:solidFill>
              </a:rPr>
              <a:t>maps</a:t>
            </a:r>
            <a:r>
              <a:rPr lang="en-IN"/>
              <a:t> the interrupt number as seen by the CPU (interrupt vector) to the </a:t>
            </a:r>
            <a:r>
              <a:rPr lang="en-IN">
                <a:solidFill>
                  <a:srgbClr val="FF0000"/>
                </a:solidFill>
              </a:rPr>
              <a:t>memory address </a:t>
            </a:r>
            <a:r>
              <a:rPr lang="en-IN"/>
              <a:t>of the handler</a:t>
            </a:r>
          </a:p>
          <a:p>
            <a:r>
              <a:rPr lang="en-IN"/>
              <a:t>It is setup by the </a:t>
            </a:r>
            <a:r>
              <a:rPr lang="en-IN">
                <a:solidFill>
                  <a:srgbClr val="7030A0"/>
                </a:solidFill>
              </a:rPr>
              <a:t>BIOS</a:t>
            </a:r>
          </a:p>
          <a:p>
            <a:r>
              <a:rPr lang="en-IN"/>
              <a:t>The </a:t>
            </a:r>
            <a:r>
              <a:rPr lang="en-IN">
                <a:solidFill>
                  <a:srgbClr val="00B050"/>
                </a:solidFill>
              </a:rPr>
              <a:t>kernel</a:t>
            </a:r>
            <a:r>
              <a:rPr lang="en-IN"/>
              <a:t> re-initializes it and </a:t>
            </a:r>
            <a:r>
              <a:rPr lang="en-IN">
                <a:solidFill>
                  <a:srgbClr val="FF0000"/>
                </a:solidFill>
              </a:rPr>
              <a:t>maps</a:t>
            </a:r>
            <a:r>
              <a:rPr lang="en-IN"/>
              <a:t> it to the </a:t>
            </a:r>
            <a:r>
              <a:rPr lang="en-IN" err="1">
                <a:solidFill>
                  <a:srgbClr val="7030A0"/>
                </a:solidFill>
              </a:rPr>
              <a:t>idt_table</a:t>
            </a:r>
            <a:r>
              <a:rPr lang="en-IN">
                <a:solidFill>
                  <a:srgbClr val="7030A0"/>
                </a:solidFill>
              </a:rPr>
              <a:t> </a:t>
            </a:r>
            <a:r>
              <a:rPr lang="en-IN"/>
              <a:t>data structure </a:t>
            </a:r>
          </a:p>
          <a:p>
            <a:pPr lvl="1"/>
            <a:r>
              <a:rPr lang="en-IN"/>
              <a:t>Each entry of the </a:t>
            </a:r>
            <a:r>
              <a:rPr lang="en-IN">
                <a:solidFill>
                  <a:srgbClr val="C00000"/>
                </a:solidFill>
              </a:rPr>
              <a:t>table</a:t>
            </a:r>
            <a:r>
              <a:rPr lang="en-IN"/>
              <a:t> is indexed by the interrupt vector</a:t>
            </a:r>
          </a:p>
          <a:p>
            <a:pPr lvl="1"/>
            <a:r>
              <a:rPr lang="en-IN"/>
              <a:t>It points to the </a:t>
            </a:r>
            <a:r>
              <a:rPr lang="en-IN">
                <a:solidFill>
                  <a:srgbClr val="0070C0"/>
                </a:solidFill>
              </a:rPr>
              <a:t>function</a:t>
            </a:r>
            <a:r>
              <a:rPr lang="en-IN"/>
              <a:t> that needs to handle the interrupt</a:t>
            </a:r>
          </a:p>
          <a:p>
            <a:pPr lvl="1"/>
            <a:r>
              <a:rPr lang="en-IN">
                <a:solidFill>
                  <a:srgbClr val="FF0000"/>
                </a:solidFill>
              </a:rPr>
              <a:t>Segment</a:t>
            </a:r>
            <a:r>
              <a:rPr lang="en-IN"/>
              <a:t> + </a:t>
            </a:r>
            <a:r>
              <a:rPr lang="en-IN">
                <a:solidFill>
                  <a:srgbClr val="00B050"/>
                </a:solidFill>
              </a:rPr>
              <a:t>offset</a:t>
            </a:r>
            <a:r>
              <a:rPr lang="en-IN"/>
              <a:t> within the segment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7D4A8-225E-703B-EA2A-9DC8BD93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2359A-B330-93F7-AB81-FCBA5A17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8BF7-77BD-5D9F-32B2-C9D53FD3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1683"/>
            <a:ext cx="11353800" cy="1325563"/>
          </a:xfrm>
        </p:spPr>
        <p:txBody>
          <a:bodyPr/>
          <a:lstStyle/>
          <a:p>
            <a:r>
              <a:rPr lang="en-IN"/>
              <a:t>Setting up the Interrupt Descriptor Table (IDT)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35D2-2669-3458-BA90-8B3417CAA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 </a:t>
            </a:r>
            <a:r>
              <a:rPr lang="en-IN" i="1" err="1">
                <a:solidFill>
                  <a:srgbClr val="FF0000"/>
                </a:solidFill>
              </a:rPr>
              <a:t>start_kernel</a:t>
            </a:r>
            <a:r>
              <a:rPr lang="en-IN" i="1">
                <a:solidFill>
                  <a:srgbClr val="FF0000"/>
                </a:solidFill>
              </a:rPr>
              <a:t> </a:t>
            </a:r>
            <a:r>
              <a:rPr lang="en-IN"/>
              <a:t>function invokes a few functions</a:t>
            </a:r>
          </a:p>
          <a:p>
            <a:pPr lvl="1"/>
            <a:r>
              <a:rPr lang="en-IN" i="1" err="1"/>
              <a:t>early_irq_init</a:t>
            </a:r>
            <a:endParaRPr lang="en-IN" i="1"/>
          </a:p>
          <a:p>
            <a:pPr lvl="2"/>
            <a:r>
              <a:rPr lang="en-IN"/>
              <a:t> </a:t>
            </a:r>
            <a:r>
              <a:rPr lang="en-IN">
                <a:solidFill>
                  <a:srgbClr val="00B050"/>
                </a:solidFill>
              </a:rPr>
              <a:t>Probes</a:t>
            </a:r>
            <a:r>
              <a:rPr lang="en-IN"/>
              <a:t> the </a:t>
            </a:r>
            <a:r>
              <a:rPr lang="en-IN">
                <a:solidFill>
                  <a:srgbClr val="0070C0"/>
                </a:solidFill>
              </a:rPr>
              <a:t>default</a:t>
            </a:r>
            <a:r>
              <a:rPr lang="en-IN"/>
              <a:t> PCI devices and </a:t>
            </a:r>
            <a:r>
              <a:rPr lang="en-IN">
                <a:solidFill>
                  <a:srgbClr val="FF0000"/>
                </a:solidFill>
              </a:rPr>
              <a:t>initializes </a:t>
            </a:r>
            <a:r>
              <a:rPr lang="en-IN"/>
              <a:t>an array of </a:t>
            </a:r>
            <a:r>
              <a:rPr lang="en-IN" i="1" err="1"/>
              <a:t>irq_desc</a:t>
            </a:r>
            <a:r>
              <a:rPr lang="en-IN" i="1"/>
              <a:t> </a:t>
            </a:r>
            <a:r>
              <a:rPr lang="en-IN"/>
              <a:t>structures</a:t>
            </a:r>
          </a:p>
          <a:p>
            <a:pPr lvl="1"/>
            <a:r>
              <a:rPr lang="en-IN" i="1" err="1"/>
              <a:t>init_IRQ</a:t>
            </a:r>
            <a:endParaRPr lang="en-IN" i="1"/>
          </a:p>
          <a:p>
            <a:pPr lvl="2"/>
            <a:r>
              <a:rPr lang="en-IN">
                <a:solidFill>
                  <a:srgbClr val="FF0000"/>
                </a:solidFill>
              </a:rPr>
              <a:t>Setup</a:t>
            </a:r>
            <a:r>
              <a:rPr lang="en-IN"/>
              <a:t> the per-CPU interrupt stacks </a:t>
            </a:r>
          </a:p>
          <a:p>
            <a:pPr lvl="2"/>
            <a:r>
              <a:rPr lang="en-IN">
                <a:solidFill>
                  <a:srgbClr val="0070C0"/>
                </a:solidFill>
              </a:rPr>
              <a:t>Sets up</a:t>
            </a:r>
            <a:r>
              <a:rPr lang="en-IN"/>
              <a:t> the </a:t>
            </a:r>
            <a:r>
              <a:rPr lang="en-IN">
                <a:solidFill>
                  <a:srgbClr val="C00000"/>
                </a:solidFill>
              </a:rPr>
              <a:t>basic</a:t>
            </a:r>
            <a:r>
              <a:rPr lang="en-IN"/>
              <a:t> IDT</a:t>
            </a:r>
          </a:p>
          <a:p>
            <a:pPr lvl="1"/>
            <a:r>
              <a:rPr lang="en-IN" i="1" err="1"/>
              <a:t>apic_bsp_setup</a:t>
            </a:r>
            <a:endParaRPr lang="en-IN" i="1"/>
          </a:p>
          <a:p>
            <a:pPr lvl="2"/>
            <a:r>
              <a:rPr lang="en-IN">
                <a:solidFill>
                  <a:srgbClr val="C00000"/>
                </a:solidFill>
              </a:rPr>
              <a:t>Initializes </a:t>
            </a:r>
            <a:r>
              <a:rPr lang="en-IN"/>
              <a:t>the local APIC and I/O APIC</a:t>
            </a:r>
          </a:p>
          <a:p>
            <a:pPr lvl="1"/>
            <a:endParaRPr lang="en-IN" i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11752-E4BE-DDE2-E253-864CBC6F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7DF17-C944-F7D8-B333-34474973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F337C322-4AFA-57BE-732E-ABAC6424A3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8518">
            <a:off x="5633142" y="5137171"/>
            <a:ext cx="1266242" cy="12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139C-12AC-74AD-39E3-E02E943D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the Interrupt Table at Boot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3031-B578-9732-3CF5-4F16D83C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3567"/>
          </a:xfrm>
        </p:spPr>
        <p:txBody>
          <a:bodyPr>
            <a:normAutofit lnSpcReduction="10000"/>
          </a:bodyPr>
          <a:lstStyle/>
          <a:p>
            <a:r>
              <a:rPr lang="en-IN"/>
              <a:t>For </a:t>
            </a:r>
            <a:r>
              <a:rPr lang="en-IN">
                <a:solidFill>
                  <a:srgbClr val="FF0000"/>
                </a:solidFill>
              </a:rPr>
              <a:t>standard</a:t>
            </a:r>
            <a:r>
              <a:rPr lang="en-IN"/>
              <a:t> x86 hardware, all the </a:t>
            </a:r>
            <a:r>
              <a:rPr lang="en-IN">
                <a:solidFill>
                  <a:srgbClr val="00B050"/>
                </a:solidFill>
              </a:rPr>
              <a:t>platform-specific</a:t>
            </a:r>
            <a:r>
              <a:rPr lang="en-IN"/>
              <a:t> </a:t>
            </a:r>
            <a:r>
              <a:rPr lang="en-IN" i="1" err="1"/>
              <a:t>init</a:t>
            </a:r>
            <a:r>
              <a:rPr lang="en-IN" i="1"/>
              <a:t> </a:t>
            </a:r>
            <a:r>
              <a:rPr lang="en-IN"/>
              <a:t>functions are defined in </a:t>
            </a:r>
            <a:r>
              <a:rPr lang="en-IN">
                <a:solidFill>
                  <a:srgbClr val="0070C0"/>
                </a:solidFill>
              </a:rPr>
              <a:t>/arch/x86/kernel/x86_init.c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CF0F0-3EC4-7143-8030-3FA4723F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06293-D742-5D46-A3F1-B5A58A0C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9205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F33D3-CA03-A112-2141-34BCCDA5C20B}"/>
              </a:ext>
            </a:extLst>
          </p:cNvPr>
          <p:cNvSpPr txBox="1"/>
          <p:nvPr/>
        </p:nvSpPr>
        <p:spPr>
          <a:xfrm>
            <a:off x="1060704" y="2743200"/>
            <a:ext cx="9445752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/>
              <a:t>.</a:t>
            </a:r>
            <a:r>
              <a:rPr lang="en-IN" sz="2000" err="1">
                <a:solidFill>
                  <a:srgbClr val="0070C0"/>
                </a:solidFill>
              </a:rPr>
              <a:t>irqs</a:t>
            </a:r>
            <a:r>
              <a:rPr lang="en-IN" sz="2000"/>
              <a:t> = {</a:t>
            </a:r>
          </a:p>
          <a:p>
            <a:r>
              <a:rPr lang="en-IN" sz="2000"/>
              <a:t>		.</a:t>
            </a:r>
            <a:r>
              <a:rPr lang="en-IN" sz="2000" err="1"/>
              <a:t>pre_vector_init</a:t>
            </a:r>
            <a:r>
              <a:rPr lang="en-IN" sz="2000"/>
              <a:t>	= </a:t>
            </a:r>
            <a:r>
              <a:rPr lang="en-IN" sz="2000" err="1"/>
              <a:t>init_ISA_irqs</a:t>
            </a:r>
            <a:r>
              <a:rPr lang="en-IN" sz="2000"/>
              <a:t>,</a:t>
            </a:r>
          </a:p>
          <a:p>
            <a:r>
              <a:rPr lang="en-IN" sz="2000"/>
              <a:t>		.</a:t>
            </a:r>
            <a:r>
              <a:rPr lang="en-IN" sz="2000" err="1"/>
              <a:t>intr_init</a:t>
            </a:r>
            <a:r>
              <a:rPr lang="en-IN" sz="2000"/>
              <a:t>		= </a:t>
            </a:r>
            <a:r>
              <a:rPr lang="en-IN" sz="2000" err="1"/>
              <a:t>native_init_IRQ</a:t>
            </a:r>
            <a:r>
              <a:rPr lang="en-IN" sz="2000"/>
              <a:t>,</a:t>
            </a:r>
          </a:p>
          <a:p>
            <a:r>
              <a:rPr lang="en-IN" sz="2000"/>
              <a:t>		.</a:t>
            </a:r>
            <a:r>
              <a:rPr lang="en-IN" sz="2000" err="1"/>
              <a:t>intr_mode_select</a:t>
            </a:r>
            <a:r>
              <a:rPr lang="en-IN" sz="2000"/>
              <a:t>	= </a:t>
            </a:r>
            <a:r>
              <a:rPr lang="en-IN" sz="2000" err="1"/>
              <a:t>apic_intr_mode_select</a:t>
            </a:r>
            <a:r>
              <a:rPr lang="en-IN" sz="2000"/>
              <a:t>,</a:t>
            </a:r>
          </a:p>
          <a:p>
            <a:r>
              <a:rPr lang="en-IN" sz="2000">
                <a:highlight>
                  <a:srgbClr val="FFFF00"/>
                </a:highlight>
              </a:rPr>
              <a:t>		.</a:t>
            </a:r>
            <a:r>
              <a:rPr lang="en-IN" sz="2000" err="1">
                <a:highlight>
                  <a:srgbClr val="FFFF00"/>
                </a:highlight>
              </a:rPr>
              <a:t>intr_mode_init</a:t>
            </a:r>
            <a:r>
              <a:rPr lang="en-IN" sz="2000">
                <a:highlight>
                  <a:srgbClr val="FFFF00"/>
                </a:highlight>
              </a:rPr>
              <a:t>		= </a:t>
            </a:r>
            <a:r>
              <a:rPr lang="en-IN" sz="2000" err="1">
                <a:highlight>
                  <a:srgbClr val="FFFF00"/>
                </a:highlight>
              </a:rPr>
              <a:t>apic_intr_mode_init</a:t>
            </a:r>
            <a:r>
              <a:rPr lang="en-IN" sz="2000">
                <a:highlight>
                  <a:srgbClr val="FFFF00"/>
                </a:highlight>
              </a:rPr>
              <a:t>,</a:t>
            </a:r>
          </a:p>
          <a:p>
            <a:r>
              <a:rPr lang="en-IN" sz="2000"/>
              <a:t>		.</a:t>
            </a:r>
            <a:r>
              <a:rPr lang="en-IN" sz="2000" err="1"/>
              <a:t>create_pci_msi_domain</a:t>
            </a:r>
            <a:r>
              <a:rPr lang="en-IN" sz="2000"/>
              <a:t>	= </a:t>
            </a:r>
            <a:r>
              <a:rPr lang="en-IN" sz="2000" err="1"/>
              <a:t>native_create_pci_msi_domain</a:t>
            </a:r>
            <a:r>
              <a:rPr lang="en-IN" sz="2000"/>
              <a:t>,</a:t>
            </a:r>
          </a:p>
          <a:p>
            <a:r>
              <a:rPr lang="en-IN" sz="2000"/>
              <a:t>	}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C5073B2-B247-D393-60DD-7D0903D5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79" y="2562107"/>
            <a:ext cx="720225" cy="64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81647A-892F-486D-8EA5-6E47B490EA6E}"/>
              </a:ext>
            </a:extLst>
          </p:cNvPr>
          <p:cNvSpPr/>
          <p:nvPr/>
        </p:nvSpPr>
        <p:spPr>
          <a:xfrm>
            <a:off x="9464040" y="3622737"/>
            <a:ext cx="2404872" cy="4324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setup_local_APIC</a:t>
            </a:r>
            <a:endParaRPr lang="en-IN" sz="20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A9111-DE26-E73F-0BF8-D07FE0128772}"/>
              </a:ext>
            </a:extLst>
          </p:cNvPr>
          <p:cNvSpPr/>
          <p:nvPr/>
        </p:nvSpPr>
        <p:spPr>
          <a:xfrm>
            <a:off x="9464040" y="4178809"/>
            <a:ext cx="2404872" cy="4324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setup_IO_APIC</a:t>
            </a:r>
            <a:endParaRPr lang="en-IN" sz="20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58710B-712E-6E34-709B-412B57A7982A}"/>
              </a:ext>
            </a:extLst>
          </p:cNvPr>
          <p:cNvSpPr/>
          <p:nvPr/>
        </p:nvSpPr>
        <p:spPr>
          <a:xfrm rot="20271388">
            <a:off x="8722879" y="3853246"/>
            <a:ext cx="720225" cy="252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DFD6CBC-E0AE-8319-148E-0394D574F3D4}"/>
              </a:ext>
            </a:extLst>
          </p:cNvPr>
          <p:cNvSpPr/>
          <p:nvPr/>
        </p:nvSpPr>
        <p:spPr>
          <a:xfrm rot="629114">
            <a:off x="8764678" y="4156430"/>
            <a:ext cx="720225" cy="252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3563636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155F-67C6-981E-C5B3-037C17C6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the LAPIC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03F1-70E0-8E93-7C0F-46AFD776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161"/>
            <a:ext cx="10515600" cy="3753802"/>
          </a:xfrm>
        </p:spPr>
        <p:txBody>
          <a:bodyPr/>
          <a:lstStyle/>
          <a:p>
            <a:r>
              <a:rPr lang="en-IN"/>
              <a:t>Intel </a:t>
            </a:r>
            <a:r>
              <a:rPr lang="en-IN">
                <a:solidFill>
                  <a:srgbClr val="00B050"/>
                </a:solidFill>
              </a:rPr>
              <a:t>defines</a:t>
            </a:r>
            <a:r>
              <a:rPr lang="en-IN"/>
              <a:t> a bunch of APIC registers (MSRs)</a:t>
            </a:r>
          </a:p>
          <a:p>
            <a:r>
              <a:rPr lang="en-IN"/>
              <a:t>They are </a:t>
            </a:r>
            <a:r>
              <a:rPr lang="en-IN">
                <a:solidFill>
                  <a:srgbClr val="FF0000"/>
                </a:solidFill>
              </a:rPr>
              <a:t>accessible</a:t>
            </a:r>
            <a:r>
              <a:rPr lang="en-IN"/>
              <a:t> via the WRMSR and RDMSR instructions</a:t>
            </a:r>
          </a:p>
          <a:p>
            <a:r>
              <a:rPr lang="en-IN"/>
              <a:t>A few of the </a:t>
            </a:r>
            <a:r>
              <a:rPr lang="en-IN">
                <a:solidFill>
                  <a:srgbClr val="C00000"/>
                </a:solidFill>
              </a:rPr>
              <a:t>important</a:t>
            </a:r>
            <a:r>
              <a:rPr lang="en-IN"/>
              <a:t> ones </a:t>
            </a:r>
          </a:p>
          <a:p>
            <a:pPr lvl="1"/>
            <a:r>
              <a:rPr lang="en-IN">
                <a:solidFill>
                  <a:srgbClr val="7030A0"/>
                </a:solidFill>
              </a:rPr>
              <a:t>LDR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Logical Destination Register </a:t>
            </a:r>
            <a:br>
              <a:rPr lang="en-IN">
                <a:sym typeface="Wingdings" panose="05000000000000000000" pitchFamily="2" charset="2"/>
              </a:rPr>
            </a:br>
            <a:r>
              <a:rPr lang="en-IN">
                <a:sym typeface="Wingdings" panose="05000000000000000000" pitchFamily="2" charset="2"/>
              </a:rPr>
              <a:t>Intel processors can be </a:t>
            </a:r>
            <a:r>
              <a:rPr lang="en-IN">
                <a:solidFill>
                  <a:srgbClr val="FF0000"/>
                </a:solidFill>
                <a:sym typeface="Wingdings" panose="05000000000000000000" pitchFamily="2" charset="2"/>
              </a:rPr>
              <a:t>clustered</a:t>
            </a:r>
            <a:r>
              <a:rPr lang="en-IN">
                <a:sym typeface="Wingdings" panose="05000000000000000000" pitchFamily="2" charset="2"/>
              </a:rPr>
              <a:t> (2-level hierarchy). The 32-bit register has a 16-bit </a:t>
            </a:r>
            <a:r>
              <a:rPr lang="en-IN">
                <a:solidFill>
                  <a:srgbClr val="0070C0"/>
                </a:solidFill>
                <a:sym typeface="Wingdings" panose="05000000000000000000" pitchFamily="2" charset="2"/>
              </a:rPr>
              <a:t>cluster</a:t>
            </a:r>
            <a:r>
              <a:rPr lang="en-IN">
                <a:sym typeface="Wingdings" panose="05000000000000000000" pitchFamily="2" charset="2"/>
              </a:rPr>
              <a:t> id and a 16-bit id within the </a:t>
            </a:r>
            <a:r>
              <a:rPr lang="en-IN">
                <a:solidFill>
                  <a:srgbClr val="0070C0"/>
                </a:solidFill>
                <a:sym typeface="Wingdings" panose="05000000000000000000" pitchFamily="2" charset="2"/>
              </a:rPr>
              <a:t>cluster</a:t>
            </a:r>
          </a:p>
          <a:p>
            <a:pPr lvl="1"/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DFR</a:t>
            </a:r>
            <a:r>
              <a:rPr lang="en-IN">
                <a:sym typeface="Wingdings" panose="05000000000000000000" pitchFamily="2" charset="2"/>
              </a:rPr>
              <a:t>  Destination format register</a:t>
            </a:r>
            <a:br>
              <a:rPr lang="en-IN">
                <a:sym typeface="Wingdings" panose="05000000000000000000" pitchFamily="2" charset="2"/>
              </a:rPr>
            </a:br>
            <a:r>
              <a:rPr lang="en-IN">
                <a:sym typeface="Wingdings" panose="05000000000000000000" pitchFamily="2" charset="2"/>
              </a:rPr>
              <a:t>Indicates whether we are </a:t>
            </a:r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following</a:t>
            </a:r>
            <a:r>
              <a:rPr lang="en-IN">
                <a:sym typeface="Wingdings" panose="05000000000000000000" pitchFamily="2" charset="2"/>
              </a:rPr>
              <a:t> clustering or not</a:t>
            </a:r>
          </a:p>
          <a:p>
            <a:pPr lvl="1"/>
            <a:r>
              <a:rPr lang="en-IN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TPR</a:t>
            </a:r>
            <a:r>
              <a:rPr lang="en-IN">
                <a:sym typeface="Wingdings" panose="05000000000000000000" pitchFamily="2" charset="2"/>
              </a:rPr>
              <a:t>  Task priority register</a:t>
            </a:r>
            <a:endParaRPr lang="en-IN"/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3A764-DDA9-B58A-4F7E-BAB86A9C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AD2CE-2E32-14F1-D4B5-FF147F9A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4936A-B942-1FF1-42AD-7638D218BADA}"/>
              </a:ext>
            </a:extLst>
          </p:cNvPr>
          <p:cNvSpPr txBox="1"/>
          <p:nvPr/>
        </p:nvSpPr>
        <p:spPr>
          <a:xfrm>
            <a:off x="8187805" y="1690688"/>
            <a:ext cx="316599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000">
                <a:solidFill>
                  <a:srgbClr val="0070C0"/>
                </a:solidFill>
              </a:rPr>
              <a:t>/arch/x86/kernel/apic/apic.c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5D27F3D-9F1E-2640-77B1-C1689D40E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05" y="1640043"/>
            <a:ext cx="501400" cy="5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0A5505-1362-E29F-C342-22E121A92B4C}"/>
              </a:ext>
            </a:extLst>
          </p:cNvPr>
          <p:cNvSpPr/>
          <p:nvPr/>
        </p:nvSpPr>
        <p:spPr>
          <a:xfrm>
            <a:off x="685800" y="1572768"/>
            <a:ext cx="2980944" cy="50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Set these first</a:t>
            </a:r>
          </a:p>
        </p:txBody>
      </p:sp>
    </p:spTree>
    <p:extLst>
      <p:ext uri="{BB962C8B-B14F-4D97-AF65-F5344CB8AC3E}">
        <p14:creationId xmlns:p14="http://schemas.microsoft.com/office/powerpoint/2010/main" val="3692489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BC99-11C2-66B1-3440-C9A46A28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the APICs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EB43-223C-F2CD-606A-49174393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171310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>
                <a:solidFill>
                  <a:srgbClr val="FF0000"/>
                </a:solidFill>
              </a:rPr>
              <a:t>Initialize</a:t>
            </a:r>
            <a:r>
              <a:rPr lang="en-IN"/>
              <a:t> the state</a:t>
            </a:r>
          </a:p>
          <a:p>
            <a:pPr lvl="1"/>
            <a:r>
              <a:rPr lang="en-IN">
                <a:solidFill>
                  <a:srgbClr val="C00000"/>
                </a:solidFill>
              </a:rPr>
              <a:t>Initialize</a:t>
            </a:r>
            <a:r>
              <a:rPr lang="en-IN"/>
              <a:t> the timers</a:t>
            </a:r>
          </a:p>
          <a:p>
            <a:pPr lvl="1"/>
            <a:r>
              <a:rPr lang="en-IN"/>
              <a:t>Set the </a:t>
            </a:r>
            <a:r>
              <a:rPr lang="en-IN">
                <a:solidFill>
                  <a:srgbClr val="00B050"/>
                </a:solidFill>
              </a:rPr>
              <a:t>performance</a:t>
            </a:r>
            <a:r>
              <a:rPr lang="en-IN"/>
              <a:t> counters to 0</a:t>
            </a:r>
          </a:p>
          <a:p>
            <a:pPr lvl="1"/>
            <a:r>
              <a:rPr lang="en-IN"/>
              <a:t>Set the state to </a:t>
            </a:r>
            <a:r>
              <a:rPr lang="en-IN">
                <a:solidFill>
                  <a:srgbClr val="7030A0"/>
                </a:solidFill>
              </a:rPr>
              <a:t>active</a:t>
            </a:r>
          </a:p>
          <a:p>
            <a:pPr lvl="1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C48C-FEFD-334D-F067-CD711435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ABAD7-6C0E-8DCC-B34C-0B6E397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61BE28-8A5F-3136-7E75-6CBFBCF019BB}"/>
              </a:ext>
            </a:extLst>
          </p:cNvPr>
          <p:cNvSpPr/>
          <p:nvPr/>
        </p:nvSpPr>
        <p:spPr>
          <a:xfrm>
            <a:off x="5250180" y="1556735"/>
            <a:ext cx="1892808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LAPIC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214858-E584-3254-B1CA-DC7E7F35E3AD}"/>
              </a:ext>
            </a:extLst>
          </p:cNvPr>
          <p:cNvSpPr txBox="1">
            <a:spLocks/>
          </p:cNvSpPr>
          <p:nvPr/>
        </p:nvSpPr>
        <p:spPr>
          <a:xfrm>
            <a:off x="838200" y="3978465"/>
            <a:ext cx="10308336" cy="1713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For each I/O pin </a:t>
            </a:r>
            <a:r>
              <a:rPr lang="en-IN">
                <a:solidFill>
                  <a:srgbClr val="7030A0"/>
                </a:solidFill>
              </a:rPr>
              <a:t>setup</a:t>
            </a:r>
            <a:r>
              <a:rPr lang="en-IN"/>
              <a:t> an IRQ</a:t>
            </a:r>
          </a:p>
          <a:p>
            <a:r>
              <a:rPr lang="en-IN"/>
              <a:t>Create a </a:t>
            </a:r>
            <a:r>
              <a:rPr lang="en-IN" i="1">
                <a:solidFill>
                  <a:srgbClr val="00B050"/>
                </a:solidFill>
              </a:rPr>
              <a:t>domain</a:t>
            </a:r>
            <a:r>
              <a:rPr lang="en-IN"/>
              <a:t> for each I/O-APIC</a:t>
            </a:r>
          </a:p>
          <a:p>
            <a:pPr lvl="1"/>
            <a:r>
              <a:rPr lang="en-IN"/>
              <a:t>Group the set of IRQs in it </a:t>
            </a:r>
          </a:p>
          <a:p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41A86-EE46-130D-F438-11EFA9035AB5}"/>
              </a:ext>
            </a:extLst>
          </p:cNvPr>
          <p:cNvSpPr/>
          <p:nvPr/>
        </p:nvSpPr>
        <p:spPr>
          <a:xfrm>
            <a:off x="5250180" y="3557175"/>
            <a:ext cx="1892808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I/O APIC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403E4E-858C-7433-95A9-3BF51F4BD5A3}"/>
              </a:ext>
            </a:extLst>
          </p:cNvPr>
          <p:cNvSpPr/>
          <p:nvPr/>
        </p:nvSpPr>
        <p:spPr>
          <a:xfrm>
            <a:off x="8598408" y="3673665"/>
            <a:ext cx="3566160" cy="5298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/>
              <a:t>/arch/x86/kernel/apic/io_apic.c</a:t>
            </a:r>
            <a:endParaRPr lang="en-IN" sz="2000" err="1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6BA543B7-6712-702B-7466-D93FD8C48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697" y="3658538"/>
            <a:ext cx="544903" cy="54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970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E905-4E6E-C49C-AC6E-77DA0976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-26988"/>
            <a:ext cx="10515600" cy="1325563"/>
          </a:xfrm>
        </p:spPr>
        <p:txBody>
          <a:bodyPr/>
          <a:lstStyle/>
          <a:p>
            <a:r>
              <a:rPr lang="en-IN"/>
              <a:t>The Interrupt Call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779E-2D67-B3FB-AE0D-76771438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431925"/>
            <a:ext cx="10515600" cy="441325"/>
          </a:xfrm>
        </p:spPr>
        <p:txBody>
          <a:bodyPr>
            <a:normAutofit lnSpcReduction="10000"/>
          </a:bodyPr>
          <a:lstStyle/>
          <a:p>
            <a:r>
              <a:rPr lang="en-IN"/>
              <a:t> Now all the </a:t>
            </a:r>
            <a:r>
              <a:rPr lang="en-IN">
                <a:solidFill>
                  <a:srgbClr val="00B050"/>
                </a:solidFill>
              </a:rPr>
              <a:t>data</a:t>
            </a:r>
            <a:r>
              <a:rPr lang="en-IN"/>
              <a:t> </a:t>
            </a:r>
            <a:r>
              <a:rPr lang="en-IN">
                <a:solidFill>
                  <a:schemeClr val="accent6">
                    <a:lumMod val="50000"/>
                  </a:schemeClr>
                </a:solidFill>
              </a:rPr>
              <a:t>structures</a:t>
            </a:r>
            <a:r>
              <a:rPr lang="en-IN"/>
              <a:t> have been set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F762F-20FA-0182-7144-8DFF3164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5CA9-B3E1-E7CC-6280-2A986E08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279F3-3A4B-42A2-DDE3-D2E16E5A48E4}"/>
              </a:ext>
            </a:extLst>
          </p:cNvPr>
          <p:cNvSpPr/>
          <p:nvPr/>
        </p:nvSpPr>
        <p:spPr>
          <a:xfrm>
            <a:off x="2609846" y="2077243"/>
            <a:ext cx="469582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Push the interrupt vector to the stack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B57CDA-DBB3-A34E-CC74-AC15C28CD452}"/>
              </a:ext>
            </a:extLst>
          </p:cNvPr>
          <p:cNvSpPr/>
          <p:nvPr/>
        </p:nvSpPr>
        <p:spPr>
          <a:xfrm>
            <a:off x="2609846" y="2689224"/>
            <a:ext cx="469582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Jump to the IDT entry 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6AD11-D1EC-9ABD-0CF7-9A710615E92D}"/>
              </a:ext>
            </a:extLst>
          </p:cNvPr>
          <p:cNvSpPr/>
          <p:nvPr/>
        </p:nvSpPr>
        <p:spPr>
          <a:xfrm>
            <a:off x="8534399" y="2389980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/arch/x86/entry/entry_64.S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D825D4-34FF-6A4E-3F31-FC3A943D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447" y="2428079"/>
            <a:ext cx="628477" cy="3651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65BD43-650B-5E8F-D1AF-1CEBAE70EC84}"/>
              </a:ext>
            </a:extLst>
          </p:cNvPr>
          <p:cNvSpPr/>
          <p:nvPr/>
        </p:nvSpPr>
        <p:spPr>
          <a:xfrm>
            <a:off x="1419221" y="3348037"/>
            <a:ext cx="5886450" cy="31003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>
                <a:solidFill>
                  <a:srgbClr val="00B050"/>
                </a:solidFill>
              </a:rPr>
              <a:t>DEFINE_IDTENTRY_IRQ</a:t>
            </a:r>
            <a:r>
              <a:rPr lang="en-IN" sz="2000"/>
              <a:t>(</a:t>
            </a:r>
            <a:r>
              <a:rPr lang="en-IN" sz="2000" err="1"/>
              <a:t>common_interrupt</a:t>
            </a:r>
            <a:r>
              <a:rPr lang="en-IN" sz="2000"/>
              <a:t>)</a:t>
            </a:r>
          </a:p>
          <a:p>
            <a:r>
              <a:rPr lang="en-IN" sz="2000"/>
              <a:t>{</a:t>
            </a:r>
          </a:p>
          <a:p>
            <a:r>
              <a:rPr lang="en-IN" sz="2000"/>
              <a:t>....</a:t>
            </a:r>
          </a:p>
          <a:p>
            <a:r>
              <a:rPr lang="en-IN" sz="2000"/>
              <a:t>	</a:t>
            </a:r>
            <a:r>
              <a:rPr lang="en-IN" sz="2000">
                <a:solidFill>
                  <a:srgbClr val="C00000"/>
                </a:solidFill>
              </a:rPr>
              <a:t>struct </a:t>
            </a:r>
            <a:r>
              <a:rPr lang="en-IN" sz="2000" err="1">
                <a:solidFill>
                  <a:srgbClr val="C00000"/>
                </a:solidFill>
              </a:rPr>
              <a:t>irq_desc</a:t>
            </a:r>
            <a:r>
              <a:rPr lang="en-IN" sz="2000">
                <a:solidFill>
                  <a:srgbClr val="C00000"/>
                </a:solidFill>
              </a:rPr>
              <a:t> </a:t>
            </a:r>
            <a:r>
              <a:rPr lang="en-IN" sz="2000"/>
              <a:t>*</a:t>
            </a:r>
            <a:r>
              <a:rPr lang="en-IN" sz="2000" err="1"/>
              <a:t>desc</a:t>
            </a:r>
            <a:r>
              <a:rPr lang="en-IN" sz="2000"/>
              <a:t>;</a:t>
            </a:r>
          </a:p>
          <a:p>
            <a:r>
              <a:rPr lang="en-IN" sz="2000"/>
              <a:t>                </a:t>
            </a:r>
            <a:r>
              <a:rPr lang="en-IN" sz="2000" err="1"/>
              <a:t>desc</a:t>
            </a:r>
            <a:r>
              <a:rPr lang="en-IN" sz="2000"/>
              <a:t> = </a:t>
            </a:r>
            <a:r>
              <a:rPr lang="en-IN" sz="2000">
                <a:solidFill>
                  <a:srgbClr val="FF0000"/>
                </a:solidFill>
              </a:rPr>
              <a:t>__</a:t>
            </a:r>
            <a:r>
              <a:rPr lang="en-IN" sz="2000" err="1">
                <a:solidFill>
                  <a:srgbClr val="FF0000"/>
                </a:solidFill>
              </a:rPr>
              <a:t>this_cpu_read</a:t>
            </a:r>
            <a:r>
              <a:rPr lang="en-IN" sz="2000"/>
              <a:t>(</a:t>
            </a:r>
            <a:r>
              <a:rPr lang="en-IN" sz="2000" err="1"/>
              <a:t>vector_irq</a:t>
            </a:r>
            <a:r>
              <a:rPr lang="en-IN" sz="2000"/>
              <a:t>[</a:t>
            </a:r>
            <a:r>
              <a:rPr lang="en-IN" sz="2000">
                <a:solidFill>
                  <a:srgbClr val="0070C0"/>
                </a:solidFill>
              </a:rPr>
              <a:t>vector</a:t>
            </a:r>
            <a:r>
              <a:rPr lang="en-IN" sz="2000"/>
              <a:t>]);</a:t>
            </a:r>
          </a:p>
          <a:p>
            <a:r>
              <a:rPr lang="en-IN" sz="2000"/>
              <a:t>	if (</a:t>
            </a:r>
            <a:r>
              <a:rPr lang="en-IN" sz="2000">
                <a:solidFill>
                  <a:srgbClr val="00B050"/>
                </a:solidFill>
              </a:rPr>
              <a:t>likely</a:t>
            </a:r>
            <a:r>
              <a:rPr lang="en-IN" sz="2000"/>
              <a:t>(!IS_ERR_OR_NULL(</a:t>
            </a:r>
            <a:r>
              <a:rPr lang="en-IN" sz="2000" err="1"/>
              <a:t>desc</a:t>
            </a:r>
            <a:r>
              <a:rPr lang="en-IN" sz="2000"/>
              <a:t>))) {</a:t>
            </a:r>
          </a:p>
          <a:p>
            <a:r>
              <a:rPr lang="en-IN" sz="2000"/>
              <a:t>		</a:t>
            </a:r>
            <a:r>
              <a:rPr lang="en-IN" sz="2000" err="1">
                <a:solidFill>
                  <a:srgbClr val="C00000"/>
                </a:solidFill>
              </a:rPr>
              <a:t>handle_irq</a:t>
            </a:r>
            <a:r>
              <a:rPr lang="en-IN" sz="2000"/>
              <a:t>(</a:t>
            </a:r>
            <a:r>
              <a:rPr lang="en-IN" sz="2000" err="1"/>
              <a:t>desc</a:t>
            </a:r>
            <a:r>
              <a:rPr lang="en-IN" sz="2000"/>
              <a:t>, </a:t>
            </a:r>
            <a:r>
              <a:rPr lang="en-IN" sz="2000">
                <a:solidFill>
                  <a:srgbClr val="FF0000"/>
                </a:solidFill>
              </a:rPr>
              <a:t>regs</a:t>
            </a:r>
            <a:r>
              <a:rPr lang="en-IN" sz="2000"/>
              <a:t>);</a:t>
            </a:r>
          </a:p>
          <a:p>
            <a:r>
              <a:rPr lang="en-IN" sz="2000"/>
              <a:t>	} else {</a:t>
            </a:r>
          </a:p>
          <a:p>
            <a:r>
              <a:rPr lang="en-IN" sz="2000"/>
              <a:t>	…..</a:t>
            </a:r>
          </a:p>
          <a:p>
            <a:r>
              <a:rPr lang="en-IN" sz="2000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2635BB-7C25-4556-7E08-37F7DCF703A7}"/>
              </a:ext>
            </a:extLst>
          </p:cNvPr>
          <p:cNvSpPr/>
          <p:nvPr/>
        </p:nvSpPr>
        <p:spPr>
          <a:xfrm>
            <a:off x="8534399" y="4602957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/arch/x86/kernel/</a:t>
            </a:r>
            <a:r>
              <a:rPr lang="en-IN" sz="2000" err="1"/>
              <a:t>irq.c</a:t>
            </a:r>
            <a:endParaRPr lang="en-IN" sz="2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56E704-44A4-48CF-F570-0A2CFB09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447" y="4641056"/>
            <a:ext cx="628477" cy="365126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D8A065FA-8E3B-EE17-975E-2165D841CECE}"/>
              </a:ext>
            </a:extLst>
          </p:cNvPr>
          <p:cNvSpPr/>
          <p:nvPr/>
        </p:nvSpPr>
        <p:spPr>
          <a:xfrm>
            <a:off x="5343526" y="4048125"/>
            <a:ext cx="1828800" cy="384176"/>
          </a:xfrm>
          <a:prstGeom prst="wedgeRoundRectCallout">
            <a:avLst>
              <a:gd name="adj1" fmla="val -7228"/>
              <a:gd name="adj2" fmla="val 9969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vector number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6F421E05-100C-1018-4BB3-DC82F69E3EA6}"/>
              </a:ext>
            </a:extLst>
          </p:cNvPr>
          <p:cNvSpPr/>
          <p:nvPr/>
        </p:nvSpPr>
        <p:spPr>
          <a:xfrm>
            <a:off x="5095874" y="5692774"/>
            <a:ext cx="2076451" cy="384176"/>
          </a:xfrm>
          <a:prstGeom prst="wedgeRoundRectCallout">
            <a:avLst>
              <a:gd name="adj1" fmla="val -33270"/>
              <a:gd name="adj2" fmla="val -9369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all CPU registers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20E609-D3AC-FCDF-F3C7-34E2EC755C26}"/>
              </a:ext>
            </a:extLst>
          </p:cNvPr>
          <p:cNvSpPr/>
          <p:nvPr/>
        </p:nvSpPr>
        <p:spPr>
          <a:xfrm>
            <a:off x="8305800" y="5600700"/>
            <a:ext cx="3133725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desc</a:t>
            </a:r>
            <a:r>
              <a:rPr lang="en-IN" sz="2000">
                <a:sym typeface="Wingdings" panose="05000000000000000000" pitchFamily="2" charset="2"/>
              </a:rPr>
              <a:t> </a:t>
            </a:r>
            <a:r>
              <a:rPr lang="en-IN" sz="2000" err="1">
                <a:sym typeface="Wingdings" panose="05000000000000000000" pitchFamily="2" charset="2"/>
              </a:rPr>
              <a:t>handle_irq</a:t>
            </a:r>
            <a:r>
              <a:rPr lang="en-IN" sz="2000">
                <a:sym typeface="Wingdings" panose="05000000000000000000" pitchFamily="2" charset="2"/>
              </a:rPr>
              <a:t>(</a:t>
            </a:r>
            <a:r>
              <a:rPr lang="en-IN" sz="2000" err="1">
                <a:sym typeface="Wingdings" panose="05000000000000000000" pitchFamily="2" charset="2"/>
              </a:rPr>
              <a:t>desc</a:t>
            </a:r>
            <a:r>
              <a:rPr lang="en-IN" sz="2000">
                <a:sym typeface="Wingdings" panose="05000000000000000000" pitchFamily="2" charset="2"/>
              </a:rPr>
              <a:t>)</a:t>
            </a:r>
            <a:endParaRPr lang="en-IN" sz="20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8648F3-FF6C-0AC8-19B0-FBE81C578E4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743575" y="5399087"/>
            <a:ext cx="2562225" cy="384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4C21BBA-0ECE-4BB2-C24D-38D78CE85A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5181" y="3115898"/>
            <a:ext cx="519472" cy="4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48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8BC6-6E4D-436D-0008-47262901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does an IRQ handler look like?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E601-4592-A64D-006A-FF5D04D1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38424"/>
            <a:ext cx="10639425" cy="3854451"/>
          </a:xfrm>
        </p:spPr>
        <p:txBody>
          <a:bodyPr>
            <a:normAutofit lnSpcReduction="10000"/>
          </a:bodyPr>
          <a:lstStyle/>
          <a:p>
            <a:r>
              <a:rPr lang="en-IN"/>
              <a:t>Consider the function </a:t>
            </a:r>
            <a:r>
              <a:rPr lang="en-IN" i="1" err="1">
                <a:solidFill>
                  <a:srgbClr val="0070C0"/>
                </a:solidFill>
              </a:rPr>
              <a:t>handle_level_irq</a:t>
            </a:r>
            <a:r>
              <a:rPr lang="en-IN" i="1">
                <a:solidFill>
                  <a:srgbClr val="0070C0"/>
                </a:solidFill>
              </a:rPr>
              <a:t> </a:t>
            </a:r>
            <a:r>
              <a:rPr lang="en-IN"/>
              <a:t>for level-sensitive interrupts</a:t>
            </a:r>
          </a:p>
          <a:p>
            <a:r>
              <a:rPr lang="en-IN"/>
              <a:t>It ultimately ends up invoking the IRQ handling function </a:t>
            </a:r>
            <a:r>
              <a:rPr lang="en-IN" i="1">
                <a:solidFill>
                  <a:srgbClr val="0070C0"/>
                </a:solidFill>
              </a:rPr>
              <a:t>__</a:t>
            </a:r>
            <a:r>
              <a:rPr lang="en-IN" i="1" err="1">
                <a:solidFill>
                  <a:srgbClr val="0070C0"/>
                </a:solidFill>
              </a:rPr>
              <a:t>handle_irq_event_percpu</a:t>
            </a:r>
            <a:r>
              <a:rPr lang="en-IN" i="1">
                <a:solidFill>
                  <a:srgbClr val="0070C0"/>
                </a:solidFill>
              </a:rPr>
              <a:t>  </a:t>
            </a:r>
          </a:p>
          <a:p>
            <a:pPr lvl="1"/>
            <a:r>
              <a:rPr lang="en-IN"/>
              <a:t>Returns either </a:t>
            </a:r>
            <a:r>
              <a:rPr lang="en-IN">
                <a:solidFill>
                  <a:srgbClr val="7030A0"/>
                </a:solidFill>
              </a:rPr>
              <a:t>NONE</a:t>
            </a:r>
            <a:r>
              <a:rPr lang="en-IN"/>
              <a:t> (interrupt not handled), </a:t>
            </a:r>
            <a:r>
              <a:rPr lang="en-IN">
                <a:solidFill>
                  <a:srgbClr val="00B050"/>
                </a:solidFill>
              </a:rPr>
              <a:t>HANDLED</a:t>
            </a:r>
            <a:r>
              <a:rPr lang="en-IN"/>
              <a:t>, or </a:t>
            </a:r>
            <a:r>
              <a:rPr lang="en-IN">
                <a:solidFill>
                  <a:srgbClr val="FF0000"/>
                </a:solidFill>
              </a:rPr>
              <a:t>WAKE_THREAD </a:t>
            </a:r>
            <a:r>
              <a:rPr lang="en-IN"/>
              <a:t>(wake the handler thread and let it take care)</a:t>
            </a:r>
          </a:p>
          <a:p>
            <a:pPr lvl="1"/>
            <a:r>
              <a:rPr lang="en-IN"/>
              <a:t>Because an IRQ can be </a:t>
            </a:r>
            <a:r>
              <a:rPr lang="en-IN">
                <a:solidFill>
                  <a:srgbClr val="0070C0"/>
                </a:solidFill>
              </a:rPr>
              <a:t>shared</a:t>
            </a:r>
            <a:r>
              <a:rPr lang="en-IN"/>
              <a:t>, sequentially call all the </a:t>
            </a:r>
            <a:r>
              <a:rPr lang="en-IN">
                <a:solidFill>
                  <a:srgbClr val="C00000"/>
                </a:solidFill>
              </a:rPr>
              <a:t>handlers</a:t>
            </a:r>
            <a:r>
              <a:rPr lang="en-IN"/>
              <a:t> associated with it (refer to the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linked list </a:t>
            </a:r>
            <a:r>
              <a:rPr lang="en-IN" i="1"/>
              <a:t>struct </a:t>
            </a:r>
            <a:r>
              <a:rPr lang="en-IN" i="1" err="1"/>
              <a:t>irqaction</a:t>
            </a:r>
            <a:r>
              <a:rPr lang="en-IN" i="1"/>
              <a:t>* </a:t>
            </a:r>
            <a:r>
              <a:rPr lang="en-IN"/>
              <a:t>elements in </a:t>
            </a:r>
            <a:r>
              <a:rPr lang="en-IN" i="1" err="1">
                <a:solidFill>
                  <a:schemeClr val="accent6">
                    <a:lumMod val="75000"/>
                  </a:schemeClr>
                </a:solidFill>
              </a:rPr>
              <a:t>irq_desc</a:t>
            </a:r>
            <a:r>
              <a:rPr lang="en-IN"/>
              <a:t>)</a:t>
            </a:r>
          </a:p>
          <a:p>
            <a:pPr lvl="1"/>
            <a:r>
              <a:rPr lang="en-IN"/>
              <a:t>One of them will be associated with a </a:t>
            </a:r>
            <a:r>
              <a:rPr lang="en-IN">
                <a:solidFill>
                  <a:srgbClr val="00B050"/>
                </a:solidFill>
              </a:rPr>
              <a:t>device</a:t>
            </a:r>
            <a:r>
              <a:rPr lang="en-IN"/>
              <a:t> that should handle the interrupt.</a:t>
            </a:r>
          </a:p>
          <a:p>
            <a:pPr lvl="1"/>
            <a:r>
              <a:rPr lang="en-IN"/>
              <a:t>The </a:t>
            </a:r>
            <a:r>
              <a:rPr lang="en-IN" i="1" err="1">
                <a:solidFill>
                  <a:srgbClr val="FF0000"/>
                </a:solidFill>
              </a:rPr>
              <a:t>irq_handler_t</a:t>
            </a:r>
            <a:r>
              <a:rPr lang="en-IN" i="1">
                <a:solidFill>
                  <a:srgbClr val="FF0000"/>
                </a:solidFill>
              </a:rPr>
              <a:t> </a:t>
            </a:r>
            <a:r>
              <a:rPr lang="en-IN"/>
              <a:t>function that actually handles the interrupt is defined in the code of the corresponding </a:t>
            </a:r>
            <a:r>
              <a:rPr lang="en-IN">
                <a:solidFill>
                  <a:srgbClr val="0070C0"/>
                </a:solidFill>
              </a:rPr>
              <a:t>device</a:t>
            </a:r>
            <a:r>
              <a:rPr lang="en-IN"/>
              <a:t> driver (/drivers) directory.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73A35-5C7B-4BC5-7CC4-AB6D984D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596DF-AC4A-AFF5-5DF6-1A4D9E7E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D8315-E6CB-7076-1D62-54658ADEE132}"/>
              </a:ext>
            </a:extLst>
          </p:cNvPr>
          <p:cNvSpPr/>
          <p:nvPr/>
        </p:nvSpPr>
        <p:spPr>
          <a:xfrm>
            <a:off x="7667624" y="1649412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/kernel/</a:t>
            </a:r>
            <a:r>
              <a:rPr lang="en-IN" sz="2000" err="1"/>
              <a:t>irq</a:t>
            </a:r>
            <a:r>
              <a:rPr lang="en-IN" sz="2000"/>
              <a:t>/</a:t>
            </a:r>
            <a:r>
              <a:rPr lang="en-IN" sz="2000" err="1"/>
              <a:t>chip.c</a:t>
            </a:r>
            <a:endParaRPr lang="en-IN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9C6F5-60CF-7CB0-0C59-84EC9A73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672" y="1687511"/>
            <a:ext cx="628477" cy="365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BB0DBA-DA5F-196E-6D2E-B9F1689F5FB5}"/>
              </a:ext>
            </a:extLst>
          </p:cNvPr>
          <p:cNvSpPr/>
          <p:nvPr/>
        </p:nvSpPr>
        <p:spPr>
          <a:xfrm>
            <a:off x="7677149" y="2143918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/kernel/</a:t>
            </a:r>
            <a:r>
              <a:rPr lang="en-IN" sz="2000" err="1"/>
              <a:t>irq</a:t>
            </a:r>
            <a:r>
              <a:rPr lang="en-IN" sz="2000"/>
              <a:t>/</a:t>
            </a:r>
            <a:r>
              <a:rPr lang="en-IN" sz="2000" err="1"/>
              <a:t>handle.c</a:t>
            </a:r>
            <a:endParaRPr lang="en-IN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AA2774-0958-BE8D-FD65-A9F9AEC0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197" y="2182017"/>
            <a:ext cx="628477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18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D93E-23E8-F52A-AC7E-D7005108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Limitations on the Interrupt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D72B-AA47-0119-82CD-47DABC85A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956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/>
              <a:t>The interrupt </a:t>
            </a:r>
            <a:r>
              <a:rPr lang="en-IN" sz="2400">
                <a:solidFill>
                  <a:srgbClr val="FF0000"/>
                </a:solidFill>
              </a:rPr>
              <a:t>handler</a:t>
            </a:r>
            <a:r>
              <a:rPr lang="en-IN" sz="2400"/>
              <a:t> is typically known as the top half</a:t>
            </a:r>
          </a:p>
          <a:p>
            <a:r>
              <a:rPr lang="en-IN" sz="2400"/>
              <a:t>Its primary job is to acknowledge the receipt of the interrupt to the </a:t>
            </a:r>
            <a:r>
              <a:rPr lang="en-IN" sz="2400">
                <a:solidFill>
                  <a:srgbClr val="00B0F0"/>
                </a:solidFill>
              </a:rPr>
              <a:t>APIC</a:t>
            </a:r>
          </a:p>
          <a:p>
            <a:r>
              <a:rPr lang="en-IN" sz="2400"/>
              <a:t>AND </a:t>
            </a:r>
            <a:r>
              <a:rPr lang="en-IN" sz="2400">
                <a:solidFill>
                  <a:srgbClr val="FF0000"/>
                </a:solidFill>
              </a:rPr>
              <a:t>collect</a:t>
            </a:r>
            <a:r>
              <a:rPr lang="en-IN" sz="2400"/>
              <a:t> data from the device or send some </a:t>
            </a:r>
            <a:r>
              <a:rPr lang="en-IN" sz="2400">
                <a:solidFill>
                  <a:srgbClr val="00B050"/>
                </a:solidFill>
              </a:rPr>
              <a:t>data</a:t>
            </a:r>
            <a:r>
              <a:rPr lang="en-IN" sz="2400"/>
              <a:t> to it.</a:t>
            </a:r>
          </a:p>
          <a:p>
            <a:r>
              <a:rPr lang="en-IN" sz="2400"/>
              <a:t>It is not allowed to make any form of a </a:t>
            </a:r>
            <a:r>
              <a:rPr lang="en-IN" sz="2400">
                <a:solidFill>
                  <a:srgbClr val="FF0000"/>
                </a:solidFill>
              </a:rPr>
              <a:t>blocking</a:t>
            </a:r>
            <a:r>
              <a:rPr lang="en-IN" sz="2400"/>
              <a:t> call that uses </a:t>
            </a:r>
            <a:r>
              <a:rPr lang="en-IN" sz="2400">
                <a:solidFill>
                  <a:srgbClr val="C00000"/>
                </a:solidFill>
              </a:rPr>
              <a:t>locks</a:t>
            </a:r>
            <a:r>
              <a:rPr lang="en-IN" sz="240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E0D7C-28D7-FD6A-31D6-6B1EC8D3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B05F6-A398-5F9D-632C-FFAD140A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F2305-6F11-3451-AD5E-CBDA65D1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085" y="2902755"/>
            <a:ext cx="891370" cy="891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DFEA1-4406-E6B3-319A-F99067D4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852" y="2784429"/>
            <a:ext cx="1287948" cy="1289142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E1584F5-5D18-1112-8124-596BC1721B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60029" y="3939556"/>
            <a:ext cx="3293771" cy="2191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753E81-8961-13E4-EEA9-E0ED0153BC96}"/>
              </a:ext>
            </a:extLst>
          </p:cNvPr>
          <p:cNvSpPr txBox="1"/>
          <p:nvPr/>
        </p:nvSpPr>
        <p:spPr>
          <a:xfrm>
            <a:off x="1540043" y="4488625"/>
            <a:ext cx="539468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>
                <a:solidFill>
                  <a:srgbClr val="00B050"/>
                </a:solidFill>
              </a:rPr>
              <a:t>Schedule</a:t>
            </a:r>
            <a:r>
              <a:rPr lang="en-IN" sz="2400"/>
              <a:t> the work for later. </a:t>
            </a:r>
          </a:p>
          <a:p>
            <a:r>
              <a:rPr lang="en-IN" sz="2400"/>
              <a:t>Make a </a:t>
            </a:r>
            <a:r>
              <a:rPr lang="en-IN" sz="2400">
                <a:solidFill>
                  <a:srgbClr val="FF0000"/>
                </a:solidFill>
              </a:rPr>
              <a:t>deferred</a:t>
            </a:r>
            <a:r>
              <a:rPr lang="en-IN" sz="2400"/>
              <a:t> function call for finishing</a:t>
            </a:r>
            <a:br>
              <a:rPr lang="en-IN" sz="2400"/>
            </a:br>
            <a:r>
              <a:rPr lang="en-IN" sz="2400"/>
              <a:t>the process of </a:t>
            </a:r>
            <a:r>
              <a:rPr lang="en-IN" sz="2400">
                <a:solidFill>
                  <a:srgbClr val="7030A0"/>
                </a:solidFill>
              </a:rPr>
              <a:t>servicing</a:t>
            </a:r>
            <a:r>
              <a:rPr lang="en-IN" sz="2400"/>
              <a:t> the </a:t>
            </a:r>
            <a:r>
              <a:rPr lang="en-IN" sz="2400">
                <a:solidFill>
                  <a:srgbClr val="00B050"/>
                </a:solidFill>
              </a:rPr>
              <a:t>interrupt</a:t>
            </a:r>
            <a:r>
              <a:rPr lang="en-IN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90743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C152-060D-7278-FCAB-C74442CF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softirqs</a:t>
            </a:r>
            <a:r>
              <a:rPr lang="en-IN"/>
              <a:t>, Threaded IRQs and Work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60AE-1F5B-A382-BA8F-F73FEC4B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There used to be a concept called a </a:t>
            </a:r>
            <a:r>
              <a:rPr lang="en-IN">
                <a:solidFill>
                  <a:srgbClr val="FF0000"/>
                </a:solidFill>
              </a:rPr>
              <a:t>bottom half</a:t>
            </a:r>
          </a:p>
          <a:p>
            <a:pPr lvl="1"/>
            <a:r>
              <a:rPr lang="en-IN"/>
              <a:t>All the </a:t>
            </a:r>
            <a:r>
              <a:rPr lang="en-IN">
                <a:solidFill>
                  <a:srgbClr val="C00000"/>
                </a:solidFill>
              </a:rPr>
              <a:t>interrupts</a:t>
            </a:r>
            <a:r>
              <a:rPr lang="en-IN"/>
              <a:t> used to be enabled while it was executing</a:t>
            </a:r>
          </a:p>
          <a:p>
            <a:pPr lvl="1"/>
            <a:r>
              <a:rPr lang="en-IN"/>
              <a:t>It could make </a:t>
            </a:r>
            <a:r>
              <a:rPr lang="en-IN">
                <a:solidFill>
                  <a:srgbClr val="7030A0"/>
                </a:solidFill>
              </a:rPr>
              <a:t>blocking</a:t>
            </a:r>
            <a:r>
              <a:rPr lang="en-IN"/>
              <a:t> calls</a:t>
            </a:r>
          </a:p>
          <a:p>
            <a:r>
              <a:rPr lang="en-IN"/>
              <a:t>It has now morphed into </a:t>
            </a:r>
            <a:r>
              <a:rPr lang="en-IN" err="1">
                <a:solidFill>
                  <a:srgbClr val="00B050"/>
                </a:solidFill>
              </a:rPr>
              <a:t>softirqs</a:t>
            </a:r>
            <a:r>
              <a:rPr lang="en-IN"/>
              <a:t> and </a:t>
            </a:r>
            <a:r>
              <a:rPr lang="en-IN">
                <a:solidFill>
                  <a:srgbClr val="0070C0"/>
                </a:solidFill>
              </a:rPr>
              <a:t>threaded IRQs</a:t>
            </a:r>
          </a:p>
          <a:p>
            <a:pPr lvl="1"/>
            <a:r>
              <a:rPr lang="en-IN"/>
              <a:t>The key aim is to </a:t>
            </a:r>
            <a:r>
              <a:rPr lang="en-IN">
                <a:solidFill>
                  <a:srgbClr val="FF0000"/>
                </a:solidFill>
              </a:rPr>
              <a:t>minimize</a:t>
            </a:r>
            <a:r>
              <a:rPr lang="en-IN"/>
              <a:t> the time that is spent with interrupts disabled</a:t>
            </a:r>
          </a:p>
          <a:p>
            <a:pPr lvl="1"/>
            <a:r>
              <a:rPr lang="en-IN"/>
              <a:t>We would also not like to run ultra-high </a:t>
            </a:r>
            <a:r>
              <a:rPr lang="en-IN">
                <a:solidFill>
                  <a:srgbClr val="00B050"/>
                </a:solidFill>
              </a:rPr>
              <a:t>priority</a:t>
            </a:r>
            <a:r>
              <a:rPr lang="en-IN"/>
              <a:t> threads in the </a:t>
            </a:r>
            <a:r>
              <a:rPr lang="en-IN">
                <a:solidFill>
                  <a:srgbClr val="C00000"/>
                </a:solidFill>
              </a:rPr>
              <a:t>interrupt context </a:t>
            </a:r>
          </a:p>
          <a:p>
            <a:pPr lvl="1"/>
            <a:r>
              <a:rPr lang="en-IN"/>
              <a:t>Hence,</a:t>
            </a:r>
            <a:r>
              <a:rPr lang="en-IN">
                <a:solidFill>
                  <a:srgbClr val="C00000"/>
                </a:solidFill>
              </a:rPr>
              <a:t> </a:t>
            </a:r>
            <a:r>
              <a:rPr lang="en-IN"/>
              <a:t>there is a need to create a </a:t>
            </a:r>
            <a:r>
              <a:rPr lang="en-IN">
                <a:solidFill>
                  <a:srgbClr val="0070C0"/>
                </a:solidFill>
              </a:rPr>
              <a:t>low-priority</a:t>
            </a:r>
            <a:r>
              <a:rPr lang="en-IN"/>
              <a:t> deferred call mechanism </a:t>
            </a:r>
          </a:p>
          <a:p>
            <a:r>
              <a:rPr lang="en-IN"/>
              <a:t>There is also a more </a:t>
            </a:r>
            <a:r>
              <a:rPr lang="en-IN">
                <a:solidFill>
                  <a:srgbClr val="0070C0"/>
                </a:solidFill>
              </a:rPr>
              <a:t>generic</a:t>
            </a:r>
            <a:r>
              <a:rPr lang="en-IN"/>
              <a:t> mechanism called </a:t>
            </a:r>
            <a:r>
              <a:rPr lang="en-IN" i="1">
                <a:solidFill>
                  <a:srgbClr val="C00000"/>
                </a:solidFill>
              </a:rPr>
              <a:t>Work Queues</a:t>
            </a:r>
          </a:p>
          <a:p>
            <a:pPr lvl="1"/>
            <a:r>
              <a:rPr lang="en-IN"/>
              <a:t>We can run any </a:t>
            </a:r>
            <a:r>
              <a:rPr lang="en-IN">
                <a:solidFill>
                  <a:srgbClr val="00B050"/>
                </a:solidFill>
              </a:rPr>
              <a:t>generic</a:t>
            </a:r>
            <a:r>
              <a:rPr lang="en-IN"/>
              <a:t> function as a deferred function call in the process context (runs in the </a:t>
            </a:r>
            <a:r>
              <a:rPr lang="en-IN">
                <a:solidFill>
                  <a:srgbClr val="C00000"/>
                </a:solidFill>
              </a:rPr>
              <a:t>kernel</a:t>
            </a:r>
            <a:r>
              <a:rPr lang="en-IN"/>
              <a:t> space).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C0317-7BFE-93AC-2BE1-3086A58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0DD5D-21E6-33F7-120B-0E53B256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30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E3E4-EB21-585A-87A2-0DA658D4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softirqs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31D8-E11A-F8E8-6DE7-E8A518FE5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61"/>
            <a:ext cx="10341429" cy="894224"/>
          </a:xfrm>
        </p:spPr>
        <p:txBody>
          <a:bodyPr>
            <a:normAutofit/>
          </a:bodyPr>
          <a:lstStyle/>
          <a:p>
            <a:r>
              <a:rPr lang="en-IN"/>
              <a:t>There are two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ways</a:t>
            </a:r>
            <a:r>
              <a:rPr lang="en-IN"/>
              <a:t> that </a:t>
            </a:r>
            <a:r>
              <a:rPr lang="en-IN" err="1"/>
              <a:t>softirqs</a:t>
            </a:r>
            <a:r>
              <a:rPr lang="en-IN"/>
              <a:t> can be </a:t>
            </a:r>
            <a:r>
              <a:rPr lang="en-IN">
                <a:solidFill>
                  <a:srgbClr val="FF0000"/>
                </a:solidFill>
              </a:rPr>
              <a:t>invoked</a:t>
            </a:r>
            <a:r>
              <a:rPr lang="en-IN"/>
              <a:t>: queue work after processing a </a:t>
            </a:r>
            <a:r>
              <a:rPr lang="en-IN">
                <a:solidFill>
                  <a:srgbClr val="FF0000"/>
                </a:solidFill>
              </a:rPr>
              <a:t>regular</a:t>
            </a:r>
            <a:r>
              <a:rPr lang="en-IN"/>
              <a:t> IRQ (hard IRQ) or </a:t>
            </a:r>
            <a:r>
              <a:rPr lang="en-IN">
                <a:solidFill>
                  <a:srgbClr val="00B050"/>
                </a:solidFill>
              </a:rPr>
              <a:t>periodically</a:t>
            </a:r>
            <a:r>
              <a:rPr lang="en-IN"/>
              <a:t> process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4CE6-0C38-CD25-CBE9-07CFF82F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7654F-B7E7-DC68-25B9-74905794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B9391-35C4-BE50-E272-D42ABF1CF115}"/>
              </a:ext>
            </a:extLst>
          </p:cNvPr>
          <p:cNvSpPr/>
          <p:nvPr/>
        </p:nvSpPr>
        <p:spPr>
          <a:xfrm>
            <a:off x="2394856" y="2800583"/>
            <a:ext cx="3385457" cy="6966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Hard IRQ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82009E-1C3C-C239-ABEF-C03B2AAF61ED}"/>
              </a:ext>
            </a:extLst>
          </p:cNvPr>
          <p:cNvSpPr/>
          <p:nvPr/>
        </p:nvSpPr>
        <p:spPr>
          <a:xfrm>
            <a:off x="2394857" y="3790723"/>
            <a:ext cx="3385457" cy="6966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Raise a </a:t>
            </a:r>
            <a:r>
              <a:rPr lang="en-IN" sz="2400" err="1"/>
              <a:t>softirq</a:t>
            </a:r>
            <a:r>
              <a:rPr lang="en-IN" sz="2400"/>
              <a:t> 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5C83FE-392E-8A11-208D-0AB95E88D1A1}"/>
              </a:ext>
            </a:extLst>
          </p:cNvPr>
          <p:cNvSpPr/>
          <p:nvPr/>
        </p:nvSpPr>
        <p:spPr>
          <a:xfrm>
            <a:off x="2394857" y="4780863"/>
            <a:ext cx="3385457" cy="6966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err="1"/>
              <a:t>local_bh_enable</a:t>
            </a:r>
            <a:r>
              <a:rPr lang="en-IN" sz="240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7358E3-B3DB-094D-9013-30E6535EF957}"/>
              </a:ext>
            </a:extLst>
          </p:cNvPr>
          <p:cNvSpPr/>
          <p:nvPr/>
        </p:nvSpPr>
        <p:spPr>
          <a:xfrm>
            <a:off x="5910309" y="5708913"/>
            <a:ext cx="3385457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err="1"/>
              <a:t>do_softirq</a:t>
            </a:r>
            <a:endParaRPr lang="en-IN" sz="24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A2B764-9EAC-5ACE-54E1-5CEEF4520A1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087585" y="3497269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2C1C8B-E686-37E5-14A7-924BFC32B738}"/>
              </a:ext>
            </a:extLst>
          </p:cNvPr>
          <p:cNvCxnSpPr/>
          <p:nvPr/>
        </p:nvCxnSpPr>
        <p:spPr>
          <a:xfrm>
            <a:off x="4087584" y="4486628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9D46E9-268D-C1F3-6581-94CAA96563FC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4087586" y="5477549"/>
            <a:ext cx="1822723" cy="5797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2AE597-DC13-0636-6131-91547D12B935}"/>
              </a:ext>
            </a:extLst>
          </p:cNvPr>
          <p:cNvSpPr/>
          <p:nvPr/>
        </p:nvSpPr>
        <p:spPr>
          <a:xfrm>
            <a:off x="8425542" y="2800583"/>
            <a:ext cx="3385457" cy="696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System management (kernel threads)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B719C8-8C80-61FD-F37F-733D7268B982}"/>
              </a:ext>
            </a:extLst>
          </p:cNvPr>
          <p:cNvSpPr/>
          <p:nvPr/>
        </p:nvSpPr>
        <p:spPr>
          <a:xfrm>
            <a:off x="8425541" y="3786443"/>
            <a:ext cx="3385457" cy="696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raise </a:t>
            </a:r>
            <a:r>
              <a:rPr lang="en-IN" sz="2400" err="1"/>
              <a:t>softirq</a:t>
            </a:r>
            <a:r>
              <a:rPr lang="en-IN" sz="2400"/>
              <a:t> requests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F969CB-4F6B-5659-41B9-90DEAB4AB80E}"/>
              </a:ext>
            </a:extLst>
          </p:cNvPr>
          <p:cNvSpPr/>
          <p:nvPr/>
        </p:nvSpPr>
        <p:spPr>
          <a:xfrm>
            <a:off x="8425540" y="4723053"/>
            <a:ext cx="3385457" cy="696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process using a kernel daemon </a:t>
            </a:r>
            <a:r>
              <a:rPr lang="en-IN" sz="2400" i="1" err="1"/>
              <a:t>ksoftirqd</a:t>
            </a:r>
            <a:endParaRPr lang="en-IN" sz="2400" i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BBB119-2F64-18FC-55A8-6608F21CE633}"/>
              </a:ext>
            </a:extLst>
          </p:cNvPr>
          <p:cNvCxnSpPr/>
          <p:nvPr/>
        </p:nvCxnSpPr>
        <p:spPr>
          <a:xfrm>
            <a:off x="10118268" y="3519754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517AF1-832E-43C8-0D48-7DEAF7FA9DF1}"/>
              </a:ext>
            </a:extLst>
          </p:cNvPr>
          <p:cNvCxnSpPr/>
          <p:nvPr/>
        </p:nvCxnSpPr>
        <p:spPr>
          <a:xfrm>
            <a:off x="10118268" y="4499278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92BB16-DBD1-A3E4-89F5-EF1498CA6009}"/>
              </a:ext>
            </a:extLst>
          </p:cNvPr>
          <p:cNvCxnSpPr>
            <a:cxnSpLocks/>
            <a:stCxn id="20" idx="2"/>
            <a:endCxn id="9" idx="3"/>
          </p:cNvCxnSpPr>
          <p:nvPr/>
        </p:nvCxnSpPr>
        <p:spPr>
          <a:xfrm flipH="1">
            <a:off x="9295766" y="5419739"/>
            <a:ext cx="822503" cy="6375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7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B9B4-980E-3980-5800-7000D92E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0" y="87641"/>
            <a:ext cx="10515600" cy="1325563"/>
          </a:xfrm>
        </p:spPr>
        <p:txBody>
          <a:bodyPr/>
          <a:lstStyle/>
          <a:p>
            <a:r>
              <a:rPr lang="en-IN"/>
              <a:t>What is happening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C66D-23F8-6F1B-153A-FAE8428D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2619383"/>
            <a:ext cx="10515600" cy="647698"/>
          </a:xfrm>
        </p:spPr>
        <p:txBody>
          <a:bodyPr/>
          <a:lstStyle/>
          <a:p>
            <a:r>
              <a:rPr lang="en-IN"/>
              <a:t>Given a </a:t>
            </a:r>
            <a:r>
              <a:rPr lang="en-IN" err="1">
                <a:solidFill>
                  <a:srgbClr val="FF0000"/>
                </a:solidFill>
              </a:rPr>
              <a:t>list_head</a:t>
            </a:r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/>
              <a:t>find the pointer to the structure that it is a part of.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F22D6-7571-F069-AEF6-0D7BB3A2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80745-C182-0B9B-139D-1FC0F3DF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B4DD3-CB6D-D553-4AD3-58180A4F6EE2}"/>
              </a:ext>
            </a:extLst>
          </p:cNvPr>
          <p:cNvSpPr/>
          <p:nvPr/>
        </p:nvSpPr>
        <p:spPr>
          <a:xfrm>
            <a:off x="2428875" y="1525909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endParaRPr lang="en-IN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8606E-ED90-3DCA-C622-FFB3EC5023A6}"/>
              </a:ext>
            </a:extLst>
          </p:cNvPr>
          <p:cNvSpPr/>
          <p:nvPr/>
        </p:nvSpPr>
        <p:spPr>
          <a:xfrm>
            <a:off x="4581525" y="1525909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7B49E-CCC7-23BD-AF00-A28BB4801522}"/>
              </a:ext>
            </a:extLst>
          </p:cNvPr>
          <p:cNvSpPr/>
          <p:nvPr/>
        </p:nvSpPr>
        <p:spPr>
          <a:xfrm>
            <a:off x="6734175" y="1513209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D13895-9D1B-C878-0B53-0E44725845B6}"/>
              </a:ext>
            </a:extLst>
          </p:cNvPr>
          <p:cNvSpPr/>
          <p:nvPr/>
        </p:nvSpPr>
        <p:spPr>
          <a:xfrm>
            <a:off x="9053512" y="1513208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31C24-CCD1-F80C-E0DE-A433EF597DE7}"/>
              </a:ext>
            </a:extLst>
          </p:cNvPr>
          <p:cNvCxnSpPr/>
          <p:nvPr/>
        </p:nvCxnSpPr>
        <p:spPr>
          <a:xfrm>
            <a:off x="3590925" y="1664021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BDEF13-3D01-E118-1D9D-2E3E2E01C216}"/>
              </a:ext>
            </a:extLst>
          </p:cNvPr>
          <p:cNvCxnSpPr/>
          <p:nvPr/>
        </p:nvCxnSpPr>
        <p:spPr>
          <a:xfrm>
            <a:off x="5743575" y="1664021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E14FAC-438E-A8B5-02D4-AF3B68A4CA2F}"/>
              </a:ext>
            </a:extLst>
          </p:cNvPr>
          <p:cNvCxnSpPr>
            <a:cxnSpLocks/>
          </p:cNvCxnSpPr>
          <p:nvPr/>
        </p:nvCxnSpPr>
        <p:spPr>
          <a:xfrm>
            <a:off x="7915275" y="1664021"/>
            <a:ext cx="11382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9405C9-72FC-24D2-5BCB-F6F38255ED97}"/>
              </a:ext>
            </a:extLst>
          </p:cNvPr>
          <p:cNvCxnSpPr>
            <a:cxnSpLocks/>
          </p:cNvCxnSpPr>
          <p:nvPr/>
        </p:nvCxnSpPr>
        <p:spPr>
          <a:xfrm flipH="1">
            <a:off x="7915275" y="2116457"/>
            <a:ext cx="11191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E46253-21CA-519F-0104-6D76C1CF5A22}"/>
              </a:ext>
            </a:extLst>
          </p:cNvPr>
          <p:cNvCxnSpPr>
            <a:cxnSpLocks/>
          </p:cNvCxnSpPr>
          <p:nvPr/>
        </p:nvCxnSpPr>
        <p:spPr>
          <a:xfrm flipH="1">
            <a:off x="5710238" y="2116457"/>
            <a:ext cx="10239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CB0FA2-38D2-3D6C-10A9-25A3EB6493E9}"/>
              </a:ext>
            </a:extLst>
          </p:cNvPr>
          <p:cNvCxnSpPr>
            <a:cxnSpLocks/>
          </p:cNvCxnSpPr>
          <p:nvPr/>
        </p:nvCxnSpPr>
        <p:spPr>
          <a:xfrm flipH="1">
            <a:off x="3590925" y="2116457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FCDA21-11F0-2A06-438C-C26DE6BC9450}"/>
              </a:ext>
            </a:extLst>
          </p:cNvPr>
          <p:cNvSpPr txBox="1"/>
          <p:nvPr/>
        </p:nvSpPr>
        <p:spPr>
          <a:xfrm>
            <a:off x="828676" y="3362866"/>
            <a:ext cx="315278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abc</a:t>
            </a:r>
            <a:r>
              <a:rPr lang="en-IN" sz="2000"/>
              <a:t> { </a:t>
            </a:r>
          </a:p>
          <a:p>
            <a:r>
              <a:rPr lang="en-IN" sz="2000"/>
              <a:t>	int x;</a:t>
            </a:r>
          </a:p>
          <a:p>
            <a:r>
              <a:rPr lang="en-IN" sz="2000"/>
              <a:t>	</a:t>
            </a:r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list_head</a:t>
            </a:r>
            <a:r>
              <a:rPr lang="en-IN" sz="2000"/>
              <a:t> </a:t>
            </a:r>
            <a:r>
              <a:rPr lang="en-IN" sz="2000">
                <a:solidFill>
                  <a:srgbClr val="FF0000"/>
                </a:solidFill>
              </a:rPr>
              <a:t>list</a:t>
            </a:r>
            <a:r>
              <a:rPr lang="en-IN" sz="2000"/>
              <a:t>;</a:t>
            </a:r>
          </a:p>
          <a:p>
            <a:r>
              <a:rPr lang="en-IN" sz="2000"/>
              <a:t>}</a:t>
            </a:r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A64673D-4F54-934E-3F83-999541A7C5A8}"/>
              </a:ext>
            </a:extLst>
          </p:cNvPr>
          <p:cNvSpPr/>
          <p:nvPr/>
        </p:nvSpPr>
        <p:spPr>
          <a:xfrm>
            <a:off x="4629156" y="3786495"/>
            <a:ext cx="466725" cy="514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B3EE1-F249-3FB4-6C95-2D24E67815B0}"/>
              </a:ext>
            </a:extLst>
          </p:cNvPr>
          <p:cNvSpPr txBox="1"/>
          <p:nvPr/>
        </p:nvSpPr>
        <p:spPr>
          <a:xfrm>
            <a:off x="5743575" y="3505547"/>
            <a:ext cx="514980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abc</a:t>
            </a:r>
            <a:r>
              <a:rPr lang="en-IN" sz="2000"/>
              <a:t>* current =  ….         ;</a:t>
            </a:r>
          </a:p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abc</a:t>
            </a:r>
            <a:r>
              <a:rPr lang="en-IN" sz="2000"/>
              <a:t>* next = </a:t>
            </a:r>
            <a:r>
              <a:rPr lang="en-IN" sz="2000" err="1">
                <a:solidFill>
                  <a:srgbClr val="00B050"/>
                </a:solidFill>
              </a:rPr>
              <a:t>list_entry</a:t>
            </a:r>
            <a:r>
              <a:rPr lang="en-IN" sz="2000">
                <a:solidFill>
                  <a:srgbClr val="00B050"/>
                </a:solidFill>
              </a:rPr>
              <a:t> </a:t>
            </a:r>
            <a:r>
              <a:rPr lang="en-IN" sz="2000"/>
              <a:t>(current-&gt;</a:t>
            </a:r>
            <a:r>
              <a:rPr lang="en-IN" sz="2000" err="1"/>
              <a:t>list.next</a:t>
            </a:r>
            <a:r>
              <a:rPr lang="en-IN" sz="2000"/>
              <a:t>, </a:t>
            </a:r>
            <a:br>
              <a:rPr lang="en-IN" sz="2000"/>
            </a:br>
            <a:r>
              <a:rPr lang="en-IN" sz="2000"/>
              <a:t>                              struct </a:t>
            </a:r>
            <a:r>
              <a:rPr lang="en-IN" sz="2000" err="1"/>
              <a:t>abc</a:t>
            </a:r>
            <a:r>
              <a:rPr lang="en-IN" sz="2000"/>
              <a:t>, list);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148DFC-70A0-776E-E703-A97C97D8A821}"/>
              </a:ext>
            </a:extLst>
          </p:cNvPr>
          <p:cNvSpPr txBox="1"/>
          <p:nvPr/>
        </p:nvSpPr>
        <p:spPr>
          <a:xfrm>
            <a:off x="828676" y="4769394"/>
            <a:ext cx="3160802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def { </a:t>
            </a:r>
          </a:p>
          <a:p>
            <a:r>
              <a:rPr lang="en-IN" sz="2000"/>
              <a:t>	int x;</a:t>
            </a:r>
          </a:p>
          <a:p>
            <a:r>
              <a:rPr lang="en-IN" sz="2000"/>
              <a:t>	float y;</a:t>
            </a:r>
          </a:p>
          <a:p>
            <a:r>
              <a:rPr lang="en-IN" sz="2000"/>
              <a:t>	</a:t>
            </a:r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list_head</a:t>
            </a:r>
            <a:r>
              <a:rPr lang="en-IN" sz="2000"/>
              <a:t> </a:t>
            </a:r>
            <a:r>
              <a:rPr lang="en-IN" sz="2000">
                <a:solidFill>
                  <a:srgbClr val="FF0000"/>
                </a:solidFill>
              </a:rPr>
              <a:t>list</a:t>
            </a:r>
            <a:r>
              <a:rPr lang="en-IN" sz="2000"/>
              <a:t>;</a:t>
            </a:r>
          </a:p>
          <a:p>
            <a:r>
              <a:rPr lang="en-IN" sz="2000"/>
              <a:t>}</a:t>
            </a:r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D2A265D-D59E-86FE-45C7-53645C57AA41}"/>
              </a:ext>
            </a:extLst>
          </p:cNvPr>
          <p:cNvSpPr/>
          <p:nvPr/>
        </p:nvSpPr>
        <p:spPr>
          <a:xfrm>
            <a:off x="4629156" y="4900751"/>
            <a:ext cx="466725" cy="514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26266-939B-BD17-F62F-62C9E2E56379}"/>
              </a:ext>
            </a:extLst>
          </p:cNvPr>
          <p:cNvSpPr txBox="1"/>
          <p:nvPr/>
        </p:nvSpPr>
        <p:spPr>
          <a:xfrm>
            <a:off x="5743575" y="4804160"/>
            <a:ext cx="514980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def* current =  ….         ;</a:t>
            </a:r>
          </a:p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abc</a:t>
            </a:r>
            <a:r>
              <a:rPr lang="en-IN" sz="2000"/>
              <a:t>* next = </a:t>
            </a:r>
            <a:r>
              <a:rPr lang="en-IN" sz="2000" err="1">
                <a:solidFill>
                  <a:srgbClr val="00B050"/>
                </a:solidFill>
              </a:rPr>
              <a:t>list_entry</a:t>
            </a:r>
            <a:r>
              <a:rPr lang="en-IN" sz="2000">
                <a:solidFill>
                  <a:srgbClr val="00B050"/>
                </a:solidFill>
              </a:rPr>
              <a:t> </a:t>
            </a:r>
            <a:r>
              <a:rPr lang="en-IN" sz="2000"/>
              <a:t>(current-&gt;</a:t>
            </a:r>
            <a:r>
              <a:rPr lang="en-IN" sz="2000" err="1"/>
              <a:t>list.next</a:t>
            </a:r>
            <a:r>
              <a:rPr lang="en-IN" sz="2000"/>
              <a:t>, </a:t>
            </a:r>
            <a:br>
              <a:rPr lang="en-IN" sz="2000"/>
            </a:br>
            <a:r>
              <a:rPr lang="en-IN" sz="2000"/>
              <a:t>                              struct </a:t>
            </a:r>
            <a:r>
              <a:rPr lang="en-IN" sz="2000" err="1"/>
              <a:t>abc</a:t>
            </a:r>
            <a:r>
              <a:rPr lang="en-IN" sz="2000"/>
              <a:t>, list); </a:t>
            </a:r>
          </a:p>
        </p:txBody>
      </p:sp>
      <p:pic>
        <p:nvPicPr>
          <p:cNvPr id="31" name="Picture 30" descr="Shape, circle&#10;&#10;Description automatically generated">
            <a:extLst>
              <a:ext uri="{FF2B5EF4-FFF2-40B4-BE49-F238E27FC236}">
                <a16:creationId xmlns:a16="http://schemas.microsoft.com/office/drawing/2014/main" id="{4F77D8BF-0F36-4E4A-420F-D96C51E49F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6" y="5077202"/>
            <a:ext cx="559898" cy="469577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3A4CC26-7960-6C8A-F035-618A85ACDA48}"/>
              </a:ext>
            </a:extLst>
          </p:cNvPr>
          <p:cNvSpPr/>
          <p:nvPr/>
        </p:nvSpPr>
        <p:spPr>
          <a:xfrm>
            <a:off x="6238875" y="5905500"/>
            <a:ext cx="4654508" cy="365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Linked list of a different type</a:t>
            </a:r>
          </a:p>
        </p:txBody>
      </p:sp>
    </p:spTree>
    <p:extLst>
      <p:ext uri="{BB962C8B-B14F-4D97-AF65-F5344CB8AC3E}">
        <p14:creationId xmlns:p14="http://schemas.microsoft.com/office/powerpoint/2010/main" val="1827775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90B1-1061-F3AF-48DF-EB2C67A5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Raising a </a:t>
            </a:r>
            <a:r>
              <a:rPr lang="en-IN" err="1"/>
              <a:t>softirq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1651-4A61-862E-5D79-19E6CC17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01943" cy="1962604"/>
          </a:xfrm>
        </p:spPr>
        <p:txBody>
          <a:bodyPr/>
          <a:lstStyle/>
          <a:p>
            <a:r>
              <a:rPr lang="en-IN"/>
              <a:t>Different </a:t>
            </a:r>
            <a:r>
              <a:rPr lang="en-IN">
                <a:solidFill>
                  <a:srgbClr val="FF0000"/>
                </a:solidFill>
              </a:rPr>
              <a:t>interrupt</a:t>
            </a:r>
            <a:r>
              <a:rPr lang="en-IN"/>
              <a:t> handlers call the </a:t>
            </a:r>
            <a:r>
              <a:rPr lang="en-IN">
                <a:solidFill>
                  <a:srgbClr val="00B050"/>
                </a:solidFill>
              </a:rPr>
              <a:t>function</a:t>
            </a:r>
            <a:r>
              <a:rPr lang="en-IN"/>
              <a:t> </a:t>
            </a:r>
            <a:r>
              <a:rPr lang="en-IN" i="1" err="1">
                <a:solidFill>
                  <a:srgbClr val="C00000"/>
                </a:solidFill>
              </a:rPr>
              <a:t>raise_softirq</a:t>
            </a:r>
            <a:r>
              <a:rPr lang="en-IN">
                <a:solidFill>
                  <a:srgbClr val="C00000"/>
                </a:solidFill>
              </a:rPr>
              <a:t> </a:t>
            </a:r>
            <a:r>
              <a:rPr lang="en-IN"/>
              <a:t>after they are done </a:t>
            </a:r>
          </a:p>
          <a:p>
            <a:r>
              <a:rPr lang="en-IN"/>
              <a:t>This sets the corresponding </a:t>
            </a:r>
            <a:r>
              <a:rPr lang="en-IN">
                <a:solidFill>
                  <a:srgbClr val="7030A0"/>
                </a:solidFill>
              </a:rPr>
              <a:t>bit</a:t>
            </a:r>
            <a:r>
              <a:rPr lang="en-IN"/>
              <a:t> of a memory </a:t>
            </a:r>
            <a:r>
              <a:rPr lang="en-IN">
                <a:solidFill>
                  <a:srgbClr val="0070C0"/>
                </a:solidFill>
              </a:rPr>
              <a:t>word</a:t>
            </a:r>
            <a:r>
              <a:rPr lang="en-IN"/>
              <a:t> stored in a per-CPU region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71E0-C99C-66C3-6FD7-1BB4500D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18420-69BE-0173-CB58-C681FF42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F1578-06C5-4016-7673-0FCE7FA91C4D}"/>
              </a:ext>
            </a:extLst>
          </p:cNvPr>
          <p:cNvSpPr/>
          <p:nvPr/>
        </p:nvSpPr>
        <p:spPr>
          <a:xfrm>
            <a:off x="7750629" y="642257"/>
            <a:ext cx="4005942" cy="729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rgbClr val="0070C0"/>
                </a:solidFill>
              </a:rPr>
              <a:t>/kernel/</a:t>
            </a:r>
            <a:r>
              <a:rPr lang="en-IN" sz="2800" err="1">
                <a:solidFill>
                  <a:srgbClr val="0070C0"/>
                </a:solidFill>
              </a:rPr>
              <a:t>softirq.c</a:t>
            </a:r>
            <a:endParaRPr lang="en-IN" sz="280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12E70-05E6-E385-6A60-EAB986D8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52" y="824365"/>
            <a:ext cx="628477" cy="365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26F299-F309-AB55-559B-B09C07DA956A}"/>
              </a:ext>
            </a:extLst>
          </p:cNvPr>
          <p:cNvSpPr/>
          <p:nvPr/>
        </p:nvSpPr>
        <p:spPr>
          <a:xfrm>
            <a:off x="7750629" y="3658847"/>
            <a:ext cx="4005942" cy="729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rgbClr val="0070C0"/>
                </a:solidFill>
              </a:rPr>
              <a:t>/include/</a:t>
            </a:r>
            <a:r>
              <a:rPr lang="en-IN" sz="2800" err="1">
                <a:solidFill>
                  <a:srgbClr val="0070C0"/>
                </a:solidFill>
              </a:rPr>
              <a:t>linux</a:t>
            </a:r>
            <a:r>
              <a:rPr lang="en-IN" sz="2800">
                <a:solidFill>
                  <a:srgbClr val="0070C0"/>
                </a:solidFill>
              </a:rPr>
              <a:t>/</a:t>
            </a:r>
            <a:r>
              <a:rPr lang="en-IN" sz="2800" err="1">
                <a:solidFill>
                  <a:srgbClr val="0070C0"/>
                </a:solidFill>
              </a:rPr>
              <a:t>interrupt.h</a:t>
            </a:r>
            <a:endParaRPr lang="en-IN" sz="280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69889-44CF-09FF-1D70-A01CFDBAC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52" y="3840955"/>
            <a:ext cx="628477" cy="36512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A69ADE-7089-3B9F-D3DD-7B9113D8DE8F}"/>
              </a:ext>
            </a:extLst>
          </p:cNvPr>
          <p:cNvSpPr/>
          <p:nvPr/>
        </p:nvSpPr>
        <p:spPr>
          <a:xfrm>
            <a:off x="1600200" y="4506686"/>
            <a:ext cx="5257800" cy="14318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/>
              <a:t>HI_SOFTIRQ, TIMER_SOFTIRQ, NET_TX_SOFTIRQ, NET_RX_SOFTIRQ, BLOCK_SOFTIRQ, … SCHED_SOFTIRQ, HRTIMER_SOFTIRQ,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FD78A5-A157-0CEA-D3B5-A1417D19A41E}"/>
              </a:ext>
            </a:extLst>
          </p:cNvPr>
          <p:cNvSpPr/>
          <p:nvPr/>
        </p:nvSpPr>
        <p:spPr>
          <a:xfrm>
            <a:off x="2416628" y="3840955"/>
            <a:ext cx="3537857" cy="665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Types of </a:t>
            </a:r>
            <a:r>
              <a:rPr lang="en-IN" sz="2400" err="1"/>
              <a:t>softirqs</a:t>
            </a:r>
            <a:endParaRPr lang="en-IN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D6BE3-7791-26A9-F934-442F4D80E8EB}"/>
              </a:ext>
            </a:extLst>
          </p:cNvPr>
          <p:cNvSpPr/>
          <p:nvPr/>
        </p:nvSpPr>
        <p:spPr>
          <a:xfrm>
            <a:off x="7935686" y="5061857"/>
            <a:ext cx="3820885" cy="8766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Support a limited number of interrupts. Not flexible.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94FCED9-F511-0DF8-6ED1-0098D3B9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42" y="5146555"/>
            <a:ext cx="784573" cy="7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06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1F27-3137-85DD-5647-5F87CD51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Invoking a </a:t>
            </a:r>
            <a:r>
              <a:rPr lang="en-IN" err="1"/>
              <a:t>softirq</a:t>
            </a:r>
            <a:r>
              <a:rPr lang="en-IN"/>
              <a:t>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B9B5-0324-EFE2-B5EA-298B31FB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all the </a:t>
            </a:r>
            <a:r>
              <a:rPr lang="en-IN" dirty="0" err="1">
                <a:solidFill>
                  <a:srgbClr val="0070C0"/>
                </a:solidFill>
              </a:rPr>
              <a:t>softirq</a:t>
            </a:r>
            <a:r>
              <a:rPr lang="en-IN" dirty="0"/>
              <a:t> bits that are set to 1 in the </a:t>
            </a:r>
            <a:r>
              <a:rPr lang="en-IN" dirty="0">
                <a:solidFill>
                  <a:srgbClr val="FF0000"/>
                </a:solidFill>
              </a:rPr>
              <a:t>memory</a:t>
            </a:r>
            <a:r>
              <a:rPr lang="en-IN" dirty="0"/>
              <a:t> word</a:t>
            </a:r>
          </a:p>
          <a:p>
            <a:r>
              <a:rPr lang="en-IN" dirty="0"/>
              <a:t>Invoke the corresponding </a:t>
            </a:r>
            <a:r>
              <a:rPr lang="en-IN" dirty="0" err="1">
                <a:solidFill>
                  <a:srgbClr val="0070C0"/>
                </a:solidFill>
              </a:rPr>
              <a:t>softirq</a:t>
            </a:r>
            <a:r>
              <a:rPr lang="en-IN" dirty="0"/>
              <a:t> handlers</a:t>
            </a:r>
          </a:p>
          <a:p>
            <a:pPr lvl="1"/>
            <a:r>
              <a:rPr lang="en-IN" dirty="0"/>
              <a:t>They run in the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softirq</a:t>
            </a:r>
            <a:r>
              <a:rPr lang="en-IN" dirty="0">
                <a:solidFill>
                  <a:srgbClr val="C00000"/>
                </a:solidFill>
              </a:rPr>
              <a:t> interrupt</a:t>
            </a:r>
            <a:r>
              <a:rPr lang="en-IN" dirty="0"/>
              <a:t> context (less restrictive that the top half)</a:t>
            </a:r>
          </a:p>
          <a:p>
            <a:pPr lvl="1"/>
            <a:r>
              <a:rPr lang="en-IN" dirty="0"/>
              <a:t>Cannot make </a:t>
            </a:r>
            <a:r>
              <a:rPr lang="en-IN" dirty="0">
                <a:solidFill>
                  <a:srgbClr val="FF0000"/>
                </a:solidFill>
              </a:rPr>
              <a:t>blocking</a:t>
            </a:r>
            <a:r>
              <a:rPr lang="en-IN" dirty="0"/>
              <a:t> calls</a:t>
            </a:r>
          </a:p>
          <a:p>
            <a:pPr lvl="1"/>
            <a:r>
              <a:rPr lang="en-IN" dirty="0"/>
              <a:t>They are reserved for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work, not </a:t>
            </a:r>
            <a:r>
              <a:rPr lang="en-IN" dirty="0">
                <a:solidFill>
                  <a:srgbClr val="00B050"/>
                </a:solidFill>
              </a:rPr>
              <a:t>device</a:t>
            </a:r>
            <a:r>
              <a:rPr lang="en-IN" dirty="0"/>
              <a:t> drivers </a:t>
            </a:r>
          </a:p>
          <a:p>
            <a:r>
              <a:rPr lang="en-IN" dirty="0"/>
              <a:t>There is a way to </a:t>
            </a:r>
            <a:r>
              <a:rPr lang="en-IN" dirty="0">
                <a:solidFill>
                  <a:srgbClr val="7030A0"/>
                </a:solidFill>
              </a:rPr>
              <a:t>schedule</a:t>
            </a:r>
            <a:r>
              <a:rPr lang="en-IN" dirty="0"/>
              <a:t> work for a later time</a:t>
            </a:r>
          </a:p>
          <a:p>
            <a:pPr lvl="1"/>
            <a:r>
              <a:rPr lang="en-IN" dirty="0"/>
              <a:t>Use </a:t>
            </a:r>
            <a:r>
              <a:rPr lang="en-IN" dirty="0">
                <a:solidFill>
                  <a:srgbClr val="FF0000"/>
                </a:solidFill>
              </a:rPr>
              <a:t>threaded</a:t>
            </a:r>
            <a:r>
              <a:rPr lang="en-IN" dirty="0"/>
              <a:t> IRQs (this has taken the place of erstwhile </a:t>
            </a:r>
            <a:r>
              <a:rPr lang="en-IN" i="1" dirty="0" err="1">
                <a:solidFill>
                  <a:srgbClr val="C00000"/>
                </a:solidFill>
              </a:rPr>
              <a:t>tasklets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Run a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  <a:r>
              <a:rPr lang="en-IN" dirty="0"/>
              <a:t> on a separate thread</a:t>
            </a:r>
          </a:p>
          <a:p>
            <a:pPr lvl="1"/>
            <a:r>
              <a:rPr lang="en-IN" dirty="0"/>
              <a:t>They run in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context</a:t>
            </a:r>
            <a:r>
              <a:rPr lang="en-IN" dirty="0"/>
              <a:t> (priority = 50)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8B94B-CD88-4E3B-6254-621C96CA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C31C5-0CD8-E26F-FCE9-F61587A1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20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233A-111C-DD5D-48ED-DDC62A3E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Let us look at </a:t>
            </a:r>
            <a:r>
              <a:rPr lang="en-IN" err="1">
                <a:solidFill>
                  <a:srgbClr val="0070C0"/>
                </a:solidFill>
              </a:rPr>
              <a:t>irqaction</a:t>
            </a:r>
            <a:r>
              <a:rPr lang="en-IN"/>
              <a:t> again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F52A-5DA0-B94F-6201-BE37FD3F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struct </a:t>
            </a:r>
            <a:r>
              <a:rPr lang="en-IN" dirty="0" err="1"/>
              <a:t>irqaction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IN" dirty="0"/>
              <a:t>… 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struct </a:t>
            </a:r>
            <a:r>
              <a:rPr lang="en-IN" dirty="0" err="1">
                <a:solidFill>
                  <a:srgbClr val="FF0000"/>
                </a:solidFill>
              </a:rPr>
              <a:t>task_struct</a:t>
            </a:r>
            <a:r>
              <a:rPr lang="en-IN" dirty="0"/>
              <a:t>            *thread;</a:t>
            </a:r>
          </a:p>
          <a:p>
            <a:pPr marL="457200" lvl="1" indent="0">
              <a:buNone/>
            </a:pPr>
            <a:r>
              <a:rPr lang="en-IN" dirty="0" err="1">
                <a:solidFill>
                  <a:srgbClr val="C00000"/>
                </a:solidFill>
              </a:rPr>
              <a:t>irq_handler_t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		</a:t>
            </a:r>
            <a:r>
              <a:rPr lang="en-IN" dirty="0" err="1"/>
              <a:t>thread_fn</a:t>
            </a:r>
            <a:r>
              <a:rPr lang="en-IN" dirty="0"/>
              <a:t>; </a:t>
            </a:r>
          </a:p>
          <a:p>
            <a:pPr marL="457200" lvl="1" indent="0">
              <a:buNone/>
            </a:pPr>
            <a:r>
              <a:rPr lang="en-IN" dirty="0"/>
              <a:t>….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2AA69-3C7D-1910-736F-FDEF369A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9E740-12EC-22F9-3153-7B2F7441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261C90-5F89-ADF6-D255-4FB49DA62B6F}"/>
              </a:ext>
            </a:extLst>
          </p:cNvPr>
          <p:cNvSpPr/>
          <p:nvPr/>
        </p:nvSpPr>
        <p:spPr>
          <a:xfrm>
            <a:off x="957943" y="4963887"/>
            <a:ext cx="10156371" cy="827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Defines the function that needs to be called by the thread handling the IRQ.</a:t>
            </a:r>
          </a:p>
          <a:p>
            <a:pPr algn="ctr"/>
            <a:r>
              <a:rPr lang="en-IN" sz="2400"/>
              <a:t>The kernel creates a new thread and runs </a:t>
            </a:r>
            <a:r>
              <a:rPr lang="en-IN" sz="2400" i="1" err="1"/>
              <a:t>thread_fn</a:t>
            </a:r>
            <a:r>
              <a:rPr lang="en-IN" sz="2400" i="1"/>
              <a:t>. </a:t>
            </a:r>
            <a:r>
              <a:rPr lang="en-IN" sz="2400"/>
              <a:t> 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49DE3A-E89B-3E64-30FD-158C839F2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3760" y="1593486"/>
            <a:ext cx="519472" cy="4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11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9748-CCCC-6BF6-204A-8E862EC3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Work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5E3E5-F517-284B-FB12-C97852BF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989AE-59F8-23DB-251D-DC7B06A9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42AC01-4061-A6F8-1DBF-52642315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IRQ mechanism is not very </a:t>
            </a:r>
            <a:r>
              <a:rPr lang="en-IN" dirty="0">
                <a:solidFill>
                  <a:srgbClr val="FF0000"/>
                </a:solidFill>
              </a:rPr>
              <a:t>generic</a:t>
            </a:r>
          </a:p>
          <a:p>
            <a:r>
              <a:rPr lang="en-IN" dirty="0"/>
              <a:t>It runs very </a:t>
            </a:r>
            <a:r>
              <a:rPr lang="en-IN" dirty="0">
                <a:solidFill>
                  <a:srgbClr val="C00000"/>
                </a:solidFill>
              </a:rPr>
              <a:t>high priority </a:t>
            </a:r>
            <a:r>
              <a:rPr lang="en-IN" dirty="0"/>
              <a:t>threads (often in interrupt context)</a:t>
            </a:r>
          </a:p>
          <a:p>
            <a:r>
              <a:rPr lang="en-IN" dirty="0"/>
              <a:t>We need a method to run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low-priority</a:t>
            </a:r>
            <a:r>
              <a:rPr lang="en-IN" dirty="0"/>
              <a:t> kernel threads in the process context</a:t>
            </a:r>
          </a:p>
          <a:p>
            <a:r>
              <a:rPr lang="en-IN" dirty="0"/>
              <a:t>They should be </a:t>
            </a:r>
            <a:r>
              <a:rPr lang="en-IN" dirty="0">
                <a:solidFill>
                  <a:srgbClr val="00B050"/>
                </a:solidFill>
              </a:rPr>
              <a:t>generic</a:t>
            </a:r>
            <a:r>
              <a:rPr lang="en-IN" dirty="0"/>
              <a:t> and </a:t>
            </a:r>
            <a:r>
              <a:rPr lang="en-IN" dirty="0">
                <a:solidFill>
                  <a:srgbClr val="7030A0"/>
                </a:solidFill>
              </a:rPr>
              <a:t>flexible</a:t>
            </a:r>
          </a:p>
          <a:p>
            <a:r>
              <a:rPr lang="en-IN" dirty="0"/>
              <a:t>This is where </a:t>
            </a:r>
            <a:r>
              <a:rPr lang="en-IN" dirty="0">
                <a:solidFill>
                  <a:srgbClr val="0070C0"/>
                </a:solidFill>
              </a:rPr>
              <a:t>work queues </a:t>
            </a:r>
            <a:r>
              <a:rPr lang="en-IN" dirty="0"/>
              <a:t>come in</a:t>
            </a:r>
          </a:p>
          <a:p>
            <a:r>
              <a:rPr lang="en-IN" dirty="0"/>
              <a:t>Their basic element is a </a:t>
            </a:r>
            <a:r>
              <a:rPr lang="en-IN" i="1" dirty="0" err="1"/>
              <a:t>work_struct</a:t>
            </a:r>
            <a:r>
              <a:rPr lang="en-IN" i="1" dirty="0"/>
              <a:t> </a:t>
            </a:r>
            <a:r>
              <a:rPr lang="en-IN" dirty="0"/>
              <a:t>data structure – encapsulates a single work item</a:t>
            </a:r>
          </a:p>
        </p:txBody>
      </p:sp>
    </p:spTree>
    <p:extLst>
      <p:ext uri="{BB962C8B-B14F-4D97-AF65-F5344CB8AC3E}">
        <p14:creationId xmlns:p14="http://schemas.microsoft.com/office/powerpoint/2010/main" val="3951139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7D04E88-40DF-C087-A405-8127A4D4253B}"/>
              </a:ext>
            </a:extLst>
          </p:cNvPr>
          <p:cNvGrpSpPr/>
          <p:nvPr/>
        </p:nvGrpSpPr>
        <p:grpSpPr>
          <a:xfrm>
            <a:off x="3432959" y="2554349"/>
            <a:ext cx="4114800" cy="2612418"/>
            <a:chOff x="2350325" y="3384621"/>
            <a:chExt cx="4114800" cy="261241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273EE88-8B03-F21B-D6C5-2660A9A8D482}"/>
                </a:ext>
              </a:extLst>
            </p:cNvPr>
            <p:cNvSpPr/>
            <p:nvPr/>
          </p:nvSpPr>
          <p:spPr>
            <a:xfrm>
              <a:off x="2350325" y="3578754"/>
              <a:ext cx="4114800" cy="24182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FB1D2B-571B-F1C0-40DD-3FDAB762FD99}"/>
                </a:ext>
              </a:extLst>
            </p:cNvPr>
            <p:cNvSpPr/>
            <p:nvPr/>
          </p:nvSpPr>
          <p:spPr>
            <a:xfrm>
              <a:off x="2656114" y="3384621"/>
              <a:ext cx="3503221" cy="6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Wrapper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1CD8DA-7AE3-9471-CA3A-12C860B732F6}"/>
                </a:ext>
              </a:extLst>
            </p:cNvPr>
            <p:cNvSpPr/>
            <p:nvPr/>
          </p:nvSpPr>
          <p:spPr>
            <a:xfrm>
              <a:off x="2743200" y="4219869"/>
              <a:ext cx="3503221" cy="15159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Worker pool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0D5F44-C06B-1527-2854-17CE02992377}"/>
              </a:ext>
            </a:extLst>
          </p:cNvPr>
          <p:cNvGrpSpPr/>
          <p:nvPr/>
        </p:nvGrpSpPr>
        <p:grpSpPr>
          <a:xfrm>
            <a:off x="2875175" y="3043053"/>
            <a:ext cx="4114800" cy="2612418"/>
            <a:chOff x="2350325" y="3384621"/>
            <a:chExt cx="4114800" cy="261241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0226E71-CFA4-97AC-1E24-CDD17CDEB839}"/>
                </a:ext>
              </a:extLst>
            </p:cNvPr>
            <p:cNvSpPr/>
            <p:nvPr/>
          </p:nvSpPr>
          <p:spPr>
            <a:xfrm>
              <a:off x="2350325" y="3578754"/>
              <a:ext cx="4114800" cy="24182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BA0188-8422-D68B-C3FF-CE6D901C2C60}"/>
                </a:ext>
              </a:extLst>
            </p:cNvPr>
            <p:cNvSpPr/>
            <p:nvPr/>
          </p:nvSpPr>
          <p:spPr>
            <a:xfrm>
              <a:off x="2656114" y="3384621"/>
              <a:ext cx="3503221" cy="6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Wrapper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40CD6F-3E33-3DE9-941F-9AB18AFB22B7}"/>
                </a:ext>
              </a:extLst>
            </p:cNvPr>
            <p:cNvSpPr/>
            <p:nvPr/>
          </p:nvSpPr>
          <p:spPr>
            <a:xfrm>
              <a:off x="2743200" y="4219869"/>
              <a:ext cx="3503221" cy="15159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Worker pool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398DAE-F06C-ECDA-9F38-6FD94C83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2381"/>
            <a:ext cx="10515600" cy="1325563"/>
          </a:xfrm>
        </p:spPr>
        <p:txBody>
          <a:bodyPr/>
          <a:lstStyle/>
          <a:p>
            <a:r>
              <a:rPr lang="en-IN" dirty="0"/>
              <a:t>Conceptual Diagram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CA7BB-A8FC-3A38-668A-A8564A69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D50EE-168A-5A9A-94CA-DC0F01F8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AB62C6-5E14-3FD6-6F73-4693A1FEBD00}"/>
              </a:ext>
            </a:extLst>
          </p:cNvPr>
          <p:cNvSpPr/>
          <p:nvPr/>
        </p:nvSpPr>
        <p:spPr>
          <a:xfrm>
            <a:off x="3102250" y="1095499"/>
            <a:ext cx="3557016" cy="8895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Work queue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CC78E1-06C3-D141-8FFE-BA525C6CC4B5}"/>
              </a:ext>
            </a:extLst>
          </p:cNvPr>
          <p:cNvGrpSpPr/>
          <p:nvPr/>
        </p:nvGrpSpPr>
        <p:grpSpPr>
          <a:xfrm>
            <a:off x="2350325" y="3586496"/>
            <a:ext cx="4114800" cy="2588668"/>
            <a:chOff x="2350325" y="3586496"/>
            <a:chExt cx="4114800" cy="258866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9F0F2CF-A474-0FD9-F715-D31000C19303}"/>
                </a:ext>
              </a:extLst>
            </p:cNvPr>
            <p:cNvSpPr/>
            <p:nvPr/>
          </p:nvSpPr>
          <p:spPr>
            <a:xfrm>
              <a:off x="2350325" y="3756879"/>
              <a:ext cx="4114800" cy="24182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D366F6-5B64-03D1-A6F3-1B57655C2158}"/>
                </a:ext>
              </a:extLst>
            </p:cNvPr>
            <p:cNvSpPr/>
            <p:nvPr/>
          </p:nvSpPr>
          <p:spPr>
            <a:xfrm>
              <a:off x="2656114" y="3586496"/>
              <a:ext cx="3503221" cy="6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Wrapper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29D8BF-4AE9-707B-B113-E021FABDBDA4}"/>
                </a:ext>
              </a:extLst>
            </p:cNvPr>
            <p:cNvSpPr/>
            <p:nvPr/>
          </p:nvSpPr>
          <p:spPr>
            <a:xfrm>
              <a:off x="3188525" y="4397994"/>
              <a:ext cx="3057896" cy="15159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BB2F7-013C-00C0-3CC1-9A9E5B6D7BCA}"/>
              </a:ext>
            </a:extLst>
          </p:cNvPr>
          <p:cNvSpPr/>
          <p:nvPr/>
        </p:nvSpPr>
        <p:spPr>
          <a:xfrm>
            <a:off x="1852551" y="2398816"/>
            <a:ext cx="6056415" cy="395753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0B5B71-31BD-11F2-6AED-84087281BA0E}"/>
              </a:ext>
            </a:extLst>
          </p:cNvPr>
          <p:cNvCxnSpPr>
            <a:cxnSpLocks/>
          </p:cNvCxnSpPr>
          <p:nvPr/>
        </p:nvCxnSpPr>
        <p:spPr>
          <a:xfrm flipH="1">
            <a:off x="1852551" y="1965698"/>
            <a:ext cx="1328413" cy="433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B29F03-D14D-2D86-9845-D94E369280F6}"/>
              </a:ext>
            </a:extLst>
          </p:cNvPr>
          <p:cNvCxnSpPr>
            <a:cxnSpLocks/>
          </p:cNvCxnSpPr>
          <p:nvPr/>
        </p:nvCxnSpPr>
        <p:spPr>
          <a:xfrm flipH="1" flipV="1">
            <a:off x="6659266" y="1961119"/>
            <a:ext cx="1249699" cy="417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2F712-B666-AAC0-8E71-957871F0D4BE}"/>
              </a:ext>
            </a:extLst>
          </p:cNvPr>
          <p:cNvSpPr/>
          <p:nvPr/>
        </p:nvSpPr>
        <p:spPr>
          <a:xfrm>
            <a:off x="8406740" y="5021687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3E56D3-F326-C066-225A-4D919309557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924919" y="5309723"/>
            <a:ext cx="24818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EF6CDC0-6DE9-309A-CACB-B067185D3390}"/>
              </a:ext>
            </a:extLst>
          </p:cNvPr>
          <p:cNvSpPr/>
          <p:nvPr/>
        </p:nvSpPr>
        <p:spPr>
          <a:xfrm>
            <a:off x="9555836" y="5026152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CA248B-83DA-AF20-C846-AC4992632999}"/>
              </a:ext>
            </a:extLst>
          </p:cNvPr>
          <p:cNvSpPr/>
          <p:nvPr/>
        </p:nvSpPr>
        <p:spPr>
          <a:xfrm>
            <a:off x="10693844" y="5021687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B4ED5F5-DCD0-F133-A68C-6BB2067A48F9}"/>
              </a:ext>
            </a:extLst>
          </p:cNvPr>
          <p:cNvSpPr/>
          <p:nvPr/>
        </p:nvSpPr>
        <p:spPr>
          <a:xfrm>
            <a:off x="9168740" y="5211144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9F956C6-5098-9286-3034-F0FD227859D1}"/>
              </a:ext>
            </a:extLst>
          </p:cNvPr>
          <p:cNvSpPr/>
          <p:nvPr/>
        </p:nvSpPr>
        <p:spPr>
          <a:xfrm>
            <a:off x="10330448" y="5211144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61F76-752F-C062-E09C-059B48D16AD4}"/>
              </a:ext>
            </a:extLst>
          </p:cNvPr>
          <p:cNvSpPr txBox="1"/>
          <p:nvPr/>
        </p:nvSpPr>
        <p:spPr>
          <a:xfrm>
            <a:off x="3413381" y="4325282"/>
            <a:ext cx="1988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Worker pool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203D46-0C7C-F96E-345B-17A3C1410989}"/>
              </a:ext>
            </a:extLst>
          </p:cNvPr>
          <p:cNvCxnSpPr>
            <a:cxnSpLocks/>
          </p:cNvCxnSpPr>
          <p:nvPr/>
        </p:nvCxnSpPr>
        <p:spPr>
          <a:xfrm>
            <a:off x="3603386" y="5021161"/>
            <a:ext cx="0" cy="6334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29AB6D-3682-AB90-3E23-4CA86CC3766B}"/>
              </a:ext>
            </a:extLst>
          </p:cNvPr>
          <p:cNvCxnSpPr>
            <a:cxnSpLocks/>
          </p:cNvCxnSpPr>
          <p:nvPr/>
        </p:nvCxnSpPr>
        <p:spPr>
          <a:xfrm>
            <a:off x="4148661" y="5021161"/>
            <a:ext cx="0" cy="6334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8561C5-CE6C-A730-ED15-F26A7AFDE6D1}"/>
              </a:ext>
            </a:extLst>
          </p:cNvPr>
          <p:cNvCxnSpPr>
            <a:cxnSpLocks/>
          </p:cNvCxnSpPr>
          <p:nvPr/>
        </p:nvCxnSpPr>
        <p:spPr>
          <a:xfrm>
            <a:off x="4710759" y="5021161"/>
            <a:ext cx="0" cy="6334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EAF0A1-37D4-2B8A-2A5A-B2C7A646B251}"/>
              </a:ext>
            </a:extLst>
          </p:cNvPr>
          <p:cNvCxnSpPr>
            <a:cxnSpLocks/>
          </p:cNvCxnSpPr>
          <p:nvPr/>
        </p:nvCxnSpPr>
        <p:spPr>
          <a:xfrm>
            <a:off x="5215816" y="5021161"/>
            <a:ext cx="0" cy="6334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Brace 58">
            <a:extLst>
              <a:ext uri="{FF2B5EF4-FFF2-40B4-BE49-F238E27FC236}">
                <a16:creationId xmlns:a16="http://schemas.microsoft.com/office/drawing/2014/main" id="{28B01C68-D1DE-66C4-0F8E-C253C2C8667E}"/>
              </a:ext>
            </a:extLst>
          </p:cNvPr>
          <p:cNvSpPr/>
          <p:nvPr/>
        </p:nvSpPr>
        <p:spPr>
          <a:xfrm rot="5400000">
            <a:off x="9739205" y="3062559"/>
            <a:ext cx="381203" cy="305207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ACA2FB-B87E-7708-AAAE-E03C8A79ED00}"/>
              </a:ext>
            </a:extLst>
          </p:cNvPr>
          <p:cNvSpPr txBox="1"/>
          <p:nvPr/>
        </p:nvSpPr>
        <p:spPr>
          <a:xfrm>
            <a:off x="8466750" y="3467049"/>
            <a:ext cx="3183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Linked list of work </a:t>
            </a:r>
          </a:p>
          <a:p>
            <a:r>
              <a:rPr lang="en-IN" sz="2800" dirty="0"/>
              <a:t>items (</a:t>
            </a:r>
            <a:r>
              <a:rPr lang="en-IN" sz="2800" dirty="0" err="1"/>
              <a:t>work_structs</a:t>
            </a:r>
            <a:r>
              <a:rPr lang="en-IN" sz="2800" dirty="0"/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DA3AF8-7015-5469-78E7-8ACEFC7DF35A}"/>
              </a:ext>
            </a:extLst>
          </p:cNvPr>
          <p:cNvSpPr txBox="1"/>
          <p:nvPr/>
        </p:nvSpPr>
        <p:spPr>
          <a:xfrm>
            <a:off x="3891257" y="5573209"/>
            <a:ext cx="118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Threads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AC1E3-8974-5AF5-79C2-5B7B2B4A48A4}"/>
              </a:ext>
            </a:extLst>
          </p:cNvPr>
          <p:cNvSpPr/>
          <p:nvPr/>
        </p:nvSpPr>
        <p:spPr>
          <a:xfrm>
            <a:off x="2476490" y="4395892"/>
            <a:ext cx="602045" cy="1515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68B3B-38F7-3394-BD79-1BAD44AA4707}"/>
              </a:ext>
            </a:extLst>
          </p:cNvPr>
          <p:cNvSpPr txBox="1"/>
          <p:nvPr/>
        </p:nvSpPr>
        <p:spPr>
          <a:xfrm>
            <a:off x="606164" y="4751268"/>
            <a:ext cx="1325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Inactive</a:t>
            </a:r>
          </a:p>
          <a:p>
            <a:r>
              <a:rPr lang="en-IN" sz="2800" dirty="0"/>
              <a:t>pool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1087C7-F828-F3B4-2BEF-2619A46AED1F}"/>
              </a:ext>
            </a:extLst>
          </p:cNvPr>
          <p:cNvCxnSpPr/>
          <p:nvPr/>
        </p:nvCxnSpPr>
        <p:spPr>
          <a:xfrm>
            <a:off x="1422129" y="5211144"/>
            <a:ext cx="1219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61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878392A-A87F-700C-6686-873291EF8D30}"/>
              </a:ext>
            </a:extLst>
          </p:cNvPr>
          <p:cNvSpPr/>
          <p:nvPr/>
        </p:nvSpPr>
        <p:spPr>
          <a:xfrm>
            <a:off x="8578444" y="2143997"/>
            <a:ext cx="2543175" cy="14279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E7F6-EF50-413B-76AA-2357701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0" y="0"/>
            <a:ext cx="10515600" cy="1325563"/>
          </a:xfrm>
        </p:spPr>
        <p:txBody>
          <a:bodyPr/>
          <a:lstStyle/>
          <a:p>
            <a:r>
              <a:rPr lang="en-IN"/>
              <a:t>Important Structures and their Relationships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F0EA8-FF47-ABAA-54C0-9FE17895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0ED5-9146-FB32-A969-5AE4BB10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463BD9-521A-B0F9-A753-5EEF50F2DAAC}"/>
              </a:ext>
            </a:extLst>
          </p:cNvPr>
          <p:cNvSpPr/>
          <p:nvPr/>
        </p:nvSpPr>
        <p:spPr>
          <a:xfrm>
            <a:off x="1444752" y="3739896"/>
            <a:ext cx="2660904" cy="1920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485E2-C0E2-1FC8-D041-BBC32DA9560B}"/>
              </a:ext>
            </a:extLst>
          </p:cNvPr>
          <p:cNvSpPr txBox="1"/>
          <p:nvPr/>
        </p:nvSpPr>
        <p:spPr>
          <a:xfrm>
            <a:off x="1640278" y="3739896"/>
            <a:ext cx="2269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err="1"/>
              <a:t>pool_workqueue</a:t>
            </a:r>
            <a:endParaRPr lang="en-IN" sz="2400" i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009D94-4763-E144-42E1-A65D268DC15E}"/>
              </a:ext>
            </a:extLst>
          </p:cNvPr>
          <p:cNvSpPr/>
          <p:nvPr/>
        </p:nvSpPr>
        <p:spPr>
          <a:xfrm>
            <a:off x="1444752" y="4517136"/>
            <a:ext cx="266090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err="1"/>
              <a:t>worker_pool</a:t>
            </a:r>
            <a:r>
              <a:rPr lang="en-IN" sz="2000"/>
              <a:t> *pool;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C54477-048A-85BC-2457-C1372B46E4C4}"/>
              </a:ext>
            </a:extLst>
          </p:cNvPr>
          <p:cNvSpPr/>
          <p:nvPr/>
        </p:nvSpPr>
        <p:spPr>
          <a:xfrm>
            <a:off x="5129784" y="3879340"/>
            <a:ext cx="2221992" cy="18886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FAABC-6DCB-7B90-8D44-39FB19E91873}"/>
              </a:ext>
            </a:extLst>
          </p:cNvPr>
          <p:cNvCxnSpPr/>
          <p:nvPr/>
        </p:nvCxnSpPr>
        <p:spPr>
          <a:xfrm flipV="1">
            <a:off x="4105656" y="3941064"/>
            <a:ext cx="1161288" cy="576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CABEB0-4A9D-814B-8A23-355863BE84A7}"/>
              </a:ext>
            </a:extLst>
          </p:cNvPr>
          <p:cNvCxnSpPr>
            <a:cxnSpLocks/>
          </p:cNvCxnSpPr>
          <p:nvPr/>
        </p:nvCxnSpPr>
        <p:spPr>
          <a:xfrm>
            <a:off x="4105656" y="4913376"/>
            <a:ext cx="1252728" cy="8249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BC0BFF-8A4D-EBA8-D0F1-18E94D47F48D}"/>
              </a:ext>
            </a:extLst>
          </p:cNvPr>
          <p:cNvSpPr/>
          <p:nvPr/>
        </p:nvSpPr>
        <p:spPr>
          <a:xfrm>
            <a:off x="5053584" y="1473661"/>
            <a:ext cx="2755392" cy="18886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57A0E2-FC76-6E15-DD49-22CFDC6BC38E}"/>
              </a:ext>
            </a:extLst>
          </p:cNvPr>
          <p:cNvSpPr txBox="1"/>
          <p:nvPr/>
        </p:nvSpPr>
        <p:spPr>
          <a:xfrm>
            <a:off x="5077352" y="1518393"/>
            <a:ext cx="2437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err="1"/>
              <a:t>workqueue_struct</a:t>
            </a:r>
            <a:endParaRPr lang="en-IN" sz="24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507568-9D37-373E-06C7-3ADC21909B3F}"/>
              </a:ext>
            </a:extLst>
          </p:cNvPr>
          <p:cNvSpPr/>
          <p:nvPr/>
        </p:nvSpPr>
        <p:spPr>
          <a:xfrm>
            <a:off x="5053584" y="2291801"/>
            <a:ext cx="275539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r>
              <a:rPr lang="en-IN" sz="2000"/>
              <a:t> </a:t>
            </a:r>
            <a:r>
              <a:rPr lang="en-IN" sz="2000" err="1"/>
              <a:t>pwqs</a:t>
            </a:r>
            <a:r>
              <a:rPr lang="en-IN" sz="2000"/>
              <a:t>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67C942-B067-A2F1-3C29-CB60E97BBDD5}"/>
              </a:ext>
            </a:extLst>
          </p:cNvPr>
          <p:cNvCxnSpPr>
            <a:stCxn id="20" idx="1"/>
            <a:endCxn id="8" idx="0"/>
          </p:cNvCxnSpPr>
          <p:nvPr/>
        </p:nvCxnSpPr>
        <p:spPr>
          <a:xfrm flipH="1">
            <a:off x="2775204" y="2522634"/>
            <a:ext cx="2278380" cy="1217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E056AB-3734-3E53-FDB1-192EDD7BB5D5}"/>
              </a:ext>
            </a:extLst>
          </p:cNvPr>
          <p:cNvSpPr txBox="1"/>
          <p:nvPr/>
        </p:nvSpPr>
        <p:spPr>
          <a:xfrm>
            <a:off x="5375081" y="3861233"/>
            <a:ext cx="1751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err="1"/>
              <a:t>worker_pool</a:t>
            </a:r>
            <a:endParaRPr lang="en-IN" sz="2400" i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63C426-0295-70E0-21A5-0144B0160A85}"/>
              </a:ext>
            </a:extLst>
          </p:cNvPr>
          <p:cNvSpPr/>
          <p:nvPr/>
        </p:nvSpPr>
        <p:spPr>
          <a:xfrm>
            <a:off x="5129784" y="4634213"/>
            <a:ext cx="2221992" cy="57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r>
              <a:rPr lang="en-IN" sz="2000"/>
              <a:t> worklist;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4A2A3-57D4-6C21-A2D8-EF260161BB2C}"/>
              </a:ext>
            </a:extLst>
          </p:cNvPr>
          <p:cNvSpPr/>
          <p:nvPr/>
        </p:nvSpPr>
        <p:spPr>
          <a:xfrm>
            <a:off x="1405128" y="1610466"/>
            <a:ext cx="26334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/kernel/</a:t>
            </a:r>
            <a:r>
              <a:rPr lang="en-IN" sz="2000" err="1">
                <a:solidFill>
                  <a:srgbClr val="0070C0"/>
                </a:solidFill>
              </a:rPr>
              <a:t>workqueue.c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B0757F-B286-8ACA-5B9D-67904BF7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60" y="1668949"/>
            <a:ext cx="586968" cy="34101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C1676F-B36D-5607-6CBE-FBD7864B0121}"/>
              </a:ext>
            </a:extLst>
          </p:cNvPr>
          <p:cNvSpPr/>
          <p:nvPr/>
        </p:nvSpPr>
        <p:spPr>
          <a:xfrm>
            <a:off x="8319936" y="4634213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6BFEAA-77FF-0304-E61A-1DF43245867A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7351776" y="4922249"/>
            <a:ext cx="968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5EED4-5968-9E33-5387-22F13F3B16C5}"/>
              </a:ext>
            </a:extLst>
          </p:cNvPr>
          <p:cNvSpPr/>
          <p:nvPr/>
        </p:nvSpPr>
        <p:spPr>
          <a:xfrm>
            <a:off x="9469032" y="4638678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A2D8E4-512D-DF5D-361C-574A95314922}"/>
              </a:ext>
            </a:extLst>
          </p:cNvPr>
          <p:cNvSpPr/>
          <p:nvPr/>
        </p:nvSpPr>
        <p:spPr>
          <a:xfrm>
            <a:off x="10607040" y="4634213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95BA01B-B573-D7A4-24D8-52E915E1C4CA}"/>
              </a:ext>
            </a:extLst>
          </p:cNvPr>
          <p:cNvSpPr/>
          <p:nvPr/>
        </p:nvSpPr>
        <p:spPr>
          <a:xfrm>
            <a:off x="9081936" y="4823670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91F6593-BBC4-A98A-5E04-D06BC7E5EAF3}"/>
              </a:ext>
            </a:extLst>
          </p:cNvPr>
          <p:cNvSpPr/>
          <p:nvPr/>
        </p:nvSpPr>
        <p:spPr>
          <a:xfrm>
            <a:off x="10243644" y="4823670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B83801-7589-D33F-3053-6832BDFE0CC9}"/>
              </a:ext>
            </a:extLst>
          </p:cNvPr>
          <p:cNvSpPr txBox="1"/>
          <p:nvPr/>
        </p:nvSpPr>
        <p:spPr>
          <a:xfrm>
            <a:off x="9120228" y="5267650"/>
            <a:ext cx="16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err="1"/>
              <a:t>work_struct</a:t>
            </a:r>
            <a:endParaRPr lang="en-IN" sz="2400" i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CF635D-BCD2-8541-EA85-12E1D6DED15E}"/>
              </a:ext>
            </a:extLst>
          </p:cNvPr>
          <p:cNvSpPr/>
          <p:nvPr/>
        </p:nvSpPr>
        <p:spPr>
          <a:xfrm>
            <a:off x="9072806" y="2727580"/>
            <a:ext cx="1771650" cy="651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kernel task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D07FA5-0802-138F-B450-693AFD18C599}"/>
              </a:ext>
            </a:extLst>
          </p:cNvPr>
          <p:cNvSpPr txBox="1"/>
          <p:nvPr/>
        </p:nvSpPr>
        <p:spPr>
          <a:xfrm>
            <a:off x="9378671" y="2130248"/>
            <a:ext cx="1051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/>
              <a:t>worker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D29945E-457C-0A52-6D6C-3EC5749CF5A8}"/>
              </a:ext>
            </a:extLst>
          </p:cNvPr>
          <p:cNvSpPr/>
          <p:nvPr/>
        </p:nvSpPr>
        <p:spPr>
          <a:xfrm rot="16200000">
            <a:off x="9313360" y="4019400"/>
            <a:ext cx="1054966" cy="187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BB89E-10E8-C4BB-8B8F-66A12B2B1C0F}"/>
              </a:ext>
            </a:extLst>
          </p:cNvPr>
          <p:cNvSpPr/>
          <p:nvPr/>
        </p:nvSpPr>
        <p:spPr>
          <a:xfrm>
            <a:off x="8770619" y="1516962"/>
            <a:ext cx="2687955" cy="5372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/kernel/</a:t>
            </a:r>
            <a:r>
              <a:rPr lang="en-IN" sz="2000" err="1">
                <a:solidFill>
                  <a:srgbClr val="0070C0"/>
                </a:solidFill>
              </a:rPr>
              <a:t>workqueue-internal.h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0C7E5B7-7D0A-6B04-B55E-0CE05A06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252" y="1651023"/>
            <a:ext cx="586968" cy="3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1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5C57-9E02-CEA7-8BE7-74FC88A2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Work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4DB0-4985-D8A2-CE11-F73117A1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52" y="3736656"/>
            <a:ext cx="10515600" cy="2689548"/>
          </a:xfrm>
        </p:spPr>
        <p:txBody>
          <a:bodyPr>
            <a:normAutofit fontScale="92500" lnSpcReduction="10000"/>
          </a:bodyPr>
          <a:lstStyle/>
          <a:p>
            <a:r>
              <a:rPr lang="en-IN"/>
              <a:t>We maintain a </a:t>
            </a:r>
            <a:r>
              <a:rPr lang="en-IN">
                <a:solidFill>
                  <a:srgbClr val="0070C0"/>
                </a:solidFill>
              </a:rPr>
              <a:t>pointer</a:t>
            </a:r>
            <a:r>
              <a:rPr lang="en-IN"/>
              <a:t> to a function and some data (it can be a </a:t>
            </a:r>
            <a:r>
              <a:rPr lang="en-IN">
                <a:solidFill>
                  <a:srgbClr val="7030A0"/>
                </a:solidFill>
              </a:rPr>
              <a:t>pointer </a:t>
            </a:r>
            <a:r>
              <a:rPr lang="en-IN"/>
              <a:t>as well)</a:t>
            </a:r>
          </a:p>
          <a:p>
            <a:r>
              <a:rPr lang="en-IN"/>
              <a:t>It represents a </a:t>
            </a:r>
            <a:r>
              <a:rPr lang="en-IN">
                <a:solidFill>
                  <a:srgbClr val="00B050"/>
                </a:solidFill>
              </a:rPr>
              <a:t>pending</a:t>
            </a:r>
            <a:r>
              <a:rPr lang="en-IN"/>
              <a:t> function that needs to be </a:t>
            </a:r>
            <a:r>
              <a:rPr lang="en-IN">
                <a:solidFill>
                  <a:srgbClr val="002060"/>
                </a:solidFill>
              </a:rPr>
              <a:t>executed</a:t>
            </a:r>
          </a:p>
          <a:p>
            <a:r>
              <a:rPr lang="en-IN"/>
              <a:t>This is the basic </a:t>
            </a:r>
            <a:r>
              <a:rPr lang="en-IN">
                <a:solidFill>
                  <a:srgbClr val="FF0000"/>
                </a:solidFill>
              </a:rPr>
              <a:t>atom</a:t>
            </a:r>
            <a:r>
              <a:rPr lang="en-IN"/>
              <a:t> of work in a </a:t>
            </a:r>
            <a:r>
              <a:rPr lang="en-IN" err="1"/>
              <a:t>workqueue</a:t>
            </a:r>
            <a:endParaRPr lang="en-IN"/>
          </a:p>
          <a:p>
            <a:r>
              <a:rPr lang="en-IN"/>
              <a:t>A driver creates a </a:t>
            </a:r>
            <a:r>
              <a:rPr lang="en-IN" i="1">
                <a:solidFill>
                  <a:srgbClr val="7030A0"/>
                </a:solidFill>
              </a:rPr>
              <a:t>struct </a:t>
            </a:r>
            <a:r>
              <a:rPr lang="en-IN" i="1" err="1">
                <a:solidFill>
                  <a:srgbClr val="7030A0"/>
                </a:solidFill>
              </a:rPr>
              <a:t>work_struct</a:t>
            </a:r>
            <a:r>
              <a:rPr lang="en-IN" i="1">
                <a:solidFill>
                  <a:srgbClr val="7030A0"/>
                </a:solidFill>
              </a:rPr>
              <a:t> </a:t>
            </a:r>
            <a:r>
              <a:rPr lang="en-IN"/>
              <a:t>and inserts it in a given </a:t>
            </a:r>
            <a:r>
              <a:rPr lang="en-IN" err="1"/>
              <a:t>workqueue</a:t>
            </a:r>
            <a:endParaRPr lang="en-IN"/>
          </a:p>
          <a:p>
            <a:r>
              <a:rPr lang="en-IN"/>
              <a:t>This is </a:t>
            </a:r>
            <a:r>
              <a:rPr lang="en-IN">
                <a:solidFill>
                  <a:srgbClr val="FF0000"/>
                </a:solidFill>
              </a:rPr>
              <a:t>executed</a:t>
            </a:r>
            <a:r>
              <a:rPr lang="en-IN"/>
              <a:t> later on. </a:t>
            </a:r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4FD36-9A49-B2F5-F42D-9793B1DB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D5DAE-5945-BB10-9E0D-3F6F0D5F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F17917-44C4-C351-080C-63732E2DB3A0}"/>
              </a:ext>
            </a:extLst>
          </p:cNvPr>
          <p:cNvSpPr txBox="1">
            <a:spLocks/>
          </p:cNvSpPr>
          <p:nvPr/>
        </p:nvSpPr>
        <p:spPr>
          <a:xfrm>
            <a:off x="568452" y="1803974"/>
            <a:ext cx="10515600" cy="1932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struct </a:t>
            </a:r>
            <a:r>
              <a:rPr lang="en-US" sz="2000" dirty="0" err="1">
                <a:solidFill>
                  <a:srgbClr val="0070C0"/>
                </a:solidFill>
              </a:rPr>
              <a:t>work_struct</a:t>
            </a:r>
            <a:r>
              <a:rPr lang="en-US" sz="20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atomic_long_t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data;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struct </a:t>
            </a:r>
            <a:r>
              <a:rPr lang="en-US" sz="2000" dirty="0" err="1">
                <a:solidFill>
                  <a:srgbClr val="C00000"/>
                </a:solidFill>
              </a:rPr>
              <a:t>list_head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entry;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work_func_t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/>
              <a:t>func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};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048A4-C1BF-024A-5000-F1D84C442EC9}"/>
              </a:ext>
            </a:extLst>
          </p:cNvPr>
          <p:cNvSpPr/>
          <p:nvPr/>
        </p:nvSpPr>
        <p:spPr>
          <a:xfrm>
            <a:off x="8153400" y="1078992"/>
            <a:ext cx="3340608" cy="611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/include/</a:t>
            </a:r>
            <a:r>
              <a:rPr lang="en-IN" sz="2000" err="1">
                <a:solidFill>
                  <a:srgbClr val="0070C0"/>
                </a:solidFill>
              </a:rPr>
              <a:t>linux</a:t>
            </a:r>
            <a:r>
              <a:rPr lang="en-IN" sz="2000">
                <a:solidFill>
                  <a:srgbClr val="0070C0"/>
                </a:solidFill>
              </a:rPr>
              <a:t>/</a:t>
            </a:r>
            <a:r>
              <a:rPr lang="en-IN" sz="2000" err="1">
                <a:solidFill>
                  <a:srgbClr val="0070C0"/>
                </a:solidFill>
              </a:rPr>
              <a:t>workqueue.h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1961F7-7237-AA7F-E377-B32F8DDB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23" y="1202537"/>
            <a:ext cx="628477" cy="365126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C54D330-4B57-1B58-90DA-0C5791F973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980" y="1458549"/>
            <a:ext cx="519472" cy="4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32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0C3F-A821-2F9D-B21C-378ED849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7728"/>
            <a:ext cx="10515600" cy="1325563"/>
          </a:xfrm>
        </p:spPr>
        <p:txBody>
          <a:bodyPr/>
          <a:lstStyle/>
          <a:p>
            <a:r>
              <a:rPr lang="en-US"/>
              <a:t>struct </a:t>
            </a:r>
            <a:r>
              <a:rPr lang="en-US" err="1"/>
              <a:t>worker_pool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81B2D-B234-81DE-8826-E7125041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BB8BC-C942-920E-E2CB-87CC3ED2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6D6B4-C997-9B73-EC8C-433C08CA8E2B}"/>
              </a:ext>
            </a:extLst>
          </p:cNvPr>
          <p:cNvSpPr txBox="1"/>
          <p:nvPr/>
        </p:nvSpPr>
        <p:spPr>
          <a:xfrm>
            <a:off x="4464939" y="1566921"/>
            <a:ext cx="259769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b="1" i="1">
                <a:solidFill>
                  <a:srgbClr val="00B050"/>
                </a:solidFill>
              </a:rPr>
              <a:t>struct </a:t>
            </a:r>
            <a:r>
              <a:rPr lang="en-IN" sz="2400" b="1" i="1" err="1">
                <a:solidFill>
                  <a:srgbClr val="00B050"/>
                </a:solidFill>
              </a:rPr>
              <a:t>worker_pool</a:t>
            </a:r>
            <a:endParaRPr lang="en-IN" sz="2400" b="1" i="1"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DA1B57-D165-52DB-5331-ACB5AEE8480D}"/>
              </a:ext>
            </a:extLst>
          </p:cNvPr>
          <p:cNvSpPr/>
          <p:nvPr/>
        </p:nvSpPr>
        <p:spPr>
          <a:xfrm>
            <a:off x="2176272" y="2435587"/>
            <a:ext cx="19933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cpu</a:t>
            </a:r>
            <a:endParaRPr lang="en-IN" sz="20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AC1578-BC88-8B88-8290-DAA0A84C7562}"/>
              </a:ext>
            </a:extLst>
          </p:cNvPr>
          <p:cNvSpPr/>
          <p:nvPr/>
        </p:nvSpPr>
        <p:spPr>
          <a:xfrm>
            <a:off x="2176272" y="3112791"/>
            <a:ext cx="29077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r>
              <a:rPr lang="en-IN" sz="2000"/>
              <a:t> worklist;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70CC9D-5867-7E0A-4DBA-67E0DD606B2D}"/>
              </a:ext>
            </a:extLst>
          </p:cNvPr>
          <p:cNvSpPr/>
          <p:nvPr/>
        </p:nvSpPr>
        <p:spPr>
          <a:xfrm>
            <a:off x="2176272" y="3822816"/>
            <a:ext cx="29077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r>
              <a:rPr lang="en-IN" sz="2000"/>
              <a:t> </a:t>
            </a:r>
            <a:r>
              <a:rPr lang="en-IN" sz="2000" err="1"/>
              <a:t>idle_list</a:t>
            </a:r>
            <a:r>
              <a:rPr lang="en-IN" sz="2000"/>
              <a:t>;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1B1DBE-1561-F589-7530-3687F4674D88}"/>
              </a:ext>
            </a:extLst>
          </p:cNvPr>
          <p:cNvSpPr/>
          <p:nvPr/>
        </p:nvSpPr>
        <p:spPr>
          <a:xfrm>
            <a:off x="2176272" y="4532841"/>
            <a:ext cx="29077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hashtable</a:t>
            </a:r>
            <a:r>
              <a:rPr lang="en-IN" sz="2000"/>
              <a:t> </a:t>
            </a:r>
            <a:r>
              <a:rPr lang="en-IN" sz="2000" err="1"/>
              <a:t>busy_hash</a:t>
            </a:r>
            <a:r>
              <a:rPr lang="en-IN" sz="2000"/>
              <a:t>;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113982-661A-0845-F480-F7EE90D5A17E}"/>
              </a:ext>
            </a:extLst>
          </p:cNvPr>
          <p:cNvSpPr/>
          <p:nvPr/>
        </p:nvSpPr>
        <p:spPr>
          <a:xfrm>
            <a:off x="7214616" y="2450009"/>
            <a:ext cx="2743200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the associated </a:t>
            </a:r>
            <a:r>
              <a:rPr lang="en-IN" sz="2000" err="1"/>
              <a:t>cpu</a:t>
            </a:r>
            <a:endParaRPr lang="en-IN" sz="20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C74E15-FD5B-D52D-04B9-609CE28A1587}"/>
              </a:ext>
            </a:extLst>
          </p:cNvPr>
          <p:cNvSpPr/>
          <p:nvPr/>
        </p:nvSpPr>
        <p:spPr>
          <a:xfrm>
            <a:off x="7214616" y="3119934"/>
            <a:ext cx="2743200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List of </a:t>
            </a:r>
            <a:r>
              <a:rPr lang="en-IN" sz="2000" i="1" err="1"/>
              <a:t>work_struct</a:t>
            </a:r>
            <a:r>
              <a:rPr lang="en-IN" sz="2000" err="1"/>
              <a:t>s</a:t>
            </a:r>
            <a:endParaRPr lang="en-IN" sz="20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64B14A-86A5-9168-B6A9-5683DBE54A31}"/>
              </a:ext>
            </a:extLst>
          </p:cNvPr>
          <p:cNvSpPr/>
          <p:nvPr/>
        </p:nvSpPr>
        <p:spPr>
          <a:xfrm>
            <a:off x="8586216" y="496445"/>
            <a:ext cx="2943225" cy="11192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Maintain a pool of workers that can do the job for you. No need to allocate a new one.</a:t>
            </a:r>
          </a:p>
        </p:txBody>
      </p:sp>
      <p:pic>
        <p:nvPicPr>
          <p:cNvPr id="14" name="Picture 13" descr="A picture containing seat&#10;&#10;Description automatically generated">
            <a:extLst>
              <a:ext uri="{FF2B5EF4-FFF2-40B4-BE49-F238E27FC236}">
                <a16:creationId xmlns:a16="http://schemas.microsoft.com/office/drawing/2014/main" id="{138813DD-A3A4-0372-F2C6-93FA4A7EC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22" y="681745"/>
            <a:ext cx="1071694" cy="108634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96B470-8869-D69A-C254-BC28C3E1BF79}"/>
              </a:ext>
            </a:extLst>
          </p:cNvPr>
          <p:cNvSpPr/>
          <p:nvPr/>
        </p:nvSpPr>
        <p:spPr>
          <a:xfrm>
            <a:off x="7214616" y="3822816"/>
            <a:ext cx="2743200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List of idle </a:t>
            </a:r>
            <a:r>
              <a:rPr lang="en-IN" sz="2000" i="1"/>
              <a:t>workers</a:t>
            </a:r>
            <a:endParaRPr lang="en-IN" sz="20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5486AC-DEA4-E837-A531-04A6D624C41B}"/>
              </a:ext>
            </a:extLst>
          </p:cNvPr>
          <p:cNvSpPr/>
          <p:nvPr/>
        </p:nvSpPr>
        <p:spPr>
          <a:xfrm>
            <a:off x="7214616" y="4503650"/>
            <a:ext cx="4139184" cy="5008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struct work struct * </a:t>
            </a:r>
            <a:r>
              <a:rPr lang="en-IN" sz="2000">
                <a:sym typeface="Wingdings" panose="05000000000000000000" pitchFamily="2" charset="2"/>
              </a:rPr>
              <a:t> worker</a:t>
            </a:r>
            <a:endParaRPr lang="en-IN" sz="200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A487A76-6BC2-7C2F-C5BA-D3FBEBD1BA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11" y="5390348"/>
            <a:ext cx="483261" cy="4832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EEC6DB-FDE6-C731-844E-24BD85B2E538}"/>
              </a:ext>
            </a:extLst>
          </p:cNvPr>
          <p:cNvSpPr/>
          <p:nvPr/>
        </p:nvSpPr>
        <p:spPr>
          <a:xfrm>
            <a:off x="2419350" y="5385527"/>
            <a:ext cx="6191250" cy="5008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When new work comes assign a worker</a:t>
            </a:r>
          </a:p>
        </p:txBody>
      </p:sp>
    </p:spTree>
    <p:extLst>
      <p:ext uri="{BB962C8B-B14F-4D97-AF65-F5344CB8AC3E}">
        <p14:creationId xmlns:p14="http://schemas.microsoft.com/office/powerpoint/2010/main" val="2525714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5E7F-076F-C3DA-E23A-68F413A6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90487"/>
            <a:ext cx="10515600" cy="1325563"/>
          </a:xfrm>
        </p:spPr>
        <p:txBody>
          <a:bodyPr/>
          <a:lstStyle/>
          <a:p>
            <a:r>
              <a:rPr lang="en-IN"/>
              <a:t>struct </a:t>
            </a:r>
            <a:r>
              <a:rPr lang="en-IN" err="1"/>
              <a:t>pool_workqueue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55715-9E40-E3CB-CA34-EF6B302A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96ABF-54F9-3E8F-B5FE-42A9E319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1C5411-6DF0-A9C0-6BCF-B1730269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IN" dirty="0"/>
              <a:t>This is just a </a:t>
            </a:r>
            <a:r>
              <a:rPr lang="en-IN" dirty="0">
                <a:solidFill>
                  <a:srgbClr val="0070C0"/>
                </a:solidFill>
              </a:rPr>
              <a:t>wrapper</a:t>
            </a:r>
            <a:r>
              <a:rPr lang="en-IN" dirty="0"/>
              <a:t> class on a </a:t>
            </a:r>
            <a:r>
              <a:rPr lang="en-IN" i="1" dirty="0"/>
              <a:t>pool</a:t>
            </a:r>
            <a:r>
              <a:rPr lang="en-IN" dirty="0"/>
              <a:t>. It restricts the size of the </a:t>
            </a:r>
            <a:r>
              <a:rPr lang="en-IN" dirty="0">
                <a:solidFill>
                  <a:srgbClr val="C00000"/>
                </a:solidFill>
              </a:rPr>
              <a:t>work</a:t>
            </a:r>
            <a:r>
              <a:rPr lang="en-IN" dirty="0"/>
              <a:t> in the pool such that the latter runs </a:t>
            </a:r>
            <a:r>
              <a:rPr lang="en-IN" dirty="0">
                <a:solidFill>
                  <a:srgbClr val="00B050"/>
                </a:solidFill>
              </a:rPr>
              <a:t>efficiently</a:t>
            </a:r>
            <a:r>
              <a:rPr lang="en-IN" dirty="0"/>
              <a:t>. </a:t>
            </a:r>
            <a:endParaRPr lang="en-IN" i="1" dirty="0"/>
          </a:p>
          <a:p>
            <a:r>
              <a:rPr lang="en-IN" dirty="0"/>
              <a:t>If the number of active work items (</a:t>
            </a:r>
            <a:r>
              <a:rPr lang="en-IN" dirty="0" err="1"/>
              <a:t>nr_active</a:t>
            </a:r>
            <a:r>
              <a:rPr lang="en-IN" dirty="0"/>
              <a:t>) </a:t>
            </a:r>
            <a:r>
              <a:rPr lang="en-IN" dirty="0">
                <a:solidFill>
                  <a:srgbClr val="FF0000"/>
                </a:solidFill>
              </a:rPr>
              <a:t>exceeds</a:t>
            </a:r>
            <a:r>
              <a:rPr lang="en-IN" dirty="0"/>
              <a:t> the </a:t>
            </a:r>
            <a:r>
              <a:rPr lang="en-IN" dirty="0">
                <a:solidFill>
                  <a:srgbClr val="C00000"/>
                </a:solidFill>
              </a:rPr>
              <a:t>maximum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number</a:t>
            </a:r>
            <a:r>
              <a:rPr lang="en-IN" dirty="0"/>
              <a:t> of work items (</a:t>
            </a:r>
            <a:r>
              <a:rPr lang="en-IN" dirty="0" err="1"/>
              <a:t>max_active</a:t>
            </a:r>
            <a:r>
              <a:rPr lang="en-IN" dirty="0"/>
              <a:t>) </a:t>
            </a:r>
            <a:r>
              <a:rPr lang="en-IN" dirty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IN" dirty="0"/>
              <a:t>Put them in the linked list </a:t>
            </a:r>
            <a:r>
              <a:rPr lang="en-IN" i="1" dirty="0" err="1">
                <a:solidFill>
                  <a:srgbClr val="0070C0"/>
                </a:solidFill>
              </a:rPr>
              <a:t>inactive_works</a:t>
            </a:r>
            <a:endParaRPr lang="en-IN" i="1" dirty="0">
              <a:solidFill>
                <a:srgbClr val="0070C0"/>
              </a:solidFill>
            </a:endParaRPr>
          </a:p>
          <a:p>
            <a:pPr lvl="1"/>
            <a:r>
              <a:rPr lang="en-IN" dirty="0">
                <a:solidFill>
                  <a:srgbClr val="C00000"/>
                </a:solidFill>
              </a:rPr>
              <a:t>Activate</a:t>
            </a:r>
            <a:r>
              <a:rPr lang="en-IN" dirty="0"/>
              <a:t> them later on when the work in the </a:t>
            </a:r>
            <a:r>
              <a:rPr lang="en-IN" i="1" dirty="0">
                <a:solidFill>
                  <a:srgbClr val="FF0000"/>
                </a:solidFill>
              </a:rPr>
              <a:t>pool</a:t>
            </a:r>
            <a:r>
              <a:rPr lang="en-IN" dirty="0"/>
              <a:t> reduces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2915DA-B6A6-EAD6-56AE-62642CCE3A87}"/>
              </a:ext>
            </a:extLst>
          </p:cNvPr>
          <p:cNvSpPr/>
          <p:nvPr/>
        </p:nvSpPr>
        <p:spPr>
          <a:xfrm>
            <a:off x="4083843" y="2328464"/>
            <a:ext cx="3164682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/>
              <a:t>struct </a:t>
            </a:r>
            <a:r>
              <a:rPr lang="en-IN" sz="2000" i="1" err="1"/>
              <a:t>pool_workqueue</a:t>
            </a:r>
            <a:endParaRPr lang="en-IN" sz="2000" i="1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D1F3EC2-F888-BE4D-B4AA-DDFBB5E3D15F}"/>
              </a:ext>
            </a:extLst>
          </p:cNvPr>
          <p:cNvSpPr/>
          <p:nvPr/>
        </p:nvSpPr>
        <p:spPr>
          <a:xfrm>
            <a:off x="5172075" y="2060575"/>
            <a:ext cx="438150" cy="1809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B8630F6-3B10-14B7-9C03-685055747F3E}"/>
              </a:ext>
            </a:extLst>
          </p:cNvPr>
          <p:cNvSpPr/>
          <p:nvPr/>
        </p:nvSpPr>
        <p:spPr>
          <a:xfrm rot="5400000">
            <a:off x="7248525" y="2505868"/>
            <a:ext cx="438150" cy="1809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C49B53-D085-8B92-3441-98FA18020C68}"/>
              </a:ext>
            </a:extLst>
          </p:cNvPr>
          <p:cNvSpPr/>
          <p:nvPr/>
        </p:nvSpPr>
        <p:spPr>
          <a:xfrm>
            <a:off x="4083843" y="1444624"/>
            <a:ext cx="3319463" cy="5143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/>
              <a:t>struct </a:t>
            </a:r>
            <a:r>
              <a:rPr lang="en-IN" sz="2000" i="1" err="1"/>
              <a:t>workqueue_struct</a:t>
            </a:r>
            <a:r>
              <a:rPr lang="en-IN" sz="2000" i="1"/>
              <a:t> *</a:t>
            </a:r>
            <a:r>
              <a:rPr lang="en-IN" sz="2000" i="1" err="1"/>
              <a:t>wq</a:t>
            </a:r>
            <a:endParaRPr lang="en-IN" sz="2000" i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20586D-2BBA-3B5F-36CE-C875660D9463}"/>
              </a:ext>
            </a:extLst>
          </p:cNvPr>
          <p:cNvSpPr/>
          <p:nvPr/>
        </p:nvSpPr>
        <p:spPr>
          <a:xfrm>
            <a:off x="7686675" y="2350690"/>
            <a:ext cx="3009900" cy="5143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/>
              <a:t>struct </a:t>
            </a:r>
            <a:r>
              <a:rPr lang="en-IN" sz="2000" i="1" err="1"/>
              <a:t>worker_pool</a:t>
            </a:r>
            <a:r>
              <a:rPr lang="en-IN" sz="2000" i="1"/>
              <a:t> *pool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79D6470-5DEE-73FC-0A0F-D46A257DAFD3}"/>
              </a:ext>
            </a:extLst>
          </p:cNvPr>
          <p:cNvSpPr/>
          <p:nvPr/>
        </p:nvSpPr>
        <p:spPr>
          <a:xfrm rot="10800000">
            <a:off x="5637297" y="2092655"/>
            <a:ext cx="438150" cy="1809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24300248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32E2-1603-FCAA-4F2C-7D16C7BF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 </a:t>
            </a:r>
            <a:r>
              <a:rPr lang="en-IN" err="1"/>
              <a:t>workqueue_struct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757B-CA58-09AA-46E8-946AC1BE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79475"/>
          </a:xfrm>
        </p:spPr>
        <p:txBody>
          <a:bodyPr>
            <a:normAutofit fontScale="92500" lnSpcReduction="10000"/>
          </a:bodyPr>
          <a:lstStyle/>
          <a:p>
            <a:r>
              <a:rPr lang="en-IN"/>
              <a:t>This is the apex </a:t>
            </a:r>
            <a:r>
              <a:rPr lang="en-IN">
                <a:solidFill>
                  <a:srgbClr val="00B050"/>
                </a:solidFill>
              </a:rPr>
              <a:t>data structure</a:t>
            </a:r>
            <a:r>
              <a:rPr lang="en-IN"/>
              <a:t>.</a:t>
            </a:r>
          </a:p>
          <a:p>
            <a:r>
              <a:rPr lang="en-IN"/>
              <a:t>Contains a </a:t>
            </a:r>
            <a:r>
              <a:rPr lang="en-IN">
                <a:solidFill>
                  <a:srgbClr val="C00000"/>
                </a:solidFill>
              </a:rPr>
              <a:t>linked list </a:t>
            </a:r>
            <a:r>
              <a:rPr lang="en-IN"/>
              <a:t>of </a:t>
            </a:r>
            <a:r>
              <a:rPr lang="en-IN" err="1">
                <a:solidFill>
                  <a:srgbClr val="0070C0"/>
                </a:solidFill>
              </a:rPr>
              <a:t>pool_workqueue</a:t>
            </a:r>
            <a:r>
              <a:rPr lang="en-IN">
                <a:solidFill>
                  <a:srgbClr val="0070C0"/>
                </a:solidFill>
              </a:rPr>
              <a:t> </a:t>
            </a:r>
            <a:r>
              <a:rPr lang="en-IN"/>
              <a:t>structures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DB8F1-727E-1E46-0B65-A7E31D60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70E9A-345B-2D14-8C59-6AB5A3F4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67099F-E438-3A07-7BC3-FA69E3A1A08F}"/>
              </a:ext>
            </a:extLst>
          </p:cNvPr>
          <p:cNvSpPr/>
          <p:nvPr/>
        </p:nvSpPr>
        <p:spPr>
          <a:xfrm>
            <a:off x="4286250" y="2952750"/>
            <a:ext cx="3295650" cy="552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Key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157E8-A3EA-0989-CFA1-4FCE42E75497}"/>
              </a:ext>
            </a:extLst>
          </p:cNvPr>
          <p:cNvSpPr/>
          <p:nvPr/>
        </p:nvSpPr>
        <p:spPr>
          <a:xfrm>
            <a:off x="8610600" y="2904617"/>
            <a:ext cx="3340608" cy="611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/include/</a:t>
            </a:r>
            <a:r>
              <a:rPr lang="en-IN" sz="2000" err="1">
                <a:solidFill>
                  <a:srgbClr val="0070C0"/>
                </a:solidFill>
              </a:rPr>
              <a:t>linux</a:t>
            </a:r>
            <a:r>
              <a:rPr lang="en-IN" sz="2000">
                <a:solidFill>
                  <a:srgbClr val="0070C0"/>
                </a:solidFill>
              </a:rPr>
              <a:t>/</a:t>
            </a:r>
            <a:r>
              <a:rPr lang="en-IN" sz="2000" err="1">
                <a:solidFill>
                  <a:srgbClr val="0070C0"/>
                </a:solidFill>
              </a:rPr>
              <a:t>workqueue.h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3F4C0-5B6C-9CA9-F440-B788F790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123" y="3028162"/>
            <a:ext cx="628477" cy="36512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E3FB330-33BF-79FB-482A-47EA265FF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281879"/>
              </p:ext>
            </p:extLst>
          </p:nvPr>
        </p:nvGraphicFramePr>
        <p:xfrm>
          <a:off x="381000" y="3537501"/>
          <a:ext cx="11325225" cy="2695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61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64277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27D3F-FF5D-6CC2-FCAC-C06CBE5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43083B8E-75C8-7836-A751-970C67D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771F-5F9B-A53A-96B8-008CD814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System wide Work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40FA-F08B-C722-79EF-65B000F2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8AA18-2D55-E267-5A0B-49F9C745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4582A-4185-E0B6-ED73-152CC55FE7FD}"/>
              </a:ext>
            </a:extLst>
          </p:cNvPr>
          <p:cNvSpPr/>
          <p:nvPr/>
        </p:nvSpPr>
        <p:spPr>
          <a:xfrm>
            <a:off x="952499" y="2159000"/>
            <a:ext cx="10515599" cy="23431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>
                <a:solidFill>
                  <a:srgbClr val="00B050"/>
                </a:solidFill>
              </a:rPr>
              <a:t>system</a:t>
            </a:r>
            <a:r>
              <a:rPr lang="en-IN" sz="2000" err="1"/>
              <a:t>_wq</a:t>
            </a:r>
            <a:r>
              <a:rPr lang="en-IN" sz="2000"/>
              <a:t>;              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</a:t>
            </a:r>
            <a:r>
              <a:rPr lang="en-IN" sz="2000" err="1">
                <a:solidFill>
                  <a:srgbClr val="FF0000"/>
                </a:solidFill>
              </a:rPr>
              <a:t>highpri</a:t>
            </a:r>
            <a:r>
              <a:rPr lang="en-IN" sz="2000" err="1"/>
              <a:t>_wq</a:t>
            </a:r>
            <a:r>
              <a:rPr lang="en-IN" sz="2000"/>
              <a:t>;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</a:t>
            </a:r>
            <a:r>
              <a:rPr lang="en-IN" sz="2000" err="1">
                <a:solidFill>
                  <a:srgbClr val="7030A0"/>
                </a:solidFill>
              </a:rPr>
              <a:t>long</a:t>
            </a:r>
            <a:r>
              <a:rPr lang="en-IN" sz="2000" err="1"/>
              <a:t>_wq</a:t>
            </a:r>
            <a:r>
              <a:rPr lang="en-IN" sz="2000"/>
              <a:t>;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</a:t>
            </a:r>
            <a:r>
              <a:rPr lang="en-IN" sz="2000" err="1">
                <a:solidFill>
                  <a:srgbClr val="FF0000"/>
                </a:solidFill>
              </a:rPr>
              <a:t>unbound</a:t>
            </a:r>
            <a:r>
              <a:rPr lang="en-IN" sz="2000" err="1"/>
              <a:t>_wq</a:t>
            </a:r>
            <a:r>
              <a:rPr lang="en-IN" sz="2000"/>
              <a:t>;        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/* not bound to a specific CPU */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</a:t>
            </a:r>
            <a:r>
              <a:rPr lang="en-IN" sz="2000" err="1">
                <a:solidFill>
                  <a:srgbClr val="0070C0"/>
                </a:solidFill>
              </a:rPr>
              <a:t>freezable</a:t>
            </a:r>
            <a:r>
              <a:rPr lang="en-IN" sz="2000" err="1"/>
              <a:t>_wq</a:t>
            </a:r>
            <a:r>
              <a:rPr lang="en-IN" sz="2000"/>
              <a:t>;       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/* can be suspended and resumed */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system_power_efficient_wq</a:t>
            </a:r>
            <a:r>
              <a:rPr lang="en-IN" sz="2000"/>
              <a:t>;      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/* power efficient jobs */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system_freezable_power_efficient_wq</a:t>
            </a:r>
            <a:r>
              <a:rPr lang="en-IN" sz="2000"/>
              <a:t>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910C83-054E-E3B1-2008-71563A50C438}"/>
              </a:ext>
            </a:extLst>
          </p:cNvPr>
          <p:cNvSpPr/>
          <p:nvPr/>
        </p:nvSpPr>
        <p:spPr>
          <a:xfrm>
            <a:off x="4619625" y="1690688"/>
            <a:ext cx="3457575" cy="566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System wide </a:t>
            </a:r>
            <a:r>
              <a:rPr lang="en-IN" sz="2000" err="1"/>
              <a:t>workqueues</a:t>
            </a:r>
            <a:r>
              <a:rPr lang="en-IN" sz="2000"/>
              <a:t> that are always present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042280-FE9E-1B81-0879-F67208AD5E8A}"/>
              </a:ext>
            </a:extLst>
          </p:cNvPr>
          <p:cNvSpPr/>
          <p:nvPr/>
        </p:nvSpPr>
        <p:spPr>
          <a:xfrm>
            <a:off x="1990725" y="5017292"/>
            <a:ext cx="9010650" cy="56673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Additionally, there are two </a:t>
            </a:r>
            <a:r>
              <a:rPr lang="en-IN" sz="2000" err="1"/>
              <a:t>workqueues</a:t>
            </a:r>
            <a:r>
              <a:rPr lang="en-IN" sz="2000"/>
              <a:t> per CPU: </a:t>
            </a:r>
            <a:r>
              <a:rPr lang="en-IN" sz="2000">
                <a:solidFill>
                  <a:srgbClr val="00B050"/>
                </a:solidFill>
              </a:rPr>
              <a:t>normal</a:t>
            </a:r>
            <a:r>
              <a:rPr lang="en-IN" sz="2000"/>
              <a:t> priority and </a:t>
            </a:r>
            <a:r>
              <a:rPr lang="en-IN" sz="2000">
                <a:solidFill>
                  <a:srgbClr val="FF0000"/>
                </a:solidFill>
              </a:rPr>
              <a:t>high</a:t>
            </a:r>
            <a:r>
              <a:rPr lang="en-IN" sz="2000"/>
              <a:t> priority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7F4F6E1-A7F6-5D21-0603-2E556426B4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4999035"/>
            <a:ext cx="695326" cy="6953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205B86-3E01-DE13-356D-05CC916B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0" y="1690688"/>
            <a:ext cx="720225" cy="64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31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E5A6E-7CD5-04BC-F777-4D77B623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AB080-A97F-5FBA-7C46-A6E23712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365807-EB23-F2F9-D33E-DC1843F41C75}"/>
              </a:ext>
            </a:extLst>
          </p:cNvPr>
          <p:cNvSpPr/>
          <p:nvPr/>
        </p:nvSpPr>
        <p:spPr>
          <a:xfrm>
            <a:off x="2486025" y="1714499"/>
            <a:ext cx="7496175" cy="322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428585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BB3B-0342-A381-3F86-D70B7844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2C4F-9ADC-0A17-C0AE-D013895B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52"/>
            <a:ext cx="11149584" cy="542671"/>
          </a:xfrm>
        </p:spPr>
        <p:txBody>
          <a:bodyPr>
            <a:normAutofit fontScale="92500"/>
          </a:bodyPr>
          <a:lstStyle/>
          <a:p>
            <a:r>
              <a:rPr lang="en-IN" sz="2400"/>
              <a:t>Intel </a:t>
            </a:r>
            <a:r>
              <a:rPr lang="en-IN" sz="2400">
                <a:solidFill>
                  <a:srgbClr val="00B050"/>
                </a:solidFill>
              </a:rPr>
              <a:t>processors</a:t>
            </a:r>
            <a:r>
              <a:rPr lang="en-IN" sz="2400"/>
              <a:t> define up to 24 different types of </a:t>
            </a:r>
            <a:r>
              <a:rPr lang="en-IN" sz="2400">
                <a:solidFill>
                  <a:srgbClr val="7030A0"/>
                </a:solidFill>
              </a:rPr>
              <a:t>exceptions </a:t>
            </a:r>
            <a:r>
              <a:rPr lang="en-IN" sz="2400"/>
              <a:t>(current version of the kernel)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3FAE-8951-B6FF-8F36-E4A00D61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B8E32-57D3-79B2-ABC5-76ECD184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8AE3F4-A36E-26ED-F4C7-43AC5CDBA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98048"/>
              </p:ext>
            </p:extLst>
          </p:nvPr>
        </p:nvGraphicFramePr>
        <p:xfrm>
          <a:off x="990600" y="1924420"/>
          <a:ext cx="1006449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832">
                  <a:extLst>
                    <a:ext uri="{9D8B030D-6E8A-4147-A177-3AD203B41FA5}">
                      <a16:colId xmlns:a16="http://schemas.microsoft.com/office/drawing/2014/main" val="2605597013"/>
                    </a:ext>
                  </a:extLst>
                </a:gridCol>
                <a:gridCol w="3354832">
                  <a:extLst>
                    <a:ext uri="{9D8B030D-6E8A-4147-A177-3AD203B41FA5}">
                      <a16:colId xmlns:a16="http://schemas.microsoft.com/office/drawing/2014/main" val="2310608851"/>
                    </a:ext>
                  </a:extLst>
                </a:gridCol>
                <a:gridCol w="3354832">
                  <a:extLst>
                    <a:ext uri="{9D8B030D-6E8A-4147-A177-3AD203B41FA5}">
                      <a16:colId xmlns:a16="http://schemas.microsoft.com/office/drawing/2014/main" val="308017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Name of the Trap/Exception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0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Divide by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8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8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X86_TRAP_NMI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Non-maskable 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Breakpoint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3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Overflow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3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Bound range exceeded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3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Invalid 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2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Device 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4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Double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514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5C6123A-CB2A-0403-FCA7-78F5A8814454}"/>
              </a:ext>
            </a:extLst>
          </p:cNvPr>
          <p:cNvSpPr/>
          <p:nvPr/>
        </p:nvSpPr>
        <p:spPr>
          <a:xfrm>
            <a:off x="7351776" y="365125"/>
            <a:ext cx="4306824" cy="592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rgbClr val="0070C0"/>
                </a:solidFill>
              </a:rPr>
              <a:t>/arch/x86/include/</a:t>
            </a:r>
            <a:r>
              <a:rPr lang="en-IN" sz="2400" err="1">
                <a:solidFill>
                  <a:srgbClr val="0070C0"/>
                </a:solidFill>
              </a:rPr>
              <a:t>asm</a:t>
            </a:r>
            <a:r>
              <a:rPr lang="en-IN" sz="2400">
                <a:solidFill>
                  <a:srgbClr val="0070C0"/>
                </a:solidFill>
              </a:rPr>
              <a:t>/</a:t>
            </a:r>
            <a:r>
              <a:rPr lang="en-IN" sz="2400" err="1">
                <a:solidFill>
                  <a:srgbClr val="0070C0"/>
                </a:solidFill>
              </a:rPr>
              <a:t>trapnr.h</a:t>
            </a:r>
            <a:endParaRPr lang="en-IN" sz="240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C47FAD-5F14-1264-596A-D01B233D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299" y="505067"/>
            <a:ext cx="628477" cy="36512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ECBA02E-BDD5-790D-45C1-AF3D76F3A39B}"/>
              </a:ext>
            </a:extLst>
          </p:cNvPr>
          <p:cNvSpPr/>
          <p:nvPr/>
        </p:nvSpPr>
        <p:spPr>
          <a:xfrm>
            <a:off x="1207008" y="6214301"/>
            <a:ext cx="137160" cy="1420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5D4171-307B-1391-0878-ED1D0C975A4A}"/>
              </a:ext>
            </a:extLst>
          </p:cNvPr>
          <p:cNvSpPr/>
          <p:nvPr/>
        </p:nvSpPr>
        <p:spPr>
          <a:xfrm>
            <a:off x="1732788" y="6214301"/>
            <a:ext cx="137160" cy="1420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423EA9-2297-F182-D96D-C0860AC3AB78}"/>
              </a:ext>
            </a:extLst>
          </p:cNvPr>
          <p:cNvSpPr/>
          <p:nvPr/>
        </p:nvSpPr>
        <p:spPr>
          <a:xfrm>
            <a:off x="2258568" y="6214301"/>
            <a:ext cx="137160" cy="1420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3485864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CBFD-B42D-E5EA-6771-8667D068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Consider the </a:t>
            </a:r>
            <a:r>
              <a:rPr lang="en-IN" i="1"/>
              <a:t>divide</a:t>
            </a:r>
            <a:r>
              <a:rPr lang="en-IN"/>
              <a:t>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46F26-84E3-C78F-2A8B-9E06CDDB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2DB89-D4C1-8AB7-17BC-BB4ED158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844B-21F9-98A8-120A-F125307A8EB5}"/>
              </a:ext>
            </a:extLst>
          </p:cNvPr>
          <p:cNvSpPr/>
          <p:nvPr/>
        </p:nvSpPr>
        <p:spPr>
          <a:xfrm>
            <a:off x="1371600" y="2185416"/>
            <a:ext cx="7083552" cy="612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/>
              <a:t>DECLARE_IDTENTRY(X86_TRAP_DE,     </a:t>
            </a:r>
            <a:r>
              <a:rPr lang="es-ES" sz="2000" err="1"/>
              <a:t>exc_divide_error</a:t>
            </a:r>
            <a:r>
              <a:rPr lang="es-ES" sz="2000"/>
              <a:t>);</a:t>
            </a:r>
            <a:endParaRPr lang="en-IN" sz="2000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301490-CE58-8419-1C8E-6F4FE9C2A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6720" y="1953277"/>
            <a:ext cx="519472" cy="4642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36AE4B-11E4-BEBE-2B18-7146F18DC107}"/>
              </a:ext>
            </a:extLst>
          </p:cNvPr>
          <p:cNvSpPr/>
          <p:nvPr/>
        </p:nvSpPr>
        <p:spPr>
          <a:xfrm>
            <a:off x="8153400" y="1408176"/>
            <a:ext cx="3678936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/arch/x86/include/</a:t>
            </a:r>
            <a:r>
              <a:rPr lang="en-IN" sz="2000" err="1"/>
              <a:t>asm</a:t>
            </a:r>
            <a:r>
              <a:rPr lang="en-IN" sz="2000"/>
              <a:t>/</a:t>
            </a:r>
            <a:r>
              <a:rPr lang="en-IN" sz="2000" err="1"/>
              <a:t>identry.h</a:t>
            </a:r>
            <a:endParaRPr lang="en-IN" sz="2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3DBE4-E6F0-F20C-7A86-FCF799747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040" y="1418329"/>
            <a:ext cx="646360" cy="441594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B61B8A5A-605B-98A0-4283-33C8A9A47820}"/>
              </a:ext>
            </a:extLst>
          </p:cNvPr>
          <p:cNvSpPr/>
          <p:nvPr/>
        </p:nvSpPr>
        <p:spPr>
          <a:xfrm>
            <a:off x="5303520" y="2999232"/>
            <a:ext cx="722376" cy="3651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93D53-D867-6E6D-E947-099696146898}"/>
              </a:ext>
            </a:extLst>
          </p:cNvPr>
          <p:cNvSpPr/>
          <p:nvPr/>
        </p:nvSpPr>
        <p:spPr>
          <a:xfrm>
            <a:off x="8330184" y="3364357"/>
            <a:ext cx="3678936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/arch/x86/kernel/</a:t>
            </a:r>
            <a:r>
              <a:rPr lang="en-IN" sz="2000" err="1"/>
              <a:t>traps.c</a:t>
            </a:r>
            <a:endParaRPr lang="en-IN" sz="2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926197-CEC5-89E4-0807-8A12225D3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824" y="3374510"/>
            <a:ext cx="646360" cy="4415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33F6D9-244E-CE2D-3431-E069E8C9CC06}"/>
              </a:ext>
            </a:extLst>
          </p:cNvPr>
          <p:cNvSpPr/>
          <p:nvPr/>
        </p:nvSpPr>
        <p:spPr>
          <a:xfrm>
            <a:off x="1016720" y="4089765"/>
            <a:ext cx="7478057" cy="1736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>
                <a:solidFill>
                  <a:srgbClr val="00B050"/>
                </a:solidFill>
              </a:rPr>
              <a:t>DEFINE_IDTENTRY</a:t>
            </a:r>
            <a:r>
              <a:rPr lang="en-IN" sz="2000"/>
              <a:t>(</a:t>
            </a:r>
            <a:r>
              <a:rPr lang="en-IN" sz="2000" err="1"/>
              <a:t>exc_divide_error</a:t>
            </a:r>
            <a:r>
              <a:rPr lang="en-IN" sz="2000"/>
              <a:t>)</a:t>
            </a:r>
          </a:p>
          <a:p>
            <a:r>
              <a:rPr lang="en-IN" sz="2000"/>
              <a:t>{</a:t>
            </a:r>
          </a:p>
          <a:p>
            <a:r>
              <a:rPr lang="en-IN" sz="2000"/>
              <a:t>	</a:t>
            </a:r>
            <a:r>
              <a:rPr lang="en-IN" sz="2000" err="1">
                <a:solidFill>
                  <a:srgbClr val="FF0000"/>
                </a:solidFill>
              </a:rPr>
              <a:t>do_error_trap</a:t>
            </a:r>
            <a:r>
              <a:rPr lang="en-IN" sz="2000"/>
              <a:t>(regs, 0, "divide error", X86_TRAP_DE, SIGFPE,</a:t>
            </a:r>
          </a:p>
          <a:p>
            <a:r>
              <a:rPr lang="en-IN" sz="2000"/>
              <a:t>		      FPE_INTDIV, </a:t>
            </a:r>
            <a:r>
              <a:rPr lang="en-IN" sz="2000" err="1"/>
              <a:t>error_get_trap_addr</a:t>
            </a:r>
            <a:r>
              <a:rPr lang="en-IN" sz="2000"/>
              <a:t>(regs));</a:t>
            </a:r>
          </a:p>
          <a:p>
            <a:r>
              <a:rPr lang="en-IN" sz="200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6EB5BC-91EE-C48C-8A3E-653036A75634}"/>
              </a:ext>
            </a:extLst>
          </p:cNvPr>
          <p:cNvSpPr/>
          <p:nvPr/>
        </p:nvSpPr>
        <p:spPr>
          <a:xfrm>
            <a:off x="8810625" y="4440446"/>
            <a:ext cx="2743200" cy="1093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Send the SIGFPE signal to the process</a:t>
            </a:r>
          </a:p>
        </p:txBody>
      </p:sp>
    </p:spTree>
    <p:extLst>
      <p:ext uri="{BB962C8B-B14F-4D97-AF65-F5344CB8AC3E}">
        <p14:creationId xmlns:p14="http://schemas.microsoft.com/office/powerpoint/2010/main" val="995797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5EB4-3F14-07A9-D1B1-1C295A51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DEFINE_IDTENTRY_*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2B21D-E2A1-0E0D-9B24-B25020EB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6C9D7-9D9D-71C1-6A33-EA3E2705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38E054-977D-5441-1899-FE08ABA06EB8}"/>
              </a:ext>
            </a:extLst>
          </p:cNvPr>
          <p:cNvSpPr/>
          <p:nvPr/>
        </p:nvSpPr>
        <p:spPr>
          <a:xfrm>
            <a:off x="271463" y="3212104"/>
            <a:ext cx="2962275" cy="6667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DEFINE_IDTENTRY_*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0C6D07-0CF7-D52F-6E14-D3ACF298679C}"/>
              </a:ext>
            </a:extLst>
          </p:cNvPr>
          <p:cNvSpPr/>
          <p:nvPr/>
        </p:nvSpPr>
        <p:spPr>
          <a:xfrm>
            <a:off x="4800600" y="1500188"/>
            <a:ext cx="3619500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Send a signal to the process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F14EB0-4E96-997A-9C04-4CABB52F88AB}"/>
              </a:ext>
            </a:extLst>
          </p:cNvPr>
          <p:cNvSpPr/>
          <p:nvPr/>
        </p:nvSpPr>
        <p:spPr>
          <a:xfrm>
            <a:off x="4800600" y="2438400"/>
            <a:ext cx="4191000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Write to the kernel logs using </a:t>
            </a:r>
            <a:r>
              <a:rPr lang="en-IN" sz="2000" i="1" err="1"/>
              <a:t>printk</a:t>
            </a:r>
            <a:endParaRPr lang="en-IN" sz="2000" i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DE37DA-C471-E55D-3F0E-E69A185A1A44}"/>
              </a:ext>
            </a:extLst>
          </p:cNvPr>
          <p:cNvSpPr/>
          <p:nvPr/>
        </p:nvSpPr>
        <p:spPr>
          <a:xfrm>
            <a:off x="4800600" y="3281386"/>
            <a:ext cx="4191000" cy="10620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Go to kernel panic mode in the case of a double fault (fault within fault handler). Halt the system</a:t>
            </a:r>
            <a:endParaRPr lang="en-IN" sz="2000" i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089906-DF71-FBCC-AC23-D89B8D4DA7E2}"/>
              </a:ext>
            </a:extLst>
          </p:cNvPr>
          <p:cNvSpPr/>
          <p:nvPr/>
        </p:nvSpPr>
        <p:spPr>
          <a:xfrm>
            <a:off x="8153400" y="636650"/>
            <a:ext cx="3678936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/arch/x86/kernel/</a:t>
            </a:r>
            <a:r>
              <a:rPr lang="en-IN" sz="2000" err="1"/>
              <a:t>traps.c</a:t>
            </a:r>
            <a:endParaRPr lang="en-IN" sz="2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5B1623-DB38-4829-9928-3AA3FA5B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040" y="646803"/>
            <a:ext cx="646360" cy="4415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546B7E-D574-78A3-753D-0F7808108256}"/>
              </a:ext>
            </a:extLst>
          </p:cNvPr>
          <p:cNvSpPr/>
          <p:nvPr/>
        </p:nvSpPr>
        <p:spPr>
          <a:xfrm>
            <a:off x="9163050" y="3667188"/>
            <a:ext cx="2571750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/kernel/</a:t>
            </a:r>
            <a:r>
              <a:rPr lang="en-IN" sz="2000" err="1"/>
              <a:t>panic.c</a:t>
            </a:r>
            <a:endParaRPr lang="en-IN" sz="20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80DC94-352A-0E1E-C397-3E5DD454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745" y="3279651"/>
            <a:ext cx="646360" cy="44159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4AB08C-C6B9-85EB-8D61-5CDC936DC9D2}"/>
              </a:ext>
            </a:extLst>
          </p:cNvPr>
          <p:cNvSpPr/>
          <p:nvPr/>
        </p:nvSpPr>
        <p:spPr>
          <a:xfrm>
            <a:off x="4800600" y="4501546"/>
            <a:ext cx="4191000" cy="11944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If it is a math error like invoking an instruction that the processor does not support, then try to emulate it or ignore it.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B9AA0E-E8E5-23C1-7261-3EF3971CF4B3}"/>
              </a:ext>
            </a:extLst>
          </p:cNvPr>
          <p:cNvSpPr/>
          <p:nvPr/>
        </p:nvSpPr>
        <p:spPr>
          <a:xfrm>
            <a:off x="3889958" y="1500188"/>
            <a:ext cx="63753" cy="4856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64C38E-292A-7253-A128-9EB3CBA83E5F}"/>
              </a:ext>
            </a:extLst>
          </p:cNvPr>
          <p:cNvSpPr/>
          <p:nvPr/>
        </p:nvSpPr>
        <p:spPr>
          <a:xfrm>
            <a:off x="3285790" y="3429000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19EBBEF-0402-FE88-D7B3-5B9971DC5BD5}"/>
              </a:ext>
            </a:extLst>
          </p:cNvPr>
          <p:cNvSpPr/>
          <p:nvPr/>
        </p:nvSpPr>
        <p:spPr>
          <a:xfrm>
            <a:off x="4163597" y="1681163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7C2B049-446D-1D6D-D77E-6F0326EBC436}"/>
              </a:ext>
            </a:extLst>
          </p:cNvPr>
          <p:cNvSpPr/>
          <p:nvPr/>
        </p:nvSpPr>
        <p:spPr>
          <a:xfrm>
            <a:off x="4163597" y="2546842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4864E3A-D9F9-044E-2112-18967D94D3E2}"/>
              </a:ext>
            </a:extLst>
          </p:cNvPr>
          <p:cNvSpPr/>
          <p:nvPr/>
        </p:nvSpPr>
        <p:spPr>
          <a:xfrm>
            <a:off x="4163597" y="3680619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70F048F-3234-E20F-28DE-7FC4577054F4}"/>
              </a:ext>
            </a:extLst>
          </p:cNvPr>
          <p:cNvSpPr/>
          <p:nvPr/>
        </p:nvSpPr>
        <p:spPr>
          <a:xfrm>
            <a:off x="4163596" y="4946348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34813CD-0655-7AE6-EFDB-C28DE26C53BE}"/>
              </a:ext>
            </a:extLst>
          </p:cNvPr>
          <p:cNvSpPr/>
          <p:nvPr/>
        </p:nvSpPr>
        <p:spPr>
          <a:xfrm>
            <a:off x="4163595" y="5870575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BA0815-5E7C-8081-880D-905A3DE2E397}"/>
              </a:ext>
            </a:extLst>
          </p:cNvPr>
          <p:cNvSpPr/>
          <p:nvPr/>
        </p:nvSpPr>
        <p:spPr>
          <a:xfrm>
            <a:off x="4800600" y="5845801"/>
            <a:ext cx="4191000" cy="5105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Use the </a:t>
            </a:r>
            <a:r>
              <a:rPr lang="en-IN" sz="2000" err="1"/>
              <a:t>notify_die</a:t>
            </a:r>
            <a:r>
              <a:rPr lang="en-IN" sz="2000"/>
              <a:t> mechanism</a:t>
            </a:r>
          </a:p>
        </p:txBody>
      </p:sp>
    </p:spTree>
    <p:extLst>
      <p:ext uri="{BB962C8B-B14F-4D97-AF65-F5344CB8AC3E}">
        <p14:creationId xmlns:p14="http://schemas.microsoft.com/office/powerpoint/2010/main" val="2193774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1CDA-6129-AF1C-614F-7D938DD3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</a:t>
            </a:r>
            <a:r>
              <a:rPr lang="en-IN" i="1" err="1"/>
              <a:t>notify_die</a:t>
            </a:r>
            <a:r>
              <a:rPr lang="en-IN" i="1"/>
              <a:t> </a:t>
            </a:r>
            <a:r>
              <a:rPr lang="en-IN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3E53-0D00-AE2E-16C5-6033AA88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8175"/>
          </a:xfrm>
        </p:spPr>
        <p:txBody>
          <a:bodyPr>
            <a:normAutofit fontScale="92500" lnSpcReduction="10000"/>
          </a:bodyPr>
          <a:lstStyle/>
          <a:p>
            <a:r>
              <a:rPr lang="en-IN" sz="2400"/>
              <a:t>Every </a:t>
            </a:r>
            <a:r>
              <a:rPr lang="en-IN" sz="2400">
                <a:solidFill>
                  <a:srgbClr val="0070C0"/>
                </a:solidFill>
              </a:rPr>
              <a:t>event</a:t>
            </a:r>
            <a:r>
              <a:rPr lang="en-IN" sz="2400"/>
              <a:t> has a set of functions that are </a:t>
            </a:r>
            <a:r>
              <a:rPr lang="en-IN" sz="2400">
                <a:solidFill>
                  <a:srgbClr val="00B050"/>
                </a:solidFill>
              </a:rPr>
              <a:t>interested</a:t>
            </a:r>
            <a:r>
              <a:rPr lang="en-IN" sz="2400"/>
              <a:t> in it</a:t>
            </a:r>
          </a:p>
          <a:p>
            <a:r>
              <a:rPr lang="en-IN" sz="2400"/>
              <a:t>The </a:t>
            </a:r>
            <a:r>
              <a:rPr lang="en-IN" sz="2400" i="1" err="1">
                <a:solidFill>
                  <a:srgbClr val="FF0000"/>
                </a:solidFill>
              </a:rPr>
              <a:t>notify_die</a:t>
            </a:r>
            <a:r>
              <a:rPr lang="en-IN" sz="2400"/>
              <a:t> function traverses a linked list </a:t>
            </a:r>
            <a:r>
              <a:rPr lang="en-IN" sz="2400" dirty="0"/>
              <a:t>and </a:t>
            </a:r>
            <a:r>
              <a:rPr lang="en-IN" sz="2400"/>
              <a:t>calls each function in sequence.</a:t>
            </a:r>
          </a:p>
          <a:p>
            <a:r>
              <a:rPr lang="en-IN" sz="2400"/>
              <a:t>They take </a:t>
            </a:r>
            <a:r>
              <a:rPr lang="en-IN" sz="2400">
                <a:solidFill>
                  <a:srgbClr val="C00000"/>
                </a:solidFill>
              </a:rPr>
              <a:t>appropriate</a:t>
            </a:r>
            <a:r>
              <a:rPr lang="en-IN" sz="2400"/>
              <a:t> action. </a:t>
            </a:r>
          </a:p>
          <a:p>
            <a:r>
              <a:rPr lang="en-IN" sz="2400"/>
              <a:t>For example</a:t>
            </a:r>
            <a:r>
              <a:rPr lang="en-IN" sz="2400" dirty="0"/>
              <a:t>,</a:t>
            </a:r>
            <a:r>
              <a:rPr lang="en-IN" sz="2400"/>
              <a:t> for a </a:t>
            </a:r>
            <a:r>
              <a:rPr lang="en-IN" sz="2400" dirty="0"/>
              <a:t>Machine Check Exception</a:t>
            </a:r>
            <a:r>
              <a:rPr lang="en-IN" sz="2400"/>
              <a:t>, </a:t>
            </a:r>
            <a:r>
              <a:rPr lang="en-IN" sz="2400" dirty="0"/>
              <a:t>several handlers are invoked: one to fix the state of the processor and one to log </a:t>
            </a:r>
            <a:r>
              <a:rPr lang="en-IN" sz="2400"/>
              <a:t>the </a:t>
            </a:r>
            <a:r>
              <a:rPr lang="en-IN" sz="2400" dirty="0"/>
              <a:t>exception</a:t>
            </a:r>
            <a:r>
              <a:rPr lang="en-IN" sz="2400"/>
              <a:t>.</a:t>
            </a:r>
            <a:r>
              <a:rPr lang="en-IN" sz="2400" dirty="0"/>
              <a:t>	</a:t>
            </a:r>
            <a:endParaRPr lang="en-IN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91171-843A-97A9-3272-CD5308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5F56-388B-8A9C-B9D4-2F1920EB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88B6B2-AC54-B2B6-4D79-FF77B01C0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04437"/>
              </p:ext>
            </p:extLst>
          </p:nvPr>
        </p:nvGraphicFramePr>
        <p:xfrm>
          <a:off x="2717800" y="3932555"/>
          <a:ext cx="81280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950">
                  <a:extLst>
                    <a:ext uri="{9D8B030D-6E8A-4147-A177-3AD203B41FA5}">
                      <a16:colId xmlns:a16="http://schemas.microsoft.com/office/drawing/2014/main" val="1650306249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909606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5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NOTIFY_DONE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Don’t care about this event. Continue.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NOTIFY_OK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Event handled. Continue calling other functions.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3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NOTIFY_STOP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Don’t call any more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6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NOTIFY_BAD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Something went wrong. Stop calling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650338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C3D345-1155-6B11-2C22-A02DFDB4329D}"/>
              </a:ext>
            </a:extLst>
          </p:cNvPr>
          <p:cNvSpPr/>
          <p:nvPr/>
        </p:nvSpPr>
        <p:spPr>
          <a:xfrm>
            <a:off x="285750" y="4572000"/>
            <a:ext cx="2047875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Return value of each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3FBC57-C07D-6392-55A7-E6DAD5CE221B}"/>
              </a:ext>
            </a:extLst>
          </p:cNvPr>
          <p:cNvSpPr/>
          <p:nvPr/>
        </p:nvSpPr>
        <p:spPr>
          <a:xfrm>
            <a:off x="8797925" y="590550"/>
            <a:ext cx="2908300" cy="571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notifier.h</a:t>
            </a:r>
            <a:endParaRPr lang="en-IN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11DEC7-58AE-E8F5-1456-1C9A3D18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655503"/>
            <a:ext cx="646360" cy="4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189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144607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174992" y="20760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27D3F-FF5D-6CC2-FCAC-C06CBE5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43083B8E-75C8-7836-A751-970C67D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186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D62B-C094-69F5-229D-9863043A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136525"/>
            <a:ext cx="10515600" cy="941161"/>
          </a:xfrm>
        </p:spPr>
        <p:txBody>
          <a:bodyPr/>
          <a:lstStyle/>
          <a:p>
            <a:r>
              <a:rPr lang="en-IN"/>
              <a:t>Example Code with Signal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3F52-243D-3BE1-B300-E5FA7432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06287"/>
            <a:ext cx="9674941" cy="52393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>
                <a:solidFill>
                  <a:srgbClr val="C00000"/>
                </a:solidFill>
              </a:rPr>
              <a:t>handler</a:t>
            </a:r>
            <a:r>
              <a:rPr lang="en-US" sz="2000" dirty="0"/>
              <a:t> (int sig){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>
                <a:solidFill>
                  <a:srgbClr val="00B050"/>
                </a:solidFill>
              </a:rPr>
              <a:t>printf</a:t>
            </a:r>
            <a:r>
              <a:rPr lang="en-US" sz="2000" dirty="0"/>
              <a:t> ("In the signal handler of process %d \n", </a:t>
            </a:r>
            <a:r>
              <a:rPr lang="en-US" sz="2000" dirty="0" err="1"/>
              <a:t>getpid</a:t>
            </a:r>
            <a:r>
              <a:rPr lang="en-US" sz="2000" dirty="0"/>
              <a:t>());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FF0000"/>
                </a:solidFill>
              </a:rPr>
              <a:t>exit(0);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US" sz="2000" dirty="0"/>
              <a:t>(){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/>
              <a:t>pid_t</a:t>
            </a:r>
            <a:r>
              <a:rPr lang="en-US" sz="2000" dirty="0"/>
              <a:t> </a:t>
            </a:r>
            <a:r>
              <a:rPr lang="en-US" sz="2000" dirty="0" err="1"/>
              <a:t>child_pid</a:t>
            </a:r>
            <a:r>
              <a:rPr lang="en-US" sz="2000" dirty="0"/>
              <a:t>, </a:t>
            </a:r>
            <a:r>
              <a:rPr lang="en-US" sz="2000" dirty="0" err="1"/>
              <a:t>wpid</a:t>
            </a:r>
            <a:r>
              <a:rPr lang="en-US" sz="2200" dirty="0"/>
              <a:t>;</a:t>
            </a:r>
            <a:r>
              <a:rPr lang="en-US" sz="2000" dirty="0"/>
              <a:t> int status;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FF0000"/>
                </a:solidFill>
              </a:rPr>
              <a:t>signal</a:t>
            </a:r>
            <a:r>
              <a:rPr lang="en-US" sz="2000" dirty="0"/>
              <a:t> (SIGUSR1, handler);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/>
              <a:t>child_pid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B050"/>
                </a:solidFill>
              </a:rPr>
              <a:t>fork</a:t>
            </a:r>
            <a:r>
              <a:rPr lang="en-US" sz="2000" dirty="0"/>
              <a:t>();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    if (</a:t>
            </a:r>
            <a:r>
              <a:rPr lang="en-US" sz="2000" dirty="0" err="1"/>
              <a:t>child_pid</a:t>
            </a:r>
            <a:r>
              <a:rPr lang="en-US" sz="2000" dirty="0"/>
              <a:t> == 0) {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 err="1">
                <a:solidFill>
                  <a:srgbClr val="00B050"/>
                </a:solidFill>
              </a:rPr>
              <a:t>printf</a:t>
            </a:r>
            <a:r>
              <a:rPr lang="en-US" sz="2000" dirty="0"/>
              <a:t> ("I am the child and I am stuck \n");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>
                <a:solidFill>
                  <a:srgbClr val="7030A0"/>
                </a:solidFill>
              </a:rPr>
              <a:t>while</a:t>
            </a:r>
            <a:r>
              <a:rPr lang="en-US" sz="2000" dirty="0"/>
              <a:t> (1) {}</a:t>
            </a:r>
            <a:br>
              <a:rPr lang="en-US" sz="2000" dirty="0"/>
            </a:br>
            <a:r>
              <a:rPr lang="en-US" sz="2000" dirty="0"/>
              <a:t>    } else {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>
                <a:solidFill>
                  <a:srgbClr val="7030A0"/>
                </a:solidFill>
              </a:rPr>
              <a:t>sleep</a:t>
            </a:r>
            <a:r>
              <a:rPr lang="en-US" sz="2000" dirty="0"/>
              <a:t> (2);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b="1" dirty="0">
                <a:solidFill>
                  <a:srgbClr val="0070C0"/>
                </a:solidFill>
              </a:rPr>
              <a:t>kill</a:t>
            </a:r>
            <a:r>
              <a:rPr lang="en-US" sz="2000" dirty="0"/>
              <a:t> (</a:t>
            </a:r>
            <a:r>
              <a:rPr lang="en-US" sz="2000" dirty="0" err="1"/>
              <a:t>child_pid</a:t>
            </a:r>
            <a:r>
              <a:rPr lang="en-US" sz="2000" dirty="0"/>
              <a:t>, SIGUSR1);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 err="1"/>
              <a:t>wpid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70C0"/>
                </a:solidFill>
              </a:rPr>
              <a:t>wait</a:t>
            </a:r>
            <a:r>
              <a:rPr lang="en-US" sz="2000" dirty="0"/>
              <a:t> (&amp;status);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 err="1">
                <a:solidFill>
                  <a:srgbClr val="00B050"/>
                </a:solidFill>
              </a:rPr>
              <a:t>printf</a:t>
            </a:r>
            <a:r>
              <a:rPr lang="en-US" sz="2000" dirty="0"/>
              <a:t> ("Parent exiting, child = %d, </a:t>
            </a:r>
            <a:r>
              <a:rPr lang="en-US" sz="2000" dirty="0" err="1"/>
              <a:t>wpid</a:t>
            </a:r>
            <a:r>
              <a:rPr lang="en-US" sz="2000" dirty="0"/>
              <a:t> = %d,  status = %d \n",</a:t>
            </a:r>
            <a:r>
              <a:rPr lang="en-US" sz="2000" dirty="0" err="1"/>
              <a:t>child_pid</a:t>
            </a:r>
            <a:r>
              <a:rPr lang="en-US" sz="2000" dirty="0"/>
              <a:t>, </a:t>
            </a:r>
            <a:r>
              <a:rPr lang="en-US" sz="2000" dirty="0" err="1"/>
              <a:t>wpid</a:t>
            </a:r>
            <a:r>
              <a:rPr lang="en-US" sz="2000" dirty="0"/>
              <a:t>, status);</a:t>
            </a:r>
            <a:br>
              <a:rPr lang="en-US" sz="2000" dirty="0"/>
            </a:br>
            <a:r>
              <a:rPr lang="en-US" sz="2000" dirty="0"/>
              <a:t>    }</a:t>
            </a:r>
            <a:br>
              <a:rPr lang="en-US" sz="2000" dirty="0"/>
            </a:br>
            <a:r>
              <a:rPr lang="en-US" sz="2000" dirty="0"/>
              <a:t>}</a:t>
            </a:r>
            <a:endParaRPr lang="en-IN" sz="1200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A3BB7-2623-1EBA-B7F2-43FD2E54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3523-ED8F-4555-4939-91395D34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C91B69-40EC-3445-FC3D-C021E4E10AE6}"/>
              </a:ext>
            </a:extLst>
          </p:cNvPr>
          <p:cNvSpPr/>
          <p:nvPr/>
        </p:nvSpPr>
        <p:spPr>
          <a:xfrm>
            <a:off x="7761513" y="3932125"/>
            <a:ext cx="3592286" cy="6204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Child stuck in an infinite loop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ADC69E-2C34-4350-7088-B4C94CC243D1}"/>
              </a:ext>
            </a:extLst>
          </p:cNvPr>
          <p:cNvSpPr/>
          <p:nvPr/>
        </p:nvSpPr>
        <p:spPr>
          <a:xfrm>
            <a:off x="7761513" y="4833994"/>
            <a:ext cx="3592286" cy="6204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Parent signals the child and waits for it to exit</a:t>
            </a:r>
          </a:p>
        </p:txBody>
      </p:sp>
    </p:spTree>
    <p:extLst>
      <p:ext uri="{BB962C8B-B14F-4D97-AF65-F5344CB8AC3E}">
        <p14:creationId xmlns:p14="http://schemas.microsoft.com/office/powerpoint/2010/main" val="22830588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5EA7-06CA-45FE-0FF9-55E2D4DE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80D5-9935-C8C0-856B-7CDEEBC2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061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I am the child and I am stuck</a:t>
            </a:r>
          </a:p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In the signal handler of process 1078</a:t>
            </a:r>
          </a:p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Parent exiting, child = 1078, </a:t>
            </a:r>
            <a:r>
              <a:rPr lang="en-US" sz="1800" err="1">
                <a:solidFill>
                  <a:prstClr val="black"/>
                </a:solidFill>
                <a:latin typeface="Lucida Console" panose="020B0609040504020204" pitchFamily="49" charset="0"/>
              </a:rPr>
              <a:t>wpid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 = 1078,  status = 0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54075-42B7-3C07-9D49-6B216CE4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233CA-DAC3-3C74-79E6-F13BF806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74D99-BED5-79A1-9D3C-9952952A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492250"/>
            <a:ext cx="666750" cy="66675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0899C8-F863-D5A8-86E4-8EE45EE81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194151"/>
              </p:ext>
            </p:extLst>
          </p:nvPr>
        </p:nvGraphicFramePr>
        <p:xfrm>
          <a:off x="1100328" y="3264408"/>
          <a:ext cx="9452864" cy="2907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9164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754A-F2C4-7425-4366-43DBB644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Common Signals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FEAA-1465-452F-B625-7EDCDC0F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BBA70-630F-81CC-0285-B5267514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9BBAFE-5E39-2B0D-FCE8-C4ADB8813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9998"/>
              </p:ext>
            </p:extLst>
          </p:nvPr>
        </p:nvGraphicFramePr>
        <p:xfrm>
          <a:off x="1854200" y="1844199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533596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4195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5470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32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5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SIGHUP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SIGSEGV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0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SIGUSR2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7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SIGPIPE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SIGALRM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SIGTRAP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5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SIGABRT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SIGSTKFLT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0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6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4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SIGUSR1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SIGTSTP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9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97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CE33-434F-2D50-A014-0772E010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Consider a simple piece of C code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3C22-A828-49DD-1F4B-BB63BB19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0719"/>
            <a:ext cx="10515600" cy="1686243"/>
          </a:xfrm>
        </p:spPr>
        <p:txBody>
          <a:bodyPr/>
          <a:lstStyle/>
          <a:p>
            <a:r>
              <a:rPr lang="en-IN" dirty="0"/>
              <a:t>Where is </a:t>
            </a:r>
            <a:r>
              <a:rPr lang="en-IN" i="1" dirty="0" err="1">
                <a:solidFill>
                  <a:srgbClr val="00B050"/>
                </a:solidFill>
              </a:rPr>
              <a:t>printf</a:t>
            </a:r>
            <a:r>
              <a:rPr lang="en-IN" i="1" dirty="0"/>
              <a:t> </a:t>
            </a:r>
            <a:r>
              <a:rPr lang="en-IN" dirty="0"/>
              <a:t>defined? </a:t>
            </a:r>
          </a:p>
          <a:p>
            <a:r>
              <a:rPr lang="en-IN" dirty="0"/>
              <a:t>It is defined </a:t>
            </a:r>
            <a:r>
              <a:rPr lang="en-IN" dirty="0">
                <a:solidFill>
                  <a:srgbClr val="0070C0"/>
                </a:solidFill>
              </a:rPr>
              <a:t>deep</a:t>
            </a:r>
            <a:r>
              <a:rPr lang="en-IN" dirty="0"/>
              <a:t> inside the </a:t>
            </a:r>
            <a:r>
              <a:rPr lang="en-IN" i="1" dirty="0" err="1"/>
              <a:t>glibc</a:t>
            </a:r>
            <a:r>
              <a:rPr lang="en-IN" dirty="0"/>
              <a:t> library</a:t>
            </a:r>
          </a:p>
          <a:p>
            <a:r>
              <a:rPr lang="en-IN" dirty="0"/>
              <a:t>Let us </a:t>
            </a:r>
            <a:r>
              <a:rPr lang="en-IN" dirty="0">
                <a:solidFill>
                  <a:srgbClr val="FF0000"/>
                </a:solidFill>
              </a:rPr>
              <a:t>trace</a:t>
            </a:r>
            <a:r>
              <a:rPr lang="en-IN" dirty="0"/>
              <a:t> its path.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329EF-2E3F-B581-9CE3-6F578CA3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06372-4EF2-0CFC-D603-36A49804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D3F4AA-CB81-F4D1-8864-D22DC6017710}"/>
              </a:ext>
            </a:extLst>
          </p:cNvPr>
          <p:cNvSpPr/>
          <p:nvPr/>
        </p:nvSpPr>
        <p:spPr>
          <a:xfrm>
            <a:off x="2357120" y="1690688"/>
            <a:ext cx="5994400" cy="2159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/>
              <a:t>#</a:t>
            </a:r>
            <a:r>
              <a:rPr lang="en-IN" sz="2400">
                <a:solidFill>
                  <a:srgbClr val="0070C0"/>
                </a:solidFill>
              </a:rPr>
              <a:t>include</a:t>
            </a:r>
            <a:r>
              <a:rPr lang="en-IN" sz="2400"/>
              <a:t> &lt;</a:t>
            </a:r>
            <a:r>
              <a:rPr lang="en-IN" sz="2400" err="1"/>
              <a:t>stdio.h</a:t>
            </a:r>
            <a:r>
              <a:rPr lang="en-IN" sz="2400"/>
              <a:t>&gt;</a:t>
            </a:r>
          </a:p>
          <a:p>
            <a:endParaRPr lang="en-IN" sz="2400"/>
          </a:p>
          <a:p>
            <a:r>
              <a:rPr lang="en-IN" sz="2400">
                <a:solidFill>
                  <a:srgbClr val="FF0000"/>
                </a:solidFill>
              </a:rPr>
              <a:t>int</a:t>
            </a:r>
            <a:r>
              <a:rPr lang="en-IN" sz="2400"/>
              <a:t> main() {</a:t>
            </a:r>
          </a:p>
          <a:p>
            <a:r>
              <a:rPr lang="en-IN" sz="2400"/>
              <a:t>	</a:t>
            </a:r>
            <a:r>
              <a:rPr lang="en-IN" sz="2400" b="1" i="1" err="1">
                <a:solidFill>
                  <a:schemeClr val="accent6"/>
                </a:solidFill>
              </a:rPr>
              <a:t>printf</a:t>
            </a:r>
            <a:r>
              <a:rPr lang="en-IN" sz="2400"/>
              <a:t> (“Hello World \n”);</a:t>
            </a:r>
          </a:p>
          <a:p>
            <a:r>
              <a:rPr lang="en-IN" sz="240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84311-BAB6-81B4-08B9-92A8D76690F8}"/>
              </a:ext>
            </a:extLst>
          </p:cNvPr>
          <p:cNvSpPr/>
          <p:nvPr/>
        </p:nvSpPr>
        <p:spPr>
          <a:xfrm>
            <a:off x="9032240" y="1838960"/>
            <a:ext cx="3058160" cy="6442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glibc</a:t>
            </a:r>
            <a:r>
              <a:rPr lang="en-IN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version 2.5</a:t>
            </a:r>
          </a:p>
        </p:txBody>
      </p:sp>
    </p:spTree>
    <p:extLst>
      <p:ext uri="{BB962C8B-B14F-4D97-AF65-F5344CB8AC3E}">
        <p14:creationId xmlns:p14="http://schemas.microsoft.com/office/powerpoint/2010/main" val="34274008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EBAC-1ED5-B92D-9B63-AAC49EBF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/>
              <a:t>Sending a Signal to a Process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972975-561F-0843-0353-FF75793D7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417302"/>
              </p:ext>
            </p:extLst>
          </p:nvPr>
        </p:nvGraphicFramePr>
        <p:xfrm>
          <a:off x="1292352" y="1295273"/>
          <a:ext cx="8689848" cy="205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41DCC-2174-2E06-9C46-1A0583A7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A006A-4E47-A243-F2EB-3DC01B70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6C559-47CE-669F-94CE-876B7FE1A261}"/>
              </a:ext>
            </a:extLst>
          </p:cNvPr>
          <p:cNvSpPr txBox="1"/>
          <p:nvPr/>
        </p:nvSpPr>
        <p:spPr>
          <a:xfrm>
            <a:off x="838200" y="3429000"/>
            <a:ext cx="10637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If the process is not </a:t>
            </a:r>
            <a:r>
              <a:rPr lang="en-IN" sz="2400">
                <a:solidFill>
                  <a:srgbClr val="0070C0"/>
                </a:solidFill>
              </a:rPr>
              <a:t>executing</a:t>
            </a:r>
            <a:r>
              <a:rPr lang="en-IN" sz="2400"/>
              <a:t> when a signal is sent to it, then it is </a:t>
            </a:r>
            <a:r>
              <a:rPr lang="en-IN" sz="2400">
                <a:solidFill>
                  <a:srgbClr val="7030A0"/>
                </a:solidFill>
              </a:rPr>
              <a:t>queued</a:t>
            </a:r>
            <a:r>
              <a:rPr lang="en-IN" sz="2400"/>
              <a:t> by the kernel and delivered </a:t>
            </a:r>
            <a:r>
              <a:rPr lang="en-IN" sz="2400">
                <a:solidFill>
                  <a:srgbClr val="FF0000"/>
                </a:solidFill>
              </a:rPr>
              <a:t>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Signals can be </a:t>
            </a:r>
            <a:r>
              <a:rPr lang="en-IN" sz="2400">
                <a:solidFill>
                  <a:srgbClr val="FF0000"/>
                </a:solidFill>
              </a:rPr>
              <a:t>blocked</a:t>
            </a:r>
            <a:r>
              <a:rPr lang="en-IN" sz="2400"/>
              <a:t> and </a:t>
            </a:r>
            <a:r>
              <a:rPr lang="en-IN" sz="2400">
                <a:solidFill>
                  <a:srgbClr val="00B050"/>
                </a:solidFill>
              </a:rPr>
              <a:t>unblocked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A </a:t>
            </a:r>
            <a:r>
              <a:rPr lang="en-IN" sz="2400">
                <a:solidFill>
                  <a:srgbClr val="7030A0"/>
                </a:solidFill>
              </a:rPr>
              <a:t>pending</a:t>
            </a:r>
            <a:r>
              <a:rPr lang="en-IN" sz="2400"/>
              <a:t> signal is generated but not delivered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We cannot have two </a:t>
            </a:r>
            <a:r>
              <a:rPr lang="en-IN" sz="2400">
                <a:solidFill>
                  <a:schemeClr val="accent5">
                    <a:lumMod val="50000"/>
                  </a:schemeClr>
                </a:solidFill>
              </a:rPr>
              <a:t>pending</a:t>
            </a:r>
            <a:r>
              <a:rPr lang="en-IN" sz="2400"/>
              <a:t> signals of the same type </a:t>
            </a:r>
            <a:r>
              <a:rPr lang="en-IN" sz="2400">
                <a:solidFill>
                  <a:schemeClr val="accent2">
                    <a:lumMod val="75000"/>
                  </a:schemeClr>
                </a:solidFill>
              </a:rPr>
              <a:t>pending</a:t>
            </a:r>
            <a:r>
              <a:rPr lang="en-IN" sz="2400"/>
              <a:t> for a process.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When a </a:t>
            </a:r>
            <a:r>
              <a:rPr lang="en-IN" sz="2400">
                <a:solidFill>
                  <a:srgbClr val="FF0000"/>
                </a:solidFill>
              </a:rPr>
              <a:t>signal</a:t>
            </a:r>
            <a:r>
              <a:rPr lang="en-IN" sz="2400"/>
              <a:t> handler is executing, it </a:t>
            </a:r>
            <a:r>
              <a:rPr lang="en-IN" sz="2400">
                <a:solidFill>
                  <a:schemeClr val="accent6">
                    <a:lumMod val="75000"/>
                  </a:schemeClr>
                </a:solidFill>
              </a:rPr>
              <a:t>blocks</a:t>
            </a:r>
            <a:r>
              <a:rPr lang="en-IN" sz="2400"/>
              <a:t> the corresponding 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SIGKILL signals are sent to all the </a:t>
            </a:r>
            <a:r>
              <a:rPr lang="en-IN" sz="2400">
                <a:solidFill>
                  <a:srgbClr val="C00000"/>
                </a:solidFill>
              </a:rPr>
              <a:t>threads</a:t>
            </a:r>
            <a:r>
              <a:rPr lang="en-IN" sz="2400"/>
              <a:t> in a group. Other signals that are sent to a group are </a:t>
            </a:r>
            <a:r>
              <a:rPr lang="en-IN" sz="2400">
                <a:solidFill>
                  <a:srgbClr val="FF0000"/>
                </a:solidFill>
              </a:rPr>
              <a:t>handled</a:t>
            </a:r>
            <a:r>
              <a:rPr lang="en-IN" sz="2400"/>
              <a:t> by any one thread. Signal handlers are </a:t>
            </a:r>
            <a:r>
              <a:rPr lang="en-IN" sz="2400">
                <a:solidFill>
                  <a:srgbClr val="0070C0"/>
                </a:solidFill>
              </a:rPr>
              <a:t>shared</a:t>
            </a:r>
            <a:r>
              <a:rPr lang="en-IN" sz="2400"/>
              <a:t> in a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56674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685C-EB3C-9D89-B571-224C3176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Delivery of a Signal to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A998-6332-B112-0ECD-84350705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668175"/>
            <a:ext cx="10515600" cy="551815"/>
          </a:xfrm>
        </p:spPr>
        <p:txBody>
          <a:bodyPr/>
          <a:lstStyle/>
          <a:p>
            <a:r>
              <a:rPr lang="en-IN">
                <a:solidFill>
                  <a:srgbClr val="7030A0"/>
                </a:solidFill>
              </a:rPr>
              <a:t>Available</a:t>
            </a:r>
            <a:r>
              <a:rPr lang="en-IN"/>
              <a:t> options: either </a:t>
            </a:r>
            <a:r>
              <a:rPr lang="en-IN">
                <a:solidFill>
                  <a:srgbClr val="C00000"/>
                </a:solidFill>
              </a:rPr>
              <a:t>handle</a:t>
            </a:r>
            <a:r>
              <a:rPr lang="en-IN"/>
              <a:t> a signal or perform the </a:t>
            </a:r>
            <a:r>
              <a:rPr lang="en-IN">
                <a:solidFill>
                  <a:srgbClr val="00B050"/>
                </a:solidFill>
              </a:rPr>
              <a:t>default</a:t>
            </a:r>
            <a:r>
              <a:rPr lang="en-IN"/>
              <a:t>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2FF5D-9F20-3744-86A5-5898B113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ADB22-DD92-C80E-4F07-5A247248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65FD3D-3D0B-E74D-A57A-92D0B0C76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95556"/>
              </p:ext>
            </p:extLst>
          </p:nvPr>
        </p:nvGraphicFramePr>
        <p:xfrm>
          <a:off x="1505712" y="2347785"/>
          <a:ext cx="918057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474">
                  <a:extLst>
                    <a:ext uri="{9D8B030D-6E8A-4147-A177-3AD203B41FA5}">
                      <a16:colId xmlns:a16="http://schemas.microsoft.com/office/drawing/2014/main" val="1086662449"/>
                    </a:ext>
                  </a:extLst>
                </a:gridCol>
                <a:gridCol w="6805102">
                  <a:extLst>
                    <a:ext uri="{9D8B030D-6E8A-4147-A177-3AD203B41FA5}">
                      <a16:colId xmlns:a16="http://schemas.microsoft.com/office/drawing/2014/main" val="3792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5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Ignore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It is an unimportant signal and no handler is registered for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3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Terminate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Kill the process. Signals such as SIGINT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7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Dump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Along with termination create a </a:t>
                      </a:r>
                      <a:r>
                        <a:rPr lang="en-IN" sz="2000" err="1"/>
                        <a:t>coredump</a:t>
                      </a:r>
                      <a:r>
                        <a:rPr lang="en-IN" sz="2000"/>
                        <a:t> file that can be read by a debugger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7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Stop the process (example: SIGSTOP)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0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Resume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Resume a stopped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5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Handle the signal if a handler is registered for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265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E4CFCD-2671-BDB9-A995-1250E7DC6530}"/>
              </a:ext>
            </a:extLst>
          </p:cNvPr>
          <p:cNvSpPr/>
          <p:nvPr/>
        </p:nvSpPr>
        <p:spPr>
          <a:xfrm>
            <a:off x="2221992" y="5754562"/>
            <a:ext cx="7095744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SIGKILL an SIGSTOP cannot be ignored, handled, or blocked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F8FC19F-6D01-93B7-8EF5-DEF61809F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27" y="5703333"/>
            <a:ext cx="467581" cy="4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125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F9C5-3DFF-0C82-108A-86698580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Relevant Entries in </a:t>
            </a:r>
            <a:r>
              <a:rPr lang="en-IN" i="1" err="1"/>
              <a:t>task_struct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E515-74D8-53B0-6FD7-BE10E331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AE5EF-FE5E-D260-C8FB-2534B1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246EE-78E0-63E5-FF96-D61260952754}"/>
              </a:ext>
            </a:extLst>
          </p:cNvPr>
          <p:cNvSpPr/>
          <p:nvPr/>
        </p:nvSpPr>
        <p:spPr>
          <a:xfrm>
            <a:off x="1238356" y="1873634"/>
            <a:ext cx="8465602" cy="34481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solidFill>
                  <a:srgbClr val="FF0000"/>
                </a:solidFill>
              </a:rPr>
              <a:t>struct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signal_struct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rgbClr val="C00000"/>
                </a:solidFill>
              </a:rPr>
              <a:t>        </a:t>
            </a:r>
            <a:r>
              <a:rPr lang="en-US" sz="2400"/>
              <a:t>*signal;</a:t>
            </a:r>
          </a:p>
          <a:p>
            <a:r>
              <a:rPr lang="en-US" sz="2400">
                <a:solidFill>
                  <a:srgbClr val="FF0000"/>
                </a:solidFill>
              </a:rPr>
              <a:t>struct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sighand_struct</a:t>
            </a:r>
            <a:r>
              <a:rPr lang="en-US" sz="2400">
                <a:solidFill>
                  <a:schemeClr val="tx1"/>
                </a:solidFill>
              </a:rPr>
              <a:t>     </a:t>
            </a:r>
            <a:r>
              <a:rPr lang="en-US" sz="2400"/>
              <a:t>*</a:t>
            </a:r>
            <a:r>
              <a:rPr lang="en-US" sz="2400" err="1"/>
              <a:t>sighand</a:t>
            </a:r>
            <a:r>
              <a:rPr lang="en-US" sz="2400"/>
              <a:t>;</a:t>
            </a:r>
          </a:p>
          <a:p>
            <a:r>
              <a:rPr lang="en-US" sz="2400" err="1">
                <a:solidFill>
                  <a:srgbClr val="C00000"/>
                </a:solidFill>
              </a:rPr>
              <a:t>sigset_t</a:t>
            </a:r>
            <a:r>
              <a:rPr lang="en-US" sz="2400"/>
              <a:t>		     blocked;</a:t>
            </a:r>
          </a:p>
          <a:p>
            <a:r>
              <a:rPr lang="en-US" sz="2400" err="1">
                <a:solidFill>
                  <a:srgbClr val="C00000"/>
                </a:solidFill>
              </a:rPr>
              <a:t>sigset_t</a:t>
            </a:r>
            <a:r>
              <a:rPr lang="en-US" sz="2400"/>
              <a:t>		     </a:t>
            </a:r>
            <a:r>
              <a:rPr lang="en-US" sz="2400" err="1"/>
              <a:t>real_blocked</a:t>
            </a:r>
            <a:r>
              <a:rPr lang="en-US" sz="2400"/>
              <a:t>;</a:t>
            </a:r>
          </a:p>
          <a:p>
            <a:r>
              <a:rPr lang="en-US" sz="2400">
                <a:solidFill>
                  <a:srgbClr val="FF0000"/>
                </a:solidFill>
              </a:rPr>
              <a:t>struct</a:t>
            </a:r>
            <a:r>
              <a:rPr lang="en-US" sz="2400"/>
              <a:t> </a:t>
            </a:r>
            <a:r>
              <a:rPr lang="en-US" sz="2400" err="1"/>
              <a:t>sigpending</a:t>
            </a:r>
            <a:r>
              <a:rPr lang="en-US" sz="2400"/>
              <a:t>              pending;</a:t>
            </a:r>
          </a:p>
          <a:p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unsigned</a:t>
            </a:r>
            <a:r>
              <a:rPr lang="en-US" sz="2400"/>
              <a:t> long                    </a:t>
            </a:r>
            <a:r>
              <a:rPr lang="en-US" sz="2400" err="1"/>
              <a:t>sass_ss_sp</a:t>
            </a:r>
            <a:r>
              <a:rPr lang="en-US" sz="2400"/>
              <a:t>;</a:t>
            </a:r>
          </a:p>
          <a:p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size_t</a:t>
            </a:r>
            <a:r>
              <a:rPr lang="en-US" sz="2400"/>
              <a:t>	                                </a:t>
            </a:r>
            <a:r>
              <a:rPr lang="en-US" sz="2400" err="1"/>
              <a:t>sass_ss_size</a:t>
            </a:r>
            <a:r>
              <a:rPr lang="en-US" sz="2400"/>
              <a:t>;</a:t>
            </a:r>
            <a:endParaRPr lang="en-IN" sz="2400"/>
          </a:p>
          <a:p>
            <a:endParaRPr lang="en-IN" sz="2400" err="1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7EA20BA-CB40-BC17-0AC2-FF18CA16F6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048" y="1629467"/>
            <a:ext cx="528616" cy="472451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152F55C-9CE2-4F02-EEB7-DF0350A13E46}"/>
              </a:ext>
            </a:extLst>
          </p:cNvPr>
          <p:cNvSpPr/>
          <p:nvPr/>
        </p:nvSpPr>
        <p:spPr>
          <a:xfrm>
            <a:off x="5921828" y="2014853"/>
            <a:ext cx="3624507" cy="366962"/>
          </a:xfrm>
          <a:prstGeom prst="wedgeRoundRectCallout">
            <a:avLst>
              <a:gd name="adj1" fmla="val -66667"/>
              <a:gd name="adj2" fmla="val 29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Description of the signal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ABDD0C3-0606-74D1-B33D-1A14A3D8D58E}"/>
              </a:ext>
            </a:extLst>
          </p:cNvPr>
          <p:cNvSpPr/>
          <p:nvPr/>
        </p:nvSpPr>
        <p:spPr>
          <a:xfrm>
            <a:off x="6187004" y="2523034"/>
            <a:ext cx="2883843" cy="366962"/>
          </a:xfrm>
          <a:prstGeom prst="wedgeRoundRectCallout">
            <a:avLst>
              <a:gd name="adj1" fmla="val -71782"/>
              <a:gd name="adj2" fmla="val -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Signal handlers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F5DD3A4-E6D7-1F2E-CED7-0D99D8B45577}"/>
              </a:ext>
            </a:extLst>
          </p:cNvPr>
          <p:cNvSpPr/>
          <p:nvPr/>
        </p:nvSpPr>
        <p:spPr>
          <a:xfrm>
            <a:off x="6373368" y="2949221"/>
            <a:ext cx="192024" cy="6169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0EE455-6DFA-31AE-D8F6-20FBA4FAED46}"/>
              </a:ext>
            </a:extLst>
          </p:cNvPr>
          <p:cNvSpPr/>
          <p:nvPr/>
        </p:nvSpPr>
        <p:spPr>
          <a:xfrm>
            <a:off x="6656832" y="3105360"/>
            <a:ext cx="2807208" cy="366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Blocked signals.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50CB5D4-D384-6A4E-E333-F1A31DC0F7E1}"/>
              </a:ext>
            </a:extLst>
          </p:cNvPr>
          <p:cNvSpPr/>
          <p:nvPr/>
        </p:nvSpPr>
        <p:spPr>
          <a:xfrm>
            <a:off x="6373368" y="3994008"/>
            <a:ext cx="192024" cy="6169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160E01-AB20-6456-B26B-DDDD530F25B9}"/>
              </a:ext>
            </a:extLst>
          </p:cNvPr>
          <p:cNvSpPr/>
          <p:nvPr/>
        </p:nvSpPr>
        <p:spPr>
          <a:xfrm>
            <a:off x="6656832" y="4118996"/>
            <a:ext cx="2807208" cy="366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Stack size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A23F869-A312-5072-7282-E1F6F5DBB3CA}"/>
              </a:ext>
            </a:extLst>
          </p:cNvPr>
          <p:cNvSpPr/>
          <p:nvPr/>
        </p:nvSpPr>
        <p:spPr>
          <a:xfrm>
            <a:off x="6656832" y="3594292"/>
            <a:ext cx="2883843" cy="366962"/>
          </a:xfrm>
          <a:prstGeom prst="wedgeRoundRectCallout">
            <a:avLst>
              <a:gd name="adj1" fmla="val -87636"/>
              <a:gd name="adj2" fmla="val 1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Pending signals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B6D354-EFF4-71C6-08E6-0A16015A7647}"/>
              </a:ext>
            </a:extLst>
          </p:cNvPr>
          <p:cNvSpPr/>
          <p:nvPr/>
        </p:nvSpPr>
        <p:spPr>
          <a:xfrm>
            <a:off x="1746504" y="4778636"/>
            <a:ext cx="7479792" cy="11649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/>
              <a:t>Signal handlers by default use the process’s stack. However, they can be made to execute on an alternate stack. The variables </a:t>
            </a:r>
            <a:r>
              <a:rPr lang="en-IN" sz="2000" i="1" err="1"/>
              <a:t>sass_sp_size</a:t>
            </a:r>
            <a:r>
              <a:rPr lang="en-IN" sz="2000" i="1"/>
              <a:t> </a:t>
            </a:r>
            <a:r>
              <a:rPr lang="en-IN" sz="2000"/>
              <a:t>and </a:t>
            </a:r>
            <a:r>
              <a:rPr lang="en-IN" sz="2000" i="1" err="1"/>
              <a:t>sass_ss_size</a:t>
            </a:r>
            <a:r>
              <a:rPr lang="en-IN" sz="2000" i="1"/>
              <a:t> </a:t>
            </a:r>
            <a:r>
              <a:rPr lang="en-IN" sz="2000"/>
              <a:t>are used to specify the alternate stack.</a:t>
            </a:r>
          </a:p>
        </p:txBody>
      </p:sp>
      <p:pic>
        <p:nvPicPr>
          <p:cNvPr id="17" name="Picture 16" descr="A picture containing airplane&#10;&#10;Description automatically generated">
            <a:extLst>
              <a:ext uri="{FF2B5EF4-FFF2-40B4-BE49-F238E27FC236}">
                <a16:creationId xmlns:a16="http://schemas.microsoft.com/office/drawing/2014/main" id="{FBB83DF3-D436-9ECA-39B6-36E682F13E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863645" y="4755379"/>
            <a:ext cx="946308" cy="9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68C6-8B0C-62C3-A9DD-6C6AE13F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struct </a:t>
            </a:r>
            <a:r>
              <a:rPr lang="en-IN" i="1" err="1"/>
              <a:t>signal_struct</a:t>
            </a:r>
            <a:endParaRPr lang="en-IN" i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39894-9EC1-301E-5695-3F8E7F34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4F467-5012-F6C1-9715-52780DC1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4A099-7530-28D1-4920-D409E5BBFFC7}"/>
              </a:ext>
            </a:extLst>
          </p:cNvPr>
          <p:cNvSpPr/>
          <p:nvPr/>
        </p:nvSpPr>
        <p:spPr>
          <a:xfrm>
            <a:off x="420624" y="1545336"/>
            <a:ext cx="11594592" cy="2670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B050"/>
                </a:solidFill>
              </a:rPr>
              <a:t>struct</a:t>
            </a:r>
            <a:r>
              <a:rPr lang="en-US" sz="2400"/>
              <a:t> </a:t>
            </a:r>
            <a:r>
              <a:rPr lang="en-US" sz="2400" err="1"/>
              <a:t>signal_struct</a:t>
            </a:r>
            <a:r>
              <a:rPr lang="en-US" sz="2400"/>
              <a:t> {</a:t>
            </a:r>
          </a:p>
          <a:p>
            <a:r>
              <a:rPr lang="en-US" sz="2400">
                <a:solidFill>
                  <a:srgbClr val="C00000"/>
                </a:solidFill>
              </a:rPr>
              <a:t>     </a:t>
            </a:r>
            <a:r>
              <a:rPr lang="en-US" sz="2400" err="1">
                <a:solidFill>
                  <a:srgbClr val="C00000"/>
                </a:solidFill>
              </a:rPr>
              <a:t>atomic_t</a:t>
            </a:r>
            <a:r>
              <a:rPr lang="en-US" sz="2400"/>
              <a:t>                          live;                          /* number of active processes in the group */</a:t>
            </a:r>
          </a:p>
          <a:p>
            <a:r>
              <a:rPr lang="en-US" sz="2400">
                <a:solidFill>
                  <a:srgbClr val="FF0000"/>
                </a:solidFill>
              </a:rPr>
              <a:t>     struct </a:t>
            </a:r>
            <a:r>
              <a:rPr lang="en-US" sz="2400" err="1">
                <a:solidFill>
                  <a:srgbClr val="FF0000"/>
                </a:solidFill>
              </a:rPr>
              <a:t>list_head</a:t>
            </a:r>
            <a:r>
              <a:rPr lang="en-US" sz="2400"/>
              <a:t>	       </a:t>
            </a:r>
            <a:r>
              <a:rPr lang="en-US" sz="2400" err="1"/>
              <a:t>thread_head</a:t>
            </a:r>
            <a:r>
              <a:rPr lang="en-US" sz="2400"/>
              <a:t>;         /* all the threads in the thread group */</a:t>
            </a:r>
          </a:p>
          <a:p>
            <a:r>
              <a:rPr lang="en-US" sz="2400">
                <a:solidFill>
                  <a:srgbClr val="00B050"/>
                </a:solidFill>
              </a:rPr>
              <a:t>     </a:t>
            </a:r>
            <a:r>
              <a:rPr lang="en-US" sz="2400" err="1">
                <a:solidFill>
                  <a:srgbClr val="00B050"/>
                </a:solidFill>
              </a:rPr>
              <a:t>wait_queue_head_t</a:t>
            </a:r>
            <a:r>
              <a:rPr lang="en-US" sz="2400">
                <a:solidFill>
                  <a:srgbClr val="00B050"/>
                </a:solidFill>
              </a:rPr>
              <a:t>      </a:t>
            </a:r>
            <a:r>
              <a:rPr lang="en-US" sz="2400" err="1"/>
              <a:t>wait_chldexit</a:t>
            </a:r>
            <a:r>
              <a:rPr lang="en-US" sz="2400"/>
              <a:t>;	 /* processes waiting on the wait system call */</a:t>
            </a:r>
          </a:p>
          <a:p>
            <a:r>
              <a:rPr lang="en-US" sz="2400">
                <a:solidFill>
                  <a:srgbClr val="0070C0"/>
                </a:solidFill>
              </a:rPr>
              <a:t>     struct </a:t>
            </a:r>
            <a:r>
              <a:rPr lang="en-US" sz="2400" err="1">
                <a:solidFill>
                  <a:srgbClr val="0070C0"/>
                </a:solidFill>
              </a:rPr>
              <a:t>task_struct</a:t>
            </a:r>
            <a:r>
              <a:rPr lang="en-US" sz="2400"/>
              <a:t>	       *</a:t>
            </a:r>
            <a:r>
              <a:rPr lang="en-US" sz="2400" err="1"/>
              <a:t>curr_target</a:t>
            </a:r>
            <a:r>
              <a:rPr lang="en-US" sz="2400"/>
              <a:t>;          /* last thread that received a signal */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rgbClr val="7030A0"/>
                </a:solidFill>
              </a:rPr>
              <a:t>struct </a:t>
            </a:r>
            <a:r>
              <a:rPr lang="en-US" sz="2400" err="1">
                <a:solidFill>
                  <a:srgbClr val="7030A0"/>
                </a:solidFill>
              </a:rPr>
              <a:t>sigpending</a:t>
            </a:r>
            <a:r>
              <a:rPr lang="en-US" sz="2400"/>
              <a:t>	        </a:t>
            </a:r>
            <a:r>
              <a:rPr lang="en-US" sz="2400" err="1"/>
              <a:t>shared_pending</a:t>
            </a:r>
            <a:r>
              <a:rPr lang="en-US" sz="2400"/>
              <a:t>;   /* shared list of pending signals in the group */</a:t>
            </a:r>
          </a:p>
          <a:p>
            <a:r>
              <a:rPr lang="en-US" sz="2400"/>
              <a:t>} ;</a:t>
            </a:r>
            <a:endParaRPr lang="en-IN" sz="2400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A08BAB-7A86-3A3D-FF82-3BD6B837A480}"/>
              </a:ext>
            </a:extLst>
          </p:cNvPr>
          <p:cNvSpPr/>
          <p:nvPr/>
        </p:nvSpPr>
        <p:spPr>
          <a:xfrm>
            <a:off x="7973568" y="594360"/>
            <a:ext cx="3685032" cy="5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/include/</a:t>
            </a:r>
            <a:r>
              <a:rPr lang="en-IN" sz="2000" err="1">
                <a:solidFill>
                  <a:srgbClr val="0070C0"/>
                </a:solidFill>
              </a:rPr>
              <a:t>linux</a:t>
            </a:r>
            <a:r>
              <a:rPr lang="en-IN" sz="2000">
                <a:solidFill>
                  <a:srgbClr val="0070C0"/>
                </a:solidFill>
              </a:rPr>
              <a:t>/sched/</a:t>
            </a:r>
            <a:r>
              <a:rPr lang="en-IN" sz="2000" err="1">
                <a:solidFill>
                  <a:srgbClr val="0070C0"/>
                </a:solidFill>
              </a:rPr>
              <a:t>signal.h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4F04F-6ACF-51F2-60D3-B77A7AB9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940" y="703360"/>
            <a:ext cx="558628" cy="324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271C54-D5DD-2FED-0535-ACDEC4AF0E5A}"/>
              </a:ext>
            </a:extLst>
          </p:cNvPr>
          <p:cNvSpPr txBox="1"/>
          <p:nvPr/>
        </p:nvSpPr>
        <p:spPr>
          <a:xfrm>
            <a:off x="923544" y="4636008"/>
            <a:ext cx="107350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This is shared by all the </a:t>
            </a:r>
            <a:r>
              <a:rPr lang="en-IN" sz="2400">
                <a:solidFill>
                  <a:srgbClr val="00B050"/>
                </a:solidFill>
              </a:rPr>
              <a:t>processes</a:t>
            </a:r>
            <a:r>
              <a:rPr lang="en-IN" sz="2400"/>
              <a:t> that are a part of the same </a:t>
            </a:r>
            <a:r>
              <a:rPr lang="en-IN" sz="2400">
                <a:solidFill>
                  <a:srgbClr val="FF0000"/>
                </a:solidFill>
              </a:rPr>
              <a:t>thread</a:t>
            </a:r>
            <a:r>
              <a:rPr lang="en-IN" sz="2400"/>
              <a:t>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Linux </a:t>
            </a:r>
            <a:r>
              <a:rPr lang="en-IN" sz="2400">
                <a:solidFill>
                  <a:srgbClr val="0070C0"/>
                </a:solidFill>
              </a:rPr>
              <a:t>treats</a:t>
            </a:r>
            <a:r>
              <a:rPr lang="en-IN" sz="2400"/>
              <a:t> a thread group as a whole unit insofar as </a:t>
            </a:r>
            <a:r>
              <a:rPr lang="en-IN" sz="2400">
                <a:solidFill>
                  <a:srgbClr val="7030A0"/>
                </a:solidFill>
              </a:rPr>
              <a:t>signals</a:t>
            </a:r>
            <a:r>
              <a:rPr lang="en-IN" sz="2400"/>
              <a:t> as concerned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A lot of signals are </a:t>
            </a:r>
            <a:r>
              <a:rPr lang="en-IN" sz="2400">
                <a:solidFill>
                  <a:srgbClr val="7030A0"/>
                </a:solidFill>
              </a:rPr>
              <a:t>sent</a:t>
            </a:r>
            <a:r>
              <a:rPr lang="en-IN" sz="2400"/>
              <a:t> to a thread group; a </a:t>
            </a:r>
            <a:r>
              <a:rPr lang="en-IN" sz="2400">
                <a:solidFill>
                  <a:srgbClr val="FF0000"/>
                </a:solidFill>
              </a:rPr>
              <a:t>thread</a:t>
            </a:r>
            <a:r>
              <a:rPr lang="en-IN" sz="2400"/>
              <a:t> within the group handles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FCB750F-8C5D-0206-D2DF-38FAEBEB67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860" y="1191024"/>
            <a:ext cx="559552" cy="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85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C435-3186-7701-ED45-BD54973B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Signal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E7F7-0C2F-B1BB-D708-C576DA30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3799"/>
            <a:ext cx="10515600" cy="2622551"/>
          </a:xfrm>
        </p:spPr>
        <p:txBody>
          <a:bodyPr>
            <a:normAutofit/>
          </a:bodyPr>
          <a:lstStyle/>
          <a:p>
            <a:r>
              <a:rPr lang="en-IN" sz="2400"/>
              <a:t>This represents a </a:t>
            </a:r>
            <a:r>
              <a:rPr lang="en-IN" sz="2400">
                <a:solidFill>
                  <a:srgbClr val="0070C0"/>
                </a:solidFill>
              </a:rPr>
              <a:t>signal handler. </a:t>
            </a:r>
          </a:p>
          <a:p>
            <a:r>
              <a:rPr lang="en-IN" sz="2400"/>
              <a:t>All the </a:t>
            </a:r>
            <a:r>
              <a:rPr lang="en-IN" sz="2400">
                <a:solidFill>
                  <a:srgbClr val="7030A0"/>
                </a:solidFill>
              </a:rPr>
              <a:t>threads</a:t>
            </a:r>
            <a:r>
              <a:rPr lang="en-IN" sz="2400"/>
              <a:t> in the thread group share the same </a:t>
            </a:r>
            <a:r>
              <a:rPr lang="en-IN" sz="2400" err="1">
                <a:solidFill>
                  <a:schemeClr val="accent1">
                    <a:lumMod val="75000"/>
                  </a:schemeClr>
                </a:solidFill>
              </a:rPr>
              <a:t>sighand_struct</a:t>
            </a:r>
            <a:endParaRPr lang="en-IN" sz="240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count </a:t>
            </a:r>
            <a:r>
              <a:rPr lang="en-IN"/>
              <a:t>maintains the </a:t>
            </a:r>
            <a:r>
              <a:rPr lang="en-IN">
                <a:solidFill>
                  <a:srgbClr val="00B050"/>
                </a:solidFill>
              </a:rPr>
              <a:t>number</a:t>
            </a:r>
            <a:r>
              <a:rPr lang="en-IN"/>
              <a:t> of </a:t>
            </a:r>
            <a:r>
              <a:rPr lang="en-IN" err="1">
                <a:solidFill>
                  <a:schemeClr val="accent5">
                    <a:lumMod val="75000"/>
                  </a:schemeClr>
                </a:solidFill>
              </a:rPr>
              <a:t>task_structs</a:t>
            </a:r>
            <a:r>
              <a:rPr lang="en-IN"/>
              <a:t> that point to this handler</a:t>
            </a:r>
          </a:p>
          <a:p>
            <a:pPr lvl="1"/>
            <a:r>
              <a:rPr lang="en-IN"/>
              <a:t>They also share the same set of </a:t>
            </a:r>
            <a:r>
              <a:rPr lang="en-IN">
                <a:solidFill>
                  <a:srgbClr val="FF0000"/>
                </a:solidFill>
              </a:rPr>
              <a:t>waiting</a:t>
            </a:r>
            <a:r>
              <a:rPr lang="en-IN"/>
              <a:t> processes</a:t>
            </a:r>
          </a:p>
          <a:p>
            <a:r>
              <a:rPr lang="en-IN" sz="2400">
                <a:solidFill>
                  <a:srgbClr val="7030A0"/>
                </a:solidFill>
              </a:rPr>
              <a:t>_NSIG </a:t>
            </a:r>
            <a:r>
              <a:rPr lang="en-IN" sz="2400"/>
              <a:t>= </a:t>
            </a:r>
            <a:r>
              <a:rPr lang="en-IN" sz="2400">
                <a:solidFill>
                  <a:srgbClr val="C00000"/>
                </a:solidFill>
              </a:rPr>
              <a:t>64</a:t>
            </a:r>
            <a:r>
              <a:rPr lang="en-IN" sz="2400"/>
              <a:t> in x86 machines</a:t>
            </a:r>
          </a:p>
          <a:p>
            <a:r>
              <a:rPr lang="en-IN" sz="2400"/>
              <a:t> We store an </a:t>
            </a:r>
            <a:r>
              <a:rPr lang="en-IN" sz="2400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IN" sz="2400"/>
              <a:t> of </a:t>
            </a:r>
            <a:r>
              <a:rPr lang="en-IN" sz="2400" err="1">
                <a:solidFill>
                  <a:schemeClr val="accent6">
                    <a:lumMod val="75000"/>
                  </a:schemeClr>
                </a:solidFill>
              </a:rPr>
              <a:t>k_sigaction</a:t>
            </a:r>
            <a:r>
              <a:rPr lang="en-IN" sz="24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/>
              <a:t>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F7F4-F7E2-E175-7D63-892CD7FF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4BCFC-311C-569D-657A-8FAD1CA9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34C888-E978-C37F-C736-3C9E5F8514EC}"/>
              </a:ext>
            </a:extLst>
          </p:cNvPr>
          <p:cNvSpPr/>
          <p:nvPr/>
        </p:nvSpPr>
        <p:spPr>
          <a:xfrm>
            <a:off x="1723210" y="1578430"/>
            <a:ext cx="8745580" cy="19268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i="1">
                <a:solidFill>
                  <a:srgbClr val="00B050"/>
                </a:solidFill>
              </a:rPr>
              <a:t>struct</a:t>
            </a:r>
            <a:r>
              <a:rPr lang="en-IN" sz="2400"/>
              <a:t> </a:t>
            </a:r>
            <a:r>
              <a:rPr lang="en-IN" sz="2400" err="1"/>
              <a:t>sighand_struct</a:t>
            </a:r>
            <a:r>
              <a:rPr lang="en-IN" sz="2400"/>
              <a:t> {</a:t>
            </a:r>
          </a:p>
          <a:p>
            <a:r>
              <a:rPr lang="en-IN" sz="2400"/>
              <a:t>	</a:t>
            </a:r>
            <a:r>
              <a:rPr lang="en-IN" sz="2400" err="1"/>
              <a:t>refcount_t</a:t>
            </a:r>
            <a:r>
              <a:rPr lang="en-IN" sz="2400"/>
              <a:t>		count;</a:t>
            </a:r>
          </a:p>
          <a:p>
            <a:r>
              <a:rPr lang="en-IN" sz="2400"/>
              <a:t>	</a:t>
            </a:r>
            <a:r>
              <a:rPr lang="en-IN" sz="2400" err="1"/>
              <a:t>wait_queue_head_t</a:t>
            </a:r>
            <a:r>
              <a:rPr lang="en-IN" sz="2400"/>
              <a:t>	</a:t>
            </a:r>
            <a:r>
              <a:rPr lang="en-IN" sz="2400" err="1"/>
              <a:t>signalfd_wqh</a:t>
            </a:r>
            <a:r>
              <a:rPr lang="en-IN" sz="2400"/>
              <a:t>;</a:t>
            </a:r>
          </a:p>
          <a:p>
            <a:r>
              <a:rPr lang="en-IN" sz="2400"/>
              <a:t>	struct </a:t>
            </a:r>
            <a:r>
              <a:rPr lang="en-IN" sz="2400" err="1"/>
              <a:t>k_sigaction</a:t>
            </a:r>
            <a:r>
              <a:rPr lang="en-IN" sz="2400"/>
              <a:t> 	action[_NSIG];</a:t>
            </a:r>
          </a:p>
          <a:p>
            <a:r>
              <a:rPr lang="en-IN" sz="2400"/>
              <a:t>};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2A6B3FD-DE41-06EB-F84E-C463DF3D5B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5957" y="1242625"/>
            <a:ext cx="827508" cy="7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69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344A-61AE-39A2-9DDB-BFBE0C0F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 </a:t>
            </a:r>
            <a:r>
              <a:rPr lang="en-IN" err="1"/>
              <a:t>sigaction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B7E53-3787-CB6A-AFEC-4A70F981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8087"/>
            <a:ext cx="10515600" cy="1898876"/>
          </a:xfrm>
        </p:spPr>
        <p:txBody>
          <a:bodyPr/>
          <a:lstStyle/>
          <a:p>
            <a:r>
              <a:rPr lang="en-IN" err="1">
                <a:solidFill>
                  <a:srgbClr val="FF0000"/>
                </a:solidFill>
              </a:rPr>
              <a:t>sa_handler</a:t>
            </a:r>
            <a:r>
              <a:rPr lang="en-IN"/>
              <a:t> is the </a:t>
            </a:r>
            <a:r>
              <a:rPr lang="en-IN">
                <a:solidFill>
                  <a:srgbClr val="00B050"/>
                </a:solidFill>
              </a:rPr>
              <a:t>function</a:t>
            </a:r>
            <a:r>
              <a:rPr lang="en-IN"/>
              <a:t> pointer</a:t>
            </a:r>
          </a:p>
          <a:p>
            <a:r>
              <a:rPr lang="en-IN" err="1">
                <a:solidFill>
                  <a:srgbClr val="0070C0"/>
                </a:solidFill>
              </a:rPr>
              <a:t>sa_mask</a:t>
            </a:r>
            <a:r>
              <a:rPr lang="en-IN"/>
              <a:t> is the signal mask (for the currently masked signals)</a:t>
            </a:r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B3EA8-5161-24C4-04BC-B9C5368F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AE8C1-7E99-1FD9-2274-C1B437E5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79D9B-397E-EFC2-29D7-4354C362FC11}"/>
              </a:ext>
            </a:extLst>
          </p:cNvPr>
          <p:cNvSpPr/>
          <p:nvPr/>
        </p:nvSpPr>
        <p:spPr>
          <a:xfrm>
            <a:off x="838200" y="1675014"/>
            <a:ext cx="10366248" cy="21676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>
                <a:solidFill>
                  <a:srgbClr val="FF0000"/>
                </a:solidFill>
              </a:rPr>
              <a:t>struct</a:t>
            </a:r>
            <a:r>
              <a:rPr lang="en-IN" sz="2400"/>
              <a:t> </a:t>
            </a:r>
            <a:r>
              <a:rPr lang="en-IN" sz="2400" err="1"/>
              <a:t>sigaction</a:t>
            </a:r>
            <a:r>
              <a:rPr lang="en-IN" sz="2400"/>
              <a:t> {</a:t>
            </a:r>
          </a:p>
          <a:p>
            <a:r>
              <a:rPr lang="nb-NO" sz="2400"/>
              <a:t>	</a:t>
            </a:r>
            <a:r>
              <a:rPr lang="nb-NO" sz="2400">
                <a:solidFill>
                  <a:srgbClr val="00B050"/>
                </a:solidFill>
              </a:rPr>
              <a:t>__sighandler_t </a:t>
            </a:r>
            <a:r>
              <a:rPr lang="nb-NO" sz="2400"/>
              <a:t>sa_handler;</a:t>
            </a:r>
          </a:p>
          <a:p>
            <a:r>
              <a:rPr lang="nb-NO" sz="2400"/>
              <a:t>	</a:t>
            </a:r>
            <a:r>
              <a:rPr lang="nb-NO" sz="2400">
                <a:solidFill>
                  <a:srgbClr val="C00000"/>
                </a:solidFill>
              </a:rPr>
              <a:t>unsigned long</a:t>
            </a:r>
            <a:r>
              <a:rPr lang="nb-NO" sz="2400"/>
              <a:t> sa_flags;</a:t>
            </a:r>
          </a:p>
          <a:p>
            <a:r>
              <a:rPr lang="nb-NO" sz="2400"/>
              <a:t>	</a:t>
            </a:r>
            <a:r>
              <a:rPr lang="nb-NO" sz="2400">
                <a:solidFill>
                  <a:srgbClr val="FF0000"/>
                </a:solidFill>
              </a:rPr>
              <a:t>sigset_t</a:t>
            </a:r>
            <a:r>
              <a:rPr lang="nb-NO" sz="2400"/>
              <a:t> sa_mask;</a:t>
            </a:r>
            <a:endParaRPr lang="en-IN" sz="2400"/>
          </a:p>
          <a:p>
            <a:r>
              <a:rPr lang="en-IN" sz="2400"/>
              <a:t>};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86182C3-CD69-21B5-50BE-02F6EBD3A5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5345" y="1277675"/>
            <a:ext cx="705710" cy="6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04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0380-5FB9-B58A-03AC-2F548625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struct </a:t>
            </a:r>
            <a:r>
              <a:rPr lang="en-IN" i="1" err="1"/>
              <a:t>sigpending</a:t>
            </a: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503D-CF76-2766-EC0E-D4D0E4D2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2914"/>
            <a:ext cx="10025743" cy="544286"/>
          </a:xfrm>
        </p:spPr>
        <p:txBody>
          <a:bodyPr/>
          <a:lstStyle/>
          <a:p>
            <a:r>
              <a:rPr lang="en-IN"/>
              <a:t>It contains a </a:t>
            </a:r>
            <a:r>
              <a:rPr lang="en-IN">
                <a:solidFill>
                  <a:srgbClr val="00B050"/>
                </a:solidFill>
              </a:rPr>
              <a:t>list</a:t>
            </a:r>
            <a:r>
              <a:rPr lang="en-IN"/>
              <a:t> of </a:t>
            </a:r>
            <a:r>
              <a:rPr lang="en-IN" err="1">
                <a:solidFill>
                  <a:srgbClr val="0070C0"/>
                </a:solidFill>
              </a:rPr>
              <a:t>sigqueue</a:t>
            </a:r>
            <a:r>
              <a:rPr lang="en-IN"/>
              <a:t> data structures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8216B-85F9-321A-8B44-DDFEF267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A65B5-C7F3-3677-FDA6-D0CFDA75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C3367-6B10-B36C-C8C7-CB418ED1C05D}"/>
              </a:ext>
            </a:extLst>
          </p:cNvPr>
          <p:cNvSpPr txBox="1"/>
          <p:nvPr/>
        </p:nvSpPr>
        <p:spPr>
          <a:xfrm>
            <a:off x="1034143" y="1883229"/>
            <a:ext cx="733697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>
                <a:solidFill>
                  <a:srgbClr val="FF0000"/>
                </a:solidFill>
              </a:rPr>
              <a:t>struct</a:t>
            </a:r>
            <a:r>
              <a:rPr lang="en-IN" sz="2400"/>
              <a:t> </a:t>
            </a:r>
            <a:r>
              <a:rPr lang="en-IN" sz="2400" err="1"/>
              <a:t>sigpending</a:t>
            </a:r>
            <a:r>
              <a:rPr lang="en-IN" sz="2400"/>
              <a:t> {</a:t>
            </a:r>
          </a:p>
          <a:p>
            <a:r>
              <a:rPr lang="en-IN" sz="2400"/>
              <a:t>	</a:t>
            </a:r>
            <a:r>
              <a:rPr lang="en-IN" sz="2400">
                <a:solidFill>
                  <a:srgbClr val="0070C0"/>
                </a:solidFill>
              </a:rPr>
              <a:t>struct </a:t>
            </a:r>
            <a:r>
              <a:rPr lang="en-IN" sz="2400" err="1">
                <a:solidFill>
                  <a:srgbClr val="0070C0"/>
                </a:solidFill>
              </a:rPr>
              <a:t>list_head</a:t>
            </a:r>
            <a:r>
              <a:rPr lang="en-IN" sz="2400"/>
              <a:t> list; </a:t>
            </a:r>
          </a:p>
          <a:p>
            <a:r>
              <a:rPr lang="en-IN" sz="2400"/>
              <a:t>	</a:t>
            </a:r>
            <a:r>
              <a:rPr lang="en-IN" sz="2400" err="1">
                <a:solidFill>
                  <a:srgbClr val="C00000"/>
                </a:solidFill>
              </a:rPr>
              <a:t>sigset_t</a:t>
            </a:r>
            <a:r>
              <a:rPr lang="en-IN" sz="2400"/>
              <a:t> signal;</a:t>
            </a:r>
          </a:p>
          <a:p>
            <a:r>
              <a:rPr lang="en-IN" sz="2400"/>
              <a:t>}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BD45CFD-8B93-3344-60C4-0474BA3F8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4446" y="1403599"/>
            <a:ext cx="827508" cy="739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6DA222-2A14-E04A-702D-1E1FC30D43CF}"/>
              </a:ext>
            </a:extLst>
          </p:cNvPr>
          <p:cNvSpPr txBox="1"/>
          <p:nvPr/>
        </p:nvSpPr>
        <p:spPr>
          <a:xfrm>
            <a:off x="1034142" y="4462500"/>
            <a:ext cx="9612087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>
                <a:solidFill>
                  <a:srgbClr val="FF0000"/>
                </a:solidFill>
              </a:rPr>
              <a:t>struct</a:t>
            </a:r>
            <a:r>
              <a:rPr lang="en-IN" sz="2400"/>
              <a:t> </a:t>
            </a:r>
            <a:r>
              <a:rPr lang="en-IN" sz="2400" err="1"/>
              <a:t>sigqueue</a:t>
            </a:r>
            <a:r>
              <a:rPr lang="en-IN" sz="2400"/>
              <a:t> {</a:t>
            </a:r>
          </a:p>
          <a:p>
            <a:r>
              <a:rPr lang="en-IN" sz="2400"/>
              <a:t>	</a:t>
            </a:r>
            <a:r>
              <a:rPr lang="en-IN" sz="2400">
                <a:solidFill>
                  <a:srgbClr val="0070C0"/>
                </a:solidFill>
              </a:rPr>
              <a:t>struct </a:t>
            </a:r>
            <a:r>
              <a:rPr lang="en-IN" sz="2400" err="1">
                <a:solidFill>
                  <a:srgbClr val="0070C0"/>
                </a:solidFill>
              </a:rPr>
              <a:t>list_head</a:t>
            </a:r>
            <a:r>
              <a:rPr lang="en-IN" sz="2400"/>
              <a:t> list;        /* </a:t>
            </a:r>
            <a:r>
              <a:rPr lang="en-IN" sz="2400">
                <a:solidFill>
                  <a:schemeClr val="tx1"/>
                </a:solidFill>
              </a:rPr>
              <a:t>Pointing to its </a:t>
            </a:r>
            <a:r>
              <a:rPr lang="en-IN" sz="2400">
                <a:solidFill>
                  <a:srgbClr val="FF0000"/>
                </a:solidFill>
              </a:rPr>
              <a:t>current position </a:t>
            </a:r>
            <a:r>
              <a:rPr lang="en-IN" sz="2400">
                <a:solidFill>
                  <a:schemeClr val="tx1"/>
                </a:solidFill>
              </a:rPr>
              <a:t>in the 								queue of </a:t>
            </a:r>
            <a:r>
              <a:rPr lang="en-IN" sz="2400" err="1">
                <a:solidFill>
                  <a:schemeClr val="tx1"/>
                </a:solidFill>
              </a:rPr>
              <a:t>sigqueues</a:t>
            </a:r>
            <a:r>
              <a:rPr lang="en-IN" sz="2400">
                <a:solidFill>
                  <a:schemeClr val="tx1"/>
                </a:solidFill>
              </a:rPr>
              <a:t> </a:t>
            </a:r>
            <a:r>
              <a:rPr lang="en-IN" sz="2400"/>
              <a:t>*/</a:t>
            </a:r>
          </a:p>
          <a:p>
            <a:r>
              <a:rPr lang="en-IN" sz="2400"/>
              <a:t>	</a:t>
            </a:r>
            <a:r>
              <a:rPr lang="en-IN" sz="2400" err="1">
                <a:solidFill>
                  <a:srgbClr val="C00000"/>
                </a:solidFill>
              </a:rPr>
              <a:t>kernel_siginfo_t</a:t>
            </a:r>
            <a:r>
              <a:rPr lang="en-IN" sz="2400">
                <a:solidFill>
                  <a:srgbClr val="C00000"/>
                </a:solidFill>
              </a:rPr>
              <a:t> </a:t>
            </a:r>
            <a:r>
              <a:rPr lang="en-IN" sz="2400">
                <a:solidFill>
                  <a:schemeClr val="tx1"/>
                </a:solidFill>
              </a:rPr>
              <a:t>info;    </a:t>
            </a:r>
          </a:p>
          <a:p>
            <a:r>
              <a:rPr lang="en-IN" sz="2400"/>
              <a:t>}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E354774-1843-853A-1A15-7FC47034F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9131" y="4167432"/>
            <a:ext cx="827508" cy="7395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E358F4-7B98-6986-A49F-102A837512B5}"/>
              </a:ext>
            </a:extLst>
          </p:cNvPr>
          <p:cNvSpPr/>
          <p:nvPr/>
        </p:nvSpPr>
        <p:spPr>
          <a:xfrm>
            <a:off x="5067299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sigqueue</a:t>
            </a:r>
            <a:endParaRPr lang="en-IN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51670-3949-2D4D-046B-EF193FFCC731}"/>
              </a:ext>
            </a:extLst>
          </p:cNvPr>
          <p:cNvSpPr/>
          <p:nvPr/>
        </p:nvSpPr>
        <p:spPr>
          <a:xfrm>
            <a:off x="6839045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sigqueue</a:t>
            </a:r>
            <a:endParaRPr lang="en-IN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3E6C02-4A24-C538-14E5-4F1BB3DA2AA7}"/>
              </a:ext>
            </a:extLst>
          </p:cNvPr>
          <p:cNvSpPr/>
          <p:nvPr/>
        </p:nvSpPr>
        <p:spPr>
          <a:xfrm>
            <a:off x="8610600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sigqueue</a:t>
            </a:r>
            <a:endParaRPr lang="en-IN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5190-04FB-AE77-1A5F-C11CE183B59E}"/>
              </a:ext>
            </a:extLst>
          </p:cNvPr>
          <p:cNvSpPr/>
          <p:nvPr/>
        </p:nvSpPr>
        <p:spPr>
          <a:xfrm>
            <a:off x="10410825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sigqueue</a:t>
            </a:r>
            <a:endParaRPr lang="en-IN" sz="2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1A0ECB-6DBD-5FAA-C22C-15796D34F497}"/>
              </a:ext>
            </a:extLst>
          </p:cNvPr>
          <p:cNvCxnSpPr/>
          <p:nvPr/>
        </p:nvCxnSpPr>
        <p:spPr>
          <a:xfrm>
            <a:off x="6257924" y="2286000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CB3389-4F2A-55DE-5274-8DD084B42D42}"/>
              </a:ext>
            </a:extLst>
          </p:cNvPr>
          <p:cNvCxnSpPr>
            <a:cxnSpLocks/>
          </p:cNvCxnSpPr>
          <p:nvPr/>
        </p:nvCxnSpPr>
        <p:spPr>
          <a:xfrm flipH="1">
            <a:off x="6257924" y="2562225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EB8EFF-2476-FB80-A951-885BAA9F0863}"/>
              </a:ext>
            </a:extLst>
          </p:cNvPr>
          <p:cNvCxnSpPr/>
          <p:nvPr/>
        </p:nvCxnSpPr>
        <p:spPr>
          <a:xfrm>
            <a:off x="8028213" y="2286000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BA75E1-8FCA-C53A-6F79-F54D194763AC}"/>
              </a:ext>
            </a:extLst>
          </p:cNvPr>
          <p:cNvCxnSpPr>
            <a:cxnSpLocks/>
          </p:cNvCxnSpPr>
          <p:nvPr/>
        </p:nvCxnSpPr>
        <p:spPr>
          <a:xfrm flipH="1">
            <a:off x="8028213" y="2562225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1BABEB-B01F-4F3B-04CE-536E0BC1B2B0}"/>
              </a:ext>
            </a:extLst>
          </p:cNvPr>
          <p:cNvCxnSpPr/>
          <p:nvPr/>
        </p:nvCxnSpPr>
        <p:spPr>
          <a:xfrm>
            <a:off x="9801225" y="2286000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08646A-1B81-73C0-4FCA-50EB0B3704FC}"/>
              </a:ext>
            </a:extLst>
          </p:cNvPr>
          <p:cNvCxnSpPr>
            <a:cxnSpLocks/>
          </p:cNvCxnSpPr>
          <p:nvPr/>
        </p:nvCxnSpPr>
        <p:spPr>
          <a:xfrm flipH="1">
            <a:off x="9801225" y="2562225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76A5BD-B1B1-C4CE-CDE5-EEC07E4CD88D}"/>
              </a:ext>
            </a:extLst>
          </p:cNvPr>
          <p:cNvCxnSpPr/>
          <p:nvPr/>
        </p:nvCxnSpPr>
        <p:spPr>
          <a:xfrm flipV="1">
            <a:off x="8318773" y="2676525"/>
            <a:ext cx="720452" cy="223049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C74B313-A6AB-66CA-CB53-7153AF552F07}"/>
              </a:ext>
            </a:extLst>
          </p:cNvPr>
          <p:cNvSpPr/>
          <p:nvPr/>
        </p:nvSpPr>
        <p:spPr>
          <a:xfrm>
            <a:off x="7038975" y="4907017"/>
            <a:ext cx="2105025" cy="365125"/>
          </a:xfrm>
          <a:prstGeom prst="round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pic>
        <p:nvPicPr>
          <p:cNvPr id="28" name="Picture 27" descr="A close up of a device&#10;&#10;Description automatically generated">
            <a:extLst>
              <a:ext uri="{FF2B5EF4-FFF2-40B4-BE49-F238E27FC236}">
                <a16:creationId xmlns:a16="http://schemas.microsoft.com/office/drawing/2014/main" id="{CD464F1B-5EA4-9244-5993-C4E21D326A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805">
            <a:off x="4801961" y="5279300"/>
            <a:ext cx="1266242" cy="12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24D2-A337-E4DE-C033-94A69D8C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err="1"/>
              <a:t>kernel_siginfo_t</a:t>
            </a: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3C9C-0AB8-18B3-96F3-F38FA8B1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39125" cy="287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>
                <a:solidFill>
                  <a:srgbClr val="0070C0"/>
                </a:solidFill>
              </a:rPr>
              <a:t>struct</a:t>
            </a:r>
            <a:r>
              <a:rPr lang="en-IN" sz="2400"/>
              <a:t> {				</a:t>
            </a:r>
          </a:p>
          <a:p>
            <a:pPr marL="0" indent="0">
              <a:buNone/>
            </a:pPr>
            <a:r>
              <a:rPr lang="en-IN" sz="2400"/>
              <a:t>	int </a:t>
            </a:r>
            <a:r>
              <a:rPr lang="en-IN" sz="2400" err="1"/>
              <a:t>si_signo</a:t>
            </a:r>
            <a:r>
              <a:rPr lang="en-IN" sz="2400"/>
              <a:t>;	 	             /* signal number */</a:t>
            </a:r>
          </a:p>
          <a:p>
            <a:pPr marL="0" indent="0">
              <a:buNone/>
            </a:pPr>
            <a:r>
              <a:rPr lang="en-IN" sz="2400"/>
              <a:t>	int </a:t>
            </a:r>
            <a:r>
              <a:rPr lang="en-IN" sz="2400" err="1"/>
              <a:t>si_errno</a:t>
            </a:r>
            <a:r>
              <a:rPr lang="en-IN" sz="2400"/>
              <a:t>;		             /* error number */</a:t>
            </a:r>
          </a:p>
          <a:p>
            <a:pPr marL="0" indent="0">
              <a:buNone/>
            </a:pPr>
            <a:r>
              <a:rPr lang="en-IN" sz="2400"/>
              <a:t>	int </a:t>
            </a:r>
            <a:r>
              <a:rPr lang="en-IN" sz="2400" err="1"/>
              <a:t>si_code</a:t>
            </a:r>
            <a:r>
              <a:rPr lang="en-IN" sz="2400"/>
              <a:t>;		             /* source of the signal */</a:t>
            </a:r>
          </a:p>
          <a:p>
            <a:pPr marL="0" indent="0">
              <a:buNone/>
            </a:pPr>
            <a:r>
              <a:rPr lang="en-IN" sz="2400"/>
              <a:t>	union __</a:t>
            </a:r>
            <a:r>
              <a:rPr lang="en-IN" sz="2400" err="1"/>
              <a:t>sifields</a:t>
            </a:r>
            <a:r>
              <a:rPr lang="en-IN" sz="2400"/>
              <a:t> _</a:t>
            </a:r>
            <a:r>
              <a:rPr lang="en-IN" sz="2400" err="1"/>
              <a:t>sifields</a:t>
            </a:r>
            <a:r>
              <a:rPr lang="en-IN" sz="2400"/>
              <a:t>;	/* sender’s </a:t>
            </a:r>
            <a:r>
              <a:rPr lang="en-IN" sz="2400" err="1"/>
              <a:t>pid</a:t>
            </a:r>
            <a:r>
              <a:rPr lang="en-IN" sz="2400"/>
              <a:t> + more */</a:t>
            </a:r>
          </a:p>
          <a:p>
            <a:pPr marL="0" indent="0">
              <a:buNone/>
            </a:pPr>
            <a:r>
              <a:rPr lang="en-IN" sz="240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40E4B-EE5F-E035-08BC-39019C57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AA92C-AA5D-58A1-B7A4-C527A525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74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0C0A-25A3-3E14-CD0E-74F2BCC7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91825" cy="1325563"/>
          </a:xfrm>
        </p:spPr>
        <p:txBody>
          <a:bodyPr/>
          <a:lstStyle/>
          <a:p>
            <a:r>
              <a:rPr lang="en-IN"/>
              <a:t>Storing the User’s Context (in the User’s Stack)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F193-4AF1-3CAB-63E4-A078C9AB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160464"/>
            <a:ext cx="10515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rt_sigframe</a:t>
            </a:r>
            <a:r>
              <a:rPr lang="en-IN" sz="2000"/>
              <a:t> {</a:t>
            </a:r>
          </a:p>
          <a:p>
            <a:pPr marL="0" indent="0">
              <a:buNone/>
            </a:pPr>
            <a:r>
              <a:rPr lang="en-IN" sz="2000"/>
              <a:t>	</a:t>
            </a:r>
            <a:r>
              <a:rPr lang="en-IN" sz="2000">
                <a:solidFill>
                  <a:srgbClr val="FF0000"/>
                </a:solidFill>
              </a:rPr>
              <a:t>char __user *  </a:t>
            </a:r>
            <a:r>
              <a:rPr lang="en-IN" sz="2000" err="1"/>
              <a:t>pretcode</a:t>
            </a:r>
            <a:r>
              <a:rPr lang="en-IN" sz="2000"/>
              <a:t>;                    /* </a:t>
            </a:r>
            <a:r>
              <a:rPr lang="en-IN" sz="2000">
                <a:solidFill>
                  <a:srgbClr val="FF0000"/>
                </a:solidFill>
              </a:rPr>
              <a:t>return address: </a:t>
            </a:r>
            <a:r>
              <a:rPr lang="en-IN" sz="2000"/>
              <a:t>__</a:t>
            </a:r>
            <a:r>
              <a:rPr lang="en-IN" sz="2000" err="1"/>
              <a:t>restore_rt</a:t>
            </a:r>
            <a:r>
              <a:rPr lang="en-IN" sz="2000"/>
              <a:t> </a:t>
            </a:r>
            <a:r>
              <a:rPr lang="en-IN" sz="2000" err="1"/>
              <a:t>glibc</a:t>
            </a:r>
            <a:r>
              <a:rPr lang="en-IN" sz="2000"/>
              <a:t> function */</a:t>
            </a:r>
          </a:p>
          <a:p>
            <a:pPr marL="0" indent="0">
              <a:buNone/>
            </a:pPr>
            <a:r>
              <a:rPr lang="en-IN" sz="2000"/>
              <a:t>	</a:t>
            </a:r>
            <a:r>
              <a:rPr lang="en-IN" sz="2000">
                <a:solidFill>
                  <a:srgbClr val="0070C0"/>
                </a:solidFill>
              </a:rPr>
              <a:t>struct </a:t>
            </a:r>
            <a:r>
              <a:rPr lang="en-IN" sz="2000" err="1">
                <a:solidFill>
                  <a:srgbClr val="0070C0"/>
                </a:solidFill>
              </a:rPr>
              <a:t>ucontext</a:t>
            </a:r>
            <a:r>
              <a:rPr lang="en-IN" sz="2000"/>
              <a:t> uc;                              /* </a:t>
            </a:r>
            <a:r>
              <a:rPr lang="en-IN" sz="2000">
                <a:solidFill>
                  <a:srgbClr val="C00000"/>
                </a:solidFill>
              </a:rPr>
              <a:t>context</a:t>
            </a:r>
            <a:r>
              <a:rPr lang="en-IN" sz="2000"/>
              <a:t> */</a:t>
            </a:r>
          </a:p>
          <a:p>
            <a:pPr marL="0" indent="0">
              <a:buNone/>
            </a:pPr>
            <a:r>
              <a:rPr lang="en-IN" sz="2000"/>
              <a:t>	struct </a:t>
            </a:r>
            <a:r>
              <a:rPr lang="en-IN" sz="2000" err="1"/>
              <a:t>siginfo</a:t>
            </a:r>
            <a:r>
              <a:rPr lang="en-IN" sz="2000"/>
              <a:t> info;                               /* </a:t>
            </a:r>
            <a:r>
              <a:rPr lang="en-IN" sz="2000" err="1">
                <a:solidFill>
                  <a:srgbClr val="0070C0"/>
                </a:solidFill>
              </a:rPr>
              <a:t>kernel_siginfo_t</a:t>
            </a:r>
            <a:r>
              <a:rPr lang="en-IN" sz="2000">
                <a:solidFill>
                  <a:srgbClr val="0070C0"/>
                </a:solidFill>
              </a:rPr>
              <a:t> </a:t>
            </a:r>
            <a:r>
              <a:rPr lang="en-IN" sz="2000"/>
              <a:t>*/</a:t>
            </a:r>
          </a:p>
          <a:p>
            <a:pPr marL="0" indent="0">
              <a:buNone/>
            </a:pPr>
            <a:r>
              <a:rPr lang="en-IN" sz="2000"/>
              <a:t>};</a:t>
            </a: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ucontext</a:t>
            </a:r>
            <a:r>
              <a:rPr lang="en-IN" sz="2000"/>
              <a:t> {</a:t>
            </a:r>
          </a:p>
          <a:p>
            <a:pPr marL="0" indent="0">
              <a:buNone/>
            </a:pPr>
            <a:r>
              <a:rPr lang="en-IN" sz="2000"/>
              <a:t>	unsigned long	  </a:t>
            </a:r>
            <a:r>
              <a:rPr lang="en-IN" sz="2000" err="1"/>
              <a:t>uc_flags</a:t>
            </a:r>
            <a:r>
              <a:rPr lang="en-IN" sz="2000"/>
              <a:t>;</a:t>
            </a:r>
          </a:p>
          <a:p>
            <a:pPr marL="0" indent="0">
              <a:buNone/>
            </a:pPr>
            <a:r>
              <a:rPr lang="en-IN" sz="2000"/>
              <a:t>	</a:t>
            </a:r>
            <a:r>
              <a:rPr lang="en-IN" sz="2000" err="1">
                <a:solidFill>
                  <a:srgbClr val="C00000"/>
                </a:solidFill>
              </a:rPr>
              <a:t>stack_t</a:t>
            </a:r>
            <a:r>
              <a:rPr lang="en-IN" sz="2000"/>
              <a:t>		  </a:t>
            </a:r>
            <a:r>
              <a:rPr lang="en-IN" sz="2000" err="1"/>
              <a:t>uc_stack</a:t>
            </a:r>
            <a:r>
              <a:rPr lang="en-IN" sz="2000"/>
              <a:t>;          /* user’s stack pointer */</a:t>
            </a:r>
          </a:p>
          <a:p>
            <a:pPr marL="0" indent="0">
              <a:buNone/>
            </a:pPr>
            <a:r>
              <a:rPr lang="en-IN" sz="2000"/>
              <a:t>	</a:t>
            </a:r>
            <a:r>
              <a:rPr lang="en-IN" sz="2000">
                <a:solidFill>
                  <a:srgbClr val="7030A0"/>
                </a:solidFill>
              </a:rPr>
              <a:t>struct </a:t>
            </a:r>
            <a:r>
              <a:rPr lang="en-IN" sz="2000" err="1">
                <a:solidFill>
                  <a:srgbClr val="7030A0"/>
                </a:solidFill>
              </a:rPr>
              <a:t>sigcontext</a:t>
            </a:r>
            <a:r>
              <a:rPr lang="en-IN" sz="2000">
                <a:solidFill>
                  <a:srgbClr val="7030A0"/>
                </a:solidFill>
              </a:rPr>
              <a:t>    </a:t>
            </a:r>
            <a:r>
              <a:rPr lang="en-IN" sz="2000" err="1"/>
              <a:t>uc_mcontext</a:t>
            </a:r>
            <a:r>
              <a:rPr lang="en-IN" sz="2000"/>
              <a:t>;</a:t>
            </a:r>
          </a:p>
          <a:p>
            <a:pPr marL="0" indent="0">
              <a:buNone/>
            </a:pPr>
            <a:r>
              <a:rPr lang="en-IN" sz="2000"/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58CC4-0EF5-0463-87E0-1FB0F181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C37E0-64F9-A4F6-44DF-5C6D0B94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09B38E-6AE7-B223-8D17-E1B88EEAB224}"/>
              </a:ext>
            </a:extLst>
          </p:cNvPr>
          <p:cNvSpPr/>
          <p:nvPr/>
        </p:nvSpPr>
        <p:spPr>
          <a:xfrm>
            <a:off x="76200" y="1581151"/>
            <a:ext cx="1323975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Stored on the user’s stack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605A6C-1710-C2B6-62EF-048369DDFB26}"/>
              </a:ext>
            </a:extLst>
          </p:cNvPr>
          <p:cNvSpPr/>
          <p:nvPr/>
        </p:nvSpPr>
        <p:spPr>
          <a:xfrm>
            <a:off x="76200" y="4076700"/>
            <a:ext cx="1323975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User process’s context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59B0FFD-090E-46FF-105D-A5DCBF5331EB}"/>
              </a:ext>
            </a:extLst>
          </p:cNvPr>
          <p:cNvSpPr/>
          <p:nvPr/>
        </p:nvSpPr>
        <p:spPr>
          <a:xfrm>
            <a:off x="5791199" y="5353050"/>
            <a:ext cx="3609975" cy="828675"/>
          </a:xfrm>
          <a:prstGeom prst="wedgeRoundRectCallout">
            <a:avLst>
              <a:gd name="adj1" fmla="val -51967"/>
              <a:gd name="adj2" fmla="val -915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Snapshot of all the registers and the user process’s state</a:t>
            </a:r>
          </a:p>
        </p:txBody>
      </p:sp>
    </p:spTree>
    <p:extLst>
      <p:ext uri="{BB962C8B-B14F-4D97-AF65-F5344CB8AC3E}">
        <p14:creationId xmlns:p14="http://schemas.microsoft.com/office/powerpoint/2010/main" val="20941937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86B2-D658-E309-26A4-5231D8FA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Returning from a Signal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435C-DE69-9264-BE3A-14359C8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2400"/>
          </a:xfrm>
        </p:spPr>
        <p:txBody>
          <a:bodyPr/>
          <a:lstStyle/>
          <a:p>
            <a:r>
              <a:rPr lang="en-IN"/>
              <a:t>We return to the </a:t>
            </a:r>
            <a:r>
              <a:rPr lang="en-IN">
                <a:solidFill>
                  <a:srgbClr val="FF0000"/>
                </a:solidFill>
              </a:rPr>
              <a:t>__</a:t>
            </a:r>
            <a:r>
              <a:rPr lang="en-IN" err="1">
                <a:solidFill>
                  <a:srgbClr val="FF0000"/>
                </a:solidFill>
              </a:rPr>
              <a:t>restore_rt</a:t>
            </a:r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 err="1"/>
              <a:t>glibc</a:t>
            </a:r>
            <a:r>
              <a:rPr lang="en-IN"/>
              <a:t> function</a:t>
            </a:r>
          </a:p>
          <a:p>
            <a:pPr lvl="1"/>
            <a:r>
              <a:rPr lang="en-IN"/>
              <a:t>Recall: its address was pushed to the user’s stack</a:t>
            </a:r>
          </a:p>
          <a:p>
            <a:r>
              <a:rPr lang="en-IN"/>
              <a:t>The </a:t>
            </a:r>
            <a:r>
              <a:rPr lang="en-IN">
                <a:solidFill>
                  <a:srgbClr val="FF0000"/>
                </a:solidFill>
              </a:rPr>
              <a:t>__</a:t>
            </a:r>
            <a:r>
              <a:rPr lang="en-IN" err="1">
                <a:solidFill>
                  <a:srgbClr val="FF0000"/>
                </a:solidFill>
              </a:rPr>
              <a:t>restore_rt</a:t>
            </a:r>
            <a:r>
              <a:rPr lang="en-IN"/>
              <a:t> function makes a system call </a:t>
            </a:r>
            <a:r>
              <a:rPr lang="en-IN" err="1">
                <a:solidFill>
                  <a:srgbClr val="002060"/>
                </a:solidFill>
              </a:rPr>
              <a:t>sigreturn</a:t>
            </a:r>
            <a:endParaRPr lang="en-IN">
              <a:solidFill>
                <a:srgbClr val="00206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E4297-2EA7-9A41-7D55-7DFCE995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366B-D77A-02DD-5406-C0E34F7B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28F13B-FC00-E4D4-4559-F4999345A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960368"/>
              </p:ext>
            </p:extLst>
          </p:nvPr>
        </p:nvGraphicFramePr>
        <p:xfrm>
          <a:off x="1420812" y="3370792"/>
          <a:ext cx="9350375" cy="298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03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F466-5824-07AE-6DA7-5B281D31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stdio.h</a:t>
            </a:r>
            <a:r>
              <a:rPr lang="en-IN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48C7-4AD1-6F7D-2A45-03B9D9FD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87" y="2286001"/>
            <a:ext cx="10657668" cy="309499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format</a:t>
            </a:r>
            <a:r>
              <a:rPr lang="en-IN" dirty="0"/>
              <a:t> string is a constant string (cannot be </a:t>
            </a:r>
            <a:r>
              <a:rPr lang="en-IN" dirty="0">
                <a:solidFill>
                  <a:srgbClr val="7030A0"/>
                </a:solidFill>
              </a:rPr>
              <a:t>modified</a:t>
            </a:r>
            <a:r>
              <a:rPr lang="en-IN" dirty="0"/>
              <a:t>)</a:t>
            </a:r>
          </a:p>
          <a:p>
            <a:r>
              <a:rPr lang="en-IN" dirty="0"/>
              <a:t>The … indicates a </a:t>
            </a:r>
            <a:r>
              <a:rPr lang="en-IN" dirty="0">
                <a:solidFill>
                  <a:srgbClr val="0070C0"/>
                </a:solidFill>
              </a:rPr>
              <a:t>variable</a:t>
            </a:r>
            <a:r>
              <a:rPr lang="en-IN" dirty="0"/>
              <a:t> number of arguments</a:t>
            </a:r>
          </a:p>
          <a:p>
            <a:r>
              <a:rPr lang="en-IN" dirty="0"/>
              <a:t>This is the </a:t>
            </a:r>
            <a:r>
              <a:rPr lang="en-IN" dirty="0">
                <a:solidFill>
                  <a:srgbClr val="00B050"/>
                </a:solidFill>
              </a:rPr>
              <a:t>flow</a:t>
            </a:r>
            <a:r>
              <a:rPr lang="en-IN" dirty="0"/>
              <a:t> of control inside the </a:t>
            </a:r>
            <a:r>
              <a:rPr lang="en-IN" dirty="0" err="1"/>
              <a:t>glibc</a:t>
            </a:r>
            <a:r>
              <a:rPr lang="en-IN" dirty="0"/>
              <a:t> code</a:t>
            </a:r>
          </a:p>
          <a:p>
            <a:pPr lvl="1"/>
            <a:r>
              <a:rPr lang="en-IN" dirty="0" err="1"/>
              <a:t>printf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__</a:t>
            </a:r>
            <a:r>
              <a:rPr lang="en-IN" dirty="0" err="1">
                <a:sym typeface="Wingdings" panose="05000000000000000000" pitchFamily="2" charset="2"/>
              </a:rPr>
              <a:t>printf</a:t>
            </a:r>
            <a:r>
              <a:rPr lang="en-IN" dirty="0">
                <a:sym typeface="Wingdings" panose="05000000000000000000" pitchFamily="2" charset="2"/>
              </a:rPr>
              <a:t> (alias)  </a:t>
            </a:r>
            <a:r>
              <a:rPr lang="en-IN" dirty="0" err="1">
                <a:sym typeface="Wingdings" panose="05000000000000000000" pitchFamily="2" charset="2"/>
              </a:rPr>
              <a:t>vfprintf</a:t>
            </a:r>
            <a:r>
              <a:rPr lang="en-IN" dirty="0">
                <a:sym typeface="Wingdings" panose="05000000000000000000" pitchFamily="2" charset="2"/>
              </a:rPr>
              <a:t>   </a:t>
            </a:r>
            <a:r>
              <a:rPr lang="en-IN" dirty="0" err="1">
                <a:sym typeface="Wingdings" panose="05000000000000000000" pitchFamily="2" charset="2"/>
              </a:rPr>
              <a:t>printf_positional</a:t>
            </a:r>
            <a:r>
              <a:rPr lang="en-IN" dirty="0">
                <a:sym typeface="Wingdings" panose="05000000000000000000" pitchFamily="2" charset="2"/>
              </a:rPr>
              <a:t>  </a:t>
            </a:r>
            <a:r>
              <a:rPr lang="en-IN" dirty="0" err="1">
                <a:sym typeface="Wingdings" panose="05000000000000000000" pitchFamily="2" charset="2"/>
              </a:rPr>
              <a:t>outstring</a:t>
            </a:r>
            <a:r>
              <a:rPr lang="en-IN" dirty="0">
                <a:sym typeface="Wingdings" panose="05000000000000000000" pitchFamily="2" charset="2"/>
              </a:rPr>
              <a:t>	  PUT</a:t>
            </a:r>
          </a:p>
          <a:p>
            <a:r>
              <a:rPr lang="en-IN" dirty="0">
                <a:sym typeface="Wingdings" panose="05000000000000000000" pitchFamily="2" charset="2"/>
              </a:rPr>
              <a:t>Very soon, the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signature</a:t>
            </a:r>
            <a:r>
              <a:rPr lang="en-IN" dirty="0">
                <a:sym typeface="Wingdings" panose="05000000000000000000" pitchFamily="2" charset="2"/>
              </a:rPr>
              <a:t> changes. The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functions</a:t>
            </a:r>
            <a:r>
              <a:rPr lang="en-IN" dirty="0">
                <a:sym typeface="Wingdings" panose="05000000000000000000" pitchFamily="2" charset="2"/>
              </a:rPr>
              <a:t> become more and more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generic</a:t>
            </a:r>
            <a:r>
              <a:rPr lang="en-IN" dirty="0">
                <a:sym typeface="Wingdings" panose="05000000000000000000" pitchFamily="2" charset="2"/>
              </a:rPr>
              <a:t>. An additional argument FILE *s is introduced. It defaults to </a:t>
            </a:r>
            <a:r>
              <a:rPr lang="en-IN" i="1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stdout</a:t>
            </a:r>
            <a:r>
              <a:rPr lang="en-IN" dirty="0">
                <a:sym typeface="Wingdings" panose="05000000000000000000" pitchFamily="2" charset="2"/>
              </a:rPr>
              <a:t> (terminal)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327A5-1228-77CF-3F3F-D00EACCF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6616D-0800-2125-6B8A-70296495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5FE040-260B-DAAE-C886-A62106905FAB}"/>
              </a:ext>
            </a:extLst>
          </p:cNvPr>
          <p:cNvSpPr/>
          <p:nvPr/>
        </p:nvSpPr>
        <p:spPr>
          <a:xfrm>
            <a:off x="1300480" y="5483675"/>
            <a:ext cx="9987280" cy="897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800"/>
              <a:t> </a:t>
            </a:r>
            <a:r>
              <a:rPr lang="en-IN" sz="2800" i="1" err="1"/>
              <a:t>vfprintf</a:t>
            </a:r>
            <a:r>
              <a:rPr lang="en-IN" sz="2800" i="1"/>
              <a:t> </a:t>
            </a:r>
            <a:r>
              <a:rPr lang="en-IN" sz="2800"/>
              <a:t>(</a:t>
            </a:r>
            <a:r>
              <a:rPr lang="en-IN" sz="2800">
                <a:solidFill>
                  <a:srgbClr val="00B050"/>
                </a:solidFill>
              </a:rPr>
              <a:t>FILE</a:t>
            </a:r>
            <a:r>
              <a:rPr lang="en-IN" sz="2800"/>
              <a:t> *s, </a:t>
            </a:r>
            <a:r>
              <a:rPr lang="en-IN" sz="2800" err="1">
                <a:solidFill>
                  <a:srgbClr val="C00000"/>
                </a:solidFill>
              </a:rPr>
              <a:t>const</a:t>
            </a:r>
            <a:r>
              <a:rPr lang="en-IN" sz="2800"/>
              <a:t> CHAR_T *format, </a:t>
            </a:r>
            <a:r>
              <a:rPr lang="en-IN" sz="2800" err="1">
                <a:solidFill>
                  <a:srgbClr val="7030A0"/>
                </a:solidFill>
              </a:rPr>
              <a:t>va_list</a:t>
            </a:r>
            <a:r>
              <a:rPr lang="en-IN" sz="2800">
                <a:solidFill>
                  <a:srgbClr val="7030A0"/>
                </a:solidFill>
              </a:rPr>
              <a:t> </a:t>
            </a:r>
            <a:r>
              <a:rPr lang="en-IN" sz="2800"/>
              <a:t>ap, </a:t>
            </a:r>
            <a:r>
              <a:rPr lang="en-IN" sz="2800">
                <a:solidFill>
                  <a:schemeClr val="accent4">
                    <a:lumMod val="50000"/>
                  </a:schemeClr>
                </a:solidFill>
              </a:rPr>
              <a:t>unsigned int </a:t>
            </a:r>
            <a:r>
              <a:rPr lang="en-IN" sz="2800" err="1"/>
              <a:t>mode_flags</a:t>
            </a:r>
            <a:r>
              <a:rPr lang="en-IN" sz="2800"/>
              <a:t>);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027634-BB67-E3C7-3628-17CE3463E9AA}"/>
              </a:ext>
            </a:extLst>
          </p:cNvPr>
          <p:cNvSpPr/>
          <p:nvPr/>
        </p:nvSpPr>
        <p:spPr>
          <a:xfrm>
            <a:off x="1205589" y="1477009"/>
            <a:ext cx="9987280" cy="666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800"/>
              <a:t> </a:t>
            </a:r>
            <a:r>
              <a:rPr lang="en-IN" sz="2800" i="1" err="1"/>
              <a:t>printf</a:t>
            </a:r>
            <a:r>
              <a:rPr lang="en-IN" sz="2800"/>
              <a:t> (</a:t>
            </a:r>
            <a:r>
              <a:rPr lang="en-IN" sz="2800" err="1">
                <a:solidFill>
                  <a:srgbClr val="C00000"/>
                </a:solidFill>
              </a:rPr>
              <a:t>const</a:t>
            </a:r>
            <a:r>
              <a:rPr lang="en-IN" sz="2800"/>
              <a:t> char* format, …)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775B9-1B75-7AAA-9480-23B5C3EACF1F}"/>
              </a:ext>
            </a:extLst>
          </p:cNvPr>
          <p:cNvSpPr/>
          <p:nvPr/>
        </p:nvSpPr>
        <p:spPr>
          <a:xfrm>
            <a:off x="7508240" y="447040"/>
            <a:ext cx="4074160" cy="6664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 err="1"/>
              <a:t>vfprintf-internal.c</a:t>
            </a:r>
            <a:endParaRPr lang="en-IN" sz="2800" i="1"/>
          </a:p>
        </p:txBody>
      </p:sp>
    </p:spTree>
    <p:extLst>
      <p:ext uri="{BB962C8B-B14F-4D97-AF65-F5344CB8AC3E}">
        <p14:creationId xmlns:p14="http://schemas.microsoft.com/office/powerpoint/2010/main" val="7218449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17C10-1932-95EC-B04B-EAF2941F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3A31-6BD8-7650-D7CF-F1817FB4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FDDD-E5C7-AF6C-6B25-0CD8926B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Chain of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E86B-0369-EC65-6D72-2B13173C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5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__</a:t>
            </a:r>
            <a:r>
              <a:rPr lang="en-IN" dirty="0" err="1">
                <a:sym typeface="Wingdings" panose="05000000000000000000" pitchFamily="2" charset="2"/>
              </a:rPr>
              <a:t>xsputn</a:t>
            </a:r>
            <a:r>
              <a:rPr lang="en-IN" dirty="0">
                <a:sym typeface="Wingdings" panose="05000000000000000000" pitchFamily="2" charset="2"/>
              </a:rPr>
              <a:t> function  </a:t>
            </a:r>
            <a:r>
              <a:rPr lang="en-IN" dirty="0" err="1">
                <a:sym typeface="Wingdings" panose="05000000000000000000" pitchFamily="2" charset="2"/>
              </a:rPr>
              <a:t>new_do_write</a:t>
            </a:r>
            <a:r>
              <a:rPr lang="en-IN" dirty="0">
                <a:sym typeface="Wingdings" panose="05000000000000000000" pitchFamily="2" charset="2"/>
              </a:rPr>
              <a:t> in </a:t>
            </a:r>
            <a:r>
              <a:rPr lang="en-IN" dirty="0" err="1">
                <a:sym typeface="Wingdings" panose="05000000000000000000" pitchFamily="2" charset="2"/>
              </a:rPr>
              <a:t>fileops.c</a:t>
            </a:r>
            <a:r>
              <a:rPr lang="en-IN" dirty="0">
                <a:sym typeface="Wingdings" panose="05000000000000000000" pitchFamily="2" charset="2"/>
              </a:rPr>
              <a:t> (</a:t>
            </a:r>
            <a:r>
              <a:rPr lang="en-IN" dirty="0" err="1">
                <a:sym typeface="Wingdings" panose="05000000000000000000" pitchFamily="2" charset="2"/>
              </a:rPr>
              <a:t>glibc</a:t>
            </a:r>
            <a:r>
              <a:rPr lang="en-IN" dirty="0">
                <a:sym typeface="Wingdings" panose="05000000000000000000" pitchFamily="2" charset="2"/>
              </a:rPr>
              <a:t>)</a:t>
            </a:r>
          </a:p>
          <a:p>
            <a:r>
              <a:rPr lang="en-IN" dirty="0">
                <a:sym typeface="Wingdings" panose="05000000000000000000" pitchFamily="2" charset="2"/>
              </a:rPr>
              <a:t>Finally make the </a:t>
            </a:r>
            <a:r>
              <a:rPr lang="en-IN" i="1" dirty="0">
                <a:solidFill>
                  <a:srgbClr val="0070C0"/>
                </a:solidFill>
                <a:sym typeface="Wingdings" panose="05000000000000000000" pitchFamily="2" charset="2"/>
              </a:rPr>
              <a:t>write</a:t>
            </a:r>
            <a:r>
              <a:rPr lang="en-IN" i="1" dirty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system call using the extensive </a:t>
            </a:r>
            <a:r>
              <a:rPr lang="en-IN" i="1" dirty="0" err="1">
                <a:solidFill>
                  <a:srgbClr val="00B050"/>
                </a:solidFill>
                <a:sym typeface="Wingdings" panose="05000000000000000000" pitchFamily="2" charset="2"/>
              </a:rPr>
              <a:t>syscall</a:t>
            </a:r>
            <a:r>
              <a:rPr lang="en-IN" dirty="0">
                <a:sym typeface="Wingdings" panose="05000000000000000000" pitchFamily="2" charset="2"/>
              </a:rPr>
              <a:t> support of </a:t>
            </a:r>
            <a:r>
              <a:rPr lang="en-IN" dirty="0" err="1">
                <a:sym typeface="Wingdings" panose="05000000000000000000" pitchFamily="2" charset="2"/>
              </a:rPr>
              <a:t>glibc</a:t>
            </a:r>
            <a:r>
              <a:rPr lang="en-IN" dirty="0">
                <a:sym typeface="Wingdings" panose="05000000000000000000" pitchFamily="2" charset="2"/>
              </a:rPr>
              <a:t>.</a:t>
            </a:r>
            <a:endParaRPr lang="en-IN" dirty="0">
              <a:cs typeface="Calibri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D8940-19DD-4DD9-B95A-13C4CF50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BF72E-AD6B-BF17-850C-B2BBEFF3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2E0D5-C165-0B89-6905-1DEAC6C686BC}"/>
              </a:ext>
            </a:extLst>
          </p:cNvPr>
          <p:cNvSpPr/>
          <p:nvPr/>
        </p:nvSpPr>
        <p:spPr>
          <a:xfrm>
            <a:off x="426720" y="3429000"/>
            <a:ext cx="10769600" cy="543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400">
                <a:cs typeface="Calibri"/>
              </a:rPr>
              <a:t>https://codebrowser.dev/glibc/glibc/sysdeps/unix/sysv/linux/x86_64/sysdep.h.html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C2E28-52DD-F2E7-D9F1-736A554D33BD}"/>
              </a:ext>
            </a:extLst>
          </p:cNvPr>
          <p:cNvSpPr txBox="1"/>
          <p:nvPr/>
        </p:nvSpPr>
        <p:spPr>
          <a:xfrm>
            <a:off x="1203289" y="4814153"/>
            <a:ext cx="6239529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/>
              <a:t>Let us discuss the general concepts that </a:t>
            </a:r>
            <a:r>
              <a:rPr lang="en-IN" sz="2400">
                <a:solidFill>
                  <a:srgbClr val="0070C0"/>
                </a:solidFill>
              </a:rPr>
              <a:t>underlie</a:t>
            </a:r>
            <a:br>
              <a:rPr lang="en-IN" sz="2400"/>
            </a:br>
            <a:r>
              <a:rPr lang="en-IN" sz="2400"/>
              <a:t>standard library </a:t>
            </a:r>
            <a:r>
              <a:rPr lang="en-IN" sz="2400">
                <a:solidFill>
                  <a:srgbClr val="00B050"/>
                </a:solidFill>
              </a:rPr>
              <a:t>design</a:t>
            </a:r>
            <a:r>
              <a:rPr lang="en-IN" sz="2400"/>
              <a:t>.</a:t>
            </a:r>
          </a:p>
        </p:txBody>
      </p:sp>
      <p:pic>
        <p:nvPicPr>
          <p:cNvPr id="9" name="Picture 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2F2F43B7-DFF6-FB80-700D-9EA4EEB74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7335047" y="4691301"/>
            <a:ext cx="946308" cy="9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8A0D19-D0D8-5A31-BFEA-934C94233A56}"/>
              </a:ext>
            </a:extLst>
          </p:cNvPr>
          <p:cNvSpPr/>
          <p:nvPr/>
        </p:nvSpPr>
        <p:spPr>
          <a:xfrm>
            <a:off x="1718093" y="2191109"/>
            <a:ext cx="3958088" cy="1863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122C76-039E-26E7-01C9-1B3C0FE2C171}"/>
              </a:ext>
            </a:extLst>
          </p:cNvPr>
          <p:cNvSpPr/>
          <p:nvPr/>
        </p:nvSpPr>
        <p:spPr>
          <a:xfrm>
            <a:off x="2080403" y="2631057"/>
            <a:ext cx="3224842" cy="14233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75780A-DEA2-B7DF-B4F3-B43196DDD2F7}"/>
              </a:ext>
            </a:extLst>
          </p:cNvPr>
          <p:cNvSpPr/>
          <p:nvPr/>
        </p:nvSpPr>
        <p:spPr>
          <a:xfrm>
            <a:off x="2419709" y="3040093"/>
            <a:ext cx="2549105" cy="10143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6EFA2-89C0-5155-E523-0237B2DB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General Concepts about Library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53511-A59C-D313-3B55-27DAE04C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0CB28-27BA-6C86-427C-1EB04EC4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F29A62-6010-17CF-53AA-41880D340172}"/>
              </a:ext>
            </a:extLst>
          </p:cNvPr>
          <p:cNvSpPr/>
          <p:nvPr/>
        </p:nvSpPr>
        <p:spPr>
          <a:xfrm>
            <a:off x="2570672" y="3429000"/>
            <a:ext cx="2208362" cy="6254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printf</a:t>
            </a:r>
            <a:endParaRPr lang="en-IN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256E6-9EA2-7A65-69D3-DCD32EA4B0C6}"/>
              </a:ext>
            </a:extLst>
          </p:cNvPr>
          <p:cNvSpPr txBox="1"/>
          <p:nvPr/>
        </p:nvSpPr>
        <p:spPr>
          <a:xfrm>
            <a:off x="3189612" y="3034492"/>
            <a:ext cx="124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/>
              <a:t>vfprintf</a:t>
            </a:r>
            <a:endParaRPr lang="en-IN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1E1F2-A2D3-BF40-1BD3-A174CF793D2D}"/>
              </a:ext>
            </a:extLst>
          </p:cNvPr>
          <p:cNvSpPr txBox="1"/>
          <p:nvPr/>
        </p:nvSpPr>
        <p:spPr>
          <a:xfrm>
            <a:off x="2821190" y="2642753"/>
            <a:ext cx="198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/>
              <a:t>printf_positional</a:t>
            </a:r>
            <a:endParaRPr lang="en-IN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DD705-1B76-0AF3-6EA3-61C2AC6279BF}"/>
              </a:ext>
            </a:extLst>
          </p:cNvPr>
          <p:cNvSpPr txBox="1"/>
          <p:nvPr/>
        </p:nvSpPr>
        <p:spPr>
          <a:xfrm>
            <a:off x="3189612" y="2225099"/>
            <a:ext cx="198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>
                <a:solidFill>
                  <a:schemeClr val="bg1"/>
                </a:solidFill>
              </a:rPr>
              <a:t>outstring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51938E60-912A-04BC-7F1F-9F0E32222079}"/>
              </a:ext>
            </a:extLst>
          </p:cNvPr>
          <p:cNvSpPr/>
          <p:nvPr/>
        </p:nvSpPr>
        <p:spPr>
          <a:xfrm>
            <a:off x="553092" y="4451755"/>
            <a:ext cx="2636520" cy="850435"/>
          </a:xfrm>
          <a:prstGeom prst="wedgeRoundRectCallout">
            <a:avLst>
              <a:gd name="adj1" fmla="val 43907"/>
              <a:gd name="adj2" fmla="val -1001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Function that is visible to the programmer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11BBECA-252E-F3D6-E6A6-D95CA53D9473}"/>
              </a:ext>
            </a:extLst>
          </p:cNvPr>
          <p:cNvSpPr/>
          <p:nvPr/>
        </p:nvSpPr>
        <p:spPr>
          <a:xfrm>
            <a:off x="3709955" y="4501927"/>
            <a:ext cx="2931788" cy="545710"/>
          </a:xfrm>
          <a:prstGeom prst="wedgeRoundRectCallout">
            <a:avLst>
              <a:gd name="adj1" fmla="val -26442"/>
              <a:gd name="adj2" fmla="val -27814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Generic version that prints to a file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E51F-0AD1-6A29-8E3F-EC6AAADE0C87}"/>
              </a:ext>
            </a:extLst>
          </p:cNvPr>
          <p:cNvCxnSpPr/>
          <p:nvPr/>
        </p:nvCxnSpPr>
        <p:spPr>
          <a:xfrm>
            <a:off x="4338320" y="5455920"/>
            <a:ext cx="0" cy="900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A6B189-6893-5BFD-4BCE-AA0DF785ED40}"/>
              </a:ext>
            </a:extLst>
          </p:cNvPr>
          <p:cNvCxnSpPr>
            <a:cxnSpLocks/>
          </p:cNvCxnSpPr>
          <p:nvPr/>
        </p:nvCxnSpPr>
        <p:spPr>
          <a:xfrm>
            <a:off x="4338320" y="5455920"/>
            <a:ext cx="630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58A4F2-DF39-68D2-414E-2A19DB647F4E}"/>
              </a:ext>
            </a:extLst>
          </p:cNvPr>
          <p:cNvCxnSpPr>
            <a:cxnSpLocks/>
          </p:cNvCxnSpPr>
          <p:nvPr/>
        </p:nvCxnSpPr>
        <p:spPr>
          <a:xfrm>
            <a:off x="4338320" y="5906135"/>
            <a:ext cx="630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79D029-4075-A511-555E-AC4ED30BA9CD}"/>
              </a:ext>
            </a:extLst>
          </p:cNvPr>
          <p:cNvCxnSpPr>
            <a:cxnSpLocks/>
          </p:cNvCxnSpPr>
          <p:nvPr/>
        </p:nvCxnSpPr>
        <p:spPr>
          <a:xfrm>
            <a:off x="4338320" y="6356350"/>
            <a:ext cx="630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E6C386-BAC1-A9EE-7324-78DF15FAB22D}"/>
              </a:ext>
            </a:extLst>
          </p:cNvPr>
          <p:cNvSpPr txBox="1"/>
          <p:nvPr/>
        </p:nvSpPr>
        <p:spPr>
          <a:xfrm>
            <a:off x="4968814" y="5271254"/>
            <a:ext cx="22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err="1">
                <a:solidFill>
                  <a:schemeClr val="accent2">
                    <a:lumMod val="50000"/>
                  </a:schemeClr>
                </a:solidFill>
              </a:rPr>
              <a:t>stdout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the terminal</a:t>
            </a:r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1CBFB2-4AE8-019A-C2B1-732B83CB82CA}"/>
              </a:ext>
            </a:extLst>
          </p:cNvPr>
          <p:cNvSpPr txBox="1"/>
          <p:nvPr/>
        </p:nvSpPr>
        <p:spPr>
          <a:xfrm>
            <a:off x="4968814" y="5679539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7030A0"/>
                </a:solidFill>
              </a:rPr>
              <a:t>stdin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from the terminal (</a:t>
            </a:r>
            <a:r>
              <a:rPr lang="en-IN" err="1">
                <a:sym typeface="Wingdings" panose="05000000000000000000" pitchFamily="2" charset="2"/>
              </a:rPr>
              <a:t>scanf</a:t>
            </a:r>
            <a:r>
              <a:rPr lang="en-IN">
                <a:sym typeface="Wingdings" panose="05000000000000000000" pitchFamily="2" charset="2"/>
              </a:rPr>
              <a:t>)</a:t>
            </a:r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E1A3DB-398C-A733-03AE-D7EC16B854A0}"/>
              </a:ext>
            </a:extLst>
          </p:cNvPr>
          <p:cNvSpPr txBox="1"/>
          <p:nvPr/>
        </p:nvSpPr>
        <p:spPr>
          <a:xfrm>
            <a:off x="4968814" y="6099133"/>
            <a:ext cx="503048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stderr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the error stream (defaults to the terminal)</a:t>
            </a:r>
            <a:endParaRPr lang="en-IN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C91E87C-A36D-8826-A6A0-1579FAAF63A0}"/>
              </a:ext>
            </a:extLst>
          </p:cNvPr>
          <p:cNvSpPr/>
          <p:nvPr/>
        </p:nvSpPr>
        <p:spPr>
          <a:xfrm>
            <a:off x="5924185" y="3234547"/>
            <a:ext cx="2686415" cy="545710"/>
          </a:xfrm>
          <a:prstGeom prst="wedgeRoundRectCallout">
            <a:avLst>
              <a:gd name="adj1" fmla="val -77038"/>
              <a:gd name="adj2" fmla="val 476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Creates the string that needs to be printed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FDD3B4AC-F072-4BE1-81B2-DB79D0D5A454}"/>
              </a:ext>
            </a:extLst>
          </p:cNvPr>
          <p:cNvSpPr/>
          <p:nvPr/>
        </p:nvSpPr>
        <p:spPr>
          <a:xfrm>
            <a:off x="5916636" y="2386641"/>
            <a:ext cx="2079284" cy="545710"/>
          </a:xfrm>
          <a:prstGeom prst="wedgeRoundRectCallout">
            <a:avLst>
              <a:gd name="adj1" fmla="val -75998"/>
              <a:gd name="adj2" fmla="val -3611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Send the output to the file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3E683EC-0829-A2F0-4A58-6AD1FF2D331E}"/>
              </a:ext>
            </a:extLst>
          </p:cNvPr>
          <p:cNvSpPr/>
          <p:nvPr/>
        </p:nvSpPr>
        <p:spPr>
          <a:xfrm>
            <a:off x="2080403" y="5517406"/>
            <a:ext cx="1928502" cy="777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Abstracted out as a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534B4-451A-2A57-1406-0FE2161484F6}"/>
              </a:ext>
            </a:extLst>
          </p:cNvPr>
          <p:cNvSpPr/>
          <p:nvPr/>
        </p:nvSpPr>
        <p:spPr>
          <a:xfrm>
            <a:off x="3637280" y="1544320"/>
            <a:ext cx="223520" cy="70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C1C1EE-B16E-7545-CB31-04B30DA5E54D}"/>
              </a:ext>
            </a:extLst>
          </p:cNvPr>
          <p:cNvSpPr/>
          <p:nvPr/>
        </p:nvSpPr>
        <p:spPr>
          <a:xfrm rot="5400000">
            <a:off x="7076640" y="-1890264"/>
            <a:ext cx="212960" cy="7091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8BCF6D-C384-D6F7-44A4-F8AB5153E283}"/>
              </a:ext>
            </a:extLst>
          </p:cNvPr>
          <p:cNvSpPr/>
          <p:nvPr/>
        </p:nvSpPr>
        <p:spPr>
          <a:xfrm>
            <a:off x="10675620" y="1544320"/>
            <a:ext cx="223520" cy="70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24E9FF4-5AEB-8987-EBA9-32B96EF9A3CE}"/>
              </a:ext>
            </a:extLst>
          </p:cNvPr>
          <p:cNvSpPr/>
          <p:nvPr/>
        </p:nvSpPr>
        <p:spPr>
          <a:xfrm rot="10800000">
            <a:off x="10553700" y="2240950"/>
            <a:ext cx="467360" cy="40011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3A238DB-4489-5D2D-6257-1F652D593EA7}"/>
              </a:ext>
            </a:extLst>
          </p:cNvPr>
          <p:cNvSpPr/>
          <p:nvPr/>
        </p:nvSpPr>
        <p:spPr>
          <a:xfrm>
            <a:off x="9509760" y="2625209"/>
            <a:ext cx="2458720" cy="56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Access a table of function pointers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4427DF-B067-8E5E-D265-8B9E81BB9607}"/>
              </a:ext>
            </a:extLst>
          </p:cNvPr>
          <p:cNvSpPr/>
          <p:nvPr/>
        </p:nvSpPr>
        <p:spPr>
          <a:xfrm>
            <a:off x="10774680" y="3191321"/>
            <a:ext cx="122693" cy="2914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944456D-AB33-7D9E-6057-7EB71EDD895D}"/>
              </a:ext>
            </a:extLst>
          </p:cNvPr>
          <p:cNvSpPr/>
          <p:nvPr/>
        </p:nvSpPr>
        <p:spPr>
          <a:xfrm rot="10800000">
            <a:off x="10707756" y="3471171"/>
            <a:ext cx="256540" cy="1664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0352110-0AA6-FC9E-184C-AFDD6EB9EB7B}"/>
              </a:ext>
            </a:extLst>
          </p:cNvPr>
          <p:cNvSpPr/>
          <p:nvPr/>
        </p:nvSpPr>
        <p:spPr>
          <a:xfrm>
            <a:off x="9292590" y="3652120"/>
            <a:ext cx="2872740" cy="7572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Prepare the arguments for the </a:t>
            </a:r>
            <a:r>
              <a:rPr lang="en-IN" sz="2000" i="1"/>
              <a:t>write</a:t>
            </a:r>
            <a:r>
              <a:rPr lang="en-IN" sz="2000"/>
              <a:t> system call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569A1C-E2E1-0DE8-D069-4B6B324003BB}"/>
              </a:ext>
            </a:extLst>
          </p:cNvPr>
          <p:cNvSpPr/>
          <p:nvPr/>
        </p:nvSpPr>
        <p:spPr>
          <a:xfrm>
            <a:off x="10772140" y="4420702"/>
            <a:ext cx="122693" cy="2914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84BBD6E1-B1C3-AEEB-1FB9-121FF342B369}"/>
              </a:ext>
            </a:extLst>
          </p:cNvPr>
          <p:cNvSpPr/>
          <p:nvPr/>
        </p:nvSpPr>
        <p:spPr>
          <a:xfrm rot="10800000">
            <a:off x="10705216" y="4700552"/>
            <a:ext cx="256540" cy="1664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4334EC-2D19-C60A-ADEE-C6E20CB94E7E}"/>
              </a:ext>
            </a:extLst>
          </p:cNvPr>
          <p:cNvSpPr/>
          <p:nvPr/>
        </p:nvSpPr>
        <p:spPr>
          <a:xfrm>
            <a:off x="9292590" y="4854400"/>
            <a:ext cx="2872740" cy="7572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Make the system call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077CC3C-0719-663A-1469-2057BF90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2256">
            <a:off x="10164762" y="5211995"/>
            <a:ext cx="1747523" cy="17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2AC3CB-9842-4D98-BBB9-D9CBDB974A68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</TotalTime>
  <Words>6316</Words>
  <Application>Microsoft Office PowerPoint</Application>
  <PresentationFormat>Widescreen</PresentationFormat>
  <Paragraphs>902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Calibri Light</vt:lpstr>
      <vt:lpstr>Comic Sans MS</vt:lpstr>
      <vt:lpstr>Lucida Console</vt:lpstr>
      <vt:lpstr>Wingdings</vt:lpstr>
      <vt:lpstr>office theme</vt:lpstr>
      <vt:lpstr>Chapter 4: System Calls, Interrupts and Signals</vt:lpstr>
      <vt:lpstr>Interrupt Descriptor Table (IDT)</vt:lpstr>
      <vt:lpstr>Linked Lists in Linux</vt:lpstr>
      <vt:lpstr>What is happening here? </vt:lpstr>
      <vt:lpstr>Outline of this Chapter</vt:lpstr>
      <vt:lpstr>Consider a simple piece of C code </vt:lpstr>
      <vt:lpstr>stdio.h </vt:lpstr>
      <vt:lpstr>Chain of calls</vt:lpstr>
      <vt:lpstr>General Concepts about Library Design</vt:lpstr>
      <vt:lpstr> </vt:lpstr>
      <vt:lpstr>Let us now look at the OS side</vt:lpstr>
      <vt:lpstr>do_syscall_64</vt:lpstr>
      <vt:lpstr>First 12 entries</vt:lpstr>
      <vt:lpstr>Let us look at sys_write</vt:lpstr>
      <vt:lpstr>Check TIF_NEED_RESCHED</vt:lpstr>
      <vt:lpstr>Outline of this Chapter</vt:lpstr>
      <vt:lpstr>PowerPoint Presentation</vt:lpstr>
      <vt:lpstr>Advanced Programmable Interrupt Controller (APIC)</vt:lpstr>
      <vt:lpstr>I/O APIC</vt:lpstr>
      <vt:lpstr>Roles of the Interrupt Controllers</vt:lpstr>
      <vt:lpstr>Interrupt Distribution for all Types of Interrupts</vt:lpstr>
      <vt:lpstr>/proc/interrupts</vt:lpstr>
      <vt:lpstr>IRQ Sharing and Dynamic Allocation</vt:lpstr>
      <vt:lpstr>IRQ Assignment</vt:lpstr>
      <vt:lpstr>How does the hardware handle interrupts?</vt:lpstr>
      <vt:lpstr>PowerPoint Presentation</vt:lpstr>
      <vt:lpstr>Interrupt Descriptors: struct irq_desc</vt:lpstr>
      <vt:lpstr>IRQ Domains</vt:lpstr>
      <vt:lpstr>Hierarchy of IRQ Domains</vt:lpstr>
      <vt:lpstr>Setting up the Interrupt Descriptor Table (IDT)</vt:lpstr>
      <vt:lpstr>Setting up the Interrupt Descriptor Table (IDT) – II </vt:lpstr>
      <vt:lpstr>Setting up the Interrupt Table at Boot Time</vt:lpstr>
      <vt:lpstr>Setting up the LAPIC</vt:lpstr>
      <vt:lpstr>Setting up the APICs</vt:lpstr>
      <vt:lpstr>The Interrupt Call Path</vt:lpstr>
      <vt:lpstr>What does an IRQ handler look like? </vt:lpstr>
      <vt:lpstr>Limitations on the Interrupt Handler</vt:lpstr>
      <vt:lpstr>softirqs, Threaded IRQs and Work Queues</vt:lpstr>
      <vt:lpstr>softirqs</vt:lpstr>
      <vt:lpstr>Raising a softirq</vt:lpstr>
      <vt:lpstr>Invoking a softirq Handler</vt:lpstr>
      <vt:lpstr>Let us look at irqaction again </vt:lpstr>
      <vt:lpstr>Work Queues</vt:lpstr>
      <vt:lpstr>Conceptual Diagram </vt:lpstr>
      <vt:lpstr>Important Structures and their Relationships</vt:lpstr>
      <vt:lpstr>Work Struct</vt:lpstr>
      <vt:lpstr>struct worker_pool</vt:lpstr>
      <vt:lpstr>struct pool_workqueue</vt:lpstr>
      <vt:lpstr>struct workqueue_struct</vt:lpstr>
      <vt:lpstr>System wide Work Queues</vt:lpstr>
      <vt:lpstr>PowerPoint Presentation</vt:lpstr>
      <vt:lpstr>Exceptions</vt:lpstr>
      <vt:lpstr>Consider the divide error</vt:lpstr>
      <vt:lpstr>DEFINE_IDTENTRY_*</vt:lpstr>
      <vt:lpstr>The notify_die mechanism</vt:lpstr>
      <vt:lpstr>Outline of this Chapter</vt:lpstr>
      <vt:lpstr>Example Code with Signal Handling</vt:lpstr>
      <vt:lpstr>The output</vt:lpstr>
      <vt:lpstr>Common Signals</vt:lpstr>
      <vt:lpstr>Sending a Signal to a Process</vt:lpstr>
      <vt:lpstr>Delivery of a Signal to a Process</vt:lpstr>
      <vt:lpstr>Relevant Entries in task_struct</vt:lpstr>
      <vt:lpstr>struct signal_struct</vt:lpstr>
      <vt:lpstr>Signal Handler</vt:lpstr>
      <vt:lpstr>struct sigaction</vt:lpstr>
      <vt:lpstr>struct sigpending</vt:lpstr>
      <vt:lpstr>kernel_siginfo_t</vt:lpstr>
      <vt:lpstr>Storing the User’s Context (in the User’s Stack)</vt:lpstr>
      <vt:lpstr>Returning from a Signal Handler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srsarangi</dc:creator>
  <cp:lastModifiedBy>Smruti Ranjan Sarangi</cp:lastModifiedBy>
  <cp:revision>9</cp:revision>
  <dcterms:created xsi:type="dcterms:W3CDTF">2013-07-15T20:26:40Z</dcterms:created>
  <dcterms:modified xsi:type="dcterms:W3CDTF">2025-02-13T14:02:47Z</dcterms:modified>
</cp:coreProperties>
</file>