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101"/>
  </p:notesMasterIdLst>
  <p:handoutMasterIdLst>
    <p:handoutMasterId r:id="rId102"/>
  </p:handoutMasterIdLst>
  <p:sldIdLst>
    <p:sldId id="256" r:id="rId3"/>
    <p:sldId id="35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33" r:id="rId68"/>
    <p:sldId id="320" r:id="rId69"/>
    <p:sldId id="334" r:id="rId70"/>
    <p:sldId id="335" r:id="rId71"/>
    <p:sldId id="321" r:id="rId72"/>
    <p:sldId id="322" r:id="rId73"/>
    <p:sldId id="323" r:id="rId74"/>
    <p:sldId id="324" r:id="rId75"/>
    <p:sldId id="325" r:id="rId76"/>
    <p:sldId id="326" r:id="rId77"/>
    <p:sldId id="339" r:id="rId78"/>
    <p:sldId id="340" r:id="rId79"/>
    <p:sldId id="341" r:id="rId80"/>
    <p:sldId id="342" r:id="rId81"/>
    <p:sldId id="343" r:id="rId82"/>
    <p:sldId id="347" r:id="rId83"/>
    <p:sldId id="344" r:id="rId84"/>
    <p:sldId id="345" r:id="rId85"/>
    <p:sldId id="336" r:id="rId86"/>
    <p:sldId id="338" r:id="rId87"/>
    <p:sldId id="348" r:id="rId88"/>
    <p:sldId id="346" r:id="rId89"/>
    <p:sldId id="350" r:id="rId90"/>
    <p:sldId id="351" r:id="rId91"/>
    <p:sldId id="337" r:id="rId92"/>
    <p:sldId id="327" r:id="rId93"/>
    <p:sldId id="352" r:id="rId94"/>
    <p:sldId id="328" r:id="rId95"/>
    <p:sldId id="329" r:id="rId96"/>
    <p:sldId id="353" r:id="rId97"/>
    <p:sldId id="330" r:id="rId98"/>
    <p:sldId id="354" r:id="rId99"/>
    <p:sldId id="331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77" autoAdjust="0"/>
    <p:restoredTop sz="94622" autoAdjust="0"/>
  </p:normalViewPr>
  <p:slideViewPr>
    <p:cSldViewPr snapToGrid="0" showGuides="1">
      <p:cViewPr varScale="1">
        <p:scale>
          <a:sx n="89" d="100"/>
          <a:sy n="89" d="100"/>
        </p:scale>
        <p:origin x="66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compatLnSpc="0"/>
          <a:lstStyle/>
          <a:p>
            <a:pPr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compatLnSpc="0"/>
          <a:lstStyle/>
          <a:p>
            <a:pPr algn="r"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compatLnSpc="0"/>
          <a:lstStyle/>
          <a:p>
            <a:pPr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compatLnSpc="0"/>
          <a:lstStyle/>
          <a:p>
            <a:pPr algn="r" hangingPunct="0">
              <a:defRPr sz="1400"/>
            </a:pPr>
            <a:fld id="{EE2BBB31-F591-419A-B24C-9074F6414B4F}" type="slidenum">
              <a:rPr/>
              <a:pPr algn="r" hangingPunct="0">
                <a:defRPr sz="1400"/>
              </a:pPr>
              <a:t>‹#›</a:t>
            </a:fld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61783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25B6B1B6-DF69-44F9-B914-804DA1384D04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82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32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628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90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422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732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364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681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41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134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933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975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929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508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985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622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460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046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7054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3988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3880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93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210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7064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3302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989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2082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5120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3829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0524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7487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6556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3445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739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9022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044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0591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7791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3878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6042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8847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3026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9581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3655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685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0147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7730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090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7833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4704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9880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4117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2435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0604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5064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346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3374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0887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5621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6024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0133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5868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B6B1B6-DF69-44F9-B914-804DA1384D04}" type="slidenum">
              <a:rPr lang="en-US" smtClean="0"/>
              <a:pPr lvl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63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63096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B6B1B6-DF69-44F9-B914-804DA1384D04}" type="slidenum">
              <a:rPr lang="en-US" smtClean="0"/>
              <a:pPr lvl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9397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B6B1B6-DF69-44F9-B914-804DA1384D04}" type="slidenum">
              <a:rPr lang="en-US" smtClean="0"/>
              <a:pPr lvl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67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870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9390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99215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77068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30967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47025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32411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B6B1B6-DF69-44F9-B914-804DA1384D04}" type="slidenum">
              <a:rPr lang="en-US" smtClean="0"/>
              <a:pPr lvl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8035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B6B1B6-DF69-44F9-B914-804DA1384D04}" type="slidenum">
              <a:rPr lang="en-US" smtClean="0"/>
              <a:pPr lvl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745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B6B1B6-DF69-44F9-B914-804DA1384D04}" type="slidenum">
              <a:rPr lang="en-US" smtClean="0"/>
              <a:pPr lvl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0623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B6B1B6-DF69-44F9-B914-804DA1384D04}" type="slidenum">
              <a:rPr lang="en-US" smtClean="0"/>
              <a:pPr lvl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524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B6B1B6-DF69-44F9-B914-804DA1384D04}" type="slidenum">
              <a:rPr lang="en-US" smtClean="0"/>
              <a:pPr lvl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16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89993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B6B1B6-DF69-44F9-B914-804DA1384D04}" type="slidenum">
              <a:rPr lang="en-US" smtClean="0"/>
              <a:pPr lvl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2865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B6B1B6-DF69-44F9-B914-804DA1384D04}" type="slidenum">
              <a:rPr lang="en-US" smtClean="0"/>
              <a:pPr lvl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963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B6B1B6-DF69-44F9-B914-804DA1384D04}" type="slidenum">
              <a:rPr lang="en-US" smtClean="0"/>
              <a:pPr lvl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3461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B6B1B6-DF69-44F9-B914-804DA1384D04}" type="slidenum">
              <a:rPr lang="en-US" smtClean="0"/>
              <a:pPr lvl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6026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B6B1B6-DF69-44F9-B914-804DA1384D04}" type="slidenum">
              <a:rPr lang="en-US" smtClean="0"/>
              <a:pPr lvl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909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92524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B6B1B6-DF69-44F9-B914-804DA1384D04}" type="slidenum">
              <a:rPr lang="en-US" smtClean="0"/>
              <a:pPr lvl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5281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72512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16268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B6B1B6-DF69-44F9-B914-804DA1384D04}" type="slidenum">
              <a:rPr lang="en-US" smtClean="0"/>
              <a:pPr lvl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37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94210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13601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B6B1B6-DF69-44F9-B914-804DA1384D04}" type="slidenum">
              <a:rPr lang="en-US" smtClean="0"/>
              <a:pPr lvl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850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2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80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03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46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52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95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58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90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2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5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133497" y="2331653"/>
            <a:ext cx="9877777" cy="34506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8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free-png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s.wikipedia.org/wiki/Sumatra_PDF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htnovo.net/2018/08/in-arrivo-swipe-laterali-su-youtube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pcisig.com/specifications/pciexpress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52600" y="3815716"/>
            <a:ext cx="8686800" cy="9848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3200" b="1" i="0" u="none" strike="noStrike" kern="1200" spc="0">
                <a:ln>
                  <a:noFill/>
                </a:ln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Helvetica" pitchFamily="34"/>
                <a:ea typeface="Helvetica" pitchFamily="2"/>
                <a:cs typeface="Helvetic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Chapter 13: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I/O and Storage  Devices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191000" y="2699267"/>
            <a:ext cx="43318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fi-FI" sz="2400" b="1" dirty="0">
                <a:cs typeface="Arial" panose="020B0604020202020204" pitchFamily="34" charset="0"/>
              </a:rPr>
              <a:t>Prof. Smruti Ranjan Sarangi IIT Delhi</a:t>
            </a:r>
          </a:p>
        </p:txBody>
      </p:sp>
      <p:sp>
        <p:nvSpPr>
          <p:cNvPr id="7" name="Rectangle 6"/>
          <p:cNvSpPr/>
          <p:nvPr/>
        </p:nvSpPr>
        <p:spPr>
          <a:xfrm>
            <a:off x="3079994" y="2041892"/>
            <a:ext cx="65539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Basic Computer Architecture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962900" y="514290"/>
            <a:ext cx="24003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b="1" dirty="0">
                <a:cs typeface="Arial" panose="020B0604020202020204" pitchFamily="34" charset="0"/>
              </a:rPr>
              <a:t>PowerPoint Slides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15240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Architecture of the </a:t>
            </a:r>
            <a:r>
              <a:rPr lang="fr-FR" dirty="0" err="1">
                <a:solidFill>
                  <a:schemeClr val="tx1"/>
                </a:solidFill>
              </a:rPr>
              <a:t>Motherboard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57600" y="1143001"/>
            <a:ext cx="5257800" cy="5084763"/>
            <a:chOff x="1344" y="720"/>
            <a:chExt cx="3312" cy="3203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44" y="720"/>
              <a:ext cx="3312" cy="3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583" y="925"/>
              <a:ext cx="710" cy="471"/>
            </a:xfrm>
            <a:prstGeom prst="rect">
              <a:avLst/>
            </a:prstGeom>
            <a:solidFill>
              <a:srgbClr val="FFD5D5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567" y="1815"/>
              <a:ext cx="729" cy="426"/>
            </a:xfrm>
            <a:prstGeom prst="rect">
              <a:avLst/>
            </a:prstGeom>
            <a:solidFill>
              <a:srgbClr val="FFE6D5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887" y="1818"/>
              <a:ext cx="555" cy="431"/>
            </a:xfrm>
            <a:prstGeom prst="rect">
              <a:avLst/>
            </a:prstGeom>
            <a:solidFill>
              <a:srgbClr val="D5F6FF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1480" y="1811"/>
              <a:ext cx="556" cy="430"/>
            </a:xfrm>
            <a:prstGeom prst="rect">
              <a:avLst/>
            </a:prstGeom>
            <a:solidFill>
              <a:srgbClr val="F4D7E3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619" y="1094"/>
              <a:ext cx="5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Processor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624" y="1876"/>
              <a:ext cx="51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Sans"/>
                </a:rPr>
                <a:t>North</a:t>
              </a:r>
              <a:r>
                <a:rPr lang="en-US" dirty="0">
                  <a:solidFill>
                    <a:srgbClr val="000000"/>
                  </a:solidFill>
                  <a:latin typeface="Sans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Sans"/>
                </a:rPr>
                <a:t>Bridge</a:t>
              </a:r>
              <a:endParaRPr lang="en-US" sz="1200" dirty="0">
                <a:latin typeface="Arial" pitchFamily="34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827" y="2039"/>
              <a:ext cx="16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Sans"/>
                </a:rPr>
                <a:t>chip</a:t>
              </a:r>
              <a:endParaRPr lang="en-US" sz="1200" dirty="0">
                <a:latin typeface="Arial" pitchFamily="34" charset="0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907" y="1440"/>
              <a:ext cx="50" cy="324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2855" y="1386"/>
              <a:ext cx="156" cy="83"/>
            </a:xfrm>
            <a:custGeom>
              <a:avLst/>
              <a:gdLst>
                <a:gd name="T0" fmla="*/ 216 w 426"/>
                <a:gd name="T1" fmla="*/ 0 h 225"/>
                <a:gd name="T2" fmla="*/ 0 w 426"/>
                <a:gd name="T3" fmla="*/ 225 h 225"/>
                <a:gd name="T4" fmla="*/ 426 w 426"/>
                <a:gd name="T5" fmla="*/ 225 h 225"/>
                <a:gd name="T6" fmla="*/ 216 w 426"/>
                <a:gd name="T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6" h="225">
                  <a:moveTo>
                    <a:pt x="216" y="0"/>
                  </a:moveTo>
                  <a:lnTo>
                    <a:pt x="0" y="225"/>
                  </a:lnTo>
                  <a:lnTo>
                    <a:pt x="426" y="22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995" y="1521"/>
              <a:ext cx="33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Frontside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109" y="1631"/>
              <a:ext cx="12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bus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1557" y="1904"/>
              <a:ext cx="34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Graphics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1538" y="2035"/>
              <a:ext cx="38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processor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854" y="1740"/>
              <a:ext cx="156" cy="83"/>
            </a:xfrm>
            <a:custGeom>
              <a:avLst/>
              <a:gdLst>
                <a:gd name="T0" fmla="*/ 216 w 426"/>
                <a:gd name="T1" fmla="*/ 225 h 225"/>
                <a:gd name="T2" fmla="*/ 0 w 426"/>
                <a:gd name="T3" fmla="*/ 0 h 225"/>
                <a:gd name="T4" fmla="*/ 426 w 426"/>
                <a:gd name="T5" fmla="*/ 0 h 225"/>
                <a:gd name="T6" fmla="*/ 216 w 426"/>
                <a:gd name="T7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6" h="225">
                  <a:moveTo>
                    <a:pt x="216" y="225"/>
                  </a:moveTo>
                  <a:lnTo>
                    <a:pt x="0" y="0"/>
                  </a:lnTo>
                  <a:lnTo>
                    <a:pt x="426" y="0"/>
                  </a:lnTo>
                  <a:lnTo>
                    <a:pt x="216" y="22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097" y="2004"/>
              <a:ext cx="400" cy="51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462" y="1952"/>
              <a:ext cx="102" cy="157"/>
            </a:xfrm>
            <a:custGeom>
              <a:avLst/>
              <a:gdLst>
                <a:gd name="T0" fmla="*/ 278 w 278"/>
                <a:gd name="T1" fmla="*/ 216 h 426"/>
                <a:gd name="T2" fmla="*/ 0 w 278"/>
                <a:gd name="T3" fmla="*/ 0 h 426"/>
                <a:gd name="T4" fmla="*/ 0 w 278"/>
                <a:gd name="T5" fmla="*/ 426 h 426"/>
                <a:gd name="T6" fmla="*/ 278 w 278"/>
                <a:gd name="T7" fmla="*/ 21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8" h="426">
                  <a:moveTo>
                    <a:pt x="278" y="216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278" y="216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2024" y="1951"/>
              <a:ext cx="102" cy="156"/>
            </a:xfrm>
            <a:custGeom>
              <a:avLst/>
              <a:gdLst>
                <a:gd name="T0" fmla="*/ 0 w 278"/>
                <a:gd name="T1" fmla="*/ 216 h 426"/>
                <a:gd name="T2" fmla="*/ 278 w 278"/>
                <a:gd name="T3" fmla="*/ 0 h 426"/>
                <a:gd name="T4" fmla="*/ 278 w 278"/>
                <a:gd name="T5" fmla="*/ 426 h 426"/>
                <a:gd name="T6" fmla="*/ 0 w 278"/>
                <a:gd name="T7" fmla="*/ 21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8" h="426">
                  <a:moveTo>
                    <a:pt x="0" y="216"/>
                  </a:moveTo>
                  <a:lnTo>
                    <a:pt x="278" y="0"/>
                  </a:lnTo>
                  <a:lnTo>
                    <a:pt x="278" y="42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379" y="1997"/>
              <a:ext cx="439" cy="50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3779" y="1945"/>
              <a:ext cx="112" cy="156"/>
            </a:xfrm>
            <a:custGeom>
              <a:avLst/>
              <a:gdLst>
                <a:gd name="T0" fmla="*/ 305 w 305"/>
                <a:gd name="T1" fmla="*/ 215 h 426"/>
                <a:gd name="T2" fmla="*/ 0 w 305"/>
                <a:gd name="T3" fmla="*/ 0 h 426"/>
                <a:gd name="T4" fmla="*/ 0 w 305"/>
                <a:gd name="T5" fmla="*/ 426 h 426"/>
                <a:gd name="T6" fmla="*/ 305 w 305"/>
                <a:gd name="T7" fmla="*/ 215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426">
                  <a:moveTo>
                    <a:pt x="305" y="215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305" y="21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3299" y="1944"/>
              <a:ext cx="112" cy="156"/>
            </a:xfrm>
            <a:custGeom>
              <a:avLst/>
              <a:gdLst>
                <a:gd name="T0" fmla="*/ 0 w 305"/>
                <a:gd name="T1" fmla="*/ 216 h 426"/>
                <a:gd name="T2" fmla="*/ 305 w 305"/>
                <a:gd name="T3" fmla="*/ 0 h 426"/>
                <a:gd name="T4" fmla="*/ 305 w 305"/>
                <a:gd name="T5" fmla="*/ 426 h 426"/>
                <a:gd name="T6" fmla="*/ 0 w 305"/>
                <a:gd name="T7" fmla="*/ 21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426">
                  <a:moveTo>
                    <a:pt x="0" y="216"/>
                  </a:moveTo>
                  <a:lnTo>
                    <a:pt x="305" y="0"/>
                  </a:lnTo>
                  <a:lnTo>
                    <a:pt x="305" y="42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3949" y="1748"/>
              <a:ext cx="556" cy="431"/>
            </a:xfrm>
            <a:prstGeom prst="rect">
              <a:avLst/>
            </a:prstGeom>
            <a:solidFill>
              <a:srgbClr val="D5F6FF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20" y="1678"/>
              <a:ext cx="555" cy="430"/>
            </a:xfrm>
            <a:prstGeom prst="rect">
              <a:avLst/>
            </a:prstGeom>
            <a:solidFill>
              <a:srgbClr val="D5F6FF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88" y="1768"/>
              <a:ext cx="36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Memory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78" y="1904"/>
              <a:ext cx="36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modules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2057" y="1797"/>
              <a:ext cx="37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Sans"/>
                </a:rPr>
                <a:t>PCI express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2243" y="1915"/>
              <a:ext cx="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bus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2893" y="2287"/>
              <a:ext cx="50" cy="324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2841" y="2233"/>
              <a:ext cx="156" cy="83"/>
            </a:xfrm>
            <a:custGeom>
              <a:avLst/>
              <a:gdLst>
                <a:gd name="T0" fmla="*/ 216 w 426"/>
                <a:gd name="T1" fmla="*/ 0 h 225"/>
                <a:gd name="T2" fmla="*/ 0 w 426"/>
                <a:gd name="T3" fmla="*/ 225 h 225"/>
                <a:gd name="T4" fmla="*/ 426 w 426"/>
                <a:gd name="T5" fmla="*/ 225 h 225"/>
                <a:gd name="T6" fmla="*/ 216 w 426"/>
                <a:gd name="T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6" h="225">
                  <a:moveTo>
                    <a:pt x="216" y="0"/>
                  </a:moveTo>
                  <a:lnTo>
                    <a:pt x="0" y="225"/>
                  </a:lnTo>
                  <a:lnTo>
                    <a:pt x="426" y="22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2840" y="2587"/>
              <a:ext cx="156" cy="83"/>
            </a:xfrm>
            <a:custGeom>
              <a:avLst/>
              <a:gdLst>
                <a:gd name="T0" fmla="*/ 215 w 425"/>
                <a:gd name="T1" fmla="*/ 225 h 225"/>
                <a:gd name="T2" fmla="*/ 0 w 425"/>
                <a:gd name="T3" fmla="*/ 0 h 225"/>
                <a:gd name="T4" fmla="*/ 425 w 425"/>
                <a:gd name="T5" fmla="*/ 0 h 225"/>
                <a:gd name="T6" fmla="*/ 215 w 425"/>
                <a:gd name="T7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5" h="225">
                  <a:moveTo>
                    <a:pt x="215" y="225"/>
                  </a:moveTo>
                  <a:lnTo>
                    <a:pt x="0" y="0"/>
                  </a:lnTo>
                  <a:lnTo>
                    <a:pt x="425" y="0"/>
                  </a:lnTo>
                  <a:lnTo>
                    <a:pt x="215" y="22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2591" y="2675"/>
              <a:ext cx="729" cy="426"/>
            </a:xfrm>
            <a:prstGeom prst="rect">
              <a:avLst/>
            </a:prstGeom>
            <a:solidFill>
              <a:srgbClr val="FFE6D5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2639" y="2736"/>
              <a:ext cx="50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Sans"/>
                </a:rPr>
                <a:t>South Bridge</a:t>
              </a:r>
              <a:endParaRPr lang="en-US" sz="1200" dirty="0">
                <a:latin typeface="Arial" pitchFamily="34" charset="0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2851" y="2899"/>
              <a:ext cx="16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Sans"/>
                </a:rPr>
                <a:t>chip</a:t>
              </a:r>
              <a:endParaRPr lang="en-US" sz="1200" dirty="0">
                <a:latin typeface="Arial" pitchFamily="34" charset="0"/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3397" y="2877"/>
              <a:ext cx="439" cy="50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3798" y="2825"/>
              <a:ext cx="111" cy="157"/>
            </a:xfrm>
            <a:custGeom>
              <a:avLst/>
              <a:gdLst>
                <a:gd name="T0" fmla="*/ 305 w 305"/>
                <a:gd name="T1" fmla="*/ 215 h 426"/>
                <a:gd name="T2" fmla="*/ 0 w 305"/>
                <a:gd name="T3" fmla="*/ 0 h 426"/>
                <a:gd name="T4" fmla="*/ 0 w 305"/>
                <a:gd name="T5" fmla="*/ 426 h 426"/>
                <a:gd name="T6" fmla="*/ 305 w 305"/>
                <a:gd name="T7" fmla="*/ 215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426">
                  <a:moveTo>
                    <a:pt x="305" y="215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305" y="21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3318" y="2824"/>
              <a:ext cx="112" cy="156"/>
            </a:xfrm>
            <a:custGeom>
              <a:avLst/>
              <a:gdLst>
                <a:gd name="T0" fmla="*/ 0 w 305"/>
                <a:gd name="T1" fmla="*/ 216 h 426"/>
                <a:gd name="T2" fmla="*/ 305 w 305"/>
                <a:gd name="T3" fmla="*/ 0 h 426"/>
                <a:gd name="T4" fmla="*/ 305 w 305"/>
                <a:gd name="T5" fmla="*/ 426 h 426"/>
                <a:gd name="T6" fmla="*/ 0 w 305"/>
                <a:gd name="T7" fmla="*/ 21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426">
                  <a:moveTo>
                    <a:pt x="0" y="216"/>
                  </a:moveTo>
                  <a:lnTo>
                    <a:pt x="305" y="0"/>
                  </a:lnTo>
                  <a:lnTo>
                    <a:pt x="305" y="42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3917" y="2755"/>
              <a:ext cx="558" cy="344"/>
            </a:xfrm>
            <a:prstGeom prst="rect">
              <a:avLst/>
            </a:prstGeom>
            <a:solidFill>
              <a:srgbClr val="E9AFA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3917" y="3088"/>
              <a:ext cx="555" cy="111"/>
            </a:xfrm>
            <a:custGeom>
              <a:avLst/>
              <a:gdLst>
                <a:gd name="T0" fmla="*/ 1513 w 1513"/>
                <a:gd name="T1" fmla="*/ 0 h 303"/>
                <a:gd name="T2" fmla="*/ 757 w 1513"/>
                <a:gd name="T3" fmla="*/ 303 h 303"/>
                <a:gd name="T4" fmla="*/ 0 w 1513"/>
                <a:gd name="T5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3" h="303">
                  <a:moveTo>
                    <a:pt x="1513" y="0"/>
                  </a:moveTo>
                  <a:cubicBezTo>
                    <a:pt x="1513" y="167"/>
                    <a:pt x="1174" y="303"/>
                    <a:pt x="757" y="303"/>
                  </a:cubicBezTo>
                  <a:cubicBezTo>
                    <a:pt x="339" y="303"/>
                    <a:pt x="0" y="167"/>
                    <a:pt x="0" y="0"/>
                  </a:cubicBezTo>
                </a:path>
              </a:pathLst>
            </a:custGeom>
            <a:solidFill>
              <a:srgbClr val="E9AFA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42"/>
            <p:cNvSpPr>
              <a:spLocks noChangeArrowheads="1"/>
            </p:cNvSpPr>
            <p:nvPr/>
          </p:nvSpPr>
          <p:spPr bwMode="auto">
            <a:xfrm>
              <a:off x="3917" y="2644"/>
              <a:ext cx="541" cy="209"/>
            </a:xfrm>
            <a:prstGeom prst="ellipse">
              <a:avLst/>
            </a:prstGeom>
            <a:solidFill>
              <a:srgbClr val="E9AFA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4068" y="2882"/>
              <a:ext cx="23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Hard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4096" y="3008"/>
              <a:ext cx="19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disk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3439" y="2570"/>
              <a:ext cx="23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Sans"/>
                </a:rPr>
                <a:t>SATA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3485" y="2736"/>
              <a:ext cx="23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Sans"/>
                </a:rPr>
                <a:t>bus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2105" y="2851"/>
              <a:ext cx="422" cy="51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"/>
            <p:cNvSpPr>
              <a:spLocks/>
            </p:cNvSpPr>
            <p:nvPr/>
          </p:nvSpPr>
          <p:spPr bwMode="auto">
            <a:xfrm>
              <a:off x="2489" y="2799"/>
              <a:ext cx="108" cy="156"/>
            </a:xfrm>
            <a:custGeom>
              <a:avLst/>
              <a:gdLst>
                <a:gd name="T0" fmla="*/ 294 w 294"/>
                <a:gd name="T1" fmla="*/ 216 h 426"/>
                <a:gd name="T2" fmla="*/ 0 w 294"/>
                <a:gd name="T3" fmla="*/ 0 h 426"/>
                <a:gd name="T4" fmla="*/ 0 w 294"/>
                <a:gd name="T5" fmla="*/ 426 h 426"/>
                <a:gd name="T6" fmla="*/ 294 w 294"/>
                <a:gd name="T7" fmla="*/ 21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4" h="426">
                  <a:moveTo>
                    <a:pt x="294" y="216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294" y="216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2028" y="2798"/>
              <a:ext cx="107" cy="156"/>
            </a:xfrm>
            <a:custGeom>
              <a:avLst/>
              <a:gdLst>
                <a:gd name="T0" fmla="*/ 0 w 293"/>
                <a:gd name="T1" fmla="*/ 215 h 425"/>
                <a:gd name="T2" fmla="*/ 293 w 293"/>
                <a:gd name="T3" fmla="*/ 0 h 425"/>
                <a:gd name="T4" fmla="*/ 293 w 293"/>
                <a:gd name="T5" fmla="*/ 425 h 425"/>
                <a:gd name="T6" fmla="*/ 0 w 293"/>
                <a:gd name="T7" fmla="*/ 21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425">
                  <a:moveTo>
                    <a:pt x="0" y="215"/>
                  </a:moveTo>
                  <a:lnTo>
                    <a:pt x="293" y="0"/>
                  </a:lnTo>
                  <a:lnTo>
                    <a:pt x="293" y="425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0"/>
            <p:cNvSpPr>
              <a:spLocks noChangeArrowheads="1"/>
            </p:cNvSpPr>
            <p:nvPr/>
          </p:nvSpPr>
          <p:spPr bwMode="auto">
            <a:xfrm>
              <a:off x="1476" y="2651"/>
              <a:ext cx="556" cy="430"/>
            </a:xfrm>
            <a:prstGeom prst="rect">
              <a:avLst/>
            </a:prstGeom>
            <a:solidFill>
              <a:srgbClr val="F4D7E3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1570" y="2744"/>
              <a:ext cx="34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Network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1654" y="2875"/>
              <a:ext cx="17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card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2050" y="2625"/>
              <a:ext cx="40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Sans"/>
                </a:rPr>
                <a:t>PCI express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2254" y="2751"/>
              <a:ext cx="12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bus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1636" y="3491"/>
              <a:ext cx="1272" cy="362"/>
            </a:xfrm>
            <a:custGeom>
              <a:avLst/>
              <a:gdLst>
                <a:gd name="T0" fmla="*/ 297 w 3468"/>
                <a:gd name="T1" fmla="*/ 0 h 988"/>
                <a:gd name="T2" fmla="*/ 3171 w 3468"/>
                <a:gd name="T3" fmla="*/ 0 h 988"/>
                <a:gd name="T4" fmla="*/ 3468 w 3468"/>
                <a:gd name="T5" fmla="*/ 296 h 988"/>
                <a:gd name="T6" fmla="*/ 3468 w 3468"/>
                <a:gd name="T7" fmla="*/ 691 h 988"/>
                <a:gd name="T8" fmla="*/ 3171 w 3468"/>
                <a:gd name="T9" fmla="*/ 988 h 988"/>
                <a:gd name="T10" fmla="*/ 297 w 3468"/>
                <a:gd name="T11" fmla="*/ 988 h 988"/>
                <a:gd name="T12" fmla="*/ 0 w 3468"/>
                <a:gd name="T13" fmla="*/ 691 h 988"/>
                <a:gd name="T14" fmla="*/ 0 w 3468"/>
                <a:gd name="T15" fmla="*/ 296 h 988"/>
                <a:gd name="T16" fmla="*/ 297 w 3468"/>
                <a:gd name="T17" fmla="*/ 0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8" h="988">
                  <a:moveTo>
                    <a:pt x="297" y="0"/>
                  </a:moveTo>
                  <a:lnTo>
                    <a:pt x="3171" y="0"/>
                  </a:lnTo>
                  <a:cubicBezTo>
                    <a:pt x="3335" y="0"/>
                    <a:pt x="3468" y="132"/>
                    <a:pt x="3468" y="296"/>
                  </a:cubicBezTo>
                  <a:lnTo>
                    <a:pt x="3468" y="691"/>
                  </a:lnTo>
                  <a:cubicBezTo>
                    <a:pt x="3468" y="855"/>
                    <a:pt x="3335" y="988"/>
                    <a:pt x="3171" y="988"/>
                  </a:cubicBezTo>
                  <a:lnTo>
                    <a:pt x="297" y="988"/>
                  </a:lnTo>
                  <a:cubicBezTo>
                    <a:pt x="132" y="988"/>
                    <a:pt x="0" y="855"/>
                    <a:pt x="0" y="691"/>
                  </a:cubicBezTo>
                  <a:lnTo>
                    <a:pt x="0" y="296"/>
                  </a:lnTo>
                  <a:cubicBezTo>
                    <a:pt x="0" y="132"/>
                    <a:pt x="132" y="0"/>
                    <a:pt x="297" y="0"/>
                  </a:cubicBezTo>
                  <a:close/>
                </a:path>
              </a:pathLst>
            </a:custGeom>
            <a:solidFill>
              <a:srgbClr val="F4D7D7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2650" y="3144"/>
              <a:ext cx="41" cy="297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7"/>
            <p:cNvSpPr>
              <a:spLocks/>
            </p:cNvSpPr>
            <p:nvPr/>
          </p:nvSpPr>
          <p:spPr bwMode="auto">
            <a:xfrm>
              <a:off x="2608" y="3095"/>
              <a:ext cx="127" cy="76"/>
            </a:xfrm>
            <a:custGeom>
              <a:avLst/>
              <a:gdLst>
                <a:gd name="T0" fmla="*/ 175 w 345"/>
                <a:gd name="T1" fmla="*/ 0 h 206"/>
                <a:gd name="T2" fmla="*/ 0 w 345"/>
                <a:gd name="T3" fmla="*/ 206 h 206"/>
                <a:gd name="T4" fmla="*/ 345 w 345"/>
                <a:gd name="T5" fmla="*/ 206 h 206"/>
                <a:gd name="T6" fmla="*/ 175 w 345"/>
                <a:gd name="T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5" h="206">
                  <a:moveTo>
                    <a:pt x="175" y="0"/>
                  </a:moveTo>
                  <a:lnTo>
                    <a:pt x="0" y="206"/>
                  </a:lnTo>
                  <a:lnTo>
                    <a:pt x="345" y="206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8"/>
            <p:cNvSpPr>
              <a:spLocks/>
            </p:cNvSpPr>
            <p:nvPr/>
          </p:nvSpPr>
          <p:spPr bwMode="auto">
            <a:xfrm>
              <a:off x="2607" y="3419"/>
              <a:ext cx="127" cy="76"/>
            </a:xfrm>
            <a:custGeom>
              <a:avLst/>
              <a:gdLst>
                <a:gd name="T0" fmla="*/ 175 w 345"/>
                <a:gd name="T1" fmla="*/ 206 h 206"/>
                <a:gd name="T2" fmla="*/ 0 w 345"/>
                <a:gd name="T3" fmla="*/ 0 h 206"/>
                <a:gd name="T4" fmla="*/ 345 w 345"/>
                <a:gd name="T5" fmla="*/ 0 h 206"/>
                <a:gd name="T6" fmla="*/ 175 w 345"/>
                <a:gd name="T7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5" h="206">
                  <a:moveTo>
                    <a:pt x="175" y="206"/>
                  </a:moveTo>
                  <a:lnTo>
                    <a:pt x="0" y="0"/>
                  </a:lnTo>
                  <a:lnTo>
                    <a:pt x="345" y="0"/>
                  </a:lnTo>
                  <a:lnTo>
                    <a:pt x="175" y="206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1684" y="3543"/>
              <a:ext cx="288" cy="166"/>
            </a:xfrm>
            <a:prstGeom prst="rect">
              <a:avLst/>
            </a:prstGeom>
            <a:solidFill>
              <a:srgbClr val="FFAAAA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0"/>
            <p:cNvSpPr>
              <a:spLocks noChangeArrowheads="1"/>
            </p:cNvSpPr>
            <p:nvPr/>
          </p:nvSpPr>
          <p:spPr bwMode="auto">
            <a:xfrm>
              <a:off x="1972" y="3541"/>
              <a:ext cx="289" cy="166"/>
            </a:xfrm>
            <a:prstGeom prst="rect">
              <a:avLst/>
            </a:prstGeom>
            <a:solidFill>
              <a:srgbClr val="FFAAAA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2257" y="3541"/>
              <a:ext cx="288" cy="166"/>
            </a:xfrm>
            <a:prstGeom prst="rect">
              <a:avLst/>
            </a:prstGeom>
            <a:solidFill>
              <a:srgbClr val="FFAAAA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2542" y="3541"/>
              <a:ext cx="288" cy="166"/>
            </a:xfrm>
            <a:prstGeom prst="rect">
              <a:avLst/>
            </a:prstGeom>
            <a:solidFill>
              <a:srgbClr val="FFAAAA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3"/>
            <p:cNvSpPr>
              <a:spLocks noChangeArrowheads="1"/>
            </p:cNvSpPr>
            <p:nvPr/>
          </p:nvSpPr>
          <p:spPr bwMode="auto">
            <a:xfrm>
              <a:off x="1701" y="3573"/>
              <a:ext cx="19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USB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8" name="Rectangle 64"/>
            <p:cNvSpPr>
              <a:spLocks noChangeArrowheads="1"/>
            </p:cNvSpPr>
            <p:nvPr/>
          </p:nvSpPr>
          <p:spPr bwMode="auto">
            <a:xfrm>
              <a:off x="1991" y="3573"/>
              <a:ext cx="19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USB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9" name="Rectangle 65"/>
            <p:cNvSpPr>
              <a:spLocks noChangeArrowheads="1"/>
            </p:cNvSpPr>
            <p:nvPr/>
          </p:nvSpPr>
          <p:spPr bwMode="auto">
            <a:xfrm>
              <a:off x="2276" y="3573"/>
              <a:ext cx="19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USB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0" name="Rectangle 66"/>
            <p:cNvSpPr>
              <a:spLocks noChangeArrowheads="1"/>
            </p:cNvSpPr>
            <p:nvPr/>
          </p:nvSpPr>
          <p:spPr bwMode="auto">
            <a:xfrm>
              <a:off x="2564" y="3577"/>
              <a:ext cx="19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USB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1" name="Rectangle 67"/>
            <p:cNvSpPr>
              <a:spLocks noChangeArrowheads="1"/>
            </p:cNvSpPr>
            <p:nvPr/>
          </p:nvSpPr>
          <p:spPr bwMode="auto">
            <a:xfrm>
              <a:off x="1978" y="3742"/>
              <a:ext cx="42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USB ports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" name="Rectangle 68"/>
            <p:cNvSpPr>
              <a:spLocks noChangeArrowheads="1"/>
            </p:cNvSpPr>
            <p:nvPr/>
          </p:nvSpPr>
          <p:spPr bwMode="auto">
            <a:xfrm>
              <a:off x="3253" y="3148"/>
              <a:ext cx="41" cy="297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9"/>
            <p:cNvSpPr>
              <a:spLocks/>
            </p:cNvSpPr>
            <p:nvPr/>
          </p:nvSpPr>
          <p:spPr bwMode="auto">
            <a:xfrm>
              <a:off x="3211" y="3099"/>
              <a:ext cx="126" cy="75"/>
            </a:xfrm>
            <a:custGeom>
              <a:avLst/>
              <a:gdLst>
                <a:gd name="T0" fmla="*/ 175 w 345"/>
                <a:gd name="T1" fmla="*/ 0 h 205"/>
                <a:gd name="T2" fmla="*/ 0 w 345"/>
                <a:gd name="T3" fmla="*/ 205 h 205"/>
                <a:gd name="T4" fmla="*/ 345 w 345"/>
                <a:gd name="T5" fmla="*/ 205 h 205"/>
                <a:gd name="T6" fmla="*/ 175 w 345"/>
                <a:gd name="T7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5" h="205">
                  <a:moveTo>
                    <a:pt x="175" y="0"/>
                  </a:moveTo>
                  <a:lnTo>
                    <a:pt x="0" y="205"/>
                  </a:lnTo>
                  <a:lnTo>
                    <a:pt x="345" y="205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0"/>
            <p:cNvSpPr>
              <a:spLocks/>
            </p:cNvSpPr>
            <p:nvPr/>
          </p:nvSpPr>
          <p:spPr bwMode="auto">
            <a:xfrm>
              <a:off x="3210" y="3423"/>
              <a:ext cx="127" cy="75"/>
            </a:xfrm>
            <a:custGeom>
              <a:avLst/>
              <a:gdLst>
                <a:gd name="T0" fmla="*/ 174 w 345"/>
                <a:gd name="T1" fmla="*/ 206 h 206"/>
                <a:gd name="T2" fmla="*/ 0 w 345"/>
                <a:gd name="T3" fmla="*/ 0 h 206"/>
                <a:gd name="T4" fmla="*/ 345 w 345"/>
                <a:gd name="T5" fmla="*/ 0 h 206"/>
                <a:gd name="T6" fmla="*/ 174 w 345"/>
                <a:gd name="T7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5" h="206">
                  <a:moveTo>
                    <a:pt x="174" y="206"/>
                  </a:moveTo>
                  <a:lnTo>
                    <a:pt x="0" y="0"/>
                  </a:lnTo>
                  <a:lnTo>
                    <a:pt x="345" y="0"/>
                  </a:lnTo>
                  <a:lnTo>
                    <a:pt x="174" y="206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1"/>
            <p:cNvSpPr>
              <a:spLocks noChangeArrowheads="1"/>
            </p:cNvSpPr>
            <p:nvPr/>
          </p:nvSpPr>
          <p:spPr bwMode="auto">
            <a:xfrm>
              <a:off x="3045" y="3487"/>
              <a:ext cx="687" cy="388"/>
            </a:xfrm>
            <a:prstGeom prst="rect">
              <a:avLst/>
            </a:prstGeom>
            <a:solidFill>
              <a:srgbClr val="F4D7D7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2"/>
            <p:cNvSpPr>
              <a:spLocks noChangeArrowheads="1"/>
            </p:cNvSpPr>
            <p:nvPr/>
          </p:nvSpPr>
          <p:spPr bwMode="auto">
            <a:xfrm>
              <a:off x="3105" y="3543"/>
              <a:ext cx="54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Audio/ Mic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7" name="Rectangle 73"/>
            <p:cNvSpPr>
              <a:spLocks noChangeArrowheads="1"/>
            </p:cNvSpPr>
            <p:nvPr/>
          </p:nvSpPr>
          <p:spPr bwMode="auto">
            <a:xfrm>
              <a:off x="3256" y="3698"/>
              <a:ext cx="25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ports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8" name="Rectangle 74"/>
            <p:cNvSpPr>
              <a:spLocks noChangeArrowheads="1"/>
            </p:cNvSpPr>
            <p:nvPr/>
          </p:nvSpPr>
          <p:spPr bwMode="auto">
            <a:xfrm>
              <a:off x="2170" y="3167"/>
              <a:ext cx="40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PCI express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9" name="Rectangle 75"/>
            <p:cNvSpPr>
              <a:spLocks noChangeArrowheads="1"/>
            </p:cNvSpPr>
            <p:nvPr/>
          </p:nvSpPr>
          <p:spPr bwMode="auto">
            <a:xfrm>
              <a:off x="2326" y="3292"/>
              <a:ext cx="12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bus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0" name="Rectangle 76"/>
            <p:cNvSpPr>
              <a:spLocks noChangeArrowheads="1"/>
            </p:cNvSpPr>
            <p:nvPr/>
          </p:nvSpPr>
          <p:spPr bwMode="auto">
            <a:xfrm>
              <a:off x="3439" y="3119"/>
              <a:ext cx="33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Intel high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1" name="Rectangle 77"/>
            <p:cNvSpPr>
              <a:spLocks noChangeArrowheads="1"/>
            </p:cNvSpPr>
            <p:nvPr/>
          </p:nvSpPr>
          <p:spPr bwMode="auto">
            <a:xfrm>
              <a:off x="3369" y="3244"/>
              <a:ext cx="47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def. audio 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2" name="Rectangle 78"/>
            <p:cNvSpPr>
              <a:spLocks noChangeArrowheads="1"/>
            </p:cNvSpPr>
            <p:nvPr/>
          </p:nvSpPr>
          <p:spPr bwMode="auto">
            <a:xfrm>
              <a:off x="3426" y="3369"/>
              <a:ext cx="32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a PCI bus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I/O Buses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800" y="1828800"/>
            <a:ext cx="8077200" cy="40386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27050" indent="-46355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different components on the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motherboard</a:t>
            </a:r>
            <a:r>
              <a:rPr lang="en-US" sz="2800" dirty="0">
                <a:latin typeface="Calibri" panose="020F0502020204030204" pitchFamily="34" charset="0"/>
              </a:rPr>
              <a:t> are connected with </a:t>
            </a:r>
            <a:r>
              <a:rPr lang="en-US" sz="2800" dirty="0">
                <a:solidFill>
                  <a:srgbClr val="0047FF"/>
                </a:solidFill>
                <a:latin typeface="Calibri" panose="020F0502020204030204" pitchFamily="34" charset="0"/>
              </a:rPr>
              <a:t>I/O buses</a:t>
            </a:r>
          </a:p>
          <a:p>
            <a:pPr marL="527050" indent="-46355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0047FF"/>
                </a:solidFill>
                <a:latin typeface="Calibri" panose="020F0502020204030204" pitchFamily="34" charset="0"/>
              </a:rPr>
              <a:t>I/O buses</a:t>
            </a:r>
            <a:r>
              <a:rPr lang="en-US" sz="2800" dirty="0">
                <a:latin typeface="Calibri" panose="020F0502020204030204" pitchFamily="34" charset="0"/>
              </a:rPr>
              <a:t> are also used to connect external devices to the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motherboard</a:t>
            </a:r>
          </a:p>
          <a:p>
            <a:pPr marL="527050" indent="-46355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An </a:t>
            </a:r>
            <a:r>
              <a:rPr lang="en-US" sz="2800" dirty="0">
                <a:solidFill>
                  <a:srgbClr val="0047FF"/>
                </a:solidFill>
                <a:latin typeface="Calibri" panose="020F0502020204030204" pitchFamily="34" charset="0"/>
              </a:rPr>
              <a:t>I/O bus</a:t>
            </a:r>
            <a:r>
              <a:rPr lang="en-US" sz="2800" dirty="0">
                <a:latin typeface="Calibri" panose="020F0502020204030204" pitchFamily="34" charset="0"/>
              </a:rPr>
              <a:t> is a set of </a:t>
            </a:r>
            <a:r>
              <a:rPr lang="en-US" sz="2800" dirty="0">
                <a:solidFill>
                  <a:srgbClr val="0047FF"/>
                </a:solidFill>
                <a:latin typeface="Calibri" panose="020F0502020204030204" pitchFamily="34" charset="0"/>
              </a:rPr>
              <a:t>wires</a:t>
            </a:r>
            <a:r>
              <a:rPr lang="en-US" sz="2800" dirty="0">
                <a:latin typeface="Calibri" panose="020F0502020204030204" pitchFamily="34" charset="0"/>
              </a:rPr>
              <a:t> that carries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data</a:t>
            </a:r>
            <a:r>
              <a:rPr lang="en-US" sz="2800" dirty="0">
                <a:latin typeface="Calibri" panose="020F0502020204030204" pitchFamily="34" charset="0"/>
              </a:rPr>
              <a:t> and </a:t>
            </a:r>
            <a:r>
              <a:rPr lang="en-US" sz="2800" dirty="0">
                <a:solidFill>
                  <a:srgbClr val="FF3333"/>
                </a:solidFill>
                <a:latin typeface="Calibri" panose="020F0502020204030204" pitchFamily="34" charset="0"/>
              </a:rPr>
              <a:t>control</a:t>
            </a:r>
            <a:r>
              <a:rPr lang="en-US" sz="2800" dirty="0">
                <a:latin typeface="Calibri" panose="020F0502020204030204" pitchFamily="34" charset="0"/>
              </a:rPr>
              <a:t> signals between a set of 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devices</a:t>
            </a:r>
            <a:r>
              <a:rPr lang="en-US" sz="2800" dirty="0">
                <a:latin typeface="Calibri" panose="020F0502020204030204" pitchFamily="34" charset="0"/>
              </a:rPr>
              <a:t>. These devices use the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bus</a:t>
            </a:r>
            <a:r>
              <a:rPr lang="en-US" sz="2800" dirty="0">
                <a:latin typeface="Calibri" panose="020F0502020204030204" pitchFamily="34" charset="0"/>
              </a:rPr>
              <a:t> to transmit data and </a:t>
            </a:r>
            <a:r>
              <a:rPr lang="en-US" sz="2800" dirty="0">
                <a:solidFill>
                  <a:srgbClr val="FF3333"/>
                </a:solidFill>
                <a:latin typeface="Calibri" panose="020F0502020204030204" pitchFamily="34" charset="0"/>
              </a:rPr>
              <a:t>control signals</a:t>
            </a:r>
            <a:r>
              <a:rPr lang="en-US" sz="2800" dirty="0">
                <a:latin typeface="Calibri" panose="020F0502020204030204" pitchFamily="34" charset="0"/>
              </a:rPr>
              <a:t> between each other.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384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Layers</a:t>
            </a:r>
            <a:r>
              <a:rPr lang="fr-FR" dirty="0">
                <a:solidFill>
                  <a:schemeClr val="tx1"/>
                </a:solidFill>
              </a:rPr>
              <a:t> in the I/O System</a:t>
            </a: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962400" y="2057400"/>
            <a:ext cx="5181600" cy="3976688"/>
            <a:chOff x="1536" y="1296"/>
            <a:chExt cx="3264" cy="2505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36" y="1296"/>
              <a:ext cx="3264" cy="2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658" y="2964"/>
              <a:ext cx="3069" cy="713"/>
            </a:xfrm>
            <a:prstGeom prst="rect">
              <a:avLst/>
            </a:prstGeom>
            <a:solidFill>
              <a:srgbClr val="FFE6D5"/>
            </a:solidFill>
            <a:ln w="1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852" y="2997"/>
              <a:ext cx="1266" cy="380"/>
            </a:xfrm>
            <a:custGeom>
              <a:avLst/>
              <a:gdLst>
                <a:gd name="T0" fmla="*/ 303 w 2181"/>
                <a:gd name="T1" fmla="*/ 0 h 659"/>
                <a:gd name="T2" fmla="*/ 1879 w 2181"/>
                <a:gd name="T3" fmla="*/ 0 h 659"/>
                <a:gd name="T4" fmla="*/ 2181 w 2181"/>
                <a:gd name="T5" fmla="*/ 302 h 659"/>
                <a:gd name="T6" fmla="*/ 2181 w 2181"/>
                <a:gd name="T7" fmla="*/ 356 h 659"/>
                <a:gd name="T8" fmla="*/ 1879 w 2181"/>
                <a:gd name="T9" fmla="*/ 659 h 659"/>
                <a:gd name="T10" fmla="*/ 303 w 2181"/>
                <a:gd name="T11" fmla="*/ 659 h 659"/>
                <a:gd name="T12" fmla="*/ 0 w 2181"/>
                <a:gd name="T13" fmla="*/ 356 h 659"/>
                <a:gd name="T14" fmla="*/ 0 w 2181"/>
                <a:gd name="T15" fmla="*/ 302 h 659"/>
                <a:gd name="T16" fmla="*/ 303 w 2181"/>
                <a:gd name="T17" fmla="*/ 0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1" h="659">
                  <a:moveTo>
                    <a:pt x="303" y="0"/>
                  </a:moveTo>
                  <a:lnTo>
                    <a:pt x="1879" y="0"/>
                  </a:lnTo>
                  <a:cubicBezTo>
                    <a:pt x="2046" y="0"/>
                    <a:pt x="2181" y="135"/>
                    <a:pt x="2181" y="302"/>
                  </a:cubicBezTo>
                  <a:lnTo>
                    <a:pt x="2181" y="356"/>
                  </a:lnTo>
                  <a:cubicBezTo>
                    <a:pt x="2181" y="524"/>
                    <a:pt x="2046" y="659"/>
                    <a:pt x="1879" y="659"/>
                  </a:cubicBezTo>
                  <a:lnTo>
                    <a:pt x="303" y="659"/>
                  </a:lnTo>
                  <a:cubicBezTo>
                    <a:pt x="135" y="659"/>
                    <a:pt x="0" y="524"/>
                    <a:pt x="0" y="356"/>
                  </a:cubicBezTo>
                  <a:lnTo>
                    <a:pt x="0" y="302"/>
                  </a:lnTo>
                  <a:cubicBezTo>
                    <a:pt x="0" y="135"/>
                    <a:pt x="135" y="0"/>
                    <a:pt x="303" y="0"/>
                  </a:cubicBezTo>
                  <a:close/>
                </a:path>
              </a:pathLst>
            </a:custGeom>
            <a:solidFill>
              <a:srgbClr val="A2D0D9"/>
            </a:solidFill>
            <a:ln w="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549" y="3450"/>
              <a:ext cx="92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Sans"/>
                </a:rPr>
                <a:t>Physical layer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014" y="3106"/>
              <a:ext cx="84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Sans"/>
                </a:rPr>
                <a:t>Transmission</a:t>
              </a:r>
              <a:endParaRPr lang="en-US" sz="2000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3279" y="3002"/>
              <a:ext cx="1267" cy="381"/>
            </a:xfrm>
            <a:custGeom>
              <a:avLst/>
              <a:gdLst>
                <a:gd name="T0" fmla="*/ 302 w 2181"/>
                <a:gd name="T1" fmla="*/ 0 h 658"/>
                <a:gd name="T2" fmla="*/ 1878 w 2181"/>
                <a:gd name="T3" fmla="*/ 0 h 658"/>
                <a:gd name="T4" fmla="*/ 2181 w 2181"/>
                <a:gd name="T5" fmla="*/ 302 h 658"/>
                <a:gd name="T6" fmla="*/ 2181 w 2181"/>
                <a:gd name="T7" fmla="*/ 356 h 658"/>
                <a:gd name="T8" fmla="*/ 1878 w 2181"/>
                <a:gd name="T9" fmla="*/ 658 h 658"/>
                <a:gd name="T10" fmla="*/ 302 w 2181"/>
                <a:gd name="T11" fmla="*/ 658 h 658"/>
                <a:gd name="T12" fmla="*/ 0 w 2181"/>
                <a:gd name="T13" fmla="*/ 356 h 658"/>
                <a:gd name="T14" fmla="*/ 0 w 2181"/>
                <a:gd name="T15" fmla="*/ 302 h 658"/>
                <a:gd name="T16" fmla="*/ 302 w 2181"/>
                <a:gd name="T17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1" h="658">
                  <a:moveTo>
                    <a:pt x="302" y="0"/>
                  </a:moveTo>
                  <a:lnTo>
                    <a:pt x="1878" y="0"/>
                  </a:lnTo>
                  <a:cubicBezTo>
                    <a:pt x="2046" y="0"/>
                    <a:pt x="2181" y="134"/>
                    <a:pt x="2181" y="302"/>
                  </a:cubicBezTo>
                  <a:lnTo>
                    <a:pt x="2181" y="356"/>
                  </a:lnTo>
                  <a:cubicBezTo>
                    <a:pt x="2181" y="524"/>
                    <a:pt x="2046" y="658"/>
                    <a:pt x="1878" y="658"/>
                  </a:cubicBezTo>
                  <a:lnTo>
                    <a:pt x="302" y="658"/>
                  </a:lnTo>
                  <a:cubicBezTo>
                    <a:pt x="135" y="658"/>
                    <a:pt x="0" y="524"/>
                    <a:pt x="0" y="356"/>
                  </a:cubicBezTo>
                  <a:lnTo>
                    <a:pt x="0" y="302"/>
                  </a:lnTo>
                  <a:cubicBezTo>
                    <a:pt x="0" y="134"/>
                    <a:pt x="135" y="0"/>
                    <a:pt x="302" y="0"/>
                  </a:cubicBezTo>
                  <a:close/>
                </a:path>
              </a:pathLst>
            </a:custGeom>
            <a:solidFill>
              <a:srgbClr val="A2D0D9"/>
            </a:solidFill>
            <a:ln w="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354" y="3097"/>
              <a:ext cx="104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000000"/>
                  </a:solidFill>
                  <a:latin typeface="Sans"/>
                </a:rPr>
                <a:t>Synchronisation</a:t>
              </a:r>
              <a:endParaRPr lang="en-US" sz="2000" dirty="0">
                <a:latin typeface="Arial" pitchFamily="34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658" y="2457"/>
              <a:ext cx="3063" cy="381"/>
            </a:xfrm>
            <a:prstGeom prst="rect">
              <a:avLst/>
            </a:prstGeom>
            <a:solidFill>
              <a:srgbClr val="FFE6D5"/>
            </a:solidFill>
            <a:ln w="1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497" y="2564"/>
              <a:ext cx="97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Sans"/>
                </a:rPr>
                <a:t>Data link layer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1667" y="1942"/>
              <a:ext cx="3063" cy="381"/>
            </a:xfrm>
            <a:prstGeom prst="rect">
              <a:avLst/>
            </a:prstGeom>
            <a:solidFill>
              <a:srgbClr val="FFE6D5"/>
            </a:solidFill>
            <a:ln w="1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535" y="2026"/>
              <a:ext cx="9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Sans"/>
                </a:rPr>
                <a:t>Network layer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1661" y="1418"/>
              <a:ext cx="3063" cy="381"/>
            </a:xfrm>
            <a:prstGeom prst="rect">
              <a:avLst/>
            </a:prstGeom>
            <a:solidFill>
              <a:srgbClr val="FFE6D5"/>
            </a:solidFill>
            <a:ln w="1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529" y="1502"/>
              <a:ext cx="95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Sans"/>
                </a:rPr>
                <a:t>Protocol layer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384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Layers</a:t>
            </a:r>
            <a:r>
              <a:rPr lang="fr-FR" dirty="0">
                <a:solidFill>
                  <a:schemeClr val="tx1"/>
                </a:solidFill>
              </a:rPr>
              <a:t> in the I/O System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65400" y="1524000"/>
            <a:ext cx="7797800" cy="47244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solidFill>
                  <a:srgbClr val="2300DC"/>
                </a:solidFill>
                <a:latin typeface="Calibri" panose="020F0502020204030204" pitchFamily="34" charset="0"/>
              </a:rPr>
              <a:t>Physical Layer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C5000B"/>
                </a:solidFill>
                <a:latin typeface="Calibri" panose="020F0502020204030204" pitchFamily="34" charset="0"/>
              </a:rPr>
              <a:t>Transmission </a:t>
            </a:r>
            <a:r>
              <a:rPr lang="en-US" sz="2800" dirty="0" err="1">
                <a:solidFill>
                  <a:srgbClr val="C5000B"/>
                </a:solidFill>
                <a:latin typeface="Calibri" panose="020F0502020204030204" pitchFamily="34" charset="0"/>
              </a:rPr>
              <a:t>Sublayer</a:t>
            </a:r>
            <a:r>
              <a:rPr lang="en-US" sz="2800" dirty="0">
                <a:latin typeface="Calibri" panose="020F0502020204030204" pitchFamily="34" charset="0"/>
              </a:rPr>
              <a:t> → Defines the electrical specifications of the bus, and the methods for encoding data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 err="1">
                <a:solidFill>
                  <a:srgbClr val="2300DC"/>
                </a:solidFill>
                <a:latin typeface="Calibri" panose="020F0502020204030204" pitchFamily="34" charset="0"/>
              </a:rPr>
              <a:t>Synchronisation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2300DC"/>
                </a:solidFill>
                <a:latin typeface="Calibri" panose="020F0502020204030204" pitchFamily="34" charset="0"/>
              </a:rPr>
              <a:t>Sublayer</a:t>
            </a:r>
            <a:r>
              <a:rPr lang="en-US" sz="2800" dirty="0">
                <a:latin typeface="Calibri" panose="020F0502020204030204" pitchFamily="34" charset="0"/>
              </a:rPr>
              <a:t> → The timing of signals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solidFill>
                  <a:srgbClr val="00AE00"/>
                </a:solidFill>
                <a:latin typeface="Calibri" panose="020F0502020204030204" pitchFamily="34" charset="0"/>
              </a:rPr>
              <a:t>Data link layer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6B2394"/>
                </a:solidFill>
                <a:latin typeface="Calibri" panose="020F0502020204030204" pitchFamily="34" charset="0"/>
              </a:rPr>
              <a:t>Framing</a:t>
            </a:r>
            <a:r>
              <a:rPr lang="en-US" sz="2800" dirty="0">
                <a:latin typeface="Calibri" panose="020F0502020204030204" pitchFamily="34" charset="0"/>
              </a:rPr>
              <a:t>, </a:t>
            </a:r>
            <a:r>
              <a:rPr lang="en-US" sz="2800" dirty="0">
                <a:solidFill>
                  <a:srgbClr val="B84747"/>
                </a:solidFill>
                <a:latin typeface="Calibri" panose="020F0502020204030204" pitchFamily="34" charset="0"/>
              </a:rPr>
              <a:t>buffering</a:t>
            </a:r>
            <a:r>
              <a:rPr lang="en-US" sz="2800" dirty="0">
                <a:latin typeface="Calibri" panose="020F0502020204030204" pitchFamily="34" charset="0"/>
              </a:rPr>
              <a:t>,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error correction</a:t>
            </a:r>
            <a:r>
              <a:rPr lang="en-US" sz="2800" dirty="0">
                <a:latin typeface="Calibri" panose="020F0502020204030204" pitchFamily="34" charset="0"/>
              </a:rPr>
              <a:t>,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transactions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Layers</a:t>
            </a:r>
            <a:r>
              <a:rPr lang="fr-FR" dirty="0">
                <a:solidFill>
                  <a:schemeClr val="tx1"/>
                </a:solidFill>
              </a:rPr>
              <a:t> -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828800"/>
            <a:ext cx="7416800" cy="38862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solidFill>
                  <a:srgbClr val="0084D1"/>
                </a:solidFill>
                <a:latin typeface="Calibri" panose="020F0502020204030204" pitchFamily="34" charset="0"/>
              </a:rPr>
              <a:t>Network Layer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I/O device addressing, location, routing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solidFill>
                  <a:srgbClr val="008000"/>
                </a:solidFill>
                <a:latin typeface="Calibri" panose="020F0502020204030204" pitchFamily="34" charset="0"/>
              </a:rPr>
              <a:t>Protocol Layer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End to end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request processing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Interrupts</a:t>
            </a:r>
            <a:r>
              <a:rPr lang="en-US" sz="2800" dirty="0">
                <a:latin typeface="Calibri" panose="020F0502020204030204" pitchFamily="34" charset="0"/>
              </a:rPr>
              <a:t>, and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polling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DMA</a:t>
            </a:r>
            <a:r>
              <a:rPr lang="en-US" sz="2800" dirty="0">
                <a:latin typeface="Calibri" panose="020F0502020204030204" pitchFamily="34" charset="0"/>
              </a:rPr>
              <a:t> (Direct Memory Access)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36800" y="3583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95600" y="1524001"/>
            <a:ext cx="7345362" cy="477837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920750" indent="-5270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Overview</a:t>
            </a:r>
          </a:p>
          <a:p>
            <a:pPr marL="920750" indent="-5270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Physical Layer</a:t>
            </a:r>
          </a:p>
          <a:p>
            <a:pPr marL="920750" indent="-5270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Data Link Layer</a:t>
            </a:r>
          </a:p>
          <a:p>
            <a:pPr marL="920750" indent="-5270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Network Layer</a:t>
            </a:r>
          </a:p>
          <a:p>
            <a:pPr marL="920750" indent="-5270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Protocol Layer</a:t>
            </a:r>
          </a:p>
          <a:p>
            <a:pPr marL="920750" indent="-5270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Case Studies</a:t>
            </a:r>
          </a:p>
          <a:p>
            <a:pPr marL="920750" indent="-5270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Storage Media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7137240" y="2057401"/>
            <a:ext cx="1397160" cy="98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284164"/>
            <a:ext cx="7415212" cy="935037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Active High and Active </a:t>
            </a:r>
            <a:r>
              <a:rPr lang="fr-FR" dirty="0" err="1">
                <a:solidFill>
                  <a:schemeClr val="tx1"/>
                </a:solidFill>
              </a:rPr>
              <a:t>Low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AutoShape 14"/>
          <p:cNvSpPr>
            <a:spLocks noChangeAspect="1" noChangeArrowheads="1" noTextEdit="1"/>
          </p:cNvSpPr>
          <p:nvPr/>
        </p:nvSpPr>
        <p:spPr bwMode="auto">
          <a:xfrm>
            <a:off x="3962400" y="1600201"/>
            <a:ext cx="5029200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51" name="Freeform 16"/>
          <p:cNvSpPr>
            <a:spLocks/>
          </p:cNvSpPr>
          <p:nvPr/>
        </p:nvSpPr>
        <p:spPr bwMode="auto">
          <a:xfrm>
            <a:off x="3992563" y="1692275"/>
            <a:ext cx="731838" cy="304800"/>
          </a:xfrm>
          <a:custGeom>
            <a:avLst/>
            <a:gdLst>
              <a:gd name="T0" fmla="*/ 9 w 48"/>
              <a:gd name="T1" fmla="*/ 0 h 20"/>
              <a:gd name="T2" fmla="*/ 39 w 48"/>
              <a:gd name="T3" fmla="*/ 0 h 20"/>
              <a:gd name="T4" fmla="*/ 48 w 48"/>
              <a:gd name="T5" fmla="*/ 9 h 20"/>
              <a:gd name="T6" fmla="*/ 48 w 48"/>
              <a:gd name="T7" fmla="*/ 11 h 20"/>
              <a:gd name="T8" fmla="*/ 39 w 48"/>
              <a:gd name="T9" fmla="*/ 20 h 20"/>
              <a:gd name="T10" fmla="*/ 9 w 48"/>
              <a:gd name="T11" fmla="*/ 20 h 20"/>
              <a:gd name="T12" fmla="*/ 0 w 48"/>
              <a:gd name="T13" fmla="*/ 11 h 20"/>
              <a:gd name="T14" fmla="*/ 0 w 48"/>
              <a:gd name="T15" fmla="*/ 9 h 20"/>
              <a:gd name="T16" fmla="*/ 9 w 48"/>
              <a:gd name="T1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20">
                <a:moveTo>
                  <a:pt x="9" y="0"/>
                </a:moveTo>
                <a:lnTo>
                  <a:pt x="39" y="0"/>
                </a:lnTo>
                <a:cubicBezTo>
                  <a:pt x="44" y="0"/>
                  <a:pt x="48" y="4"/>
                  <a:pt x="48" y="9"/>
                </a:cubicBezTo>
                <a:lnTo>
                  <a:pt x="48" y="11"/>
                </a:lnTo>
                <a:cubicBezTo>
                  <a:pt x="48" y="16"/>
                  <a:pt x="44" y="20"/>
                  <a:pt x="39" y="20"/>
                </a:cubicBezTo>
                <a:lnTo>
                  <a:pt x="9" y="20"/>
                </a:lnTo>
                <a:cubicBezTo>
                  <a:pt x="4" y="20"/>
                  <a:pt x="0" y="16"/>
                  <a:pt x="0" y="11"/>
                </a:cubicBezTo>
                <a:lnTo>
                  <a:pt x="0" y="9"/>
                </a:lnTo>
                <a:cubicBezTo>
                  <a:pt x="0" y="4"/>
                  <a:pt x="4" y="0"/>
                  <a:pt x="9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53" name="Line 18"/>
          <p:cNvSpPr>
            <a:spLocks noChangeShapeType="1"/>
          </p:cNvSpPr>
          <p:nvPr/>
        </p:nvSpPr>
        <p:spPr bwMode="auto">
          <a:xfrm>
            <a:off x="4953001" y="19970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54" name="Line 19"/>
          <p:cNvSpPr>
            <a:spLocks noChangeShapeType="1"/>
          </p:cNvSpPr>
          <p:nvPr/>
        </p:nvSpPr>
        <p:spPr bwMode="auto">
          <a:xfrm>
            <a:off x="4953001" y="213360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55" name="Line 20"/>
          <p:cNvSpPr>
            <a:spLocks noChangeShapeType="1"/>
          </p:cNvSpPr>
          <p:nvPr/>
        </p:nvSpPr>
        <p:spPr bwMode="auto">
          <a:xfrm>
            <a:off x="4953001" y="2270126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56" name="Line 21"/>
          <p:cNvSpPr>
            <a:spLocks noChangeShapeType="1"/>
          </p:cNvSpPr>
          <p:nvPr/>
        </p:nvSpPr>
        <p:spPr bwMode="auto">
          <a:xfrm>
            <a:off x="4953001" y="239236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57" name="Line 22"/>
          <p:cNvSpPr>
            <a:spLocks noChangeShapeType="1"/>
          </p:cNvSpPr>
          <p:nvPr/>
        </p:nvSpPr>
        <p:spPr bwMode="auto">
          <a:xfrm>
            <a:off x="4953001" y="25304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58" name="Line 23"/>
          <p:cNvSpPr>
            <a:spLocks noChangeShapeType="1"/>
          </p:cNvSpPr>
          <p:nvPr/>
        </p:nvSpPr>
        <p:spPr bwMode="auto">
          <a:xfrm>
            <a:off x="4953001" y="26670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59" name="Line 24"/>
          <p:cNvSpPr>
            <a:spLocks noChangeShapeType="1"/>
          </p:cNvSpPr>
          <p:nvPr/>
        </p:nvSpPr>
        <p:spPr bwMode="auto">
          <a:xfrm>
            <a:off x="4953001" y="28051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60" name="Line 25"/>
          <p:cNvSpPr>
            <a:spLocks noChangeShapeType="1"/>
          </p:cNvSpPr>
          <p:nvPr/>
        </p:nvSpPr>
        <p:spPr bwMode="auto">
          <a:xfrm>
            <a:off x="4953001" y="29416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61" name="Line 26"/>
          <p:cNvSpPr>
            <a:spLocks noChangeShapeType="1"/>
          </p:cNvSpPr>
          <p:nvPr/>
        </p:nvSpPr>
        <p:spPr bwMode="auto">
          <a:xfrm>
            <a:off x="4953001" y="30638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62" name="Line 27"/>
          <p:cNvSpPr>
            <a:spLocks noChangeShapeType="1"/>
          </p:cNvSpPr>
          <p:nvPr/>
        </p:nvSpPr>
        <p:spPr bwMode="auto">
          <a:xfrm>
            <a:off x="4953001" y="32004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63" name="Line 28"/>
          <p:cNvSpPr>
            <a:spLocks noChangeShapeType="1"/>
          </p:cNvSpPr>
          <p:nvPr/>
        </p:nvSpPr>
        <p:spPr bwMode="auto">
          <a:xfrm>
            <a:off x="5272088" y="19970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64" name="Line 29"/>
          <p:cNvSpPr>
            <a:spLocks noChangeShapeType="1"/>
          </p:cNvSpPr>
          <p:nvPr/>
        </p:nvSpPr>
        <p:spPr bwMode="auto">
          <a:xfrm>
            <a:off x="5272088" y="213360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65" name="Line 30"/>
          <p:cNvSpPr>
            <a:spLocks noChangeShapeType="1"/>
          </p:cNvSpPr>
          <p:nvPr/>
        </p:nvSpPr>
        <p:spPr bwMode="auto">
          <a:xfrm>
            <a:off x="5272088" y="2270126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66" name="Line 31"/>
          <p:cNvSpPr>
            <a:spLocks noChangeShapeType="1"/>
          </p:cNvSpPr>
          <p:nvPr/>
        </p:nvSpPr>
        <p:spPr bwMode="auto">
          <a:xfrm>
            <a:off x="5272088" y="239236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67" name="Line 32"/>
          <p:cNvSpPr>
            <a:spLocks noChangeShapeType="1"/>
          </p:cNvSpPr>
          <p:nvPr/>
        </p:nvSpPr>
        <p:spPr bwMode="auto">
          <a:xfrm>
            <a:off x="5272088" y="25304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68" name="Line 33"/>
          <p:cNvSpPr>
            <a:spLocks noChangeShapeType="1"/>
          </p:cNvSpPr>
          <p:nvPr/>
        </p:nvSpPr>
        <p:spPr bwMode="auto">
          <a:xfrm>
            <a:off x="5272088" y="26670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69" name="Line 34"/>
          <p:cNvSpPr>
            <a:spLocks noChangeShapeType="1"/>
          </p:cNvSpPr>
          <p:nvPr/>
        </p:nvSpPr>
        <p:spPr bwMode="auto">
          <a:xfrm>
            <a:off x="5272088" y="28051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0" name="Line 35"/>
          <p:cNvSpPr>
            <a:spLocks noChangeShapeType="1"/>
          </p:cNvSpPr>
          <p:nvPr/>
        </p:nvSpPr>
        <p:spPr bwMode="auto">
          <a:xfrm>
            <a:off x="5272088" y="29416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1" name="Line 36"/>
          <p:cNvSpPr>
            <a:spLocks noChangeShapeType="1"/>
          </p:cNvSpPr>
          <p:nvPr/>
        </p:nvSpPr>
        <p:spPr bwMode="auto">
          <a:xfrm>
            <a:off x="5272088" y="30638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2" name="Line 37"/>
          <p:cNvSpPr>
            <a:spLocks noChangeShapeType="1"/>
          </p:cNvSpPr>
          <p:nvPr/>
        </p:nvSpPr>
        <p:spPr bwMode="auto">
          <a:xfrm>
            <a:off x="5272088" y="32004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3" name="Line 38"/>
          <p:cNvSpPr>
            <a:spLocks noChangeShapeType="1"/>
          </p:cNvSpPr>
          <p:nvPr/>
        </p:nvSpPr>
        <p:spPr bwMode="auto">
          <a:xfrm>
            <a:off x="5576888" y="19970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4" name="Line 39"/>
          <p:cNvSpPr>
            <a:spLocks noChangeShapeType="1"/>
          </p:cNvSpPr>
          <p:nvPr/>
        </p:nvSpPr>
        <p:spPr bwMode="auto">
          <a:xfrm>
            <a:off x="5576888" y="213360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5" name="Line 40"/>
          <p:cNvSpPr>
            <a:spLocks noChangeShapeType="1"/>
          </p:cNvSpPr>
          <p:nvPr/>
        </p:nvSpPr>
        <p:spPr bwMode="auto">
          <a:xfrm>
            <a:off x="5576888" y="22558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6" name="Line 41"/>
          <p:cNvSpPr>
            <a:spLocks noChangeShapeType="1"/>
          </p:cNvSpPr>
          <p:nvPr/>
        </p:nvSpPr>
        <p:spPr bwMode="auto">
          <a:xfrm>
            <a:off x="5576888" y="239236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7" name="Line 42"/>
          <p:cNvSpPr>
            <a:spLocks noChangeShapeType="1"/>
          </p:cNvSpPr>
          <p:nvPr/>
        </p:nvSpPr>
        <p:spPr bwMode="auto">
          <a:xfrm>
            <a:off x="5576888" y="25304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8" name="Line 43"/>
          <p:cNvSpPr>
            <a:spLocks noChangeShapeType="1"/>
          </p:cNvSpPr>
          <p:nvPr/>
        </p:nvSpPr>
        <p:spPr bwMode="auto">
          <a:xfrm>
            <a:off x="5576888" y="26670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9" name="Line 44"/>
          <p:cNvSpPr>
            <a:spLocks noChangeShapeType="1"/>
          </p:cNvSpPr>
          <p:nvPr/>
        </p:nvSpPr>
        <p:spPr bwMode="auto">
          <a:xfrm>
            <a:off x="5576888" y="28051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80" name="Line 45"/>
          <p:cNvSpPr>
            <a:spLocks noChangeShapeType="1"/>
          </p:cNvSpPr>
          <p:nvPr/>
        </p:nvSpPr>
        <p:spPr bwMode="auto">
          <a:xfrm>
            <a:off x="5576888" y="292576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81" name="Line 46"/>
          <p:cNvSpPr>
            <a:spLocks noChangeShapeType="1"/>
          </p:cNvSpPr>
          <p:nvPr/>
        </p:nvSpPr>
        <p:spPr bwMode="auto">
          <a:xfrm>
            <a:off x="5576888" y="30638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82" name="Line 47"/>
          <p:cNvSpPr>
            <a:spLocks noChangeShapeType="1"/>
          </p:cNvSpPr>
          <p:nvPr/>
        </p:nvSpPr>
        <p:spPr bwMode="auto">
          <a:xfrm>
            <a:off x="5576888" y="32004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83" name="Line 48"/>
          <p:cNvSpPr>
            <a:spLocks noChangeShapeType="1"/>
          </p:cNvSpPr>
          <p:nvPr/>
        </p:nvSpPr>
        <p:spPr bwMode="auto">
          <a:xfrm>
            <a:off x="5881688" y="19970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84" name="Line 49"/>
          <p:cNvSpPr>
            <a:spLocks noChangeShapeType="1"/>
          </p:cNvSpPr>
          <p:nvPr/>
        </p:nvSpPr>
        <p:spPr bwMode="auto">
          <a:xfrm>
            <a:off x="5881688" y="213360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85" name="Line 50"/>
          <p:cNvSpPr>
            <a:spLocks noChangeShapeType="1"/>
          </p:cNvSpPr>
          <p:nvPr/>
        </p:nvSpPr>
        <p:spPr bwMode="auto">
          <a:xfrm>
            <a:off x="5881688" y="2270126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86" name="Line 51"/>
          <p:cNvSpPr>
            <a:spLocks noChangeShapeType="1"/>
          </p:cNvSpPr>
          <p:nvPr/>
        </p:nvSpPr>
        <p:spPr bwMode="auto">
          <a:xfrm>
            <a:off x="5881688" y="24082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87" name="Line 52"/>
          <p:cNvSpPr>
            <a:spLocks noChangeShapeType="1"/>
          </p:cNvSpPr>
          <p:nvPr/>
        </p:nvSpPr>
        <p:spPr bwMode="auto">
          <a:xfrm>
            <a:off x="5881688" y="25304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88" name="Line 53"/>
          <p:cNvSpPr>
            <a:spLocks noChangeShapeType="1"/>
          </p:cNvSpPr>
          <p:nvPr/>
        </p:nvSpPr>
        <p:spPr bwMode="auto">
          <a:xfrm>
            <a:off x="5881688" y="26670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89" name="Line 54"/>
          <p:cNvSpPr>
            <a:spLocks noChangeShapeType="1"/>
          </p:cNvSpPr>
          <p:nvPr/>
        </p:nvSpPr>
        <p:spPr bwMode="auto">
          <a:xfrm>
            <a:off x="5881688" y="28051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0" name="Line 55"/>
          <p:cNvSpPr>
            <a:spLocks noChangeShapeType="1"/>
          </p:cNvSpPr>
          <p:nvPr/>
        </p:nvSpPr>
        <p:spPr bwMode="auto">
          <a:xfrm>
            <a:off x="5881688" y="29416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1" name="Line 56"/>
          <p:cNvSpPr>
            <a:spLocks noChangeShapeType="1"/>
          </p:cNvSpPr>
          <p:nvPr/>
        </p:nvSpPr>
        <p:spPr bwMode="auto">
          <a:xfrm>
            <a:off x="5881688" y="30781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2" name="Line 57"/>
          <p:cNvSpPr>
            <a:spLocks noChangeShapeType="1"/>
          </p:cNvSpPr>
          <p:nvPr/>
        </p:nvSpPr>
        <p:spPr bwMode="auto">
          <a:xfrm>
            <a:off x="5881688" y="32004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3" name="Line 58"/>
          <p:cNvSpPr>
            <a:spLocks noChangeShapeType="1"/>
          </p:cNvSpPr>
          <p:nvPr/>
        </p:nvSpPr>
        <p:spPr bwMode="auto">
          <a:xfrm>
            <a:off x="6202363" y="19970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4" name="Line 59"/>
          <p:cNvSpPr>
            <a:spLocks noChangeShapeType="1"/>
          </p:cNvSpPr>
          <p:nvPr/>
        </p:nvSpPr>
        <p:spPr bwMode="auto">
          <a:xfrm>
            <a:off x="6202363" y="213360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5" name="Line 60"/>
          <p:cNvSpPr>
            <a:spLocks noChangeShapeType="1"/>
          </p:cNvSpPr>
          <p:nvPr/>
        </p:nvSpPr>
        <p:spPr bwMode="auto">
          <a:xfrm>
            <a:off x="6202363" y="2270126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6" name="Line 61"/>
          <p:cNvSpPr>
            <a:spLocks noChangeShapeType="1"/>
          </p:cNvSpPr>
          <p:nvPr/>
        </p:nvSpPr>
        <p:spPr bwMode="auto">
          <a:xfrm>
            <a:off x="6202363" y="239236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7" name="Line 62"/>
          <p:cNvSpPr>
            <a:spLocks noChangeShapeType="1"/>
          </p:cNvSpPr>
          <p:nvPr/>
        </p:nvSpPr>
        <p:spPr bwMode="auto">
          <a:xfrm>
            <a:off x="6202363" y="25304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8" name="Line 63"/>
          <p:cNvSpPr>
            <a:spLocks noChangeShapeType="1"/>
          </p:cNvSpPr>
          <p:nvPr/>
        </p:nvSpPr>
        <p:spPr bwMode="auto">
          <a:xfrm>
            <a:off x="6202363" y="26670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9" name="Line 64"/>
          <p:cNvSpPr>
            <a:spLocks noChangeShapeType="1"/>
          </p:cNvSpPr>
          <p:nvPr/>
        </p:nvSpPr>
        <p:spPr bwMode="auto">
          <a:xfrm>
            <a:off x="6202363" y="28051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0" name="Line 65"/>
          <p:cNvSpPr>
            <a:spLocks noChangeShapeType="1"/>
          </p:cNvSpPr>
          <p:nvPr/>
        </p:nvSpPr>
        <p:spPr bwMode="auto">
          <a:xfrm>
            <a:off x="6202363" y="29416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1" name="Line 66"/>
          <p:cNvSpPr>
            <a:spLocks noChangeShapeType="1"/>
          </p:cNvSpPr>
          <p:nvPr/>
        </p:nvSpPr>
        <p:spPr bwMode="auto">
          <a:xfrm>
            <a:off x="6202363" y="30781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2" name="Line 67"/>
          <p:cNvSpPr>
            <a:spLocks noChangeShapeType="1"/>
          </p:cNvSpPr>
          <p:nvPr/>
        </p:nvSpPr>
        <p:spPr bwMode="auto">
          <a:xfrm>
            <a:off x="6202363" y="32004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3" name="Line 68"/>
          <p:cNvSpPr>
            <a:spLocks noChangeShapeType="1"/>
          </p:cNvSpPr>
          <p:nvPr/>
        </p:nvSpPr>
        <p:spPr bwMode="auto">
          <a:xfrm>
            <a:off x="6491288" y="19970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4" name="Line 69"/>
          <p:cNvSpPr>
            <a:spLocks noChangeShapeType="1"/>
          </p:cNvSpPr>
          <p:nvPr/>
        </p:nvSpPr>
        <p:spPr bwMode="auto">
          <a:xfrm>
            <a:off x="6491288" y="213360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5" name="Line 70"/>
          <p:cNvSpPr>
            <a:spLocks noChangeShapeType="1"/>
          </p:cNvSpPr>
          <p:nvPr/>
        </p:nvSpPr>
        <p:spPr bwMode="auto">
          <a:xfrm>
            <a:off x="6491288" y="22558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6" name="Line 71"/>
          <p:cNvSpPr>
            <a:spLocks noChangeShapeType="1"/>
          </p:cNvSpPr>
          <p:nvPr/>
        </p:nvSpPr>
        <p:spPr bwMode="auto">
          <a:xfrm>
            <a:off x="6491288" y="239236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7" name="Line 72"/>
          <p:cNvSpPr>
            <a:spLocks noChangeShapeType="1"/>
          </p:cNvSpPr>
          <p:nvPr/>
        </p:nvSpPr>
        <p:spPr bwMode="auto">
          <a:xfrm>
            <a:off x="6491288" y="25304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8" name="Line 73"/>
          <p:cNvSpPr>
            <a:spLocks noChangeShapeType="1"/>
          </p:cNvSpPr>
          <p:nvPr/>
        </p:nvSpPr>
        <p:spPr bwMode="auto">
          <a:xfrm>
            <a:off x="6491288" y="26670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9" name="Line 74"/>
          <p:cNvSpPr>
            <a:spLocks noChangeShapeType="1"/>
          </p:cNvSpPr>
          <p:nvPr/>
        </p:nvSpPr>
        <p:spPr bwMode="auto">
          <a:xfrm>
            <a:off x="6491288" y="28051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10" name="Line 75"/>
          <p:cNvSpPr>
            <a:spLocks noChangeShapeType="1"/>
          </p:cNvSpPr>
          <p:nvPr/>
        </p:nvSpPr>
        <p:spPr bwMode="auto">
          <a:xfrm>
            <a:off x="6486913" y="290195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11" name="Line 76"/>
          <p:cNvSpPr>
            <a:spLocks noChangeShapeType="1"/>
          </p:cNvSpPr>
          <p:nvPr/>
        </p:nvSpPr>
        <p:spPr bwMode="auto">
          <a:xfrm>
            <a:off x="6491288" y="30638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12" name="Line 77"/>
          <p:cNvSpPr>
            <a:spLocks noChangeShapeType="1"/>
          </p:cNvSpPr>
          <p:nvPr/>
        </p:nvSpPr>
        <p:spPr bwMode="auto">
          <a:xfrm>
            <a:off x="6491288" y="32004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13" name="Line 78"/>
          <p:cNvSpPr>
            <a:spLocks noChangeShapeType="1"/>
          </p:cNvSpPr>
          <p:nvPr/>
        </p:nvSpPr>
        <p:spPr bwMode="auto">
          <a:xfrm>
            <a:off x="6811963" y="19970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14" name="Line 79"/>
          <p:cNvSpPr>
            <a:spLocks noChangeShapeType="1"/>
          </p:cNvSpPr>
          <p:nvPr/>
        </p:nvSpPr>
        <p:spPr bwMode="auto">
          <a:xfrm>
            <a:off x="6811963" y="213360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15" name="Line 80"/>
          <p:cNvSpPr>
            <a:spLocks noChangeShapeType="1"/>
          </p:cNvSpPr>
          <p:nvPr/>
        </p:nvSpPr>
        <p:spPr bwMode="auto">
          <a:xfrm>
            <a:off x="6811963" y="2270126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16" name="Line 81"/>
          <p:cNvSpPr>
            <a:spLocks noChangeShapeType="1"/>
          </p:cNvSpPr>
          <p:nvPr/>
        </p:nvSpPr>
        <p:spPr bwMode="auto">
          <a:xfrm>
            <a:off x="6811963" y="24082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17" name="Line 82"/>
          <p:cNvSpPr>
            <a:spLocks noChangeShapeType="1"/>
          </p:cNvSpPr>
          <p:nvPr/>
        </p:nvSpPr>
        <p:spPr bwMode="auto">
          <a:xfrm>
            <a:off x="6811963" y="25304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18" name="Line 83"/>
          <p:cNvSpPr>
            <a:spLocks noChangeShapeType="1"/>
          </p:cNvSpPr>
          <p:nvPr/>
        </p:nvSpPr>
        <p:spPr bwMode="auto">
          <a:xfrm>
            <a:off x="6811963" y="26670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19" name="Line 84"/>
          <p:cNvSpPr>
            <a:spLocks noChangeShapeType="1"/>
          </p:cNvSpPr>
          <p:nvPr/>
        </p:nvSpPr>
        <p:spPr bwMode="auto">
          <a:xfrm>
            <a:off x="6811963" y="28051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0" name="Line 85"/>
          <p:cNvSpPr>
            <a:spLocks noChangeShapeType="1"/>
          </p:cNvSpPr>
          <p:nvPr/>
        </p:nvSpPr>
        <p:spPr bwMode="auto">
          <a:xfrm>
            <a:off x="6811963" y="29416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1" name="Line 86"/>
          <p:cNvSpPr>
            <a:spLocks noChangeShapeType="1"/>
          </p:cNvSpPr>
          <p:nvPr/>
        </p:nvSpPr>
        <p:spPr bwMode="auto">
          <a:xfrm>
            <a:off x="6811963" y="30781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2" name="Line 87"/>
          <p:cNvSpPr>
            <a:spLocks noChangeShapeType="1"/>
          </p:cNvSpPr>
          <p:nvPr/>
        </p:nvSpPr>
        <p:spPr bwMode="auto">
          <a:xfrm>
            <a:off x="6811963" y="32004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3" name="Line 88"/>
          <p:cNvSpPr>
            <a:spLocks noChangeShapeType="1"/>
          </p:cNvSpPr>
          <p:nvPr/>
        </p:nvSpPr>
        <p:spPr bwMode="auto">
          <a:xfrm>
            <a:off x="7116763" y="20113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4" name="Line 89"/>
          <p:cNvSpPr>
            <a:spLocks noChangeShapeType="1"/>
          </p:cNvSpPr>
          <p:nvPr/>
        </p:nvSpPr>
        <p:spPr bwMode="auto">
          <a:xfrm>
            <a:off x="7116763" y="21336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" name="Line 90"/>
          <p:cNvSpPr>
            <a:spLocks noChangeShapeType="1"/>
          </p:cNvSpPr>
          <p:nvPr/>
        </p:nvSpPr>
        <p:spPr bwMode="auto">
          <a:xfrm>
            <a:off x="7116763" y="227012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" name="Line 91"/>
          <p:cNvSpPr>
            <a:spLocks noChangeShapeType="1"/>
          </p:cNvSpPr>
          <p:nvPr/>
        </p:nvSpPr>
        <p:spPr bwMode="auto">
          <a:xfrm>
            <a:off x="7116763" y="24082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" name="Line 92"/>
          <p:cNvSpPr>
            <a:spLocks noChangeShapeType="1"/>
          </p:cNvSpPr>
          <p:nvPr/>
        </p:nvSpPr>
        <p:spPr bwMode="auto">
          <a:xfrm>
            <a:off x="7116763" y="25447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8" name="Line 93"/>
          <p:cNvSpPr>
            <a:spLocks noChangeShapeType="1"/>
          </p:cNvSpPr>
          <p:nvPr/>
        </p:nvSpPr>
        <p:spPr bwMode="auto">
          <a:xfrm>
            <a:off x="7116763" y="26828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9" name="Line 94"/>
          <p:cNvSpPr>
            <a:spLocks noChangeShapeType="1"/>
          </p:cNvSpPr>
          <p:nvPr/>
        </p:nvSpPr>
        <p:spPr bwMode="auto">
          <a:xfrm>
            <a:off x="7116763" y="28051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0" name="Line 95"/>
          <p:cNvSpPr>
            <a:spLocks noChangeShapeType="1"/>
          </p:cNvSpPr>
          <p:nvPr/>
        </p:nvSpPr>
        <p:spPr bwMode="auto">
          <a:xfrm>
            <a:off x="7116763" y="29416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1" name="Line 96"/>
          <p:cNvSpPr>
            <a:spLocks noChangeShapeType="1"/>
          </p:cNvSpPr>
          <p:nvPr/>
        </p:nvSpPr>
        <p:spPr bwMode="auto">
          <a:xfrm>
            <a:off x="7116763" y="30781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2" name="Line 97"/>
          <p:cNvSpPr>
            <a:spLocks noChangeShapeType="1"/>
          </p:cNvSpPr>
          <p:nvPr/>
        </p:nvSpPr>
        <p:spPr bwMode="auto">
          <a:xfrm>
            <a:off x="7116763" y="32162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3" name="Line 98"/>
          <p:cNvSpPr>
            <a:spLocks noChangeShapeType="1"/>
          </p:cNvSpPr>
          <p:nvPr/>
        </p:nvSpPr>
        <p:spPr bwMode="auto">
          <a:xfrm>
            <a:off x="7421563" y="20113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4" name="Line 99"/>
          <p:cNvSpPr>
            <a:spLocks noChangeShapeType="1"/>
          </p:cNvSpPr>
          <p:nvPr/>
        </p:nvSpPr>
        <p:spPr bwMode="auto">
          <a:xfrm>
            <a:off x="7421563" y="21494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5" name="Line 100"/>
          <p:cNvSpPr>
            <a:spLocks noChangeShapeType="1"/>
          </p:cNvSpPr>
          <p:nvPr/>
        </p:nvSpPr>
        <p:spPr bwMode="auto">
          <a:xfrm>
            <a:off x="7421563" y="228600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6" name="Line 101"/>
          <p:cNvSpPr>
            <a:spLocks noChangeShapeType="1"/>
          </p:cNvSpPr>
          <p:nvPr/>
        </p:nvSpPr>
        <p:spPr bwMode="auto">
          <a:xfrm>
            <a:off x="7421563" y="24082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7" name="Line 102"/>
          <p:cNvSpPr>
            <a:spLocks noChangeShapeType="1"/>
          </p:cNvSpPr>
          <p:nvPr/>
        </p:nvSpPr>
        <p:spPr bwMode="auto">
          <a:xfrm>
            <a:off x="7421563" y="254476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8" name="Line 103"/>
          <p:cNvSpPr>
            <a:spLocks noChangeShapeType="1"/>
          </p:cNvSpPr>
          <p:nvPr/>
        </p:nvSpPr>
        <p:spPr bwMode="auto">
          <a:xfrm>
            <a:off x="7421563" y="26828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9" name="Line 104"/>
          <p:cNvSpPr>
            <a:spLocks noChangeShapeType="1"/>
          </p:cNvSpPr>
          <p:nvPr/>
        </p:nvSpPr>
        <p:spPr bwMode="auto">
          <a:xfrm>
            <a:off x="7421563" y="28194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40" name="Line 105"/>
          <p:cNvSpPr>
            <a:spLocks noChangeShapeType="1"/>
          </p:cNvSpPr>
          <p:nvPr/>
        </p:nvSpPr>
        <p:spPr bwMode="auto">
          <a:xfrm>
            <a:off x="7421563" y="29575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41" name="Line 106"/>
          <p:cNvSpPr>
            <a:spLocks noChangeShapeType="1"/>
          </p:cNvSpPr>
          <p:nvPr/>
        </p:nvSpPr>
        <p:spPr bwMode="auto">
          <a:xfrm>
            <a:off x="7421563" y="307816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42" name="Line 107"/>
          <p:cNvSpPr>
            <a:spLocks noChangeShapeType="1"/>
          </p:cNvSpPr>
          <p:nvPr/>
        </p:nvSpPr>
        <p:spPr bwMode="auto">
          <a:xfrm>
            <a:off x="7421563" y="32162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43" name="Line 108"/>
          <p:cNvSpPr>
            <a:spLocks noChangeShapeType="1"/>
          </p:cNvSpPr>
          <p:nvPr/>
        </p:nvSpPr>
        <p:spPr bwMode="auto">
          <a:xfrm>
            <a:off x="7740651" y="19970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44" name="Line 109"/>
          <p:cNvSpPr>
            <a:spLocks noChangeShapeType="1"/>
          </p:cNvSpPr>
          <p:nvPr/>
        </p:nvSpPr>
        <p:spPr bwMode="auto">
          <a:xfrm>
            <a:off x="7740651" y="21336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45" name="Line 110"/>
          <p:cNvSpPr>
            <a:spLocks noChangeShapeType="1"/>
          </p:cNvSpPr>
          <p:nvPr/>
        </p:nvSpPr>
        <p:spPr bwMode="auto">
          <a:xfrm>
            <a:off x="7740651" y="2270126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46" name="Line 111"/>
          <p:cNvSpPr>
            <a:spLocks noChangeShapeType="1"/>
          </p:cNvSpPr>
          <p:nvPr/>
        </p:nvSpPr>
        <p:spPr bwMode="auto">
          <a:xfrm>
            <a:off x="7740651" y="24082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47" name="Line 112"/>
          <p:cNvSpPr>
            <a:spLocks noChangeShapeType="1"/>
          </p:cNvSpPr>
          <p:nvPr/>
        </p:nvSpPr>
        <p:spPr bwMode="auto">
          <a:xfrm>
            <a:off x="7740651" y="25447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48" name="Line 113"/>
          <p:cNvSpPr>
            <a:spLocks noChangeShapeType="1"/>
          </p:cNvSpPr>
          <p:nvPr/>
        </p:nvSpPr>
        <p:spPr bwMode="auto">
          <a:xfrm>
            <a:off x="7740651" y="26670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49" name="Line 114"/>
          <p:cNvSpPr>
            <a:spLocks noChangeShapeType="1"/>
          </p:cNvSpPr>
          <p:nvPr/>
        </p:nvSpPr>
        <p:spPr bwMode="auto">
          <a:xfrm>
            <a:off x="7740651" y="28051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50" name="Line 115"/>
          <p:cNvSpPr>
            <a:spLocks noChangeShapeType="1"/>
          </p:cNvSpPr>
          <p:nvPr/>
        </p:nvSpPr>
        <p:spPr bwMode="auto">
          <a:xfrm>
            <a:off x="7740651" y="29416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51" name="Line 116"/>
          <p:cNvSpPr>
            <a:spLocks noChangeShapeType="1"/>
          </p:cNvSpPr>
          <p:nvPr/>
        </p:nvSpPr>
        <p:spPr bwMode="auto">
          <a:xfrm>
            <a:off x="7740651" y="30781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52" name="Line 117"/>
          <p:cNvSpPr>
            <a:spLocks noChangeShapeType="1"/>
          </p:cNvSpPr>
          <p:nvPr/>
        </p:nvSpPr>
        <p:spPr bwMode="auto">
          <a:xfrm>
            <a:off x="7740651" y="32162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53" name="Line 118"/>
          <p:cNvSpPr>
            <a:spLocks noChangeShapeType="1"/>
          </p:cNvSpPr>
          <p:nvPr/>
        </p:nvSpPr>
        <p:spPr bwMode="auto">
          <a:xfrm>
            <a:off x="7740651" y="3338513"/>
            <a:ext cx="0" cy="142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54" name="Line 119"/>
          <p:cNvSpPr>
            <a:spLocks noChangeShapeType="1"/>
          </p:cNvSpPr>
          <p:nvPr/>
        </p:nvSpPr>
        <p:spPr bwMode="auto">
          <a:xfrm>
            <a:off x="7740651" y="3338513"/>
            <a:ext cx="0" cy="142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55" name="Line 120"/>
          <p:cNvSpPr>
            <a:spLocks noChangeShapeType="1"/>
          </p:cNvSpPr>
          <p:nvPr/>
        </p:nvSpPr>
        <p:spPr bwMode="auto">
          <a:xfrm>
            <a:off x="8015288" y="20113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56" name="Line 121"/>
          <p:cNvSpPr>
            <a:spLocks noChangeShapeType="1"/>
          </p:cNvSpPr>
          <p:nvPr/>
        </p:nvSpPr>
        <p:spPr bwMode="auto">
          <a:xfrm>
            <a:off x="8015288" y="21494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57" name="Line 122"/>
          <p:cNvSpPr>
            <a:spLocks noChangeShapeType="1"/>
          </p:cNvSpPr>
          <p:nvPr/>
        </p:nvSpPr>
        <p:spPr bwMode="auto">
          <a:xfrm>
            <a:off x="8015288" y="228600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58" name="Line 123"/>
          <p:cNvSpPr>
            <a:spLocks noChangeShapeType="1"/>
          </p:cNvSpPr>
          <p:nvPr/>
        </p:nvSpPr>
        <p:spPr bwMode="auto">
          <a:xfrm>
            <a:off x="8015288" y="24082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59" name="Line 124"/>
          <p:cNvSpPr>
            <a:spLocks noChangeShapeType="1"/>
          </p:cNvSpPr>
          <p:nvPr/>
        </p:nvSpPr>
        <p:spPr bwMode="auto">
          <a:xfrm>
            <a:off x="8015288" y="254476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0" name="Line 125"/>
          <p:cNvSpPr>
            <a:spLocks noChangeShapeType="1"/>
          </p:cNvSpPr>
          <p:nvPr/>
        </p:nvSpPr>
        <p:spPr bwMode="auto">
          <a:xfrm>
            <a:off x="8015288" y="26828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1" name="Line 126"/>
          <p:cNvSpPr>
            <a:spLocks noChangeShapeType="1"/>
          </p:cNvSpPr>
          <p:nvPr/>
        </p:nvSpPr>
        <p:spPr bwMode="auto">
          <a:xfrm>
            <a:off x="8015288" y="28194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2" name="Line 127"/>
          <p:cNvSpPr>
            <a:spLocks noChangeShapeType="1"/>
          </p:cNvSpPr>
          <p:nvPr/>
        </p:nvSpPr>
        <p:spPr bwMode="auto">
          <a:xfrm>
            <a:off x="8015288" y="29575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3" name="Line 128"/>
          <p:cNvSpPr>
            <a:spLocks noChangeShapeType="1"/>
          </p:cNvSpPr>
          <p:nvPr/>
        </p:nvSpPr>
        <p:spPr bwMode="auto">
          <a:xfrm>
            <a:off x="8015288" y="307816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4" name="Line 129"/>
          <p:cNvSpPr>
            <a:spLocks noChangeShapeType="1"/>
          </p:cNvSpPr>
          <p:nvPr/>
        </p:nvSpPr>
        <p:spPr bwMode="auto">
          <a:xfrm>
            <a:off x="8015288" y="32162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5" name="Line 130"/>
          <p:cNvSpPr>
            <a:spLocks noChangeShapeType="1"/>
          </p:cNvSpPr>
          <p:nvPr/>
        </p:nvSpPr>
        <p:spPr bwMode="auto">
          <a:xfrm>
            <a:off x="8335963" y="201136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6" name="Line 131"/>
          <p:cNvSpPr>
            <a:spLocks noChangeShapeType="1"/>
          </p:cNvSpPr>
          <p:nvPr/>
        </p:nvSpPr>
        <p:spPr bwMode="auto">
          <a:xfrm>
            <a:off x="8335963" y="21494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7" name="Line 132"/>
          <p:cNvSpPr>
            <a:spLocks noChangeShapeType="1"/>
          </p:cNvSpPr>
          <p:nvPr/>
        </p:nvSpPr>
        <p:spPr bwMode="auto">
          <a:xfrm>
            <a:off x="8335963" y="228600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8" name="Line 133"/>
          <p:cNvSpPr>
            <a:spLocks noChangeShapeType="1"/>
          </p:cNvSpPr>
          <p:nvPr/>
        </p:nvSpPr>
        <p:spPr bwMode="auto">
          <a:xfrm>
            <a:off x="8335963" y="2422526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9" name="Line 134"/>
          <p:cNvSpPr>
            <a:spLocks noChangeShapeType="1"/>
          </p:cNvSpPr>
          <p:nvPr/>
        </p:nvSpPr>
        <p:spPr bwMode="auto">
          <a:xfrm>
            <a:off x="8335963" y="25606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70" name="Line 135"/>
          <p:cNvSpPr>
            <a:spLocks noChangeShapeType="1"/>
          </p:cNvSpPr>
          <p:nvPr/>
        </p:nvSpPr>
        <p:spPr bwMode="auto">
          <a:xfrm>
            <a:off x="8335963" y="26828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71" name="Line 136"/>
          <p:cNvSpPr>
            <a:spLocks noChangeShapeType="1"/>
          </p:cNvSpPr>
          <p:nvPr/>
        </p:nvSpPr>
        <p:spPr bwMode="auto">
          <a:xfrm>
            <a:off x="8335963" y="28194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72" name="Line 137"/>
          <p:cNvSpPr>
            <a:spLocks noChangeShapeType="1"/>
          </p:cNvSpPr>
          <p:nvPr/>
        </p:nvSpPr>
        <p:spPr bwMode="auto">
          <a:xfrm>
            <a:off x="8335963" y="29575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73" name="Line 138"/>
          <p:cNvSpPr>
            <a:spLocks noChangeShapeType="1"/>
          </p:cNvSpPr>
          <p:nvPr/>
        </p:nvSpPr>
        <p:spPr bwMode="auto">
          <a:xfrm>
            <a:off x="8335963" y="30940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74" name="Line 139"/>
          <p:cNvSpPr>
            <a:spLocks noChangeShapeType="1"/>
          </p:cNvSpPr>
          <p:nvPr/>
        </p:nvSpPr>
        <p:spPr bwMode="auto">
          <a:xfrm>
            <a:off x="8335963" y="32305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76" name="Rectangle 141"/>
          <p:cNvSpPr>
            <a:spLocks noChangeArrowheads="1"/>
          </p:cNvSpPr>
          <p:nvPr/>
        </p:nvSpPr>
        <p:spPr bwMode="auto">
          <a:xfrm>
            <a:off x="4098927" y="1722438"/>
            <a:ext cx="54502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Clock</a:t>
            </a:r>
            <a:endParaRPr lang="en-US">
              <a:latin typeface="Arial" pitchFamily="34" charset="0"/>
            </a:endParaRPr>
          </a:p>
        </p:txBody>
      </p:sp>
      <p:sp>
        <p:nvSpPr>
          <p:cNvPr id="5377" name="Freeform 142"/>
          <p:cNvSpPr>
            <a:spLocks/>
          </p:cNvSpPr>
          <p:nvPr/>
        </p:nvSpPr>
        <p:spPr bwMode="auto">
          <a:xfrm>
            <a:off x="3992564" y="2759075"/>
            <a:ext cx="746125" cy="304800"/>
          </a:xfrm>
          <a:custGeom>
            <a:avLst/>
            <a:gdLst>
              <a:gd name="T0" fmla="*/ 10 w 49"/>
              <a:gd name="T1" fmla="*/ 0 h 20"/>
              <a:gd name="T2" fmla="*/ 40 w 49"/>
              <a:gd name="T3" fmla="*/ 0 h 20"/>
              <a:gd name="T4" fmla="*/ 49 w 49"/>
              <a:gd name="T5" fmla="*/ 9 h 20"/>
              <a:gd name="T6" fmla="*/ 49 w 49"/>
              <a:gd name="T7" fmla="*/ 11 h 20"/>
              <a:gd name="T8" fmla="*/ 40 w 49"/>
              <a:gd name="T9" fmla="*/ 20 h 20"/>
              <a:gd name="T10" fmla="*/ 10 w 49"/>
              <a:gd name="T11" fmla="*/ 20 h 20"/>
              <a:gd name="T12" fmla="*/ 0 w 49"/>
              <a:gd name="T13" fmla="*/ 11 h 20"/>
              <a:gd name="T14" fmla="*/ 0 w 49"/>
              <a:gd name="T15" fmla="*/ 9 h 20"/>
              <a:gd name="T16" fmla="*/ 10 w 49"/>
              <a:gd name="T1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" h="20">
                <a:moveTo>
                  <a:pt x="10" y="0"/>
                </a:moveTo>
                <a:lnTo>
                  <a:pt x="40" y="0"/>
                </a:lnTo>
                <a:cubicBezTo>
                  <a:pt x="45" y="0"/>
                  <a:pt x="49" y="4"/>
                  <a:pt x="49" y="9"/>
                </a:cubicBezTo>
                <a:lnTo>
                  <a:pt x="49" y="11"/>
                </a:lnTo>
                <a:cubicBezTo>
                  <a:pt x="49" y="16"/>
                  <a:pt x="45" y="20"/>
                  <a:pt x="40" y="20"/>
                </a:cubicBezTo>
                <a:lnTo>
                  <a:pt x="10" y="20"/>
                </a:lnTo>
                <a:cubicBezTo>
                  <a:pt x="5" y="20"/>
                  <a:pt x="0" y="16"/>
                  <a:pt x="0" y="11"/>
                </a:cubicBezTo>
                <a:lnTo>
                  <a:pt x="0" y="9"/>
                </a:lnTo>
                <a:cubicBezTo>
                  <a:pt x="0" y="4"/>
                  <a:pt x="5" y="0"/>
                  <a:pt x="10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78" name="Rectangle 143"/>
          <p:cNvSpPr>
            <a:spLocks noChangeArrowheads="1"/>
          </p:cNvSpPr>
          <p:nvPr/>
        </p:nvSpPr>
        <p:spPr bwMode="auto">
          <a:xfrm>
            <a:off x="4144964" y="2805113"/>
            <a:ext cx="46166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Data</a:t>
            </a:r>
            <a:endParaRPr lang="en-US">
              <a:latin typeface="Arial" pitchFamily="34" charset="0"/>
            </a:endParaRPr>
          </a:p>
        </p:txBody>
      </p:sp>
      <p:sp>
        <p:nvSpPr>
          <p:cNvPr id="5379" name="Oval 144"/>
          <p:cNvSpPr>
            <a:spLocks noChangeArrowheads="1"/>
          </p:cNvSpPr>
          <p:nvPr/>
        </p:nvSpPr>
        <p:spPr bwMode="auto">
          <a:xfrm>
            <a:off x="5303838" y="2270126"/>
            <a:ext cx="242888" cy="2143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80" name="Rectangle 145"/>
          <p:cNvSpPr>
            <a:spLocks noChangeArrowheads="1"/>
          </p:cNvSpPr>
          <p:nvPr/>
        </p:nvSpPr>
        <p:spPr bwMode="auto">
          <a:xfrm>
            <a:off x="5380038" y="2301875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5381" name="Oval 146"/>
          <p:cNvSpPr>
            <a:spLocks noChangeArrowheads="1"/>
          </p:cNvSpPr>
          <p:nvPr/>
        </p:nvSpPr>
        <p:spPr bwMode="auto">
          <a:xfrm>
            <a:off x="4999038" y="2270126"/>
            <a:ext cx="228600" cy="2143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82" name="Rectangle 147"/>
          <p:cNvSpPr>
            <a:spLocks noChangeArrowheads="1"/>
          </p:cNvSpPr>
          <p:nvPr/>
        </p:nvSpPr>
        <p:spPr bwMode="auto">
          <a:xfrm>
            <a:off x="5075238" y="2286001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5383" name="Oval 148"/>
          <p:cNvSpPr>
            <a:spLocks noChangeArrowheads="1"/>
          </p:cNvSpPr>
          <p:nvPr/>
        </p:nvSpPr>
        <p:spPr bwMode="auto">
          <a:xfrm>
            <a:off x="5608638" y="2270126"/>
            <a:ext cx="242888" cy="2143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84" name="Rectangle 149"/>
          <p:cNvSpPr>
            <a:spLocks noChangeArrowheads="1"/>
          </p:cNvSpPr>
          <p:nvPr/>
        </p:nvSpPr>
        <p:spPr bwMode="auto">
          <a:xfrm>
            <a:off x="5684838" y="2301875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5385" name="Oval 150"/>
          <p:cNvSpPr>
            <a:spLocks noChangeArrowheads="1"/>
          </p:cNvSpPr>
          <p:nvPr/>
        </p:nvSpPr>
        <p:spPr bwMode="auto">
          <a:xfrm>
            <a:off x="5913438" y="2270126"/>
            <a:ext cx="242888" cy="2143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86" name="Rectangle 151"/>
          <p:cNvSpPr>
            <a:spLocks noChangeArrowheads="1"/>
          </p:cNvSpPr>
          <p:nvPr/>
        </p:nvSpPr>
        <p:spPr bwMode="auto">
          <a:xfrm>
            <a:off x="5988051" y="2301875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5387" name="Oval 152"/>
          <p:cNvSpPr>
            <a:spLocks noChangeArrowheads="1"/>
          </p:cNvSpPr>
          <p:nvPr/>
        </p:nvSpPr>
        <p:spPr bwMode="auto">
          <a:xfrm>
            <a:off x="6232526" y="2270126"/>
            <a:ext cx="228600" cy="2143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88" name="Rectangle 153"/>
          <p:cNvSpPr>
            <a:spLocks noChangeArrowheads="1"/>
          </p:cNvSpPr>
          <p:nvPr/>
        </p:nvSpPr>
        <p:spPr bwMode="auto">
          <a:xfrm>
            <a:off x="6308726" y="2286001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5389" name="Oval 154"/>
          <p:cNvSpPr>
            <a:spLocks noChangeArrowheads="1"/>
          </p:cNvSpPr>
          <p:nvPr/>
        </p:nvSpPr>
        <p:spPr bwMode="auto">
          <a:xfrm>
            <a:off x="6537327" y="2270126"/>
            <a:ext cx="244475" cy="2143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90" name="Rectangle 155"/>
          <p:cNvSpPr>
            <a:spLocks noChangeArrowheads="1"/>
          </p:cNvSpPr>
          <p:nvPr/>
        </p:nvSpPr>
        <p:spPr bwMode="auto">
          <a:xfrm>
            <a:off x="6613526" y="2301875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5391" name="Oval 156"/>
          <p:cNvSpPr>
            <a:spLocks noChangeArrowheads="1"/>
          </p:cNvSpPr>
          <p:nvPr/>
        </p:nvSpPr>
        <p:spPr bwMode="auto">
          <a:xfrm>
            <a:off x="6842126" y="2270126"/>
            <a:ext cx="228600" cy="2143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92" name="Rectangle 157"/>
          <p:cNvSpPr>
            <a:spLocks noChangeArrowheads="1"/>
          </p:cNvSpPr>
          <p:nvPr/>
        </p:nvSpPr>
        <p:spPr bwMode="auto">
          <a:xfrm>
            <a:off x="6918326" y="2286001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5393" name="Oval 158"/>
          <p:cNvSpPr>
            <a:spLocks noChangeArrowheads="1"/>
          </p:cNvSpPr>
          <p:nvPr/>
        </p:nvSpPr>
        <p:spPr bwMode="auto">
          <a:xfrm>
            <a:off x="7146926" y="2270126"/>
            <a:ext cx="242888" cy="2143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94" name="Rectangle 159"/>
          <p:cNvSpPr>
            <a:spLocks noChangeArrowheads="1"/>
          </p:cNvSpPr>
          <p:nvPr/>
        </p:nvSpPr>
        <p:spPr bwMode="auto">
          <a:xfrm>
            <a:off x="7223126" y="2301875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5395" name="Oval 160"/>
          <p:cNvSpPr>
            <a:spLocks noChangeArrowheads="1"/>
          </p:cNvSpPr>
          <p:nvPr/>
        </p:nvSpPr>
        <p:spPr bwMode="auto">
          <a:xfrm>
            <a:off x="7466013" y="2270126"/>
            <a:ext cx="228600" cy="2143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96" name="Rectangle 161"/>
          <p:cNvSpPr>
            <a:spLocks noChangeArrowheads="1"/>
          </p:cNvSpPr>
          <p:nvPr/>
        </p:nvSpPr>
        <p:spPr bwMode="auto">
          <a:xfrm>
            <a:off x="7542213" y="2286001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5397" name="Oval 162"/>
          <p:cNvSpPr>
            <a:spLocks noChangeArrowheads="1"/>
          </p:cNvSpPr>
          <p:nvPr/>
        </p:nvSpPr>
        <p:spPr bwMode="auto">
          <a:xfrm>
            <a:off x="7770814" y="2270126"/>
            <a:ext cx="214313" cy="2143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98" name="Rectangle 163"/>
          <p:cNvSpPr>
            <a:spLocks noChangeArrowheads="1"/>
          </p:cNvSpPr>
          <p:nvPr/>
        </p:nvSpPr>
        <p:spPr bwMode="auto">
          <a:xfrm>
            <a:off x="7832726" y="2286001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5399" name="Oval 164"/>
          <p:cNvSpPr>
            <a:spLocks noChangeArrowheads="1"/>
          </p:cNvSpPr>
          <p:nvPr/>
        </p:nvSpPr>
        <p:spPr bwMode="auto">
          <a:xfrm>
            <a:off x="8061326" y="2270126"/>
            <a:ext cx="228600" cy="2143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00" name="Rectangle 165"/>
          <p:cNvSpPr>
            <a:spLocks noChangeArrowheads="1"/>
          </p:cNvSpPr>
          <p:nvPr/>
        </p:nvSpPr>
        <p:spPr bwMode="auto">
          <a:xfrm>
            <a:off x="8137526" y="2286001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5401" name="Rectangle 166"/>
          <p:cNvSpPr>
            <a:spLocks noChangeArrowheads="1"/>
          </p:cNvSpPr>
          <p:nvPr/>
        </p:nvSpPr>
        <p:spPr bwMode="auto">
          <a:xfrm>
            <a:off x="5881688" y="3414714"/>
            <a:ext cx="2254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4282B"/>
                </a:solidFill>
                <a:latin typeface="Arial" pitchFamily="34" charset="0"/>
              </a:rPr>
              <a:t>(a) Active high </a:t>
            </a:r>
            <a:r>
              <a:rPr lang="en-US" sz="1600" dirty="0" err="1">
                <a:solidFill>
                  <a:srgbClr val="24282B"/>
                </a:solidFill>
                <a:latin typeface="Arial" pitchFamily="34" charset="0"/>
              </a:rPr>
              <a:t>signalling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5402" name="Freeform 167"/>
          <p:cNvSpPr>
            <a:spLocks/>
          </p:cNvSpPr>
          <p:nvPr/>
        </p:nvSpPr>
        <p:spPr bwMode="auto">
          <a:xfrm>
            <a:off x="4800601" y="1646238"/>
            <a:ext cx="152400" cy="304800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03" name="Freeform 168"/>
          <p:cNvSpPr>
            <a:spLocks/>
          </p:cNvSpPr>
          <p:nvPr/>
        </p:nvSpPr>
        <p:spPr bwMode="auto">
          <a:xfrm>
            <a:off x="4953001" y="1630363"/>
            <a:ext cx="152400" cy="304800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04" name="Freeform 169"/>
          <p:cNvSpPr>
            <a:spLocks/>
          </p:cNvSpPr>
          <p:nvPr/>
        </p:nvSpPr>
        <p:spPr bwMode="auto">
          <a:xfrm>
            <a:off x="5105401" y="1630364"/>
            <a:ext cx="166734" cy="320675"/>
          </a:xfrm>
          <a:custGeom>
            <a:avLst/>
            <a:gdLst>
              <a:gd name="T0" fmla="*/ 0 w 10"/>
              <a:gd name="T1" fmla="*/ 0 h 21"/>
              <a:gd name="T2" fmla="*/ 10 w 10"/>
              <a:gd name="T3" fmla="*/ 0 h 21"/>
              <a:gd name="T4" fmla="*/ 10 w 10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0"/>
                </a:moveTo>
                <a:lnTo>
                  <a:pt x="10" y="0"/>
                </a:lnTo>
                <a:lnTo>
                  <a:pt x="10" y="21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05" name="Freeform 170"/>
          <p:cNvSpPr>
            <a:spLocks/>
          </p:cNvSpPr>
          <p:nvPr/>
        </p:nvSpPr>
        <p:spPr bwMode="auto">
          <a:xfrm>
            <a:off x="5276661" y="1644732"/>
            <a:ext cx="148383" cy="290431"/>
          </a:xfrm>
          <a:custGeom>
            <a:avLst/>
            <a:gdLst>
              <a:gd name="T0" fmla="*/ 0 w 9"/>
              <a:gd name="T1" fmla="*/ 21 h 21"/>
              <a:gd name="T2" fmla="*/ 9 w 9"/>
              <a:gd name="T3" fmla="*/ 21 h 21"/>
              <a:gd name="T4" fmla="*/ 9 w 9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21">
                <a:moveTo>
                  <a:pt x="0" y="21"/>
                </a:moveTo>
                <a:lnTo>
                  <a:pt x="9" y="21"/>
                </a:lnTo>
                <a:lnTo>
                  <a:pt x="9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06" name="Freeform 171"/>
          <p:cNvSpPr>
            <a:spLocks/>
          </p:cNvSpPr>
          <p:nvPr/>
        </p:nvSpPr>
        <p:spPr bwMode="auto">
          <a:xfrm>
            <a:off x="5424488" y="1638795"/>
            <a:ext cx="152400" cy="29636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07" name="Freeform 172"/>
          <p:cNvSpPr>
            <a:spLocks/>
          </p:cNvSpPr>
          <p:nvPr/>
        </p:nvSpPr>
        <p:spPr bwMode="auto">
          <a:xfrm>
            <a:off x="5576888" y="1630363"/>
            <a:ext cx="152400" cy="304800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08" name="Freeform 173"/>
          <p:cNvSpPr>
            <a:spLocks/>
          </p:cNvSpPr>
          <p:nvPr/>
        </p:nvSpPr>
        <p:spPr bwMode="auto">
          <a:xfrm>
            <a:off x="5729288" y="1630363"/>
            <a:ext cx="152400" cy="304800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09" name="Freeform 174"/>
          <p:cNvSpPr>
            <a:spLocks/>
          </p:cNvSpPr>
          <p:nvPr/>
        </p:nvSpPr>
        <p:spPr bwMode="auto">
          <a:xfrm>
            <a:off x="5881688" y="1638795"/>
            <a:ext cx="152400" cy="296368"/>
          </a:xfrm>
          <a:custGeom>
            <a:avLst/>
            <a:gdLst>
              <a:gd name="T0" fmla="*/ 0 w 10"/>
              <a:gd name="T1" fmla="*/ 21 h 21"/>
              <a:gd name="T2" fmla="*/ 10 w 10"/>
              <a:gd name="T3" fmla="*/ 21 h 21"/>
              <a:gd name="T4" fmla="*/ 10 w 10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21"/>
                </a:move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10" name="Freeform 175"/>
          <p:cNvSpPr>
            <a:spLocks/>
          </p:cNvSpPr>
          <p:nvPr/>
        </p:nvSpPr>
        <p:spPr bwMode="auto">
          <a:xfrm>
            <a:off x="6034088" y="1638677"/>
            <a:ext cx="152400" cy="296486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11" name="Freeform 176"/>
          <p:cNvSpPr>
            <a:spLocks/>
          </p:cNvSpPr>
          <p:nvPr/>
        </p:nvSpPr>
        <p:spPr bwMode="auto">
          <a:xfrm>
            <a:off x="6186488" y="1632857"/>
            <a:ext cx="152400" cy="302306"/>
          </a:xfrm>
          <a:custGeom>
            <a:avLst/>
            <a:gdLst>
              <a:gd name="T0" fmla="*/ 0 w 10"/>
              <a:gd name="T1" fmla="*/ 21 h 21"/>
              <a:gd name="T2" fmla="*/ 10 w 10"/>
              <a:gd name="T3" fmla="*/ 21 h 21"/>
              <a:gd name="T4" fmla="*/ 10 w 10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21"/>
                </a:move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12" name="Freeform 177"/>
          <p:cNvSpPr>
            <a:spLocks/>
          </p:cNvSpPr>
          <p:nvPr/>
        </p:nvSpPr>
        <p:spPr bwMode="auto">
          <a:xfrm>
            <a:off x="6338888" y="1630363"/>
            <a:ext cx="152400" cy="304800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13" name="Freeform 178"/>
          <p:cNvSpPr>
            <a:spLocks/>
          </p:cNvSpPr>
          <p:nvPr/>
        </p:nvSpPr>
        <p:spPr bwMode="auto">
          <a:xfrm>
            <a:off x="6491288" y="1630363"/>
            <a:ext cx="152400" cy="304800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14" name="Freeform 179"/>
          <p:cNvSpPr>
            <a:spLocks/>
          </p:cNvSpPr>
          <p:nvPr/>
        </p:nvSpPr>
        <p:spPr bwMode="auto">
          <a:xfrm>
            <a:off x="6643688" y="1630363"/>
            <a:ext cx="152400" cy="304800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15" name="Freeform 180"/>
          <p:cNvSpPr>
            <a:spLocks/>
          </p:cNvSpPr>
          <p:nvPr/>
        </p:nvSpPr>
        <p:spPr bwMode="auto">
          <a:xfrm>
            <a:off x="6796088" y="1650670"/>
            <a:ext cx="152400" cy="284493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16" name="Freeform 181"/>
          <p:cNvSpPr>
            <a:spLocks/>
          </p:cNvSpPr>
          <p:nvPr/>
        </p:nvSpPr>
        <p:spPr bwMode="auto">
          <a:xfrm>
            <a:off x="6948488" y="1646238"/>
            <a:ext cx="152400" cy="304800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17" name="Freeform 182"/>
          <p:cNvSpPr>
            <a:spLocks/>
          </p:cNvSpPr>
          <p:nvPr/>
        </p:nvSpPr>
        <p:spPr bwMode="auto">
          <a:xfrm>
            <a:off x="7100888" y="1644732"/>
            <a:ext cx="152400" cy="306306"/>
          </a:xfrm>
          <a:custGeom>
            <a:avLst/>
            <a:gdLst>
              <a:gd name="T0" fmla="*/ 0 w 10"/>
              <a:gd name="T1" fmla="*/ 21 h 21"/>
              <a:gd name="T2" fmla="*/ 10 w 10"/>
              <a:gd name="T3" fmla="*/ 21 h 21"/>
              <a:gd name="T4" fmla="*/ 10 w 10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21"/>
                </a:move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18" name="Freeform 183"/>
          <p:cNvSpPr>
            <a:spLocks/>
          </p:cNvSpPr>
          <p:nvPr/>
        </p:nvSpPr>
        <p:spPr bwMode="auto">
          <a:xfrm>
            <a:off x="7253288" y="1646238"/>
            <a:ext cx="152400" cy="304800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19" name="Freeform 184"/>
          <p:cNvSpPr>
            <a:spLocks/>
          </p:cNvSpPr>
          <p:nvPr/>
        </p:nvSpPr>
        <p:spPr bwMode="auto">
          <a:xfrm>
            <a:off x="7404227" y="1661312"/>
            <a:ext cx="169737" cy="289726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0" name="Freeform 185"/>
          <p:cNvSpPr>
            <a:spLocks/>
          </p:cNvSpPr>
          <p:nvPr/>
        </p:nvSpPr>
        <p:spPr bwMode="auto">
          <a:xfrm>
            <a:off x="7573963" y="1660525"/>
            <a:ext cx="152400" cy="304800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1" name="Freeform 186"/>
          <p:cNvSpPr>
            <a:spLocks/>
          </p:cNvSpPr>
          <p:nvPr/>
        </p:nvSpPr>
        <p:spPr bwMode="auto">
          <a:xfrm>
            <a:off x="7725625" y="1660525"/>
            <a:ext cx="137263" cy="304800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2" name="Freeform 187"/>
          <p:cNvSpPr>
            <a:spLocks/>
          </p:cNvSpPr>
          <p:nvPr/>
        </p:nvSpPr>
        <p:spPr bwMode="auto">
          <a:xfrm>
            <a:off x="7862888" y="1660526"/>
            <a:ext cx="152400" cy="320675"/>
          </a:xfrm>
          <a:custGeom>
            <a:avLst/>
            <a:gdLst>
              <a:gd name="T0" fmla="*/ 0 w 10"/>
              <a:gd name="T1" fmla="*/ 0 h 21"/>
              <a:gd name="T2" fmla="*/ 10 w 10"/>
              <a:gd name="T3" fmla="*/ 0 h 21"/>
              <a:gd name="T4" fmla="*/ 10 w 10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0"/>
                </a:moveTo>
                <a:lnTo>
                  <a:pt x="10" y="0"/>
                </a:lnTo>
                <a:lnTo>
                  <a:pt x="10" y="21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3" name="Freeform 188"/>
          <p:cNvSpPr>
            <a:spLocks/>
          </p:cNvSpPr>
          <p:nvPr/>
        </p:nvSpPr>
        <p:spPr bwMode="auto">
          <a:xfrm>
            <a:off x="8015288" y="1660525"/>
            <a:ext cx="152400" cy="304800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4" name="Freeform 189"/>
          <p:cNvSpPr>
            <a:spLocks/>
          </p:cNvSpPr>
          <p:nvPr/>
        </p:nvSpPr>
        <p:spPr bwMode="auto">
          <a:xfrm>
            <a:off x="8168245" y="1660525"/>
            <a:ext cx="167719" cy="304800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5" name="Freeform 190"/>
          <p:cNvSpPr>
            <a:spLocks/>
          </p:cNvSpPr>
          <p:nvPr/>
        </p:nvSpPr>
        <p:spPr bwMode="auto">
          <a:xfrm>
            <a:off x="3992564" y="3871913"/>
            <a:ext cx="746125" cy="304800"/>
          </a:xfrm>
          <a:custGeom>
            <a:avLst/>
            <a:gdLst>
              <a:gd name="T0" fmla="*/ 9 w 49"/>
              <a:gd name="T1" fmla="*/ 0 h 20"/>
              <a:gd name="T2" fmla="*/ 40 w 49"/>
              <a:gd name="T3" fmla="*/ 0 h 20"/>
              <a:gd name="T4" fmla="*/ 49 w 49"/>
              <a:gd name="T5" fmla="*/ 9 h 20"/>
              <a:gd name="T6" fmla="*/ 49 w 49"/>
              <a:gd name="T7" fmla="*/ 11 h 20"/>
              <a:gd name="T8" fmla="*/ 40 w 49"/>
              <a:gd name="T9" fmla="*/ 20 h 20"/>
              <a:gd name="T10" fmla="*/ 9 w 49"/>
              <a:gd name="T11" fmla="*/ 20 h 20"/>
              <a:gd name="T12" fmla="*/ 0 w 49"/>
              <a:gd name="T13" fmla="*/ 11 h 20"/>
              <a:gd name="T14" fmla="*/ 0 w 49"/>
              <a:gd name="T15" fmla="*/ 9 h 20"/>
              <a:gd name="T16" fmla="*/ 9 w 49"/>
              <a:gd name="T1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" h="20">
                <a:moveTo>
                  <a:pt x="9" y="0"/>
                </a:moveTo>
                <a:lnTo>
                  <a:pt x="40" y="0"/>
                </a:lnTo>
                <a:cubicBezTo>
                  <a:pt x="45" y="0"/>
                  <a:pt x="49" y="4"/>
                  <a:pt x="49" y="9"/>
                </a:cubicBezTo>
                <a:lnTo>
                  <a:pt x="49" y="11"/>
                </a:lnTo>
                <a:cubicBezTo>
                  <a:pt x="49" y="16"/>
                  <a:pt x="45" y="20"/>
                  <a:pt x="40" y="20"/>
                </a:cubicBezTo>
                <a:lnTo>
                  <a:pt x="9" y="20"/>
                </a:lnTo>
                <a:cubicBezTo>
                  <a:pt x="4" y="20"/>
                  <a:pt x="0" y="16"/>
                  <a:pt x="0" y="11"/>
                </a:cubicBezTo>
                <a:lnTo>
                  <a:pt x="0" y="9"/>
                </a:lnTo>
                <a:cubicBezTo>
                  <a:pt x="0" y="4"/>
                  <a:pt x="4" y="0"/>
                  <a:pt x="9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6" name="Line 191"/>
          <p:cNvSpPr>
            <a:spLocks noChangeShapeType="1"/>
          </p:cNvSpPr>
          <p:nvPr/>
        </p:nvSpPr>
        <p:spPr bwMode="auto">
          <a:xfrm>
            <a:off x="4953001" y="41767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" name="Line 192"/>
          <p:cNvSpPr>
            <a:spLocks noChangeShapeType="1"/>
          </p:cNvSpPr>
          <p:nvPr/>
        </p:nvSpPr>
        <p:spPr bwMode="auto">
          <a:xfrm>
            <a:off x="4953001" y="43132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" name="Line 193"/>
          <p:cNvSpPr>
            <a:spLocks noChangeShapeType="1"/>
          </p:cNvSpPr>
          <p:nvPr/>
        </p:nvSpPr>
        <p:spPr bwMode="auto">
          <a:xfrm>
            <a:off x="4953001" y="44497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" name="Line 194"/>
          <p:cNvSpPr>
            <a:spLocks noChangeShapeType="1"/>
          </p:cNvSpPr>
          <p:nvPr/>
        </p:nvSpPr>
        <p:spPr bwMode="auto">
          <a:xfrm>
            <a:off x="4953001" y="45878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0" name="Line 195"/>
          <p:cNvSpPr>
            <a:spLocks noChangeShapeType="1"/>
          </p:cNvSpPr>
          <p:nvPr/>
        </p:nvSpPr>
        <p:spPr bwMode="auto">
          <a:xfrm>
            <a:off x="4953001" y="47101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1" name="Line 196"/>
          <p:cNvSpPr>
            <a:spLocks noChangeShapeType="1"/>
          </p:cNvSpPr>
          <p:nvPr/>
        </p:nvSpPr>
        <p:spPr bwMode="auto">
          <a:xfrm>
            <a:off x="4953001" y="48466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2" name="Line 197"/>
          <p:cNvSpPr>
            <a:spLocks noChangeShapeType="1"/>
          </p:cNvSpPr>
          <p:nvPr/>
        </p:nvSpPr>
        <p:spPr bwMode="auto">
          <a:xfrm>
            <a:off x="4953001" y="498475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3" name="Line 198"/>
          <p:cNvSpPr>
            <a:spLocks noChangeShapeType="1"/>
          </p:cNvSpPr>
          <p:nvPr/>
        </p:nvSpPr>
        <p:spPr bwMode="auto">
          <a:xfrm>
            <a:off x="4953001" y="51212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4" name="Line 199"/>
          <p:cNvSpPr>
            <a:spLocks noChangeShapeType="1"/>
          </p:cNvSpPr>
          <p:nvPr/>
        </p:nvSpPr>
        <p:spPr bwMode="auto">
          <a:xfrm>
            <a:off x="4953001" y="52578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5" name="Line 200"/>
          <p:cNvSpPr>
            <a:spLocks noChangeShapeType="1"/>
          </p:cNvSpPr>
          <p:nvPr/>
        </p:nvSpPr>
        <p:spPr bwMode="auto">
          <a:xfrm>
            <a:off x="4953001" y="53800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6" name="Line 201"/>
          <p:cNvSpPr>
            <a:spLocks noChangeShapeType="1"/>
          </p:cNvSpPr>
          <p:nvPr/>
        </p:nvSpPr>
        <p:spPr bwMode="auto">
          <a:xfrm>
            <a:off x="5272088" y="41767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7" name="Line 202"/>
          <p:cNvSpPr>
            <a:spLocks noChangeShapeType="1"/>
          </p:cNvSpPr>
          <p:nvPr/>
        </p:nvSpPr>
        <p:spPr bwMode="auto">
          <a:xfrm>
            <a:off x="5272088" y="43132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8" name="Line 203"/>
          <p:cNvSpPr>
            <a:spLocks noChangeShapeType="1"/>
          </p:cNvSpPr>
          <p:nvPr/>
        </p:nvSpPr>
        <p:spPr bwMode="auto">
          <a:xfrm>
            <a:off x="5272088" y="44497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9" name="Line 204"/>
          <p:cNvSpPr>
            <a:spLocks noChangeShapeType="1"/>
          </p:cNvSpPr>
          <p:nvPr/>
        </p:nvSpPr>
        <p:spPr bwMode="auto">
          <a:xfrm>
            <a:off x="5272088" y="45878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0" name="Line 205"/>
          <p:cNvSpPr>
            <a:spLocks noChangeShapeType="1"/>
          </p:cNvSpPr>
          <p:nvPr/>
        </p:nvSpPr>
        <p:spPr bwMode="auto">
          <a:xfrm>
            <a:off x="5272088" y="47101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1" name="Line 206"/>
          <p:cNvSpPr>
            <a:spLocks noChangeShapeType="1"/>
          </p:cNvSpPr>
          <p:nvPr/>
        </p:nvSpPr>
        <p:spPr bwMode="auto">
          <a:xfrm>
            <a:off x="5272088" y="48466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2" name="Line 207"/>
          <p:cNvSpPr>
            <a:spLocks noChangeShapeType="1"/>
          </p:cNvSpPr>
          <p:nvPr/>
        </p:nvSpPr>
        <p:spPr bwMode="auto">
          <a:xfrm>
            <a:off x="5272088" y="498475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3" name="Line 208"/>
          <p:cNvSpPr>
            <a:spLocks noChangeShapeType="1"/>
          </p:cNvSpPr>
          <p:nvPr/>
        </p:nvSpPr>
        <p:spPr bwMode="auto">
          <a:xfrm>
            <a:off x="5272088" y="51212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4" name="Line 209"/>
          <p:cNvSpPr>
            <a:spLocks noChangeShapeType="1"/>
          </p:cNvSpPr>
          <p:nvPr/>
        </p:nvSpPr>
        <p:spPr bwMode="auto">
          <a:xfrm>
            <a:off x="5272088" y="52578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5" name="Line 210"/>
          <p:cNvSpPr>
            <a:spLocks noChangeShapeType="1"/>
          </p:cNvSpPr>
          <p:nvPr/>
        </p:nvSpPr>
        <p:spPr bwMode="auto">
          <a:xfrm>
            <a:off x="5272088" y="53800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6" name="Line 211"/>
          <p:cNvSpPr>
            <a:spLocks noChangeShapeType="1"/>
          </p:cNvSpPr>
          <p:nvPr/>
        </p:nvSpPr>
        <p:spPr bwMode="auto">
          <a:xfrm>
            <a:off x="5576888" y="41767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7" name="Line 212"/>
          <p:cNvSpPr>
            <a:spLocks noChangeShapeType="1"/>
          </p:cNvSpPr>
          <p:nvPr/>
        </p:nvSpPr>
        <p:spPr bwMode="auto">
          <a:xfrm>
            <a:off x="5576888" y="43132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8" name="Line 213"/>
          <p:cNvSpPr>
            <a:spLocks noChangeShapeType="1"/>
          </p:cNvSpPr>
          <p:nvPr/>
        </p:nvSpPr>
        <p:spPr bwMode="auto">
          <a:xfrm>
            <a:off x="5576888" y="44497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9" name="Line 214"/>
          <p:cNvSpPr>
            <a:spLocks noChangeShapeType="1"/>
          </p:cNvSpPr>
          <p:nvPr/>
        </p:nvSpPr>
        <p:spPr bwMode="auto">
          <a:xfrm>
            <a:off x="5576888" y="45720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50" name="Line 215"/>
          <p:cNvSpPr>
            <a:spLocks noChangeShapeType="1"/>
          </p:cNvSpPr>
          <p:nvPr/>
        </p:nvSpPr>
        <p:spPr bwMode="auto">
          <a:xfrm>
            <a:off x="5576888" y="47101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217"/>
          <p:cNvSpPr>
            <a:spLocks noChangeShapeType="1"/>
          </p:cNvSpPr>
          <p:nvPr/>
        </p:nvSpPr>
        <p:spPr bwMode="auto">
          <a:xfrm>
            <a:off x="5576888" y="4846639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218"/>
          <p:cNvSpPr>
            <a:spLocks noChangeShapeType="1"/>
          </p:cNvSpPr>
          <p:nvPr/>
        </p:nvSpPr>
        <p:spPr bwMode="auto">
          <a:xfrm>
            <a:off x="5576888" y="498475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219"/>
          <p:cNvSpPr>
            <a:spLocks noChangeShapeType="1"/>
          </p:cNvSpPr>
          <p:nvPr/>
        </p:nvSpPr>
        <p:spPr bwMode="auto">
          <a:xfrm>
            <a:off x="5576888" y="51212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220"/>
          <p:cNvSpPr>
            <a:spLocks noChangeShapeType="1"/>
          </p:cNvSpPr>
          <p:nvPr/>
        </p:nvSpPr>
        <p:spPr bwMode="auto">
          <a:xfrm>
            <a:off x="5576888" y="52435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221"/>
          <p:cNvSpPr>
            <a:spLocks noChangeShapeType="1"/>
          </p:cNvSpPr>
          <p:nvPr/>
        </p:nvSpPr>
        <p:spPr bwMode="auto">
          <a:xfrm>
            <a:off x="5576888" y="53800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222"/>
          <p:cNvSpPr>
            <a:spLocks noChangeShapeType="1"/>
          </p:cNvSpPr>
          <p:nvPr/>
        </p:nvSpPr>
        <p:spPr bwMode="auto">
          <a:xfrm>
            <a:off x="5881688" y="41767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223"/>
          <p:cNvSpPr>
            <a:spLocks noChangeShapeType="1"/>
          </p:cNvSpPr>
          <p:nvPr/>
        </p:nvSpPr>
        <p:spPr bwMode="auto">
          <a:xfrm>
            <a:off x="5881688" y="43132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224"/>
          <p:cNvSpPr>
            <a:spLocks noChangeShapeType="1"/>
          </p:cNvSpPr>
          <p:nvPr/>
        </p:nvSpPr>
        <p:spPr bwMode="auto">
          <a:xfrm>
            <a:off x="5881688" y="44497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225"/>
          <p:cNvSpPr>
            <a:spLocks noChangeShapeType="1"/>
          </p:cNvSpPr>
          <p:nvPr/>
        </p:nvSpPr>
        <p:spPr bwMode="auto">
          <a:xfrm>
            <a:off x="5881688" y="45878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226"/>
          <p:cNvSpPr>
            <a:spLocks noChangeShapeType="1"/>
          </p:cNvSpPr>
          <p:nvPr/>
        </p:nvSpPr>
        <p:spPr bwMode="auto">
          <a:xfrm>
            <a:off x="5881688" y="47244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27"/>
          <p:cNvSpPr>
            <a:spLocks noChangeShapeType="1"/>
          </p:cNvSpPr>
          <p:nvPr/>
        </p:nvSpPr>
        <p:spPr bwMode="auto">
          <a:xfrm>
            <a:off x="5881688" y="48466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28"/>
          <p:cNvSpPr>
            <a:spLocks noChangeShapeType="1"/>
          </p:cNvSpPr>
          <p:nvPr/>
        </p:nvSpPr>
        <p:spPr bwMode="auto">
          <a:xfrm>
            <a:off x="5881688" y="498475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9"/>
          <p:cNvSpPr>
            <a:spLocks noChangeShapeType="1"/>
          </p:cNvSpPr>
          <p:nvPr/>
        </p:nvSpPr>
        <p:spPr bwMode="auto">
          <a:xfrm>
            <a:off x="5881688" y="51212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30"/>
          <p:cNvSpPr>
            <a:spLocks noChangeShapeType="1"/>
          </p:cNvSpPr>
          <p:nvPr/>
        </p:nvSpPr>
        <p:spPr bwMode="auto">
          <a:xfrm>
            <a:off x="5881688" y="52578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31"/>
          <p:cNvSpPr>
            <a:spLocks noChangeShapeType="1"/>
          </p:cNvSpPr>
          <p:nvPr/>
        </p:nvSpPr>
        <p:spPr bwMode="auto">
          <a:xfrm>
            <a:off x="5881688" y="53959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32"/>
          <p:cNvSpPr>
            <a:spLocks noChangeShapeType="1"/>
          </p:cNvSpPr>
          <p:nvPr/>
        </p:nvSpPr>
        <p:spPr bwMode="auto">
          <a:xfrm>
            <a:off x="6202363" y="41767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33"/>
          <p:cNvSpPr>
            <a:spLocks noChangeShapeType="1"/>
          </p:cNvSpPr>
          <p:nvPr/>
        </p:nvSpPr>
        <p:spPr bwMode="auto">
          <a:xfrm>
            <a:off x="6202363" y="43132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34"/>
          <p:cNvSpPr>
            <a:spLocks noChangeShapeType="1"/>
          </p:cNvSpPr>
          <p:nvPr/>
        </p:nvSpPr>
        <p:spPr bwMode="auto">
          <a:xfrm>
            <a:off x="6202363" y="44497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35"/>
          <p:cNvSpPr>
            <a:spLocks noChangeShapeType="1"/>
          </p:cNvSpPr>
          <p:nvPr/>
        </p:nvSpPr>
        <p:spPr bwMode="auto">
          <a:xfrm>
            <a:off x="6202363" y="45878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36"/>
          <p:cNvSpPr>
            <a:spLocks noChangeShapeType="1"/>
          </p:cNvSpPr>
          <p:nvPr/>
        </p:nvSpPr>
        <p:spPr bwMode="auto">
          <a:xfrm>
            <a:off x="6202363" y="47244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237"/>
          <p:cNvSpPr>
            <a:spLocks noChangeShapeType="1"/>
          </p:cNvSpPr>
          <p:nvPr/>
        </p:nvSpPr>
        <p:spPr bwMode="auto">
          <a:xfrm>
            <a:off x="6202363" y="48466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" name="Line 238"/>
          <p:cNvSpPr>
            <a:spLocks noChangeShapeType="1"/>
          </p:cNvSpPr>
          <p:nvPr/>
        </p:nvSpPr>
        <p:spPr bwMode="auto">
          <a:xfrm>
            <a:off x="6202363" y="498475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" name="Line 239"/>
          <p:cNvSpPr>
            <a:spLocks noChangeShapeType="1"/>
          </p:cNvSpPr>
          <p:nvPr/>
        </p:nvSpPr>
        <p:spPr bwMode="auto">
          <a:xfrm>
            <a:off x="6202363" y="51212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" name="Line 240"/>
          <p:cNvSpPr>
            <a:spLocks noChangeShapeType="1"/>
          </p:cNvSpPr>
          <p:nvPr/>
        </p:nvSpPr>
        <p:spPr bwMode="auto">
          <a:xfrm>
            <a:off x="6202363" y="52578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Line 241"/>
          <p:cNvSpPr>
            <a:spLocks noChangeShapeType="1"/>
          </p:cNvSpPr>
          <p:nvPr/>
        </p:nvSpPr>
        <p:spPr bwMode="auto">
          <a:xfrm>
            <a:off x="6202363" y="53959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Line 242"/>
          <p:cNvSpPr>
            <a:spLocks noChangeShapeType="1"/>
          </p:cNvSpPr>
          <p:nvPr/>
        </p:nvSpPr>
        <p:spPr bwMode="auto">
          <a:xfrm>
            <a:off x="6202363" y="5518150"/>
            <a:ext cx="0" cy="142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Line 243"/>
          <p:cNvSpPr>
            <a:spLocks noChangeShapeType="1"/>
          </p:cNvSpPr>
          <p:nvPr/>
        </p:nvSpPr>
        <p:spPr bwMode="auto">
          <a:xfrm>
            <a:off x="6202363" y="5518150"/>
            <a:ext cx="0" cy="142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Line 244"/>
          <p:cNvSpPr>
            <a:spLocks noChangeShapeType="1"/>
          </p:cNvSpPr>
          <p:nvPr/>
        </p:nvSpPr>
        <p:spPr bwMode="auto">
          <a:xfrm>
            <a:off x="6491288" y="41767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Line 245"/>
          <p:cNvSpPr>
            <a:spLocks noChangeShapeType="1"/>
          </p:cNvSpPr>
          <p:nvPr/>
        </p:nvSpPr>
        <p:spPr bwMode="auto">
          <a:xfrm>
            <a:off x="6491288" y="43132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8" name="Line 246"/>
          <p:cNvSpPr>
            <a:spLocks noChangeShapeType="1"/>
          </p:cNvSpPr>
          <p:nvPr/>
        </p:nvSpPr>
        <p:spPr bwMode="auto">
          <a:xfrm>
            <a:off x="6491288" y="44497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Line 247"/>
          <p:cNvSpPr>
            <a:spLocks noChangeShapeType="1"/>
          </p:cNvSpPr>
          <p:nvPr/>
        </p:nvSpPr>
        <p:spPr bwMode="auto">
          <a:xfrm>
            <a:off x="6491288" y="45720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Line 248"/>
          <p:cNvSpPr>
            <a:spLocks noChangeShapeType="1"/>
          </p:cNvSpPr>
          <p:nvPr/>
        </p:nvSpPr>
        <p:spPr bwMode="auto">
          <a:xfrm>
            <a:off x="6491288" y="47101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1" name="Line 249"/>
          <p:cNvSpPr>
            <a:spLocks noChangeShapeType="1"/>
          </p:cNvSpPr>
          <p:nvPr/>
        </p:nvSpPr>
        <p:spPr bwMode="auto">
          <a:xfrm>
            <a:off x="6491288" y="4846639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3" name="Line 250"/>
          <p:cNvSpPr>
            <a:spLocks noChangeShapeType="1"/>
          </p:cNvSpPr>
          <p:nvPr/>
        </p:nvSpPr>
        <p:spPr bwMode="auto">
          <a:xfrm>
            <a:off x="6491288" y="498475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4" name="Line 251"/>
          <p:cNvSpPr>
            <a:spLocks noChangeShapeType="1"/>
          </p:cNvSpPr>
          <p:nvPr/>
        </p:nvSpPr>
        <p:spPr bwMode="auto">
          <a:xfrm>
            <a:off x="6491288" y="51212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5" name="Line 252"/>
          <p:cNvSpPr>
            <a:spLocks noChangeShapeType="1"/>
          </p:cNvSpPr>
          <p:nvPr/>
        </p:nvSpPr>
        <p:spPr bwMode="auto">
          <a:xfrm>
            <a:off x="6491288" y="52435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6" name="Line 253"/>
          <p:cNvSpPr>
            <a:spLocks noChangeShapeType="1"/>
          </p:cNvSpPr>
          <p:nvPr/>
        </p:nvSpPr>
        <p:spPr bwMode="auto">
          <a:xfrm>
            <a:off x="6491288" y="53800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7" name="Line 254"/>
          <p:cNvSpPr>
            <a:spLocks noChangeShapeType="1"/>
          </p:cNvSpPr>
          <p:nvPr/>
        </p:nvSpPr>
        <p:spPr bwMode="auto">
          <a:xfrm>
            <a:off x="6811963" y="41767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8" name="Line 255"/>
          <p:cNvSpPr>
            <a:spLocks noChangeShapeType="1"/>
          </p:cNvSpPr>
          <p:nvPr/>
        </p:nvSpPr>
        <p:spPr bwMode="auto">
          <a:xfrm>
            <a:off x="6811963" y="43132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9" name="Line 256"/>
          <p:cNvSpPr>
            <a:spLocks noChangeShapeType="1"/>
          </p:cNvSpPr>
          <p:nvPr/>
        </p:nvSpPr>
        <p:spPr bwMode="auto">
          <a:xfrm>
            <a:off x="6811963" y="44497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0" name="Line 257"/>
          <p:cNvSpPr>
            <a:spLocks noChangeShapeType="1"/>
          </p:cNvSpPr>
          <p:nvPr/>
        </p:nvSpPr>
        <p:spPr bwMode="auto">
          <a:xfrm>
            <a:off x="6811963" y="45878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1" name="Line 258"/>
          <p:cNvSpPr>
            <a:spLocks noChangeShapeType="1"/>
          </p:cNvSpPr>
          <p:nvPr/>
        </p:nvSpPr>
        <p:spPr bwMode="auto">
          <a:xfrm>
            <a:off x="6811963" y="47244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2" name="Line 259"/>
          <p:cNvSpPr>
            <a:spLocks noChangeShapeType="1"/>
          </p:cNvSpPr>
          <p:nvPr/>
        </p:nvSpPr>
        <p:spPr bwMode="auto">
          <a:xfrm>
            <a:off x="6811963" y="48466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3" name="Line 260"/>
          <p:cNvSpPr>
            <a:spLocks noChangeShapeType="1"/>
          </p:cNvSpPr>
          <p:nvPr/>
        </p:nvSpPr>
        <p:spPr bwMode="auto">
          <a:xfrm>
            <a:off x="6811963" y="498475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4" name="Line 261"/>
          <p:cNvSpPr>
            <a:spLocks noChangeShapeType="1"/>
          </p:cNvSpPr>
          <p:nvPr/>
        </p:nvSpPr>
        <p:spPr bwMode="auto">
          <a:xfrm>
            <a:off x="6811963" y="51212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5" name="Line 262"/>
          <p:cNvSpPr>
            <a:spLocks noChangeShapeType="1"/>
          </p:cNvSpPr>
          <p:nvPr/>
        </p:nvSpPr>
        <p:spPr bwMode="auto">
          <a:xfrm>
            <a:off x="6811963" y="52578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6" name="Line 263"/>
          <p:cNvSpPr>
            <a:spLocks noChangeShapeType="1"/>
          </p:cNvSpPr>
          <p:nvPr/>
        </p:nvSpPr>
        <p:spPr bwMode="auto">
          <a:xfrm>
            <a:off x="6811963" y="53959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7" name="Line 264"/>
          <p:cNvSpPr>
            <a:spLocks noChangeShapeType="1"/>
          </p:cNvSpPr>
          <p:nvPr/>
        </p:nvSpPr>
        <p:spPr bwMode="auto">
          <a:xfrm>
            <a:off x="6811963" y="5518150"/>
            <a:ext cx="0" cy="142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8" name="Line 265"/>
          <p:cNvSpPr>
            <a:spLocks noChangeShapeType="1"/>
          </p:cNvSpPr>
          <p:nvPr/>
        </p:nvSpPr>
        <p:spPr bwMode="auto">
          <a:xfrm>
            <a:off x="6811963" y="5518150"/>
            <a:ext cx="0" cy="142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9" name="Line 266"/>
          <p:cNvSpPr>
            <a:spLocks noChangeShapeType="1"/>
          </p:cNvSpPr>
          <p:nvPr/>
        </p:nvSpPr>
        <p:spPr bwMode="auto">
          <a:xfrm>
            <a:off x="7131050" y="41910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0" name="Line 267"/>
          <p:cNvSpPr>
            <a:spLocks noChangeShapeType="1"/>
          </p:cNvSpPr>
          <p:nvPr/>
        </p:nvSpPr>
        <p:spPr bwMode="auto">
          <a:xfrm>
            <a:off x="7131050" y="43291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1" name="Line 268"/>
          <p:cNvSpPr>
            <a:spLocks noChangeShapeType="1"/>
          </p:cNvSpPr>
          <p:nvPr/>
        </p:nvSpPr>
        <p:spPr bwMode="auto">
          <a:xfrm>
            <a:off x="7131050" y="4449763"/>
            <a:ext cx="0" cy="777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2" name="Line 269"/>
          <p:cNvSpPr>
            <a:spLocks noChangeShapeType="1"/>
          </p:cNvSpPr>
          <p:nvPr/>
        </p:nvSpPr>
        <p:spPr bwMode="auto">
          <a:xfrm>
            <a:off x="7131050" y="45878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3" name="Line 270"/>
          <p:cNvSpPr>
            <a:spLocks noChangeShapeType="1"/>
          </p:cNvSpPr>
          <p:nvPr/>
        </p:nvSpPr>
        <p:spPr bwMode="auto">
          <a:xfrm>
            <a:off x="7131050" y="47244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4" name="Line 271"/>
          <p:cNvSpPr>
            <a:spLocks noChangeShapeType="1"/>
          </p:cNvSpPr>
          <p:nvPr/>
        </p:nvSpPr>
        <p:spPr bwMode="auto">
          <a:xfrm>
            <a:off x="7131050" y="48625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5" name="Line 272"/>
          <p:cNvSpPr>
            <a:spLocks noChangeShapeType="1"/>
          </p:cNvSpPr>
          <p:nvPr/>
        </p:nvSpPr>
        <p:spPr bwMode="auto">
          <a:xfrm>
            <a:off x="7131050" y="4999039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6" name="Line 273"/>
          <p:cNvSpPr>
            <a:spLocks noChangeShapeType="1"/>
          </p:cNvSpPr>
          <p:nvPr/>
        </p:nvSpPr>
        <p:spPr bwMode="auto">
          <a:xfrm>
            <a:off x="7131050" y="51212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7" name="Line 274"/>
          <p:cNvSpPr>
            <a:spLocks noChangeShapeType="1"/>
          </p:cNvSpPr>
          <p:nvPr/>
        </p:nvSpPr>
        <p:spPr bwMode="auto">
          <a:xfrm>
            <a:off x="7131050" y="52578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8" name="Line 275"/>
          <p:cNvSpPr>
            <a:spLocks noChangeShapeType="1"/>
          </p:cNvSpPr>
          <p:nvPr/>
        </p:nvSpPr>
        <p:spPr bwMode="auto">
          <a:xfrm>
            <a:off x="7131050" y="53959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9" name="Line 276"/>
          <p:cNvSpPr>
            <a:spLocks noChangeShapeType="1"/>
          </p:cNvSpPr>
          <p:nvPr/>
        </p:nvSpPr>
        <p:spPr bwMode="auto">
          <a:xfrm>
            <a:off x="7435850" y="41910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0" name="Line 277"/>
          <p:cNvSpPr>
            <a:spLocks noChangeShapeType="1"/>
          </p:cNvSpPr>
          <p:nvPr/>
        </p:nvSpPr>
        <p:spPr bwMode="auto">
          <a:xfrm>
            <a:off x="7435850" y="43291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1" name="Line 278"/>
          <p:cNvSpPr>
            <a:spLocks noChangeShapeType="1"/>
          </p:cNvSpPr>
          <p:nvPr/>
        </p:nvSpPr>
        <p:spPr bwMode="auto">
          <a:xfrm>
            <a:off x="7435850" y="4465639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2" name="Line 279"/>
          <p:cNvSpPr>
            <a:spLocks noChangeShapeType="1"/>
          </p:cNvSpPr>
          <p:nvPr/>
        </p:nvSpPr>
        <p:spPr bwMode="auto">
          <a:xfrm>
            <a:off x="7435850" y="460375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3" name="Line 280"/>
          <p:cNvSpPr>
            <a:spLocks noChangeShapeType="1"/>
          </p:cNvSpPr>
          <p:nvPr/>
        </p:nvSpPr>
        <p:spPr bwMode="auto">
          <a:xfrm>
            <a:off x="7435850" y="47244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4" name="Line 281"/>
          <p:cNvSpPr>
            <a:spLocks noChangeShapeType="1"/>
          </p:cNvSpPr>
          <p:nvPr/>
        </p:nvSpPr>
        <p:spPr bwMode="auto">
          <a:xfrm>
            <a:off x="7435850" y="48625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5" name="Line 282"/>
          <p:cNvSpPr>
            <a:spLocks noChangeShapeType="1"/>
          </p:cNvSpPr>
          <p:nvPr/>
        </p:nvSpPr>
        <p:spPr bwMode="auto">
          <a:xfrm>
            <a:off x="7435850" y="4999039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6" name="Line 283"/>
          <p:cNvSpPr>
            <a:spLocks noChangeShapeType="1"/>
          </p:cNvSpPr>
          <p:nvPr/>
        </p:nvSpPr>
        <p:spPr bwMode="auto">
          <a:xfrm>
            <a:off x="7435850" y="513715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7" name="Line 284"/>
          <p:cNvSpPr>
            <a:spLocks noChangeShapeType="1"/>
          </p:cNvSpPr>
          <p:nvPr/>
        </p:nvSpPr>
        <p:spPr bwMode="auto">
          <a:xfrm>
            <a:off x="7435850" y="52736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8" name="Line 285"/>
          <p:cNvSpPr>
            <a:spLocks noChangeShapeType="1"/>
          </p:cNvSpPr>
          <p:nvPr/>
        </p:nvSpPr>
        <p:spPr bwMode="auto">
          <a:xfrm>
            <a:off x="7435850" y="53959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9" name="Line 286"/>
          <p:cNvSpPr>
            <a:spLocks noChangeShapeType="1"/>
          </p:cNvSpPr>
          <p:nvPr/>
        </p:nvSpPr>
        <p:spPr bwMode="auto">
          <a:xfrm>
            <a:off x="7740650" y="41910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0" name="Line 287"/>
          <p:cNvSpPr>
            <a:spLocks noChangeShapeType="1"/>
          </p:cNvSpPr>
          <p:nvPr/>
        </p:nvSpPr>
        <p:spPr bwMode="auto">
          <a:xfrm>
            <a:off x="7740650" y="43132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1" name="Line 288"/>
          <p:cNvSpPr>
            <a:spLocks noChangeShapeType="1"/>
          </p:cNvSpPr>
          <p:nvPr/>
        </p:nvSpPr>
        <p:spPr bwMode="auto">
          <a:xfrm>
            <a:off x="7740650" y="4449763"/>
            <a:ext cx="0" cy="777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2" name="Line 289"/>
          <p:cNvSpPr>
            <a:spLocks noChangeShapeType="1"/>
          </p:cNvSpPr>
          <p:nvPr/>
        </p:nvSpPr>
        <p:spPr bwMode="auto">
          <a:xfrm>
            <a:off x="7740650" y="45878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3" name="Line 290"/>
          <p:cNvSpPr>
            <a:spLocks noChangeShapeType="1"/>
          </p:cNvSpPr>
          <p:nvPr/>
        </p:nvSpPr>
        <p:spPr bwMode="auto">
          <a:xfrm>
            <a:off x="7740650" y="47244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4" name="Line 291"/>
          <p:cNvSpPr>
            <a:spLocks noChangeShapeType="1"/>
          </p:cNvSpPr>
          <p:nvPr/>
        </p:nvSpPr>
        <p:spPr bwMode="auto">
          <a:xfrm>
            <a:off x="7740650" y="48625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5" name="Line 292"/>
          <p:cNvSpPr>
            <a:spLocks noChangeShapeType="1"/>
          </p:cNvSpPr>
          <p:nvPr/>
        </p:nvSpPr>
        <p:spPr bwMode="auto">
          <a:xfrm>
            <a:off x="7740650" y="498475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6" name="Line 293"/>
          <p:cNvSpPr>
            <a:spLocks noChangeShapeType="1"/>
          </p:cNvSpPr>
          <p:nvPr/>
        </p:nvSpPr>
        <p:spPr bwMode="auto">
          <a:xfrm>
            <a:off x="7740650" y="51212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7" name="Line 294"/>
          <p:cNvSpPr>
            <a:spLocks noChangeShapeType="1"/>
          </p:cNvSpPr>
          <p:nvPr/>
        </p:nvSpPr>
        <p:spPr bwMode="auto">
          <a:xfrm>
            <a:off x="7740650" y="52578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8" name="Line 295"/>
          <p:cNvSpPr>
            <a:spLocks noChangeShapeType="1"/>
          </p:cNvSpPr>
          <p:nvPr/>
        </p:nvSpPr>
        <p:spPr bwMode="auto">
          <a:xfrm>
            <a:off x="7740650" y="53959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9" name="Line 296"/>
          <p:cNvSpPr>
            <a:spLocks noChangeShapeType="1"/>
          </p:cNvSpPr>
          <p:nvPr/>
        </p:nvSpPr>
        <p:spPr bwMode="auto">
          <a:xfrm>
            <a:off x="8015288" y="41910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80" name="Line 297"/>
          <p:cNvSpPr>
            <a:spLocks noChangeShapeType="1"/>
          </p:cNvSpPr>
          <p:nvPr/>
        </p:nvSpPr>
        <p:spPr bwMode="auto">
          <a:xfrm>
            <a:off x="8015288" y="43291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81" name="Line 298"/>
          <p:cNvSpPr>
            <a:spLocks noChangeShapeType="1"/>
          </p:cNvSpPr>
          <p:nvPr/>
        </p:nvSpPr>
        <p:spPr bwMode="auto">
          <a:xfrm>
            <a:off x="8015288" y="4465639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82" name="Line 299"/>
          <p:cNvSpPr>
            <a:spLocks noChangeShapeType="1"/>
          </p:cNvSpPr>
          <p:nvPr/>
        </p:nvSpPr>
        <p:spPr bwMode="auto">
          <a:xfrm>
            <a:off x="8015288" y="460375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83" name="Line 300"/>
          <p:cNvSpPr>
            <a:spLocks noChangeShapeType="1"/>
          </p:cNvSpPr>
          <p:nvPr/>
        </p:nvSpPr>
        <p:spPr bwMode="auto">
          <a:xfrm>
            <a:off x="8015288" y="47244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84" name="Line 301"/>
          <p:cNvSpPr>
            <a:spLocks noChangeShapeType="1"/>
          </p:cNvSpPr>
          <p:nvPr/>
        </p:nvSpPr>
        <p:spPr bwMode="auto">
          <a:xfrm>
            <a:off x="8015288" y="48625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85" name="Line 302"/>
          <p:cNvSpPr>
            <a:spLocks noChangeShapeType="1"/>
          </p:cNvSpPr>
          <p:nvPr/>
        </p:nvSpPr>
        <p:spPr bwMode="auto">
          <a:xfrm>
            <a:off x="8015288" y="4999039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86" name="Line 303"/>
          <p:cNvSpPr>
            <a:spLocks noChangeShapeType="1"/>
          </p:cNvSpPr>
          <p:nvPr/>
        </p:nvSpPr>
        <p:spPr bwMode="auto">
          <a:xfrm>
            <a:off x="8015288" y="513715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87" name="Line 304"/>
          <p:cNvSpPr>
            <a:spLocks noChangeShapeType="1"/>
          </p:cNvSpPr>
          <p:nvPr/>
        </p:nvSpPr>
        <p:spPr bwMode="auto">
          <a:xfrm>
            <a:off x="8015288" y="52736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88" name="Line 305"/>
          <p:cNvSpPr>
            <a:spLocks noChangeShapeType="1"/>
          </p:cNvSpPr>
          <p:nvPr/>
        </p:nvSpPr>
        <p:spPr bwMode="auto">
          <a:xfrm>
            <a:off x="8015288" y="53959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89" name="Line 306"/>
          <p:cNvSpPr>
            <a:spLocks noChangeShapeType="1"/>
          </p:cNvSpPr>
          <p:nvPr/>
        </p:nvSpPr>
        <p:spPr bwMode="auto">
          <a:xfrm>
            <a:off x="8015288" y="5532439"/>
            <a:ext cx="0" cy="158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90" name="Line 307"/>
          <p:cNvSpPr>
            <a:spLocks noChangeShapeType="1"/>
          </p:cNvSpPr>
          <p:nvPr/>
        </p:nvSpPr>
        <p:spPr bwMode="auto">
          <a:xfrm>
            <a:off x="8015288" y="5532439"/>
            <a:ext cx="0" cy="158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91" name="Line 308"/>
          <p:cNvSpPr>
            <a:spLocks noChangeShapeType="1"/>
          </p:cNvSpPr>
          <p:nvPr/>
        </p:nvSpPr>
        <p:spPr bwMode="auto">
          <a:xfrm>
            <a:off x="8335963" y="42068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92" name="Line 309"/>
          <p:cNvSpPr>
            <a:spLocks noChangeShapeType="1"/>
          </p:cNvSpPr>
          <p:nvPr/>
        </p:nvSpPr>
        <p:spPr bwMode="auto">
          <a:xfrm>
            <a:off x="8335963" y="43291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93" name="Line 310"/>
          <p:cNvSpPr>
            <a:spLocks noChangeShapeType="1"/>
          </p:cNvSpPr>
          <p:nvPr/>
        </p:nvSpPr>
        <p:spPr bwMode="auto">
          <a:xfrm>
            <a:off x="8335963" y="44656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94" name="Line 311"/>
          <p:cNvSpPr>
            <a:spLocks noChangeShapeType="1"/>
          </p:cNvSpPr>
          <p:nvPr/>
        </p:nvSpPr>
        <p:spPr bwMode="auto">
          <a:xfrm>
            <a:off x="8335963" y="460375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95" name="Line 312"/>
          <p:cNvSpPr>
            <a:spLocks noChangeShapeType="1"/>
          </p:cNvSpPr>
          <p:nvPr/>
        </p:nvSpPr>
        <p:spPr bwMode="auto">
          <a:xfrm>
            <a:off x="8335963" y="47402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96" name="Line 313"/>
          <p:cNvSpPr>
            <a:spLocks noChangeShapeType="1"/>
          </p:cNvSpPr>
          <p:nvPr/>
        </p:nvSpPr>
        <p:spPr bwMode="auto">
          <a:xfrm>
            <a:off x="8335963" y="48768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97" name="Line 314"/>
          <p:cNvSpPr>
            <a:spLocks noChangeShapeType="1"/>
          </p:cNvSpPr>
          <p:nvPr/>
        </p:nvSpPr>
        <p:spPr bwMode="auto">
          <a:xfrm>
            <a:off x="8335963" y="49990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98" name="Line 315"/>
          <p:cNvSpPr>
            <a:spLocks noChangeShapeType="1"/>
          </p:cNvSpPr>
          <p:nvPr/>
        </p:nvSpPr>
        <p:spPr bwMode="auto">
          <a:xfrm>
            <a:off x="8335963" y="513715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99" name="Line 316"/>
          <p:cNvSpPr>
            <a:spLocks noChangeShapeType="1"/>
          </p:cNvSpPr>
          <p:nvPr/>
        </p:nvSpPr>
        <p:spPr bwMode="auto">
          <a:xfrm>
            <a:off x="8335963" y="52736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00" name="Line 317"/>
          <p:cNvSpPr>
            <a:spLocks noChangeShapeType="1"/>
          </p:cNvSpPr>
          <p:nvPr/>
        </p:nvSpPr>
        <p:spPr bwMode="auto">
          <a:xfrm>
            <a:off x="8335963" y="54102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02" name="Rectangle 319"/>
          <p:cNvSpPr>
            <a:spLocks noChangeArrowheads="1"/>
          </p:cNvSpPr>
          <p:nvPr/>
        </p:nvSpPr>
        <p:spPr bwMode="auto">
          <a:xfrm>
            <a:off x="4098926" y="3917950"/>
            <a:ext cx="54502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Clock</a:t>
            </a:r>
            <a:endParaRPr lang="en-US">
              <a:latin typeface="Arial" pitchFamily="34" charset="0"/>
            </a:endParaRPr>
          </a:p>
        </p:txBody>
      </p:sp>
      <p:sp>
        <p:nvSpPr>
          <p:cNvPr id="5203" name="Freeform 320"/>
          <p:cNvSpPr>
            <a:spLocks/>
          </p:cNvSpPr>
          <p:nvPr/>
        </p:nvSpPr>
        <p:spPr bwMode="auto">
          <a:xfrm>
            <a:off x="4008438" y="4938713"/>
            <a:ext cx="730250" cy="319088"/>
          </a:xfrm>
          <a:custGeom>
            <a:avLst/>
            <a:gdLst>
              <a:gd name="T0" fmla="*/ 9 w 48"/>
              <a:gd name="T1" fmla="*/ 0 h 21"/>
              <a:gd name="T2" fmla="*/ 39 w 48"/>
              <a:gd name="T3" fmla="*/ 0 h 21"/>
              <a:gd name="T4" fmla="*/ 48 w 48"/>
              <a:gd name="T5" fmla="*/ 9 h 21"/>
              <a:gd name="T6" fmla="*/ 48 w 48"/>
              <a:gd name="T7" fmla="*/ 12 h 21"/>
              <a:gd name="T8" fmla="*/ 39 w 48"/>
              <a:gd name="T9" fmla="*/ 21 h 21"/>
              <a:gd name="T10" fmla="*/ 9 w 48"/>
              <a:gd name="T11" fmla="*/ 21 h 21"/>
              <a:gd name="T12" fmla="*/ 0 w 48"/>
              <a:gd name="T13" fmla="*/ 12 h 21"/>
              <a:gd name="T14" fmla="*/ 0 w 48"/>
              <a:gd name="T15" fmla="*/ 9 h 21"/>
              <a:gd name="T16" fmla="*/ 9 w 48"/>
              <a:gd name="T1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21">
                <a:moveTo>
                  <a:pt x="9" y="0"/>
                </a:moveTo>
                <a:lnTo>
                  <a:pt x="39" y="0"/>
                </a:lnTo>
                <a:cubicBezTo>
                  <a:pt x="44" y="0"/>
                  <a:pt x="48" y="4"/>
                  <a:pt x="48" y="9"/>
                </a:cubicBezTo>
                <a:lnTo>
                  <a:pt x="48" y="12"/>
                </a:lnTo>
                <a:cubicBezTo>
                  <a:pt x="48" y="17"/>
                  <a:pt x="44" y="21"/>
                  <a:pt x="39" y="21"/>
                </a:cubicBezTo>
                <a:lnTo>
                  <a:pt x="9" y="21"/>
                </a:lnTo>
                <a:cubicBezTo>
                  <a:pt x="4" y="21"/>
                  <a:pt x="0" y="17"/>
                  <a:pt x="0" y="12"/>
                </a:cubicBezTo>
                <a:lnTo>
                  <a:pt x="0" y="9"/>
                </a:lnTo>
                <a:cubicBezTo>
                  <a:pt x="0" y="4"/>
                  <a:pt x="4" y="0"/>
                  <a:pt x="9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04" name="Rectangle 321"/>
          <p:cNvSpPr>
            <a:spLocks noChangeArrowheads="1"/>
          </p:cNvSpPr>
          <p:nvPr/>
        </p:nvSpPr>
        <p:spPr bwMode="auto">
          <a:xfrm>
            <a:off x="4144964" y="4984750"/>
            <a:ext cx="46166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Data</a:t>
            </a:r>
            <a:endParaRPr lang="en-US">
              <a:latin typeface="Arial" pitchFamily="34" charset="0"/>
            </a:endParaRPr>
          </a:p>
        </p:txBody>
      </p:sp>
      <p:sp>
        <p:nvSpPr>
          <p:cNvPr id="5205" name="Oval 322"/>
          <p:cNvSpPr>
            <a:spLocks noChangeArrowheads="1"/>
          </p:cNvSpPr>
          <p:nvPr/>
        </p:nvSpPr>
        <p:spPr bwMode="auto">
          <a:xfrm>
            <a:off x="5303838" y="4449764"/>
            <a:ext cx="242888" cy="2143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06" name="Rectangle 323"/>
          <p:cNvSpPr>
            <a:spLocks noChangeArrowheads="1"/>
          </p:cNvSpPr>
          <p:nvPr/>
        </p:nvSpPr>
        <p:spPr bwMode="auto">
          <a:xfrm>
            <a:off x="5380038" y="448151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5207" name="Oval 324"/>
          <p:cNvSpPr>
            <a:spLocks noChangeArrowheads="1"/>
          </p:cNvSpPr>
          <p:nvPr/>
        </p:nvSpPr>
        <p:spPr bwMode="auto">
          <a:xfrm>
            <a:off x="4999038" y="4449763"/>
            <a:ext cx="228600" cy="23018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08" name="Rectangle 325"/>
          <p:cNvSpPr>
            <a:spLocks noChangeArrowheads="1"/>
          </p:cNvSpPr>
          <p:nvPr/>
        </p:nvSpPr>
        <p:spPr bwMode="auto">
          <a:xfrm>
            <a:off x="5075238" y="4465639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5209" name="Oval 326"/>
          <p:cNvSpPr>
            <a:spLocks noChangeArrowheads="1"/>
          </p:cNvSpPr>
          <p:nvPr/>
        </p:nvSpPr>
        <p:spPr bwMode="auto">
          <a:xfrm>
            <a:off x="5608638" y="4449764"/>
            <a:ext cx="242888" cy="2143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0" name="Rectangle 327"/>
          <p:cNvSpPr>
            <a:spLocks noChangeArrowheads="1"/>
          </p:cNvSpPr>
          <p:nvPr/>
        </p:nvSpPr>
        <p:spPr bwMode="auto">
          <a:xfrm>
            <a:off x="5684838" y="448151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5211" name="Oval 328"/>
          <p:cNvSpPr>
            <a:spLocks noChangeArrowheads="1"/>
          </p:cNvSpPr>
          <p:nvPr/>
        </p:nvSpPr>
        <p:spPr bwMode="auto">
          <a:xfrm>
            <a:off x="5913438" y="4449764"/>
            <a:ext cx="242888" cy="2143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" name="Rectangle 329"/>
          <p:cNvSpPr>
            <a:spLocks noChangeArrowheads="1"/>
          </p:cNvSpPr>
          <p:nvPr/>
        </p:nvSpPr>
        <p:spPr bwMode="auto">
          <a:xfrm>
            <a:off x="5988050" y="448151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5213" name="Oval 330"/>
          <p:cNvSpPr>
            <a:spLocks noChangeArrowheads="1"/>
          </p:cNvSpPr>
          <p:nvPr/>
        </p:nvSpPr>
        <p:spPr bwMode="auto">
          <a:xfrm>
            <a:off x="6232525" y="4449763"/>
            <a:ext cx="228600" cy="23018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4" name="Rectangle 331"/>
          <p:cNvSpPr>
            <a:spLocks noChangeArrowheads="1"/>
          </p:cNvSpPr>
          <p:nvPr/>
        </p:nvSpPr>
        <p:spPr bwMode="auto">
          <a:xfrm>
            <a:off x="6308725" y="4465639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5215" name="Oval 332"/>
          <p:cNvSpPr>
            <a:spLocks noChangeArrowheads="1"/>
          </p:cNvSpPr>
          <p:nvPr/>
        </p:nvSpPr>
        <p:spPr bwMode="auto">
          <a:xfrm>
            <a:off x="6537326" y="4449764"/>
            <a:ext cx="244475" cy="2143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6" name="Rectangle 333"/>
          <p:cNvSpPr>
            <a:spLocks noChangeArrowheads="1"/>
          </p:cNvSpPr>
          <p:nvPr/>
        </p:nvSpPr>
        <p:spPr bwMode="auto">
          <a:xfrm>
            <a:off x="6613525" y="448151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5217" name="Oval 334"/>
          <p:cNvSpPr>
            <a:spLocks noChangeArrowheads="1"/>
          </p:cNvSpPr>
          <p:nvPr/>
        </p:nvSpPr>
        <p:spPr bwMode="auto">
          <a:xfrm>
            <a:off x="6842125" y="4449763"/>
            <a:ext cx="228600" cy="23018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8" name="Rectangle 335"/>
          <p:cNvSpPr>
            <a:spLocks noChangeArrowheads="1"/>
          </p:cNvSpPr>
          <p:nvPr/>
        </p:nvSpPr>
        <p:spPr bwMode="auto">
          <a:xfrm>
            <a:off x="6918325" y="4465639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5219" name="Oval 336"/>
          <p:cNvSpPr>
            <a:spLocks noChangeArrowheads="1"/>
          </p:cNvSpPr>
          <p:nvPr/>
        </p:nvSpPr>
        <p:spPr bwMode="auto">
          <a:xfrm>
            <a:off x="7162800" y="4449764"/>
            <a:ext cx="242888" cy="2143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0" name="Rectangle 337"/>
          <p:cNvSpPr>
            <a:spLocks noChangeArrowheads="1"/>
          </p:cNvSpPr>
          <p:nvPr/>
        </p:nvSpPr>
        <p:spPr bwMode="auto">
          <a:xfrm>
            <a:off x="7223125" y="448151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5221" name="Oval 338"/>
          <p:cNvSpPr>
            <a:spLocks noChangeArrowheads="1"/>
          </p:cNvSpPr>
          <p:nvPr/>
        </p:nvSpPr>
        <p:spPr bwMode="auto">
          <a:xfrm>
            <a:off x="7481889" y="4449763"/>
            <a:ext cx="212725" cy="23018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" name="Rectangle 339"/>
          <p:cNvSpPr>
            <a:spLocks noChangeArrowheads="1"/>
          </p:cNvSpPr>
          <p:nvPr/>
        </p:nvSpPr>
        <p:spPr bwMode="auto">
          <a:xfrm>
            <a:off x="7542213" y="4465639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5223" name="Oval 340"/>
          <p:cNvSpPr>
            <a:spLocks noChangeArrowheads="1"/>
          </p:cNvSpPr>
          <p:nvPr/>
        </p:nvSpPr>
        <p:spPr bwMode="auto">
          <a:xfrm>
            <a:off x="7770813" y="4449763"/>
            <a:ext cx="228600" cy="23018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" name="Rectangle 341"/>
          <p:cNvSpPr>
            <a:spLocks noChangeArrowheads="1"/>
          </p:cNvSpPr>
          <p:nvPr/>
        </p:nvSpPr>
        <p:spPr bwMode="auto">
          <a:xfrm>
            <a:off x="7847013" y="4465639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5225" name="Oval 342"/>
          <p:cNvSpPr>
            <a:spLocks noChangeArrowheads="1"/>
          </p:cNvSpPr>
          <p:nvPr/>
        </p:nvSpPr>
        <p:spPr bwMode="auto">
          <a:xfrm>
            <a:off x="8061325" y="4449763"/>
            <a:ext cx="228600" cy="23018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6" name="Rectangle 343"/>
          <p:cNvSpPr>
            <a:spLocks noChangeArrowheads="1"/>
          </p:cNvSpPr>
          <p:nvPr/>
        </p:nvSpPr>
        <p:spPr bwMode="auto">
          <a:xfrm>
            <a:off x="8137525" y="4465639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5227" name="Rectangle 344"/>
          <p:cNvSpPr>
            <a:spLocks noChangeArrowheads="1"/>
          </p:cNvSpPr>
          <p:nvPr/>
        </p:nvSpPr>
        <p:spPr bwMode="auto">
          <a:xfrm>
            <a:off x="5881688" y="5594351"/>
            <a:ext cx="2178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4282B"/>
                </a:solidFill>
                <a:latin typeface="Arial" pitchFamily="34" charset="0"/>
              </a:rPr>
              <a:t>(b) Active low </a:t>
            </a:r>
            <a:r>
              <a:rPr lang="en-US" sz="1600" dirty="0" err="1">
                <a:solidFill>
                  <a:srgbClr val="24282B"/>
                </a:solidFill>
                <a:latin typeface="Arial" pitchFamily="34" charset="0"/>
              </a:rPr>
              <a:t>signalling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5228" name="Freeform 345"/>
          <p:cNvSpPr>
            <a:spLocks/>
          </p:cNvSpPr>
          <p:nvPr/>
        </p:nvSpPr>
        <p:spPr bwMode="auto">
          <a:xfrm>
            <a:off x="4814889" y="3825875"/>
            <a:ext cx="138113" cy="304800"/>
          </a:xfrm>
          <a:custGeom>
            <a:avLst/>
            <a:gdLst>
              <a:gd name="T0" fmla="*/ 0 w 9"/>
              <a:gd name="T1" fmla="*/ 0 h 20"/>
              <a:gd name="T2" fmla="*/ 9 w 9"/>
              <a:gd name="T3" fmla="*/ 0 h 20"/>
              <a:gd name="T4" fmla="*/ 9 w 9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20">
                <a:moveTo>
                  <a:pt x="0" y="0"/>
                </a:moveTo>
                <a:lnTo>
                  <a:pt x="9" y="0"/>
                </a:lnTo>
                <a:lnTo>
                  <a:pt x="9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9" name="Freeform 346"/>
          <p:cNvSpPr>
            <a:spLocks/>
          </p:cNvSpPr>
          <p:nvPr/>
        </p:nvSpPr>
        <p:spPr bwMode="auto">
          <a:xfrm>
            <a:off x="4954988" y="3810000"/>
            <a:ext cx="164700" cy="304800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0" name="Freeform 347"/>
          <p:cNvSpPr>
            <a:spLocks/>
          </p:cNvSpPr>
          <p:nvPr/>
        </p:nvSpPr>
        <p:spPr bwMode="auto">
          <a:xfrm>
            <a:off x="5119688" y="3810001"/>
            <a:ext cx="152400" cy="320675"/>
          </a:xfrm>
          <a:custGeom>
            <a:avLst/>
            <a:gdLst>
              <a:gd name="T0" fmla="*/ 0 w 10"/>
              <a:gd name="T1" fmla="*/ 0 h 21"/>
              <a:gd name="T2" fmla="*/ 10 w 10"/>
              <a:gd name="T3" fmla="*/ 0 h 21"/>
              <a:gd name="T4" fmla="*/ 10 w 10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0"/>
                </a:moveTo>
                <a:lnTo>
                  <a:pt x="10" y="0"/>
                </a:lnTo>
                <a:lnTo>
                  <a:pt x="10" y="21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1" name="Freeform 348"/>
          <p:cNvSpPr>
            <a:spLocks/>
          </p:cNvSpPr>
          <p:nvPr/>
        </p:nvSpPr>
        <p:spPr bwMode="auto">
          <a:xfrm>
            <a:off x="5272088" y="3810000"/>
            <a:ext cx="152400" cy="304800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2" name="Freeform 349"/>
          <p:cNvSpPr>
            <a:spLocks/>
          </p:cNvSpPr>
          <p:nvPr/>
        </p:nvSpPr>
        <p:spPr bwMode="auto">
          <a:xfrm>
            <a:off x="5424488" y="3810001"/>
            <a:ext cx="152400" cy="320675"/>
          </a:xfrm>
          <a:custGeom>
            <a:avLst/>
            <a:gdLst>
              <a:gd name="T0" fmla="*/ 0 w 10"/>
              <a:gd name="T1" fmla="*/ 0 h 21"/>
              <a:gd name="T2" fmla="*/ 10 w 10"/>
              <a:gd name="T3" fmla="*/ 0 h 21"/>
              <a:gd name="T4" fmla="*/ 10 w 10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0"/>
                </a:moveTo>
                <a:lnTo>
                  <a:pt x="10" y="0"/>
                </a:lnTo>
                <a:lnTo>
                  <a:pt x="10" y="21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3" name="Freeform 350"/>
          <p:cNvSpPr>
            <a:spLocks/>
          </p:cNvSpPr>
          <p:nvPr/>
        </p:nvSpPr>
        <p:spPr bwMode="auto">
          <a:xfrm>
            <a:off x="5576888" y="3810000"/>
            <a:ext cx="152400" cy="304800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4" name="Freeform 351"/>
          <p:cNvSpPr>
            <a:spLocks/>
          </p:cNvSpPr>
          <p:nvPr/>
        </p:nvSpPr>
        <p:spPr bwMode="auto">
          <a:xfrm>
            <a:off x="5729288" y="3810001"/>
            <a:ext cx="152400" cy="320675"/>
          </a:xfrm>
          <a:custGeom>
            <a:avLst/>
            <a:gdLst>
              <a:gd name="T0" fmla="*/ 0 w 10"/>
              <a:gd name="T1" fmla="*/ 0 h 21"/>
              <a:gd name="T2" fmla="*/ 10 w 10"/>
              <a:gd name="T3" fmla="*/ 0 h 21"/>
              <a:gd name="T4" fmla="*/ 10 w 10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0"/>
                </a:moveTo>
                <a:lnTo>
                  <a:pt x="10" y="0"/>
                </a:lnTo>
                <a:lnTo>
                  <a:pt x="10" y="21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5" name="Freeform 352"/>
          <p:cNvSpPr>
            <a:spLocks/>
          </p:cNvSpPr>
          <p:nvPr/>
        </p:nvSpPr>
        <p:spPr bwMode="auto">
          <a:xfrm>
            <a:off x="5881688" y="3812650"/>
            <a:ext cx="152400" cy="302151"/>
          </a:xfrm>
          <a:custGeom>
            <a:avLst/>
            <a:gdLst>
              <a:gd name="T0" fmla="*/ 0 w 10"/>
              <a:gd name="T1" fmla="*/ 21 h 21"/>
              <a:gd name="T2" fmla="*/ 10 w 10"/>
              <a:gd name="T3" fmla="*/ 21 h 21"/>
              <a:gd name="T4" fmla="*/ 10 w 10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21"/>
                </a:move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6" name="Freeform 353"/>
          <p:cNvSpPr>
            <a:spLocks/>
          </p:cNvSpPr>
          <p:nvPr/>
        </p:nvSpPr>
        <p:spPr bwMode="auto">
          <a:xfrm>
            <a:off x="6034088" y="3810000"/>
            <a:ext cx="152400" cy="304800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7" name="Freeform 354"/>
          <p:cNvSpPr>
            <a:spLocks/>
          </p:cNvSpPr>
          <p:nvPr/>
        </p:nvSpPr>
        <p:spPr bwMode="auto">
          <a:xfrm>
            <a:off x="6186488" y="3810000"/>
            <a:ext cx="152400" cy="304800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8" name="Freeform 355"/>
          <p:cNvSpPr>
            <a:spLocks/>
          </p:cNvSpPr>
          <p:nvPr/>
        </p:nvSpPr>
        <p:spPr bwMode="auto">
          <a:xfrm>
            <a:off x="6338888" y="3810000"/>
            <a:ext cx="152400" cy="304800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9" name="Freeform 356"/>
          <p:cNvSpPr>
            <a:spLocks/>
          </p:cNvSpPr>
          <p:nvPr/>
        </p:nvSpPr>
        <p:spPr bwMode="auto">
          <a:xfrm>
            <a:off x="6491288" y="3810000"/>
            <a:ext cx="152400" cy="304800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40" name="Freeform 357"/>
          <p:cNvSpPr>
            <a:spLocks/>
          </p:cNvSpPr>
          <p:nvPr/>
        </p:nvSpPr>
        <p:spPr bwMode="auto">
          <a:xfrm>
            <a:off x="6644641" y="3810000"/>
            <a:ext cx="166976" cy="304800"/>
          </a:xfrm>
          <a:custGeom>
            <a:avLst/>
            <a:gdLst>
              <a:gd name="T0" fmla="*/ 0 w 9"/>
              <a:gd name="T1" fmla="*/ 0 h 20"/>
              <a:gd name="T2" fmla="*/ 9 w 9"/>
              <a:gd name="T3" fmla="*/ 0 h 20"/>
              <a:gd name="T4" fmla="*/ 9 w 9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20">
                <a:moveTo>
                  <a:pt x="0" y="0"/>
                </a:moveTo>
                <a:lnTo>
                  <a:pt x="9" y="0"/>
                </a:lnTo>
                <a:lnTo>
                  <a:pt x="9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41" name="Freeform 358"/>
          <p:cNvSpPr>
            <a:spLocks/>
          </p:cNvSpPr>
          <p:nvPr/>
        </p:nvSpPr>
        <p:spPr bwMode="auto">
          <a:xfrm>
            <a:off x="6811964" y="3828554"/>
            <a:ext cx="136525" cy="286247"/>
          </a:xfrm>
          <a:custGeom>
            <a:avLst/>
            <a:gdLst>
              <a:gd name="T0" fmla="*/ 0 w 9"/>
              <a:gd name="T1" fmla="*/ 21 h 21"/>
              <a:gd name="T2" fmla="*/ 9 w 9"/>
              <a:gd name="T3" fmla="*/ 21 h 21"/>
              <a:gd name="T4" fmla="*/ 9 w 9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21">
                <a:moveTo>
                  <a:pt x="0" y="21"/>
                </a:moveTo>
                <a:lnTo>
                  <a:pt x="9" y="21"/>
                </a:lnTo>
                <a:lnTo>
                  <a:pt x="9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42" name="Freeform 359"/>
          <p:cNvSpPr>
            <a:spLocks/>
          </p:cNvSpPr>
          <p:nvPr/>
        </p:nvSpPr>
        <p:spPr bwMode="auto">
          <a:xfrm>
            <a:off x="6946791" y="3825876"/>
            <a:ext cx="169973" cy="308803"/>
          </a:xfrm>
          <a:custGeom>
            <a:avLst/>
            <a:gdLst>
              <a:gd name="T0" fmla="*/ 0 w 10"/>
              <a:gd name="T1" fmla="*/ 0 h 21"/>
              <a:gd name="T2" fmla="*/ 10 w 10"/>
              <a:gd name="T3" fmla="*/ 0 h 21"/>
              <a:gd name="T4" fmla="*/ 10 w 10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0"/>
                </a:moveTo>
                <a:lnTo>
                  <a:pt x="10" y="0"/>
                </a:lnTo>
                <a:lnTo>
                  <a:pt x="10" y="21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43" name="Freeform 360"/>
          <p:cNvSpPr>
            <a:spLocks/>
          </p:cNvSpPr>
          <p:nvPr/>
        </p:nvSpPr>
        <p:spPr bwMode="auto">
          <a:xfrm>
            <a:off x="7116764" y="3825875"/>
            <a:ext cx="144103" cy="304800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44" name="Freeform 361"/>
          <p:cNvSpPr>
            <a:spLocks/>
          </p:cNvSpPr>
          <p:nvPr/>
        </p:nvSpPr>
        <p:spPr bwMode="auto">
          <a:xfrm>
            <a:off x="7264842" y="3825875"/>
            <a:ext cx="140846" cy="304828"/>
          </a:xfrm>
          <a:custGeom>
            <a:avLst/>
            <a:gdLst>
              <a:gd name="T0" fmla="*/ 0 w 10"/>
              <a:gd name="T1" fmla="*/ 0 h 21"/>
              <a:gd name="T2" fmla="*/ 10 w 10"/>
              <a:gd name="T3" fmla="*/ 0 h 21"/>
              <a:gd name="T4" fmla="*/ 10 w 10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0"/>
                </a:moveTo>
                <a:lnTo>
                  <a:pt x="10" y="0"/>
                </a:lnTo>
                <a:lnTo>
                  <a:pt x="10" y="21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45" name="Freeform 362"/>
          <p:cNvSpPr>
            <a:spLocks/>
          </p:cNvSpPr>
          <p:nvPr/>
        </p:nvSpPr>
        <p:spPr bwMode="auto">
          <a:xfrm>
            <a:off x="7407965" y="3840480"/>
            <a:ext cx="165998" cy="290195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46" name="Freeform 363"/>
          <p:cNvSpPr>
            <a:spLocks/>
          </p:cNvSpPr>
          <p:nvPr/>
        </p:nvSpPr>
        <p:spPr bwMode="auto">
          <a:xfrm>
            <a:off x="7573963" y="3840163"/>
            <a:ext cx="163981" cy="304800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47" name="Freeform 364"/>
          <p:cNvSpPr>
            <a:spLocks/>
          </p:cNvSpPr>
          <p:nvPr/>
        </p:nvSpPr>
        <p:spPr bwMode="auto">
          <a:xfrm>
            <a:off x="7741920" y="3840163"/>
            <a:ext cx="120968" cy="304800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48" name="Freeform 365"/>
          <p:cNvSpPr>
            <a:spLocks/>
          </p:cNvSpPr>
          <p:nvPr/>
        </p:nvSpPr>
        <p:spPr bwMode="auto">
          <a:xfrm>
            <a:off x="7862888" y="3840164"/>
            <a:ext cx="152400" cy="306442"/>
          </a:xfrm>
          <a:custGeom>
            <a:avLst/>
            <a:gdLst>
              <a:gd name="T0" fmla="*/ 0 w 10"/>
              <a:gd name="T1" fmla="*/ 0 h 21"/>
              <a:gd name="T2" fmla="*/ 10 w 10"/>
              <a:gd name="T3" fmla="*/ 0 h 21"/>
              <a:gd name="T4" fmla="*/ 10 w 10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0"/>
                </a:moveTo>
                <a:lnTo>
                  <a:pt x="10" y="0"/>
                </a:lnTo>
                <a:lnTo>
                  <a:pt x="10" y="21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49" name="Freeform 366"/>
          <p:cNvSpPr>
            <a:spLocks/>
          </p:cNvSpPr>
          <p:nvPr/>
        </p:nvSpPr>
        <p:spPr bwMode="auto">
          <a:xfrm>
            <a:off x="8016241" y="3840163"/>
            <a:ext cx="166976" cy="304800"/>
          </a:xfrm>
          <a:custGeom>
            <a:avLst/>
            <a:gdLst>
              <a:gd name="T0" fmla="*/ 0 w 9"/>
              <a:gd name="T1" fmla="*/ 20 h 20"/>
              <a:gd name="T2" fmla="*/ 9 w 9"/>
              <a:gd name="T3" fmla="*/ 20 h 20"/>
              <a:gd name="T4" fmla="*/ 9 w 9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20">
                <a:moveTo>
                  <a:pt x="0" y="20"/>
                </a:moveTo>
                <a:lnTo>
                  <a:pt x="9" y="20"/>
                </a:lnTo>
                <a:lnTo>
                  <a:pt x="9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50" name="Freeform 367"/>
          <p:cNvSpPr>
            <a:spLocks/>
          </p:cNvSpPr>
          <p:nvPr/>
        </p:nvSpPr>
        <p:spPr bwMode="auto">
          <a:xfrm>
            <a:off x="8183563" y="3840163"/>
            <a:ext cx="152400" cy="304800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" name="Straight Connector 3"/>
          <p:cNvCxnSpPr>
            <a:endCxn id="5270" idx="0"/>
          </p:cNvCxnSpPr>
          <p:nvPr/>
        </p:nvCxnSpPr>
        <p:spPr>
          <a:xfrm>
            <a:off x="4953000" y="2941638"/>
            <a:ext cx="319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5268" idx="0"/>
          </p:cNvCxnSpPr>
          <p:nvPr/>
        </p:nvCxnSpPr>
        <p:spPr>
          <a:xfrm flipV="1">
            <a:off x="5272088" y="2667000"/>
            <a:ext cx="0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1" name="Straight Connector 5450"/>
          <p:cNvCxnSpPr>
            <a:endCxn id="5278" idx="0"/>
          </p:cNvCxnSpPr>
          <p:nvPr/>
        </p:nvCxnSpPr>
        <p:spPr>
          <a:xfrm>
            <a:off x="5272088" y="2667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3" name="Straight Connector 5452"/>
          <p:cNvCxnSpPr>
            <a:stCxn id="5278" idx="0"/>
            <a:endCxn id="5298" idx="0"/>
          </p:cNvCxnSpPr>
          <p:nvPr/>
        </p:nvCxnSpPr>
        <p:spPr>
          <a:xfrm>
            <a:off x="5576889" y="2667000"/>
            <a:ext cx="625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5" name="Straight Connector 5454"/>
          <p:cNvCxnSpPr>
            <a:stCxn id="5298" idx="0"/>
            <a:endCxn id="5300" idx="0"/>
          </p:cNvCxnSpPr>
          <p:nvPr/>
        </p:nvCxnSpPr>
        <p:spPr>
          <a:xfrm>
            <a:off x="6202363" y="2667000"/>
            <a:ext cx="0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0" name="Straight Connector 5459"/>
          <p:cNvCxnSpPr>
            <a:stCxn id="5300" idx="0"/>
          </p:cNvCxnSpPr>
          <p:nvPr/>
        </p:nvCxnSpPr>
        <p:spPr>
          <a:xfrm flipV="1">
            <a:off x="6202363" y="2940050"/>
            <a:ext cx="2899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3" name="Straight Connector 5462"/>
          <p:cNvCxnSpPr>
            <a:stCxn id="5308" idx="0"/>
            <a:endCxn id="5318" idx="0"/>
          </p:cNvCxnSpPr>
          <p:nvPr/>
        </p:nvCxnSpPr>
        <p:spPr>
          <a:xfrm>
            <a:off x="6491289" y="2667000"/>
            <a:ext cx="320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5" name="Straight Connector 5464"/>
          <p:cNvCxnSpPr>
            <a:stCxn id="5318" idx="0"/>
            <a:endCxn id="5320" idx="0"/>
          </p:cNvCxnSpPr>
          <p:nvPr/>
        </p:nvCxnSpPr>
        <p:spPr>
          <a:xfrm>
            <a:off x="6811963" y="2667000"/>
            <a:ext cx="0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7" name="Straight Connector 5466"/>
          <p:cNvCxnSpPr>
            <a:stCxn id="5320" idx="0"/>
            <a:endCxn id="5330" idx="0"/>
          </p:cNvCxnSpPr>
          <p:nvPr/>
        </p:nvCxnSpPr>
        <p:spPr>
          <a:xfrm>
            <a:off x="6811963" y="2941638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9" name="Straight Connector 5468"/>
          <p:cNvCxnSpPr/>
          <p:nvPr/>
        </p:nvCxnSpPr>
        <p:spPr>
          <a:xfrm flipH="1" flipV="1">
            <a:off x="7121140" y="2651126"/>
            <a:ext cx="1" cy="29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2" name="Straight Connector 5471"/>
          <p:cNvCxnSpPr/>
          <p:nvPr/>
        </p:nvCxnSpPr>
        <p:spPr>
          <a:xfrm>
            <a:off x="7115177" y="2651125"/>
            <a:ext cx="306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5" name="Straight Connector 5474"/>
          <p:cNvCxnSpPr/>
          <p:nvPr/>
        </p:nvCxnSpPr>
        <p:spPr>
          <a:xfrm>
            <a:off x="7421563" y="2651126"/>
            <a:ext cx="0" cy="282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8" name="Straight Connector 5477"/>
          <p:cNvCxnSpPr/>
          <p:nvPr/>
        </p:nvCxnSpPr>
        <p:spPr>
          <a:xfrm>
            <a:off x="7422595" y="2925763"/>
            <a:ext cx="946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3" name="Straight Connector 5482"/>
          <p:cNvCxnSpPr>
            <a:stCxn id="5308" idx="0"/>
          </p:cNvCxnSpPr>
          <p:nvPr/>
        </p:nvCxnSpPr>
        <p:spPr>
          <a:xfrm flipH="1">
            <a:off x="6486914" y="2667001"/>
            <a:ext cx="4375" cy="277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5" name="Straight Connector 5494"/>
          <p:cNvCxnSpPr/>
          <p:nvPr/>
        </p:nvCxnSpPr>
        <p:spPr>
          <a:xfrm>
            <a:off x="4953000" y="4984750"/>
            <a:ext cx="319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7" name="Straight Connector 5496"/>
          <p:cNvCxnSpPr>
            <a:stCxn id="5442" idx="0"/>
            <a:endCxn id="5444" idx="1"/>
          </p:cNvCxnSpPr>
          <p:nvPr/>
        </p:nvCxnSpPr>
        <p:spPr>
          <a:xfrm>
            <a:off x="5272089" y="4984751"/>
            <a:ext cx="1" cy="334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9" name="Straight Connector 5498"/>
          <p:cNvCxnSpPr/>
          <p:nvPr/>
        </p:nvCxnSpPr>
        <p:spPr>
          <a:xfrm>
            <a:off x="5272089" y="5334000"/>
            <a:ext cx="930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1" name="Straight Connector 5500"/>
          <p:cNvCxnSpPr>
            <a:endCxn id="5120" idx="0"/>
          </p:cNvCxnSpPr>
          <p:nvPr/>
        </p:nvCxnSpPr>
        <p:spPr>
          <a:xfrm flipH="1" flipV="1">
            <a:off x="6202364" y="4984750"/>
            <a:ext cx="6349" cy="339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>
            <a:stCxn id="5120" idx="0"/>
            <a:endCxn id="5133" idx="0"/>
          </p:cNvCxnSpPr>
          <p:nvPr/>
        </p:nvCxnSpPr>
        <p:spPr>
          <a:xfrm>
            <a:off x="6202364" y="4984750"/>
            <a:ext cx="288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>
            <a:stCxn id="5133" idx="0"/>
          </p:cNvCxnSpPr>
          <p:nvPr/>
        </p:nvCxnSpPr>
        <p:spPr>
          <a:xfrm flipH="1">
            <a:off x="6486914" y="4984750"/>
            <a:ext cx="4375" cy="34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6486913" y="5334000"/>
            <a:ext cx="325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>
            <a:endCxn id="5143" idx="0"/>
          </p:cNvCxnSpPr>
          <p:nvPr/>
        </p:nvCxnSpPr>
        <p:spPr>
          <a:xfrm flipV="1">
            <a:off x="6811963" y="4984750"/>
            <a:ext cx="0" cy="34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>
            <a:stCxn id="5143" idx="0"/>
          </p:cNvCxnSpPr>
          <p:nvPr/>
        </p:nvCxnSpPr>
        <p:spPr>
          <a:xfrm>
            <a:off x="6811963" y="4984750"/>
            <a:ext cx="319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7131050" y="4988286"/>
            <a:ext cx="1" cy="334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>
            <a:stCxn id="5157" idx="1"/>
            <a:endCxn id="5167" idx="1"/>
          </p:cNvCxnSpPr>
          <p:nvPr/>
        </p:nvCxnSpPr>
        <p:spPr>
          <a:xfrm>
            <a:off x="7131051" y="5334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>
            <a:stCxn id="5167" idx="1"/>
          </p:cNvCxnSpPr>
          <p:nvPr/>
        </p:nvCxnSpPr>
        <p:spPr>
          <a:xfrm flipH="1" flipV="1">
            <a:off x="7435851" y="4984750"/>
            <a:ext cx="1" cy="34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>
            <a:off x="7439024" y="4984122"/>
            <a:ext cx="892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24384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LVDS </a:t>
            </a:r>
            <a:r>
              <a:rPr lang="fr-FR" dirty="0" err="1">
                <a:solidFill>
                  <a:schemeClr val="tx1"/>
                </a:solidFill>
              </a:rPr>
              <a:t>Signalling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2717800" y="4343400"/>
            <a:ext cx="7416800" cy="20574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If (A = 1) there is a</a:t>
            </a:r>
            <a:r>
              <a:rPr lang="en-US" sz="2400" dirty="0">
                <a:solidFill>
                  <a:srgbClr val="280099"/>
                </a:solidFill>
                <a:latin typeface="Calibri" panose="020F0502020204030204" pitchFamily="34" charset="0"/>
              </a:rPr>
              <a:t> voltage difference</a:t>
            </a:r>
            <a:r>
              <a:rPr lang="en-US" sz="2400" dirty="0">
                <a:latin typeface="Calibri" panose="020F0502020204030204" pitchFamily="34" charset="0"/>
              </a:rPr>
              <a:t> of 350 mV across the op Amp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Else there is a </a:t>
            </a:r>
            <a:r>
              <a:rPr lang="en-US" sz="2400" dirty="0">
                <a:solidFill>
                  <a:srgbClr val="280099"/>
                </a:solidFill>
                <a:latin typeface="Calibri" panose="020F0502020204030204" pitchFamily="34" charset="0"/>
              </a:rPr>
              <a:t>voltage difference</a:t>
            </a:r>
            <a:r>
              <a:rPr lang="en-US" sz="2400" dirty="0">
                <a:latin typeface="Calibri" panose="020F0502020204030204" pitchFamily="34" charset="0"/>
              </a:rPr>
              <a:t> of -350 mV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Smaller is the </a:t>
            </a:r>
            <a:r>
              <a:rPr lang="en-US" sz="2400" dirty="0">
                <a:solidFill>
                  <a:srgbClr val="00AE00"/>
                </a:solidFill>
                <a:latin typeface="Calibri" panose="020F0502020204030204" pitchFamily="34" charset="0"/>
              </a:rPr>
              <a:t>voltage swing</a:t>
            </a:r>
            <a:r>
              <a:rPr lang="en-US" sz="2400" dirty="0">
                <a:latin typeface="Calibri" panose="020F0502020204030204" pitchFamily="34" charset="0"/>
              </a:rPr>
              <a:t>, faster is the </a:t>
            </a:r>
            <a:r>
              <a:rPr lang="en-US" sz="2400" dirty="0">
                <a:solidFill>
                  <a:srgbClr val="DC2300"/>
                </a:solidFill>
                <a:latin typeface="Calibri" panose="020F0502020204030204" pitchFamily="34" charset="0"/>
              </a:rPr>
              <a:t>circuit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679825" y="1524000"/>
            <a:ext cx="5716588" cy="2971800"/>
            <a:chOff x="1358" y="960"/>
            <a:chExt cx="3601" cy="187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8" y="960"/>
              <a:ext cx="3601" cy="1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2247" y="1147"/>
              <a:ext cx="125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310" y="1153"/>
              <a:ext cx="0" cy="122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2231" y="1272"/>
              <a:ext cx="146" cy="136"/>
            </a:xfrm>
            <a:prstGeom prst="ellipse">
              <a:avLst/>
            </a:prstGeom>
            <a:solidFill>
              <a:srgbClr val="FFCCAA"/>
            </a:solidFill>
            <a:ln w="7" cap="flat">
              <a:solidFill>
                <a:srgbClr val="16181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2310" y="1298"/>
              <a:ext cx="0" cy="96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2295" y="1340"/>
              <a:ext cx="30" cy="54"/>
            </a:xfrm>
            <a:custGeom>
              <a:avLst/>
              <a:gdLst>
                <a:gd name="T0" fmla="*/ 15 w 30"/>
                <a:gd name="T1" fmla="*/ 16 h 54"/>
                <a:gd name="T2" fmla="*/ 0 w 30"/>
                <a:gd name="T3" fmla="*/ 0 h 54"/>
                <a:gd name="T4" fmla="*/ 15 w 30"/>
                <a:gd name="T5" fmla="*/ 54 h 54"/>
                <a:gd name="T6" fmla="*/ 30 w 30"/>
                <a:gd name="T7" fmla="*/ 0 h 54"/>
                <a:gd name="T8" fmla="*/ 15 w 30"/>
                <a:gd name="T9" fmla="*/ 1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4">
                  <a:moveTo>
                    <a:pt x="15" y="16"/>
                  </a:moveTo>
                  <a:lnTo>
                    <a:pt x="0" y="0"/>
                  </a:lnTo>
                  <a:lnTo>
                    <a:pt x="15" y="54"/>
                  </a:lnTo>
                  <a:lnTo>
                    <a:pt x="30" y="0"/>
                  </a:lnTo>
                  <a:lnTo>
                    <a:pt x="15" y="16"/>
                  </a:lnTo>
                  <a:close/>
                </a:path>
              </a:pathLst>
            </a:custGeom>
            <a:solidFill>
              <a:srgbClr val="000000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2264" y="1025"/>
              <a:ext cx="6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V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2330" y="1064"/>
              <a:ext cx="6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cc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2307" y="1420"/>
              <a:ext cx="0" cy="119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990" y="1545"/>
              <a:ext cx="630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1895" y="1539"/>
              <a:ext cx="99" cy="184"/>
            </a:xfrm>
            <a:custGeom>
              <a:avLst/>
              <a:gdLst>
                <a:gd name="T0" fmla="*/ 302 w 302"/>
                <a:gd name="T1" fmla="*/ 0 h 564"/>
                <a:gd name="T2" fmla="*/ 302 w 302"/>
                <a:gd name="T3" fmla="*/ 564 h 564"/>
                <a:gd name="T4" fmla="*/ 0 w 302"/>
                <a:gd name="T5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2" h="564">
                  <a:moveTo>
                    <a:pt x="302" y="0"/>
                  </a:moveTo>
                  <a:lnTo>
                    <a:pt x="302" y="564"/>
                  </a:lnTo>
                  <a:lnTo>
                    <a:pt x="0" y="564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1902" y="1720"/>
              <a:ext cx="92" cy="672"/>
            </a:xfrm>
            <a:custGeom>
              <a:avLst/>
              <a:gdLst>
                <a:gd name="T0" fmla="*/ 0 w 282"/>
                <a:gd name="T1" fmla="*/ 0 h 2057"/>
                <a:gd name="T2" fmla="*/ 0 w 282"/>
                <a:gd name="T3" fmla="*/ 454 h 2057"/>
                <a:gd name="T4" fmla="*/ 282 w 282"/>
                <a:gd name="T5" fmla="*/ 454 h 2057"/>
                <a:gd name="T6" fmla="*/ 282 w 282"/>
                <a:gd name="T7" fmla="*/ 1250 h 2057"/>
                <a:gd name="T8" fmla="*/ 10 w 282"/>
                <a:gd name="T9" fmla="*/ 1250 h 2057"/>
                <a:gd name="T10" fmla="*/ 10 w 282"/>
                <a:gd name="T11" fmla="*/ 1674 h 2057"/>
                <a:gd name="T12" fmla="*/ 272 w 282"/>
                <a:gd name="T13" fmla="*/ 1674 h 2057"/>
                <a:gd name="T14" fmla="*/ 282 w 282"/>
                <a:gd name="T15" fmla="*/ 2057 h 2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2" h="2057">
                  <a:moveTo>
                    <a:pt x="0" y="0"/>
                  </a:moveTo>
                  <a:lnTo>
                    <a:pt x="0" y="454"/>
                  </a:lnTo>
                  <a:lnTo>
                    <a:pt x="282" y="454"/>
                  </a:lnTo>
                  <a:lnTo>
                    <a:pt x="282" y="1250"/>
                  </a:lnTo>
                  <a:lnTo>
                    <a:pt x="10" y="1250"/>
                  </a:lnTo>
                  <a:lnTo>
                    <a:pt x="10" y="1674"/>
                  </a:lnTo>
                  <a:lnTo>
                    <a:pt x="272" y="1674"/>
                  </a:lnTo>
                  <a:lnTo>
                    <a:pt x="282" y="2057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2620" y="1543"/>
              <a:ext cx="99" cy="185"/>
            </a:xfrm>
            <a:custGeom>
              <a:avLst/>
              <a:gdLst>
                <a:gd name="T0" fmla="*/ 0 w 303"/>
                <a:gd name="T1" fmla="*/ 0 h 565"/>
                <a:gd name="T2" fmla="*/ 0 w 303"/>
                <a:gd name="T3" fmla="*/ 565 h 565"/>
                <a:gd name="T4" fmla="*/ 303 w 303"/>
                <a:gd name="T5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3" h="565">
                  <a:moveTo>
                    <a:pt x="0" y="0"/>
                  </a:moveTo>
                  <a:lnTo>
                    <a:pt x="0" y="565"/>
                  </a:lnTo>
                  <a:lnTo>
                    <a:pt x="303" y="565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2620" y="1725"/>
              <a:ext cx="92" cy="672"/>
            </a:xfrm>
            <a:custGeom>
              <a:avLst/>
              <a:gdLst>
                <a:gd name="T0" fmla="*/ 283 w 283"/>
                <a:gd name="T1" fmla="*/ 0 h 2056"/>
                <a:gd name="T2" fmla="*/ 283 w 283"/>
                <a:gd name="T3" fmla="*/ 453 h 2056"/>
                <a:gd name="T4" fmla="*/ 0 w 283"/>
                <a:gd name="T5" fmla="*/ 453 h 2056"/>
                <a:gd name="T6" fmla="*/ 0 w 283"/>
                <a:gd name="T7" fmla="*/ 1249 h 2056"/>
                <a:gd name="T8" fmla="*/ 273 w 283"/>
                <a:gd name="T9" fmla="*/ 1249 h 2056"/>
                <a:gd name="T10" fmla="*/ 273 w 283"/>
                <a:gd name="T11" fmla="*/ 1673 h 2056"/>
                <a:gd name="T12" fmla="*/ 10 w 283"/>
                <a:gd name="T13" fmla="*/ 1673 h 2056"/>
                <a:gd name="T14" fmla="*/ 0 w 283"/>
                <a:gd name="T15" fmla="*/ 2056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3" h="2056">
                  <a:moveTo>
                    <a:pt x="283" y="0"/>
                  </a:moveTo>
                  <a:lnTo>
                    <a:pt x="283" y="453"/>
                  </a:lnTo>
                  <a:lnTo>
                    <a:pt x="0" y="453"/>
                  </a:lnTo>
                  <a:lnTo>
                    <a:pt x="0" y="1249"/>
                  </a:lnTo>
                  <a:lnTo>
                    <a:pt x="273" y="1249"/>
                  </a:lnTo>
                  <a:lnTo>
                    <a:pt x="273" y="1673"/>
                  </a:lnTo>
                  <a:lnTo>
                    <a:pt x="10" y="1673"/>
                  </a:lnTo>
                  <a:lnTo>
                    <a:pt x="0" y="2056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1997" y="2392"/>
              <a:ext cx="619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2330" y="2392"/>
              <a:ext cx="3" cy="89"/>
            </a:xfrm>
            <a:custGeom>
              <a:avLst/>
              <a:gdLst>
                <a:gd name="T0" fmla="*/ 10 w 10"/>
                <a:gd name="T1" fmla="*/ 0 h 272"/>
                <a:gd name="T2" fmla="*/ 10 w 10"/>
                <a:gd name="T3" fmla="*/ 272 h 272"/>
                <a:gd name="T4" fmla="*/ 0 w 10"/>
                <a:gd name="T5" fmla="*/ 272 h 272"/>
                <a:gd name="T6" fmla="*/ 0 w 10"/>
                <a:gd name="T7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72">
                  <a:moveTo>
                    <a:pt x="10" y="0"/>
                  </a:moveTo>
                  <a:lnTo>
                    <a:pt x="10" y="272"/>
                  </a:lnTo>
                  <a:lnTo>
                    <a:pt x="0" y="272"/>
                  </a:lnTo>
                  <a:lnTo>
                    <a:pt x="0" y="272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2182" y="2478"/>
              <a:ext cx="293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2257" y="2527"/>
              <a:ext cx="168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2310" y="2583"/>
              <a:ext cx="56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855" y="1730"/>
              <a:ext cx="0" cy="138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H="1">
              <a:off x="1701" y="1799"/>
              <a:ext cx="151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1860" y="2128"/>
              <a:ext cx="0" cy="139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>
              <a:off x="1705" y="2198"/>
              <a:ext cx="152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2750" y="1727"/>
              <a:ext cx="0" cy="138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2753" y="1796"/>
              <a:ext cx="152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2757" y="2135"/>
              <a:ext cx="0" cy="138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2760" y="2204"/>
              <a:ext cx="151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2623" y="1914"/>
              <a:ext cx="771" cy="13"/>
            </a:xfrm>
            <a:custGeom>
              <a:avLst/>
              <a:gdLst>
                <a:gd name="T0" fmla="*/ 0 w 2359"/>
                <a:gd name="T1" fmla="*/ 40 h 40"/>
                <a:gd name="T2" fmla="*/ 2359 w 2359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59" h="40">
                  <a:moveTo>
                    <a:pt x="0" y="40"/>
                  </a:moveTo>
                  <a:cubicBezTo>
                    <a:pt x="71" y="0"/>
                    <a:pt x="2359" y="40"/>
                    <a:pt x="2359" y="40"/>
                  </a:cubicBez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1994" y="2063"/>
              <a:ext cx="1433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1968" y="2039"/>
              <a:ext cx="40" cy="28"/>
            </a:xfrm>
            <a:prstGeom prst="ellipse">
              <a:avLst/>
            </a:prstGeom>
            <a:solidFill>
              <a:srgbClr val="000080"/>
            </a:solidFill>
            <a:ln w="5" cap="flat">
              <a:solidFill>
                <a:srgbClr val="16181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34"/>
            <p:cNvSpPr>
              <a:spLocks noChangeArrowheads="1"/>
            </p:cNvSpPr>
            <p:nvPr/>
          </p:nvSpPr>
          <p:spPr bwMode="auto">
            <a:xfrm>
              <a:off x="2596" y="1904"/>
              <a:ext cx="42" cy="28"/>
            </a:xfrm>
            <a:prstGeom prst="ellipse">
              <a:avLst/>
            </a:prstGeom>
            <a:solidFill>
              <a:srgbClr val="000080"/>
            </a:solidFill>
            <a:ln w="5" cap="flat">
              <a:solidFill>
                <a:srgbClr val="16181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2394" y="1300"/>
              <a:ext cx="2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3.5mA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3367" y="1884"/>
              <a:ext cx="66" cy="244"/>
            </a:xfrm>
            <a:custGeom>
              <a:avLst/>
              <a:gdLst>
                <a:gd name="T0" fmla="*/ 192 w 202"/>
                <a:gd name="T1" fmla="*/ 0 h 746"/>
                <a:gd name="T2" fmla="*/ 21 w 202"/>
                <a:gd name="T3" fmla="*/ 232 h 746"/>
                <a:gd name="T4" fmla="*/ 202 w 202"/>
                <a:gd name="T5" fmla="*/ 565 h 746"/>
                <a:gd name="T6" fmla="*/ 0 w 202"/>
                <a:gd name="T7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746">
                  <a:moveTo>
                    <a:pt x="192" y="0"/>
                  </a:moveTo>
                  <a:lnTo>
                    <a:pt x="21" y="232"/>
                  </a:lnTo>
                  <a:lnTo>
                    <a:pt x="202" y="565"/>
                  </a:lnTo>
                  <a:lnTo>
                    <a:pt x="0" y="746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3417" y="1888"/>
              <a:ext cx="66" cy="244"/>
            </a:xfrm>
            <a:custGeom>
              <a:avLst/>
              <a:gdLst>
                <a:gd name="T0" fmla="*/ 191 w 201"/>
                <a:gd name="T1" fmla="*/ 0 h 746"/>
                <a:gd name="T2" fmla="*/ 20 w 201"/>
                <a:gd name="T3" fmla="*/ 232 h 746"/>
                <a:gd name="T4" fmla="*/ 201 w 201"/>
                <a:gd name="T5" fmla="*/ 565 h 746"/>
                <a:gd name="T6" fmla="*/ 0 w 201"/>
                <a:gd name="T7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" h="746">
                  <a:moveTo>
                    <a:pt x="191" y="0"/>
                  </a:moveTo>
                  <a:lnTo>
                    <a:pt x="20" y="232"/>
                  </a:lnTo>
                  <a:lnTo>
                    <a:pt x="201" y="565"/>
                  </a:lnTo>
                  <a:lnTo>
                    <a:pt x="0" y="746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3443" y="1920"/>
              <a:ext cx="570" cy="13"/>
            </a:xfrm>
            <a:custGeom>
              <a:avLst/>
              <a:gdLst>
                <a:gd name="T0" fmla="*/ 0 w 1744"/>
                <a:gd name="T1" fmla="*/ 40 h 40"/>
                <a:gd name="T2" fmla="*/ 1744 w 1744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44" h="40">
                  <a:moveTo>
                    <a:pt x="0" y="40"/>
                  </a:moveTo>
                  <a:cubicBezTo>
                    <a:pt x="71" y="0"/>
                    <a:pt x="1744" y="40"/>
                    <a:pt x="1744" y="40"/>
                  </a:cubicBez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3476" y="2059"/>
              <a:ext cx="540" cy="13"/>
            </a:xfrm>
            <a:custGeom>
              <a:avLst/>
              <a:gdLst>
                <a:gd name="T0" fmla="*/ 0 w 1653"/>
                <a:gd name="T1" fmla="*/ 41 h 41"/>
                <a:gd name="T2" fmla="*/ 1653 w 1653"/>
                <a:gd name="T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3" h="41">
                  <a:moveTo>
                    <a:pt x="0" y="41"/>
                  </a:moveTo>
                  <a:cubicBezTo>
                    <a:pt x="71" y="0"/>
                    <a:pt x="1653" y="41"/>
                    <a:pt x="1653" y="41"/>
                  </a:cubicBez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4013" y="1845"/>
              <a:ext cx="376" cy="86"/>
            </a:xfrm>
            <a:custGeom>
              <a:avLst/>
              <a:gdLst>
                <a:gd name="T0" fmla="*/ 0 w 1151"/>
                <a:gd name="T1" fmla="*/ 263 h 263"/>
                <a:gd name="T2" fmla="*/ 152 w 1151"/>
                <a:gd name="T3" fmla="*/ 0 h 263"/>
                <a:gd name="T4" fmla="*/ 1151 w 1151"/>
                <a:gd name="T5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1" h="263">
                  <a:moveTo>
                    <a:pt x="0" y="263"/>
                  </a:moveTo>
                  <a:lnTo>
                    <a:pt x="152" y="0"/>
                  </a:lnTo>
                  <a:lnTo>
                    <a:pt x="1151" y="0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4015" y="2066"/>
              <a:ext cx="376" cy="85"/>
            </a:xfrm>
            <a:custGeom>
              <a:avLst/>
              <a:gdLst>
                <a:gd name="T0" fmla="*/ 0 w 1151"/>
                <a:gd name="T1" fmla="*/ 0 h 263"/>
                <a:gd name="T2" fmla="*/ 152 w 1151"/>
                <a:gd name="T3" fmla="*/ 263 h 263"/>
                <a:gd name="T4" fmla="*/ 1151 w 1151"/>
                <a:gd name="T5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1" h="263">
                  <a:moveTo>
                    <a:pt x="0" y="0"/>
                  </a:moveTo>
                  <a:lnTo>
                    <a:pt x="152" y="263"/>
                  </a:lnTo>
                  <a:lnTo>
                    <a:pt x="1151" y="263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1566" y="1742"/>
              <a:ext cx="6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1562" y="1740"/>
              <a:ext cx="92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2946" y="2153"/>
              <a:ext cx="6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A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2942" y="2150"/>
              <a:ext cx="93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2940" y="1741"/>
              <a:ext cx="6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1577" y="2141"/>
              <a:ext cx="6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4104" y="1842"/>
              <a:ext cx="58" cy="303"/>
            </a:xfrm>
            <a:custGeom>
              <a:avLst/>
              <a:gdLst>
                <a:gd name="T0" fmla="*/ 94 w 175"/>
                <a:gd name="T1" fmla="*/ 0 h 928"/>
                <a:gd name="T2" fmla="*/ 94 w 175"/>
                <a:gd name="T3" fmla="*/ 252 h 928"/>
                <a:gd name="T4" fmla="*/ 0 w 175"/>
                <a:gd name="T5" fmla="*/ 307 h 928"/>
                <a:gd name="T6" fmla="*/ 175 w 175"/>
                <a:gd name="T7" fmla="*/ 383 h 928"/>
                <a:gd name="T8" fmla="*/ 13 w 175"/>
                <a:gd name="T9" fmla="*/ 474 h 928"/>
                <a:gd name="T10" fmla="*/ 175 w 175"/>
                <a:gd name="T11" fmla="*/ 565 h 928"/>
                <a:gd name="T12" fmla="*/ 13 w 175"/>
                <a:gd name="T13" fmla="*/ 615 h 928"/>
                <a:gd name="T14" fmla="*/ 124 w 175"/>
                <a:gd name="T15" fmla="*/ 706 h 928"/>
                <a:gd name="T16" fmla="*/ 124 w 175"/>
                <a:gd name="T17" fmla="*/ 918 h 928"/>
                <a:gd name="T18" fmla="*/ 124 w 175"/>
                <a:gd name="T19" fmla="*/ 928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928">
                  <a:moveTo>
                    <a:pt x="94" y="0"/>
                  </a:moveTo>
                  <a:lnTo>
                    <a:pt x="94" y="252"/>
                  </a:lnTo>
                  <a:lnTo>
                    <a:pt x="0" y="307"/>
                  </a:lnTo>
                  <a:lnTo>
                    <a:pt x="175" y="383"/>
                  </a:lnTo>
                  <a:lnTo>
                    <a:pt x="13" y="474"/>
                  </a:lnTo>
                  <a:lnTo>
                    <a:pt x="175" y="565"/>
                  </a:lnTo>
                  <a:lnTo>
                    <a:pt x="13" y="615"/>
                  </a:lnTo>
                  <a:lnTo>
                    <a:pt x="124" y="706"/>
                  </a:lnTo>
                  <a:lnTo>
                    <a:pt x="124" y="918"/>
                  </a:lnTo>
                  <a:lnTo>
                    <a:pt x="124" y="928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49"/>
            <p:cNvSpPr>
              <a:spLocks noChangeArrowheads="1"/>
            </p:cNvSpPr>
            <p:nvPr/>
          </p:nvSpPr>
          <p:spPr bwMode="auto">
            <a:xfrm>
              <a:off x="4119" y="1822"/>
              <a:ext cx="24" cy="28"/>
            </a:xfrm>
            <a:prstGeom prst="ellipse">
              <a:avLst/>
            </a:prstGeom>
            <a:solidFill>
              <a:srgbClr val="000080"/>
            </a:solidFill>
            <a:ln w="5" cap="flat">
              <a:solidFill>
                <a:srgbClr val="16181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0"/>
            <p:cNvSpPr>
              <a:spLocks noChangeArrowheads="1"/>
            </p:cNvSpPr>
            <p:nvPr/>
          </p:nvSpPr>
          <p:spPr bwMode="auto">
            <a:xfrm>
              <a:off x="4127" y="2131"/>
              <a:ext cx="25" cy="28"/>
            </a:xfrm>
            <a:prstGeom prst="ellipse">
              <a:avLst/>
            </a:prstGeom>
            <a:solidFill>
              <a:srgbClr val="000080"/>
            </a:solidFill>
            <a:ln w="5" cap="flat">
              <a:solidFill>
                <a:srgbClr val="16181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"/>
            <p:cNvSpPr>
              <a:spLocks/>
            </p:cNvSpPr>
            <p:nvPr/>
          </p:nvSpPr>
          <p:spPr bwMode="auto">
            <a:xfrm>
              <a:off x="4393" y="1754"/>
              <a:ext cx="346" cy="467"/>
            </a:xfrm>
            <a:custGeom>
              <a:avLst/>
              <a:gdLst>
                <a:gd name="T0" fmla="*/ 0 w 1061"/>
                <a:gd name="T1" fmla="*/ 0 h 1428"/>
                <a:gd name="T2" fmla="*/ 0 w 1061"/>
                <a:gd name="T3" fmla="*/ 1428 h 1428"/>
                <a:gd name="T4" fmla="*/ 1061 w 1061"/>
                <a:gd name="T5" fmla="*/ 638 h 1428"/>
                <a:gd name="T6" fmla="*/ 0 w 1061"/>
                <a:gd name="T7" fmla="*/ 0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1" h="1428">
                  <a:moveTo>
                    <a:pt x="0" y="0"/>
                  </a:moveTo>
                  <a:lnTo>
                    <a:pt x="0" y="1428"/>
                  </a:lnTo>
                  <a:lnTo>
                    <a:pt x="1061" y="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D7D7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4394" y="1793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+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4404" y="2053"/>
              <a:ext cx="4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-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4448" y="1697"/>
              <a:ext cx="26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Op amp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>
              <a:off x="4745" y="1961"/>
              <a:ext cx="147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3863" y="1971"/>
              <a:ext cx="19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Sans"/>
                </a:rPr>
                <a:t>100 </a:t>
              </a:r>
              <a:r>
                <a:rPr lang="el-GR" sz="1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Ω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2" name="Rectangle 57"/>
            <p:cNvSpPr>
              <a:spLocks noChangeArrowheads="1"/>
            </p:cNvSpPr>
            <p:nvPr/>
          </p:nvSpPr>
          <p:spPr bwMode="auto">
            <a:xfrm>
              <a:off x="4018" y="196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3131" y="1825"/>
              <a:ext cx="1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line 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4" name="Rectangle 59"/>
            <p:cNvSpPr>
              <a:spLocks noChangeArrowheads="1"/>
            </p:cNvSpPr>
            <p:nvPr/>
          </p:nvSpPr>
          <p:spPr bwMode="auto">
            <a:xfrm>
              <a:off x="3126" y="2085"/>
              <a:ext cx="1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line 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2439" y="1729"/>
              <a:ext cx="12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T1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6" name="Rectangle 61"/>
            <p:cNvSpPr>
              <a:spLocks noChangeArrowheads="1"/>
            </p:cNvSpPr>
            <p:nvPr/>
          </p:nvSpPr>
          <p:spPr bwMode="auto">
            <a:xfrm>
              <a:off x="2003" y="1735"/>
              <a:ext cx="12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Sans"/>
                </a:rPr>
                <a:t>T2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7" name="Rectangle 62"/>
            <p:cNvSpPr>
              <a:spLocks noChangeArrowheads="1"/>
            </p:cNvSpPr>
            <p:nvPr/>
          </p:nvSpPr>
          <p:spPr bwMode="auto">
            <a:xfrm>
              <a:off x="4184" y="1938"/>
              <a:ext cx="5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8" name="Rectangle 63"/>
            <p:cNvSpPr>
              <a:spLocks noChangeArrowheads="1"/>
            </p:cNvSpPr>
            <p:nvPr/>
          </p:nvSpPr>
          <p:spPr bwMode="auto">
            <a:xfrm>
              <a:off x="4257" y="1986"/>
              <a:ext cx="3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ans"/>
                </a:rPr>
                <a:t>d</a:t>
              </a:r>
              <a:endParaRPr lang="en-US">
                <a:latin typeface="Arial" pitchFamily="34" charset="0"/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3541714" y="1123157"/>
            <a:ext cx="5127625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Low Voltage Differential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Signalling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Terminology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65400" y="1600200"/>
            <a:ext cx="7416800" cy="41148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Physical Bit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A value of 0 or 1 on the </a:t>
            </a:r>
            <a:r>
              <a:rPr lang="en-US" sz="2000" dirty="0">
                <a:solidFill>
                  <a:srgbClr val="FF3366"/>
                </a:solidFill>
                <a:latin typeface="Calibri" panose="020F0502020204030204" pitchFamily="34" charset="0"/>
              </a:rPr>
              <a:t>bus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FF3366"/>
                </a:solidFill>
                <a:latin typeface="Calibri" panose="020F0502020204030204" pitchFamily="34" charset="0"/>
              </a:rPr>
              <a:t>Logical Bit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A function of a sequence of </a:t>
            </a:r>
            <a:r>
              <a:rPr lang="en-US" sz="2000" dirty="0">
                <a:solidFill>
                  <a:srgbClr val="33CC66"/>
                </a:solidFill>
                <a:latin typeface="Calibri" panose="020F0502020204030204" pitchFamily="34" charset="0"/>
              </a:rPr>
              <a:t>physical</a:t>
            </a:r>
            <a:r>
              <a:rPr lang="en-US" sz="2000" dirty="0">
                <a:latin typeface="Calibri" panose="020F0502020204030204" pitchFamily="34" charset="0"/>
              </a:rPr>
              <a:t> bits. Logical bits are passed to the next layer.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Bit Period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Time it takes to transmit a single bit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83CAFF"/>
                </a:solidFill>
                <a:latin typeface="Calibri" panose="020F0502020204030204" pitchFamily="34" charset="0"/>
              </a:rPr>
              <a:t>I/O Clock Period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One clock cycle of the I/O clock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89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Binary</a:t>
            </a:r>
            <a:r>
              <a:rPr lang="fr-FR" dirty="0">
                <a:solidFill>
                  <a:schemeClr val="tx1"/>
                </a:solidFill>
              </a:rPr>
              <a:t> vs </a:t>
            </a:r>
            <a:r>
              <a:rPr lang="fr-FR" dirty="0" err="1">
                <a:solidFill>
                  <a:schemeClr val="tx1"/>
                </a:solidFill>
              </a:rPr>
              <a:t>Ternary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Signalling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828800"/>
            <a:ext cx="7848600" cy="42672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Binary </a:t>
            </a:r>
            <a:r>
              <a:rPr lang="en-US" sz="2800" dirty="0" err="1">
                <a:solidFill>
                  <a:srgbClr val="2323DC"/>
                </a:solidFill>
                <a:latin typeface="Calibri" panose="020F0502020204030204" pitchFamily="34" charset="0"/>
              </a:rPr>
              <a:t>Signalling</a:t>
            </a:r>
            <a:r>
              <a:rPr lang="en-US" sz="2800" dirty="0">
                <a:latin typeface="Calibri" panose="020F0502020204030204" pitchFamily="34" charset="0"/>
              </a:rPr>
              <a:t> → The physical bit can either take a value of 0 or 1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Ternary </a:t>
            </a:r>
            <a:r>
              <a:rPr lang="en-US" sz="2800" dirty="0" err="1">
                <a:solidFill>
                  <a:srgbClr val="00AE00"/>
                </a:solidFill>
                <a:latin typeface="Calibri" panose="020F0502020204030204" pitchFamily="34" charset="0"/>
              </a:rPr>
              <a:t>Signalling</a:t>
            </a:r>
            <a:r>
              <a:rPr lang="en-US" sz="2800" dirty="0">
                <a:latin typeface="Calibri" panose="020F0502020204030204" pitchFamily="34" charset="0"/>
              </a:rPr>
              <a:t> → We have three physical bits : 0, 1, and idle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idle</a:t>
            </a:r>
            <a:r>
              <a:rPr lang="en-US" dirty="0">
                <a:latin typeface="Calibri" panose="020F0502020204030204" pitchFamily="34" charset="0"/>
              </a:rPr>
              <a:t> state of the </a:t>
            </a:r>
            <a:r>
              <a:rPr lang="en-US" dirty="0">
                <a:solidFill>
                  <a:srgbClr val="0047FF"/>
                </a:solidFill>
                <a:latin typeface="Calibri" panose="020F0502020204030204" pitchFamily="34" charset="0"/>
              </a:rPr>
              <a:t>bus</a:t>
            </a:r>
            <a:r>
              <a:rPr lang="en-US" dirty="0">
                <a:latin typeface="Calibri" panose="020F0502020204030204" pitchFamily="34" charset="0"/>
              </a:rPr>
              <a:t> corresponds to the case where no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signal</a:t>
            </a:r>
            <a:r>
              <a:rPr lang="en-US" dirty="0">
                <a:latin typeface="Calibri" panose="020F0502020204030204" pitchFamily="34" charset="0"/>
              </a:rPr>
              <a:t> is transmitted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LVDS</a:t>
            </a:r>
            <a:r>
              <a:rPr lang="en-US" dirty="0">
                <a:latin typeface="Calibri" panose="020F0502020204030204" pitchFamily="34" charset="0"/>
              </a:rPr>
              <a:t> naturally supports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ternary </a:t>
            </a:r>
            <a:r>
              <a:rPr lang="en-US" dirty="0" err="1">
                <a:solidFill>
                  <a:srgbClr val="DC2300"/>
                </a:solidFill>
                <a:latin typeface="Calibri" panose="020F0502020204030204" pitchFamily="34" charset="0"/>
              </a:rPr>
              <a:t>signalling</a:t>
            </a:r>
            <a:r>
              <a:rPr lang="en-US" dirty="0">
                <a:latin typeface="Calibri" panose="020F0502020204030204" pitchFamily="34" charset="0"/>
              </a:rPr>
              <a:t>. When the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voltage difference</a:t>
            </a:r>
            <a:r>
              <a:rPr lang="en-US" dirty="0">
                <a:latin typeface="Calibri" panose="020F0502020204030204" pitchFamily="34" charset="0"/>
              </a:rPr>
              <a:t> is less than the threshold, the bus is in the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idle</a:t>
            </a:r>
            <a:r>
              <a:rPr lang="en-US" dirty="0">
                <a:latin typeface="Calibri" panose="020F0502020204030204" pitchFamily="34" charset="0"/>
              </a:rPr>
              <a:t> state.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3D80D30-FE51-CD9D-5CC3-1E6451E2A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2" r="1" b="1"/>
          <a:stretch/>
        </p:blipFill>
        <p:spPr>
          <a:xfrm>
            <a:off x="6907095" y="498930"/>
            <a:ext cx="3622400" cy="3768005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7652BF1-810B-0F49-5E7D-8DF8BD9669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19910" y="2739012"/>
            <a:ext cx="1637340" cy="8186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87C0B8-FD78-D965-9CAE-3E77ECCDE920}"/>
              </a:ext>
            </a:extLst>
          </p:cNvPr>
          <p:cNvSpPr txBox="1"/>
          <p:nvPr/>
        </p:nvSpPr>
        <p:spPr>
          <a:xfrm>
            <a:off x="2295020" y="2215144"/>
            <a:ext cx="34714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srgbClr val="0070C0"/>
                </a:solidFill>
                <a:latin typeface="Calibri" panose="020F0502020204030204"/>
              </a:rPr>
              <a:t>Download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the pdf of the book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78C334-AE33-9514-448B-30A8A4380861}"/>
              </a:ext>
            </a:extLst>
          </p:cNvPr>
          <p:cNvSpPr/>
          <p:nvPr/>
        </p:nvSpPr>
        <p:spPr>
          <a:xfrm>
            <a:off x="1728055" y="1446230"/>
            <a:ext cx="4594860" cy="5774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30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www.basiccomparch.com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EB651-07D4-8AE2-89BB-936AAFD257E5}"/>
              </a:ext>
            </a:extLst>
          </p:cNvPr>
          <p:cNvSpPr txBox="1"/>
          <p:nvPr/>
        </p:nvSpPr>
        <p:spPr>
          <a:xfrm>
            <a:off x="3507550" y="2952139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videos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B5B37-F1CA-D7C6-E537-4D9E12A3CF35}"/>
              </a:ext>
            </a:extLst>
          </p:cNvPr>
          <p:cNvSpPr txBox="1"/>
          <p:nvPr/>
        </p:nvSpPr>
        <p:spPr>
          <a:xfrm>
            <a:off x="2305074" y="3594402"/>
            <a:ext cx="37993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Slides, software, solution manual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C6EE2A-0F5B-DB3C-D4B1-01393362F879}"/>
              </a:ext>
            </a:extLst>
          </p:cNvPr>
          <p:cNvSpPr txBox="1"/>
          <p:nvPr/>
        </p:nvSpPr>
        <p:spPr>
          <a:xfrm>
            <a:off x="6774322" y="4386020"/>
            <a:ext cx="4054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400" dirty="0">
                <a:solidFill>
                  <a:srgbClr val="0070C0"/>
                </a:solidFill>
                <a:latin typeface="Calibri" panose="020F0502020204030204"/>
              </a:rPr>
              <a:t>Print version </a:t>
            </a:r>
          </a:p>
          <a:p>
            <a:pPr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(Publisher: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WhiteFalcon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, 2021)</a:t>
            </a:r>
          </a:p>
          <a:p>
            <a:pPr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Available on e-commerce sites.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ABBD54-7F85-9C2B-385C-5768D374462E}"/>
              </a:ext>
            </a:extLst>
          </p:cNvPr>
          <p:cNvCxnSpPr/>
          <p:nvPr/>
        </p:nvCxnSpPr>
        <p:spPr>
          <a:xfrm>
            <a:off x="2020850" y="2023693"/>
            <a:ext cx="0" cy="18142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230681-F47C-F5C4-0813-C21451E430E6}"/>
              </a:ext>
            </a:extLst>
          </p:cNvPr>
          <p:cNvCxnSpPr>
            <a:cxnSpLocks/>
          </p:cNvCxnSpPr>
          <p:nvPr/>
        </p:nvCxnSpPr>
        <p:spPr>
          <a:xfrm>
            <a:off x="2020851" y="383795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9609A5-9DF2-9D3F-F66B-FA3EF8152271}"/>
              </a:ext>
            </a:extLst>
          </p:cNvPr>
          <p:cNvCxnSpPr>
            <a:cxnSpLocks/>
          </p:cNvCxnSpPr>
          <p:nvPr/>
        </p:nvCxnSpPr>
        <p:spPr>
          <a:xfrm>
            <a:off x="2020851" y="318263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56D426-8775-4EFE-C20F-5152967572B9}"/>
              </a:ext>
            </a:extLst>
          </p:cNvPr>
          <p:cNvCxnSpPr>
            <a:cxnSpLocks/>
          </p:cNvCxnSpPr>
          <p:nvPr/>
        </p:nvCxnSpPr>
        <p:spPr>
          <a:xfrm>
            <a:off x="2020851" y="243587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34857DA3-B110-A850-C1C1-D25D975197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741305" y="2149115"/>
            <a:ext cx="718457" cy="524474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B26CF05F-AADE-4F4C-0236-232B4EA6AD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176599" y="556879"/>
            <a:ext cx="2108309" cy="985571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2731E0F-3139-A4AA-EC70-3A5651C80459}"/>
              </a:ext>
            </a:extLst>
          </p:cNvPr>
          <p:cNvSpPr/>
          <p:nvPr/>
        </p:nvSpPr>
        <p:spPr>
          <a:xfrm>
            <a:off x="1523999" y="4386020"/>
            <a:ext cx="5250322" cy="1915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defTabSz="685800">
              <a:defRPr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The pdf version of the book and all the learning resources can be freely downloaded from the website: www.basiccomparch.com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4F48367-88AB-7E64-C122-FDE9AADCA5EA}"/>
              </a:ext>
            </a:extLst>
          </p:cNvPr>
          <p:cNvSpPr/>
          <p:nvPr/>
        </p:nvSpPr>
        <p:spPr>
          <a:xfrm>
            <a:off x="1534160" y="74828"/>
            <a:ext cx="1805486" cy="449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 panose="020F0502020204030204"/>
              </a:rPr>
              <a:t>nd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1463979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Return to </a:t>
            </a:r>
            <a:r>
              <a:rPr lang="fr-FR" dirty="0" err="1">
                <a:solidFill>
                  <a:schemeClr val="tx1"/>
                </a:solidFill>
              </a:rPr>
              <a:t>Zero</a:t>
            </a:r>
            <a:r>
              <a:rPr lang="fr-FR" dirty="0">
                <a:solidFill>
                  <a:schemeClr val="tx1"/>
                </a:solidFill>
              </a:rPr>
              <a:t> (RZ)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94000" y="4876801"/>
            <a:ext cx="7416800" cy="1128713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Logical 0 : 0 → idle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Logical 1 : 1 → idle</a:t>
            </a:r>
          </a:p>
        </p:txBody>
      </p:sp>
      <p:sp>
        <p:nvSpPr>
          <p:cNvPr id="7366" name="AutoShape 241"/>
          <p:cNvSpPr>
            <a:spLocks noChangeAspect="1" noChangeArrowheads="1" noTextEdit="1"/>
          </p:cNvSpPr>
          <p:nvPr/>
        </p:nvSpPr>
        <p:spPr bwMode="auto">
          <a:xfrm>
            <a:off x="2514601" y="1828800"/>
            <a:ext cx="71532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67" name="Freeform 243"/>
          <p:cNvSpPr>
            <a:spLocks/>
          </p:cNvSpPr>
          <p:nvPr/>
        </p:nvSpPr>
        <p:spPr bwMode="auto">
          <a:xfrm>
            <a:off x="2557463" y="1936750"/>
            <a:ext cx="1041400" cy="433388"/>
          </a:xfrm>
          <a:custGeom>
            <a:avLst/>
            <a:gdLst>
              <a:gd name="T0" fmla="*/ 9 w 48"/>
              <a:gd name="T1" fmla="*/ 0 h 20"/>
              <a:gd name="T2" fmla="*/ 39 w 48"/>
              <a:gd name="T3" fmla="*/ 0 h 20"/>
              <a:gd name="T4" fmla="*/ 48 w 48"/>
              <a:gd name="T5" fmla="*/ 9 h 20"/>
              <a:gd name="T6" fmla="*/ 48 w 48"/>
              <a:gd name="T7" fmla="*/ 11 h 20"/>
              <a:gd name="T8" fmla="*/ 39 w 48"/>
              <a:gd name="T9" fmla="*/ 20 h 20"/>
              <a:gd name="T10" fmla="*/ 9 w 48"/>
              <a:gd name="T11" fmla="*/ 20 h 20"/>
              <a:gd name="T12" fmla="*/ 0 w 48"/>
              <a:gd name="T13" fmla="*/ 11 h 20"/>
              <a:gd name="T14" fmla="*/ 0 w 48"/>
              <a:gd name="T15" fmla="*/ 9 h 20"/>
              <a:gd name="T16" fmla="*/ 9 w 48"/>
              <a:gd name="T1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20">
                <a:moveTo>
                  <a:pt x="9" y="0"/>
                </a:moveTo>
                <a:lnTo>
                  <a:pt x="39" y="0"/>
                </a:lnTo>
                <a:cubicBezTo>
                  <a:pt x="44" y="0"/>
                  <a:pt x="48" y="4"/>
                  <a:pt x="48" y="9"/>
                </a:cubicBezTo>
                <a:lnTo>
                  <a:pt x="48" y="11"/>
                </a:lnTo>
                <a:cubicBezTo>
                  <a:pt x="48" y="16"/>
                  <a:pt x="44" y="20"/>
                  <a:pt x="39" y="20"/>
                </a:cubicBezTo>
                <a:lnTo>
                  <a:pt x="9" y="20"/>
                </a:lnTo>
                <a:cubicBezTo>
                  <a:pt x="4" y="20"/>
                  <a:pt x="0" y="16"/>
                  <a:pt x="0" y="11"/>
                </a:cubicBezTo>
                <a:lnTo>
                  <a:pt x="0" y="9"/>
                </a:lnTo>
                <a:cubicBezTo>
                  <a:pt x="0" y="4"/>
                  <a:pt x="4" y="0"/>
                  <a:pt x="9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68" name="Line 244"/>
          <p:cNvSpPr>
            <a:spLocks noChangeShapeType="1"/>
          </p:cNvSpPr>
          <p:nvPr/>
        </p:nvSpPr>
        <p:spPr bwMode="auto">
          <a:xfrm>
            <a:off x="3727451" y="3714750"/>
            <a:ext cx="5916613" cy="0"/>
          </a:xfrm>
          <a:prstGeom prst="line">
            <a:avLst/>
          </a:pr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69" name="Freeform 245"/>
          <p:cNvSpPr>
            <a:spLocks/>
          </p:cNvSpPr>
          <p:nvPr/>
        </p:nvSpPr>
        <p:spPr bwMode="auto">
          <a:xfrm>
            <a:off x="3706814" y="1893888"/>
            <a:ext cx="238125" cy="433388"/>
          </a:xfrm>
          <a:custGeom>
            <a:avLst/>
            <a:gdLst>
              <a:gd name="T0" fmla="*/ 0 w 11"/>
              <a:gd name="T1" fmla="*/ 0 h 20"/>
              <a:gd name="T2" fmla="*/ 11 w 11"/>
              <a:gd name="T3" fmla="*/ 0 h 20"/>
              <a:gd name="T4" fmla="*/ 11 w 11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0"/>
                </a:moveTo>
                <a:lnTo>
                  <a:pt x="11" y="0"/>
                </a:lnTo>
                <a:lnTo>
                  <a:pt x="11" y="2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0" name="Freeform 246"/>
          <p:cNvSpPr>
            <a:spLocks/>
          </p:cNvSpPr>
          <p:nvPr/>
        </p:nvSpPr>
        <p:spPr bwMode="auto">
          <a:xfrm>
            <a:off x="3944938" y="1871663"/>
            <a:ext cx="215900" cy="433388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1" name="Freeform 247"/>
          <p:cNvSpPr>
            <a:spLocks/>
          </p:cNvSpPr>
          <p:nvPr/>
        </p:nvSpPr>
        <p:spPr bwMode="auto">
          <a:xfrm>
            <a:off x="4160839" y="1871664"/>
            <a:ext cx="239713" cy="455613"/>
          </a:xfrm>
          <a:custGeom>
            <a:avLst/>
            <a:gdLst>
              <a:gd name="T0" fmla="*/ 0 w 11"/>
              <a:gd name="T1" fmla="*/ 0 h 21"/>
              <a:gd name="T2" fmla="*/ 11 w 11"/>
              <a:gd name="T3" fmla="*/ 0 h 21"/>
              <a:gd name="T4" fmla="*/ 11 w 11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1">
                <a:moveTo>
                  <a:pt x="0" y="0"/>
                </a:moveTo>
                <a:lnTo>
                  <a:pt x="11" y="0"/>
                </a:lnTo>
                <a:lnTo>
                  <a:pt x="11" y="21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2" name="Freeform 248"/>
          <p:cNvSpPr>
            <a:spLocks/>
          </p:cNvSpPr>
          <p:nvPr/>
        </p:nvSpPr>
        <p:spPr bwMode="auto">
          <a:xfrm>
            <a:off x="4400550" y="1870076"/>
            <a:ext cx="214312" cy="434975"/>
          </a:xfrm>
          <a:custGeom>
            <a:avLst/>
            <a:gdLst>
              <a:gd name="T0" fmla="*/ 0 w 10"/>
              <a:gd name="T1" fmla="*/ 21 h 21"/>
              <a:gd name="T2" fmla="*/ 10 w 10"/>
              <a:gd name="T3" fmla="*/ 21 h 21"/>
              <a:gd name="T4" fmla="*/ 10 w 10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21"/>
                </a:move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" name="Freeform 249"/>
          <p:cNvSpPr>
            <a:spLocks/>
          </p:cNvSpPr>
          <p:nvPr/>
        </p:nvSpPr>
        <p:spPr bwMode="auto">
          <a:xfrm>
            <a:off x="4614863" y="1870075"/>
            <a:ext cx="239712" cy="434976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" name="Freeform 250"/>
          <p:cNvSpPr>
            <a:spLocks/>
          </p:cNvSpPr>
          <p:nvPr/>
        </p:nvSpPr>
        <p:spPr bwMode="auto">
          <a:xfrm>
            <a:off x="4854575" y="1871663"/>
            <a:ext cx="217488" cy="433388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5" name="Freeform 251"/>
          <p:cNvSpPr>
            <a:spLocks/>
          </p:cNvSpPr>
          <p:nvPr/>
        </p:nvSpPr>
        <p:spPr bwMode="auto">
          <a:xfrm>
            <a:off x="5072063" y="1871663"/>
            <a:ext cx="215900" cy="4333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6" name="Freeform 252"/>
          <p:cNvSpPr>
            <a:spLocks/>
          </p:cNvSpPr>
          <p:nvPr/>
        </p:nvSpPr>
        <p:spPr bwMode="auto">
          <a:xfrm>
            <a:off x="5287964" y="1870076"/>
            <a:ext cx="236536" cy="434975"/>
          </a:xfrm>
          <a:custGeom>
            <a:avLst/>
            <a:gdLst>
              <a:gd name="T0" fmla="*/ 0 w 11"/>
              <a:gd name="T1" fmla="*/ 21 h 21"/>
              <a:gd name="T2" fmla="*/ 11 w 11"/>
              <a:gd name="T3" fmla="*/ 21 h 21"/>
              <a:gd name="T4" fmla="*/ 11 w 11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1">
                <a:moveTo>
                  <a:pt x="0" y="21"/>
                </a:moveTo>
                <a:lnTo>
                  <a:pt x="11" y="21"/>
                </a:lnTo>
                <a:lnTo>
                  <a:pt x="11" y="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7" name="Freeform 253"/>
          <p:cNvSpPr>
            <a:spLocks/>
          </p:cNvSpPr>
          <p:nvPr/>
        </p:nvSpPr>
        <p:spPr bwMode="auto">
          <a:xfrm>
            <a:off x="5527675" y="1871663"/>
            <a:ext cx="215900" cy="4333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8" name="Freeform 254"/>
          <p:cNvSpPr>
            <a:spLocks/>
          </p:cNvSpPr>
          <p:nvPr/>
        </p:nvSpPr>
        <p:spPr bwMode="auto">
          <a:xfrm>
            <a:off x="5743576" y="1870076"/>
            <a:ext cx="234950" cy="434975"/>
          </a:xfrm>
          <a:custGeom>
            <a:avLst/>
            <a:gdLst>
              <a:gd name="T0" fmla="*/ 0 w 11"/>
              <a:gd name="T1" fmla="*/ 21 h 21"/>
              <a:gd name="T2" fmla="*/ 11 w 11"/>
              <a:gd name="T3" fmla="*/ 21 h 21"/>
              <a:gd name="T4" fmla="*/ 11 w 11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1">
                <a:moveTo>
                  <a:pt x="0" y="21"/>
                </a:moveTo>
                <a:lnTo>
                  <a:pt x="11" y="21"/>
                </a:lnTo>
                <a:lnTo>
                  <a:pt x="11" y="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9" name="Freeform 255"/>
          <p:cNvSpPr>
            <a:spLocks/>
          </p:cNvSpPr>
          <p:nvPr/>
        </p:nvSpPr>
        <p:spPr bwMode="auto">
          <a:xfrm>
            <a:off x="5978526" y="1871663"/>
            <a:ext cx="220663" cy="433388"/>
          </a:xfrm>
          <a:custGeom>
            <a:avLst/>
            <a:gdLst>
              <a:gd name="T0" fmla="*/ 0 w 11"/>
              <a:gd name="T1" fmla="*/ 0 h 20"/>
              <a:gd name="T2" fmla="*/ 11 w 11"/>
              <a:gd name="T3" fmla="*/ 0 h 20"/>
              <a:gd name="T4" fmla="*/ 11 w 11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0"/>
                </a:moveTo>
                <a:lnTo>
                  <a:pt x="11" y="0"/>
                </a:lnTo>
                <a:lnTo>
                  <a:pt x="11" y="2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80" name="Line 256"/>
          <p:cNvSpPr>
            <a:spLocks noChangeShapeType="1"/>
          </p:cNvSpPr>
          <p:nvPr/>
        </p:nvSpPr>
        <p:spPr bwMode="auto">
          <a:xfrm>
            <a:off x="3922713" y="2370139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81" name="Line 257"/>
          <p:cNvSpPr>
            <a:spLocks noChangeShapeType="1"/>
          </p:cNvSpPr>
          <p:nvPr/>
        </p:nvSpPr>
        <p:spPr bwMode="auto">
          <a:xfrm>
            <a:off x="3922713" y="256540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82" name="Line 258"/>
          <p:cNvSpPr>
            <a:spLocks noChangeShapeType="1"/>
          </p:cNvSpPr>
          <p:nvPr/>
        </p:nvSpPr>
        <p:spPr bwMode="auto">
          <a:xfrm>
            <a:off x="3922713" y="276066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83" name="Line 259"/>
          <p:cNvSpPr>
            <a:spLocks noChangeShapeType="1"/>
          </p:cNvSpPr>
          <p:nvPr/>
        </p:nvSpPr>
        <p:spPr bwMode="auto">
          <a:xfrm>
            <a:off x="3922713" y="293370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84" name="Line 260"/>
          <p:cNvSpPr>
            <a:spLocks noChangeShapeType="1"/>
          </p:cNvSpPr>
          <p:nvPr/>
        </p:nvSpPr>
        <p:spPr bwMode="auto">
          <a:xfrm>
            <a:off x="3922713" y="31289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85" name="Line 261"/>
          <p:cNvSpPr>
            <a:spLocks noChangeShapeType="1"/>
          </p:cNvSpPr>
          <p:nvPr/>
        </p:nvSpPr>
        <p:spPr bwMode="auto">
          <a:xfrm>
            <a:off x="3922713" y="3324226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86" name="Line 262"/>
          <p:cNvSpPr>
            <a:spLocks noChangeShapeType="1"/>
          </p:cNvSpPr>
          <p:nvPr/>
        </p:nvSpPr>
        <p:spPr bwMode="auto">
          <a:xfrm>
            <a:off x="3922713" y="35194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87" name="Line 263"/>
          <p:cNvSpPr>
            <a:spLocks noChangeShapeType="1"/>
          </p:cNvSpPr>
          <p:nvPr/>
        </p:nvSpPr>
        <p:spPr bwMode="auto">
          <a:xfrm>
            <a:off x="3922713" y="37147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88" name="Line 264"/>
          <p:cNvSpPr>
            <a:spLocks noChangeShapeType="1"/>
          </p:cNvSpPr>
          <p:nvPr/>
        </p:nvSpPr>
        <p:spPr bwMode="auto">
          <a:xfrm>
            <a:off x="3922713" y="3887788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89" name="Line 265"/>
          <p:cNvSpPr>
            <a:spLocks noChangeShapeType="1"/>
          </p:cNvSpPr>
          <p:nvPr/>
        </p:nvSpPr>
        <p:spPr bwMode="auto">
          <a:xfrm>
            <a:off x="3922713" y="40830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0" name="Line 266"/>
          <p:cNvSpPr>
            <a:spLocks noChangeShapeType="1"/>
          </p:cNvSpPr>
          <p:nvPr/>
        </p:nvSpPr>
        <p:spPr bwMode="auto">
          <a:xfrm>
            <a:off x="4378325" y="2370139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1" name="Line 267"/>
          <p:cNvSpPr>
            <a:spLocks noChangeShapeType="1"/>
          </p:cNvSpPr>
          <p:nvPr/>
        </p:nvSpPr>
        <p:spPr bwMode="auto">
          <a:xfrm>
            <a:off x="4378325" y="256540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2" name="Line 268"/>
          <p:cNvSpPr>
            <a:spLocks noChangeShapeType="1"/>
          </p:cNvSpPr>
          <p:nvPr/>
        </p:nvSpPr>
        <p:spPr bwMode="auto">
          <a:xfrm>
            <a:off x="4378325" y="276066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3" name="Line 269"/>
          <p:cNvSpPr>
            <a:spLocks noChangeShapeType="1"/>
          </p:cNvSpPr>
          <p:nvPr/>
        </p:nvSpPr>
        <p:spPr bwMode="auto">
          <a:xfrm>
            <a:off x="4378325" y="293370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4" name="Line 270"/>
          <p:cNvSpPr>
            <a:spLocks noChangeShapeType="1"/>
          </p:cNvSpPr>
          <p:nvPr/>
        </p:nvSpPr>
        <p:spPr bwMode="auto">
          <a:xfrm>
            <a:off x="4378325" y="31289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5" name="Line 271"/>
          <p:cNvSpPr>
            <a:spLocks noChangeShapeType="1"/>
          </p:cNvSpPr>
          <p:nvPr/>
        </p:nvSpPr>
        <p:spPr bwMode="auto">
          <a:xfrm>
            <a:off x="4378325" y="3324226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6" name="Line 272"/>
          <p:cNvSpPr>
            <a:spLocks noChangeShapeType="1"/>
          </p:cNvSpPr>
          <p:nvPr/>
        </p:nvSpPr>
        <p:spPr bwMode="auto">
          <a:xfrm>
            <a:off x="4378325" y="35194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7" name="Line 273"/>
          <p:cNvSpPr>
            <a:spLocks noChangeShapeType="1"/>
          </p:cNvSpPr>
          <p:nvPr/>
        </p:nvSpPr>
        <p:spPr bwMode="auto">
          <a:xfrm>
            <a:off x="4378325" y="37147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8" name="Line 274"/>
          <p:cNvSpPr>
            <a:spLocks noChangeShapeType="1"/>
          </p:cNvSpPr>
          <p:nvPr/>
        </p:nvSpPr>
        <p:spPr bwMode="auto">
          <a:xfrm>
            <a:off x="4378325" y="3887788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9" name="Line 275"/>
          <p:cNvSpPr>
            <a:spLocks noChangeShapeType="1"/>
          </p:cNvSpPr>
          <p:nvPr/>
        </p:nvSpPr>
        <p:spPr bwMode="auto">
          <a:xfrm>
            <a:off x="4378325" y="40830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00" name="Line 276"/>
          <p:cNvSpPr>
            <a:spLocks noChangeShapeType="1"/>
          </p:cNvSpPr>
          <p:nvPr/>
        </p:nvSpPr>
        <p:spPr bwMode="auto">
          <a:xfrm>
            <a:off x="4833938" y="234950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01" name="Line 277"/>
          <p:cNvSpPr>
            <a:spLocks noChangeShapeType="1"/>
          </p:cNvSpPr>
          <p:nvPr/>
        </p:nvSpPr>
        <p:spPr bwMode="auto">
          <a:xfrm>
            <a:off x="4833938" y="2543175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02" name="Line 278"/>
          <p:cNvSpPr>
            <a:spLocks noChangeShapeType="1"/>
          </p:cNvSpPr>
          <p:nvPr/>
        </p:nvSpPr>
        <p:spPr bwMode="auto">
          <a:xfrm>
            <a:off x="4833938" y="2738438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03" name="Line 279"/>
          <p:cNvSpPr>
            <a:spLocks noChangeShapeType="1"/>
          </p:cNvSpPr>
          <p:nvPr/>
        </p:nvSpPr>
        <p:spPr bwMode="auto">
          <a:xfrm>
            <a:off x="4833938" y="293370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04" name="Line 280"/>
          <p:cNvSpPr>
            <a:spLocks noChangeShapeType="1"/>
          </p:cNvSpPr>
          <p:nvPr/>
        </p:nvSpPr>
        <p:spPr bwMode="auto">
          <a:xfrm>
            <a:off x="4833938" y="312896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05" name="Line 281"/>
          <p:cNvSpPr>
            <a:spLocks noChangeShapeType="1"/>
          </p:cNvSpPr>
          <p:nvPr/>
        </p:nvSpPr>
        <p:spPr bwMode="auto">
          <a:xfrm>
            <a:off x="4833938" y="3324226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06" name="Line 282"/>
          <p:cNvSpPr>
            <a:spLocks noChangeShapeType="1"/>
          </p:cNvSpPr>
          <p:nvPr/>
        </p:nvSpPr>
        <p:spPr bwMode="auto">
          <a:xfrm>
            <a:off x="4833938" y="34972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08" name="Line 283"/>
          <p:cNvSpPr>
            <a:spLocks noChangeShapeType="1"/>
          </p:cNvSpPr>
          <p:nvPr/>
        </p:nvSpPr>
        <p:spPr bwMode="auto">
          <a:xfrm>
            <a:off x="4833938" y="3692525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09" name="Line 284"/>
          <p:cNvSpPr>
            <a:spLocks noChangeShapeType="1"/>
          </p:cNvSpPr>
          <p:nvPr/>
        </p:nvSpPr>
        <p:spPr bwMode="auto">
          <a:xfrm>
            <a:off x="4833938" y="38877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10" name="Line 285"/>
          <p:cNvSpPr>
            <a:spLocks noChangeShapeType="1"/>
          </p:cNvSpPr>
          <p:nvPr/>
        </p:nvSpPr>
        <p:spPr bwMode="auto">
          <a:xfrm>
            <a:off x="4833938" y="40830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11" name="Line 286"/>
          <p:cNvSpPr>
            <a:spLocks noChangeShapeType="1"/>
          </p:cNvSpPr>
          <p:nvPr/>
        </p:nvSpPr>
        <p:spPr bwMode="auto">
          <a:xfrm>
            <a:off x="5287963" y="2370139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12" name="Line 287"/>
          <p:cNvSpPr>
            <a:spLocks noChangeShapeType="1"/>
          </p:cNvSpPr>
          <p:nvPr/>
        </p:nvSpPr>
        <p:spPr bwMode="auto">
          <a:xfrm>
            <a:off x="5287963" y="256540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13" name="Line 288"/>
          <p:cNvSpPr>
            <a:spLocks noChangeShapeType="1"/>
          </p:cNvSpPr>
          <p:nvPr/>
        </p:nvSpPr>
        <p:spPr bwMode="auto">
          <a:xfrm>
            <a:off x="5287963" y="276066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14" name="Line 289"/>
          <p:cNvSpPr>
            <a:spLocks noChangeShapeType="1"/>
          </p:cNvSpPr>
          <p:nvPr/>
        </p:nvSpPr>
        <p:spPr bwMode="auto">
          <a:xfrm>
            <a:off x="5287963" y="293370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15" name="Line 290"/>
          <p:cNvSpPr>
            <a:spLocks noChangeShapeType="1"/>
          </p:cNvSpPr>
          <p:nvPr/>
        </p:nvSpPr>
        <p:spPr bwMode="auto">
          <a:xfrm>
            <a:off x="5287963" y="31289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16" name="Line 291"/>
          <p:cNvSpPr>
            <a:spLocks noChangeShapeType="1"/>
          </p:cNvSpPr>
          <p:nvPr/>
        </p:nvSpPr>
        <p:spPr bwMode="auto">
          <a:xfrm>
            <a:off x="5287963" y="3324226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17" name="Line 292"/>
          <p:cNvSpPr>
            <a:spLocks noChangeShapeType="1"/>
          </p:cNvSpPr>
          <p:nvPr/>
        </p:nvSpPr>
        <p:spPr bwMode="auto">
          <a:xfrm>
            <a:off x="5287963" y="35194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18" name="Line 293"/>
          <p:cNvSpPr>
            <a:spLocks noChangeShapeType="1"/>
          </p:cNvSpPr>
          <p:nvPr/>
        </p:nvSpPr>
        <p:spPr bwMode="auto">
          <a:xfrm>
            <a:off x="5287963" y="37147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19" name="Line 294"/>
          <p:cNvSpPr>
            <a:spLocks noChangeShapeType="1"/>
          </p:cNvSpPr>
          <p:nvPr/>
        </p:nvSpPr>
        <p:spPr bwMode="auto">
          <a:xfrm>
            <a:off x="5287963" y="3887788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20" name="Line 295"/>
          <p:cNvSpPr>
            <a:spLocks noChangeShapeType="1"/>
          </p:cNvSpPr>
          <p:nvPr/>
        </p:nvSpPr>
        <p:spPr bwMode="auto">
          <a:xfrm>
            <a:off x="5287963" y="40830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21" name="Line 296"/>
          <p:cNvSpPr>
            <a:spLocks noChangeShapeType="1"/>
          </p:cNvSpPr>
          <p:nvPr/>
        </p:nvSpPr>
        <p:spPr bwMode="auto">
          <a:xfrm>
            <a:off x="5765800" y="239236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22" name="Line 297"/>
          <p:cNvSpPr>
            <a:spLocks noChangeShapeType="1"/>
          </p:cNvSpPr>
          <p:nvPr/>
        </p:nvSpPr>
        <p:spPr bwMode="auto">
          <a:xfrm>
            <a:off x="5765800" y="256540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23" name="Line 298"/>
          <p:cNvSpPr>
            <a:spLocks noChangeShapeType="1"/>
          </p:cNvSpPr>
          <p:nvPr/>
        </p:nvSpPr>
        <p:spPr bwMode="auto">
          <a:xfrm>
            <a:off x="5765800" y="27606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24" name="Line 299"/>
          <p:cNvSpPr>
            <a:spLocks noChangeShapeType="1"/>
          </p:cNvSpPr>
          <p:nvPr/>
        </p:nvSpPr>
        <p:spPr bwMode="auto">
          <a:xfrm>
            <a:off x="5765800" y="2955926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25" name="Line 300"/>
          <p:cNvSpPr>
            <a:spLocks noChangeShapeType="1"/>
          </p:cNvSpPr>
          <p:nvPr/>
        </p:nvSpPr>
        <p:spPr bwMode="auto">
          <a:xfrm>
            <a:off x="5765800" y="31511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26" name="Line 301"/>
          <p:cNvSpPr>
            <a:spLocks noChangeShapeType="1"/>
          </p:cNvSpPr>
          <p:nvPr/>
        </p:nvSpPr>
        <p:spPr bwMode="auto">
          <a:xfrm>
            <a:off x="5765800" y="33464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27" name="Line 302"/>
          <p:cNvSpPr>
            <a:spLocks noChangeShapeType="1"/>
          </p:cNvSpPr>
          <p:nvPr/>
        </p:nvSpPr>
        <p:spPr bwMode="auto">
          <a:xfrm>
            <a:off x="5765800" y="3519488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28" name="Line 303"/>
          <p:cNvSpPr>
            <a:spLocks noChangeShapeType="1"/>
          </p:cNvSpPr>
          <p:nvPr/>
        </p:nvSpPr>
        <p:spPr bwMode="auto">
          <a:xfrm>
            <a:off x="5765800" y="37147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29" name="Line 304"/>
          <p:cNvSpPr>
            <a:spLocks noChangeShapeType="1"/>
          </p:cNvSpPr>
          <p:nvPr/>
        </p:nvSpPr>
        <p:spPr bwMode="auto">
          <a:xfrm>
            <a:off x="5765800" y="391001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30" name="Line 305"/>
          <p:cNvSpPr>
            <a:spLocks noChangeShapeType="1"/>
          </p:cNvSpPr>
          <p:nvPr/>
        </p:nvSpPr>
        <p:spPr bwMode="auto">
          <a:xfrm>
            <a:off x="5765800" y="4103689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31" name="Line 306"/>
          <p:cNvSpPr>
            <a:spLocks noChangeShapeType="1"/>
          </p:cNvSpPr>
          <p:nvPr/>
        </p:nvSpPr>
        <p:spPr bwMode="auto">
          <a:xfrm>
            <a:off x="6219825" y="239236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32" name="Line 307"/>
          <p:cNvSpPr>
            <a:spLocks noChangeShapeType="1"/>
          </p:cNvSpPr>
          <p:nvPr/>
        </p:nvSpPr>
        <p:spPr bwMode="auto">
          <a:xfrm>
            <a:off x="6219825" y="256540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33" name="Line 308"/>
          <p:cNvSpPr>
            <a:spLocks noChangeShapeType="1"/>
          </p:cNvSpPr>
          <p:nvPr/>
        </p:nvSpPr>
        <p:spPr bwMode="auto">
          <a:xfrm>
            <a:off x="6219825" y="27606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34" name="Line 309"/>
          <p:cNvSpPr>
            <a:spLocks noChangeShapeType="1"/>
          </p:cNvSpPr>
          <p:nvPr/>
        </p:nvSpPr>
        <p:spPr bwMode="auto">
          <a:xfrm>
            <a:off x="6219825" y="2955926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35" name="Line 310"/>
          <p:cNvSpPr>
            <a:spLocks noChangeShapeType="1"/>
          </p:cNvSpPr>
          <p:nvPr/>
        </p:nvSpPr>
        <p:spPr bwMode="auto">
          <a:xfrm>
            <a:off x="6219825" y="31511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36" name="Line 311"/>
          <p:cNvSpPr>
            <a:spLocks noChangeShapeType="1"/>
          </p:cNvSpPr>
          <p:nvPr/>
        </p:nvSpPr>
        <p:spPr bwMode="auto">
          <a:xfrm>
            <a:off x="6219825" y="33464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37" name="Line 312"/>
          <p:cNvSpPr>
            <a:spLocks noChangeShapeType="1"/>
          </p:cNvSpPr>
          <p:nvPr/>
        </p:nvSpPr>
        <p:spPr bwMode="auto">
          <a:xfrm>
            <a:off x="6219825" y="3519488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38" name="Line 313"/>
          <p:cNvSpPr>
            <a:spLocks noChangeShapeType="1"/>
          </p:cNvSpPr>
          <p:nvPr/>
        </p:nvSpPr>
        <p:spPr bwMode="auto">
          <a:xfrm>
            <a:off x="6219825" y="37147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39" name="Line 314"/>
          <p:cNvSpPr>
            <a:spLocks noChangeShapeType="1"/>
          </p:cNvSpPr>
          <p:nvPr/>
        </p:nvSpPr>
        <p:spPr bwMode="auto">
          <a:xfrm>
            <a:off x="6219825" y="391001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40" name="Line 315"/>
          <p:cNvSpPr>
            <a:spLocks noChangeShapeType="1"/>
          </p:cNvSpPr>
          <p:nvPr/>
        </p:nvSpPr>
        <p:spPr bwMode="auto">
          <a:xfrm>
            <a:off x="6219825" y="4103689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41" name="Line 316"/>
          <p:cNvSpPr>
            <a:spLocks noChangeShapeType="1"/>
          </p:cNvSpPr>
          <p:nvPr/>
        </p:nvSpPr>
        <p:spPr bwMode="auto">
          <a:xfrm>
            <a:off x="6675438" y="2370139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42" name="Line 317"/>
          <p:cNvSpPr>
            <a:spLocks noChangeShapeType="1"/>
          </p:cNvSpPr>
          <p:nvPr/>
        </p:nvSpPr>
        <p:spPr bwMode="auto">
          <a:xfrm>
            <a:off x="6675438" y="256540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43" name="Line 318"/>
          <p:cNvSpPr>
            <a:spLocks noChangeShapeType="1"/>
          </p:cNvSpPr>
          <p:nvPr/>
        </p:nvSpPr>
        <p:spPr bwMode="auto">
          <a:xfrm>
            <a:off x="6675438" y="276066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44" name="Line 319"/>
          <p:cNvSpPr>
            <a:spLocks noChangeShapeType="1"/>
          </p:cNvSpPr>
          <p:nvPr/>
        </p:nvSpPr>
        <p:spPr bwMode="auto">
          <a:xfrm>
            <a:off x="6675438" y="2955926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45" name="Line 320"/>
          <p:cNvSpPr>
            <a:spLocks noChangeShapeType="1"/>
          </p:cNvSpPr>
          <p:nvPr/>
        </p:nvSpPr>
        <p:spPr bwMode="auto">
          <a:xfrm>
            <a:off x="6675438" y="31289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46" name="Line 321"/>
          <p:cNvSpPr>
            <a:spLocks noChangeShapeType="1"/>
          </p:cNvSpPr>
          <p:nvPr/>
        </p:nvSpPr>
        <p:spPr bwMode="auto">
          <a:xfrm>
            <a:off x="6675438" y="3324225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47" name="Line 322"/>
          <p:cNvSpPr>
            <a:spLocks noChangeShapeType="1"/>
          </p:cNvSpPr>
          <p:nvPr/>
        </p:nvSpPr>
        <p:spPr bwMode="auto">
          <a:xfrm>
            <a:off x="6675438" y="35194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48" name="Line 323"/>
          <p:cNvSpPr>
            <a:spLocks noChangeShapeType="1"/>
          </p:cNvSpPr>
          <p:nvPr/>
        </p:nvSpPr>
        <p:spPr bwMode="auto">
          <a:xfrm>
            <a:off x="6675438" y="37147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49" name="Line 324"/>
          <p:cNvSpPr>
            <a:spLocks noChangeShapeType="1"/>
          </p:cNvSpPr>
          <p:nvPr/>
        </p:nvSpPr>
        <p:spPr bwMode="auto">
          <a:xfrm>
            <a:off x="6675438" y="3910014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50" name="Line 325"/>
          <p:cNvSpPr>
            <a:spLocks noChangeShapeType="1"/>
          </p:cNvSpPr>
          <p:nvPr/>
        </p:nvSpPr>
        <p:spPr bwMode="auto">
          <a:xfrm>
            <a:off x="6675438" y="40830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51" name="Line 326"/>
          <p:cNvSpPr>
            <a:spLocks noChangeShapeType="1"/>
          </p:cNvSpPr>
          <p:nvPr/>
        </p:nvSpPr>
        <p:spPr bwMode="auto">
          <a:xfrm>
            <a:off x="6675438" y="4278313"/>
            <a:ext cx="0" cy="206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52" name="Line 327"/>
          <p:cNvSpPr>
            <a:spLocks noChangeShapeType="1"/>
          </p:cNvSpPr>
          <p:nvPr/>
        </p:nvSpPr>
        <p:spPr bwMode="auto">
          <a:xfrm>
            <a:off x="6675438" y="4278313"/>
            <a:ext cx="0" cy="206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53" name="Line 328"/>
          <p:cNvSpPr>
            <a:spLocks noChangeShapeType="1"/>
          </p:cNvSpPr>
          <p:nvPr/>
        </p:nvSpPr>
        <p:spPr bwMode="auto">
          <a:xfrm>
            <a:off x="7131050" y="239236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54" name="Line 329"/>
          <p:cNvSpPr>
            <a:spLocks noChangeShapeType="1"/>
          </p:cNvSpPr>
          <p:nvPr/>
        </p:nvSpPr>
        <p:spPr bwMode="auto">
          <a:xfrm>
            <a:off x="7131050" y="256540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55" name="Line 330"/>
          <p:cNvSpPr>
            <a:spLocks noChangeShapeType="1"/>
          </p:cNvSpPr>
          <p:nvPr/>
        </p:nvSpPr>
        <p:spPr bwMode="auto">
          <a:xfrm>
            <a:off x="7131050" y="27606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56" name="Line 331"/>
          <p:cNvSpPr>
            <a:spLocks noChangeShapeType="1"/>
          </p:cNvSpPr>
          <p:nvPr/>
        </p:nvSpPr>
        <p:spPr bwMode="auto">
          <a:xfrm>
            <a:off x="7131050" y="2955926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57" name="Line 332"/>
          <p:cNvSpPr>
            <a:spLocks noChangeShapeType="1"/>
          </p:cNvSpPr>
          <p:nvPr/>
        </p:nvSpPr>
        <p:spPr bwMode="auto">
          <a:xfrm>
            <a:off x="7131050" y="31511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58" name="Line 333"/>
          <p:cNvSpPr>
            <a:spLocks noChangeShapeType="1"/>
          </p:cNvSpPr>
          <p:nvPr/>
        </p:nvSpPr>
        <p:spPr bwMode="auto">
          <a:xfrm>
            <a:off x="7131050" y="33464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59" name="Line 334"/>
          <p:cNvSpPr>
            <a:spLocks noChangeShapeType="1"/>
          </p:cNvSpPr>
          <p:nvPr/>
        </p:nvSpPr>
        <p:spPr bwMode="auto">
          <a:xfrm>
            <a:off x="7131050" y="3519488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60" name="Line 335"/>
          <p:cNvSpPr>
            <a:spLocks noChangeShapeType="1"/>
          </p:cNvSpPr>
          <p:nvPr/>
        </p:nvSpPr>
        <p:spPr bwMode="auto">
          <a:xfrm>
            <a:off x="7131050" y="37147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61" name="Line 336"/>
          <p:cNvSpPr>
            <a:spLocks noChangeShapeType="1"/>
          </p:cNvSpPr>
          <p:nvPr/>
        </p:nvSpPr>
        <p:spPr bwMode="auto">
          <a:xfrm>
            <a:off x="7131050" y="391001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62" name="Line 337"/>
          <p:cNvSpPr>
            <a:spLocks noChangeShapeType="1"/>
          </p:cNvSpPr>
          <p:nvPr/>
        </p:nvSpPr>
        <p:spPr bwMode="auto">
          <a:xfrm>
            <a:off x="7131050" y="4103689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63" name="Line 338"/>
          <p:cNvSpPr>
            <a:spLocks noChangeShapeType="1"/>
          </p:cNvSpPr>
          <p:nvPr/>
        </p:nvSpPr>
        <p:spPr bwMode="auto">
          <a:xfrm>
            <a:off x="7585075" y="23923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64" name="Line 339"/>
          <p:cNvSpPr>
            <a:spLocks noChangeShapeType="1"/>
          </p:cNvSpPr>
          <p:nvPr/>
        </p:nvSpPr>
        <p:spPr bwMode="auto">
          <a:xfrm>
            <a:off x="7585075" y="2587625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65" name="Line 340"/>
          <p:cNvSpPr>
            <a:spLocks noChangeShapeType="1"/>
          </p:cNvSpPr>
          <p:nvPr/>
        </p:nvSpPr>
        <p:spPr bwMode="auto">
          <a:xfrm>
            <a:off x="7585075" y="27828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66" name="Line 341"/>
          <p:cNvSpPr>
            <a:spLocks noChangeShapeType="1"/>
          </p:cNvSpPr>
          <p:nvPr/>
        </p:nvSpPr>
        <p:spPr bwMode="auto">
          <a:xfrm>
            <a:off x="7585075" y="29781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67" name="Line 342"/>
          <p:cNvSpPr>
            <a:spLocks noChangeShapeType="1"/>
          </p:cNvSpPr>
          <p:nvPr/>
        </p:nvSpPr>
        <p:spPr bwMode="auto">
          <a:xfrm>
            <a:off x="7585075" y="3171826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68" name="Line 343"/>
          <p:cNvSpPr>
            <a:spLocks noChangeShapeType="1"/>
          </p:cNvSpPr>
          <p:nvPr/>
        </p:nvSpPr>
        <p:spPr bwMode="auto">
          <a:xfrm>
            <a:off x="7585075" y="33464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69" name="Line 344"/>
          <p:cNvSpPr>
            <a:spLocks noChangeShapeType="1"/>
          </p:cNvSpPr>
          <p:nvPr/>
        </p:nvSpPr>
        <p:spPr bwMode="auto">
          <a:xfrm>
            <a:off x="7585075" y="3540125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0" name="Line 345"/>
          <p:cNvSpPr>
            <a:spLocks noChangeShapeType="1"/>
          </p:cNvSpPr>
          <p:nvPr/>
        </p:nvSpPr>
        <p:spPr bwMode="auto">
          <a:xfrm>
            <a:off x="7585075" y="3735388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1" name="Line 346"/>
          <p:cNvSpPr>
            <a:spLocks noChangeShapeType="1"/>
          </p:cNvSpPr>
          <p:nvPr/>
        </p:nvSpPr>
        <p:spPr bwMode="auto">
          <a:xfrm>
            <a:off x="7585075" y="393065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2" name="Line 347"/>
          <p:cNvSpPr>
            <a:spLocks noChangeShapeType="1"/>
          </p:cNvSpPr>
          <p:nvPr/>
        </p:nvSpPr>
        <p:spPr bwMode="auto">
          <a:xfrm>
            <a:off x="7585075" y="412591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3" name="Line 348"/>
          <p:cNvSpPr>
            <a:spLocks noChangeShapeType="1"/>
          </p:cNvSpPr>
          <p:nvPr/>
        </p:nvSpPr>
        <p:spPr bwMode="auto">
          <a:xfrm>
            <a:off x="8040688" y="23923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4" name="Line 349"/>
          <p:cNvSpPr>
            <a:spLocks noChangeShapeType="1"/>
          </p:cNvSpPr>
          <p:nvPr/>
        </p:nvSpPr>
        <p:spPr bwMode="auto">
          <a:xfrm>
            <a:off x="8040688" y="2587625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5" name="Line 350"/>
          <p:cNvSpPr>
            <a:spLocks noChangeShapeType="1"/>
          </p:cNvSpPr>
          <p:nvPr/>
        </p:nvSpPr>
        <p:spPr bwMode="auto">
          <a:xfrm>
            <a:off x="8040688" y="27828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6" name="Line 351"/>
          <p:cNvSpPr>
            <a:spLocks noChangeShapeType="1"/>
          </p:cNvSpPr>
          <p:nvPr/>
        </p:nvSpPr>
        <p:spPr bwMode="auto">
          <a:xfrm>
            <a:off x="8040688" y="29781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7" name="Line 352"/>
          <p:cNvSpPr>
            <a:spLocks noChangeShapeType="1"/>
          </p:cNvSpPr>
          <p:nvPr/>
        </p:nvSpPr>
        <p:spPr bwMode="auto">
          <a:xfrm>
            <a:off x="8040688" y="3171826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8" name="Line 353"/>
          <p:cNvSpPr>
            <a:spLocks noChangeShapeType="1"/>
          </p:cNvSpPr>
          <p:nvPr/>
        </p:nvSpPr>
        <p:spPr bwMode="auto">
          <a:xfrm>
            <a:off x="8040688" y="33464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9" name="Line 354"/>
          <p:cNvSpPr>
            <a:spLocks noChangeShapeType="1"/>
          </p:cNvSpPr>
          <p:nvPr/>
        </p:nvSpPr>
        <p:spPr bwMode="auto">
          <a:xfrm>
            <a:off x="8040688" y="3540125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0" name="Line 355"/>
          <p:cNvSpPr>
            <a:spLocks noChangeShapeType="1"/>
          </p:cNvSpPr>
          <p:nvPr/>
        </p:nvSpPr>
        <p:spPr bwMode="auto">
          <a:xfrm>
            <a:off x="8040688" y="3735388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1" name="Line 356"/>
          <p:cNvSpPr>
            <a:spLocks noChangeShapeType="1"/>
          </p:cNvSpPr>
          <p:nvPr/>
        </p:nvSpPr>
        <p:spPr bwMode="auto">
          <a:xfrm>
            <a:off x="8040688" y="393065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2" name="Line 357"/>
          <p:cNvSpPr>
            <a:spLocks noChangeShapeType="1"/>
          </p:cNvSpPr>
          <p:nvPr/>
        </p:nvSpPr>
        <p:spPr bwMode="auto">
          <a:xfrm>
            <a:off x="8040688" y="412591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3" name="Line 358"/>
          <p:cNvSpPr>
            <a:spLocks noChangeShapeType="1"/>
          </p:cNvSpPr>
          <p:nvPr/>
        </p:nvSpPr>
        <p:spPr bwMode="auto">
          <a:xfrm>
            <a:off x="8451850" y="23923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4" name="Line 359"/>
          <p:cNvSpPr>
            <a:spLocks noChangeShapeType="1"/>
          </p:cNvSpPr>
          <p:nvPr/>
        </p:nvSpPr>
        <p:spPr bwMode="auto">
          <a:xfrm>
            <a:off x="8451850" y="2587626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5" name="Line 360"/>
          <p:cNvSpPr>
            <a:spLocks noChangeShapeType="1"/>
          </p:cNvSpPr>
          <p:nvPr/>
        </p:nvSpPr>
        <p:spPr bwMode="auto">
          <a:xfrm>
            <a:off x="8451850" y="27828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6" name="Line 361"/>
          <p:cNvSpPr>
            <a:spLocks noChangeShapeType="1"/>
          </p:cNvSpPr>
          <p:nvPr/>
        </p:nvSpPr>
        <p:spPr bwMode="auto">
          <a:xfrm>
            <a:off x="8451850" y="29781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7" name="Line 362"/>
          <p:cNvSpPr>
            <a:spLocks noChangeShapeType="1"/>
          </p:cNvSpPr>
          <p:nvPr/>
        </p:nvSpPr>
        <p:spPr bwMode="auto">
          <a:xfrm>
            <a:off x="8451850" y="3151188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8" name="Line 363"/>
          <p:cNvSpPr>
            <a:spLocks noChangeShapeType="1"/>
          </p:cNvSpPr>
          <p:nvPr/>
        </p:nvSpPr>
        <p:spPr bwMode="auto">
          <a:xfrm>
            <a:off x="8451850" y="33464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9" name="Line 364"/>
          <p:cNvSpPr>
            <a:spLocks noChangeShapeType="1"/>
          </p:cNvSpPr>
          <p:nvPr/>
        </p:nvSpPr>
        <p:spPr bwMode="auto">
          <a:xfrm>
            <a:off x="8451850" y="3540125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0" name="Line 365"/>
          <p:cNvSpPr>
            <a:spLocks noChangeShapeType="1"/>
          </p:cNvSpPr>
          <p:nvPr/>
        </p:nvSpPr>
        <p:spPr bwMode="auto">
          <a:xfrm>
            <a:off x="8451850" y="3735389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1" name="Line 366"/>
          <p:cNvSpPr>
            <a:spLocks noChangeShapeType="1"/>
          </p:cNvSpPr>
          <p:nvPr/>
        </p:nvSpPr>
        <p:spPr bwMode="auto">
          <a:xfrm>
            <a:off x="8451850" y="393065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2" name="Line 367"/>
          <p:cNvSpPr>
            <a:spLocks noChangeShapeType="1"/>
          </p:cNvSpPr>
          <p:nvPr/>
        </p:nvSpPr>
        <p:spPr bwMode="auto">
          <a:xfrm>
            <a:off x="8451850" y="412591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3" name="Line 368"/>
          <p:cNvSpPr>
            <a:spLocks noChangeShapeType="1"/>
          </p:cNvSpPr>
          <p:nvPr/>
        </p:nvSpPr>
        <p:spPr bwMode="auto">
          <a:xfrm>
            <a:off x="8451850" y="4298951"/>
            <a:ext cx="0" cy="222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4" name="Line 369"/>
          <p:cNvSpPr>
            <a:spLocks noChangeShapeType="1"/>
          </p:cNvSpPr>
          <p:nvPr/>
        </p:nvSpPr>
        <p:spPr bwMode="auto">
          <a:xfrm>
            <a:off x="8451850" y="4298951"/>
            <a:ext cx="0" cy="222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5" name="Line 370"/>
          <p:cNvSpPr>
            <a:spLocks noChangeShapeType="1"/>
          </p:cNvSpPr>
          <p:nvPr/>
        </p:nvSpPr>
        <p:spPr bwMode="auto">
          <a:xfrm>
            <a:off x="8907463" y="23923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6" name="Line 371"/>
          <p:cNvSpPr>
            <a:spLocks noChangeShapeType="1"/>
          </p:cNvSpPr>
          <p:nvPr/>
        </p:nvSpPr>
        <p:spPr bwMode="auto">
          <a:xfrm>
            <a:off x="8907463" y="2587625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7" name="Line 372"/>
          <p:cNvSpPr>
            <a:spLocks noChangeShapeType="1"/>
          </p:cNvSpPr>
          <p:nvPr/>
        </p:nvSpPr>
        <p:spPr bwMode="auto">
          <a:xfrm>
            <a:off x="8907463" y="27828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8" name="Line 373"/>
          <p:cNvSpPr>
            <a:spLocks noChangeShapeType="1"/>
          </p:cNvSpPr>
          <p:nvPr/>
        </p:nvSpPr>
        <p:spPr bwMode="auto">
          <a:xfrm>
            <a:off x="8907463" y="29781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9" name="Line 374"/>
          <p:cNvSpPr>
            <a:spLocks noChangeShapeType="1"/>
          </p:cNvSpPr>
          <p:nvPr/>
        </p:nvSpPr>
        <p:spPr bwMode="auto">
          <a:xfrm>
            <a:off x="8907463" y="3171826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00" name="Line 375"/>
          <p:cNvSpPr>
            <a:spLocks noChangeShapeType="1"/>
          </p:cNvSpPr>
          <p:nvPr/>
        </p:nvSpPr>
        <p:spPr bwMode="auto">
          <a:xfrm>
            <a:off x="8907463" y="33464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01" name="Line 376"/>
          <p:cNvSpPr>
            <a:spLocks noChangeShapeType="1"/>
          </p:cNvSpPr>
          <p:nvPr/>
        </p:nvSpPr>
        <p:spPr bwMode="auto">
          <a:xfrm>
            <a:off x="8907463" y="3540125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02" name="Line 377"/>
          <p:cNvSpPr>
            <a:spLocks noChangeShapeType="1"/>
          </p:cNvSpPr>
          <p:nvPr/>
        </p:nvSpPr>
        <p:spPr bwMode="auto">
          <a:xfrm>
            <a:off x="8907463" y="3735388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03" name="Line 378"/>
          <p:cNvSpPr>
            <a:spLocks noChangeShapeType="1"/>
          </p:cNvSpPr>
          <p:nvPr/>
        </p:nvSpPr>
        <p:spPr bwMode="auto">
          <a:xfrm>
            <a:off x="8907463" y="393065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04" name="Line 379"/>
          <p:cNvSpPr>
            <a:spLocks noChangeShapeType="1"/>
          </p:cNvSpPr>
          <p:nvPr/>
        </p:nvSpPr>
        <p:spPr bwMode="auto">
          <a:xfrm>
            <a:off x="8907463" y="412591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05" name="Rectangle 380"/>
          <p:cNvSpPr>
            <a:spLocks noChangeArrowheads="1"/>
          </p:cNvSpPr>
          <p:nvPr/>
        </p:nvSpPr>
        <p:spPr bwMode="auto">
          <a:xfrm>
            <a:off x="2709864" y="1958975"/>
            <a:ext cx="7710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24282B"/>
                </a:solidFill>
                <a:latin typeface="Arial" pitchFamily="34" charset="0"/>
              </a:rPr>
              <a:t>Clock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7506" name="Freeform 381"/>
          <p:cNvSpPr>
            <a:spLocks/>
          </p:cNvSpPr>
          <p:nvPr/>
        </p:nvSpPr>
        <p:spPr bwMode="auto">
          <a:xfrm>
            <a:off x="2557463" y="3454400"/>
            <a:ext cx="1062038" cy="433388"/>
          </a:xfrm>
          <a:custGeom>
            <a:avLst/>
            <a:gdLst>
              <a:gd name="T0" fmla="*/ 10 w 49"/>
              <a:gd name="T1" fmla="*/ 0 h 20"/>
              <a:gd name="T2" fmla="*/ 40 w 49"/>
              <a:gd name="T3" fmla="*/ 0 h 20"/>
              <a:gd name="T4" fmla="*/ 49 w 49"/>
              <a:gd name="T5" fmla="*/ 9 h 20"/>
              <a:gd name="T6" fmla="*/ 49 w 49"/>
              <a:gd name="T7" fmla="*/ 11 h 20"/>
              <a:gd name="T8" fmla="*/ 40 w 49"/>
              <a:gd name="T9" fmla="*/ 20 h 20"/>
              <a:gd name="T10" fmla="*/ 10 w 49"/>
              <a:gd name="T11" fmla="*/ 20 h 20"/>
              <a:gd name="T12" fmla="*/ 0 w 49"/>
              <a:gd name="T13" fmla="*/ 11 h 20"/>
              <a:gd name="T14" fmla="*/ 0 w 49"/>
              <a:gd name="T15" fmla="*/ 9 h 20"/>
              <a:gd name="T16" fmla="*/ 10 w 49"/>
              <a:gd name="T1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" h="20">
                <a:moveTo>
                  <a:pt x="10" y="0"/>
                </a:moveTo>
                <a:lnTo>
                  <a:pt x="40" y="0"/>
                </a:lnTo>
                <a:cubicBezTo>
                  <a:pt x="45" y="0"/>
                  <a:pt x="49" y="4"/>
                  <a:pt x="49" y="9"/>
                </a:cubicBezTo>
                <a:lnTo>
                  <a:pt x="49" y="11"/>
                </a:lnTo>
                <a:cubicBezTo>
                  <a:pt x="49" y="16"/>
                  <a:pt x="45" y="20"/>
                  <a:pt x="40" y="20"/>
                </a:cubicBezTo>
                <a:lnTo>
                  <a:pt x="10" y="20"/>
                </a:lnTo>
                <a:cubicBezTo>
                  <a:pt x="5" y="20"/>
                  <a:pt x="0" y="16"/>
                  <a:pt x="0" y="11"/>
                </a:cubicBezTo>
                <a:lnTo>
                  <a:pt x="0" y="9"/>
                </a:lnTo>
                <a:cubicBezTo>
                  <a:pt x="0" y="4"/>
                  <a:pt x="5" y="0"/>
                  <a:pt x="10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07" name="Rectangle 382"/>
          <p:cNvSpPr>
            <a:spLocks noChangeArrowheads="1"/>
          </p:cNvSpPr>
          <p:nvPr/>
        </p:nvSpPr>
        <p:spPr bwMode="auto">
          <a:xfrm>
            <a:off x="2774951" y="3498850"/>
            <a:ext cx="6508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24282B"/>
                </a:solidFill>
                <a:latin typeface="Arial" pitchFamily="34" charset="0"/>
              </a:rPr>
              <a:t>Data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7508" name="Oval 383"/>
          <p:cNvSpPr>
            <a:spLocks noChangeArrowheads="1"/>
          </p:cNvSpPr>
          <p:nvPr/>
        </p:nvSpPr>
        <p:spPr bwMode="auto">
          <a:xfrm>
            <a:off x="4421189" y="2760664"/>
            <a:ext cx="347663" cy="3032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09" name="Rectangle 384"/>
          <p:cNvSpPr>
            <a:spLocks noChangeArrowheads="1"/>
          </p:cNvSpPr>
          <p:nvPr/>
        </p:nvSpPr>
        <p:spPr bwMode="auto">
          <a:xfrm>
            <a:off x="4530725" y="28035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7510" name="Oval 385"/>
          <p:cNvSpPr>
            <a:spLocks noChangeArrowheads="1"/>
          </p:cNvSpPr>
          <p:nvPr/>
        </p:nvSpPr>
        <p:spPr bwMode="auto">
          <a:xfrm>
            <a:off x="3987800" y="2760663"/>
            <a:ext cx="325438" cy="32543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1" name="Rectangle 386"/>
          <p:cNvSpPr>
            <a:spLocks noChangeArrowheads="1"/>
          </p:cNvSpPr>
          <p:nvPr/>
        </p:nvSpPr>
        <p:spPr bwMode="auto">
          <a:xfrm>
            <a:off x="4097338" y="2781300"/>
            <a:ext cx="13625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7512" name="Oval 387"/>
          <p:cNvSpPr>
            <a:spLocks noChangeArrowheads="1"/>
          </p:cNvSpPr>
          <p:nvPr/>
        </p:nvSpPr>
        <p:spPr bwMode="auto">
          <a:xfrm>
            <a:off x="4854576" y="2760664"/>
            <a:ext cx="347663" cy="3032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3" name="Rectangle 388"/>
          <p:cNvSpPr>
            <a:spLocks noChangeArrowheads="1"/>
          </p:cNvSpPr>
          <p:nvPr/>
        </p:nvSpPr>
        <p:spPr bwMode="auto">
          <a:xfrm>
            <a:off x="4964113" y="28035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7514" name="Oval 389"/>
          <p:cNvSpPr>
            <a:spLocks noChangeArrowheads="1"/>
          </p:cNvSpPr>
          <p:nvPr/>
        </p:nvSpPr>
        <p:spPr bwMode="auto">
          <a:xfrm>
            <a:off x="5332414" y="2760664"/>
            <a:ext cx="346075" cy="3032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5" name="Rectangle 390"/>
          <p:cNvSpPr>
            <a:spLocks noChangeArrowheads="1"/>
          </p:cNvSpPr>
          <p:nvPr/>
        </p:nvSpPr>
        <p:spPr bwMode="auto">
          <a:xfrm>
            <a:off x="5440363" y="28035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7516" name="Oval 391"/>
          <p:cNvSpPr>
            <a:spLocks noChangeArrowheads="1"/>
          </p:cNvSpPr>
          <p:nvPr/>
        </p:nvSpPr>
        <p:spPr bwMode="auto">
          <a:xfrm>
            <a:off x="5808664" y="2760663"/>
            <a:ext cx="303213" cy="32543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7" name="Rectangle 392"/>
          <p:cNvSpPr>
            <a:spLocks noChangeArrowheads="1"/>
          </p:cNvSpPr>
          <p:nvPr/>
        </p:nvSpPr>
        <p:spPr bwMode="auto">
          <a:xfrm>
            <a:off x="5895975" y="2781300"/>
            <a:ext cx="13625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7518" name="Oval 393"/>
          <p:cNvSpPr>
            <a:spLocks noChangeArrowheads="1"/>
          </p:cNvSpPr>
          <p:nvPr/>
        </p:nvSpPr>
        <p:spPr bwMode="auto">
          <a:xfrm>
            <a:off x="6284914" y="2760664"/>
            <a:ext cx="347663" cy="3032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9" name="Rectangle 394"/>
          <p:cNvSpPr>
            <a:spLocks noChangeArrowheads="1"/>
          </p:cNvSpPr>
          <p:nvPr/>
        </p:nvSpPr>
        <p:spPr bwMode="auto">
          <a:xfrm>
            <a:off x="6394450" y="28035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7520" name="Oval 395"/>
          <p:cNvSpPr>
            <a:spLocks noChangeArrowheads="1"/>
          </p:cNvSpPr>
          <p:nvPr/>
        </p:nvSpPr>
        <p:spPr bwMode="auto">
          <a:xfrm>
            <a:off x="6740525" y="2760663"/>
            <a:ext cx="325438" cy="32543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21" name="Rectangle 396"/>
          <p:cNvSpPr>
            <a:spLocks noChangeArrowheads="1"/>
          </p:cNvSpPr>
          <p:nvPr/>
        </p:nvSpPr>
        <p:spPr bwMode="auto">
          <a:xfrm>
            <a:off x="6848475" y="2781300"/>
            <a:ext cx="13625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7522" name="Oval 397"/>
          <p:cNvSpPr>
            <a:spLocks noChangeArrowheads="1"/>
          </p:cNvSpPr>
          <p:nvPr/>
        </p:nvSpPr>
        <p:spPr bwMode="auto">
          <a:xfrm>
            <a:off x="7196139" y="2760664"/>
            <a:ext cx="346075" cy="3032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23" name="Rectangle 398"/>
          <p:cNvSpPr>
            <a:spLocks noChangeArrowheads="1"/>
          </p:cNvSpPr>
          <p:nvPr/>
        </p:nvSpPr>
        <p:spPr bwMode="auto">
          <a:xfrm>
            <a:off x="7304088" y="28035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7524" name="Oval 399"/>
          <p:cNvSpPr>
            <a:spLocks noChangeArrowheads="1"/>
          </p:cNvSpPr>
          <p:nvPr/>
        </p:nvSpPr>
        <p:spPr bwMode="auto">
          <a:xfrm>
            <a:off x="7650163" y="2760663"/>
            <a:ext cx="325438" cy="32543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25" name="Rectangle 400"/>
          <p:cNvSpPr>
            <a:spLocks noChangeArrowheads="1"/>
          </p:cNvSpPr>
          <p:nvPr/>
        </p:nvSpPr>
        <p:spPr bwMode="auto">
          <a:xfrm>
            <a:off x="7759700" y="2781300"/>
            <a:ext cx="13625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7526" name="Oval 401"/>
          <p:cNvSpPr>
            <a:spLocks noChangeArrowheads="1"/>
          </p:cNvSpPr>
          <p:nvPr/>
        </p:nvSpPr>
        <p:spPr bwMode="auto">
          <a:xfrm>
            <a:off x="8105776" y="2760663"/>
            <a:ext cx="303213" cy="32543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27" name="Rectangle 402"/>
          <p:cNvSpPr>
            <a:spLocks noChangeArrowheads="1"/>
          </p:cNvSpPr>
          <p:nvPr/>
        </p:nvSpPr>
        <p:spPr bwMode="auto">
          <a:xfrm>
            <a:off x="8193088" y="2781300"/>
            <a:ext cx="13625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7528" name="Oval 403"/>
          <p:cNvSpPr>
            <a:spLocks noChangeArrowheads="1"/>
          </p:cNvSpPr>
          <p:nvPr/>
        </p:nvSpPr>
        <p:spPr bwMode="auto">
          <a:xfrm>
            <a:off x="8516938" y="2760663"/>
            <a:ext cx="325438" cy="32543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29" name="Rectangle 404"/>
          <p:cNvSpPr>
            <a:spLocks noChangeArrowheads="1"/>
          </p:cNvSpPr>
          <p:nvPr/>
        </p:nvSpPr>
        <p:spPr bwMode="auto">
          <a:xfrm>
            <a:off x="8626475" y="2781300"/>
            <a:ext cx="13625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7530" name="Freeform 405"/>
          <p:cNvSpPr>
            <a:spLocks/>
          </p:cNvSpPr>
          <p:nvPr/>
        </p:nvSpPr>
        <p:spPr bwMode="auto">
          <a:xfrm>
            <a:off x="6199189" y="1871663"/>
            <a:ext cx="238125" cy="433388"/>
          </a:xfrm>
          <a:custGeom>
            <a:avLst/>
            <a:gdLst>
              <a:gd name="T0" fmla="*/ 0 w 11"/>
              <a:gd name="T1" fmla="*/ 20 h 20"/>
              <a:gd name="T2" fmla="*/ 11 w 11"/>
              <a:gd name="T3" fmla="*/ 20 h 20"/>
              <a:gd name="T4" fmla="*/ 11 w 11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20"/>
                </a:moveTo>
                <a:lnTo>
                  <a:pt x="11" y="20"/>
                </a:lnTo>
                <a:lnTo>
                  <a:pt x="11" y="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31" name="Freeform 406"/>
          <p:cNvSpPr>
            <a:spLocks/>
          </p:cNvSpPr>
          <p:nvPr/>
        </p:nvSpPr>
        <p:spPr bwMode="auto">
          <a:xfrm>
            <a:off x="6437313" y="1871663"/>
            <a:ext cx="215900" cy="4333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32" name="Freeform 407"/>
          <p:cNvSpPr>
            <a:spLocks/>
          </p:cNvSpPr>
          <p:nvPr/>
        </p:nvSpPr>
        <p:spPr bwMode="auto">
          <a:xfrm>
            <a:off x="6653213" y="1892300"/>
            <a:ext cx="238124" cy="412750"/>
          </a:xfrm>
          <a:custGeom>
            <a:avLst/>
            <a:gdLst>
              <a:gd name="T0" fmla="*/ 0 w 10"/>
              <a:gd name="T1" fmla="*/ 21 h 21"/>
              <a:gd name="T2" fmla="*/ 10 w 10"/>
              <a:gd name="T3" fmla="*/ 21 h 21"/>
              <a:gd name="T4" fmla="*/ 10 w 10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21"/>
                </a:move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33" name="Freeform 408"/>
          <p:cNvSpPr>
            <a:spLocks/>
          </p:cNvSpPr>
          <p:nvPr/>
        </p:nvSpPr>
        <p:spPr bwMode="auto">
          <a:xfrm>
            <a:off x="6891337" y="1893888"/>
            <a:ext cx="217488" cy="4333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34" name="Freeform 409"/>
          <p:cNvSpPr>
            <a:spLocks/>
          </p:cNvSpPr>
          <p:nvPr/>
        </p:nvSpPr>
        <p:spPr bwMode="auto">
          <a:xfrm>
            <a:off x="7108825" y="1892300"/>
            <a:ext cx="215900" cy="434976"/>
          </a:xfrm>
          <a:custGeom>
            <a:avLst/>
            <a:gdLst>
              <a:gd name="T0" fmla="*/ 0 w 10"/>
              <a:gd name="T1" fmla="*/ 21 h 21"/>
              <a:gd name="T2" fmla="*/ 10 w 10"/>
              <a:gd name="T3" fmla="*/ 21 h 21"/>
              <a:gd name="T4" fmla="*/ 10 w 10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21"/>
                </a:move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35" name="Freeform 410"/>
          <p:cNvSpPr>
            <a:spLocks/>
          </p:cNvSpPr>
          <p:nvPr/>
        </p:nvSpPr>
        <p:spPr bwMode="auto">
          <a:xfrm>
            <a:off x="7326313" y="1893888"/>
            <a:ext cx="215900" cy="4333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36" name="Freeform 411"/>
          <p:cNvSpPr>
            <a:spLocks/>
          </p:cNvSpPr>
          <p:nvPr/>
        </p:nvSpPr>
        <p:spPr bwMode="auto">
          <a:xfrm>
            <a:off x="7539038" y="1914525"/>
            <a:ext cx="241301" cy="412751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37" name="Freeform 412"/>
          <p:cNvSpPr>
            <a:spLocks/>
          </p:cNvSpPr>
          <p:nvPr/>
        </p:nvSpPr>
        <p:spPr bwMode="auto">
          <a:xfrm>
            <a:off x="7780339" y="1916113"/>
            <a:ext cx="258761" cy="433388"/>
          </a:xfrm>
          <a:custGeom>
            <a:avLst/>
            <a:gdLst>
              <a:gd name="T0" fmla="*/ 0 w 11"/>
              <a:gd name="T1" fmla="*/ 0 h 20"/>
              <a:gd name="T2" fmla="*/ 11 w 11"/>
              <a:gd name="T3" fmla="*/ 0 h 20"/>
              <a:gd name="T4" fmla="*/ 11 w 11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0"/>
                </a:moveTo>
                <a:lnTo>
                  <a:pt x="11" y="0"/>
                </a:lnTo>
                <a:lnTo>
                  <a:pt x="11" y="2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38" name="Freeform 413"/>
          <p:cNvSpPr>
            <a:spLocks/>
          </p:cNvSpPr>
          <p:nvPr/>
        </p:nvSpPr>
        <p:spPr bwMode="auto">
          <a:xfrm>
            <a:off x="8039099" y="1916113"/>
            <a:ext cx="196851" cy="433388"/>
          </a:xfrm>
          <a:custGeom>
            <a:avLst/>
            <a:gdLst>
              <a:gd name="T0" fmla="*/ 0 w 11"/>
              <a:gd name="T1" fmla="*/ 20 h 20"/>
              <a:gd name="T2" fmla="*/ 11 w 11"/>
              <a:gd name="T3" fmla="*/ 20 h 20"/>
              <a:gd name="T4" fmla="*/ 11 w 11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20"/>
                </a:moveTo>
                <a:lnTo>
                  <a:pt x="11" y="20"/>
                </a:lnTo>
                <a:lnTo>
                  <a:pt x="11" y="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39" name="Freeform 414"/>
          <p:cNvSpPr>
            <a:spLocks/>
          </p:cNvSpPr>
          <p:nvPr/>
        </p:nvSpPr>
        <p:spPr bwMode="auto">
          <a:xfrm>
            <a:off x="8235950" y="1916114"/>
            <a:ext cx="215900" cy="454025"/>
          </a:xfrm>
          <a:custGeom>
            <a:avLst/>
            <a:gdLst>
              <a:gd name="T0" fmla="*/ 0 w 10"/>
              <a:gd name="T1" fmla="*/ 0 h 21"/>
              <a:gd name="T2" fmla="*/ 10 w 10"/>
              <a:gd name="T3" fmla="*/ 0 h 21"/>
              <a:gd name="T4" fmla="*/ 10 w 10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0"/>
                </a:moveTo>
                <a:lnTo>
                  <a:pt x="10" y="0"/>
                </a:lnTo>
                <a:lnTo>
                  <a:pt x="10" y="21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40" name="Freeform 415"/>
          <p:cNvSpPr>
            <a:spLocks/>
          </p:cNvSpPr>
          <p:nvPr/>
        </p:nvSpPr>
        <p:spPr bwMode="auto">
          <a:xfrm>
            <a:off x="8451850" y="1916113"/>
            <a:ext cx="217488" cy="433388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41" name="Freeform 416"/>
          <p:cNvSpPr>
            <a:spLocks/>
          </p:cNvSpPr>
          <p:nvPr/>
        </p:nvSpPr>
        <p:spPr bwMode="auto">
          <a:xfrm>
            <a:off x="8667751" y="1916113"/>
            <a:ext cx="239713" cy="4333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42" name="Freeform 417"/>
          <p:cNvSpPr>
            <a:spLocks/>
          </p:cNvSpPr>
          <p:nvPr/>
        </p:nvSpPr>
        <p:spPr bwMode="auto">
          <a:xfrm>
            <a:off x="3922714" y="3714751"/>
            <a:ext cx="455613" cy="454025"/>
          </a:xfrm>
          <a:custGeom>
            <a:avLst/>
            <a:gdLst>
              <a:gd name="T0" fmla="*/ 0 w 21"/>
              <a:gd name="T1" fmla="*/ 0 h 21"/>
              <a:gd name="T2" fmla="*/ 0 w 21"/>
              <a:gd name="T3" fmla="*/ 21 h 21"/>
              <a:gd name="T4" fmla="*/ 11 w 21"/>
              <a:gd name="T5" fmla="*/ 21 h 21"/>
              <a:gd name="T6" fmla="*/ 11 w 21"/>
              <a:gd name="T7" fmla="*/ 0 h 21"/>
              <a:gd name="T8" fmla="*/ 21 w 21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1">
                <a:moveTo>
                  <a:pt x="0" y="0"/>
                </a:moveTo>
                <a:lnTo>
                  <a:pt x="0" y="21"/>
                </a:lnTo>
                <a:lnTo>
                  <a:pt x="11" y="21"/>
                </a:lnTo>
                <a:lnTo>
                  <a:pt x="11" y="0"/>
                </a:lnTo>
                <a:lnTo>
                  <a:pt x="21" y="0"/>
                </a:lnTo>
              </a:path>
            </a:pathLst>
          </a:custGeom>
          <a:noFill/>
          <a:ln w="14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43" name="Freeform 418"/>
          <p:cNvSpPr>
            <a:spLocks/>
          </p:cNvSpPr>
          <p:nvPr/>
        </p:nvSpPr>
        <p:spPr bwMode="auto">
          <a:xfrm>
            <a:off x="4378325" y="3259139"/>
            <a:ext cx="476250" cy="455613"/>
          </a:xfrm>
          <a:custGeom>
            <a:avLst/>
            <a:gdLst>
              <a:gd name="T0" fmla="*/ 0 w 22"/>
              <a:gd name="T1" fmla="*/ 21 h 21"/>
              <a:gd name="T2" fmla="*/ 0 w 22"/>
              <a:gd name="T3" fmla="*/ 0 h 21"/>
              <a:gd name="T4" fmla="*/ 11 w 22"/>
              <a:gd name="T5" fmla="*/ 0 h 21"/>
              <a:gd name="T6" fmla="*/ 11 w 22"/>
              <a:gd name="T7" fmla="*/ 21 h 21"/>
              <a:gd name="T8" fmla="*/ 22 w 22"/>
              <a:gd name="T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21">
                <a:moveTo>
                  <a:pt x="0" y="21"/>
                </a:moveTo>
                <a:lnTo>
                  <a:pt x="0" y="0"/>
                </a:lnTo>
                <a:lnTo>
                  <a:pt x="11" y="0"/>
                </a:lnTo>
                <a:lnTo>
                  <a:pt x="11" y="21"/>
                </a:lnTo>
                <a:lnTo>
                  <a:pt x="22" y="21"/>
                </a:lnTo>
              </a:path>
            </a:pathLst>
          </a:custGeom>
          <a:noFill/>
          <a:ln w="14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44" name="Freeform 419"/>
          <p:cNvSpPr>
            <a:spLocks/>
          </p:cNvSpPr>
          <p:nvPr/>
        </p:nvSpPr>
        <p:spPr bwMode="auto">
          <a:xfrm>
            <a:off x="4833939" y="3259138"/>
            <a:ext cx="454025" cy="454025"/>
          </a:xfrm>
          <a:custGeom>
            <a:avLst/>
            <a:gdLst>
              <a:gd name="T0" fmla="*/ 0 w 21"/>
              <a:gd name="T1" fmla="*/ 20 h 20"/>
              <a:gd name="T2" fmla="*/ 0 w 21"/>
              <a:gd name="T3" fmla="*/ 0 h 20"/>
              <a:gd name="T4" fmla="*/ 10 w 21"/>
              <a:gd name="T5" fmla="*/ 0 h 20"/>
              <a:gd name="T6" fmla="*/ 10 w 21"/>
              <a:gd name="T7" fmla="*/ 20 h 20"/>
              <a:gd name="T8" fmla="*/ 21 w 21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0">
                <a:moveTo>
                  <a:pt x="0" y="20"/>
                </a:moveTo>
                <a:lnTo>
                  <a:pt x="0" y="0"/>
                </a:lnTo>
                <a:lnTo>
                  <a:pt x="10" y="0"/>
                </a:lnTo>
                <a:lnTo>
                  <a:pt x="10" y="20"/>
                </a:lnTo>
                <a:lnTo>
                  <a:pt x="21" y="20"/>
                </a:lnTo>
              </a:path>
            </a:pathLst>
          </a:custGeom>
          <a:noFill/>
          <a:ln w="14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45" name="Freeform 420"/>
          <p:cNvSpPr>
            <a:spLocks/>
          </p:cNvSpPr>
          <p:nvPr/>
        </p:nvSpPr>
        <p:spPr bwMode="auto">
          <a:xfrm>
            <a:off x="5287964" y="3259138"/>
            <a:ext cx="498475" cy="454024"/>
          </a:xfrm>
          <a:custGeom>
            <a:avLst/>
            <a:gdLst>
              <a:gd name="T0" fmla="*/ 1 w 24"/>
              <a:gd name="T1" fmla="*/ 20 h 20"/>
              <a:gd name="T2" fmla="*/ 0 w 24"/>
              <a:gd name="T3" fmla="*/ 0 h 20"/>
              <a:gd name="T4" fmla="*/ 12 w 24"/>
              <a:gd name="T5" fmla="*/ 0 h 20"/>
              <a:gd name="T6" fmla="*/ 12 w 24"/>
              <a:gd name="T7" fmla="*/ 20 h 20"/>
              <a:gd name="T8" fmla="*/ 24 w 24"/>
              <a:gd name="T9" fmla="*/ 20 h 20"/>
              <a:gd name="connsiteX0" fmla="*/ 192 w 10000"/>
              <a:gd name="connsiteY0" fmla="*/ 10000 h 10000"/>
              <a:gd name="connsiteX1" fmla="*/ 0 w 10000"/>
              <a:gd name="connsiteY1" fmla="*/ 0 h 10000"/>
              <a:gd name="connsiteX2" fmla="*/ 5000 w 10000"/>
              <a:gd name="connsiteY2" fmla="*/ 0 h 10000"/>
              <a:gd name="connsiteX3" fmla="*/ 5000 w 10000"/>
              <a:gd name="connsiteY3" fmla="*/ 10000 h 10000"/>
              <a:gd name="connsiteX4" fmla="*/ 10000 w 10000"/>
              <a:gd name="connsiteY4" fmla="*/ 10000 h 10000"/>
              <a:gd name="connsiteX0" fmla="*/ 79 w 10000"/>
              <a:gd name="connsiteY0" fmla="*/ 10000 h 10000"/>
              <a:gd name="connsiteX1" fmla="*/ 0 w 10000"/>
              <a:gd name="connsiteY1" fmla="*/ 0 h 10000"/>
              <a:gd name="connsiteX2" fmla="*/ 5000 w 10000"/>
              <a:gd name="connsiteY2" fmla="*/ 0 h 10000"/>
              <a:gd name="connsiteX3" fmla="*/ 5000 w 10000"/>
              <a:gd name="connsiteY3" fmla="*/ 10000 h 10000"/>
              <a:gd name="connsiteX4" fmla="*/ 1000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79" y="10000"/>
                </a:moveTo>
                <a:cubicBezTo>
                  <a:pt x="53" y="6667"/>
                  <a:pt x="26" y="3333"/>
                  <a:pt x="0" y="0"/>
                </a:cubicBezTo>
                <a:lnTo>
                  <a:pt x="5000" y="0"/>
                </a:lnTo>
                <a:lnTo>
                  <a:pt x="5000" y="10000"/>
                </a:lnTo>
                <a:lnTo>
                  <a:pt x="10000" y="10000"/>
                </a:lnTo>
              </a:path>
            </a:pathLst>
          </a:custGeom>
          <a:noFill/>
          <a:ln w="14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46" name="Freeform 421"/>
          <p:cNvSpPr>
            <a:spLocks/>
          </p:cNvSpPr>
          <p:nvPr/>
        </p:nvSpPr>
        <p:spPr bwMode="auto">
          <a:xfrm>
            <a:off x="5765800" y="3714750"/>
            <a:ext cx="476250" cy="433388"/>
          </a:xfrm>
          <a:custGeom>
            <a:avLst/>
            <a:gdLst>
              <a:gd name="T0" fmla="*/ 0 w 22"/>
              <a:gd name="T1" fmla="*/ 0 h 20"/>
              <a:gd name="T2" fmla="*/ 0 w 22"/>
              <a:gd name="T3" fmla="*/ 20 h 20"/>
              <a:gd name="T4" fmla="*/ 11 w 22"/>
              <a:gd name="T5" fmla="*/ 20 h 20"/>
              <a:gd name="T6" fmla="*/ 11 w 22"/>
              <a:gd name="T7" fmla="*/ 0 h 20"/>
              <a:gd name="T8" fmla="*/ 22 w 22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20">
                <a:moveTo>
                  <a:pt x="0" y="0"/>
                </a:moveTo>
                <a:lnTo>
                  <a:pt x="0" y="20"/>
                </a:lnTo>
                <a:lnTo>
                  <a:pt x="11" y="20"/>
                </a:lnTo>
                <a:lnTo>
                  <a:pt x="11" y="0"/>
                </a:lnTo>
                <a:lnTo>
                  <a:pt x="22" y="0"/>
                </a:lnTo>
              </a:path>
            </a:pathLst>
          </a:custGeom>
          <a:noFill/>
          <a:ln w="14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47" name="Freeform 422"/>
          <p:cNvSpPr>
            <a:spLocks/>
          </p:cNvSpPr>
          <p:nvPr/>
        </p:nvSpPr>
        <p:spPr bwMode="auto">
          <a:xfrm>
            <a:off x="6219826" y="3259139"/>
            <a:ext cx="455613" cy="455613"/>
          </a:xfrm>
          <a:custGeom>
            <a:avLst/>
            <a:gdLst>
              <a:gd name="T0" fmla="*/ 0 w 21"/>
              <a:gd name="T1" fmla="*/ 21 h 21"/>
              <a:gd name="T2" fmla="*/ 0 w 21"/>
              <a:gd name="T3" fmla="*/ 0 h 21"/>
              <a:gd name="T4" fmla="*/ 11 w 21"/>
              <a:gd name="T5" fmla="*/ 0 h 21"/>
              <a:gd name="T6" fmla="*/ 11 w 21"/>
              <a:gd name="T7" fmla="*/ 21 h 21"/>
              <a:gd name="T8" fmla="*/ 21 w 21"/>
              <a:gd name="T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1">
                <a:moveTo>
                  <a:pt x="0" y="21"/>
                </a:moveTo>
                <a:lnTo>
                  <a:pt x="0" y="0"/>
                </a:lnTo>
                <a:lnTo>
                  <a:pt x="11" y="0"/>
                </a:lnTo>
                <a:lnTo>
                  <a:pt x="11" y="21"/>
                </a:lnTo>
                <a:lnTo>
                  <a:pt x="21" y="21"/>
                </a:lnTo>
              </a:path>
            </a:pathLst>
          </a:custGeom>
          <a:noFill/>
          <a:ln w="14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48" name="Freeform 423"/>
          <p:cNvSpPr>
            <a:spLocks/>
          </p:cNvSpPr>
          <p:nvPr/>
        </p:nvSpPr>
        <p:spPr bwMode="auto">
          <a:xfrm>
            <a:off x="6675438" y="3714750"/>
            <a:ext cx="476250" cy="433388"/>
          </a:xfrm>
          <a:custGeom>
            <a:avLst/>
            <a:gdLst>
              <a:gd name="T0" fmla="*/ 0 w 22"/>
              <a:gd name="T1" fmla="*/ 0 h 20"/>
              <a:gd name="T2" fmla="*/ 0 w 22"/>
              <a:gd name="T3" fmla="*/ 20 h 20"/>
              <a:gd name="T4" fmla="*/ 11 w 22"/>
              <a:gd name="T5" fmla="*/ 20 h 20"/>
              <a:gd name="T6" fmla="*/ 11 w 22"/>
              <a:gd name="T7" fmla="*/ 0 h 20"/>
              <a:gd name="T8" fmla="*/ 22 w 22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20">
                <a:moveTo>
                  <a:pt x="0" y="0"/>
                </a:moveTo>
                <a:lnTo>
                  <a:pt x="0" y="20"/>
                </a:lnTo>
                <a:lnTo>
                  <a:pt x="11" y="20"/>
                </a:lnTo>
                <a:lnTo>
                  <a:pt x="11" y="0"/>
                </a:lnTo>
                <a:lnTo>
                  <a:pt x="22" y="0"/>
                </a:lnTo>
              </a:path>
            </a:pathLst>
          </a:custGeom>
          <a:noFill/>
          <a:ln w="14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49" name="Freeform 424"/>
          <p:cNvSpPr>
            <a:spLocks/>
          </p:cNvSpPr>
          <p:nvPr/>
        </p:nvSpPr>
        <p:spPr bwMode="auto">
          <a:xfrm>
            <a:off x="7131051" y="3259139"/>
            <a:ext cx="454025" cy="455613"/>
          </a:xfrm>
          <a:custGeom>
            <a:avLst/>
            <a:gdLst>
              <a:gd name="T0" fmla="*/ 0 w 21"/>
              <a:gd name="T1" fmla="*/ 21 h 21"/>
              <a:gd name="T2" fmla="*/ 0 w 21"/>
              <a:gd name="T3" fmla="*/ 0 h 21"/>
              <a:gd name="T4" fmla="*/ 11 w 21"/>
              <a:gd name="T5" fmla="*/ 0 h 21"/>
              <a:gd name="T6" fmla="*/ 11 w 21"/>
              <a:gd name="T7" fmla="*/ 21 h 21"/>
              <a:gd name="T8" fmla="*/ 21 w 21"/>
              <a:gd name="T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1">
                <a:moveTo>
                  <a:pt x="0" y="21"/>
                </a:moveTo>
                <a:lnTo>
                  <a:pt x="0" y="0"/>
                </a:lnTo>
                <a:lnTo>
                  <a:pt x="11" y="0"/>
                </a:lnTo>
                <a:lnTo>
                  <a:pt x="11" y="21"/>
                </a:lnTo>
                <a:lnTo>
                  <a:pt x="21" y="21"/>
                </a:lnTo>
              </a:path>
            </a:pathLst>
          </a:custGeom>
          <a:noFill/>
          <a:ln w="14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50" name="Freeform 425"/>
          <p:cNvSpPr>
            <a:spLocks/>
          </p:cNvSpPr>
          <p:nvPr/>
        </p:nvSpPr>
        <p:spPr bwMode="auto">
          <a:xfrm>
            <a:off x="7585075" y="3714750"/>
            <a:ext cx="477838" cy="433388"/>
          </a:xfrm>
          <a:custGeom>
            <a:avLst/>
            <a:gdLst>
              <a:gd name="T0" fmla="*/ 0 w 22"/>
              <a:gd name="T1" fmla="*/ 0 h 20"/>
              <a:gd name="T2" fmla="*/ 0 w 22"/>
              <a:gd name="T3" fmla="*/ 20 h 20"/>
              <a:gd name="T4" fmla="*/ 11 w 22"/>
              <a:gd name="T5" fmla="*/ 20 h 20"/>
              <a:gd name="T6" fmla="*/ 11 w 22"/>
              <a:gd name="T7" fmla="*/ 0 h 20"/>
              <a:gd name="T8" fmla="*/ 22 w 22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20">
                <a:moveTo>
                  <a:pt x="0" y="0"/>
                </a:moveTo>
                <a:lnTo>
                  <a:pt x="0" y="20"/>
                </a:lnTo>
                <a:lnTo>
                  <a:pt x="11" y="20"/>
                </a:lnTo>
                <a:lnTo>
                  <a:pt x="11" y="0"/>
                </a:lnTo>
                <a:lnTo>
                  <a:pt x="22" y="0"/>
                </a:lnTo>
              </a:path>
            </a:pathLst>
          </a:custGeom>
          <a:noFill/>
          <a:ln w="14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51" name="Freeform 426"/>
          <p:cNvSpPr>
            <a:spLocks/>
          </p:cNvSpPr>
          <p:nvPr/>
        </p:nvSpPr>
        <p:spPr bwMode="auto">
          <a:xfrm>
            <a:off x="8040688" y="3714750"/>
            <a:ext cx="433388" cy="433388"/>
          </a:xfrm>
          <a:custGeom>
            <a:avLst/>
            <a:gdLst>
              <a:gd name="T0" fmla="*/ 0 w 20"/>
              <a:gd name="T1" fmla="*/ 0 h 20"/>
              <a:gd name="T2" fmla="*/ 0 w 20"/>
              <a:gd name="T3" fmla="*/ 20 h 20"/>
              <a:gd name="T4" fmla="*/ 10 w 20"/>
              <a:gd name="T5" fmla="*/ 20 h 20"/>
              <a:gd name="T6" fmla="*/ 10 w 20"/>
              <a:gd name="T7" fmla="*/ 0 h 20"/>
              <a:gd name="T8" fmla="*/ 20 w 20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0">
                <a:moveTo>
                  <a:pt x="0" y="0"/>
                </a:moveTo>
                <a:lnTo>
                  <a:pt x="0" y="20"/>
                </a:lnTo>
                <a:lnTo>
                  <a:pt x="10" y="20"/>
                </a:lnTo>
                <a:lnTo>
                  <a:pt x="10" y="0"/>
                </a:lnTo>
                <a:lnTo>
                  <a:pt x="20" y="0"/>
                </a:lnTo>
              </a:path>
            </a:pathLst>
          </a:custGeom>
          <a:noFill/>
          <a:ln w="14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52" name="Freeform 427"/>
          <p:cNvSpPr>
            <a:spLocks/>
          </p:cNvSpPr>
          <p:nvPr/>
        </p:nvSpPr>
        <p:spPr bwMode="auto">
          <a:xfrm>
            <a:off x="8451075" y="3714750"/>
            <a:ext cx="456388" cy="433388"/>
          </a:xfrm>
          <a:custGeom>
            <a:avLst/>
            <a:gdLst>
              <a:gd name="T0" fmla="*/ 1 w 21"/>
              <a:gd name="T1" fmla="*/ 0 h 20"/>
              <a:gd name="T2" fmla="*/ 0 w 21"/>
              <a:gd name="T3" fmla="*/ 20 h 20"/>
              <a:gd name="T4" fmla="*/ 10 w 21"/>
              <a:gd name="T5" fmla="*/ 20 h 20"/>
              <a:gd name="T6" fmla="*/ 10 w 21"/>
              <a:gd name="T7" fmla="*/ 0 h 20"/>
              <a:gd name="T8" fmla="*/ 21 w 21"/>
              <a:gd name="T9" fmla="*/ 0 h 20"/>
              <a:gd name="connsiteX0" fmla="*/ 0 w 10017"/>
              <a:gd name="connsiteY0" fmla="*/ 0 h 10000"/>
              <a:gd name="connsiteX1" fmla="*/ 17 w 10017"/>
              <a:gd name="connsiteY1" fmla="*/ 10000 h 10000"/>
              <a:gd name="connsiteX2" fmla="*/ 4779 w 10017"/>
              <a:gd name="connsiteY2" fmla="*/ 10000 h 10000"/>
              <a:gd name="connsiteX3" fmla="*/ 4779 w 10017"/>
              <a:gd name="connsiteY3" fmla="*/ 0 h 10000"/>
              <a:gd name="connsiteX4" fmla="*/ 10017 w 1001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7" h="10000">
                <a:moveTo>
                  <a:pt x="0" y="0"/>
                </a:moveTo>
                <a:cubicBezTo>
                  <a:pt x="6" y="3333"/>
                  <a:pt x="11" y="6667"/>
                  <a:pt x="17" y="10000"/>
                </a:cubicBezTo>
                <a:lnTo>
                  <a:pt x="4779" y="10000"/>
                </a:lnTo>
                <a:lnTo>
                  <a:pt x="4779" y="0"/>
                </a:lnTo>
                <a:lnTo>
                  <a:pt x="10017" y="0"/>
                </a:lnTo>
              </a:path>
            </a:pathLst>
          </a:custGeom>
          <a:noFill/>
          <a:ln w="14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892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Manchester </a:t>
            </a:r>
            <a:r>
              <a:rPr lang="fr-FR" dirty="0" err="1">
                <a:solidFill>
                  <a:schemeClr val="tx1"/>
                </a:solidFill>
              </a:rPr>
              <a:t>Encoding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3251200" y="5029201"/>
            <a:ext cx="7416800" cy="1128713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pt-BR" dirty="0">
                <a:latin typeface="Calibri" panose="020F0502020204030204" pitchFamily="34" charset="0"/>
              </a:rPr>
              <a:t>Logical 1 : 0 → 1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pt-BR" dirty="0">
                <a:latin typeface="Calibri" panose="020F0502020204030204" pitchFamily="34" charset="0"/>
              </a:rPr>
              <a:t>Logical 0 : 1 → 0</a:t>
            </a:r>
          </a:p>
        </p:txBody>
      </p:sp>
      <p:sp>
        <p:nvSpPr>
          <p:cNvPr id="9" name="AutoShape 20"/>
          <p:cNvSpPr>
            <a:spLocks noChangeAspect="1" noChangeArrowheads="1" noTextEdit="1"/>
          </p:cNvSpPr>
          <p:nvPr/>
        </p:nvSpPr>
        <p:spPr bwMode="auto">
          <a:xfrm>
            <a:off x="3733800" y="2057400"/>
            <a:ext cx="6934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2"/>
          <p:cNvSpPr>
            <a:spLocks/>
          </p:cNvSpPr>
          <p:nvPr/>
        </p:nvSpPr>
        <p:spPr bwMode="auto">
          <a:xfrm>
            <a:off x="3775075" y="2162175"/>
            <a:ext cx="1009650" cy="420688"/>
          </a:xfrm>
          <a:custGeom>
            <a:avLst/>
            <a:gdLst>
              <a:gd name="T0" fmla="*/ 9 w 48"/>
              <a:gd name="T1" fmla="*/ 0 h 20"/>
              <a:gd name="T2" fmla="*/ 39 w 48"/>
              <a:gd name="T3" fmla="*/ 0 h 20"/>
              <a:gd name="T4" fmla="*/ 48 w 48"/>
              <a:gd name="T5" fmla="*/ 9 h 20"/>
              <a:gd name="T6" fmla="*/ 48 w 48"/>
              <a:gd name="T7" fmla="*/ 11 h 20"/>
              <a:gd name="T8" fmla="*/ 39 w 48"/>
              <a:gd name="T9" fmla="*/ 20 h 20"/>
              <a:gd name="T10" fmla="*/ 9 w 48"/>
              <a:gd name="T11" fmla="*/ 20 h 20"/>
              <a:gd name="T12" fmla="*/ 0 w 48"/>
              <a:gd name="T13" fmla="*/ 11 h 20"/>
              <a:gd name="T14" fmla="*/ 0 w 48"/>
              <a:gd name="T15" fmla="*/ 9 h 20"/>
              <a:gd name="T16" fmla="*/ 9 w 48"/>
              <a:gd name="T1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20">
                <a:moveTo>
                  <a:pt x="9" y="0"/>
                </a:moveTo>
                <a:lnTo>
                  <a:pt x="39" y="0"/>
                </a:lnTo>
                <a:cubicBezTo>
                  <a:pt x="44" y="0"/>
                  <a:pt x="48" y="4"/>
                  <a:pt x="48" y="9"/>
                </a:cubicBezTo>
                <a:lnTo>
                  <a:pt x="48" y="11"/>
                </a:lnTo>
                <a:cubicBezTo>
                  <a:pt x="48" y="16"/>
                  <a:pt x="44" y="20"/>
                  <a:pt x="39" y="20"/>
                </a:cubicBezTo>
                <a:lnTo>
                  <a:pt x="9" y="20"/>
                </a:lnTo>
                <a:cubicBezTo>
                  <a:pt x="4" y="20"/>
                  <a:pt x="0" y="16"/>
                  <a:pt x="0" y="11"/>
                </a:cubicBezTo>
                <a:lnTo>
                  <a:pt x="0" y="9"/>
                </a:lnTo>
                <a:cubicBezTo>
                  <a:pt x="0" y="4"/>
                  <a:pt x="4" y="0"/>
                  <a:pt x="9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23"/>
          <p:cNvSpPr>
            <a:spLocks noChangeShapeType="1"/>
          </p:cNvSpPr>
          <p:nvPr/>
        </p:nvSpPr>
        <p:spPr bwMode="auto">
          <a:xfrm>
            <a:off x="4910138" y="3886200"/>
            <a:ext cx="5735638" cy="0"/>
          </a:xfrm>
          <a:prstGeom prst="line">
            <a:avLst/>
          </a:pr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>
            <a:off x="4889500" y="2120900"/>
            <a:ext cx="230188" cy="419100"/>
          </a:xfrm>
          <a:custGeom>
            <a:avLst/>
            <a:gdLst>
              <a:gd name="T0" fmla="*/ 0 w 11"/>
              <a:gd name="T1" fmla="*/ 0 h 20"/>
              <a:gd name="T2" fmla="*/ 11 w 11"/>
              <a:gd name="T3" fmla="*/ 0 h 20"/>
              <a:gd name="T4" fmla="*/ 11 w 11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0"/>
                </a:moveTo>
                <a:lnTo>
                  <a:pt x="11" y="0"/>
                </a:lnTo>
                <a:lnTo>
                  <a:pt x="11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5119688" y="2098675"/>
            <a:ext cx="211138" cy="420688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5330825" y="2098676"/>
            <a:ext cx="230188" cy="441325"/>
          </a:xfrm>
          <a:custGeom>
            <a:avLst/>
            <a:gdLst>
              <a:gd name="T0" fmla="*/ 0 w 11"/>
              <a:gd name="T1" fmla="*/ 0 h 21"/>
              <a:gd name="T2" fmla="*/ 11 w 11"/>
              <a:gd name="T3" fmla="*/ 0 h 21"/>
              <a:gd name="T4" fmla="*/ 11 w 11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1">
                <a:moveTo>
                  <a:pt x="0" y="0"/>
                </a:moveTo>
                <a:lnTo>
                  <a:pt x="11" y="0"/>
                </a:lnTo>
                <a:lnTo>
                  <a:pt x="11" y="21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5561013" y="2098675"/>
            <a:ext cx="211138" cy="420689"/>
          </a:xfrm>
          <a:custGeom>
            <a:avLst/>
            <a:gdLst>
              <a:gd name="T0" fmla="*/ 0 w 10"/>
              <a:gd name="T1" fmla="*/ 21 h 21"/>
              <a:gd name="T2" fmla="*/ 10 w 10"/>
              <a:gd name="T3" fmla="*/ 21 h 21"/>
              <a:gd name="T4" fmla="*/ 10 w 10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21"/>
                </a:move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8"/>
          <p:cNvSpPr>
            <a:spLocks/>
          </p:cNvSpPr>
          <p:nvPr/>
        </p:nvSpPr>
        <p:spPr bwMode="auto">
          <a:xfrm>
            <a:off x="5770562" y="2098675"/>
            <a:ext cx="231776" cy="4206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9"/>
          <p:cNvSpPr>
            <a:spLocks/>
          </p:cNvSpPr>
          <p:nvPr/>
        </p:nvSpPr>
        <p:spPr bwMode="auto">
          <a:xfrm>
            <a:off x="6002338" y="2098675"/>
            <a:ext cx="211138" cy="420688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30"/>
          <p:cNvSpPr>
            <a:spLocks/>
          </p:cNvSpPr>
          <p:nvPr/>
        </p:nvSpPr>
        <p:spPr bwMode="auto">
          <a:xfrm>
            <a:off x="6213475" y="2098675"/>
            <a:ext cx="209550" cy="4206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>
            <a:off x="6423025" y="2098675"/>
            <a:ext cx="230188" cy="420689"/>
          </a:xfrm>
          <a:custGeom>
            <a:avLst/>
            <a:gdLst>
              <a:gd name="T0" fmla="*/ 0 w 11"/>
              <a:gd name="T1" fmla="*/ 21 h 21"/>
              <a:gd name="T2" fmla="*/ 11 w 11"/>
              <a:gd name="T3" fmla="*/ 21 h 21"/>
              <a:gd name="T4" fmla="*/ 11 w 11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1">
                <a:moveTo>
                  <a:pt x="0" y="21"/>
                </a:moveTo>
                <a:lnTo>
                  <a:pt x="11" y="21"/>
                </a:lnTo>
                <a:lnTo>
                  <a:pt x="11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32"/>
          <p:cNvSpPr>
            <a:spLocks/>
          </p:cNvSpPr>
          <p:nvPr/>
        </p:nvSpPr>
        <p:spPr bwMode="auto">
          <a:xfrm>
            <a:off x="6653213" y="2098675"/>
            <a:ext cx="211138" cy="4206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33"/>
          <p:cNvSpPr>
            <a:spLocks/>
          </p:cNvSpPr>
          <p:nvPr/>
        </p:nvSpPr>
        <p:spPr bwMode="auto">
          <a:xfrm>
            <a:off x="6864350" y="2098675"/>
            <a:ext cx="230188" cy="420689"/>
          </a:xfrm>
          <a:custGeom>
            <a:avLst/>
            <a:gdLst>
              <a:gd name="T0" fmla="*/ 0 w 11"/>
              <a:gd name="T1" fmla="*/ 21 h 21"/>
              <a:gd name="T2" fmla="*/ 11 w 11"/>
              <a:gd name="T3" fmla="*/ 21 h 21"/>
              <a:gd name="T4" fmla="*/ 11 w 11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1">
                <a:moveTo>
                  <a:pt x="0" y="21"/>
                </a:moveTo>
                <a:lnTo>
                  <a:pt x="11" y="21"/>
                </a:lnTo>
                <a:lnTo>
                  <a:pt x="11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34"/>
          <p:cNvSpPr>
            <a:spLocks/>
          </p:cNvSpPr>
          <p:nvPr/>
        </p:nvSpPr>
        <p:spPr bwMode="auto">
          <a:xfrm>
            <a:off x="7094537" y="2098675"/>
            <a:ext cx="211138" cy="420688"/>
          </a:xfrm>
          <a:custGeom>
            <a:avLst/>
            <a:gdLst>
              <a:gd name="T0" fmla="*/ 0 w 11"/>
              <a:gd name="T1" fmla="*/ 0 h 20"/>
              <a:gd name="T2" fmla="*/ 11 w 11"/>
              <a:gd name="T3" fmla="*/ 0 h 20"/>
              <a:gd name="T4" fmla="*/ 11 w 11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0"/>
                </a:moveTo>
                <a:lnTo>
                  <a:pt x="11" y="0"/>
                </a:lnTo>
                <a:lnTo>
                  <a:pt x="11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>
            <a:off x="5099050" y="25828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36"/>
          <p:cNvSpPr>
            <a:spLocks noChangeShapeType="1"/>
          </p:cNvSpPr>
          <p:nvPr/>
        </p:nvSpPr>
        <p:spPr bwMode="auto">
          <a:xfrm>
            <a:off x="5099050" y="277177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>
            <a:off x="5099050" y="29606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>
            <a:off x="5099050" y="312896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39"/>
          <p:cNvSpPr>
            <a:spLocks noChangeShapeType="1"/>
          </p:cNvSpPr>
          <p:nvPr/>
        </p:nvSpPr>
        <p:spPr bwMode="auto">
          <a:xfrm>
            <a:off x="5099050" y="33178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40"/>
          <p:cNvSpPr>
            <a:spLocks noChangeShapeType="1"/>
          </p:cNvSpPr>
          <p:nvPr/>
        </p:nvSpPr>
        <p:spPr bwMode="auto">
          <a:xfrm>
            <a:off x="5099050" y="35067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41"/>
          <p:cNvSpPr>
            <a:spLocks noChangeShapeType="1"/>
          </p:cNvSpPr>
          <p:nvPr/>
        </p:nvSpPr>
        <p:spPr bwMode="auto">
          <a:xfrm>
            <a:off x="5099050" y="3697288"/>
            <a:ext cx="0" cy="825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42"/>
          <p:cNvSpPr>
            <a:spLocks noChangeShapeType="1"/>
          </p:cNvSpPr>
          <p:nvPr/>
        </p:nvSpPr>
        <p:spPr bwMode="auto">
          <a:xfrm>
            <a:off x="5099050" y="38862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>
            <a:off x="5099050" y="40544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48" name="Line 44"/>
          <p:cNvSpPr>
            <a:spLocks noChangeShapeType="1"/>
          </p:cNvSpPr>
          <p:nvPr/>
        </p:nvSpPr>
        <p:spPr bwMode="auto">
          <a:xfrm>
            <a:off x="5099050" y="42433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49" name="Line 45"/>
          <p:cNvSpPr>
            <a:spLocks noChangeShapeType="1"/>
          </p:cNvSpPr>
          <p:nvPr/>
        </p:nvSpPr>
        <p:spPr bwMode="auto">
          <a:xfrm>
            <a:off x="5540375" y="25828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0" name="Line 46"/>
          <p:cNvSpPr>
            <a:spLocks noChangeShapeType="1"/>
          </p:cNvSpPr>
          <p:nvPr/>
        </p:nvSpPr>
        <p:spPr bwMode="auto">
          <a:xfrm>
            <a:off x="5540375" y="277177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1" name="Line 47"/>
          <p:cNvSpPr>
            <a:spLocks noChangeShapeType="1"/>
          </p:cNvSpPr>
          <p:nvPr/>
        </p:nvSpPr>
        <p:spPr bwMode="auto">
          <a:xfrm>
            <a:off x="5540375" y="29606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Line 48"/>
          <p:cNvSpPr>
            <a:spLocks noChangeShapeType="1"/>
          </p:cNvSpPr>
          <p:nvPr/>
        </p:nvSpPr>
        <p:spPr bwMode="auto">
          <a:xfrm>
            <a:off x="5540375" y="312896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3" name="Line 49"/>
          <p:cNvSpPr>
            <a:spLocks noChangeShapeType="1"/>
          </p:cNvSpPr>
          <p:nvPr/>
        </p:nvSpPr>
        <p:spPr bwMode="auto">
          <a:xfrm>
            <a:off x="5540375" y="33178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Line 50"/>
          <p:cNvSpPr>
            <a:spLocks noChangeShapeType="1"/>
          </p:cNvSpPr>
          <p:nvPr/>
        </p:nvSpPr>
        <p:spPr bwMode="auto">
          <a:xfrm>
            <a:off x="5540375" y="35067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5" name="Line 51"/>
          <p:cNvSpPr>
            <a:spLocks noChangeShapeType="1"/>
          </p:cNvSpPr>
          <p:nvPr/>
        </p:nvSpPr>
        <p:spPr bwMode="auto">
          <a:xfrm>
            <a:off x="5540375" y="3697288"/>
            <a:ext cx="0" cy="825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6" name="Line 52"/>
          <p:cNvSpPr>
            <a:spLocks noChangeShapeType="1"/>
          </p:cNvSpPr>
          <p:nvPr/>
        </p:nvSpPr>
        <p:spPr bwMode="auto">
          <a:xfrm>
            <a:off x="5540375" y="38862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Line 53"/>
          <p:cNvSpPr>
            <a:spLocks noChangeShapeType="1"/>
          </p:cNvSpPr>
          <p:nvPr/>
        </p:nvSpPr>
        <p:spPr bwMode="auto">
          <a:xfrm>
            <a:off x="5540375" y="40544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Line 54"/>
          <p:cNvSpPr>
            <a:spLocks noChangeShapeType="1"/>
          </p:cNvSpPr>
          <p:nvPr/>
        </p:nvSpPr>
        <p:spPr bwMode="auto">
          <a:xfrm>
            <a:off x="5540375" y="42433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Line 55"/>
          <p:cNvSpPr>
            <a:spLocks noChangeShapeType="1"/>
          </p:cNvSpPr>
          <p:nvPr/>
        </p:nvSpPr>
        <p:spPr bwMode="auto">
          <a:xfrm>
            <a:off x="5981700" y="256222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Line 56"/>
          <p:cNvSpPr>
            <a:spLocks noChangeShapeType="1"/>
          </p:cNvSpPr>
          <p:nvPr/>
        </p:nvSpPr>
        <p:spPr bwMode="auto">
          <a:xfrm>
            <a:off x="5981700" y="275113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1" name="Line 57"/>
          <p:cNvSpPr>
            <a:spLocks noChangeShapeType="1"/>
          </p:cNvSpPr>
          <p:nvPr/>
        </p:nvSpPr>
        <p:spPr bwMode="auto">
          <a:xfrm>
            <a:off x="5981700" y="294005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Line 58"/>
          <p:cNvSpPr>
            <a:spLocks noChangeShapeType="1"/>
          </p:cNvSpPr>
          <p:nvPr/>
        </p:nvSpPr>
        <p:spPr bwMode="auto">
          <a:xfrm>
            <a:off x="5981700" y="31289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3" name="Line 59"/>
          <p:cNvSpPr>
            <a:spLocks noChangeShapeType="1"/>
          </p:cNvSpPr>
          <p:nvPr/>
        </p:nvSpPr>
        <p:spPr bwMode="auto">
          <a:xfrm>
            <a:off x="5981700" y="331787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4" name="Line 60"/>
          <p:cNvSpPr>
            <a:spLocks noChangeShapeType="1"/>
          </p:cNvSpPr>
          <p:nvPr/>
        </p:nvSpPr>
        <p:spPr bwMode="auto">
          <a:xfrm>
            <a:off x="5981700" y="35067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5" name="Line 61"/>
          <p:cNvSpPr>
            <a:spLocks noChangeShapeType="1"/>
          </p:cNvSpPr>
          <p:nvPr/>
        </p:nvSpPr>
        <p:spPr bwMode="auto">
          <a:xfrm>
            <a:off x="5981700" y="367506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7" name="Line 62"/>
          <p:cNvSpPr>
            <a:spLocks noChangeShapeType="1"/>
          </p:cNvSpPr>
          <p:nvPr/>
        </p:nvSpPr>
        <p:spPr bwMode="auto">
          <a:xfrm>
            <a:off x="5981700" y="3863976"/>
            <a:ext cx="0" cy="10636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8" name="Line 63"/>
          <p:cNvSpPr>
            <a:spLocks noChangeShapeType="1"/>
          </p:cNvSpPr>
          <p:nvPr/>
        </p:nvSpPr>
        <p:spPr bwMode="auto">
          <a:xfrm>
            <a:off x="5981700" y="405447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9" name="Line 64"/>
          <p:cNvSpPr>
            <a:spLocks noChangeShapeType="1"/>
          </p:cNvSpPr>
          <p:nvPr/>
        </p:nvSpPr>
        <p:spPr bwMode="auto">
          <a:xfrm>
            <a:off x="5981700" y="42433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0" name="Line 65"/>
          <p:cNvSpPr>
            <a:spLocks noChangeShapeType="1"/>
          </p:cNvSpPr>
          <p:nvPr/>
        </p:nvSpPr>
        <p:spPr bwMode="auto">
          <a:xfrm>
            <a:off x="6423025" y="25828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1" name="Line 66"/>
          <p:cNvSpPr>
            <a:spLocks noChangeShapeType="1"/>
          </p:cNvSpPr>
          <p:nvPr/>
        </p:nvSpPr>
        <p:spPr bwMode="auto">
          <a:xfrm>
            <a:off x="6423025" y="277177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2" name="Line 67"/>
          <p:cNvSpPr>
            <a:spLocks noChangeShapeType="1"/>
          </p:cNvSpPr>
          <p:nvPr/>
        </p:nvSpPr>
        <p:spPr bwMode="auto">
          <a:xfrm>
            <a:off x="6423025" y="29606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3" name="Line 68"/>
          <p:cNvSpPr>
            <a:spLocks noChangeShapeType="1"/>
          </p:cNvSpPr>
          <p:nvPr/>
        </p:nvSpPr>
        <p:spPr bwMode="auto">
          <a:xfrm>
            <a:off x="6423025" y="312896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4" name="Line 69"/>
          <p:cNvSpPr>
            <a:spLocks noChangeShapeType="1"/>
          </p:cNvSpPr>
          <p:nvPr/>
        </p:nvSpPr>
        <p:spPr bwMode="auto">
          <a:xfrm>
            <a:off x="6423025" y="33178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5" name="Line 70"/>
          <p:cNvSpPr>
            <a:spLocks noChangeShapeType="1"/>
          </p:cNvSpPr>
          <p:nvPr/>
        </p:nvSpPr>
        <p:spPr bwMode="auto">
          <a:xfrm>
            <a:off x="6423025" y="35067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6" name="Line 71"/>
          <p:cNvSpPr>
            <a:spLocks noChangeShapeType="1"/>
          </p:cNvSpPr>
          <p:nvPr/>
        </p:nvSpPr>
        <p:spPr bwMode="auto">
          <a:xfrm>
            <a:off x="6423025" y="3697288"/>
            <a:ext cx="0" cy="825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7" name="Line 72"/>
          <p:cNvSpPr>
            <a:spLocks noChangeShapeType="1"/>
          </p:cNvSpPr>
          <p:nvPr/>
        </p:nvSpPr>
        <p:spPr bwMode="auto">
          <a:xfrm>
            <a:off x="6423025" y="38862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8" name="Line 73"/>
          <p:cNvSpPr>
            <a:spLocks noChangeShapeType="1"/>
          </p:cNvSpPr>
          <p:nvPr/>
        </p:nvSpPr>
        <p:spPr bwMode="auto">
          <a:xfrm>
            <a:off x="6423025" y="40544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9" name="Line 74"/>
          <p:cNvSpPr>
            <a:spLocks noChangeShapeType="1"/>
          </p:cNvSpPr>
          <p:nvPr/>
        </p:nvSpPr>
        <p:spPr bwMode="auto">
          <a:xfrm>
            <a:off x="6423025" y="42433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0" name="Line 75"/>
          <p:cNvSpPr>
            <a:spLocks noChangeShapeType="1"/>
          </p:cNvSpPr>
          <p:nvPr/>
        </p:nvSpPr>
        <p:spPr bwMode="auto">
          <a:xfrm>
            <a:off x="6884988" y="26035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1" name="Line 76"/>
          <p:cNvSpPr>
            <a:spLocks noChangeShapeType="1"/>
          </p:cNvSpPr>
          <p:nvPr/>
        </p:nvSpPr>
        <p:spPr bwMode="auto">
          <a:xfrm>
            <a:off x="6884988" y="27717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2" name="Line 77"/>
          <p:cNvSpPr>
            <a:spLocks noChangeShapeType="1"/>
          </p:cNvSpPr>
          <p:nvPr/>
        </p:nvSpPr>
        <p:spPr bwMode="auto">
          <a:xfrm>
            <a:off x="6884988" y="29606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3" name="Line 78"/>
          <p:cNvSpPr>
            <a:spLocks noChangeShapeType="1"/>
          </p:cNvSpPr>
          <p:nvPr/>
        </p:nvSpPr>
        <p:spPr bwMode="auto">
          <a:xfrm>
            <a:off x="6884988" y="31496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4" name="Line 79"/>
          <p:cNvSpPr>
            <a:spLocks noChangeShapeType="1"/>
          </p:cNvSpPr>
          <p:nvPr/>
        </p:nvSpPr>
        <p:spPr bwMode="auto">
          <a:xfrm>
            <a:off x="6884988" y="3340100"/>
            <a:ext cx="0" cy="825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5" name="Line 80"/>
          <p:cNvSpPr>
            <a:spLocks noChangeShapeType="1"/>
          </p:cNvSpPr>
          <p:nvPr/>
        </p:nvSpPr>
        <p:spPr bwMode="auto">
          <a:xfrm>
            <a:off x="6884988" y="352901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6" name="Line 81"/>
          <p:cNvSpPr>
            <a:spLocks noChangeShapeType="1"/>
          </p:cNvSpPr>
          <p:nvPr/>
        </p:nvSpPr>
        <p:spPr bwMode="auto">
          <a:xfrm>
            <a:off x="6884988" y="36972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7" name="Line 82"/>
          <p:cNvSpPr>
            <a:spLocks noChangeShapeType="1"/>
          </p:cNvSpPr>
          <p:nvPr/>
        </p:nvSpPr>
        <p:spPr bwMode="auto">
          <a:xfrm>
            <a:off x="6884988" y="388620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8" name="Line 83"/>
          <p:cNvSpPr>
            <a:spLocks noChangeShapeType="1"/>
          </p:cNvSpPr>
          <p:nvPr/>
        </p:nvSpPr>
        <p:spPr bwMode="auto">
          <a:xfrm>
            <a:off x="6884988" y="407511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9" name="Line 84"/>
          <p:cNvSpPr>
            <a:spLocks noChangeShapeType="1"/>
          </p:cNvSpPr>
          <p:nvPr/>
        </p:nvSpPr>
        <p:spPr bwMode="auto">
          <a:xfrm>
            <a:off x="6884988" y="42640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90" name="Line 85"/>
          <p:cNvSpPr>
            <a:spLocks noChangeShapeType="1"/>
          </p:cNvSpPr>
          <p:nvPr/>
        </p:nvSpPr>
        <p:spPr bwMode="auto">
          <a:xfrm>
            <a:off x="7326313" y="26035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91" name="Line 86"/>
          <p:cNvSpPr>
            <a:spLocks noChangeShapeType="1"/>
          </p:cNvSpPr>
          <p:nvPr/>
        </p:nvSpPr>
        <p:spPr bwMode="auto">
          <a:xfrm>
            <a:off x="7326313" y="27717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92" name="Line 87"/>
          <p:cNvSpPr>
            <a:spLocks noChangeShapeType="1"/>
          </p:cNvSpPr>
          <p:nvPr/>
        </p:nvSpPr>
        <p:spPr bwMode="auto">
          <a:xfrm>
            <a:off x="7326313" y="29606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93" name="Line 88"/>
          <p:cNvSpPr>
            <a:spLocks noChangeShapeType="1"/>
          </p:cNvSpPr>
          <p:nvPr/>
        </p:nvSpPr>
        <p:spPr bwMode="auto">
          <a:xfrm>
            <a:off x="7326313" y="31496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94" name="Line 89"/>
          <p:cNvSpPr>
            <a:spLocks noChangeShapeType="1"/>
          </p:cNvSpPr>
          <p:nvPr/>
        </p:nvSpPr>
        <p:spPr bwMode="auto">
          <a:xfrm>
            <a:off x="7326313" y="3340100"/>
            <a:ext cx="0" cy="825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95" name="Line 90"/>
          <p:cNvSpPr>
            <a:spLocks noChangeShapeType="1"/>
          </p:cNvSpPr>
          <p:nvPr/>
        </p:nvSpPr>
        <p:spPr bwMode="auto">
          <a:xfrm>
            <a:off x="7326313" y="352901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96" name="Line 91"/>
          <p:cNvSpPr>
            <a:spLocks noChangeShapeType="1"/>
          </p:cNvSpPr>
          <p:nvPr/>
        </p:nvSpPr>
        <p:spPr bwMode="auto">
          <a:xfrm>
            <a:off x="7326313" y="36972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97" name="Line 92"/>
          <p:cNvSpPr>
            <a:spLocks noChangeShapeType="1"/>
          </p:cNvSpPr>
          <p:nvPr/>
        </p:nvSpPr>
        <p:spPr bwMode="auto">
          <a:xfrm>
            <a:off x="7326313" y="388620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98" name="Line 93"/>
          <p:cNvSpPr>
            <a:spLocks noChangeShapeType="1"/>
          </p:cNvSpPr>
          <p:nvPr/>
        </p:nvSpPr>
        <p:spPr bwMode="auto">
          <a:xfrm>
            <a:off x="7326313" y="407511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99" name="Line 94"/>
          <p:cNvSpPr>
            <a:spLocks noChangeShapeType="1"/>
          </p:cNvSpPr>
          <p:nvPr/>
        </p:nvSpPr>
        <p:spPr bwMode="auto">
          <a:xfrm>
            <a:off x="7326313" y="42640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00" name="Line 95"/>
          <p:cNvSpPr>
            <a:spLocks noChangeShapeType="1"/>
          </p:cNvSpPr>
          <p:nvPr/>
        </p:nvSpPr>
        <p:spPr bwMode="auto">
          <a:xfrm>
            <a:off x="7767638" y="25828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01" name="Line 96"/>
          <p:cNvSpPr>
            <a:spLocks noChangeShapeType="1"/>
          </p:cNvSpPr>
          <p:nvPr/>
        </p:nvSpPr>
        <p:spPr bwMode="auto">
          <a:xfrm>
            <a:off x="7767638" y="277177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02" name="Line 97"/>
          <p:cNvSpPr>
            <a:spLocks noChangeShapeType="1"/>
          </p:cNvSpPr>
          <p:nvPr/>
        </p:nvSpPr>
        <p:spPr bwMode="auto">
          <a:xfrm>
            <a:off x="7767638" y="29606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03" name="Line 98"/>
          <p:cNvSpPr>
            <a:spLocks noChangeShapeType="1"/>
          </p:cNvSpPr>
          <p:nvPr/>
        </p:nvSpPr>
        <p:spPr bwMode="auto">
          <a:xfrm>
            <a:off x="7767638" y="31496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04" name="Line 99"/>
          <p:cNvSpPr>
            <a:spLocks noChangeShapeType="1"/>
          </p:cNvSpPr>
          <p:nvPr/>
        </p:nvSpPr>
        <p:spPr bwMode="auto">
          <a:xfrm>
            <a:off x="7767638" y="33178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05" name="Line 100"/>
          <p:cNvSpPr>
            <a:spLocks noChangeShapeType="1"/>
          </p:cNvSpPr>
          <p:nvPr/>
        </p:nvSpPr>
        <p:spPr bwMode="auto">
          <a:xfrm>
            <a:off x="7767638" y="3506789"/>
            <a:ext cx="0" cy="10636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06" name="Line 101"/>
          <p:cNvSpPr>
            <a:spLocks noChangeShapeType="1"/>
          </p:cNvSpPr>
          <p:nvPr/>
        </p:nvSpPr>
        <p:spPr bwMode="auto">
          <a:xfrm>
            <a:off x="7767638" y="3697288"/>
            <a:ext cx="0" cy="825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07" name="Line 102"/>
          <p:cNvSpPr>
            <a:spLocks noChangeShapeType="1"/>
          </p:cNvSpPr>
          <p:nvPr/>
        </p:nvSpPr>
        <p:spPr bwMode="auto">
          <a:xfrm>
            <a:off x="7767638" y="38862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08" name="Line 103"/>
          <p:cNvSpPr>
            <a:spLocks noChangeShapeType="1"/>
          </p:cNvSpPr>
          <p:nvPr/>
        </p:nvSpPr>
        <p:spPr bwMode="auto">
          <a:xfrm>
            <a:off x="7767638" y="407511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09" name="Line 104"/>
          <p:cNvSpPr>
            <a:spLocks noChangeShapeType="1"/>
          </p:cNvSpPr>
          <p:nvPr/>
        </p:nvSpPr>
        <p:spPr bwMode="auto">
          <a:xfrm>
            <a:off x="7767638" y="42433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10" name="Line 105"/>
          <p:cNvSpPr>
            <a:spLocks noChangeShapeType="1"/>
          </p:cNvSpPr>
          <p:nvPr/>
        </p:nvSpPr>
        <p:spPr bwMode="auto">
          <a:xfrm>
            <a:off x="7767638" y="4432300"/>
            <a:ext cx="0" cy="206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11" name="Line 106"/>
          <p:cNvSpPr>
            <a:spLocks noChangeShapeType="1"/>
          </p:cNvSpPr>
          <p:nvPr/>
        </p:nvSpPr>
        <p:spPr bwMode="auto">
          <a:xfrm>
            <a:off x="7767638" y="4432300"/>
            <a:ext cx="0" cy="206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12" name="Line 107"/>
          <p:cNvSpPr>
            <a:spLocks noChangeShapeType="1"/>
          </p:cNvSpPr>
          <p:nvPr/>
        </p:nvSpPr>
        <p:spPr bwMode="auto">
          <a:xfrm>
            <a:off x="8208963" y="26035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13" name="Line 108"/>
          <p:cNvSpPr>
            <a:spLocks noChangeShapeType="1"/>
          </p:cNvSpPr>
          <p:nvPr/>
        </p:nvSpPr>
        <p:spPr bwMode="auto">
          <a:xfrm>
            <a:off x="8208963" y="27717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14" name="Line 109"/>
          <p:cNvSpPr>
            <a:spLocks noChangeShapeType="1"/>
          </p:cNvSpPr>
          <p:nvPr/>
        </p:nvSpPr>
        <p:spPr bwMode="auto">
          <a:xfrm>
            <a:off x="8208963" y="29606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15" name="Line 110"/>
          <p:cNvSpPr>
            <a:spLocks noChangeShapeType="1"/>
          </p:cNvSpPr>
          <p:nvPr/>
        </p:nvSpPr>
        <p:spPr bwMode="auto">
          <a:xfrm>
            <a:off x="8208963" y="31496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16" name="Line 111"/>
          <p:cNvSpPr>
            <a:spLocks noChangeShapeType="1"/>
          </p:cNvSpPr>
          <p:nvPr/>
        </p:nvSpPr>
        <p:spPr bwMode="auto">
          <a:xfrm>
            <a:off x="8208963" y="3340100"/>
            <a:ext cx="0" cy="825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17" name="Line 112"/>
          <p:cNvSpPr>
            <a:spLocks noChangeShapeType="1"/>
          </p:cNvSpPr>
          <p:nvPr/>
        </p:nvSpPr>
        <p:spPr bwMode="auto">
          <a:xfrm>
            <a:off x="8208963" y="352901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18" name="Line 113"/>
          <p:cNvSpPr>
            <a:spLocks noChangeShapeType="1"/>
          </p:cNvSpPr>
          <p:nvPr/>
        </p:nvSpPr>
        <p:spPr bwMode="auto">
          <a:xfrm>
            <a:off x="8208963" y="36972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19" name="Line 114"/>
          <p:cNvSpPr>
            <a:spLocks noChangeShapeType="1"/>
          </p:cNvSpPr>
          <p:nvPr/>
        </p:nvSpPr>
        <p:spPr bwMode="auto">
          <a:xfrm>
            <a:off x="8208963" y="388620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20" name="Line 115"/>
          <p:cNvSpPr>
            <a:spLocks noChangeShapeType="1"/>
          </p:cNvSpPr>
          <p:nvPr/>
        </p:nvSpPr>
        <p:spPr bwMode="auto">
          <a:xfrm>
            <a:off x="8208963" y="407511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21" name="Line 116"/>
          <p:cNvSpPr>
            <a:spLocks noChangeShapeType="1"/>
          </p:cNvSpPr>
          <p:nvPr/>
        </p:nvSpPr>
        <p:spPr bwMode="auto">
          <a:xfrm>
            <a:off x="8208963" y="42640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22" name="Line 117"/>
          <p:cNvSpPr>
            <a:spLocks noChangeShapeType="1"/>
          </p:cNvSpPr>
          <p:nvPr/>
        </p:nvSpPr>
        <p:spPr bwMode="auto">
          <a:xfrm>
            <a:off x="8650288" y="260350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23" name="Line 118"/>
          <p:cNvSpPr>
            <a:spLocks noChangeShapeType="1"/>
          </p:cNvSpPr>
          <p:nvPr/>
        </p:nvSpPr>
        <p:spPr bwMode="auto">
          <a:xfrm>
            <a:off x="8650288" y="2792414"/>
            <a:ext cx="0" cy="10636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24" name="Line 119"/>
          <p:cNvSpPr>
            <a:spLocks noChangeShapeType="1"/>
          </p:cNvSpPr>
          <p:nvPr/>
        </p:nvSpPr>
        <p:spPr bwMode="auto">
          <a:xfrm>
            <a:off x="8650288" y="29813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25" name="Line 120"/>
          <p:cNvSpPr>
            <a:spLocks noChangeShapeType="1"/>
          </p:cNvSpPr>
          <p:nvPr/>
        </p:nvSpPr>
        <p:spPr bwMode="auto">
          <a:xfrm>
            <a:off x="8650288" y="31718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26" name="Line 121"/>
          <p:cNvSpPr>
            <a:spLocks noChangeShapeType="1"/>
          </p:cNvSpPr>
          <p:nvPr/>
        </p:nvSpPr>
        <p:spPr bwMode="auto">
          <a:xfrm>
            <a:off x="8650288" y="336073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27" name="Line 122"/>
          <p:cNvSpPr>
            <a:spLocks noChangeShapeType="1"/>
          </p:cNvSpPr>
          <p:nvPr/>
        </p:nvSpPr>
        <p:spPr bwMode="auto">
          <a:xfrm>
            <a:off x="8650288" y="352901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28" name="Line 123"/>
          <p:cNvSpPr>
            <a:spLocks noChangeShapeType="1"/>
          </p:cNvSpPr>
          <p:nvPr/>
        </p:nvSpPr>
        <p:spPr bwMode="auto">
          <a:xfrm>
            <a:off x="8650288" y="371792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29" name="Line 124"/>
          <p:cNvSpPr>
            <a:spLocks noChangeShapeType="1"/>
          </p:cNvSpPr>
          <p:nvPr/>
        </p:nvSpPr>
        <p:spPr bwMode="auto">
          <a:xfrm>
            <a:off x="8650288" y="390683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30" name="Line 125"/>
          <p:cNvSpPr>
            <a:spLocks noChangeShapeType="1"/>
          </p:cNvSpPr>
          <p:nvPr/>
        </p:nvSpPr>
        <p:spPr bwMode="auto">
          <a:xfrm>
            <a:off x="8650288" y="409575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31" name="Line 126"/>
          <p:cNvSpPr>
            <a:spLocks noChangeShapeType="1"/>
          </p:cNvSpPr>
          <p:nvPr/>
        </p:nvSpPr>
        <p:spPr bwMode="auto">
          <a:xfrm>
            <a:off x="8650288" y="42846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32" name="Line 127"/>
          <p:cNvSpPr>
            <a:spLocks noChangeShapeType="1"/>
          </p:cNvSpPr>
          <p:nvPr/>
        </p:nvSpPr>
        <p:spPr bwMode="auto">
          <a:xfrm>
            <a:off x="9090025" y="260350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33" name="Line 128"/>
          <p:cNvSpPr>
            <a:spLocks noChangeShapeType="1"/>
          </p:cNvSpPr>
          <p:nvPr/>
        </p:nvSpPr>
        <p:spPr bwMode="auto">
          <a:xfrm>
            <a:off x="9090025" y="2792414"/>
            <a:ext cx="0" cy="10636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34" name="Line 129"/>
          <p:cNvSpPr>
            <a:spLocks noChangeShapeType="1"/>
          </p:cNvSpPr>
          <p:nvPr/>
        </p:nvSpPr>
        <p:spPr bwMode="auto">
          <a:xfrm>
            <a:off x="9090025" y="29813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35" name="Line 130"/>
          <p:cNvSpPr>
            <a:spLocks noChangeShapeType="1"/>
          </p:cNvSpPr>
          <p:nvPr/>
        </p:nvSpPr>
        <p:spPr bwMode="auto">
          <a:xfrm>
            <a:off x="9090025" y="31718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36" name="Line 131"/>
          <p:cNvSpPr>
            <a:spLocks noChangeShapeType="1"/>
          </p:cNvSpPr>
          <p:nvPr/>
        </p:nvSpPr>
        <p:spPr bwMode="auto">
          <a:xfrm>
            <a:off x="9090025" y="336073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37" name="Line 132"/>
          <p:cNvSpPr>
            <a:spLocks noChangeShapeType="1"/>
          </p:cNvSpPr>
          <p:nvPr/>
        </p:nvSpPr>
        <p:spPr bwMode="auto">
          <a:xfrm>
            <a:off x="9090025" y="352901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38" name="Line 133"/>
          <p:cNvSpPr>
            <a:spLocks noChangeShapeType="1"/>
          </p:cNvSpPr>
          <p:nvPr/>
        </p:nvSpPr>
        <p:spPr bwMode="auto">
          <a:xfrm>
            <a:off x="9090025" y="371792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39" name="Line 134"/>
          <p:cNvSpPr>
            <a:spLocks noChangeShapeType="1"/>
          </p:cNvSpPr>
          <p:nvPr/>
        </p:nvSpPr>
        <p:spPr bwMode="auto">
          <a:xfrm>
            <a:off x="9090025" y="390683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40" name="Line 135"/>
          <p:cNvSpPr>
            <a:spLocks noChangeShapeType="1"/>
          </p:cNvSpPr>
          <p:nvPr/>
        </p:nvSpPr>
        <p:spPr bwMode="auto">
          <a:xfrm>
            <a:off x="9090025" y="409575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41" name="Line 136"/>
          <p:cNvSpPr>
            <a:spLocks noChangeShapeType="1"/>
          </p:cNvSpPr>
          <p:nvPr/>
        </p:nvSpPr>
        <p:spPr bwMode="auto">
          <a:xfrm>
            <a:off x="9090025" y="42846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42" name="Line 137"/>
          <p:cNvSpPr>
            <a:spLocks noChangeShapeType="1"/>
          </p:cNvSpPr>
          <p:nvPr/>
        </p:nvSpPr>
        <p:spPr bwMode="auto">
          <a:xfrm>
            <a:off x="9490075" y="260350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43" name="Line 138"/>
          <p:cNvSpPr>
            <a:spLocks noChangeShapeType="1"/>
          </p:cNvSpPr>
          <p:nvPr/>
        </p:nvSpPr>
        <p:spPr bwMode="auto">
          <a:xfrm>
            <a:off x="9490075" y="279241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44" name="Line 139"/>
          <p:cNvSpPr>
            <a:spLocks noChangeShapeType="1"/>
          </p:cNvSpPr>
          <p:nvPr/>
        </p:nvSpPr>
        <p:spPr bwMode="auto">
          <a:xfrm>
            <a:off x="9490075" y="29813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45" name="Line 140"/>
          <p:cNvSpPr>
            <a:spLocks noChangeShapeType="1"/>
          </p:cNvSpPr>
          <p:nvPr/>
        </p:nvSpPr>
        <p:spPr bwMode="auto">
          <a:xfrm>
            <a:off x="9490075" y="31718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46" name="Line 141"/>
          <p:cNvSpPr>
            <a:spLocks noChangeShapeType="1"/>
          </p:cNvSpPr>
          <p:nvPr/>
        </p:nvSpPr>
        <p:spPr bwMode="auto">
          <a:xfrm>
            <a:off x="9490075" y="334010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47" name="Line 142"/>
          <p:cNvSpPr>
            <a:spLocks noChangeShapeType="1"/>
          </p:cNvSpPr>
          <p:nvPr/>
        </p:nvSpPr>
        <p:spPr bwMode="auto">
          <a:xfrm>
            <a:off x="9490075" y="352901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48" name="Line 143"/>
          <p:cNvSpPr>
            <a:spLocks noChangeShapeType="1"/>
          </p:cNvSpPr>
          <p:nvPr/>
        </p:nvSpPr>
        <p:spPr bwMode="auto">
          <a:xfrm>
            <a:off x="9490075" y="371792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49" name="Line 144"/>
          <p:cNvSpPr>
            <a:spLocks noChangeShapeType="1"/>
          </p:cNvSpPr>
          <p:nvPr/>
        </p:nvSpPr>
        <p:spPr bwMode="auto">
          <a:xfrm>
            <a:off x="9490075" y="390683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50" name="Line 145"/>
          <p:cNvSpPr>
            <a:spLocks noChangeShapeType="1"/>
          </p:cNvSpPr>
          <p:nvPr/>
        </p:nvSpPr>
        <p:spPr bwMode="auto">
          <a:xfrm>
            <a:off x="9490075" y="409575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51" name="Line 146"/>
          <p:cNvSpPr>
            <a:spLocks noChangeShapeType="1"/>
          </p:cNvSpPr>
          <p:nvPr/>
        </p:nvSpPr>
        <p:spPr bwMode="auto">
          <a:xfrm>
            <a:off x="9490075" y="42846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52" name="Line 147"/>
          <p:cNvSpPr>
            <a:spLocks noChangeShapeType="1"/>
          </p:cNvSpPr>
          <p:nvPr/>
        </p:nvSpPr>
        <p:spPr bwMode="auto">
          <a:xfrm>
            <a:off x="9490075" y="4452938"/>
            <a:ext cx="0" cy="206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53" name="Line 148"/>
          <p:cNvSpPr>
            <a:spLocks noChangeShapeType="1"/>
          </p:cNvSpPr>
          <p:nvPr/>
        </p:nvSpPr>
        <p:spPr bwMode="auto">
          <a:xfrm>
            <a:off x="9490075" y="4452938"/>
            <a:ext cx="0" cy="206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54" name="Line 149"/>
          <p:cNvSpPr>
            <a:spLocks noChangeShapeType="1"/>
          </p:cNvSpPr>
          <p:nvPr/>
        </p:nvSpPr>
        <p:spPr bwMode="auto">
          <a:xfrm>
            <a:off x="9931400" y="260350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55" name="Line 150"/>
          <p:cNvSpPr>
            <a:spLocks noChangeShapeType="1"/>
          </p:cNvSpPr>
          <p:nvPr/>
        </p:nvSpPr>
        <p:spPr bwMode="auto">
          <a:xfrm>
            <a:off x="9931400" y="2792414"/>
            <a:ext cx="0" cy="10636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56" name="Line 151"/>
          <p:cNvSpPr>
            <a:spLocks noChangeShapeType="1"/>
          </p:cNvSpPr>
          <p:nvPr/>
        </p:nvSpPr>
        <p:spPr bwMode="auto">
          <a:xfrm>
            <a:off x="9931400" y="29813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57" name="Line 152"/>
          <p:cNvSpPr>
            <a:spLocks noChangeShapeType="1"/>
          </p:cNvSpPr>
          <p:nvPr/>
        </p:nvSpPr>
        <p:spPr bwMode="auto">
          <a:xfrm>
            <a:off x="9931400" y="31718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58" name="Line 153"/>
          <p:cNvSpPr>
            <a:spLocks noChangeShapeType="1"/>
          </p:cNvSpPr>
          <p:nvPr/>
        </p:nvSpPr>
        <p:spPr bwMode="auto">
          <a:xfrm>
            <a:off x="9931400" y="336073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59" name="Line 154"/>
          <p:cNvSpPr>
            <a:spLocks noChangeShapeType="1"/>
          </p:cNvSpPr>
          <p:nvPr/>
        </p:nvSpPr>
        <p:spPr bwMode="auto">
          <a:xfrm>
            <a:off x="9931400" y="352901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60" name="Line 155"/>
          <p:cNvSpPr>
            <a:spLocks noChangeShapeType="1"/>
          </p:cNvSpPr>
          <p:nvPr/>
        </p:nvSpPr>
        <p:spPr bwMode="auto">
          <a:xfrm>
            <a:off x="9931400" y="371792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61" name="Line 156"/>
          <p:cNvSpPr>
            <a:spLocks noChangeShapeType="1"/>
          </p:cNvSpPr>
          <p:nvPr/>
        </p:nvSpPr>
        <p:spPr bwMode="auto">
          <a:xfrm>
            <a:off x="9931400" y="390683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62" name="Line 157"/>
          <p:cNvSpPr>
            <a:spLocks noChangeShapeType="1"/>
          </p:cNvSpPr>
          <p:nvPr/>
        </p:nvSpPr>
        <p:spPr bwMode="auto">
          <a:xfrm>
            <a:off x="9931400" y="409575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63" name="Line 158"/>
          <p:cNvSpPr>
            <a:spLocks noChangeShapeType="1"/>
          </p:cNvSpPr>
          <p:nvPr/>
        </p:nvSpPr>
        <p:spPr bwMode="auto">
          <a:xfrm>
            <a:off x="9931400" y="42846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64" name="Rectangle 159"/>
          <p:cNvSpPr>
            <a:spLocks noChangeArrowheads="1"/>
          </p:cNvSpPr>
          <p:nvPr/>
        </p:nvSpPr>
        <p:spPr bwMode="auto">
          <a:xfrm>
            <a:off x="3922714" y="2184401"/>
            <a:ext cx="737381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300">
                <a:solidFill>
                  <a:srgbClr val="24282B"/>
                </a:solidFill>
                <a:latin typeface="Arial" pitchFamily="34" charset="0"/>
              </a:rPr>
              <a:t>Clock</a:t>
            </a:r>
            <a:endParaRPr lang="en-US">
              <a:latin typeface="Arial" pitchFamily="34" charset="0"/>
            </a:endParaRPr>
          </a:p>
        </p:txBody>
      </p:sp>
      <p:sp>
        <p:nvSpPr>
          <p:cNvPr id="27765" name="Freeform 160"/>
          <p:cNvSpPr>
            <a:spLocks/>
          </p:cNvSpPr>
          <p:nvPr/>
        </p:nvSpPr>
        <p:spPr bwMode="auto">
          <a:xfrm>
            <a:off x="3775075" y="3633788"/>
            <a:ext cx="1030288" cy="420688"/>
          </a:xfrm>
          <a:custGeom>
            <a:avLst/>
            <a:gdLst>
              <a:gd name="T0" fmla="*/ 10 w 49"/>
              <a:gd name="T1" fmla="*/ 0 h 20"/>
              <a:gd name="T2" fmla="*/ 40 w 49"/>
              <a:gd name="T3" fmla="*/ 0 h 20"/>
              <a:gd name="T4" fmla="*/ 49 w 49"/>
              <a:gd name="T5" fmla="*/ 9 h 20"/>
              <a:gd name="T6" fmla="*/ 49 w 49"/>
              <a:gd name="T7" fmla="*/ 11 h 20"/>
              <a:gd name="T8" fmla="*/ 40 w 49"/>
              <a:gd name="T9" fmla="*/ 20 h 20"/>
              <a:gd name="T10" fmla="*/ 10 w 49"/>
              <a:gd name="T11" fmla="*/ 20 h 20"/>
              <a:gd name="T12" fmla="*/ 0 w 49"/>
              <a:gd name="T13" fmla="*/ 11 h 20"/>
              <a:gd name="T14" fmla="*/ 0 w 49"/>
              <a:gd name="T15" fmla="*/ 9 h 20"/>
              <a:gd name="T16" fmla="*/ 10 w 49"/>
              <a:gd name="T1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" h="20">
                <a:moveTo>
                  <a:pt x="10" y="0"/>
                </a:moveTo>
                <a:lnTo>
                  <a:pt x="40" y="0"/>
                </a:lnTo>
                <a:cubicBezTo>
                  <a:pt x="45" y="0"/>
                  <a:pt x="49" y="4"/>
                  <a:pt x="49" y="9"/>
                </a:cubicBezTo>
                <a:lnTo>
                  <a:pt x="49" y="11"/>
                </a:lnTo>
                <a:cubicBezTo>
                  <a:pt x="49" y="16"/>
                  <a:pt x="45" y="20"/>
                  <a:pt x="40" y="20"/>
                </a:cubicBezTo>
                <a:lnTo>
                  <a:pt x="10" y="20"/>
                </a:lnTo>
                <a:cubicBezTo>
                  <a:pt x="5" y="20"/>
                  <a:pt x="0" y="16"/>
                  <a:pt x="0" y="11"/>
                </a:cubicBezTo>
                <a:lnTo>
                  <a:pt x="0" y="9"/>
                </a:lnTo>
                <a:cubicBezTo>
                  <a:pt x="0" y="4"/>
                  <a:pt x="5" y="0"/>
                  <a:pt x="10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66" name="Rectangle 161"/>
          <p:cNvSpPr>
            <a:spLocks noChangeArrowheads="1"/>
          </p:cNvSpPr>
          <p:nvPr/>
        </p:nvSpPr>
        <p:spPr bwMode="auto">
          <a:xfrm>
            <a:off x="3986214" y="3675064"/>
            <a:ext cx="62196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300">
                <a:solidFill>
                  <a:srgbClr val="24282B"/>
                </a:solidFill>
                <a:latin typeface="Arial" pitchFamily="34" charset="0"/>
              </a:rPr>
              <a:t>Data</a:t>
            </a:r>
            <a:endParaRPr lang="en-US">
              <a:latin typeface="Arial" pitchFamily="34" charset="0"/>
            </a:endParaRPr>
          </a:p>
        </p:txBody>
      </p:sp>
      <p:sp>
        <p:nvSpPr>
          <p:cNvPr id="27767" name="Oval 162"/>
          <p:cNvSpPr>
            <a:spLocks noChangeArrowheads="1"/>
          </p:cNvSpPr>
          <p:nvPr/>
        </p:nvSpPr>
        <p:spPr bwMode="auto">
          <a:xfrm>
            <a:off x="5583239" y="2960689"/>
            <a:ext cx="334963" cy="295275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68" name="Rectangle 163"/>
          <p:cNvSpPr>
            <a:spLocks noChangeArrowheads="1"/>
          </p:cNvSpPr>
          <p:nvPr/>
        </p:nvSpPr>
        <p:spPr bwMode="auto">
          <a:xfrm>
            <a:off x="5688013" y="3003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27769" name="Oval 164"/>
          <p:cNvSpPr>
            <a:spLocks noChangeArrowheads="1"/>
          </p:cNvSpPr>
          <p:nvPr/>
        </p:nvSpPr>
        <p:spPr bwMode="auto">
          <a:xfrm>
            <a:off x="5162551" y="2960689"/>
            <a:ext cx="314325" cy="3159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" name="Rectangle 165"/>
          <p:cNvSpPr>
            <a:spLocks noChangeArrowheads="1"/>
          </p:cNvSpPr>
          <p:nvPr/>
        </p:nvSpPr>
        <p:spPr bwMode="auto">
          <a:xfrm>
            <a:off x="5267325" y="298291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7771" name="Oval 166"/>
          <p:cNvSpPr>
            <a:spLocks noChangeArrowheads="1"/>
          </p:cNvSpPr>
          <p:nvPr/>
        </p:nvSpPr>
        <p:spPr bwMode="auto">
          <a:xfrm>
            <a:off x="6002338" y="2960689"/>
            <a:ext cx="336550" cy="295275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2" name="Rectangle 167"/>
          <p:cNvSpPr>
            <a:spLocks noChangeArrowheads="1"/>
          </p:cNvSpPr>
          <p:nvPr/>
        </p:nvSpPr>
        <p:spPr bwMode="auto">
          <a:xfrm>
            <a:off x="6107113" y="3003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7773" name="Oval 168"/>
          <p:cNvSpPr>
            <a:spLocks noChangeArrowheads="1"/>
          </p:cNvSpPr>
          <p:nvPr/>
        </p:nvSpPr>
        <p:spPr bwMode="auto">
          <a:xfrm>
            <a:off x="6464300" y="2960689"/>
            <a:ext cx="336550" cy="295275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4" name="Rectangle 169"/>
          <p:cNvSpPr>
            <a:spLocks noChangeArrowheads="1"/>
          </p:cNvSpPr>
          <p:nvPr/>
        </p:nvSpPr>
        <p:spPr bwMode="auto">
          <a:xfrm>
            <a:off x="6569075" y="3003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27775" name="Oval 170"/>
          <p:cNvSpPr>
            <a:spLocks noChangeArrowheads="1"/>
          </p:cNvSpPr>
          <p:nvPr/>
        </p:nvSpPr>
        <p:spPr bwMode="auto">
          <a:xfrm>
            <a:off x="6926264" y="2960689"/>
            <a:ext cx="295275" cy="3159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6" name="Rectangle 171"/>
          <p:cNvSpPr>
            <a:spLocks noChangeArrowheads="1"/>
          </p:cNvSpPr>
          <p:nvPr/>
        </p:nvSpPr>
        <p:spPr bwMode="auto">
          <a:xfrm>
            <a:off x="7010400" y="298291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7777" name="Oval 172"/>
          <p:cNvSpPr>
            <a:spLocks noChangeArrowheads="1"/>
          </p:cNvSpPr>
          <p:nvPr/>
        </p:nvSpPr>
        <p:spPr bwMode="auto">
          <a:xfrm>
            <a:off x="7389814" y="2960689"/>
            <a:ext cx="334963" cy="295275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8" name="Rectangle 173"/>
          <p:cNvSpPr>
            <a:spLocks noChangeArrowheads="1"/>
          </p:cNvSpPr>
          <p:nvPr/>
        </p:nvSpPr>
        <p:spPr bwMode="auto">
          <a:xfrm>
            <a:off x="7494588" y="3003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27779" name="Oval 174"/>
          <p:cNvSpPr>
            <a:spLocks noChangeArrowheads="1"/>
          </p:cNvSpPr>
          <p:nvPr/>
        </p:nvSpPr>
        <p:spPr bwMode="auto">
          <a:xfrm>
            <a:off x="7829551" y="2960689"/>
            <a:ext cx="315913" cy="3159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80" name="Rectangle 175"/>
          <p:cNvSpPr>
            <a:spLocks noChangeArrowheads="1"/>
          </p:cNvSpPr>
          <p:nvPr/>
        </p:nvSpPr>
        <p:spPr bwMode="auto">
          <a:xfrm>
            <a:off x="7935913" y="298291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7781" name="Oval 176"/>
          <p:cNvSpPr>
            <a:spLocks noChangeArrowheads="1"/>
          </p:cNvSpPr>
          <p:nvPr/>
        </p:nvSpPr>
        <p:spPr bwMode="auto">
          <a:xfrm>
            <a:off x="8270875" y="2960689"/>
            <a:ext cx="336550" cy="295275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82" name="Rectangle 177"/>
          <p:cNvSpPr>
            <a:spLocks noChangeArrowheads="1"/>
          </p:cNvSpPr>
          <p:nvPr/>
        </p:nvSpPr>
        <p:spPr bwMode="auto">
          <a:xfrm>
            <a:off x="8377238" y="3003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27783" name="Oval 178"/>
          <p:cNvSpPr>
            <a:spLocks noChangeArrowheads="1"/>
          </p:cNvSpPr>
          <p:nvPr/>
        </p:nvSpPr>
        <p:spPr bwMode="auto">
          <a:xfrm>
            <a:off x="8712201" y="2960689"/>
            <a:ext cx="315913" cy="3159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84" name="Rectangle 179"/>
          <p:cNvSpPr>
            <a:spLocks noChangeArrowheads="1"/>
          </p:cNvSpPr>
          <p:nvPr/>
        </p:nvSpPr>
        <p:spPr bwMode="auto">
          <a:xfrm>
            <a:off x="8816975" y="298291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7785" name="Oval 180"/>
          <p:cNvSpPr>
            <a:spLocks noChangeArrowheads="1"/>
          </p:cNvSpPr>
          <p:nvPr/>
        </p:nvSpPr>
        <p:spPr bwMode="auto">
          <a:xfrm>
            <a:off x="9153525" y="2960689"/>
            <a:ext cx="293688" cy="3159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86" name="Rectangle 181"/>
          <p:cNvSpPr>
            <a:spLocks noChangeArrowheads="1"/>
          </p:cNvSpPr>
          <p:nvPr/>
        </p:nvSpPr>
        <p:spPr bwMode="auto">
          <a:xfrm>
            <a:off x="9237663" y="298291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7787" name="Oval 182"/>
          <p:cNvSpPr>
            <a:spLocks noChangeArrowheads="1"/>
          </p:cNvSpPr>
          <p:nvPr/>
        </p:nvSpPr>
        <p:spPr bwMode="auto">
          <a:xfrm>
            <a:off x="9553576" y="2960689"/>
            <a:ext cx="314325" cy="3159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88" name="Rectangle 183"/>
          <p:cNvSpPr>
            <a:spLocks noChangeArrowheads="1"/>
          </p:cNvSpPr>
          <p:nvPr/>
        </p:nvSpPr>
        <p:spPr bwMode="auto">
          <a:xfrm>
            <a:off x="9658350" y="298291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7789" name="Freeform 184"/>
          <p:cNvSpPr>
            <a:spLocks/>
          </p:cNvSpPr>
          <p:nvPr/>
        </p:nvSpPr>
        <p:spPr bwMode="auto">
          <a:xfrm>
            <a:off x="7305675" y="2098675"/>
            <a:ext cx="230188" cy="420688"/>
          </a:xfrm>
          <a:custGeom>
            <a:avLst/>
            <a:gdLst>
              <a:gd name="T0" fmla="*/ 0 w 11"/>
              <a:gd name="T1" fmla="*/ 20 h 20"/>
              <a:gd name="T2" fmla="*/ 11 w 11"/>
              <a:gd name="T3" fmla="*/ 20 h 20"/>
              <a:gd name="T4" fmla="*/ 11 w 11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20"/>
                </a:moveTo>
                <a:lnTo>
                  <a:pt x="11" y="20"/>
                </a:lnTo>
                <a:lnTo>
                  <a:pt x="11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90" name="Freeform 185"/>
          <p:cNvSpPr>
            <a:spLocks/>
          </p:cNvSpPr>
          <p:nvPr/>
        </p:nvSpPr>
        <p:spPr bwMode="auto">
          <a:xfrm>
            <a:off x="7535863" y="2098675"/>
            <a:ext cx="211138" cy="4206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91" name="Freeform 186"/>
          <p:cNvSpPr>
            <a:spLocks/>
          </p:cNvSpPr>
          <p:nvPr/>
        </p:nvSpPr>
        <p:spPr bwMode="auto">
          <a:xfrm>
            <a:off x="7747000" y="2117073"/>
            <a:ext cx="209550" cy="400050"/>
          </a:xfrm>
          <a:custGeom>
            <a:avLst/>
            <a:gdLst>
              <a:gd name="T0" fmla="*/ 0 w 10"/>
              <a:gd name="T1" fmla="*/ 21 h 21"/>
              <a:gd name="T2" fmla="*/ 10 w 10"/>
              <a:gd name="T3" fmla="*/ 21 h 21"/>
              <a:gd name="T4" fmla="*/ 10 w 10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21"/>
                </a:move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92" name="Freeform 187"/>
          <p:cNvSpPr>
            <a:spLocks/>
          </p:cNvSpPr>
          <p:nvPr/>
        </p:nvSpPr>
        <p:spPr bwMode="auto">
          <a:xfrm>
            <a:off x="7956550" y="2120900"/>
            <a:ext cx="230189" cy="419100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93" name="Freeform 188"/>
          <p:cNvSpPr>
            <a:spLocks/>
          </p:cNvSpPr>
          <p:nvPr/>
        </p:nvSpPr>
        <p:spPr bwMode="auto">
          <a:xfrm>
            <a:off x="8186738" y="2117074"/>
            <a:ext cx="211138" cy="422927"/>
          </a:xfrm>
          <a:custGeom>
            <a:avLst/>
            <a:gdLst>
              <a:gd name="T0" fmla="*/ 0 w 10"/>
              <a:gd name="T1" fmla="*/ 21 h 21"/>
              <a:gd name="T2" fmla="*/ 10 w 10"/>
              <a:gd name="T3" fmla="*/ 21 h 21"/>
              <a:gd name="T4" fmla="*/ 10 w 10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21"/>
                </a:move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94" name="Freeform 189"/>
          <p:cNvSpPr>
            <a:spLocks/>
          </p:cNvSpPr>
          <p:nvPr/>
        </p:nvSpPr>
        <p:spPr bwMode="auto">
          <a:xfrm>
            <a:off x="8397875" y="2120900"/>
            <a:ext cx="209550" cy="419100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95" name="Freeform 190"/>
          <p:cNvSpPr>
            <a:spLocks/>
          </p:cNvSpPr>
          <p:nvPr/>
        </p:nvSpPr>
        <p:spPr bwMode="auto">
          <a:xfrm>
            <a:off x="8607423" y="2144712"/>
            <a:ext cx="231778" cy="395288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96" name="Freeform 191"/>
          <p:cNvSpPr>
            <a:spLocks/>
          </p:cNvSpPr>
          <p:nvPr/>
        </p:nvSpPr>
        <p:spPr bwMode="auto">
          <a:xfrm>
            <a:off x="8839200" y="2141538"/>
            <a:ext cx="230188" cy="420688"/>
          </a:xfrm>
          <a:custGeom>
            <a:avLst/>
            <a:gdLst>
              <a:gd name="T0" fmla="*/ 0 w 11"/>
              <a:gd name="T1" fmla="*/ 0 h 20"/>
              <a:gd name="T2" fmla="*/ 11 w 11"/>
              <a:gd name="T3" fmla="*/ 0 h 20"/>
              <a:gd name="T4" fmla="*/ 11 w 11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0"/>
                </a:moveTo>
                <a:lnTo>
                  <a:pt x="11" y="0"/>
                </a:lnTo>
                <a:lnTo>
                  <a:pt x="11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97" name="Freeform 192"/>
          <p:cNvSpPr>
            <a:spLocks/>
          </p:cNvSpPr>
          <p:nvPr/>
        </p:nvSpPr>
        <p:spPr bwMode="auto">
          <a:xfrm>
            <a:off x="9069387" y="2141538"/>
            <a:ext cx="211138" cy="420688"/>
          </a:xfrm>
          <a:custGeom>
            <a:avLst/>
            <a:gdLst>
              <a:gd name="T0" fmla="*/ 0 w 11"/>
              <a:gd name="T1" fmla="*/ 20 h 20"/>
              <a:gd name="T2" fmla="*/ 11 w 11"/>
              <a:gd name="T3" fmla="*/ 20 h 20"/>
              <a:gd name="T4" fmla="*/ 11 w 11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20"/>
                </a:moveTo>
                <a:lnTo>
                  <a:pt x="11" y="20"/>
                </a:lnTo>
                <a:lnTo>
                  <a:pt x="11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98" name="Freeform 193"/>
          <p:cNvSpPr>
            <a:spLocks/>
          </p:cNvSpPr>
          <p:nvPr/>
        </p:nvSpPr>
        <p:spPr bwMode="auto">
          <a:xfrm>
            <a:off x="9280525" y="2141539"/>
            <a:ext cx="209550" cy="417518"/>
          </a:xfrm>
          <a:custGeom>
            <a:avLst/>
            <a:gdLst>
              <a:gd name="T0" fmla="*/ 0 w 10"/>
              <a:gd name="T1" fmla="*/ 0 h 21"/>
              <a:gd name="T2" fmla="*/ 10 w 10"/>
              <a:gd name="T3" fmla="*/ 0 h 21"/>
              <a:gd name="T4" fmla="*/ 10 w 10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0"/>
                </a:moveTo>
                <a:lnTo>
                  <a:pt x="10" y="0"/>
                </a:lnTo>
                <a:lnTo>
                  <a:pt x="10" y="21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99" name="Freeform 194"/>
          <p:cNvSpPr>
            <a:spLocks/>
          </p:cNvSpPr>
          <p:nvPr/>
        </p:nvSpPr>
        <p:spPr bwMode="auto">
          <a:xfrm>
            <a:off x="9490075" y="2141538"/>
            <a:ext cx="209550" cy="420688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00" name="Freeform 195"/>
          <p:cNvSpPr>
            <a:spLocks/>
          </p:cNvSpPr>
          <p:nvPr/>
        </p:nvSpPr>
        <p:spPr bwMode="auto">
          <a:xfrm>
            <a:off x="9699625" y="2141538"/>
            <a:ext cx="231776" cy="4206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01" name="Freeform 196"/>
          <p:cNvSpPr>
            <a:spLocks/>
          </p:cNvSpPr>
          <p:nvPr/>
        </p:nvSpPr>
        <p:spPr bwMode="auto">
          <a:xfrm>
            <a:off x="5099050" y="3422651"/>
            <a:ext cx="420688" cy="904875"/>
          </a:xfrm>
          <a:custGeom>
            <a:avLst/>
            <a:gdLst>
              <a:gd name="T0" fmla="*/ 0 w 20"/>
              <a:gd name="T1" fmla="*/ 20 h 43"/>
              <a:gd name="T2" fmla="*/ 0 w 20"/>
              <a:gd name="T3" fmla="*/ 0 h 43"/>
              <a:gd name="T4" fmla="*/ 11 w 20"/>
              <a:gd name="T5" fmla="*/ 0 h 43"/>
              <a:gd name="T6" fmla="*/ 11 w 20"/>
              <a:gd name="T7" fmla="*/ 43 h 43"/>
              <a:gd name="T8" fmla="*/ 20 w 20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43">
                <a:moveTo>
                  <a:pt x="0" y="20"/>
                </a:moveTo>
                <a:lnTo>
                  <a:pt x="0" y="0"/>
                </a:lnTo>
                <a:lnTo>
                  <a:pt x="11" y="0"/>
                </a:lnTo>
                <a:lnTo>
                  <a:pt x="11" y="43"/>
                </a:lnTo>
                <a:lnTo>
                  <a:pt x="20" y="43"/>
                </a:lnTo>
              </a:path>
            </a:pathLst>
          </a:custGeom>
          <a:noFill/>
          <a:ln w="13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02" name="Freeform 197"/>
          <p:cNvSpPr>
            <a:spLocks/>
          </p:cNvSpPr>
          <p:nvPr/>
        </p:nvSpPr>
        <p:spPr bwMode="auto">
          <a:xfrm>
            <a:off x="5540375" y="3444875"/>
            <a:ext cx="439737" cy="882650"/>
          </a:xfrm>
          <a:custGeom>
            <a:avLst/>
            <a:gdLst>
              <a:gd name="T0" fmla="*/ 0 w 20"/>
              <a:gd name="T1" fmla="*/ 42 h 42"/>
              <a:gd name="T2" fmla="*/ 10 w 20"/>
              <a:gd name="T3" fmla="*/ 42 h 42"/>
              <a:gd name="T4" fmla="*/ 10 w 20"/>
              <a:gd name="T5" fmla="*/ 0 h 42"/>
              <a:gd name="T6" fmla="*/ 20 w 20"/>
              <a:gd name="T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" h="42">
                <a:moveTo>
                  <a:pt x="0" y="42"/>
                </a:moveTo>
                <a:lnTo>
                  <a:pt x="10" y="42"/>
                </a:lnTo>
                <a:lnTo>
                  <a:pt x="10" y="0"/>
                </a:lnTo>
                <a:lnTo>
                  <a:pt x="20" y="0"/>
                </a:lnTo>
              </a:path>
            </a:pathLst>
          </a:custGeom>
          <a:noFill/>
          <a:ln w="13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03" name="Freeform 198"/>
          <p:cNvSpPr>
            <a:spLocks/>
          </p:cNvSpPr>
          <p:nvPr/>
        </p:nvSpPr>
        <p:spPr bwMode="auto">
          <a:xfrm>
            <a:off x="5981701" y="3444875"/>
            <a:ext cx="441325" cy="882651"/>
          </a:xfrm>
          <a:custGeom>
            <a:avLst/>
            <a:gdLst>
              <a:gd name="T0" fmla="*/ 0 w 21"/>
              <a:gd name="T1" fmla="*/ 0 h 43"/>
              <a:gd name="T2" fmla="*/ 0 w 21"/>
              <a:gd name="T3" fmla="*/ 43 h 43"/>
              <a:gd name="T4" fmla="*/ 11 w 21"/>
              <a:gd name="T5" fmla="*/ 43 h 43"/>
              <a:gd name="T6" fmla="*/ 11 w 21"/>
              <a:gd name="T7" fmla="*/ 1 h 43"/>
              <a:gd name="T8" fmla="*/ 21 w 21"/>
              <a:gd name="T9" fmla="*/ 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43">
                <a:moveTo>
                  <a:pt x="0" y="0"/>
                </a:moveTo>
                <a:lnTo>
                  <a:pt x="0" y="43"/>
                </a:lnTo>
                <a:lnTo>
                  <a:pt x="11" y="43"/>
                </a:lnTo>
                <a:lnTo>
                  <a:pt x="11" y="1"/>
                </a:lnTo>
                <a:lnTo>
                  <a:pt x="21" y="1"/>
                </a:lnTo>
              </a:path>
            </a:pathLst>
          </a:custGeom>
          <a:noFill/>
          <a:ln w="13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04" name="Freeform 199"/>
          <p:cNvSpPr>
            <a:spLocks/>
          </p:cNvSpPr>
          <p:nvPr/>
        </p:nvSpPr>
        <p:spPr bwMode="auto">
          <a:xfrm>
            <a:off x="6423026" y="3465511"/>
            <a:ext cx="461963" cy="882652"/>
          </a:xfrm>
          <a:custGeom>
            <a:avLst/>
            <a:gdLst>
              <a:gd name="T0" fmla="*/ 0 w 22"/>
              <a:gd name="T1" fmla="*/ 0 h 43"/>
              <a:gd name="T2" fmla="*/ 0 w 22"/>
              <a:gd name="T3" fmla="*/ 43 h 43"/>
              <a:gd name="T4" fmla="*/ 11 w 22"/>
              <a:gd name="T5" fmla="*/ 43 h 43"/>
              <a:gd name="T6" fmla="*/ 11 w 22"/>
              <a:gd name="T7" fmla="*/ 0 h 43"/>
              <a:gd name="T8" fmla="*/ 22 w 22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43">
                <a:moveTo>
                  <a:pt x="0" y="0"/>
                </a:moveTo>
                <a:lnTo>
                  <a:pt x="0" y="43"/>
                </a:lnTo>
                <a:lnTo>
                  <a:pt x="11" y="43"/>
                </a:lnTo>
                <a:lnTo>
                  <a:pt x="11" y="0"/>
                </a:lnTo>
                <a:lnTo>
                  <a:pt x="22" y="0"/>
                </a:lnTo>
              </a:path>
            </a:pathLst>
          </a:custGeom>
          <a:noFill/>
          <a:ln w="13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05" name="Freeform 200"/>
          <p:cNvSpPr>
            <a:spLocks/>
          </p:cNvSpPr>
          <p:nvPr/>
        </p:nvSpPr>
        <p:spPr bwMode="auto">
          <a:xfrm>
            <a:off x="6864351" y="3465513"/>
            <a:ext cx="461963" cy="882650"/>
          </a:xfrm>
          <a:custGeom>
            <a:avLst/>
            <a:gdLst>
              <a:gd name="T0" fmla="*/ 22 w 22"/>
              <a:gd name="T1" fmla="*/ 42 h 42"/>
              <a:gd name="T2" fmla="*/ 11 w 22"/>
              <a:gd name="T3" fmla="*/ 42 h 42"/>
              <a:gd name="T4" fmla="*/ 11 w 22"/>
              <a:gd name="T5" fmla="*/ 0 h 42"/>
              <a:gd name="T6" fmla="*/ 0 w 22"/>
              <a:gd name="T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42">
                <a:moveTo>
                  <a:pt x="22" y="42"/>
                </a:moveTo>
                <a:lnTo>
                  <a:pt x="11" y="42"/>
                </a:lnTo>
                <a:lnTo>
                  <a:pt x="11" y="0"/>
                </a:lnTo>
                <a:lnTo>
                  <a:pt x="0" y="0"/>
                </a:lnTo>
              </a:path>
            </a:pathLst>
          </a:custGeom>
          <a:noFill/>
          <a:ln w="13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06" name="Freeform 201"/>
          <p:cNvSpPr>
            <a:spLocks/>
          </p:cNvSpPr>
          <p:nvPr/>
        </p:nvSpPr>
        <p:spPr bwMode="auto">
          <a:xfrm>
            <a:off x="7326314" y="3465513"/>
            <a:ext cx="441325" cy="882650"/>
          </a:xfrm>
          <a:custGeom>
            <a:avLst/>
            <a:gdLst>
              <a:gd name="T0" fmla="*/ 0 w 21"/>
              <a:gd name="T1" fmla="*/ 42 h 42"/>
              <a:gd name="T2" fmla="*/ 11 w 21"/>
              <a:gd name="T3" fmla="*/ 42 h 42"/>
              <a:gd name="T4" fmla="*/ 11 w 21"/>
              <a:gd name="T5" fmla="*/ 0 h 42"/>
              <a:gd name="T6" fmla="*/ 21 w 21"/>
              <a:gd name="T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42">
                <a:moveTo>
                  <a:pt x="0" y="42"/>
                </a:moveTo>
                <a:lnTo>
                  <a:pt x="11" y="42"/>
                </a:lnTo>
                <a:lnTo>
                  <a:pt x="11" y="0"/>
                </a:lnTo>
                <a:lnTo>
                  <a:pt x="21" y="0"/>
                </a:lnTo>
              </a:path>
            </a:pathLst>
          </a:custGeom>
          <a:noFill/>
          <a:ln w="13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07" name="Freeform 202"/>
          <p:cNvSpPr>
            <a:spLocks/>
          </p:cNvSpPr>
          <p:nvPr/>
        </p:nvSpPr>
        <p:spPr bwMode="auto">
          <a:xfrm>
            <a:off x="7767639" y="3465513"/>
            <a:ext cx="461963" cy="882650"/>
          </a:xfrm>
          <a:custGeom>
            <a:avLst/>
            <a:gdLst>
              <a:gd name="T0" fmla="*/ 22 w 22"/>
              <a:gd name="T1" fmla="*/ 42 h 42"/>
              <a:gd name="T2" fmla="*/ 10 w 22"/>
              <a:gd name="T3" fmla="*/ 42 h 42"/>
              <a:gd name="T4" fmla="*/ 10 w 22"/>
              <a:gd name="T5" fmla="*/ 0 h 42"/>
              <a:gd name="T6" fmla="*/ 0 w 22"/>
              <a:gd name="T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42">
                <a:moveTo>
                  <a:pt x="22" y="42"/>
                </a:moveTo>
                <a:lnTo>
                  <a:pt x="10" y="42"/>
                </a:lnTo>
                <a:lnTo>
                  <a:pt x="10" y="0"/>
                </a:lnTo>
                <a:lnTo>
                  <a:pt x="0" y="0"/>
                </a:lnTo>
              </a:path>
            </a:pathLst>
          </a:custGeom>
          <a:noFill/>
          <a:ln w="13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08" name="Freeform 203"/>
          <p:cNvSpPr>
            <a:spLocks/>
          </p:cNvSpPr>
          <p:nvPr/>
        </p:nvSpPr>
        <p:spPr bwMode="auto">
          <a:xfrm>
            <a:off x="8186739" y="3465513"/>
            <a:ext cx="441325" cy="882650"/>
          </a:xfrm>
          <a:custGeom>
            <a:avLst/>
            <a:gdLst>
              <a:gd name="T0" fmla="*/ 0 w 21"/>
              <a:gd name="T1" fmla="*/ 42 h 42"/>
              <a:gd name="T2" fmla="*/ 11 w 21"/>
              <a:gd name="T3" fmla="*/ 42 h 42"/>
              <a:gd name="T4" fmla="*/ 11 w 21"/>
              <a:gd name="T5" fmla="*/ 0 h 42"/>
              <a:gd name="T6" fmla="*/ 21 w 21"/>
              <a:gd name="T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42">
                <a:moveTo>
                  <a:pt x="0" y="42"/>
                </a:moveTo>
                <a:lnTo>
                  <a:pt x="11" y="42"/>
                </a:lnTo>
                <a:lnTo>
                  <a:pt x="11" y="0"/>
                </a:lnTo>
                <a:lnTo>
                  <a:pt x="21" y="0"/>
                </a:lnTo>
              </a:path>
            </a:pathLst>
          </a:custGeom>
          <a:noFill/>
          <a:ln w="13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09" name="Freeform 204"/>
          <p:cNvSpPr>
            <a:spLocks/>
          </p:cNvSpPr>
          <p:nvPr/>
        </p:nvSpPr>
        <p:spPr bwMode="auto">
          <a:xfrm>
            <a:off x="8628064" y="3465513"/>
            <a:ext cx="461963" cy="882650"/>
          </a:xfrm>
          <a:custGeom>
            <a:avLst/>
            <a:gdLst>
              <a:gd name="T0" fmla="*/ 22 w 22"/>
              <a:gd name="T1" fmla="*/ 42 h 42"/>
              <a:gd name="T2" fmla="*/ 11 w 22"/>
              <a:gd name="T3" fmla="*/ 42 h 42"/>
              <a:gd name="T4" fmla="*/ 11 w 22"/>
              <a:gd name="T5" fmla="*/ 0 h 42"/>
              <a:gd name="T6" fmla="*/ 0 w 22"/>
              <a:gd name="T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42">
                <a:moveTo>
                  <a:pt x="22" y="42"/>
                </a:moveTo>
                <a:lnTo>
                  <a:pt x="11" y="42"/>
                </a:lnTo>
                <a:lnTo>
                  <a:pt x="11" y="0"/>
                </a:lnTo>
                <a:lnTo>
                  <a:pt x="0" y="0"/>
                </a:lnTo>
              </a:path>
            </a:pathLst>
          </a:custGeom>
          <a:noFill/>
          <a:ln w="13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10" name="Freeform 205"/>
          <p:cNvSpPr>
            <a:spLocks/>
          </p:cNvSpPr>
          <p:nvPr/>
        </p:nvSpPr>
        <p:spPr bwMode="auto">
          <a:xfrm>
            <a:off x="9090025" y="3486150"/>
            <a:ext cx="400050" cy="882650"/>
          </a:xfrm>
          <a:custGeom>
            <a:avLst/>
            <a:gdLst>
              <a:gd name="T0" fmla="*/ 19 w 19"/>
              <a:gd name="T1" fmla="*/ 42 h 42"/>
              <a:gd name="T2" fmla="*/ 9 w 19"/>
              <a:gd name="T3" fmla="*/ 42 h 42"/>
              <a:gd name="T4" fmla="*/ 9 w 19"/>
              <a:gd name="T5" fmla="*/ 0 h 42"/>
              <a:gd name="T6" fmla="*/ 0 w 19"/>
              <a:gd name="T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42">
                <a:moveTo>
                  <a:pt x="19" y="42"/>
                </a:moveTo>
                <a:lnTo>
                  <a:pt x="9" y="42"/>
                </a:lnTo>
                <a:lnTo>
                  <a:pt x="9" y="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3B24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11" name="Freeform 206"/>
          <p:cNvSpPr>
            <a:spLocks/>
          </p:cNvSpPr>
          <p:nvPr/>
        </p:nvSpPr>
        <p:spPr bwMode="auto">
          <a:xfrm>
            <a:off x="9484466" y="3489320"/>
            <a:ext cx="572347" cy="879481"/>
          </a:xfrm>
          <a:custGeom>
            <a:avLst/>
            <a:gdLst>
              <a:gd name="T0" fmla="*/ 0 w 26"/>
              <a:gd name="T1" fmla="*/ 0 h 43"/>
              <a:gd name="T2" fmla="*/ 9 w 26"/>
              <a:gd name="T3" fmla="*/ 0 h 43"/>
              <a:gd name="T4" fmla="*/ 9 w 26"/>
              <a:gd name="T5" fmla="*/ 43 h 43"/>
              <a:gd name="T6" fmla="*/ 19 w 26"/>
              <a:gd name="T7" fmla="*/ 43 h 43"/>
              <a:gd name="T8" fmla="*/ 20 w 26"/>
              <a:gd name="T9" fmla="*/ 20 h 43"/>
              <a:gd name="T10" fmla="*/ 26 w 26"/>
              <a:gd name="T11" fmla="*/ 20 h 43"/>
              <a:gd name="connsiteX0" fmla="*/ 0 w 10719"/>
              <a:gd name="connsiteY0" fmla="*/ 430 h 10000"/>
              <a:gd name="connsiteX1" fmla="*/ 4181 w 10719"/>
              <a:gd name="connsiteY1" fmla="*/ 0 h 10000"/>
              <a:gd name="connsiteX2" fmla="*/ 4181 w 10719"/>
              <a:gd name="connsiteY2" fmla="*/ 10000 h 10000"/>
              <a:gd name="connsiteX3" fmla="*/ 8027 w 10719"/>
              <a:gd name="connsiteY3" fmla="*/ 10000 h 10000"/>
              <a:gd name="connsiteX4" fmla="*/ 8411 w 10719"/>
              <a:gd name="connsiteY4" fmla="*/ 4651 h 10000"/>
              <a:gd name="connsiteX5" fmla="*/ 10719 w 10719"/>
              <a:gd name="connsiteY5" fmla="*/ 4651 h 10000"/>
              <a:gd name="connsiteX0" fmla="*/ 0 w 10719"/>
              <a:gd name="connsiteY0" fmla="*/ 0 h 9570"/>
              <a:gd name="connsiteX1" fmla="*/ 4181 w 10719"/>
              <a:gd name="connsiteY1" fmla="*/ 61 h 9570"/>
              <a:gd name="connsiteX2" fmla="*/ 4181 w 10719"/>
              <a:gd name="connsiteY2" fmla="*/ 9570 h 9570"/>
              <a:gd name="connsiteX3" fmla="*/ 8027 w 10719"/>
              <a:gd name="connsiteY3" fmla="*/ 9570 h 9570"/>
              <a:gd name="connsiteX4" fmla="*/ 8411 w 10719"/>
              <a:gd name="connsiteY4" fmla="*/ 4221 h 9570"/>
              <a:gd name="connsiteX5" fmla="*/ 10719 w 10719"/>
              <a:gd name="connsiteY5" fmla="*/ 4221 h 9570"/>
              <a:gd name="connsiteX0" fmla="*/ 0 w 10000"/>
              <a:gd name="connsiteY0" fmla="*/ 64 h 10064"/>
              <a:gd name="connsiteX1" fmla="*/ 3901 w 10000"/>
              <a:gd name="connsiteY1" fmla="*/ 0 h 10064"/>
              <a:gd name="connsiteX2" fmla="*/ 3901 w 10000"/>
              <a:gd name="connsiteY2" fmla="*/ 10064 h 10064"/>
              <a:gd name="connsiteX3" fmla="*/ 7489 w 10000"/>
              <a:gd name="connsiteY3" fmla="*/ 10064 h 10064"/>
              <a:gd name="connsiteX4" fmla="*/ 7847 w 10000"/>
              <a:gd name="connsiteY4" fmla="*/ 4475 h 10064"/>
              <a:gd name="connsiteX5" fmla="*/ 10000 w 10000"/>
              <a:gd name="connsiteY5" fmla="*/ 4475 h 10064"/>
              <a:gd name="connsiteX0" fmla="*/ 0 w 10000"/>
              <a:gd name="connsiteY0" fmla="*/ 64 h 10064"/>
              <a:gd name="connsiteX1" fmla="*/ 3901 w 10000"/>
              <a:gd name="connsiteY1" fmla="*/ 0 h 10064"/>
              <a:gd name="connsiteX2" fmla="*/ 3901 w 10000"/>
              <a:gd name="connsiteY2" fmla="*/ 10064 h 10064"/>
              <a:gd name="connsiteX3" fmla="*/ 7786 w 10000"/>
              <a:gd name="connsiteY3" fmla="*/ 10064 h 10064"/>
              <a:gd name="connsiteX4" fmla="*/ 7847 w 10000"/>
              <a:gd name="connsiteY4" fmla="*/ 4475 h 10064"/>
              <a:gd name="connsiteX5" fmla="*/ 10000 w 10000"/>
              <a:gd name="connsiteY5" fmla="*/ 4475 h 10064"/>
              <a:gd name="connsiteX0" fmla="*/ 0 w 10198"/>
              <a:gd name="connsiteY0" fmla="*/ 257 h 10064"/>
              <a:gd name="connsiteX1" fmla="*/ 4099 w 10198"/>
              <a:gd name="connsiteY1" fmla="*/ 0 h 10064"/>
              <a:gd name="connsiteX2" fmla="*/ 4099 w 10198"/>
              <a:gd name="connsiteY2" fmla="*/ 10064 h 10064"/>
              <a:gd name="connsiteX3" fmla="*/ 7984 w 10198"/>
              <a:gd name="connsiteY3" fmla="*/ 10064 h 10064"/>
              <a:gd name="connsiteX4" fmla="*/ 8045 w 10198"/>
              <a:gd name="connsiteY4" fmla="*/ 4475 h 10064"/>
              <a:gd name="connsiteX5" fmla="*/ 10198 w 10198"/>
              <a:gd name="connsiteY5" fmla="*/ 4475 h 10064"/>
              <a:gd name="connsiteX0" fmla="*/ 0 w 10099"/>
              <a:gd name="connsiteY0" fmla="*/ 64 h 10064"/>
              <a:gd name="connsiteX1" fmla="*/ 4000 w 10099"/>
              <a:gd name="connsiteY1" fmla="*/ 0 h 10064"/>
              <a:gd name="connsiteX2" fmla="*/ 4000 w 10099"/>
              <a:gd name="connsiteY2" fmla="*/ 10064 h 10064"/>
              <a:gd name="connsiteX3" fmla="*/ 7885 w 10099"/>
              <a:gd name="connsiteY3" fmla="*/ 10064 h 10064"/>
              <a:gd name="connsiteX4" fmla="*/ 7946 w 10099"/>
              <a:gd name="connsiteY4" fmla="*/ 4475 h 10064"/>
              <a:gd name="connsiteX5" fmla="*/ 10099 w 10099"/>
              <a:gd name="connsiteY5" fmla="*/ 4475 h 1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99" h="10064">
                <a:moveTo>
                  <a:pt x="0" y="64"/>
                </a:moveTo>
                <a:lnTo>
                  <a:pt x="4000" y="0"/>
                </a:lnTo>
                <a:lnTo>
                  <a:pt x="4000" y="10064"/>
                </a:lnTo>
                <a:lnTo>
                  <a:pt x="7885" y="10064"/>
                </a:lnTo>
                <a:cubicBezTo>
                  <a:pt x="8004" y="8201"/>
                  <a:pt x="7827" y="6338"/>
                  <a:pt x="7946" y="4475"/>
                </a:cubicBezTo>
                <a:lnTo>
                  <a:pt x="10099" y="4475"/>
                </a:lnTo>
              </a:path>
            </a:pathLst>
          </a:custGeom>
          <a:noFill/>
          <a:ln w="0">
            <a:solidFill>
              <a:srgbClr val="3B24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12" name="Freeform 207"/>
          <p:cNvSpPr>
            <a:spLocks/>
          </p:cNvSpPr>
          <p:nvPr/>
        </p:nvSpPr>
        <p:spPr bwMode="auto">
          <a:xfrm>
            <a:off x="4930776" y="3822700"/>
            <a:ext cx="168275" cy="63500"/>
          </a:xfrm>
          <a:custGeom>
            <a:avLst/>
            <a:gdLst>
              <a:gd name="T0" fmla="*/ 0 w 8"/>
              <a:gd name="T1" fmla="*/ 3 h 3"/>
              <a:gd name="T2" fmla="*/ 8 w 8"/>
              <a:gd name="T3" fmla="*/ 3 h 3"/>
              <a:gd name="T4" fmla="*/ 8 w 8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3">
                <a:moveTo>
                  <a:pt x="0" y="3"/>
                </a:moveTo>
                <a:lnTo>
                  <a:pt x="8" y="3"/>
                </a:lnTo>
                <a:lnTo>
                  <a:pt x="8" y="0"/>
                </a:lnTo>
              </a:path>
            </a:pathLst>
          </a:custGeom>
          <a:noFill/>
          <a:ln w="13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13" name="Line 208"/>
          <p:cNvSpPr>
            <a:spLocks noChangeShapeType="1"/>
          </p:cNvSpPr>
          <p:nvPr/>
        </p:nvSpPr>
        <p:spPr bwMode="auto">
          <a:xfrm flipH="1" flipV="1">
            <a:off x="9090023" y="3486149"/>
            <a:ext cx="2" cy="841377"/>
          </a:xfrm>
          <a:prstGeom prst="line">
            <a:avLst/>
          </a:prstGeom>
          <a:noFill/>
          <a:ln w="13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14" name="Freeform 209"/>
          <p:cNvSpPr>
            <a:spLocks/>
          </p:cNvSpPr>
          <p:nvPr/>
        </p:nvSpPr>
        <p:spPr bwMode="auto">
          <a:xfrm flipH="1">
            <a:off x="9493885" y="3506787"/>
            <a:ext cx="841" cy="845205"/>
          </a:xfrm>
          <a:custGeom>
            <a:avLst/>
            <a:gdLst>
              <a:gd name="T0" fmla="*/ 1 w 1"/>
              <a:gd name="T1" fmla="*/ 0 h 43"/>
              <a:gd name="T2" fmla="*/ 0 w 1"/>
              <a:gd name="T3" fmla="*/ 43 h 43"/>
              <a:gd name="T4" fmla="*/ 1 w 1"/>
              <a:gd name="T5" fmla="*/ 0 h 43"/>
              <a:gd name="connsiteX0" fmla="*/ 1846 w 1846"/>
              <a:gd name="connsiteY0" fmla="*/ 0 h 9752"/>
              <a:gd name="connsiteX1" fmla="*/ 0 w 1846"/>
              <a:gd name="connsiteY1" fmla="*/ 9752 h 9752"/>
              <a:gd name="connsiteX2" fmla="*/ 1846 w 1846"/>
              <a:gd name="connsiteY2" fmla="*/ 0 h 9752"/>
              <a:gd name="connsiteX0" fmla="*/ 184 w 184"/>
              <a:gd name="connsiteY0" fmla="*/ 0 h 9805"/>
              <a:gd name="connsiteX1" fmla="*/ 0 w 184"/>
              <a:gd name="connsiteY1" fmla="*/ 9805 h 9805"/>
              <a:gd name="connsiteX2" fmla="*/ 184 w 184"/>
              <a:gd name="connsiteY2" fmla="*/ 0 h 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" h="9805">
                <a:moveTo>
                  <a:pt x="184" y="0"/>
                </a:moveTo>
                <a:cubicBezTo>
                  <a:pt x="123" y="3268"/>
                  <a:pt x="61" y="6537"/>
                  <a:pt x="0" y="9805"/>
                </a:cubicBezTo>
                <a:cubicBezTo>
                  <a:pt x="61" y="6537"/>
                  <a:pt x="123" y="3268"/>
                  <a:pt x="184" y="0"/>
                </a:cubicBezTo>
                <a:close/>
              </a:path>
            </a:pathLst>
          </a:custGeom>
          <a:solidFill>
            <a:srgbClr val="3B2478"/>
          </a:solidFill>
          <a:ln w="13" cap="flat">
            <a:solidFill>
              <a:srgbClr val="3B2478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Non Return to </a:t>
            </a:r>
            <a:r>
              <a:rPr lang="fr-FR" dirty="0" err="1">
                <a:solidFill>
                  <a:schemeClr val="tx1"/>
                </a:solidFill>
              </a:rPr>
              <a:t>Zero</a:t>
            </a:r>
            <a:r>
              <a:rPr lang="fr-FR" dirty="0">
                <a:solidFill>
                  <a:schemeClr val="tx1"/>
                </a:solidFill>
              </a:rPr>
              <a:t> (NRZ)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51200" y="5256213"/>
            <a:ext cx="5194300" cy="1144587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401638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Logical 0 : physical 0</a:t>
            </a:r>
          </a:p>
          <a:p>
            <a:pPr marL="574675" indent="-401638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Logical 1 : physical 1</a:t>
            </a:r>
          </a:p>
        </p:txBody>
      </p:sp>
      <p:sp>
        <p:nvSpPr>
          <p:cNvPr id="8" name="AutoShape 4"/>
          <p:cNvSpPr>
            <a:spLocks noChangeAspect="1" noChangeArrowheads="1" noTextEdit="1"/>
          </p:cNvSpPr>
          <p:nvPr/>
        </p:nvSpPr>
        <p:spPr bwMode="auto">
          <a:xfrm>
            <a:off x="3200401" y="2438400"/>
            <a:ext cx="71532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243263" y="2546350"/>
            <a:ext cx="1041400" cy="433388"/>
          </a:xfrm>
          <a:custGeom>
            <a:avLst/>
            <a:gdLst>
              <a:gd name="T0" fmla="*/ 9 w 48"/>
              <a:gd name="T1" fmla="*/ 0 h 20"/>
              <a:gd name="T2" fmla="*/ 39 w 48"/>
              <a:gd name="T3" fmla="*/ 0 h 20"/>
              <a:gd name="T4" fmla="*/ 48 w 48"/>
              <a:gd name="T5" fmla="*/ 9 h 20"/>
              <a:gd name="T6" fmla="*/ 48 w 48"/>
              <a:gd name="T7" fmla="*/ 11 h 20"/>
              <a:gd name="T8" fmla="*/ 39 w 48"/>
              <a:gd name="T9" fmla="*/ 20 h 20"/>
              <a:gd name="T10" fmla="*/ 9 w 48"/>
              <a:gd name="T11" fmla="*/ 20 h 20"/>
              <a:gd name="T12" fmla="*/ 0 w 48"/>
              <a:gd name="T13" fmla="*/ 11 h 20"/>
              <a:gd name="T14" fmla="*/ 0 w 48"/>
              <a:gd name="T15" fmla="*/ 9 h 20"/>
              <a:gd name="T16" fmla="*/ 9 w 48"/>
              <a:gd name="T1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20">
                <a:moveTo>
                  <a:pt x="9" y="0"/>
                </a:moveTo>
                <a:lnTo>
                  <a:pt x="39" y="0"/>
                </a:lnTo>
                <a:cubicBezTo>
                  <a:pt x="44" y="0"/>
                  <a:pt x="48" y="4"/>
                  <a:pt x="48" y="9"/>
                </a:cubicBezTo>
                <a:lnTo>
                  <a:pt x="48" y="11"/>
                </a:lnTo>
                <a:cubicBezTo>
                  <a:pt x="48" y="16"/>
                  <a:pt x="44" y="20"/>
                  <a:pt x="39" y="20"/>
                </a:cubicBezTo>
                <a:lnTo>
                  <a:pt x="9" y="20"/>
                </a:lnTo>
                <a:cubicBezTo>
                  <a:pt x="4" y="20"/>
                  <a:pt x="0" y="16"/>
                  <a:pt x="0" y="11"/>
                </a:cubicBezTo>
                <a:lnTo>
                  <a:pt x="0" y="9"/>
                </a:lnTo>
                <a:cubicBezTo>
                  <a:pt x="0" y="4"/>
                  <a:pt x="4" y="0"/>
                  <a:pt x="9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413251" y="4324350"/>
            <a:ext cx="5916613" cy="0"/>
          </a:xfrm>
          <a:prstGeom prst="line">
            <a:avLst/>
          </a:pr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4392614" y="2503488"/>
            <a:ext cx="214313" cy="433388"/>
          </a:xfrm>
          <a:custGeom>
            <a:avLst/>
            <a:gdLst>
              <a:gd name="T0" fmla="*/ 0 w 11"/>
              <a:gd name="T1" fmla="*/ 0 h 20"/>
              <a:gd name="T2" fmla="*/ 11 w 11"/>
              <a:gd name="T3" fmla="*/ 0 h 20"/>
              <a:gd name="T4" fmla="*/ 11 w 11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0"/>
                </a:moveTo>
                <a:lnTo>
                  <a:pt x="11" y="0"/>
                </a:lnTo>
                <a:lnTo>
                  <a:pt x="11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4606926" y="2481263"/>
            <a:ext cx="239712" cy="433388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4846639" y="2481264"/>
            <a:ext cx="239713" cy="455613"/>
          </a:xfrm>
          <a:custGeom>
            <a:avLst/>
            <a:gdLst>
              <a:gd name="T0" fmla="*/ 0 w 11"/>
              <a:gd name="T1" fmla="*/ 0 h 21"/>
              <a:gd name="T2" fmla="*/ 11 w 11"/>
              <a:gd name="T3" fmla="*/ 0 h 21"/>
              <a:gd name="T4" fmla="*/ 11 w 11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1">
                <a:moveTo>
                  <a:pt x="0" y="0"/>
                </a:moveTo>
                <a:lnTo>
                  <a:pt x="11" y="0"/>
                </a:lnTo>
                <a:lnTo>
                  <a:pt x="11" y="21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5086350" y="2481264"/>
            <a:ext cx="215900" cy="433387"/>
          </a:xfrm>
          <a:custGeom>
            <a:avLst/>
            <a:gdLst>
              <a:gd name="T0" fmla="*/ 0 w 10"/>
              <a:gd name="T1" fmla="*/ 21 h 21"/>
              <a:gd name="T2" fmla="*/ 10 w 10"/>
              <a:gd name="T3" fmla="*/ 21 h 21"/>
              <a:gd name="T4" fmla="*/ 10 w 10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21"/>
                </a:move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5302251" y="2481263"/>
            <a:ext cx="238125" cy="4333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5540375" y="2481263"/>
            <a:ext cx="217488" cy="433388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5757863" y="2481263"/>
            <a:ext cx="215900" cy="4333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5"/>
          <p:cNvSpPr>
            <a:spLocks/>
          </p:cNvSpPr>
          <p:nvPr/>
        </p:nvSpPr>
        <p:spPr bwMode="auto">
          <a:xfrm>
            <a:off x="5973764" y="2481262"/>
            <a:ext cx="239713" cy="433388"/>
          </a:xfrm>
          <a:custGeom>
            <a:avLst/>
            <a:gdLst>
              <a:gd name="T0" fmla="*/ 0 w 11"/>
              <a:gd name="T1" fmla="*/ 21 h 21"/>
              <a:gd name="T2" fmla="*/ 11 w 11"/>
              <a:gd name="T3" fmla="*/ 21 h 21"/>
              <a:gd name="T4" fmla="*/ 11 w 11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1">
                <a:moveTo>
                  <a:pt x="0" y="21"/>
                </a:moveTo>
                <a:lnTo>
                  <a:pt x="11" y="21"/>
                </a:lnTo>
                <a:lnTo>
                  <a:pt x="11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6"/>
          <p:cNvSpPr>
            <a:spLocks/>
          </p:cNvSpPr>
          <p:nvPr/>
        </p:nvSpPr>
        <p:spPr bwMode="auto">
          <a:xfrm>
            <a:off x="6213475" y="2481263"/>
            <a:ext cx="215900" cy="4333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7"/>
          <p:cNvSpPr>
            <a:spLocks/>
          </p:cNvSpPr>
          <p:nvPr/>
        </p:nvSpPr>
        <p:spPr bwMode="auto">
          <a:xfrm>
            <a:off x="6429376" y="2479676"/>
            <a:ext cx="238125" cy="434975"/>
          </a:xfrm>
          <a:custGeom>
            <a:avLst/>
            <a:gdLst>
              <a:gd name="T0" fmla="*/ 0 w 11"/>
              <a:gd name="T1" fmla="*/ 21 h 21"/>
              <a:gd name="T2" fmla="*/ 11 w 11"/>
              <a:gd name="T3" fmla="*/ 21 h 21"/>
              <a:gd name="T4" fmla="*/ 11 w 11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1">
                <a:moveTo>
                  <a:pt x="0" y="21"/>
                </a:moveTo>
                <a:lnTo>
                  <a:pt x="11" y="21"/>
                </a:lnTo>
                <a:lnTo>
                  <a:pt x="11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8"/>
          <p:cNvSpPr>
            <a:spLocks/>
          </p:cNvSpPr>
          <p:nvPr/>
        </p:nvSpPr>
        <p:spPr bwMode="auto">
          <a:xfrm>
            <a:off x="6667500" y="2481263"/>
            <a:ext cx="217488" cy="433388"/>
          </a:xfrm>
          <a:custGeom>
            <a:avLst/>
            <a:gdLst>
              <a:gd name="T0" fmla="*/ 0 w 11"/>
              <a:gd name="T1" fmla="*/ 0 h 20"/>
              <a:gd name="T2" fmla="*/ 11 w 11"/>
              <a:gd name="T3" fmla="*/ 0 h 20"/>
              <a:gd name="T4" fmla="*/ 11 w 11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0"/>
                </a:moveTo>
                <a:lnTo>
                  <a:pt x="11" y="0"/>
                </a:lnTo>
                <a:lnTo>
                  <a:pt x="11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4608513" y="2979739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608513" y="317500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4608513" y="337026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4608513" y="354330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4608513" y="37385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4608513" y="3933826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4608513" y="41290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4608513" y="43243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4608513" y="4497388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4608513" y="46926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4" name="Line 29"/>
          <p:cNvSpPr>
            <a:spLocks noChangeShapeType="1"/>
          </p:cNvSpPr>
          <p:nvPr/>
        </p:nvSpPr>
        <p:spPr bwMode="auto">
          <a:xfrm>
            <a:off x="5064125" y="2979739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5" name="Line 30"/>
          <p:cNvSpPr>
            <a:spLocks noChangeShapeType="1"/>
          </p:cNvSpPr>
          <p:nvPr/>
        </p:nvSpPr>
        <p:spPr bwMode="auto">
          <a:xfrm>
            <a:off x="5064125" y="317500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7" name="Line 31"/>
          <p:cNvSpPr>
            <a:spLocks noChangeShapeType="1"/>
          </p:cNvSpPr>
          <p:nvPr/>
        </p:nvSpPr>
        <p:spPr bwMode="auto">
          <a:xfrm>
            <a:off x="5064125" y="337026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8" name="Line 32"/>
          <p:cNvSpPr>
            <a:spLocks noChangeShapeType="1"/>
          </p:cNvSpPr>
          <p:nvPr/>
        </p:nvSpPr>
        <p:spPr bwMode="auto">
          <a:xfrm>
            <a:off x="5064125" y="354330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9" name="Line 33"/>
          <p:cNvSpPr>
            <a:spLocks noChangeShapeType="1"/>
          </p:cNvSpPr>
          <p:nvPr/>
        </p:nvSpPr>
        <p:spPr bwMode="auto">
          <a:xfrm>
            <a:off x="5064125" y="37385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0" name="Line 34"/>
          <p:cNvSpPr>
            <a:spLocks noChangeShapeType="1"/>
          </p:cNvSpPr>
          <p:nvPr/>
        </p:nvSpPr>
        <p:spPr bwMode="auto">
          <a:xfrm>
            <a:off x="5064125" y="3933826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1" name="Line 35"/>
          <p:cNvSpPr>
            <a:spLocks noChangeShapeType="1"/>
          </p:cNvSpPr>
          <p:nvPr/>
        </p:nvSpPr>
        <p:spPr bwMode="auto">
          <a:xfrm>
            <a:off x="5064125" y="41290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Line 36"/>
          <p:cNvSpPr>
            <a:spLocks noChangeShapeType="1"/>
          </p:cNvSpPr>
          <p:nvPr/>
        </p:nvSpPr>
        <p:spPr bwMode="auto">
          <a:xfrm>
            <a:off x="5064125" y="43243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Line 37"/>
          <p:cNvSpPr>
            <a:spLocks noChangeShapeType="1"/>
          </p:cNvSpPr>
          <p:nvPr/>
        </p:nvSpPr>
        <p:spPr bwMode="auto">
          <a:xfrm>
            <a:off x="5064125" y="4497388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4" name="Line 38"/>
          <p:cNvSpPr>
            <a:spLocks noChangeShapeType="1"/>
          </p:cNvSpPr>
          <p:nvPr/>
        </p:nvSpPr>
        <p:spPr bwMode="auto">
          <a:xfrm>
            <a:off x="5064125" y="46926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5" name="Line 39"/>
          <p:cNvSpPr>
            <a:spLocks noChangeShapeType="1"/>
          </p:cNvSpPr>
          <p:nvPr/>
        </p:nvSpPr>
        <p:spPr bwMode="auto">
          <a:xfrm>
            <a:off x="5519738" y="295910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6" name="Line 40"/>
          <p:cNvSpPr>
            <a:spLocks noChangeShapeType="1"/>
          </p:cNvSpPr>
          <p:nvPr/>
        </p:nvSpPr>
        <p:spPr bwMode="auto">
          <a:xfrm>
            <a:off x="5519738" y="3152775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7" name="Line 41"/>
          <p:cNvSpPr>
            <a:spLocks noChangeShapeType="1"/>
          </p:cNvSpPr>
          <p:nvPr/>
        </p:nvSpPr>
        <p:spPr bwMode="auto">
          <a:xfrm>
            <a:off x="5519738" y="3348038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8" name="Line 42"/>
          <p:cNvSpPr>
            <a:spLocks noChangeShapeType="1"/>
          </p:cNvSpPr>
          <p:nvPr/>
        </p:nvSpPr>
        <p:spPr bwMode="auto">
          <a:xfrm>
            <a:off x="5519738" y="354330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9" name="Line 43"/>
          <p:cNvSpPr>
            <a:spLocks noChangeShapeType="1"/>
          </p:cNvSpPr>
          <p:nvPr/>
        </p:nvSpPr>
        <p:spPr bwMode="auto">
          <a:xfrm>
            <a:off x="5519738" y="373856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Line 44"/>
          <p:cNvSpPr>
            <a:spLocks noChangeShapeType="1"/>
          </p:cNvSpPr>
          <p:nvPr/>
        </p:nvSpPr>
        <p:spPr bwMode="auto">
          <a:xfrm>
            <a:off x="5519738" y="3933826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1" name="Line 45"/>
          <p:cNvSpPr>
            <a:spLocks noChangeShapeType="1"/>
          </p:cNvSpPr>
          <p:nvPr/>
        </p:nvSpPr>
        <p:spPr bwMode="auto">
          <a:xfrm>
            <a:off x="5519738" y="41068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2" name="Line 46"/>
          <p:cNvSpPr>
            <a:spLocks noChangeShapeType="1"/>
          </p:cNvSpPr>
          <p:nvPr/>
        </p:nvSpPr>
        <p:spPr bwMode="auto">
          <a:xfrm>
            <a:off x="5519738" y="4302125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3" name="Line 47"/>
          <p:cNvSpPr>
            <a:spLocks noChangeShapeType="1"/>
          </p:cNvSpPr>
          <p:nvPr/>
        </p:nvSpPr>
        <p:spPr bwMode="auto">
          <a:xfrm>
            <a:off x="5519738" y="44973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4" name="Line 48"/>
          <p:cNvSpPr>
            <a:spLocks noChangeShapeType="1"/>
          </p:cNvSpPr>
          <p:nvPr/>
        </p:nvSpPr>
        <p:spPr bwMode="auto">
          <a:xfrm>
            <a:off x="5519738" y="46926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5" name="Line 49"/>
          <p:cNvSpPr>
            <a:spLocks noChangeShapeType="1"/>
          </p:cNvSpPr>
          <p:nvPr/>
        </p:nvSpPr>
        <p:spPr bwMode="auto">
          <a:xfrm>
            <a:off x="5973763" y="2979739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6" name="Line 50"/>
          <p:cNvSpPr>
            <a:spLocks noChangeShapeType="1"/>
          </p:cNvSpPr>
          <p:nvPr/>
        </p:nvSpPr>
        <p:spPr bwMode="auto">
          <a:xfrm>
            <a:off x="5973763" y="317500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7" name="Line 51"/>
          <p:cNvSpPr>
            <a:spLocks noChangeShapeType="1"/>
          </p:cNvSpPr>
          <p:nvPr/>
        </p:nvSpPr>
        <p:spPr bwMode="auto">
          <a:xfrm>
            <a:off x="5973763" y="337026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8" name="Line 52"/>
          <p:cNvSpPr>
            <a:spLocks noChangeShapeType="1"/>
          </p:cNvSpPr>
          <p:nvPr/>
        </p:nvSpPr>
        <p:spPr bwMode="auto">
          <a:xfrm>
            <a:off x="5973763" y="354330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9" name="Line 53"/>
          <p:cNvSpPr>
            <a:spLocks noChangeShapeType="1"/>
          </p:cNvSpPr>
          <p:nvPr/>
        </p:nvSpPr>
        <p:spPr bwMode="auto">
          <a:xfrm>
            <a:off x="5973763" y="37385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0" name="Line 54"/>
          <p:cNvSpPr>
            <a:spLocks noChangeShapeType="1"/>
          </p:cNvSpPr>
          <p:nvPr/>
        </p:nvSpPr>
        <p:spPr bwMode="auto">
          <a:xfrm>
            <a:off x="5973763" y="3933826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1" name="Line 55"/>
          <p:cNvSpPr>
            <a:spLocks noChangeShapeType="1"/>
          </p:cNvSpPr>
          <p:nvPr/>
        </p:nvSpPr>
        <p:spPr bwMode="auto">
          <a:xfrm>
            <a:off x="5973763" y="41290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2" name="Line 56"/>
          <p:cNvSpPr>
            <a:spLocks noChangeShapeType="1"/>
          </p:cNvSpPr>
          <p:nvPr/>
        </p:nvSpPr>
        <p:spPr bwMode="auto">
          <a:xfrm>
            <a:off x="5973763" y="43243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3" name="Line 57"/>
          <p:cNvSpPr>
            <a:spLocks noChangeShapeType="1"/>
          </p:cNvSpPr>
          <p:nvPr/>
        </p:nvSpPr>
        <p:spPr bwMode="auto">
          <a:xfrm>
            <a:off x="5973763" y="4497388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4" name="Line 58"/>
          <p:cNvSpPr>
            <a:spLocks noChangeShapeType="1"/>
          </p:cNvSpPr>
          <p:nvPr/>
        </p:nvSpPr>
        <p:spPr bwMode="auto">
          <a:xfrm>
            <a:off x="5973763" y="46926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5" name="Line 59"/>
          <p:cNvSpPr>
            <a:spLocks noChangeShapeType="1"/>
          </p:cNvSpPr>
          <p:nvPr/>
        </p:nvSpPr>
        <p:spPr bwMode="auto">
          <a:xfrm>
            <a:off x="6451600" y="300196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6" name="Line 60"/>
          <p:cNvSpPr>
            <a:spLocks noChangeShapeType="1"/>
          </p:cNvSpPr>
          <p:nvPr/>
        </p:nvSpPr>
        <p:spPr bwMode="auto">
          <a:xfrm>
            <a:off x="6451600" y="317500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7" name="Line 61"/>
          <p:cNvSpPr>
            <a:spLocks noChangeShapeType="1"/>
          </p:cNvSpPr>
          <p:nvPr/>
        </p:nvSpPr>
        <p:spPr bwMode="auto">
          <a:xfrm>
            <a:off x="6451600" y="33702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8" name="Line 62"/>
          <p:cNvSpPr>
            <a:spLocks noChangeShapeType="1"/>
          </p:cNvSpPr>
          <p:nvPr/>
        </p:nvSpPr>
        <p:spPr bwMode="auto">
          <a:xfrm>
            <a:off x="6451600" y="3565526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9" name="Line 63"/>
          <p:cNvSpPr>
            <a:spLocks noChangeShapeType="1"/>
          </p:cNvSpPr>
          <p:nvPr/>
        </p:nvSpPr>
        <p:spPr bwMode="auto">
          <a:xfrm>
            <a:off x="6451600" y="37607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0" name="Line 64"/>
          <p:cNvSpPr>
            <a:spLocks noChangeShapeType="1"/>
          </p:cNvSpPr>
          <p:nvPr/>
        </p:nvSpPr>
        <p:spPr bwMode="auto">
          <a:xfrm>
            <a:off x="6451600" y="39560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1" name="Line 65"/>
          <p:cNvSpPr>
            <a:spLocks noChangeShapeType="1"/>
          </p:cNvSpPr>
          <p:nvPr/>
        </p:nvSpPr>
        <p:spPr bwMode="auto">
          <a:xfrm>
            <a:off x="6451600" y="4129088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2" name="Line 66"/>
          <p:cNvSpPr>
            <a:spLocks noChangeShapeType="1"/>
          </p:cNvSpPr>
          <p:nvPr/>
        </p:nvSpPr>
        <p:spPr bwMode="auto">
          <a:xfrm>
            <a:off x="6451600" y="43243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3" name="Line 67"/>
          <p:cNvSpPr>
            <a:spLocks noChangeShapeType="1"/>
          </p:cNvSpPr>
          <p:nvPr/>
        </p:nvSpPr>
        <p:spPr bwMode="auto">
          <a:xfrm>
            <a:off x="6451600" y="451961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4" name="Line 68"/>
          <p:cNvSpPr>
            <a:spLocks noChangeShapeType="1"/>
          </p:cNvSpPr>
          <p:nvPr/>
        </p:nvSpPr>
        <p:spPr bwMode="auto">
          <a:xfrm>
            <a:off x="6451600" y="4713289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5" name="Line 69"/>
          <p:cNvSpPr>
            <a:spLocks noChangeShapeType="1"/>
          </p:cNvSpPr>
          <p:nvPr/>
        </p:nvSpPr>
        <p:spPr bwMode="auto">
          <a:xfrm>
            <a:off x="6905625" y="300196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6" name="Line 70"/>
          <p:cNvSpPr>
            <a:spLocks noChangeShapeType="1"/>
          </p:cNvSpPr>
          <p:nvPr/>
        </p:nvSpPr>
        <p:spPr bwMode="auto">
          <a:xfrm>
            <a:off x="6905625" y="317500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7" name="Line 71"/>
          <p:cNvSpPr>
            <a:spLocks noChangeShapeType="1"/>
          </p:cNvSpPr>
          <p:nvPr/>
        </p:nvSpPr>
        <p:spPr bwMode="auto">
          <a:xfrm>
            <a:off x="6905625" y="33702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8" name="Line 72"/>
          <p:cNvSpPr>
            <a:spLocks noChangeShapeType="1"/>
          </p:cNvSpPr>
          <p:nvPr/>
        </p:nvSpPr>
        <p:spPr bwMode="auto">
          <a:xfrm>
            <a:off x="6905625" y="3565526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9" name="Line 73"/>
          <p:cNvSpPr>
            <a:spLocks noChangeShapeType="1"/>
          </p:cNvSpPr>
          <p:nvPr/>
        </p:nvSpPr>
        <p:spPr bwMode="auto">
          <a:xfrm>
            <a:off x="6905625" y="37607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0" name="Line 74"/>
          <p:cNvSpPr>
            <a:spLocks noChangeShapeType="1"/>
          </p:cNvSpPr>
          <p:nvPr/>
        </p:nvSpPr>
        <p:spPr bwMode="auto">
          <a:xfrm>
            <a:off x="6905625" y="39560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1" name="Line 75"/>
          <p:cNvSpPr>
            <a:spLocks noChangeShapeType="1"/>
          </p:cNvSpPr>
          <p:nvPr/>
        </p:nvSpPr>
        <p:spPr bwMode="auto">
          <a:xfrm>
            <a:off x="6905625" y="4129088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2" name="Line 76"/>
          <p:cNvSpPr>
            <a:spLocks noChangeShapeType="1"/>
          </p:cNvSpPr>
          <p:nvPr/>
        </p:nvSpPr>
        <p:spPr bwMode="auto">
          <a:xfrm>
            <a:off x="6905625" y="43243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3" name="Line 77"/>
          <p:cNvSpPr>
            <a:spLocks noChangeShapeType="1"/>
          </p:cNvSpPr>
          <p:nvPr/>
        </p:nvSpPr>
        <p:spPr bwMode="auto">
          <a:xfrm>
            <a:off x="6905625" y="451961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4" name="Line 78"/>
          <p:cNvSpPr>
            <a:spLocks noChangeShapeType="1"/>
          </p:cNvSpPr>
          <p:nvPr/>
        </p:nvSpPr>
        <p:spPr bwMode="auto">
          <a:xfrm>
            <a:off x="6905625" y="4713289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5" name="Line 79"/>
          <p:cNvSpPr>
            <a:spLocks noChangeShapeType="1"/>
          </p:cNvSpPr>
          <p:nvPr/>
        </p:nvSpPr>
        <p:spPr bwMode="auto">
          <a:xfrm>
            <a:off x="7361238" y="2979739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6" name="Line 80"/>
          <p:cNvSpPr>
            <a:spLocks noChangeShapeType="1"/>
          </p:cNvSpPr>
          <p:nvPr/>
        </p:nvSpPr>
        <p:spPr bwMode="auto">
          <a:xfrm>
            <a:off x="7361238" y="317500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7" name="Line 81"/>
          <p:cNvSpPr>
            <a:spLocks noChangeShapeType="1"/>
          </p:cNvSpPr>
          <p:nvPr/>
        </p:nvSpPr>
        <p:spPr bwMode="auto">
          <a:xfrm>
            <a:off x="7361238" y="337026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8" name="Line 82"/>
          <p:cNvSpPr>
            <a:spLocks noChangeShapeType="1"/>
          </p:cNvSpPr>
          <p:nvPr/>
        </p:nvSpPr>
        <p:spPr bwMode="auto">
          <a:xfrm>
            <a:off x="7361238" y="3565526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9" name="Line 83"/>
          <p:cNvSpPr>
            <a:spLocks noChangeShapeType="1"/>
          </p:cNvSpPr>
          <p:nvPr/>
        </p:nvSpPr>
        <p:spPr bwMode="auto">
          <a:xfrm>
            <a:off x="7361238" y="37385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0" name="Line 84"/>
          <p:cNvSpPr>
            <a:spLocks noChangeShapeType="1"/>
          </p:cNvSpPr>
          <p:nvPr/>
        </p:nvSpPr>
        <p:spPr bwMode="auto">
          <a:xfrm>
            <a:off x="7361238" y="3933825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1" name="Line 85"/>
          <p:cNvSpPr>
            <a:spLocks noChangeShapeType="1"/>
          </p:cNvSpPr>
          <p:nvPr/>
        </p:nvSpPr>
        <p:spPr bwMode="auto">
          <a:xfrm>
            <a:off x="7361238" y="41290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2" name="Line 86"/>
          <p:cNvSpPr>
            <a:spLocks noChangeShapeType="1"/>
          </p:cNvSpPr>
          <p:nvPr/>
        </p:nvSpPr>
        <p:spPr bwMode="auto">
          <a:xfrm>
            <a:off x="7361238" y="43243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3" name="Line 87"/>
          <p:cNvSpPr>
            <a:spLocks noChangeShapeType="1"/>
          </p:cNvSpPr>
          <p:nvPr/>
        </p:nvSpPr>
        <p:spPr bwMode="auto">
          <a:xfrm>
            <a:off x="7361238" y="4519614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4" name="Line 88"/>
          <p:cNvSpPr>
            <a:spLocks noChangeShapeType="1"/>
          </p:cNvSpPr>
          <p:nvPr/>
        </p:nvSpPr>
        <p:spPr bwMode="auto">
          <a:xfrm>
            <a:off x="7361238" y="46926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5" name="Line 89"/>
          <p:cNvSpPr>
            <a:spLocks noChangeShapeType="1"/>
          </p:cNvSpPr>
          <p:nvPr/>
        </p:nvSpPr>
        <p:spPr bwMode="auto">
          <a:xfrm>
            <a:off x="7361238" y="4887913"/>
            <a:ext cx="0" cy="206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6" name="Line 90"/>
          <p:cNvSpPr>
            <a:spLocks noChangeShapeType="1"/>
          </p:cNvSpPr>
          <p:nvPr/>
        </p:nvSpPr>
        <p:spPr bwMode="auto">
          <a:xfrm>
            <a:off x="7361238" y="4887913"/>
            <a:ext cx="0" cy="206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7" name="Line 91"/>
          <p:cNvSpPr>
            <a:spLocks noChangeShapeType="1"/>
          </p:cNvSpPr>
          <p:nvPr/>
        </p:nvSpPr>
        <p:spPr bwMode="auto">
          <a:xfrm>
            <a:off x="7816850" y="300196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8" name="Line 92"/>
          <p:cNvSpPr>
            <a:spLocks noChangeShapeType="1"/>
          </p:cNvSpPr>
          <p:nvPr/>
        </p:nvSpPr>
        <p:spPr bwMode="auto">
          <a:xfrm>
            <a:off x="7816850" y="317500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9" name="Line 93"/>
          <p:cNvSpPr>
            <a:spLocks noChangeShapeType="1"/>
          </p:cNvSpPr>
          <p:nvPr/>
        </p:nvSpPr>
        <p:spPr bwMode="auto">
          <a:xfrm>
            <a:off x="7816850" y="33702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0" name="Line 94"/>
          <p:cNvSpPr>
            <a:spLocks noChangeShapeType="1"/>
          </p:cNvSpPr>
          <p:nvPr/>
        </p:nvSpPr>
        <p:spPr bwMode="auto">
          <a:xfrm>
            <a:off x="7816850" y="3565526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1" name="Line 95"/>
          <p:cNvSpPr>
            <a:spLocks noChangeShapeType="1"/>
          </p:cNvSpPr>
          <p:nvPr/>
        </p:nvSpPr>
        <p:spPr bwMode="auto">
          <a:xfrm>
            <a:off x="7816850" y="37607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2" name="Line 96"/>
          <p:cNvSpPr>
            <a:spLocks noChangeShapeType="1"/>
          </p:cNvSpPr>
          <p:nvPr/>
        </p:nvSpPr>
        <p:spPr bwMode="auto">
          <a:xfrm>
            <a:off x="7816850" y="39560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3" name="Line 97"/>
          <p:cNvSpPr>
            <a:spLocks noChangeShapeType="1"/>
          </p:cNvSpPr>
          <p:nvPr/>
        </p:nvSpPr>
        <p:spPr bwMode="auto">
          <a:xfrm>
            <a:off x="7816850" y="4129088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4" name="Line 98"/>
          <p:cNvSpPr>
            <a:spLocks noChangeShapeType="1"/>
          </p:cNvSpPr>
          <p:nvPr/>
        </p:nvSpPr>
        <p:spPr bwMode="auto">
          <a:xfrm>
            <a:off x="7816850" y="43243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5" name="Line 99"/>
          <p:cNvSpPr>
            <a:spLocks noChangeShapeType="1"/>
          </p:cNvSpPr>
          <p:nvPr/>
        </p:nvSpPr>
        <p:spPr bwMode="auto">
          <a:xfrm>
            <a:off x="7816850" y="451961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6" name="Line 100"/>
          <p:cNvSpPr>
            <a:spLocks noChangeShapeType="1"/>
          </p:cNvSpPr>
          <p:nvPr/>
        </p:nvSpPr>
        <p:spPr bwMode="auto">
          <a:xfrm>
            <a:off x="7816850" y="4713289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7" name="Line 101"/>
          <p:cNvSpPr>
            <a:spLocks noChangeShapeType="1"/>
          </p:cNvSpPr>
          <p:nvPr/>
        </p:nvSpPr>
        <p:spPr bwMode="auto">
          <a:xfrm>
            <a:off x="8270875" y="30019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8" name="Line 102"/>
          <p:cNvSpPr>
            <a:spLocks noChangeShapeType="1"/>
          </p:cNvSpPr>
          <p:nvPr/>
        </p:nvSpPr>
        <p:spPr bwMode="auto">
          <a:xfrm>
            <a:off x="8270875" y="3197225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9" name="Line 103"/>
          <p:cNvSpPr>
            <a:spLocks noChangeShapeType="1"/>
          </p:cNvSpPr>
          <p:nvPr/>
        </p:nvSpPr>
        <p:spPr bwMode="auto">
          <a:xfrm>
            <a:off x="8270875" y="33924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0" name="Line 104"/>
          <p:cNvSpPr>
            <a:spLocks noChangeShapeType="1"/>
          </p:cNvSpPr>
          <p:nvPr/>
        </p:nvSpPr>
        <p:spPr bwMode="auto">
          <a:xfrm>
            <a:off x="8270875" y="35877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1" name="Line 105"/>
          <p:cNvSpPr>
            <a:spLocks noChangeShapeType="1"/>
          </p:cNvSpPr>
          <p:nvPr/>
        </p:nvSpPr>
        <p:spPr bwMode="auto">
          <a:xfrm>
            <a:off x="8270875" y="3781426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2" name="Line 106"/>
          <p:cNvSpPr>
            <a:spLocks noChangeShapeType="1"/>
          </p:cNvSpPr>
          <p:nvPr/>
        </p:nvSpPr>
        <p:spPr bwMode="auto">
          <a:xfrm>
            <a:off x="8270875" y="39560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3" name="Line 107"/>
          <p:cNvSpPr>
            <a:spLocks noChangeShapeType="1"/>
          </p:cNvSpPr>
          <p:nvPr/>
        </p:nvSpPr>
        <p:spPr bwMode="auto">
          <a:xfrm>
            <a:off x="8270875" y="4149725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4" name="Line 108"/>
          <p:cNvSpPr>
            <a:spLocks noChangeShapeType="1"/>
          </p:cNvSpPr>
          <p:nvPr/>
        </p:nvSpPr>
        <p:spPr bwMode="auto">
          <a:xfrm>
            <a:off x="8270875" y="4344988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5" name="Line 109"/>
          <p:cNvSpPr>
            <a:spLocks noChangeShapeType="1"/>
          </p:cNvSpPr>
          <p:nvPr/>
        </p:nvSpPr>
        <p:spPr bwMode="auto">
          <a:xfrm>
            <a:off x="8270875" y="454025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6" name="Line 110"/>
          <p:cNvSpPr>
            <a:spLocks noChangeShapeType="1"/>
          </p:cNvSpPr>
          <p:nvPr/>
        </p:nvSpPr>
        <p:spPr bwMode="auto">
          <a:xfrm>
            <a:off x="8270875" y="473551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7" name="Line 111"/>
          <p:cNvSpPr>
            <a:spLocks noChangeShapeType="1"/>
          </p:cNvSpPr>
          <p:nvPr/>
        </p:nvSpPr>
        <p:spPr bwMode="auto">
          <a:xfrm>
            <a:off x="8726488" y="30019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8" name="Line 112"/>
          <p:cNvSpPr>
            <a:spLocks noChangeShapeType="1"/>
          </p:cNvSpPr>
          <p:nvPr/>
        </p:nvSpPr>
        <p:spPr bwMode="auto">
          <a:xfrm>
            <a:off x="8726488" y="3197225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9" name="Line 113"/>
          <p:cNvSpPr>
            <a:spLocks noChangeShapeType="1"/>
          </p:cNvSpPr>
          <p:nvPr/>
        </p:nvSpPr>
        <p:spPr bwMode="auto">
          <a:xfrm>
            <a:off x="8726488" y="33924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0" name="Line 114"/>
          <p:cNvSpPr>
            <a:spLocks noChangeShapeType="1"/>
          </p:cNvSpPr>
          <p:nvPr/>
        </p:nvSpPr>
        <p:spPr bwMode="auto">
          <a:xfrm>
            <a:off x="8726488" y="35877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1" name="Line 115"/>
          <p:cNvSpPr>
            <a:spLocks noChangeShapeType="1"/>
          </p:cNvSpPr>
          <p:nvPr/>
        </p:nvSpPr>
        <p:spPr bwMode="auto">
          <a:xfrm>
            <a:off x="8726488" y="3781426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2" name="Line 116"/>
          <p:cNvSpPr>
            <a:spLocks noChangeShapeType="1"/>
          </p:cNvSpPr>
          <p:nvPr/>
        </p:nvSpPr>
        <p:spPr bwMode="auto">
          <a:xfrm>
            <a:off x="8726488" y="39560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3" name="Line 117"/>
          <p:cNvSpPr>
            <a:spLocks noChangeShapeType="1"/>
          </p:cNvSpPr>
          <p:nvPr/>
        </p:nvSpPr>
        <p:spPr bwMode="auto">
          <a:xfrm>
            <a:off x="8726488" y="4149725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4" name="Line 118"/>
          <p:cNvSpPr>
            <a:spLocks noChangeShapeType="1"/>
          </p:cNvSpPr>
          <p:nvPr/>
        </p:nvSpPr>
        <p:spPr bwMode="auto">
          <a:xfrm>
            <a:off x="8726488" y="4344988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5" name="Line 119"/>
          <p:cNvSpPr>
            <a:spLocks noChangeShapeType="1"/>
          </p:cNvSpPr>
          <p:nvPr/>
        </p:nvSpPr>
        <p:spPr bwMode="auto">
          <a:xfrm>
            <a:off x="8726488" y="454025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6" name="Line 120"/>
          <p:cNvSpPr>
            <a:spLocks noChangeShapeType="1"/>
          </p:cNvSpPr>
          <p:nvPr/>
        </p:nvSpPr>
        <p:spPr bwMode="auto">
          <a:xfrm>
            <a:off x="8726488" y="473551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7" name="Line 121"/>
          <p:cNvSpPr>
            <a:spLocks noChangeShapeType="1"/>
          </p:cNvSpPr>
          <p:nvPr/>
        </p:nvSpPr>
        <p:spPr bwMode="auto">
          <a:xfrm>
            <a:off x="9137650" y="30019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8" name="Line 122"/>
          <p:cNvSpPr>
            <a:spLocks noChangeShapeType="1"/>
          </p:cNvSpPr>
          <p:nvPr/>
        </p:nvSpPr>
        <p:spPr bwMode="auto">
          <a:xfrm>
            <a:off x="9137650" y="3197226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9" name="Line 123"/>
          <p:cNvSpPr>
            <a:spLocks noChangeShapeType="1"/>
          </p:cNvSpPr>
          <p:nvPr/>
        </p:nvSpPr>
        <p:spPr bwMode="auto">
          <a:xfrm>
            <a:off x="9137650" y="33924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0" name="Line 124"/>
          <p:cNvSpPr>
            <a:spLocks noChangeShapeType="1"/>
          </p:cNvSpPr>
          <p:nvPr/>
        </p:nvSpPr>
        <p:spPr bwMode="auto">
          <a:xfrm>
            <a:off x="9137650" y="35877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1" name="Line 125"/>
          <p:cNvSpPr>
            <a:spLocks noChangeShapeType="1"/>
          </p:cNvSpPr>
          <p:nvPr/>
        </p:nvSpPr>
        <p:spPr bwMode="auto">
          <a:xfrm>
            <a:off x="9137650" y="3760788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2" name="Line 126"/>
          <p:cNvSpPr>
            <a:spLocks noChangeShapeType="1"/>
          </p:cNvSpPr>
          <p:nvPr/>
        </p:nvSpPr>
        <p:spPr bwMode="auto">
          <a:xfrm>
            <a:off x="9137650" y="39560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3" name="Line 127"/>
          <p:cNvSpPr>
            <a:spLocks noChangeShapeType="1"/>
          </p:cNvSpPr>
          <p:nvPr/>
        </p:nvSpPr>
        <p:spPr bwMode="auto">
          <a:xfrm>
            <a:off x="9137650" y="4149725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4" name="Line 128"/>
          <p:cNvSpPr>
            <a:spLocks noChangeShapeType="1"/>
          </p:cNvSpPr>
          <p:nvPr/>
        </p:nvSpPr>
        <p:spPr bwMode="auto">
          <a:xfrm>
            <a:off x="9137650" y="4344989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5" name="Line 129"/>
          <p:cNvSpPr>
            <a:spLocks noChangeShapeType="1"/>
          </p:cNvSpPr>
          <p:nvPr/>
        </p:nvSpPr>
        <p:spPr bwMode="auto">
          <a:xfrm>
            <a:off x="9137650" y="454025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6" name="Line 130"/>
          <p:cNvSpPr>
            <a:spLocks noChangeShapeType="1"/>
          </p:cNvSpPr>
          <p:nvPr/>
        </p:nvSpPr>
        <p:spPr bwMode="auto">
          <a:xfrm>
            <a:off x="9137650" y="473551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7" name="Line 131"/>
          <p:cNvSpPr>
            <a:spLocks noChangeShapeType="1"/>
          </p:cNvSpPr>
          <p:nvPr/>
        </p:nvSpPr>
        <p:spPr bwMode="auto">
          <a:xfrm>
            <a:off x="9137650" y="4908551"/>
            <a:ext cx="0" cy="222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8" name="Line 132"/>
          <p:cNvSpPr>
            <a:spLocks noChangeShapeType="1"/>
          </p:cNvSpPr>
          <p:nvPr/>
        </p:nvSpPr>
        <p:spPr bwMode="auto">
          <a:xfrm>
            <a:off x="9137650" y="4908551"/>
            <a:ext cx="0" cy="222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9" name="Line 133"/>
          <p:cNvSpPr>
            <a:spLocks noChangeShapeType="1"/>
          </p:cNvSpPr>
          <p:nvPr/>
        </p:nvSpPr>
        <p:spPr bwMode="auto">
          <a:xfrm>
            <a:off x="9593263" y="30019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0" name="Line 134"/>
          <p:cNvSpPr>
            <a:spLocks noChangeShapeType="1"/>
          </p:cNvSpPr>
          <p:nvPr/>
        </p:nvSpPr>
        <p:spPr bwMode="auto">
          <a:xfrm>
            <a:off x="9593263" y="3197225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1" name="Line 135"/>
          <p:cNvSpPr>
            <a:spLocks noChangeShapeType="1"/>
          </p:cNvSpPr>
          <p:nvPr/>
        </p:nvSpPr>
        <p:spPr bwMode="auto">
          <a:xfrm>
            <a:off x="9593263" y="33924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2" name="Line 136"/>
          <p:cNvSpPr>
            <a:spLocks noChangeShapeType="1"/>
          </p:cNvSpPr>
          <p:nvPr/>
        </p:nvSpPr>
        <p:spPr bwMode="auto">
          <a:xfrm>
            <a:off x="9593263" y="35877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3" name="Line 137"/>
          <p:cNvSpPr>
            <a:spLocks noChangeShapeType="1"/>
          </p:cNvSpPr>
          <p:nvPr/>
        </p:nvSpPr>
        <p:spPr bwMode="auto">
          <a:xfrm>
            <a:off x="9593263" y="3781426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4" name="Line 138"/>
          <p:cNvSpPr>
            <a:spLocks noChangeShapeType="1"/>
          </p:cNvSpPr>
          <p:nvPr/>
        </p:nvSpPr>
        <p:spPr bwMode="auto">
          <a:xfrm>
            <a:off x="9593263" y="39560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5" name="Line 139"/>
          <p:cNvSpPr>
            <a:spLocks noChangeShapeType="1"/>
          </p:cNvSpPr>
          <p:nvPr/>
        </p:nvSpPr>
        <p:spPr bwMode="auto">
          <a:xfrm>
            <a:off x="9593263" y="4149725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6" name="Line 140"/>
          <p:cNvSpPr>
            <a:spLocks noChangeShapeType="1"/>
          </p:cNvSpPr>
          <p:nvPr/>
        </p:nvSpPr>
        <p:spPr bwMode="auto">
          <a:xfrm>
            <a:off x="9593263" y="4344988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7" name="Line 141"/>
          <p:cNvSpPr>
            <a:spLocks noChangeShapeType="1"/>
          </p:cNvSpPr>
          <p:nvPr/>
        </p:nvSpPr>
        <p:spPr bwMode="auto">
          <a:xfrm>
            <a:off x="9593263" y="454025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8" name="Line 142"/>
          <p:cNvSpPr>
            <a:spLocks noChangeShapeType="1"/>
          </p:cNvSpPr>
          <p:nvPr/>
        </p:nvSpPr>
        <p:spPr bwMode="auto">
          <a:xfrm>
            <a:off x="9593263" y="473551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9" name="Rectangle 143"/>
          <p:cNvSpPr>
            <a:spLocks noChangeArrowheads="1"/>
          </p:cNvSpPr>
          <p:nvPr/>
        </p:nvSpPr>
        <p:spPr bwMode="auto">
          <a:xfrm>
            <a:off x="3395664" y="2568575"/>
            <a:ext cx="7710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24282B"/>
                </a:solidFill>
                <a:latin typeface="Arial" pitchFamily="34" charset="0"/>
              </a:rPr>
              <a:t>Clock</a:t>
            </a:r>
            <a:endParaRPr lang="en-US">
              <a:latin typeface="Arial" pitchFamily="34" charset="0"/>
            </a:endParaRPr>
          </a:p>
        </p:txBody>
      </p:sp>
      <p:sp>
        <p:nvSpPr>
          <p:cNvPr id="26740" name="Freeform 144"/>
          <p:cNvSpPr>
            <a:spLocks/>
          </p:cNvSpPr>
          <p:nvPr/>
        </p:nvSpPr>
        <p:spPr bwMode="auto">
          <a:xfrm>
            <a:off x="3243263" y="4064000"/>
            <a:ext cx="1062038" cy="433388"/>
          </a:xfrm>
          <a:custGeom>
            <a:avLst/>
            <a:gdLst>
              <a:gd name="T0" fmla="*/ 10 w 49"/>
              <a:gd name="T1" fmla="*/ 0 h 20"/>
              <a:gd name="T2" fmla="*/ 40 w 49"/>
              <a:gd name="T3" fmla="*/ 0 h 20"/>
              <a:gd name="T4" fmla="*/ 49 w 49"/>
              <a:gd name="T5" fmla="*/ 9 h 20"/>
              <a:gd name="T6" fmla="*/ 49 w 49"/>
              <a:gd name="T7" fmla="*/ 11 h 20"/>
              <a:gd name="T8" fmla="*/ 40 w 49"/>
              <a:gd name="T9" fmla="*/ 20 h 20"/>
              <a:gd name="T10" fmla="*/ 10 w 49"/>
              <a:gd name="T11" fmla="*/ 20 h 20"/>
              <a:gd name="T12" fmla="*/ 0 w 49"/>
              <a:gd name="T13" fmla="*/ 11 h 20"/>
              <a:gd name="T14" fmla="*/ 0 w 49"/>
              <a:gd name="T15" fmla="*/ 9 h 20"/>
              <a:gd name="T16" fmla="*/ 10 w 49"/>
              <a:gd name="T1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" h="20">
                <a:moveTo>
                  <a:pt x="10" y="0"/>
                </a:moveTo>
                <a:lnTo>
                  <a:pt x="40" y="0"/>
                </a:lnTo>
                <a:cubicBezTo>
                  <a:pt x="45" y="0"/>
                  <a:pt x="49" y="4"/>
                  <a:pt x="49" y="9"/>
                </a:cubicBezTo>
                <a:lnTo>
                  <a:pt x="49" y="11"/>
                </a:lnTo>
                <a:cubicBezTo>
                  <a:pt x="49" y="16"/>
                  <a:pt x="45" y="20"/>
                  <a:pt x="40" y="20"/>
                </a:cubicBezTo>
                <a:lnTo>
                  <a:pt x="10" y="20"/>
                </a:lnTo>
                <a:cubicBezTo>
                  <a:pt x="5" y="20"/>
                  <a:pt x="0" y="16"/>
                  <a:pt x="0" y="11"/>
                </a:cubicBezTo>
                <a:lnTo>
                  <a:pt x="0" y="9"/>
                </a:lnTo>
                <a:cubicBezTo>
                  <a:pt x="0" y="4"/>
                  <a:pt x="5" y="0"/>
                  <a:pt x="10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1" name="Rectangle 145"/>
          <p:cNvSpPr>
            <a:spLocks noChangeArrowheads="1"/>
          </p:cNvSpPr>
          <p:nvPr/>
        </p:nvSpPr>
        <p:spPr bwMode="auto">
          <a:xfrm>
            <a:off x="3460751" y="4108450"/>
            <a:ext cx="6508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24282B"/>
                </a:solidFill>
                <a:latin typeface="Arial" pitchFamily="34" charset="0"/>
              </a:rPr>
              <a:t>Data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6742" name="Oval 146"/>
          <p:cNvSpPr>
            <a:spLocks noChangeArrowheads="1"/>
          </p:cNvSpPr>
          <p:nvPr/>
        </p:nvSpPr>
        <p:spPr bwMode="auto">
          <a:xfrm>
            <a:off x="5106989" y="3370264"/>
            <a:ext cx="347663" cy="3032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3" name="Rectangle 147"/>
          <p:cNvSpPr>
            <a:spLocks noChangeArrowheads="1"/>
          </p:cNvSpPr>
          <p:nvPr/>
        </p:nvSpPr>
        <p:spPr bwMode="auto">
          <a:xfrm>
            <a:off x="5216525" y="34131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6744" name="Oval 148"/>
          <p:cNvSpPr>
            <a:spLocks noChangeArrowheads="1"/>
          </p:cNvSpPr>
          <p:nvPr/>
        </p:nvSpPr>
        <p:spPr bwMode="auto">
          <a:xfrm>
            <a:off x="4673600" y="3370263"/>
            <a:ext cx="325438" cy="32543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5" name="Rectangle 149"/>
          <p:cNvSpPr>
            <a:spLocks noChangeArrowheads="1"/>
          </p:cNvSpPr>
          <p:nvPr/>
        </p:nvSpPr>
        <p:spPr bwMode="auto">
          <a:xfrm>
            <a:off x="4783138" y="3390900"/>
            <a:ext cx="13625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6746" name="Oval 150"/>
          <p:cNvSpPr>
            <a:spLocks noChangeArrowheads="1"/>
          </p:cNvSpPr>
          <p:nvPr/>
        </p:nvSpPr>
        <p:spPr bwMode="auto">
          <a:xfrm>
            <a:off x="5540376" y="3370264"/>
            <a:ext cx="347663" cy="3032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7" name="Rectangle 151"/>
          <p:cNvSpPr>
            <a:spLocks noChangeArrowheads="1"/>
          </p:cNvSpPr>
          <p:nvPr/>
        </p:nvSpPr>
        <p:spPr bwMode="auto">
          <a:xfrm>
            <a:off x="5649913" y="34131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26748" name="Oval 152"/>
          <p:cNvSpPr>
            <a:spLocks noChangeArrowheads="1"/>
          </p:cNvSpPr>
          <p:nvPr/>
        </p:nvSpPr>
        <p:spPr bwMode="auto">
          <a:xfrm>
            <a:off x="6018214" y="3370264"/>
            <a:ext cx="346075" cy="3032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9" name="Rectangle 153"/>
          <p:cNvSpPr>
            <a:spLocks noChangeArrowheads="1"/>
          </p:cNvSpPr>
          <p:nvPr/>
        </p:nvSpPr>
        <p:spPr bwMode="auto">
          <a:xfrm>
            <a:off x="6126163" y="34131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26750" name="Oval 154"/>
          <p:cNvSpPr>
            <a:spLocks noChangeArrowheads="1"/>
          </p:cNvSpPr>
          <p:nvPr/>
        </p:nvSpPr>
        <p:spPr bwMode="auto">
          <a:xfrm>
            <a:off x="6494464" y="3370263"/>
            <a:ext cx="303213" cy="32543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51" name="Rectangle 155"/>
          <p:cNvSpPr>
            <a:spLocks noChangeArrowheads="1"/>
          </p:cNvSpPr>
          <p:nvPr/>
        </p:nvSpPr>
        <p:spPr bwMode="auto">
          <a:xfrm>
            <a:off x="6581775" y="3390900"/>
            <a:ext cx="13625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6752" name="Oval 156"/>
          <p:cNvSpPr>
            <a:spLocks noChangeArrowheads="1"/>
          </p:cNvSpPr>
          <p:nvPr/>
        </p:nvSpPr>
        <p:spPr bwMode="auto">
          <a:xfrm>
            <a:off x="6970714" y="3370264"/>
            <a:ext cx="347663" cy="3032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53" name="Rectangle 157"/>
          <p:cNvSpPr>
            <a:spLocks noChangeArrowheads="1"/>
          </p:cNvSpPr>
          <p:nvPr/>
        </p:nvSpPr>
        <p:spPr bwMode="auto">
          <a:xfrm>
            <a:off x="7080250" y="34131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26754" name="Oval 158"/>
          <p:cNvSpPr>
            <a:spLocks noChangeArrowheads="1"/>
          </p:cNvSpPr>
          <p:nvPr/>
        </p:nvSpPr>
        <p:spPr bwMode="auto">
          <a:xfrm>
            <a:off x="7426325" y="3370263"/>
            <a:ext cx="325438" cy="32543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55" name="Rectangle 159"/>
          <p:cNvSpPr>
            <a:spLocks noChangeArrowheads="1"/>
          </p:cNvSpPr>
          <p:nvPr/>
        </p:nvSpPr>
        <p:spPr bwMode="auto">
          <a:xfrm>
            <a:off x="7534275" y="3390900"/>
            <a:ext cx="13625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6756" name="Oval 160"/>
          <p:cNvSpPr>
            <a:spLocks noChangeArrowheads="1"/>
          </p:cNvSpPr>
          <p:nvPr/>
        </p:nvSpPr>
        <p:spPr bwMode="auto">
          <a:xfrm>
            <a:off x="7881939" y="3370264"/>
            <a:ext cx="346075" cy="3032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57" name="Rectangle 161"/>
          <p:cNvSpPr>
            <a:spLocks noChangeArrowheads="1"/>
          </p:cNvSpPr>
          <p:nvPr/>
        </p:nvSpPr>
        <p:spPr bwMode="auto">
          <a:xfrm>
            <a:off x="7989888" y="34131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26758" name="Oval 162"/>
          <p:cNvSpPr>
            <a:spLocks noChangeArrowheads="1"/>
          </p:cNvSpPr>
          <p:nvPr/>
        </p:nvSpPr>
        <p:spPr bwMode="auto">
          <a:xfrm>
            <a:off x="8335963" y="3370263"/>
            <a:ext cx="325438" cy="32543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59" name="Rectangle 163"/>
          <p:cNvSpPr>
            <a:spLocks noChangeArrowheads="1"/>
          </p:cNvSpPr>
          <p:nvPr/>
        </p:nvSpPr>
        <p:spPr bwMode="auto">
          <a:xfrm>
            <a:off x="8445500" y="3390900"/>
            <a:ext cx="13625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6760" name="Oval 164"/>
          <p:cNvSpPr>
            <a:spLocks noChangeArrowheads="1"/>
          </p:cNvSpPr>
          <p:nvPr/>
        </p:nvSpPr>
        <p:spPr bwMode="auto">
          <a:xfrm>
            <a:off x="8791576" y="3370263"/>
            <a:ext cx="303213" cy="32543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61" name="Rectangle 165"/>
          <p:cNvSpPr>
            <a:spLocks noChangeArrowheads="1"/>
          </p:cNvSpPr>
          <p:nvPr/>
        </p:nvSpPr>
        <p:spPr bwMode="auto">
          <a:xfrm>
            <a:off x="8878888" y="3390900"/>
            <a:ext cx="13625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6762" name="Oval 166"/>
          <p:cNvSpPr>
            <a:spLocks noChangeArrowheads="1"/>
          </p:cNvSpPr>
          <p:nvPr/>
        </p:nvSpPr>
        <p:spPr bwMode="auto">
          <a:xfrm>
            <a:off x="9202738" y="3370263"/>
            <a:ext cx="325438" cy="32543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63" name="Rectangle 167"/>
          <p:cNvSpPr>
            <a:spLocks noChangeArrowheads="1"/>
          </p:cNvSpPr>
          <p:nvPr/>
        </p:nvSpPr>
        <p:spPr bwMode="auto">
          <a:xfrm>
            <a:off x="9312275" y="3390900"/>
            <a:ext cx="13625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6764" name="Freeform 168"/>
          <p:cNvSpPr>
            <a:spLocks/>
          </p:cNvSpPr>
          <p:nvPr/>
        </p:nvSpPr>
        <p:spPr bwMode="auto">
          <a:xfrm>
            <a:off x="6884989" y="2481263"/>
            <a:ext cx="238125" cy="433388"/>
          </a:xfrm>
          <a:custGeom>
            <a:avLst/>
            <a:gdLst>
              <a:gd name="T0" fmla="*/ 0 w 11"/>
              <a:gd name="T1" fmla="*/ 20 h 20"/>
              <a:gd name="T2" fmla="*/ 11 w 11"/>
              <a:gd name="T3" fmla="*/ 20 h 20"/>
              <a:gd name="T4" fmla="*/ 11 w 11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20"/>
                </a:moveTo>
                <a:lnTo>
                  <a:pt x="11" y="20"/>
                </a:lnTo>
                <a:lnTo>
                  <a:pt x="11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65" name="Freeform 169"/>
          <p:cNvSpPr>
            <a:spLocks/>
          </p:cNvSpPr>
          <p:nvPr/>
        </p:nvSpPr>
        <p:spPr bwMode="auto">
          <a:xfrm>
            <a:off x="7123113" y="2481263"/>
            <a:ext cx="215900" cy="4333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66" name="Freeform 170"/>
          <p:cNvSpPr>
            <a:spLocks/>
          </p:cNvSpPr>
          <p:nvPr/>
        </p:nvSpPr>
        <p:spPr bwMode="auto">
          <a:xfrm>
            <a:off x="7339013" y="2503488"/>
            <a:ext cx="217488" cy="411162"/>
          </a:xfrm>
          <a:custGeom>
            <a:avLst/>
            <a:gdLst>
              <a:gd name="T0" fmla="*/ 0 w 10"/>
              <a:gd name="T1" fmla="*/ 21 h 21"/>
              <a:gd name="T2" fmla="*/ 10 w 10"/>
              <a:gd name="T3" fmla="*/ 21 h 21"/>
              <a:gd name="T4" fmla="*/ 10 w 10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21"/>
                </a:move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67" name="Freeform 171"/>
          <p:cNvSpPr>
            <a:spLocks/>
          </p:cNvSpPr>
          <p:nvPr/>
        </p:nvSpPr>
        <p:spPr bwMode="auto">
          <a:xfrm>
            <a:off x="7554913" y="2503488"/>
            <a:ext cx="239712" cy="4333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68" name="Freeform 172"/>
          <p:cNvSpPr>
            <a:spLocks/>
          </p:cNvSpPr>
          <p:nvPr/>
        </p:nvSpPr>
        <p:spPr bwMode="auto">
          <a:xfrm>
            <a:off x="7794625" y="2503488"/>
            <a:ext cx="217488" cy="433388"/>
          </a:xfrm>
          <a:custGeom>
            <a:avLst/>
            <a:gdLst>
              <a:gd name="T0" fmla="*/ 0 w 10"/>
              <a:gd name="T1" fmla="*/ 21 h 21"/>
              <a:gd name="T2" fmla="*/ 10 w 10"/>
              <a:gd name="T3" fmla="*/ 21 h 21"/>
              <a:gd name="T4" fmla="*/ 10 w 10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21"/>
                </a:move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69" name="Freeform 173"/>
          <p:cNvSpPr>
            <a:spLocks/>
          </p:cNvSpPr>
          <p:nvPr/>
        </p:nvSpPr>
        <p:spPr bwMode="auto">
          <a:xfrm>
            <a:off x="8012113" y="2503488"/>
            <a:ext cx="215900" cy="4333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70" name="Freeform 174"/>
          <p:cNvSpPr>
            <a:spLocks/>
          </p:cNvSpPr>
          <p:nvPr/>
        </p:nvSpPr>
        <p:spPr bwMode="auto">
          <a:xfrm>
            <a:off x="8226426" y="2524125"/>
            <a:ext cx="239713" cy="412751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71" name="Freeform 175"/>
          <p:cNvSpPr>
            <a:spLocks/>
          </p:cNvSpPr>
          <p:nvPr/>
        </p:nvSpPr>
        <p:spPr bwMode="auto">
          <a:xfrm>
            <a:off x="8466139" y="2525713"/>
            <a:ext cx="238125" cy="433388"/>
          </a:xfrm>
          <a:custGeom>
            <a:avLst/>
            <a:gdLst>
              <a:gd name="T0" fmla="*/ 0 w 11"/>
              <a:gd name="T1" fmla="*/ 0 h 20"/>
              <a:gd name="T2" fmla="*/ 11 w 11"/>
              <a:gd name="T3" fmla="*/ 0 h 20"/>
              <a:gd name="T4" fmla="*/ 11 w 11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0"/>
                </a:moveTo>
                <a:lnTo>
                  <a:pt x="11" y="0"/>
                </a:lnTo>
                <a:lnTo>
                  <a:pt x="11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72" name="Freeform 176"/>
          <p:cNvSpPr>
            <a:spLocks/>
          </p:cNvSpPr>
          <p:nvPr/>
        </p:nvSpPr>
        <p:spPr bwMode="auto">
          <a:xfrm>
            <a:off x="8704262" y="2525713"/>
            <a:ext cx="217488" cy="433388"/>
          </a:xfrm>
          <a:custGeom>
            <a:avLst/>
            <a:gdLst>
              <a:gd name="T0" fmla="*/ 0 w 11"/>
              <a:gd name="T1" fmla="*/ 20 h 20"/>
              <a:gd name="T2" fmla="*/ 11 w 11"/>
              <a:gd name="T3" fmla="*/ 20 h 20"/>
              <a:gd name="T4" fmla="*/ 11 w 11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20"/>
                </a:moveTo>
                <a:lnTo>
                  <a:pt x="11" y="20"/>
                </a:lnTo>
                <a:lnTo>
                  <a:pt x="11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73" name="Freeform 177"/>
          <p:cNvSpPr>
            <a:spLocks/>
          </p:cNvSpPr>
          <p:nvPr/>
        </p:nvSpPr>
        <p:spPr bwMode="auto">
          <a:xfrm>
            <a:off x="8921750" y="2525714"/>
            <a:ext cx="215900" cy="431800"/>
          </a:xfrm>
          <a:custGeom>
            <a:avLst/>
            <a:gdLst>
              <a:gd name="T0" fmla="*/ 0 w 10"/>
              <a:gd name="T1" fmla="*/ 0 h 21"/>
              <a:gd name="T2" fmla="*/ 10 w 10"/>
              <a:gd name="T3" fmla="*/ 0 h 21"/>
              <a:gd name="T4" fmla="*/ 10 w 10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0"/>
                </a:moveTo>
                <a:lnTo>
                  <a:pt x="10" y="0"/>
                </a:lnTo>
                <a:lnTo>
                  <a:pt x="10" y="21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74" name="Freeform 178"/>
          <p:cNvSpPr>
            <a:spLocks/>
          </p:cNvSpPr>
          <p:nvPr/>
        </p:nvSpPr>
        <p:spPr bwMode="auto">
          <a:xfrm>
            <a:off x="9137650" y="2525713"/>
            <a:ext cx="217488" cy="433388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75" name="Freeform 179"/>
          <p:cNvSpPr>
            <a:spLocks/>
          </p:cNvSpPr>
          <p:nvPr/>
        </p:nvSpPr>
        <p:spPr bwMode="auto">
          <a:xfrm>
            <a:off x="9355139" y="2525713"/>
            <a:ext cx="238125" cy="4333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76" name="Freeform 180"/>
          <p:cNvSpPr>
            <a:spLocks/>
          </p:cNvSpPr>
          <p:nvPr/>
        </p:nvSpPr>
        <p:spPr bwMode="auto">
          <a:xfrm>
            <a:off x="4478339" y="3911600"/>
            <a:ext cx="5287963" cy="846138"/>
          </a:xfrm>
          <a:custGeom>
            <a:avLst/>
            <a:gdLst>
              <a:gd name="T0" fmla="*/ 0 w 244"/>
              <a:gd name="T1" fmla="*/ 19 h 39"/>
              <a:gd name="T2" fmla="*/ 6 w 244"/>
              <a:gd name="T3" fmla="*/ 19 h 39"/>
              <a:gd name="T4" fmla="*/ 6 w 244"/>
              <a:gd name="T5" fmla="*/ 39 h 39"/>
              <a:gd name="T6" fmla="*/ 27 w 244"/>
              <a:gd name="T7" fmla="*/ 39 h 39"/>
              <a:gd name="T8" fmla="*/ 27 w 244"/>
              <a:gd name="T9" fmla="*/ 1 h 39"/>
              <a:gd name="T10" fmla="*/ 91 w 244"/>
              <a:gd name="T11" fmla="*/ 1 h 39"/>
              <a:gd name="T12" fmla="*/ 91 w 244"/>
              <a:gd name="T13" fmla="*/ 37 h 39"/>
              <a:gd name="T14" fmla="*/ 112 w 244"/>
              <a:gd name="T15" fmla="*/ 37 h 39"/>
              <a:gd name="T16" fmla="*/ 112 w 244"/>
              <a:gd name="T17" fmla="*/ 0 h 39"/>
              <a:gd name="T18" fmla="*/ 133 w 244"/>
              <a:gd name="T19" fmla="*/ 0 h 39"/>
              <a:gd name="T20" fmla="*/ 133 w 244"/>
              <a:gd name="T21" fmla="*/ 37 h 39"/>
              <a:gd name="T22" fmla="*/ 154 w 244"/>
              <a:gd name="T23" fmla="*/ 37 h 39"/>
              <a:gd name="T24" fmla="*/ 154 w 244"/>
              <a:gd name="T25" fmla="*/ 0 h 39"/>
              <a:gd name="T26" fmla="*/ 175 w 244"/>
              <a:gd name="T27" fmla="*/ 0 h 39"/>
              <a:gd name="T28" fmla="*/ 175 w 244"/>
              <a:gd name="T29" fmla="*/ 37 h 39"/>
              <a:gd name="T30" fmla="*/ 235 w 244"/>
              <a:gd name="T31" fmla="*/ 37 h 39"/>
              <a:gd name="T32" fmla="*/ 235 w 244"/>
              <a:gd name="T33" fmla="*/ 19 h 39"/>
              <a:gd name="T34" fmla="*/ 244 w 244"/>
              <a:gd name="T35" fmla="*/ 19 h 39"/>
              <a:gd name="connsiteX0" fmla="*/ 0 w 10000"/>
              <a:gd name="connsiteY0" fmla="*/ 4872 h 10000"/>
              <a:gd name="connsiteX1" fmla="*/ 246 w 10000"/>
              <a:gd name="connsiteY1" fmla="*/ 4872 h 10000"/>
              <a:gd name="connsiteX2" fmla="*/ 246 w 10000"/>
              <a:gd name="connsiteY2" fmla="*/ 10000 h 10000"/>
              <a:gd name="connsiteX3" fmla="*/ 1107 w 10000"/>
              <a:gd name="connsiteY3" fmla="*/ 10000 h 10000"/>
              <a:gd name="connsiteX4" fmla="*/ 1107 w 10000"/>
              <a:gd name="connsiteY4" fmla="*/ 256 h 10000"/>
              <a:gd name="connsiteX5" fmla="*/ 3730 w 10000"/>
              <a:gd name="connsiteY5" fmla="*/ 256 h 10000"/>
              <a:gd name="connsiteX6" fmla="*/ 3730 w 10000"/>
              <a:gd name="connsiteY6" fmla="*/ 9487 h 10000"/>
              <a:gd name="connsiteX7" fmla="*/ 4590 w 10000"/>
              <a:gd name="connsiteY7" fmla="*/ 9487 h 10000"/>
              <a:gd name="connsiteX8" fmla="*/ 4590 w 10000"/>
              <a:gd name="connsiteY8" fmla="*/ 0 h 10000"/>
              <a:gd name="connsiteX9" fmla="*/ 5451 w 10000"/>
              <a:gd name="connsiteY9" fmla="*/ 0 h 10000"/>
              <a:gd name="connsiteX10" fmla="*/ 5451 w 10000"/>
              <a:gd name="connsiteY10" fmla="*/ 9487 h 10000"/>
              <a:gd name="connsiteX11" fmla="*/ 6311 w 10000"/>
              <a:gd name="connsiteY11" fmla="*/ 9487 h 10000"/>
              <a:gd name="connsiteX12" fmla="*/ 6311 w 10000"/>
              <a:gd name="connsiteY12" fmla="*/ 0 h 10000"/>
              <a:gd name="connsiteX13" fmla="*/ 7172 w 10000"/>
              <a:gd name="connsiteY13" fmla="*/ 0 h 10000"/>
              <a:gd name="connsiteX14" fmla="*/ 7172 w 10000"/>
              <a:gd name="connsiteY14" fmla="*/ 9487 h 10000"/>
              <a:gd name="connsiteX15" fmla="*/ 9673 w 10000"/>
              <a:gd name="connsiteY15" fmla="*/ 9553 h 10000"/>
              <a:gd name="connsiteX16" fmla="*/ 9631 w 10000"/>
              <a:gd name="connsiteY16" fmla="*/ 4872 h 10000"/>
              <a:gd name="connsiteX17" fmla="*/ 10000 w 10000"/>
              <a:gd name="connsiteY17" fmla="*/ 4872 h 10000"/>
              <a:gd name="connsiteX0" fmla="*/ 0 w 10000"/>
              <a:gd name="connsiteY0" fmla="*/ 4872 h 10000"/>
              <a:gd name="connsiteX1" fmla="*/ 246 w 10000"/>
              <a:gd name="connsiteY1" fmla="*/ 4872 h 10000"/>
              <a:gd name="connsiteX2" fmla="*/ 246 w 10000"/>
              <a:gd name="connsiteY2" fmla="*/ 10000 h 10000"/>
              <a:gd name="connsiteX3" fmla="*/ 1107 w 10000"/>
              <a:gd name="connsiteY3" fmla="*/ 10000 h 10000"/>
              <a:gd name="connsiteX4" fmla="*/ 1107 w 10000"/>
              <a:gd name="connsiteY4" fmla="*/ 256 h 10000"/>
              <a:gd name="connsiteX5" fmla="*/ 3730 w 10000"/>
              <a:gd name="connsiteY5" fmla="*/ 256 h 10000"/>
              <a:gd name="connsiteX6" fmla="*/ 3730 w 10000"/>
              <a:gd name="connsiteY6" fmla="*/ 9487 h 10000"/>
              <a:gd name="connsiteX7" fmla="*/ 4590 w 10000"/>
              <a:gd name="connsiteY7" fmla="*/ 9487 h 10000"/>
              <a:gd name="connsiteX8" fmla="*/ 4590 w 10000"/>
              <a:gd name="connsiteY8" fmla="*/ 0 h 10000"/>
              <a:gd name="connsiteX9" fmla="*/ 5451 w 10000"/>
              <a:gd name="connsiteY9" fmla="*/ 0 h 10000"/>
              <a:gd name="connsiteX10" fmla="*/ 5451 w 10000"/>
              <a:gd name="connsiteY10" fmla="*/ 9487 h 10000"/>
              <a:gd name="connsiteX11" fmla="*/ 6311 w 10000"/>
              <a:gd name="connsiteY11" fmla="*/ 9487 h 10000"/>
              <a:gd name="connsiteX12" fmla="*/ 6311 w 10000"/>
              <a:gd name="connsiteY12" fmla="*/ 0 h 10000"/>
              <a:gd name="connsiteX13" fmla="*/ 7172 w 10000"/>
              <a:gd name="connsiteY13" fmla="*/ 0 h 10000"/>
              <a:gd name="connsiteX14" fmla="*/ 7172 w 10000"/>
              <a:gd name="connsiteY14" fmla="*/ 9487 h 10000"/>
              <a:gd name="connsiteX15" fmla="*/ 9673 w 10000"/>
              <a:gd name="connsiteY15" fmla="*/ 9553 h 10000"/>
              <a:gd name="connsiteX16" fmla="*/ 9663 w 10000"/>
              <a:gd name="connsiteY16" fmla="*/ 4938 h 10000"/>
              <a:gd name="connsiteX17" fmla="*/ 10000 w 10000"/>
              <a:gd name="connsiteY17" fmla="*/ 487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00" h="10000">
                <a:moveTo>
                  <a:pt x="0" y="4872"/>
                </a:moveTo>
                <a:lnTo>
                  <a:pt x="246" y="4872"/>
                </a:lnTo>
                <a:lnTo>
                  <a:pt x="246" y="10000"/>
                </a:lnTo>
                <a:lnTo>
                  <a:pt x="1107" y="10000"/>
                </a:lnTo>
                <a:lnTo>
                  <a:pt x="1107" y="256"/>
                </a:lnTo>
                <a:lnTo>
                  <a:pt x="3730" y="256"/>
                </a:lnTo>
                <a:lnTo>
                  <a:pt x="3730" y="9487"/>
                </a:lnTo>
                <a:lnTo>
                  <a:pt x="4590" y="9487"/>
                </a:lnTo>
                <a:lnTo>
                  <a:pt x="4590" y="0"/>
                </a:lnTo>
                <a:lnTo>
                  <a:pt x="5451" y="0"/>
                </a:lnTo>
                <a:lnTo>
                  <a:pt x="5451" y="9487"/>
                </a:lnTo>
                <a:lnTo>
                  <a:pt x="6311" y="9487"/>
                </a:lnTo>
                <a:lnTo>
                  <a:pt x="6311" y="0"/>
                </a:lnTo>
                <a:lnTo>
                  <a:pt x="7172" y="0"/>
                </a:lnTo>
                <a:lnTo>
                  <a:pt x="7172" y="9487"/>
                </a:lnTo>
                <a:lnTo>
                  <a:pt x="9673" y="9553"/>
                </a:lnTo>
                <a:cubicBezTo>
                  <a:pt x="9659" y="7993"/>
                  <a:pt x="9677" y="6498"/>
                  <a:pt x="9663" y="4938"/>
                </a:cubicBezTo>
                <a:lnTo>
                  <a:pt x="10000" y="4872"/>
                </a:lnTo>
              </a:path>
            </a:pathLst>
          </a:custGeom>
          <a:noFill/>
          <a:ln w="14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34925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Non Return to </a:t>
            </a:r>
            <a:r>
              <a:rPr lang="fr-FR" dirty="0" err="1">
                <a:solidFill>
                  <a:schemeClr val="tx1"/>
                </a:solidFill>
              </a:rPr>
              <a:t>Zero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Inverted</a:t>
            </a:r>
            <a:r>
              <a:rPr lang="fr-FR" dirty="0">
                <a:solidFill>
                  <a:schemeClr val="tx1"/>
                </a:solidFill>
              </a:rPr>
              <a:t> (NRZI)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3251200" y="5029201"/>
            <a:ext cx="7416800" cy="1128713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Logical 0 : no transition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Logical 1 : transition</a:t>
            </a:r>
          </a:p>
        </p:txBody>
      </p:sp>
      <p:sp>
        <p:nvSpPr>
          <p:cNvPr id="8" name="AutoShape 4"/>
          <p:cNvSpPr>
            <a:spLocks noChangeAspect="1" noChangeArrowheads="1" noTextEdit="1"/>
          </p:cNvSpPr>
          <p:nvPr/>
        </p:nvSpPr>
        <p:spPr bwMode="auto">
          <a:xfrm>
            <a:off x="3200401" y="1981200"/>
            <a:ext cx="69373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241675" y="2085975"/>
            <a:ext cx="1009650" cy="420688"/>
          </a:xfrm>
          <a:custGeom>
            <a:avLst/>
            <a:gdLst>
              <a:gd name="T0" fmla="*/ 9 w 48"/>
              <a:gd name="T1" fmla="*/ 0 h 20"/>
              <a:gd name="T2" fmla="*/ 39 w 48"/>
              <a:gd name="T3" fmla="*/ 0 h 20"/>
              <a:gd name="T4" fmla="*/ 48 w 48"/>
              <a:gd name="T5" fmla="*/ 9 h 20"/>
              <a:gd name="T6" fmla="*/ 48 w 48"/>
              <a:gd name="T7" fmla="*/ 11 h 20"/>
              <a:gd name="T8" fmla="*/ 39 w 48"/>
              <a:gd name="T9" fmla="*/ 20 h 20"/>
              <a:gd name="T10" fmla="*/ 9 w 48"/>
              <a:gd name="T11" fmla="*/ 20 h 20"/>
              <a:gd name="T12" fmla="*/ 0 w 48"/>
              <a:gd name="T13" fmla="*/ 11 h 20"/>
              <a:gd name="T14" fmla="*/ 0 w 48"/>
              <a:gd name="T15" fmla="*/ 9 h 20"/>
              <a:gd name="T16" fmla="*/ 9 w 48"/>
              <a:gd name="T1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20">
                <a:moveTo>
                  <a:pt x="9" y="0"/>
                </a:moveTo>
                <a:lnTo>
                  <a:pt x="39" y="0"/>
                </a:lnTo>
                <a:cubicBezTo>
                  <a:pt x="44" y="0"/>
                  <a:pt x="48" y="4"/>
                  <a:pt x="48" y="9"/>
                </a:cubicBezTo>
                <a:lnTo>
                  <a:pt x="48" y="11"/>
                </a:lnTo>
                <a:cubicBezTo>
                  <a:pt x="48" y="16"/>
                  <a:pt x="44" y="20"/>
                  <a:pt x="39" y="20"/>
                </a:cubicBezTo>
                <a:lnTo>
                  <a:pt x="9" y="20"/>
                </a:lnTo>
                <a:cubicBezTo>
                  <a:pt x="4" y="20"/>
                  <a:pt x="0" y="16"/>
                  <a:pt x="0" y="11"/>
                </a:cubicBezTo>
                <a:lnTo>
                  <a:pt x="0" y="9"/>
                </a:lnTo>
                <a:cubicBezTo>
                  <a:pt x="0" y="4"/>
                  <a:pt x="4" y="0"/>
                  <a:pt x="9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376739" y="3810000"/>
            <a:ext cx="5738813" cy="0"/>
          </a:xfrm>
          <a:prstGeom prst="line">
            <a:avLst/>
          </a:pr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4356101" y="2044700"/>
            <a:ext cx="209549" cy="419100"/>
          </a:xfrm>
          <a:custGeom>
            <a:avLst/>
            <a:gdLst>
              <a:gd name="T0" fmla="*/ 0 w 11"/>
              <a:gd name="T1" fmla="*/ 0 h 20"/>
              <a:gd name="T2" fmla="*/ 11 w 11"/>
              <a:gd name="T3" fmla="*/ 0 h 20"/>
              <a:gd name="T4" fmla="*/ 11 w 11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0"/>
                </a:moveTo>
                <a:lnTo>
                  <a:pt x="11" y="0"/>
                </a:lnTo>
                <a:lnTo>
                  <a:pt x="11" y="2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4565649" y="2022475"/>
            <a:ext cx="231776" cy="420688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4797426" y="2022476"/>
            <a:ext cx="231775" cy="441325"/>
          </a:xfrm>
          <a:custGeom>
            <a:avLst/>
            <a:gdLst>
              <a:gd name="T0" fmla="*/ 0 w 11"/>
              <a:gd name="T1" fmla="*/ 0 h 21"/>
              <a:gd name="T2" fmla="*/ 11 w 11"/>
              <a:gd name="T3" fmla="*/ 0 h 21"/>
              <a:gd name="T4" fmla="*/ 11 w 11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1">
                <a:moveTo>
                  <a:pt x="0" y="0"/>
                </a:moveTo>
                <a:lnTo>
                  <a:pt x="11" y="0"/>
                </a:lnTo>
                <a:lnTo>
                  <a:pt x="11" y="21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5029200" y="2022475"/>
            <a:ext cx="209550" cy="420688"/>
          </a:xfrm>
          <a:custGeom>
            <a:avLst/>
            <a:gdLst>
              <a:gd name="T0" fmla="*/ 0 w 10"/>
              <a:gd name="T1" fmla="*/ 21 h 21"/>
              <a:gd name="T2" fmla="*/ 10 w 10"/>
              <a:gd name="T3" fmla="*/ 21 h 21"/>
              <a:gd name="T4" fmla="*/ 10 w 10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21"/>
                </a:move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5238750" y="2022475"/>
            <a:ext cx="231776" cy="4206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5470525" y="2022475"/>
            <a:ext cx="209550" cy="420688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5680075" y="2022475"/>
            <a:ext cx="211138" cy="4206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5"/>
          <p:cNvSpPr>
            <a:spLocks/>
          </p:cNvSpPr>
          <p:nvPr/>
        </p:nvSpPr>
        <p:spPr bwMode="auto">
          <a:xfrm>
            <a:off x="5891213" y="2022475"/>
            <a:ext cx="230188" cy="420688"/>
          </a:xfrm>
          <a:custGeom>
            <a:avLst/>
            <a:gdLst>
              <a:gd name="T0" fmla="*/ 0 w 11"/>
              <a:gd name="T1" fmla="*/ 21 h 21"/>
              <a:gd name="T2" fmla="*/ 11 w 11"/>
              <a:gd name="T3" fmla="*/ 21 h 21"/>
              <a:gd name="T4" fmla="*/ 11 w 11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1">
                <a:moveTo>
                  <a:pt x="0" y="21"/>
                </a:moveTo>
                <a:lnTo>
                  <a:pt x="11" y="21"/>
                </a:lnTo>
                <a:lnTo>
                  <a:pt x="11" y="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6"/>
          <p:cNvSpPr>
            <a:spLocks/>
          </p:cNvSpPr>
          <p:nvPr/>
        </p:nvSpPr>
        <p:spPr bwMode="auto">
          <a:xfrm>
            <a:off x="6121400" y="2022475"/>
            <a:ext cx="211138" cy="4206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7"/>
          <p:cNvSpPr>
            <a:spLocks/>
          </p:cNvSpPr>
          <p:nvPr/>
        </p:nvSpPr>
        <p:spPr bwMode="auto">
          <a:xfrm>
            <a:off x="6332538" y="2022475"/>
            <a:ext cx="230188" cy="420688"/>
          </a:xfrm>
          <a:custGeom>
            <a:avLst/>
            <a:gdLst>
              <a:gd name="T0" fmla="*/ 0 w 11"/>
              <a:gd name="T1" fmla="*/ 21 h 21"/>
              <a:gd name="T2" fmla="*/ 11 w 11"/>
              <a:gd name="T3" fmla="*/ 21 h 21"/>
              <a:gd name="T4" fmla="*/ 11 w 11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1">
                <a:moveTo>
                  <a:pt x="0" y="21"/>
                </a:moveTo>
                <a:lnTo>
                  <a:pt x="11" y="21"/>
                </a:lnTo>
                <a:lnTo>
                  <a:pt x="11" y="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8"/>
          <p:cNvSpPr>
            <a:spLocks/>
          </p:cNvSpPr>
          <p:nvPr/>
        </p:nvSpPr>
        <p:spPr bwMode="auto">
          <a:xfrm>
            <a:off x="6562727" y="2022475"/>
            <a:ext cx="211137" cy="420688"/>
          </a:xfrm>
          <a:custGeom>
            <a:avLst/>
            <a:gdLst>
              <a:gd name="T0" fmla="*/ 0 w 11"/>
              <a:gd name="T1" fmla="*/ 0 h 20"/>
              <a:gd name="T2" fmla="*/ 11 w 11"/>
              <a:gd name="T3" fmla="*/ 0 h 20"/>
              <a:gd name="T4" fmla="*/ 11 w 11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0"/>
                </a:moveTo>
                <a:lnTo>
                  <a:pt x="11" y="0"/>
                </a:lnTo>
                <a:lnTo>
                  <a:pt x="11" y="2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4567238" y="25066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567238" y="269557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4567238" y="28844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4567238" y="305276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4567238" y="32416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4567238" y="34305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4567238" y="3621088"/>
            <a:ext cx="0" cy="825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4567238" y="38100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4567238" y="39782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4567238" y="41671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0" name="Line 29"/>
          <p:cNvSpPr>
            <a:spLocks noChangeShapeType="1"/>
          </p:cNvSpPr>
          <p:nvPr/>
        </p:nvSpPr>
        <p:spPr bwMode="auto">
          <a:xfrm>
            <a:off x="5008563" y="25066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1" name="Line 30"/>
          <p:cNvSpPr>
            <a:spLocks noChangeShapeType="1"/>
          </p:cNvSpPr>
          <p:nvPr/>
        </p:nvSpPr>
        <p:spPr bwMode="auto">
          <a:xfrm>
            <a:off x="5008563" y="269557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>
            <a:off x="5008563" y="28844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" name="Line 32"/>
          <p:cNvSpPr>
            <a:spLocks noChangeShapeType="1"/>
          </p:cNvSpPr>
          <p:nvPr/>
        </p:nvSpPr>
        <p:spPr bwMode="auto">
          <a:xfrm>
            <a:off x="5008563" y="305276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>
            <a:off x="5008563" y="32416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" name="Line 34"/>
          <p:cNvSpPr>
            <a:spLocks noChangeShapeType="1"/>
          </p:cNvSpPr>
          <p:nvPr/>
        </p:nvSpPr>
        <p:spPr bwMode="auto">
          <a:xfrm>
            <a:off x="5008563" y="34305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7" name="Line 35"/>
          <p:cNvSpPr>
            <a:spLocks noChangeShapeType="1"/>
          </p:cNvSpPr>
          <p:nvPr/>
        </p:nvSpPr>
        <p:spPr bwMode="auto">
          <a:xfrm>
            <a:off x="5008563" y="3621088"/>
            <a:ext cx="0" cy="825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8" name="Line 36"/>
          <p:cNvSpPr>
            <a:spLocks noChangeShapeType="1"/>
          </p:cNvSpPr>
          <p:nvPr/>
        </p:nvSpPr>
        <p:spPr bwMode="auto">
          <a:xfrm>
            <a:off x="5008563" y="38100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9" name="Line 37"/>
          <p:cNvSpPr>
            <a:spLocks noChangeShapeType="1"/>
          </p:cNvSpPr>
          <p:nvPr/>
        </p:nvSpPr>
        <p:spPr bwMode="auto">
          <a:xfrm>
            <a:off x="5008563" y="39782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0" name="Line 38"/>
          <p:cNvSpPr>
            <a:spLocks noChangeShapeType="1"/>
          </p:cNvSpPr>
          <p:nvPr/>
        </p:nvSpPr>
        <p:spPr bwMode="auto">
          <a:xfrm>
            <a:off x="5008563" y="41671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1" name="Line 39"/>
          <p:cNvSpPr>
            <a:spLocks noChangeShapeType="1"/>
          </p:cNvSpPr>
          <p:nvPr/>
        </p:nvSpPr>
        <p:spPr bwMode="auto">
          <a:xfrm>
            <a:off x="5449888" y="248602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2" name="Line 40"/>
          <p:cNvSpPr>
            <a:spLocks noChangeShapeType="1"/>
          </p:cNvSpPr>
          <p:nvPr/>
        </p:nvSpPr>
        <p:spPr bwMode="auto">
          <a:xfrm>
            <a:off x="5449888" y="267493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3" name="Line 41"/>
          <p:cNvSpPr>
            <a:spLocks noChangeShapeType="1"/>
          </p:cNvSpPr>
          <p:nvPr/>
        </p:nvSpPr>
        <p:spPr bwMode="auto">
          <a:xfrm>
            <a:off x="5449888" y="286385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4" name="Line 42"/>
          <p:cNvSpPr>
            <a:spLocks noChangeShapeType="1"/>
          </p:cNvSpPr>
          <p:nvPr/>
        </p:nvSpPr>
        <p:spPr bwMode="auto">
          <a:xfrm>
            <a:off x="5449888" y="30527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5" name="Line 43"/>
          <p:cNvSpPr>
            <a:spLocks noChangeShapeType="1"/>
          </p:cNvSpPr>
          <p:nvPr/>
        </p:nvSpPr>
        <p:spPr bwMode="auto">
          <a:xfrm>
            <a:off x="5449888" y="324167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6" name="Line 44"/>
          <p:cNvSpPr>
            <a:spLocks noChangeShapeType="1"/>
          </p:cNvSpPr>
          <p:nvPr/>
        </p:nvSpPr>
        <p:spPr bwMode="auto">
          <a:xfrm>
            <a:off x="5449888" y="34305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7" name="Line 45"/>
          <p:cNvSpPr>
            <a:spLocks noChangeShapeType="1"/>
          </p:cNvSpPr>
          <p:nvPr/>
        </p:nvSpPr>
        <p:spPr bwMode="auto">
          <a:xfrm>
            <a:off x="5449888" y="359886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8" name="Line 46"/>
          <p:cNvSpPr>
            <a:spLocks noChangeShapeType="1"/>
          </p:cNvSpPr>
          <p:nvPr/>
        </p:nvSpPr>
        <p:spPr bwMode="auto">
          <a:xfrm>
            <a:off x="5449888" y="3787776"/>
            <a:ext cx="0" cy="10636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9" name="Line 47"/>
          <p:cNvSpPr>
            <a:spLocks noChangeShapeType="1"/>
          </p:cNvSpPr>
          <p:nvPr/>
        </p:nvSpPr>
        <p:spPr bwMode="auto">
          <a:xfrm>
            <a:off x="5449888" y="397827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0" name="Line 48"/>
          <p:cNvSpPr>
            <a:spLocks noChangeShapeType="1"/>
          </p:cNvSpPr>
          <p:nvPr/>
        </p:nvSpPr>
        <p:spPr bwMode="auto">
          <a:xfrm>
            <a:off x="5449888" y="41671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1" name="Line 49"/>
          <p:cNvSpPr>
            <a:spLocks noChangeShapeType="1"/>
          </p:cNvSpPr>
          <p:nvPr/>
        </p:nvSpPr>
        <p:spPr bwMode="auto">
          <a:xfrm>
            <a:off x="5891213" y="25066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2" name="Line 50"/>
          <p:cNvSpPr>
            <a:spLocks noChangeShapeType="1"/>
          </p:cNvSpPr>
          <p:nvPr/>
        </p:nvSpPr>
        <p:spPr bwMode="auto">
          <a:xfrm>
            <a:off x="5891213" y="269557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3" name="Line 51"/>
          <p:cNvSpPr>
            <a:spLocks noChangeShapeType="1"/>
          </p:cNvSpPr>
          <p:nvPr/>
        </p:nvSpPr>
        <p:spPr bwMode="auto">
          <a:xfrm>
            <a:off x="5891213" y="28844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4" name="Line 52"/>
          <p:cNvSpPr>
            <a:spLocks noChangeShapeType="1"/>
          </p:cNvSpPr>
          <p:nvPr/>
        </p:nvSpPr>
        <p:spPr bwMode="auto">
          <a:xfrm>
            <a:off x="5891213" y="305276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5" name="Line 53"/>
          <p:cNvSpPr>
            <a:spLocks noChangeShapeType="1"/>
          </p:cNvSpPr>
          <p:nvPr/>
        </p:nvSpPr>
        <p:spPr bwMode="auto">
          <a:xfrm>
            <a:off x="5891213" y="32416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6" name="Line 54"/>
          <p:cNvSpPr>
            <a:spLocks noChangeShapeType="1"/>
          </p:cNvSpPr>
          <p:nvPr/>
        </p:nvSpPr>
        <p:spPr bwMode="auto">
          <a:xfrm>
            <a:off x="5891213" y="34305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7" name="Line 55"/>
          <p:cNvSpPr>
            <a:spLocks noChangeShapeType="1"/>
          </p:cNvSpPr>
          <p:nvPr/>
        </p:nvSpPr>
        <p:spPr bwMode="auto">
          <a:xfrm>
            <a:off x="5891213" y="3621088"/>
            <a:ext cx="0" cy="825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8" name="Line 56"/>
          <p:cNvSpPr>
            <a:spLocks noChangeShapeType="1"/>
          </p:cNvSpPr>
          <p:nvPr/>
        </p:nvSpPr>
        <p:spPr bwMode="auto">
          <a:xfrm>
            <a:off x="5891213" y="38100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9" name="Line 57"/>
          <p:cNvSpPr>
            <a:spLocks noChangeShapeType="1"/>
          </p:cNvSpPr>
          <p:nvPr/>
        </p:nvSpPr>
        <p:spPr bwMode="auto">
          <a:xfrm>
            <a:off x="5891213" y="39782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30" name="Line 58"/>
          <p:cNvSpPr>
            <a:spLocks noChangeShapeType="1"/>
          </p:cNvSpPr>
          <p:nvPr/>
        </p:nvSpPr>
        <p:spPr bwMode="auto">
          <a:xfrm>
            <a:off x="5891213" y="41671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31" name="Line 59"/>
          <p:cNvSpPr>
            <a:spLocks noChangeShapeType="1"/>
          </p:cNvSpPr>
          <p:nvPr/>
        </p:nvSpPr>
        <p:spPr bwMode="auto">
          <a:xfrm>
            <a:off x="6353175" y="25273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32" name="Line 60"/>
          <p:cNvSpPr>
            <a:spLocks noChangeShapeType="1"/>
          </p:cNvSpPr>
          <p:nvPr/>
        </p:nvSpPr>
        <p:spPr bwMode="auto">
          <a:xfrm>
            <a:off x="6353175" y="26955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33" name="Line 61"/>
          <p:cNvSpPr>
            <a:spLocks noChangeShapeType="1"/>
          </p:cNvSpPr>
          <p:nvPr/>
        </p:nvSpPr>
        <p:spPr bwMode="auto">
          <a:xfrm>
            <a:off x="6353175" y="28844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34" name="Line 62"/>
          <p:cNvSpPr>
            <a:spLocks noChangeShapeType="1"/>
          </p:cNvSpPr>
          <p:nvPr/>
        </p:nvSpPr>
        <p:spPr bwMode="auto">
          <a:xfrm>
            <a:off x="6353175" y="30734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35" name="Line 63"/>
          <p:cNvSpPr>
            <a:spLocks noChangeShapeType="1"/>
          </p:cNvSpPr>
          <p:nvPr/>
        </p:nvSpPr>
        <p:spPr bwMode="auto">
          <a:xfrm>
            <a:off x="6353175" y="3263900"/>
            <a:ext cx="0" cy="825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36" name="Line 64"/>
          <p:cNvSpPr>
            <a:spLocks noChangeShapeType="1"/>
          </p:cNvSpPr>
          <p:nvPr/>
        </p:nvSpPr>
        <p:spPr bwMode="auto">
          <a:xfrm>
            <a:off x="6353175" y="345281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37" name="Line 65"/>
          <p:cNvSpPr>
            <a:spLocks noChangeShapeType="1"/>
          </p:cNvSpPr>
          <p:nvPr/>
        </p:nvSpPr>
        <p:spPr bwMode="auto">
          <a:xfrm>
            <a:off x="6353175" y="36210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38" name="Line 66"/>
          <p:cNvSpPr>
            <a:spLocks noChangeShapeType="1"/>
          </p:cNvSpPr>
          <p:nvPr/>
        </p:nvSpPr>
        <p:spPr bwMode="auto">
          <a:xfrm>
            <a:off x="6353175" y="381000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39" name="Line 67"/>
          <p:cNvSpPr>
            <a:spLocks noChangeShapeType="1"/>
          </p:cNvSpPr>
          <p:nvPr/>
        </p:nvSpPr>
        <p:spPr bwMode="auto">
          <a:xfrm>
            <a:off x="6353175" y="399891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40" name="Line 68"/>
          <p:cNvSpPr>
            <a:spLocks noChangeShapeType="1"/>
          </p:cNvSpPr>
          <p:nvPr/>
        </p:nvSpPr>
        <p:spPr bwMode="auto">
          <a:xfrm>
            <a:off x="6353175" y="41878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41" name="Line 69"/>
          <p:cNvSpPr>
            <a:spLocks noChangeShapeType="1"/>
          </p:cNvSpPr>
          <p:nvPr/>
        </p:nvSpPr>
        <p:spPr bwMode="auto">
          <a:xfrm>
            <a:off x="6794500" y="25273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42" name="Line 70"/>
          <p:cNvSpPr>
            <a:spLocks noChangeShapeType="1"/>
          </p:cNvSpPr>
          <p:nvPr/>
        </p:nvSpPr>
        <p:spPr bwMode="auto">
          <a:xfrm>
            <a:off x="6794500" y="26955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43" name="Line 71"/>
          <p:cNvSpPr>
            <a:spLocks noChangeShapeType="1"/>
          </p:cNvSpPr>
          <p:nvPr/>
        </p:nvSpPr>
        <p:spPr bwMode="auto">
          <a:xfrm>
            <a:off x="6794500" y="28844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44" name="Line 72"/>
          <p:cNvSpPr>
            <a:spLocks noChangeShapeType="1"/>
          </p:cNvSpPr>
          <p:nvPr/>
        </p:nvSpPr>
        <p:spPr bwMode="auto">
          <a:xfrm>
            <a:off x="6794500" y="30734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45" name="Line 73"/>
          <p:cNvSpPr>
            <a:spLocks noChangeShapeType="1"/>
          </p:cNvSpPr>
          <p:nvPr/>
        </p:nvSpPr>
        <p:spPr bwMode="auto">
          <a:xfrm>
            <a:off x="6794500" y="3263900"/>
            <a:ext cx="0" cy="825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46" name="Line 74"/>
          <p:cNvSpPr>
            <a:spLocks noChangeShapeType="1"/>
          </p:cNvSpPr>
          <p:nvPr/>
        </p:nvSpPr>
        <p:spPr bwMode="auto">
          <a:xfrm>
            <a:off x="6794500" y="345281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47" name="Line 75"/>
          <p:cNvSpPr>
            <a:spLocks noChangeShapeType="1"/>
          </p:cNvSpPr>
          <p:nvPr/>
        </p:nvSpPr>
        <p:spPr bwMode="auto">
          <a:xfrm>
            <a:off x="6794500" y="36210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48" name="Line 76"/>
          <p:cNvSpPr>
            <a:spLocks noChangeShapeType="1"/>
          </p:cNvSpPr>
          <p:nvPr/>
        </p:nvSpPr>
        <p:spPr bwMode="auto">
          <a:xfrm>
            <a:off x="6794500" y="381000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49" name="Line 77"/>
          <p:cNvSpPr>
            <a:spLocks noChangeShapeType="1"/>
          </p:cNvSpPr>
          <p:nvPr/>
        </p:nvSpPr>
        <p:spPr bwMode="auto">
          <a:xfrm>
            <a:off x="6794500" y="399891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50" name="Line 78"/>
          <p:cNvSpPr>
            <a:spLocks noChangeShapeType="1"/>
          </p:cNvSpPr>
          <p:nvPr/>
        </p:nvSpPr>
        <p:spPr bwMode="auto">
          <a:xfrm>
            <a:off x="6794500" y="41878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51" name="Line 79"/>
          <p:cNvSpPr>
            <a:spLocks noChangeShapeType="1"/>
          </p:cNvSpPr>
          <p:nvPr/>
        </p:nvSpPr>
        <p:spPr bwMode="auto">
          <a:xfrm>
            <a:off x="7235825" y="25066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52" name="Line 80"/>
          <p:cNvSpPr>
            <a:spLocks noChangeShapeType="1"/>
          </p:cNvSpPr>
          <p:nvPr/>
        </p:nvSpPr>
        <p:spPr bwMode="auto">
          <a:xfrm>
            <a:off x="7235825" y="269557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53" name="Line 81"/>
          <p:cNvSpPr>
            <a:spLocks noChangeShapeType="1"/>
          </p:cNvSpPr>
          <p:nvPr/>
        </p:nvSpPr>
        <p:spPr bwMode="auto">
          <a:xfrm>
            <a:off x="7235825" y="28844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54" name="Line 82"/>
          <p:cNvSpPr>
            <a:spLocks noChangeShapeType="1"/>
          </p:cNvSpPr>
          <p:nvPr/>
        </p:nvSpPr>
        <p:spPr bwMode="auto">
          <a:xfrm>
            <a:off x="7235825" y="30734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55" name="Line 83"/>
          <p:cNvSpPr>
            <a:spLocks noChangeShapeType="1"/>
          </p:cNvSpPr>
          <p:nvPr/>
        </p:nvSpPr>
        <p:spPr bwMode="auto">
          <a:xfrm>
            <a:off x="7235825" y="32416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56" name="Line 84"/>
          <p:cNvSpPr>
            <a:spLocks noChangeShapeType="1"/>
          </p:cNvSpPr>
          <p:nvPr/>
        </p:nvSpPr>
        <p:spPr bwMode="auto">
          <a:xfrm>
            <a:off x="7235825" y="3430589"/>
            <a:ext cx="0" cy="10636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57" name="Line 85"/>
          <p:cNvSpPr>
            <a:spLocks noChangeShapeType="1"/>
          </p:cNvSpPr>
          <p:nvPr/>
        </p:nvSpPr>
        <p:spPr bwMode="auto">
          <a:xfrm>
            <a:off x="7235825" y="3621088"/>
            <a:ext cx="0" cy="825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58" name="Line 86"/>
          <p:cNvSpPr>
            <a:spLocks noChangeShapeType="1"/>
          </p:cNvSpPr>
          <p:nvPr/>
        </p:nvSpPr>
        <p:spPr bwMode="auto">
          <a:xfrm>
            <a:off x="7235825" y="38100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59" name="Line 87"/>
          <p:cNvSpPr>
            <a:spLocks noChangeShapeType="1"/>
          </p:cNvSpPr>
          <p:nvPr/>
        </p:nvSpPr>
        <p:spPr bwMode="auto">
          <a:xfrm>
            <a:off x="7235825" y="399891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60" name="Line 88"/>
          <p:cNvSpPr>
            <a:spLocks noChangeShapeType="1"/>
          </p:cNvSpPr>
          <p:nvPr/>
        </p:nvSpPr>
        <p:spPr bwMode="auto">
          <a:xfrm>
            <a:off x="7235825" y="41671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61" name="Line 89"/>
          <p:cNvSpPr>
            <a:spLocks noChangeShapeType="1"/>
          </p:cNvSpPr>
          <p:nvPr/>
        </p:nvSpPr>
        <p:spPr bwMode="auto">
          <a:xfrm>
            <a:off x="7235825" y="4356100"/>
            <a:ext cx="0" cy="206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62" name="Line 90"/>
          <p:cNvSpPr>
            <a:spLocks noChangeShapeType="1"/>
          </p:cNvSpPr>
          <p:nvPr/>
        </p:nvSpPr>
        <p:spPr bwMode="auto">
          <a:xfrm>
            <a:off x="7235825" y="4356100"/>
            <a:ext cx="0" cy="206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63" name="Line 91"/>
          <p:cNvSpPr>
            <a:spLocks noChangeShapeType="1"/>
          </p:cNvSpPr>
          <p:nvPr/>
        </p:nvSpPr>
        <p:spPr bwMode="auto">
          <a:xfrm>
            <a:off x="7677150" y="25273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64" name="Line 92"/>
          <p:cNvSpPr>
            <a:spLocks noChangeShapeType="1"/>
          </p:cNvSpPr>
          <p:nvPr/>
        </p:nvSpPr>
        <p:spPr bwMode="auto">
          <a:xfrm>
            <a:off x="7677150" y="26955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65" name="Line 93"/>
          <p:cNvSpPr>
            <a:spLocks noChangeShapeType="1"/>
          </p:cNvSpPr>
          <p:nvPr/>
        </p:nvSpPr>
        <p:spPr bwMode="auto">
          <a:xfrm>
            <a:off x="7677150" y="28844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66" name="Line 94"/>
          <p:cNvSpPr>
            <a:spLocks noChangeShapeType="1"/>
          </p:cNvSpPr>
          <p:nvPr/>
        </p:nvSpPr>
        <p:spPr bwMode="auto">
          <a:xfrm>
            <a:off x="7677150" y="30734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67" name="Line 95"/>
          <p:cNvSpPr>
            <a:spLocks noChangeShapeType="1"/>
          </p:cNvSpPr>
          <p:nvPr/>
        </p:nvSpPr>
        <p:spPr bwMode="auto">
          <a:xfrm>
            <a:off x="7677150" y="3263900"/>
            <a:ext cx="0" cy="825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68" name="Line 96"/>
          <p:cNvSpPr>
            <a:spLocks noChangeShapeType="1"/>
          </p:cNvSpPr>
          <p:nvPr/>
        </p:nvSpPr>
        <p:spPr bwMode="auto">
          <a:xfrm>
            <a:off x="7677150" y="345281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69" name="Line 97"/>
          <p:cNvSpPr>
            <a:spLocks noChangeShapeType="1"/>
          </p:cNvSpPr>
          <p:nvPr/>
        </p:nvSpPr>
        <p:spPr bwMode="auto">
          <a:xfrm>
            <a:off x="7677150" y="36210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70" name="Line 98"/>
          <p:cNvSpPr>
            <a:spLocks noChangeShapeType="1"/>
          </p:cNvSpPr>
          <p:nvPr/>
        </p:nvSpPr>
        <p:spPr bwMode="auto">
          <a:xfrm>
            <a:off x="7677150" y="381000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71" name="Line 99"/>
          <p:cNvSpPr>
            <a:spLocks noChangeShapeType="1"/>
          </p:cNvSpPr>
          <p:nvPr/>
        </p:nvSpPr>
        <p:spPr bwMode="auto">
          <a:xfrm>
            <a:off x="7677150" y="399891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72" name="Line 100"/>
          <p:cNvSpPr>
            <a:spLocks noChangeShapeType="1"/>
          </p:cNvSpPr>
          <p:nvPr/>
        </p:nvSpPr>
        <p:spPr bwMode="auto">
          <a:xfrm>
            <a:off x="7677150" y="41878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73" name="Line 101"/>
          <p:cNvSpPr>
            <a:spLocks noChangeShapeType="1"/>
          </p:cNvSpPr>
          <p:nvPr/>
        </p:nvSpPr>
        <p:spPr bwMode="auto">
          <a:xfrm>
            <a:off x="8118475" y="252730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74" name="Line 102"/>
          <p:cNvSpPr>
            <a:spLocks noChangeShapeType="1"/>
          </p:cNvSpPr>
          <p:nvPr/>
        </p:nvSpPr>
        <p:spPr bwMode="auto">
          <a:xfrm>
            <a:off x="8118475" y="2716214"/>
            <a:ext cx="0" cy="10636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75" name="Line 103"/>
          <p:cNvSpPr>
            <a:spLocks noChangeShapeType="1"/>
          </p:cNvSpPr>
          <p:nvPr/>
        </p:nvSpPr>
        <p:spPr bwMode="auto">
          <a:xfrm>
            <a:off x="8118475" y="29051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76" name="Line 104"/>
          <p:cNvSpPr>
            <a:spLocks noChangeShapeType="1"/>
          </p:cNvSpPr>
          <p:nvPr/>
        </p:nvSpPr>
        <p:spPr bwMode="auto">
          <a:xfrm>
            <a:off x="8118475" y="30956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77" name="Line 105"/>
          <p:cNvSpPr>
            <a:spLocks noChangeShapeType="1"/>
          </p:cNvSpPr>
          <p:nvPr/>
        </p:nvSpPr>
        <p:spPr bwMode="auto">
          <a:xfrm>
            <a:off x="8118475" y="328453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78" name="Line 106"/>
          <p:cNvSpPr>
            <a:spLocks noChangeShapeType="1"/>
          </p:cNvSpPr>
          <p:nvPr/>
        </p:nvSpPr>
        <p:spPr bwMode="auto">
          <a:xfrm>
            <a:off x="8118475" y="345281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79" name="Line 107"/>
          <p:cNvSpPr>
            <a:spLocks noChangeShapeType="1"/>
          </p:cNvSpPr>
          <p:nvPr/>
        </p:nvSpPr>
        <p:spPr bwMode="auto">
          <a:xfrm>
            <a:off x="8118475" y="364172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80" name="Line 108"/>
          <p:cNvSpPr>
            <a:spLocks noChangeShapeType="1"/>
          </p:cNvSpPr>
          <p:nvPr/>
        </p:nvSpPr>
        <p:spPr bwMode="auto">
          <a:xfrm>
            <a:off x="8118475" y="383063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81" name="Line 109"/>
          <p:cNvSpPr>
            <a:spLocks noChangeShapeType="1"/>
          </p:cNvSpPr>
          <p:nvPr/>
        </p:nvSpPr>
        <p:spPr bwMode="auto">
          <a:xfrm>
            <a:off x="8118475" y="401955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82" name="Line 110"/>
          <p:cNvSpPr>
            <a:spLocks noChangeShapeType="1"/>
          </p:cNvSpPr>
          <p:nvPr/>
        </p:nvSpPr>
        <p:spPr bwMode="auto">
          <a:xfrm>
            <a:off x="8118475" y="42084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83" name="Line 111"/>
          <p:cNvSpPr>
            <a:spLocks noChangeShapeType="1"/>
          </p:cNvSpPr>
          <p:nvPr/>
        </p:nvSpPr>
        <p:spPr bwMode="auto">
          <a:xfrm>
            <a:off x="8559800" y="252730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84" name="Line 112"/>
          <p:cNvSpPr>
            <a:spLocks noChangeShapeType="1"/>
          </p:cNvSpPr>
          <p:nvPr/>
        </p:nvSpPr>
        <p:spPr bwMode="auto">
          <a:xfrm>
            <a:off x="8559800" y="2716214"/>
            <a:ext cx="0" cy="10636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85" name="Line 113"/>
          <p:cNvSpPr>
            <a:spLocks noChangeShapeType="1"/>
          </p:cNvSpPr>
          <p:nvPr/>
        </p:nvSpPr>
        <p:spPr bwMode="auto">
          <a:xfrm>
            <a:off x="8559800" y="29051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86" name="Line 114"/>
          <p:cNvSpPr>
            <a:spLocks noChangeShapeType="1"/>
          </p:cNvSpPr>
          <p:nvPr/>
        </p:nvSpPr>
        <p:spPr bwMode="auto">
          <a:xfrm>
            <a:off x="8559800" y="30956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87" name="Line 115"/>
          <p:cNvSpPr>
            <a:spLocks noChangeShapeType="1"/>
          </p:cNvSpPr>
          <p:nvPr/>
        </p:nvSpPr>
        <p:spPr bwMode="auto">
          <a:xfrm>
            <a:off x="8559800" y="328453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88" name="Line 116"/>
          <p:cNvSpPr>
            <a:spLocks noChangeShapeType="1"/>
          </p:cNvSpPr>
          <p:nvPr/>
        </p:nvSpPr>
        <p:spPr bwMode="auto">
          <a:xfrm>
            <a:off x="8559800" y="345281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89" name="Line 117"/>
          <p:cNvSpPr>
            <a:spLocks noChangeShapeType="1"/>
          </p:cNvSpPr>
          <p:nvPr/>
        </p:nvSpPr>
        <p:spPr bwMode="auto">
          <a:xfrm>
            <a:off x="8559800" y="364172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90" name="Line 118"/>
          <p:cNvSpPr>
            <a:spLocks noChangeShapeType="1"/>
          </p:cNvSpPr>
          <p:nvPr/>
        </p:nvSpPr>
        <p:spPr bwMode="auto">
          <a:xfrm>
            <a:off x="8559800" y="383063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91" name="Line 119"/>
          <p:cNvSpPr>
            <a:spLocks noChangeShapeType="1"/>
          </p:cNvSpPr>
          <p:nvPr/>
        </p:nvSpPr>
        <p:spPr bwMode="auto">
          <a:xfrm>
            <a:off x="8559800" y="401955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92" name="Line 120"/>
          <p:cNvSpPr>
            <a:spLocks noChangeShapeType="1"/>
          </p:cNvSpPr>
          <p:nvPr/>
        </p:nvSpPr>
        <p:spPr bwMode="auto">
          <a:xfrm>
            <a:off x="8559800" y="42084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93" name="Line 121"/>
          <p:cNvSpPr>
            <a:spLocks noChangeShapeType="1"/>
          </p:cNvSpPr>
          <p:nvPr/>
        </p:nvSpPr>
        <p:spPr bwMode="auto">
          <a:xfrm>
            <a:off x="8959850" y="252730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94" name="Line 122"/>
          <p:cNvSpPr>
            <a:spLocks noChangeShapeType="1"/>
          </p:cNvSpPr>
          <p:nvPr/>
        </p:nvSpPr>
        <p:spPr bwMode="auto">
          <a:xfrm>
            <a:off x="8959850" y="271621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95" name="Line 123"/>
          <p:cNvSpPr>
            <a:spLocks noChangeShapeType="1"/>
          </p:cNvSpPr>
          <p:nvPr/>
        </p:nvSpPr>
        <p:spPr bwMode="auto">
          <a:xfrm>
            <a:off x="8959850" y="29051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96" name="Line 124"/>
          <p:cNvSpPr>
            <a:spLocks noChangeShapeType="1"/>
          </p:cNvSpPr>
          <p:nvPr/>
        </p:nvSpPr>
        <p:spPr bwMode="auto">
          <a:xfrm>
            <a:off x="8959850" y="30956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97" name="Line 125"/>
          <p:cNvSpPr>
            <a:spLocks noChangeShapeType="1"/>
          </p:cNvSpPr>
          <p:nvPr/>
        </p:nvSpPr>
        <p:spPr bwMode="auto">
          <a:xfrm>
            <a:off x="8959850" y="326390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98" name="Line 126"/>
          <p:cNvSpPr>
            <a:spLocks noChangeShapeType="1"/>
          </p:cNvSpPr>
          <p:nvPr/>
        </p:nvSpPr>
        <p:spPr bwMode="auto">
          <a:xfrm>
            <a:off x="8959850" y="345281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99" name="Line 127"/>
          <p:cNvSpPr>
            <a:spLocks noChangeShapeType="1"/>
          </p:cNvSpPr>
          <p:nvPr/>
        </p:nvSpPr>
        <p:spPr bwMode="auto">
          <a:xfrm>
            <a:off x="8959850" y="364172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0" name="Line 128"/>
          <p:cNvSpPr>
            <a:spLocks noChangeShapeType="1"/>
          </p:cNvSpPr>
          <p:nvPr/>
        </p:nvSpPr>
        <p:spPr bwMode="auto">
          <a:xfrm>
            <a:off x="8959850" y="383063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1" name="Line 129"/>
          <p:cNvSpPr>
            <a:spLocks noChangeShapeType="1"/>
          </p:cNvSpPr>
          <p:nvPr/>
        </p:nvSpPr>
        <p:spPr bwMode="auto">
          <a:xfrm>
            <a:off x="8959850" y="401955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2" name="Line 130"/>
          <p:cNvSpPr>
            <a:spLocks noChangeShapeType="1"/>
          </p:cNvSpPr>
          <p:nvPr/>
        </p:nvSpPr>
        <p:spPr bwMode="auto">
          <a:xfrm>
            <a:off x="8959850" y="42084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3" name="Line 131"/>
          <p:cNvSpPr>
            <a:spLocks noChangeShapeType="1"/>
          </p:cNvSpPr>
          <p:nvPr/>
        </p:nvSpPr>
        <p:spPr bwMode="auto">
          <a:xfrm>
            <a:off x="8959850" y="4376738"/>
            <a:ext cx="0" cy="206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4" name="Line 132"/>
          <p:cNvSpPr>
            <a:spLocks noChangeShapeType="1"/>
          </p:cNvSpPr>
          <p:nvPr/>
        </p:nvSpPr>
        <p:spPr bwMode="auto">
          <a:xfrm>
            <a:off x="8959850" y="4376738"/>
            <a:ext cx="0" cy="206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5" name="Line 133"/>
          <p:cNvSpPr>
            <a:spLocks noChangeShapeType="1"/>
          </p:cNvSpPr>
          <p:nvPr/>
        </p:nvSpPr>
        <p:spPr bwMode="auto">
          <a:xfrm>
            <a:off x="9401175" y="252730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6" name="Line 134"/>
          <p:cNvSpPr>
            <a:spLocks noChangeShapeType="1"/>
          </p:cNvSpPr>
          <p:nvPr/>
        </p:nvSpPr>
        <p:spPr bwMode="auto">
          <a:xfrm>
            <a:off x="9401175" y="2716214"/>
            <a:ext cx="0" cy="10636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7" name="Line 135"/>
          <p:cNvSpPr>
            <a:spLocks noChangeShapeType="1"/>
          </p:cNvSpPr>
          <p:nvPr/>
        </p:nvSpPr>
        <p:spPr bwMode="auto">
          <a:xfrm>
            <a:off x="9401175" y="29051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8" name="Line 136"/>
          <p:cNvSpPr>
            <a:spLocks noChangeShapeType="1"/>
          </p:cNvSpPr>
          <p:nvPr/>
        </p:nvSpPr>
        <p:spPr bwMode="auto">
          <a:xfrm>
            <a:off x="9401175" y="30956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9" name="Line 137"/>
          <p:cNvSpPr>
            <a:spLocks noChangeShapeType="1"/>
          </p:cNvSpPr>
          <p:nvPr/>
        </p:nvSpPr>
        <p:spPr bwMode="auto">
          <a:xfrm>
            <a:off x="9401175" y="328453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10" name="Line 138"/>
          <p:cNvSpPr>
            <a:spLocks noChangeShapeType="1"/>
          </p:cNvSpPr>
          <p:nvPr/>
        </p:nvSpPr>
        <p:spPr bwMode="auto">
          <a:xfrm>
            <a:off x="9401175" y="345281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11" name="Line 139"/>
          <p:cNvSpPr>
            <a:spLocks noChangeShapeType="1"/>
          </p:cNvSpPr>
          <p:nvPr/>
        </p:nvSpPr>
        <p:spPr bwMode="auto">
          <a:xfrm>
            <a:off x="9401175" y="364172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12" name="Line 140"/>
          <p:cNvSpPr>
            <a:spLocks noChangeShapeType="1"/>
          </p:cNvSpPr>
          <p:nvPr/>
        </p:nvSpPr>
        <p:spPr bwMode="auto">
          <a:xfrm>
            <a:off x="9401175" y="383063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13" name="Line 141"/>
          <p:cNvSpPr>
            <a:spLocks noChangeShapeType="1"/>
          </p:cNvSpPr>
          <p:nvPr/>
        </p:nvSpPr>
        <p:spPr bwMode="auto">
          <a:xfrm>
            <a:off x="9401175" y="401955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14" name="Line 142"/>
          <p:cNvSpPr>
            <a:spLocks noChangeShapeType="1"/>
          </p:cNvSpPr>
          <p:nvPr/>
        </p:nvSpPr>
        <p:spPr bwMode="auto">
          <a:xfrm>
            <a:off x="9401175" y="42084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15" name="Rectangle 143"/>
          <p:cNvSpPr>
            <a:spLocks noChangeArrowheads="1"/>
          </p:cNvSpPr>
          <p:nvPr/>
        </p:nvSpPr>
        <p:spPr bwMode="auto">
          <a:xfrm>
            <a:off x="3389314" y="2108201"/>
            <a:ext cx="737381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300">
                <a:solidFill>
                  <a:srgbClr val="24282B"/>
                </a:solidFill>
                <a:latin typeface="Arial" pitchFamily="34" charset="0"/>
              </a:rPr>
              <a:t>Clock</a:t>
            </a:r>
            <a:endParaRPr lang="en-US">
              <a:latin typeface="Arial" pitchFamily="34" charset="0"/>
            </a:endParaRPr>
          </a:p>
        </p:txBody>
      </p:sp>
      <p:sp>
        <p:nvSpPr>
          <p:cNvPr id="25716" name="Freeform 144"/>
          <p:cNvSpPr>
            <a:spLocks/>
          </p:cNvSpPr>
          <p:nvPr/>
        </p:nvSpPr>
        <p:spPr bwMode="auto">
          <a:xfrm>
            <a:off x="3241675" y="3557588"/>
            <a:ext cx="1030288" cy="420688"/>
          </a:xfrm>
          <a:custGeom>
            <a:avLst/>
            <a:gdLst>
              <a:gd name="T0" fmla="*/ 10 w 49"/>
              <a:gd name="T1" fmla="*/ 0 h 20"/>
              <a:gd name="T2" fmla="*/ 40 w 49"/>
              <a:gd name="T3" fmla="*/ 0 h 20"/>
              <a:gd name="T4" fmla="*/ 49 w 49"/>
              <a:gd name="T5" fmla="*/ 9 h 20"/>
              <a:gd name="T6" fmla="*/ 49 w 49"/>
              <a:gd name="T7" fmla="*/ 11 h 20"/>
              <a:gd name="T8" fmla="*/ 40 w 49"/>
              <a:gd name="T9" fmla="*/ 20 h 20"/>
              <a:gd name="T10" fmla="*/ 10 w 49"/>
              <a:gd name="T11" fmla="*/ 20 h 20"/>
              <a:gd name="T12" fmla="*/ 0 w 49"/>
              <a:gd name="T13" fmla="*/ 11 h 20"/>
              <a:gd name="T14" fmla="*/ 0 w 49"/>
              <a:gd name="T15" fmla="*/ 9 h 20"/>
              <a:gd name="T16" fmla="*/ 10 w 49"/>
              <a:gd name="T1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" h="20">
                <a:moveTo>
                  <a:pt x="10" y="0"/>
                </a:moveTo>
                <a:lnTo>
                  <a:pt x="40" y="0"/>
                </a:lnTo>
                <a:cubicBezTo>
                  <a:pt x="45" y="0"/>
                  <a:pt x="49" y="4"/>
                  <a:pt x="49" y="9"/>
                </a:cubicBezTo>
                <a:lnTo>
                  <a:pt x="49" y="11"/>
                </a:lnTo>
                <a:cubicBezTo>
                  <a:pt x="49" y="16"/>
                  <a:pt x="45" y="20"/>
                  <a:pt x="40" y="20"/>
                </a:cubicBezTo>
                <a:lnTo>
                  <a:pt x="10" y="20"/>
                </a:lnTo>
                <a:cubicBezTo>
                  <a:pt x="5" y="20"/>
                  <a:pt x="0" y="16"/>
                  <a:pt x="0" y="11"/>
                </a:cubicBezTo>
                <a:lnTo>
                  <a:pt x="0" y="9"/>
                </a:lnTo>
                <a:cubicBezTo>
                  <a:pt x="0" y="4"/>
                  <a:pt x="5" y="0"/>
                  <a:pt x="10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17" name="Rectangle 145"/>
          <p:cNvSpPr>
            <a:spLocks noChangeArrowheads="1"/>
          </p:cNvSpPr>
          <p:nvPr/>
        </p:nvSpPr>
        <p:spPr bwMode="auto">
          <a:xfrm>
            <a:off x="3452814" y="3598864"/>
            <a:ext cx="62196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300">
                <a:solidFill>
                  <a:srgbClr val="24282B"/>
                </a:solidFill>
                <a:latin typeface="Arial" pitchFamily="34" charset="0"/>
              </a:rPr>
              <a:t>Data</a:t>
            </a:r>
            <a:endParaRPr lang="en-US">
              <a:latin typeface="Arial" pitchFamily="34" charset="0"/>
            </a:endParaRPr>
          </a:p>
        </p:txBody>
      </p:sp>
      <p:sp>
        <p:nvSpPr>
          <p:cNvPr id="25718" name="Oval 146"/>
          <p:cNvSpPr>
            <a:spLocks noChangeArrowheads="1"/>
          </p:cNvSpPr>
          <p:nvPr/>
        </p:nvSpPr>
        <p:spPr bwMode="auto">
          <a:xfrm>
            <a:off x="5049838" y="2884489"/>
            <a:ext cx="336550" cy="295275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19" name="Rectangle 147"/>
          <p:cNvSpPr>
            <a:spLocks noChangeArrowheads="1"/>
          </p:cNvSpPr>
          <p:nvPr/>
        </p:nvSpPr>
        <p:spPr bwMode="auto">
          <a:xfrm>
            <a:off x="5154613" y="29273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5720" name="Oval 148"/>
          <p:cNvSpPr>
            <a:spLocks noChangeArrowheads="1"/>
          </p:cNvSpPr>
          <p:nvPr/>
        </p:nvSpPr>
        <p:spPr bwMode="auto">
          <a:xfrm>
            <a:off x="4629151" y="2884489"/>
            <a:ext cx="315913" cy="3159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21" name="Rectangle 149"/>
          <p:cNvSpPr>
            <a:spLocks noChangeArrowheads="1"/>
          </p:cNvSpPr>
          <p:nvPr/>
        </p:nvSpPr>
        <p:spPr bwMode="auto">
          <a:xfrm>
            <a:off x="4733925" y="290671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5722" name="Oval 150"/>
          <p:cNvSpPr>
            <a:spLocks noChangeArrowheads="1"/>
          </p:cNvSpPr>
          <p:nvPr/>
        </p:nvSpPr>
        <p:spPr bwMode="auto">
          <a:xfrm>
            <a:off x="5470525" y="2884489"/>
            <a:ext cx="336550" cy="295275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23" name="Rectangle 151"/>
          <p:cNvSpPr>
            <a:spLocks noChangeArrowheads="1"/>
          </p:cNvSpPr>
          <p:nvPr/>
        </p:nvSpPr>
        <p:spPr bwMode="auto">
          <a:xfrm>
            <a:off x="5575300" y="29273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25724" name="Oval 152"/>
          <p:cNvSpPr>
            <a:spLocks noChangeArrowheads="1"/>
          </p:cNvSpPr>
          <p:nvPr/>
        </p:nvSpPr>
        <p:spPr bwMode="auto">
          <a:xfrm>
            <a:off x="5932488" y="2884489"/>
            <a:ext cx="336550" cy="295275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25" name="Rectangle 153"/>
          <p:cNvSpPr>
            <a:spLocks noChangeArrowheads="1"/>
          </p:cNvSpPr>
          <p:nvPr/>
        </p:nvSpPr>
        <p:spPr bwMode="auto">
          <a:xfrm>
            <a:off x="6037263" y="29273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25726" name="Oval 154"/>
          <p:cNvSpPr>
            <a:spLocks noChangeArrowheads="1"/>
          </p:cNvSpPr>
          <p:nvPr/>
        </p:nvSpPr>
        <p:spPr bwMode="auto">
          <a:xfrm>
            <a:off x="6394451" y="2884489"/>
            <a:ext cx="295275" cy="3159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27" name="Rectangle 155"/>
          <p:cNvSpPr>
            <a:spLocks noChangeArrowheads="1"/>
          </p:cNvSpPr>
          <p:nvPr/>
        </p:nvSpPr>
        <p:spPr bwMode="auto">
          <a:xfrm>
            <a:off x="6478588" y="290671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5728" name="Oval 156"/>
          <p:cNvSpPr>
            <a:spLocks noChangeArrowheads="1"/>
          </p:cNvSpPr>
          <p:nvPr/>
        </p:nvSpPr>
        <p:spPr bwMode="auto">
          <a:xfrm>
            <a:off x="6858001" y="2884489"/>
            <a:ext cx="334963" cy="295275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29" name="Rectangle 157"/>
          <p:cNvSpPr>
            <a:spLocks noChangeArrowheads="1"/>
          </p:cNvSpPr>
          <p:nvPr/>
        </p:nvSpPr>
        <p:spPr bwMode="auto">
          <a:xfrm>
            <a:off x="6962775" y="29273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25730" name="Oval 158"/>
          <p:cNvSpPr>
            <a:spLocks noChangeArrowheads="1"/>
          </p:cNvSpPr>
          <p:nvPr/>
        </p:nvSpPr>
        <p:spPr bwMode="auto">
          <a:xfrm>
            <a:off x="7299326" y="2884489"/>
            <a:ext cx="314325" cy="3159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31" name="Rectangle 159"/>
          <p:cNvSpPr>
            <a:spLocks noChangeArrowheads="1"/>
          </p:cNvSpPr>
          <p:nvPr/>
        </p:nvSpPr>
        <p:spPr bwMode="auto">
          <a:xfrm>
            <a:off x="7404100" y="290671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5732" name="Oval 160"/>
          <p:cNvSpPr>
            <a:spLocks noChangeArrowheads="1"/>
          </p:cNvSpPr>
          <p:nvPr/>
        </p:nvSpPr>
        <p:spPr bwMode="auto">
          <a:xfrm>
            <a:off x="7740651" y="2884489"/>
            <a:ext cx="334963" cy="295275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33" name="Rectangle 161"/>
          <p:cNvSpPr>
            <a:spLocks noChangeArrowheads="1"/>
          </p:cNvSpPr>
          <p:nvPr/>
        </p:nvSpPr>
        <p:spPr bwMode="auto">
          <a:xfrm>
            <a:off x="7845425" y="29273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25734" name="Oval 162"/>
          <p:cNvSpPr>
            <a:spLocks noChangeArrowheads="1"/>
          </p:cNvSpPr>
          <p:nvPr/>
        </p:nvSpPr>
        <p:spPr bwMode="auto">
          <a:xfrm>
            <a:off x="8181976" y="2884489"/>
            <a:ext cx="314325" cy="3159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35" name="Rectangle 163"/>
          <p:cNvSpPr>
            <a:spLocks noChangeArrowheads="1"/>
          </p:cNvSpPr>
          <p:nvPr/>
        </p:nvSpPr>
        <p:spPr bwMode="auto">
          <a:xfrm>
            <a:off x="8286750" y="290671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5736" name="Oval 164"/>
          <p:cNvSpPr>
            <a:spLocks noChangeArrowheads="1"/>
          </p:cNvSpPr>
          <p:nvPr/>
        </p:nvSpPr>
        <p:spPr bwMode="auto">
          <a:xfrm>
            <a:off x="8623300" y="2884489"/>
            <a:ext cx="293688" cy="3159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37" name="Rectangle 165"/>
          <p:cNvSpPr>
            <a:spLocks noChangeArrowheads="1"/>
          </p:cNvSpPr>
          <p:nvPr/>
        </p:nvSpPr>
        <p:spPr bwMode="auto">
          <a:xfrm>
            <a:off x="8707438" y="290671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5738" name="Oval 166"/>
          <p:cNvSpPr>
            <a:spLocks noChangeArrowheads="1"/>
          </p:cNvSpPr>
          <p:nvPr/>
        </p:nvSpPr>
        <p:spPr bwMode="auto">
          <a:xfrm>
            <a:off x="9021764" y="2884489"/>
            <a:ext cx="315913" cy="3159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39" name="Rectangle 167"/>
          <p:cNvSpPr>
            <a:spLocks noChangeArrowheads="1"/>
          </p:cNvSpPr>
          <p:nvPr/>
        </p:nvSpPr>
        <p:spPr bwMode="auto">
          <a:xfrm>
            <a:off x="9126538" y="290671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5740" name="Freeform 168"/>
          <p:cNvSpPr>
            <a:spLocks/>
          </p:cNvSpPr>
          <p:nvPr/>
        </p:nvSpPr>
        <p:spPr bwMode="auto">
          <a:xfrm>
            <a:off x="6773863" y="2022475"/>
            <a:ext cx="230188" cy="420688"/>
          </a:xfrm>
          <a:custGeom>
            <a:avLst/>
            <a:gdLst>
              <a:gd name="T0" fmla="*/ 0 w 11"/>
              <a:gd name="T1" fmla="*/ 20 h 20"/>
              <a:gd name="T2" fmla="*/ 11 w 11"/>
              <a:gd name="T3" fmla="*/ 20 h 20"/>
              <a:gd name="T4" fmla="*/ 11 w 11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20"/>
                </a:moveTo>
                <a:lnTo>
                  <a:pt x="11" y="20"/>
                </a:lnTo>
                <a:lnTo>
                  <a:pt x="11" y="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41" name="Freeform 169"/>
          <p:cNvSpPr>
            <a:spLocks/>
          </p:cNvSpPr>
          <p:nvPr/>
        </p:nvSpPr>
        <p:spPr bwMode="auto">
          <a:xfrm>
            <a:off x="7004050" y="2022475"/>
            <a:ext cx="211138" cy="4206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42" name="Freeform 170"/>
          <p:cNvSpPr>
            <a:spLocks/>
          </p:cNvSpPr>
          <p:nvPr/>
        </p:nvSpPr>
        <p:spPr bwMode="auto">
          <a:xfrm>
            <a:off x="7215188" y="2044699"/>
            <a:ext cx="209550" cy="398465"/>
          </a:xfrm>
          <a:custGeom>
            <a:avLst/>
            <a:gdLst>
              <a:gd name="T0" fmla="*/ 0 w 10"/>
              <a:gd name="T1" fmla="*/ 21 h 21"/>
              <a:gd name="T2" fmla="*/ 10 w 10"/>
              <a:gd name="T3" fmla="*/ 21 h 21"/>
              <a:gd name="T4" fmla="*/ 10 w 10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21"/>
                </a:move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43" name="Freeform 171"/>
          <p:cNvSpPr>
            <a:spLocks/>
          </p:cNvSpPr>
          <p:nvPr/>
        </p:nvSpPr>
        <p:spPr bwMode="auto">
          <a:xfrm>
            <a:off x="7424737" y="2044700"/>
            <a:ext cx="231776" cy="419100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44" name="Freeform 172"/>
          <p:cNvSpPr>
            <a:spLocks/>
          </p:cNvSpPr>
          <p:nvPr/>
        </p:nvSpPr>
        <p:spPr bwMode="auto">
          <a:xfrm>
            <a:off x="7656513" y="2044698"/>
            <a:ext cx="209550" cy="419102"/>
          </a:xfrm>
          <a:custGeom>
            <a:avLst/>
            <a:gdLst>
              <a:gd name="T0" fmla="*/ 0 w 10"/>
              <a:gd name="T1" fmla="*/ 21 h 21"/>
              <a:gd name="T2" fmla="*/ 10 w 10"/>
              <a:gd name="T3" fmla="*/ 21 h 21"/>
              <a:gd name="T4" fmla="*/ 10 w 10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21"/>
                </a:move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45" name="Freeform 173"/>
          <p:cNvSpPr>
            <a:spLocks/>
          </p:cNvSpPr>
          <p:nvPr/>
        </p:nvSpPr>
        <p:spPr bwMode="auto">
          <a:xfrm>
            <a:off x="7866063" y="2044700"/>
            <a:ext cx="230186" cy="419100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46" name="Freeform 174"/>
          <p:cNvSpPr>
            <a:spLocks/>
          </p:cNvSpPr>
          <p:nvPr/>
        </p:nvSpPr>
        <p:spPr bwMode="auto">
          <a:xfrm>
            <a:off x="8097838" y="2044700"/>
            <a:ext cx="209550" cy="419100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47" name="Freeform 175"/>
          <p:cNvSpPr>
            <a:spLocks/>
          </p:cNvSpPr>
          <p:nvPr/>
        </p:nvSpPr>
        <p:spPr bwMode="auto">
          <a:xfrm>
            <a:off x="8307388" y="2044698"/>
            <a:ext cx="252410" cy="441328"/>
          </a:xfrm>
          <a:custGeom>
            <a:avLst/>
            <a:gdLst>
              <a:gd name="T0" fmla="*/ 0 w 11"/>
              <a:gd name="T1" fmla="*/ 0 h 20"/>
              <a:gd name="T2" fmla="*/ 11 w 11"/>
              <a:gd name="T3" fmla="*/ 0 h 20"/>
              <a:gd name="T4" fmla="*/ 11 w 11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0"/>
                </a:moveTo>
                <a:lnTo>
                  <a:pt x="11" y="0"/>
                </a:lnTo>
                <a:lnTo>
                  <a:pt x="11" y="2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48" name="Freeform 176"/>
          <p:cNvSpPr>
            <a:spLocks/>
          </p:cNvSpPr>
          <p:nvPr/>
        </p:nvSpPr>
        <p:spPr bwMode="auto">
          <a:xfrm>
            <a:off x="8559800" y="2065338"/>
            <a:ext cx="188913" cy="420688"/>
          </a:xfrm>
          <a:custGeom>
            <a:avLst/>
            <a:gdLst>
              <a:gd name="T0" fmla="*/ 0 w 11"/>
              <a:gd name="T1" fmla="*/ 20 h 20"/>
              <a:gd name="T2" fmla="*/ 11 w 11"/>
              <a:gd name="T3" fmla="*/ 20 h 20"/>
              <a:gd name="T4" fmla="*/ 11 w 11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20"/>
                </a:moveTo>
                <a:lnTo>
                  <a:pt x="11" y="20"/>
                </a:lnTo>
                <a:lnTo>
                  <a:pt x="11" y="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49" name="Freeform 177"/>
          <p:cNvSpPr>
            <a:spLocks/>
          </p:cNvSpPr>
          <p:nvPr/>
        </p:nvSpPr>
        <p:spPr bwMode="auto">
          <a:xfrm>
            <a:off x="8748713" y="2065339"/>
            <a:ext cx="211138" cy="441325"/>
          </a:xfrm>
          <a:custGeom>
            <a:avLst/>
            <a:gdLst>
              <a:gd name="T0" fmla="*/ 0 w 10"/>
              <a:gd name="T1" fmla="*/ 0 h 21"/>
              <a:gd name="T2" fmla="*/ 10 w 10"/>
              <a:gd name="T3" fmla="*/ 0 h 21"/>
              <a:gd name="T4" fmla="*/ 10 w 10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0"/>
                </a:moveTo>
                <a:lnTo>
                  <a:pt x="10" y="0"/>
                </a:lnTo>
                <a:lnTo>
                  <a:pt x="10" y="21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50" name="Freeform 178"/>
          <p:cNvSpPr>
            <a:spLocks/>
          </p:cNvSpPr>
          <p:nvPr/>
        </p:nvSpPr>
        <p:spPr bwMode="auto">
          <a:xfrm>
            <a:off x="8959850" y="2065338"/>
            <a:ext cx="209550" cy="420688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51" name="Freeform 179"/>
          <p:cNvSpPr>
            <a:spLocks/>
          </p:cNvSpPr>
          <p:nvPr/>
        </p:nvSpPr>
        <p:spPr bwMode="auto">
          <a:xfrm>
            <a:off x="9169400" y="2065338"/>
            <a:ext cx="231777" cy="4206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52" name="Freeform 180"/>
          <p:cNvSpPr>
            <a:spLocks/>
          </p:cNvSpPr>
          <p:nvPr/>
        </p:nvSpPr>
        <p:spPr bwMode="auto">
          <a:xfrm>
            <a:off x="4440238" y="3409950"/>
            <a:ext cx="5106988" cy="757238"/>
          </a:xfrm>
          <a:custGeom>
            <a:avLst/>
            <a:gdLst>
              <a:gd name="T0" fmla="*/ 0 w 243"/>
              <a:gd name="T1" fmla="*/ 0 h 36"/>
              <a:gd name="T2" fmla="*/ 38 w 243"/>
              <a:gd name="T3" fmla="*/ 0 h 36"/>
              <a:gd name="T4" fmla="*/ 38 w 243"/>
              <a:gd name="T5" fmla="*/ 36 h 36"/>
              <a:gd name="T6" fmla="*/ 59 w 243"/>
              <a:gd name="T7" fmla="*/ 36 h 36"/>
              <a:gd name="T8" fmla="*/ 59 w 243"/>
              <a:gd name="T9" fmla="*/ 0 h 36"/>
              <a:gd name="T10" fmla="*/ 79 w 243"/>
              <a:gd name="T11" fmla="*/ 0 h 36"/>
              <a:gd name="T12" fmla="*/ 79 w 243"/>
              <a:gd name="T13" fmla="*/ 36 h 36"/>
              <a:gd name="T14" fmla="*/ 123 w 243"/>
              <a:gd name="T15" fmla="*/ 36 h 36"/>
              <a:gd name="T16" fmla="*/ 123 w 243"/>
              <a:gd name="T17" fmla="*/ 0 h 36"/>
              <a:gd name="T18" fmla="*/ 164 w 243"/>
              <a:gd name="T19" fmla="*/ 0 h 36"/>
              <a:gd name="T20" fmla="*/ 164 w 243"/>
              <a:gd name="T21" fmla="*/ 36 h 36"/>
              <a:gd name="T22" fmla="*/ 243 w 243"/>
              <a:gd name="T23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3" h="36">
                <a:moveTo>
                  <a:pt x="0" y="0"/>
                </a:moveTo>
                <a:lnTo>
                  <a:pt x="38" y="0"/>
                </a:lnTo>
                <a:lnTo>
                  <a:pt x="38" y="36"/>
                </a:lnTo>
                <a:lnTo>
                  <a:pt x="59" y="36"/>
                </a:lnTo>
                <a:lnTo>
                  <a:pt x="59" y="0"/>
                </a:lnTo>
                <a:lnTo>
                  <a:pt x="79" y="0"/>
                </a:lnTo>
                <a:lnTo>
                  <a:pt x="79" y="36"/>
                </a:lnTo>
                <a:lnTo>
                  <a:pt x="123" y="36"/>
                </a:lnTo>
                <a:lnTo>
                  <a:pt x="123" y="0"/>
                </a:lnTo>
                <a:lnTo>
                  <a:pt x="164" y="0"/>
                </a:lnTo>
                <a:lnTo>
                  <a:pt x="164" y="36"/>
                </a:lnTo>
                <a:lnTo>
                  <a:pt x="243" y="36"/>
                </a:lnTo>
              </a:path>
            </a:pathLst>
          </a:custGeom>
          <a:noFill/>
          <a:ln w="13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Synchronisation </a:t>
            </a:r>
            <a:r>
              <a:rPr lang="fr-FR" dirty="0" err="1">
                <a:solidFill>
                  <a:schemeClr val="tx1"/>
                </a:solidFill>
              </a:rPr>
              <a:t>Sublayer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0" y="1524001"/>
            <a:ext cx="7950200" cy="4576763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How does the receiver know, when to read the data ?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It might not have the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same clock</a:t>
            </a:r>
            <a:r>
              <a:rPr lang="en-US" sz="2800" dirty="0">
                <a:latin typeface="Calibri" panose="020F0502020204030204" pitchFamily="34" charset="0"/>
              </a:rPr>
              <a:t> as the sender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signal might have a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variable amount of delay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receiver might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sample</a:t>
            </a:r>
            <a:r>
              <a:rPr lang="en-US" sz="2800" dirty="0">
                <a:latin typeface="Calibri" panose="020F0502020204030204" pitchFamily="34" charset="0"/>
              </a:rPr>
              <a:t> the clock in the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keepout region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The signal cannot be </a:t>
            </a:r>
            <a:r>
              <a:rPr lang="en-US" sz="2400" dirty="0">
                <a:solidFill>
                  <a:srgbClr val="2323DC"/>
                </a:solidFill>
                <a:latin typeface="Calibri" panose="020F0502020204030204" pitchFamily="34" charset="0"/>
              </a:rPr>
              <a:t>sampled</a:t>
            </a:r>
            <a:r>
              <a:rPr lang="en-US" sz="2400" dirty="0">
                <a:latin typeface="Calibri" panose="020F0502020204030204" pitchFamily="34" charset="0"/>
              </a:rPr>
              <a:t> in a certain </a:t>
            </a:r>
            <a:r>
              <a:rPr lang="en-US" sz="2400" dirty="0">
                <a:solidFill>
                  <a:srgbClr val="FF3333"/>
                </a:solidFill>
                <a:latin typeface="Calibri" panose="020F0502020204030204" pitchFamily="34" charset="0"/>
              </a:rPr>
              <a:t>interval</a:t>
            </a:r>
            <a:r>
              <a:rPr lang="en-US" sz="2400" dirty="0">
                <a:latin typeface="Calibri" panose="020F0502020204030204" pitchFamily="34" charset="0"/>
              </a:rPr>
              <a:t> of time around the </a:t>
            </a:r>
            <a:r>
              <a:rPr lang="en-US" sz="2400" dirty="0">
                <a:solidFill>
                  <a:srgbClr val="00AE00"/>
                </a:solidFill>
                <a:latin typeface="Calibri" panose="020F0502020204030204" pitchFamily="34" charset="0"/>
              </a:rPr>
              <a:t>clock edge</a:t>
            </a:r>
            <a:r>
              <a:rPr lang="en-US" sz="2400" dirty="0">
                <a:latin typeface="Calibri" panose="020F0502020204030204" pitchFamily="34" charset="0"/>
              </a:rPr>
              <a:t> (recall setup time, and hold time)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Synchronous</a:t>
            </a:r>
            <a:r>
              <a:rPr lang="fr-FR" dirty="0">
                <a:solidFill>
                  <a:schemeClr val="tx1"/>
                </a:solidFill>
              </a:rPr>
              <a:t> Buses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19400" y="3962400"/>
            <a:ext cx="7315200" cy="2160588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Sender and receiver have the same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clock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signal</a:t>
            </a:r>
            <a:r>
              <a:rPr lang="en-US" sz="2800" dirty="0">
                <a:latin typeface="Calibri" panose="020F0502020204030204" pitchFamily="34" charset="0"/>
              </a:rPr>
              <a:t> arrives at the </a:t>
            </a:r>
            <a:r>
              <a:rPr lang="en-US" sz="2800" dirty="0">
                <a:solidFill>
                  <a:srgbClr val="FF3366"/>
                </a:solidFill>
                <a:latin typeface="Calibri" panose="020F0502020204030204" pitchFamily="34" charset="0"/>
              </a:rPr>
              <a:t>receiver</a:t>
            </a:r>
            <a:r>
              <a:rPr lang="en-US" sz="2800" dirty="0">
                <a:latin typeface="Calibri" panose="020F0502020204030204" pitchFamily="34" charset="0"/>
              </a:rPr>
              <a:t> before its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clock</a:t>
            </a:r>
            <a:r>
              <a:rPr lang="en-US" sz="2800" dirty="0">
                <a:latin typeface="Calibri" panose="020F0502020204030204" pitchFamily="34" charset="0"/>
              </a:rPr>
              <a:t> enters the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keepout region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Figure shows the receiver circuit</a:t>
            </a:r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3962400" y="1524000"/>
            <a:ext cx="50101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913564" y="1882775"/>
            <a:ext cx="1184275" cy="1112838"/>
          </a:xfrm>
          <a:prstGeom prst="rect">
            <a:avLst/>
          </a:prstGeom>
          <a:solidFill>
            <a:srgbClr val="FFE6D5"/>
          </a:solidFill>
          <a:ln w="13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4141788" y="2149475"/>
            <a:ext cx="2744788" cy="0"/>
          </a:xfrm>
          <a:prstGeom prst="line">
            <a:avLst/>
          </a:prstGeom>
          <a:noFill/>
          <a:ln w="1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650038" y="2081214"/>
            <a:ext cx="236538" cy="136525"/>
          </a:xfrm>
          <a:custGeom>
            <a:avLst/>
            <a:gdLst>
              <a:gd name="T0" fmla="*/ 43 w 149"/>
              <a:gd name="T1" fmla="*/ 43 h 86"/>
              <a:gd name="T2" fmla="*/ 0 w 149"/>
              <a:gd name="T3" fmla="*/ 86 h 86"/>
              <a:gd name="T4" fmla="*/ 149 w 149"/>
              <a:gd name="T5" fmla="*/ 43 h 86"/>
              <a:gd name="T6" fmla="*/ 0 w 149"/>
              <a:gd name="T7" fmla="*/ 0 h 86"/>
              <a:gd name="T8" fmla="*/ 43 w 149"/>
              <a:gd name="T9" fmla="*/ 4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86">
                <a:moveTo>
                  <a:pt x="43" y="43"/>
                </a:moveTo>
                <a:lnTo>
                  <a:pt x="0" y="86"/>
                </a:lnTo>
                <a:lnTo>
                  <a:pt x="149" y="43"/>
                </a:lnTo>
                <a:lnTo>
                  <a:pt x="0" y="0"/>
                </a:lnTo>
                <a:lnTo>
                  <a:pt x="43" y="43"/>
                </a:lnTo>
                <a:close/>
              </a:path>
            </a:pathLst>
          </a:custGeom>
          <a:solidFill>
            <a:srgbClr val="000000"/>
          </a:solidFill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951663" y="2009775"/>
            <a:ext cx="2132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700" dirty="0">
                <a:solidFill>
                  <a:srgbClr val="000000"/>
                </a:solidFill>
                <a:latin typeface="Sans"/>
              </a:rPr>
              <a:t>D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756525" y="2001838"/>
            <a:ext cx="23243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700">
                <a:solidFill>
                  <a:srgbClr val="000000"/>
                </a:solidFill>
                <a:latin typeface="Sans"/>
              </a:rPr>
              <a:t>Q</a:t>
            </a:r>
            <a:endParaRPr lang="en-US">
              <a:latin typeface="Arial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594225" y="1744664"/>
            <a:ext cx="87524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>
                <a:solidFill>
                  <a:srgbClr val="000000"/>
                </a:solidFill>
                <a:latin typeface="Sans"/>
              </a:rPr>
              <a:t>I/O link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8108951" y="2160588"/>
            <a:ext cx="804863" cy="0"/>
          </a:xfrm>
          <a:prstGeom prst="line">
            <a:avLst/>
          </a:prstGeom>
          <a:noFill/>
          <a:ln w="1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8677275" y="2090739"/>
            <a:ext cx="236538" cy="136525"/>
          </a:xfrm>
          <a:custGeom>
            <a:avLst/>
            <a:gdLst>
              <a:gd name="T0" fmla="*/ 43 w 149"/>
              <a:gd name="T1" fmla="*/ 44 h 86"/>
              <a:gd name="T2" fmla="*/ 0 w 149"/>
              <a:gd name="T3" fmla="*/ 86 h 86"/>
              <a:gd name="T4" fmla="*/ 149 w 149"/>
              <a:gd name="T5" fmla="*/ 44 h 86"/>
              <a:gd name="T6" fmla="*/ 0 w 149"/>
              <a:gd name="T7" fmla="*/ 0 h 86"/>
              <a:gd name="T8" fmla="*/ 43 w 149"/>
              <a:gd name="T9" fmla="*/ 4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86">
                <a:moveTo>
                  <a:pt x="43" y="44"/>
                </a:moveTo>
                <a:lnTo>
                  <a:pt x="0" y="86"/>
                </a:lnTo>
                <a:lnTo>
                  <a:pt x="149" y="44"/>
                </a:lnTo>
                <a:lnTo>
                  <a:pt x="0" y="0"/>
                </a:lnTo>
                <a:lnTo>
                  <a:pt x="43" y="44"/>
                </a:lnTo>
                <a:close/>
              </a:path>
            </a:pathLst>
          </a:custGeom>
          <a:solidFill>
            <a:srgbClr val="000000"/>
          </a:solidFill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7385050" y="2808288"/>
            <a:ext cx="317500" cy="203200"/>
          </a:xfrm>
          <a:custGeom>
            <a:avLst/>
            <a:gdLst>
              <a:gd name="T0" fmla="*/ 0 w 318"/>
              <a:gd name="T1" fmla="*/ 201 h 201"/>
              <a:gd name="T2" fmla="*/ 156 w 318"/>
              <a:gd name="T3" fmla="*/ 0 h 201"/>
              <a:gd name="T4" fmla="*/ 318 w 318"/>
              <a:gd name="T5" fmla="*/ 17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8" h="201">
                <a:moveTo>
                  <a:pt x="0" y="201"/>
                </a:moveTo>
                <a:lnTo>
                  <a:pt x="156" y="0"/>
                </a:lnTo>
                <a:lnTo>
                  <a:pt x="318" y="178"/>
                </a:lnTo>
              </a:path>
            </a:pathLst>
          </a:custGeom>
          <a:noFill/>
          <a:ln w="1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4"/>
          <p:cNvSpPr>
            <a:spLocks/>
          </p:cNvSpPr>
          <p:nvPr/>
        </p:nvSpPr>
        <p:spPr bwMode="auto">
          <a:xfrm>
            <a:off x="5427664" y="3013075"/>
            <a:ext cx="2125663" cy="509588"/>
          </a:xfrm>
          <a:custGeom>
            <a:avLst/>
            <a:gdLst>
              <a:gd name="T0" fmla="*/ 0 w 2131"/>
              <a:gd name="T1" fmla="*/ 506 h 506"/>
              <a:gd name="T2" fmla="*/ 2131 w 2131"/>
              <a:gd name="T3" fmla="*/ 506 h 506"/>
              <a:gd name="T4" fmla="*/ 2131 w 2131"/>
              <a:gd name="T5" fmla="*/ 0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1" h="506">
                <a:moveTo>
                  <a:pt x="0" y="506"/>
                </a:moveTo>
                <a:lnTo>
                  <a:pt x="2131" y="506"/>
                </a:lnTo>
                <a:lnTo>
                  <a:pt x="2131" y="0"/>
                </a:lnTo>
              </a:path>
            </a:pathLst>
          </a:custGeom>
          <a:noFill/>
          <a:ln w="1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5"/>
          <p:cNvSpPr>
            <a:spLocks/>
          </p:cNvSpPr>
          <p:nvPr/>
        </p:nvSpPr>
        <p:spPr bwMode="auto">
          <a:xfrm>
            <a:off x="7497764" y="2984500"/>
            <a:ext cx="112713" cy="198438"/>
          </a:xfrm>
          <a:custGeom>
            <a:avLst/>
            <a:gdLst>
              <a:gd name="T0" fmla="*/ 35 w 71"/>
              <a:gd name="T1" fmla="*/ 90 h 125"/>
              <a:gd name="T2" fmla="*/ 71 w 71"/>
              <a:gd name="T3" fmla="*/ 125 h 125"/>
              <a:gd name="T4" fmla="*/ 35 w 71"/>
              <a:gd name="T5" fmla="*/ 0 h 125"/>
              <a:gd name="T6" fmla="*/ 0 w 71"/>
              <a:gd name="T7" fmla="*/ 125 h 125"/>
              <a:gd name="T8" fmla="*/ 35 w 71"/>
              <a:gd name="T9" fmla="*/ 9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125">
                <a:moveTo>
                  <a:pt x="35" y="90"/>
                </a:moveTo>
                <a:lnTo>
                  <a:pt x="71" y="125"/>
                </a:lnTo>
                <a:lnTo>
                  <a:pt x="35" y="0"/>
                </a:lnTo>
                <a:lnTo>
                  <a:pt x="0" y="125"/>
                </a:lnTo>
                <a:lnTo>
                  <a:pt x="35" y="90"/>
                </a:lnTo>
                <a:close/>
              </a:path>
            </a:pathLst>
          </a:custGeom>
          <a:solidFill>
            <a:srgbClr val="000000"/>
          </a:solidFill>
          <a:ln w="9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6"/>
          <p:cNvSpPr>
            <a:spLocks/>
          </p:cNvSpPr>
          <p:nvPr/>
        </p:nvSpPr>
        <p:spPr bwMode="auto">
          <a:xfrm>
            <a:off x="5754688" y="3155950"/>
            <a:ext cx="490538" cy="279400"/>
          </a:xfrm>
          <a:custGeom>
            <a:avLst/>
            <a:gdLst>
              <a:gd name="T0" fmla="*/ 0 w 492"/>
              <a:gd name="T1" fmla="*/ 278 h 278"/>
              <a:gd name="T2" fmla="*/ 250 w 492"/>
              <a:gd name="T3" fmla="*/ 278 h 278"/>
              <a:gd name="T4" fmla="*/ 250 w 492"/>
              <a:gd name="T5" fmla="*/ 0 h 278"/>
              <a:gd name="T6" fmla="*/ 492 w 492"/>
              <a:gd name="T7" fmla="*/ 0 h 278"/>
              <a:gd name="T8" fmla="*/ 492 w 492"/>
              <a:gd name="T9" fmla="*/ 25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2" h="278">
                <a:moveTo>
                  <a:pt x="0" y="278"/>
                </a:moveTo>
                <a:lnTo>
                  <a:pt x="250" y="278"/>
                </a:lnTo>
                <a:lnTo>
                  <a:pt x="250" y="0"/>
                </a:lnTo>
                <a:lnTo>
                  <a:pt x="492" y="0"/>
                </a:lnTo>
                <a:lnTo>
                  <a:pt x="492" y="250"/>
                </a:lnTo>
              </a:path>
            </a:pathLst>
          </a:custGeom>
          <a:noFill/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7"/>
          <p:cNvSpPr>
            <a:spLocks/>
          </p:cNvSpPr>
          <p:nvPr/>
        </p:nvSpPr>
        <p:spPr bwMode="auto">
          <a:xfrm>
            <a:off x="6211889" y="3305176"/>
            <a:ext cx="68263" cy="119063"/>
          </a:xfrm>
          <a:custGeom>
            <a:avLst/>
            <a:gdLst>
              <a:gd name="T0" fmla="*/ 21 w 43"/>
              <a:gd name="T1" fmla="*/ 21 h 75"/>
              <a:gd name="T2" fmla="*/ 0 w 43"/>
              <a:gd name="T3" fmla="*/ 0 h 75"/>
              <a:gd name="T4" fmla="*/ 21 w 43"/>
              <a:gd name="T5" fmla="*/ 75 h 75"/>
              <a:gd name="T6" fmla="*/ 43 w 43"/>
              <a:gd name="T7" fmla="*/ 0 h 75"/>
              <a:gd name="T8" fmla="*/ 21 w 43"/>
              <a:gd name="T9" fmla="*/ 2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75">
                <a:moveTo>
                  <a:pt x="21" y="21"/>
                </a:moveTo>
                <a:lnTo>
                  <a:pt x="0" y="0"/>
                </a:lnTo>
                <a:lnTo>
                  <a:pt x="21" y="75"/>
                </a:lnTo>
                <a:lnTo>
                  <a:pt x="43" y="0"/>
                </a:lnTo>
                <a:lnTo>
                  <a:pt x="21" y="21"/>
                </a:lnTo>
                <a:close/>
              </a:path>
            </a:pathLst>
          </a:custGeom>
          <a:solidFill>
            <a:srgbClr val="000000"/>
          </a:solidFill>
          <a:ln w="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Mesochronous</a:t>
            </a:r>
            <a:r>
              <a:rPr lang="fr-FR" dirty="0">
                <a:solidFill>
                  <a:schemeClr val="tx1"/>
                </a:solidFill>
              </a:rPr>
              <a:t> Buses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4535488"/>
            <a:ext cx="7416800" cy="1331913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511175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Fixed (known)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propagation delay</a:t>
            </a:r>
          </a:p>
          <a:p>
            <a:pPr marL="574675" indent="-511175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Use a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delay element</a:t>
            </a:r>
            <a:r>
              <a:rPr lang="en-US" sz="2800" dirty="0">
                <a:latin typeface="Calibri" panose="020F0502020204030204" pitchFamily="34" charset="0"/>
              </a:rPr>
              <a:t> to keep transitions out of the </a:t>
            </a:r>
            <a:r>
              <a:rPr lang="en-US" sz="2800" dirty="0">
                <a:solidFill>
                  <a:srgbClr val="C5000B"/>
                </a:solidFill>
                <a:latin typeface="Calibri" panose="020F0502020204030204" pitchFamily="34" charset="0"/>
              </a:rPr>
              <a:t>keepout region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276600" y="1752600"/>
            <a:ext cx="5638800" cy="2401888"/>
            <a:chOff x="1104" y="1104"/>
            <a:chExt cx="3552" cy="1513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04" y="1104"/>
              <a:ext cx="3552" cy="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197" y="1358"/>
              <a:ext cx="839" cy="789"/>
            </a:xfrm>
            <a:prstGeom prst="rect">
              <a:avLst/>
            </a:prstGeom>
            <a:solidFill>
              <a:srgbClr val="FFE6D5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231" y="1547"/>
              <a:ext cx="1946" cy="0"/>
            </a:xfrm>
            <a:prstGeom prst="line">
              <a:avLst/>
            </a:prstGeom>
            <a:noFill/>
            <a:ln w="11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010" y="1499"/>
              <a:ext cx="167" cy="97"/>
            </a:xfrm>
            <a:custGeom>
              <a:avLst/>
              <a:gdLst>
                <a:gd name="T0" fmla="*/ 48 w 167"/>
                <a:gd name="T1" fmla="*/ 48 h 97"/>
                <a:gd name="T2" fmla="*/ 0 w 167"/>
                <a:gd name="T3" fmla="*/ 97 h 97"/>
                <a:gd name="T4" fmla="*/ 167 w 167"/>
                <a:gd name="T5" fmla="*/ 48 h 97"/>
                <a:gd name="T6" fmla="*/ 0 w 167"/>
                <a:gd name="T7" fmla="*/ 0 h 97"/>
                <a:gd name="T8" fmla="*/ 48 w 167"/>
                <a:gd name="T9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97">
                  <a:moveTo>
                    <a:pt x="48" y="48"/>
                  </a:moveTo>
                  <a:lnTo>
                    <a:pt x="0" y="97"/>
                  </a:lnTo>
                  <a:lnTo>
                    <a:pt x="167" y="48"/>
                  </a:lnTo>
                  <a:lnTo>
                    <a:pt x="0" y="0"/>
                  </a:lnTo>
                  <a:lnTo>
                    <a:pt x="48" y="48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223" y="1447"/>
              <a:ext cx="1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>
                  <a:solidFill>
                    <a:srgbClr val="000000"/>
                  </a:solidFill>
                  <a:latin typeface="Sans"/>
                </a:rPr>
                <a:t>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794" y="1442"/>
              <a:ext cx="16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>
                  <a:solidFill>
                    <a:srgbClr val="000000"/>
                  </a:solidFill>
                  <a:latin typeface="Sans"/>
                </a:rPr>
                <a:t>Q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310" y="1295"/>
              <a:ext cx="6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00" dirty="0">
                  <a:solidFill>
                    <a:srgbClr val="000000"/>
                  </a:solidFill>
                  <a:latin typeface="Sans"/>
                </a:rPr>
                <a:t>I/O Link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4044" y="1555"/>
              <a:ext cx="570" cy="0"/>
            </a:xfrm>
            <a:prstGeom prst="line">
              <a:avLst/>
            </a:prstGeom>
            <a:noFill/>
            <a:ln w="11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4447" y="1506"/>
              <a:ext cx="167" cy="97"/>
            </a:xfrm>
            <a:custGeom>
              <a:avLst/>
              <a:gdLst>
                <a:gd name="T0" fmla="*/ 48 w 167"/>
                <a:gd name="T1" fmla="*/ 49 h 97"/>
                <a:gd name="T2" fmla="*/ 0 w 167"/>
                <a:gd name="T3" fmla="*/ 97 h 97"/>
                <a:gd name="T4" fmla="*/ 167 w 167"/>
                <a:gd name="T5" fmla="*/ 49 h 97"/>
                <a:gd name="T6" fmla="*/ 0 w 167"/>
                <a:gd name="T7" fmla="*/ 0 h 97"/>
                <a:gd name="T8" fmla="*/ 48 w 167"/>
                <a:gd name="T9" fmla="*/ 4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97">
                  <a:moveTo>
                    <a:pt x="48" y="49"/>
                  </a:moveTo>
                  <a:lnTo>
                    <a:pt x="0" y="97"/>
                  </a:lnTo>
                  <a:lnTo>
                    <a:pt x="167" y="49"/>
                  </a:lnTo>
                  <a:lnTo>
                    <a:pt x="0" y="0"/>
                  </a:lnTo>
                  <a:lnTo>
                    <a:pt x="48" y="49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530" y="2015"/>
              <a:ext cx="225" cy="144"/>
            </a:xfrm>
            <a:custGeom>
              <a:avLst/>
              <a:gdLst>
                <a:gd name="T0" fmla="*/ 0 w 318"/>
                <a:gd name="T1" fmla="*/ 201 h 201"/>
                <a:gd name="T2" fmla="*/ 156 w 318"/>
                <a:gd name="T3" fmla="*/ 0 h 201"/>
                <a:gd name="T4" fmla="*/ 318 w 318"/>
                <a:gd name="T5" fmla="*/ 17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8" h="201">
                  <a:moveTo>
                    <a:pt x="0" y="201"/>
                  </a:moveTo>
                  <a:lnTo>
                    <a:pt x="156" y="0"/>
                  </a:lnTo>
                  <a:lnTo>
                    <a:pt x="318" y="178"/>
                  </a:lnTo>
                </a:path>
              </a:pathLst>
            </a:custGeom>
            <a:noFill/>
            <a:ln w="2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143" y="2160"/>
              <a:ext cx="1507" cy="361"/>
            </a:xfrm>
            <a:custGeom>
              <a:avLst/>
              <a:gdLst>
                <a:gd name="T0" fmla="*/ 0 w 2131"/>
                <a:gd name="T1" fmla="*/ 506 h 506"/>
                <a:gd name="T2" fmla="*/ 2131 w 2131"/>
                <a:gd name="T3" fmla="*/ 506 h 506"/>
                <a:gd name="T4" fmla="*/ 2131 w 2131"/>
                <a:gd name="T5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" h="506">
                  <a:moveTo>
                    <a:pt x="0" y="506"/>
                  </a:moveTo>
                  <a:lnTo>
                    <a:pt x="2131" y="506"/>
                  </a:lnTo>
                  <a:lnTo>
                    <a:pt x="2131" y="0"/>
                  </a:lnTo>
                </a:path>
              </a:pathLst>
            </a:custGeom>
            <a:noFill/>
            <a:ln w="2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3610" y="2140"/>
              <a:ext cx="80" cy="141"/>
            </a:xfrm>
            <a:custGeom>
              <a:avLst/>
              <a:gdLst>
                <a:gd name="T0" fmla="*/ 40 w 80"/>
                <a:gd name="T1" fmla="*/ 101 h 141"/>
                <a:gd name="T2" fmla="*/ 80 w 80"/>
                <a:gd name="T3" fmla="*/ 141 h 141"/>
                <a:gd name="T4" fmla="*/ 40 w 80"/>
                <a:gd name="T5" fmla="*/ 0 h 141"/>
                <a:gd name="T6" fmla="*/ 0 w 80"/>
                <a:gd name="T7" fmla="*/ 141 h 141"/>
                <a:gd name="T8" fmla="*/ 40 w 80"/>
                <a:gd name="T9" fmla="*/ 10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41">
                  <a:moveTo>
                    <a:pt x="40" y="101"/>
                  </a:moveTo>
                  <a:lnTo>
                    <a:pt x="80" y="141"/>
                  </a:lnTo>
                  <a:lnTo>
                    <a:pt x="40" y="0"/>
                  </a:lnTo>
                  <a:lnTo>
                    <a:pt x="0" y="141"/>
                  </a:lnTo>
                  <a:lnTo>
                    <a:pt x="40" y="101"/>
                  </a:lnTo>
                  <a:close/>
                </a:path>
              </a:pathLst>
            </a:custGeom>
            <a:solidFill>
              <a:srgbClr val="000000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2375" y="2261"/>
              <a:ext cx="348" cy="199"/>
            </a:xfrm>
            <a:custGeom>
              <a:avLst/>
              <a:gdLst>
                <a:gd name="T0" fmla="*/ 0 w 492"/>
                <a:gd name="T1" fmla="*/ 278 h 278"/>
                <a:gd name="T2" fmla="*/ 250 w 492"/>
                <a:gd name="T3" fmla="*/ 278 h 278"/>
                <a:gd name="T4" fmla="*/ 250 w 492"/>
                <a:gd name="T5" fmla="*/ 0 h 278"/>
                <a:gd name="T6" fmla="*/ 492 w 492"/>
                <a:gd name="T7" fmla="*/ 0 h 278"/>
                <a:gd name="T8" fmla="*/ 492 w 492"/>
                <a:gd name="T9" fmla="*/ 25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2" h="278">
                  <a:moveTo>
                    <a:pt x="0" y="278"/>
                  </a:moveTo>
                  <a:lnTo>
                    <a:pt x="250" y="278"/>
                  </a:lnTo>
                  <a:lnTo>
                    <a:pt x="250" y="0"/>
                  </a:lnTo>
                  <a:lnTo>
                    <a:pt x="492" y="0"/>
                  </a:lnTo>
                  <a:lnTo>
                    <a:pt x="492" y="25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2699" y="2367"/>
              <a:ext cx="48" cy="85"/>
            </a:xfrm>
            <a:custGeom>
              <a:avLst/>
              <a:gdLst>
                <a:gd name="T0" fmla="*/ 24 w 48"/>
                <a:gd name="T1" fmla="*/ 24 h 85"/>
                <a:gd name="T2" fmla="*/ 0 w 48"/>
                <a:gd name="T3" fmla="*/ 0 h 85"/>
                <a:gd name="T4" fmla="*/ 24 w 48"/>
                <a:gd name="T5" fmla="*/ 85 h 85"/>
                <a:gd name="T6" fmla="*/ 48 w 48"/>
                <a:gd name="T7" fmla="*/ 0 h 85"/>
                <a:gd name="T8" fmla="*/ 24 w 48"/>
                <a:gd name="T9" fmla="*/ 2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85">
                  <a:moveTo>
                    <a:pt x="24" y="24"/>
                  </a:moveTo>
                  <a:lnTo>
                    <a:pt x="0" y="0"/>
                  </a:lnTo>
                  <a:lnTo>
                    <a:pt x="24" y="85"/>
                  </a:lnTo>
                  <a:lnTo>
                    <a:pt x="48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2188" y="1469"/>
              <a:ext cx="484" cy="147"/>
            </a:xfrm>
            <a:custGeom>
              <a:avLst/>
              <a:gdLst>
                <a:gd name="T0" fmla="*/ 104 w 685"/>
                <a:gd name="T1" fmla="*/ 0 h 206"/>
                <a:gd name="T2" fmla="*/ 581 w 685"/>
                <a:gd name="T3" fmla="*/ 0 h 206"/>
                <a:gd name="T4" fmla="*/ 685 w 685"/>
                <a:gd name="T5" fmla="*/ 103 h 206"/>
                <a:gd name="T6" fmla="*/ 581 w 685"/>
                <a:gd name="T7" fmla="*/ 206 h 206"/>
                <a:gd name="T8" fmla="*/ 104 w 685"/>
                <a:gd name="T9" fmla="*/ 206 h 206"/>
                <a:gd name="T10" fmla="*/ 0 w 685"/>
                <a:gd name="T11" fmla="*/ 103 h 206"/>
                <a:gd name="T12" fmla="*/ 104 w 685"/>
                <a:gd name="T1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5" h="206">
                  <a:moveTo>
                    <a:pt x="104" y="0"/>
                  </a:moveTo>
                  <a:lnTo>
                    <a:pt x="581" y="0"/>
                  </a:lnTo>
                  <a:cubicBezTo>
                    <a:pt x="638" y="0"/>
                    <a:pt x="685" y="46"/>
                    <a:pt x="685" y="103"/>
                  </a:cubicBezTo>
                  <a:cubicBezTo>
                    <a:pt x="685" y="160"/>
                    <a:pt x="638" y="206"/>
                    <a:pt x="581" y="206"/>
                  </a:cubicBezTo>
                  <a:lnTo>
                    <a:pt x="104" y="206"/>
                  </a:lnTo>
                  <a:cubicBezTo>
                    <a:pt x="46" y="206"/>
                    <a:pt x="0" y="160"/>
                    <a:pt x="0" y="103"/>
                  </a:cubicBezTo>
                  <a:cubicBezTo>
                    <a:pt x="0" y="46"/>
                    <a:pt x="46" y="0"/>
                    <a:pt x="104" y="0"/>
                  </a:cubicBezTo>
                  <a:close/>
                </a:path>
              </a:pathLst>
            </a:custGeom>
            <a:solidFill>
              <a:srgbClr val="FFAAAA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V="1">
              <a:off x="2285" y="1366"/>
              <a:ext cx="327" cy="305"/>
            </a:xfrm>
            <a:prstGeom prst="line">
              <a:avLst/>
            </a:prstGeom>
            <a:noFill/>
            <a:ln w="2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2482" y="1351"/>
              <a:ext cx="146" cy="140"/>
            </a:xfrm>
            <a:custGeom>
              <a:avLst/>
              <a:gdLst>
                <a:gd name="T0" fmla="*/ 64 w 146"/>
                <a:gd name="T1" fmla="*/ 76 h 140"/>
                <a:gd name="T2" fmla="*/ 61 w 146"/>
                <a:gd name="T3" fmla="*/ 140 h 140"/>
                <a:gd name="T4" fmla="*/ 146 w 146"/>
                <a:gd name="T5" fmla="*/ 0 h 140"/>
                <a:gd name="T6" fmla="*/ 0 w 146"/>
                <a:gd name="T7" fmla="*/ 74 h 140"/>
                <a:gd name="T8" fmla="*/ 64 w 146"/>
                <a:gd name="T9" fmla="*/ 7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0">
                  <a:moveTo>
                    <a:pt x="64" y="76"/>
                  </a:moveTo>
                  <a:lnTo>
                    <a:pt x="61" y="140"/>
                  </a:lnTo>
                  <a:lnTo>
                    <a:pt x="146" y="0"/>
                  </a:lnTo>
                  <a:lnTo>
                    <a:pt x="0" y="74"/>
                  </a:lnTo>
                  <a:lnTo>
                    <a:pt x="64" y="76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145" y="1740"/>
              <a:ext cx="6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Tunable delay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2264" y="1917"/>
              <a:ext cx="38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element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Source </a:t>
            </a:r>
            <a:r>
              <a:rPr lang="fr-FR" dirty="0" err="1">
                <a:solidFill>
                  <a:schemeClr val="tx1"/>
                </a:solidFill>
              </a:rPr>
              <a:t>Synchronous</a:t>
            </a:r>
            <a:r>
              <a:rPr lang="fr-FR" dirty="0">
                <a:solidFill>
                  <a:schemeClr val="tx1"/>
                </a:solidFill>
              </a:rPr>
              <a:t> Bus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65388" y="4319589"/>
            <a:ext cx="7669212" cy="1779587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Sender sends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clock</a:t>
            </a:r>
            <a:r>
              <a:rPr lang="en-US" sz="2800" dirty="0">
                <a:latin typeface="Calibri" panose="020F0502020204030204" pitchFamily="34" charset="0"/>
              </a:rPr>
              <a:t> along with the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signal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Clock data in with the sender's clock (</a:t>
            </a:r>
            <a:r>
              <a:rPr lang="en-US" sz="2800" dirty="0" err="1">
                <a:latin typeface="Calibri" panose="020F0502020204030204" pitchFamily="34" charset="0"/>
              </a:rPr>
              <a:t>xclk</a:t>
            </a:r>
            <a:r>
              <a:rPr lang="en-US" sz="2800" dirty="0">
                <a:latin typeface="Calibri" panose="020F0502020204030204" pitchFamily="34" charset="0"/>
              </a:rPr>
              <a:t>)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Transfer the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data</a:t>
            </a:r>
            <a:r>
              <a:rPr lang="en-US" sz="2800" dirty="0">
                <a:latin typeface="Calibri" panose="020F0502020204030204" pitchFamily="34" charset="0"/>
              </a:rPr>
              <a:t> to the receiver's clock domain using a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tunable delay element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4000500" y="1524001"/>
            <a:ext cx="4800600" cy="2486025"/>
            <a:chOff x="1560" y="960"/>
            <a:chExt cx="3024" cy="1566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60" y="960"/>
              <a:ext cx="3024" cy="1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770" y="1049"/>
              <a:ext cx="471" cy="442"/>
            </a:xfrm>
            <a:prstGeom prst="rect">
              <a:avLst/>
            </a:prstGeom>
            <a:solidFill>
              <a:srgbClr val="FFE6D5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663" y="1176"/>
              <a:ext cx="1093" cy="0"/>
            </a:xfrm>
            <a:prstGeom prst="line">
              <a:avLst/>
            </a:prstGeom>
            <a:noFill/>
            <a:ln w="6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2662" y="1148"/>
              <a:ext cx="94" cy="55"/>
            </a:xfrm>
            <a:custGeom>
              <a:avLst/>
              <a:gdLst>
                <a:gd name="T0" fmla="*/ 27 w 94"/>
                <a:gd name="T1" fmla="*/ 28 h 55"/>
                <a:gd name="T2" fmla="*/ 0 w 94"/>
                <a:gd name="T3" fmla="*/ 55 h 55"/>
                <a:gd name="T4" fmla="*/ 94 w 94"/>
                <a:gd name="T5" fmla="*/ 28 h 55"/>
                <a:gd name="T6" fmla="*/ 0 w 94"/>
                <a:gd name="T7" fmla="*/ 0 h 55"/>
                <a:gd name="T8" fmla="*/ 27 w 94"/>
                <a:gd name="T9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55">
                  <a:moveTo>
                    <a:pt x="27" y="28"/>
                  </a:moveTo>
                  <a:lnTo>
                    <a:pt x="0" y="55"/>
                  </a:lnTo>
                  <a:lnTo>
                    <a:pt x="94" y="28"/>
                  </a:lnTo>
                  <a:lnTo>
                    <a:pt x="0" y="0"/>
                  </a:lnTo>
                  <a:lnTo>
                    <a:pt x="27" y="28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785" y="1100"/>
              <a:ext cx="8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106" y="1098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Q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707" y="1046"/>
              <a:ext cx="31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000000"/>
                  </a:solidFill>
                  <a:latin typeface="Sans"/>
                </a:rPr>
                <a:t>I/O link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3345" y="1177"/>
              <a:ext cx="0" cy="879"/>
            </a:xfrm>
            <a:prstGeom prst="line">
              <a:avLst/>
            </a:prstGeom>
            <a:noFill/>
            <a:ln w="6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3243" y="1180"/>
              <a:ext cx="292" cy="0"/>
            </a:xfrm>
            <a:prstGeom prst="line">
              <a:avLst/>
            </a:prstGeom>
            <a:noFill/>
            <a:ln w="6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455" y="1157"/>
              <a:ext cx="80" cy="45"/>
            </a:xfrm>
            <a:custGeom>
              <a:avLst/>
              <a:gdLst>
                <a:gd name="T0" fmla="*/ 23 w 80"/>
                <a:gd name="T1" fmla="*/ 23 h 45"/>
                <a:gd name="T2" fmla="*/ 0 w 80"/>
                <a:gd name="T3" fmla="*/ 45 h 45"/>
                <a:gd name="T4" fmla="*/ 80 w 80"/>
                <a:gd name="T5" fmla="*/ 23 h 45"/>
                <a:gd name="T6" fmla="*/ 0 w 80"/>
                <a:gd name="T7" fmla="*/ 0 h 45"/>
                <a:gd name="T8" fmla="*/ 23 w 80"/>
                <a:gd name="T9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5">
                  <a:moveTo>
                    <a:pt x="23" y="23"/>
                  </a:moveTo>
                  <a:lnTo>
                    <a:pt x="0" y="45"/>
                  </a:lnTo>
                  <a:lnTo>
                    <a:pt x="80" y="23"/>
                  </a:lnTo>
                  <a:lnTo>
                    <a:pt x="0" y="0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957" y="1417"/>
              <a:ext cx="127" cy="80"/>
            </a:xfrm>
            <a:custGeom>
              <a:avLst/>
              <a:gdLst>
                <a:gd name="T0" fmla="*/ 0 w 319"/>
                <a:gd name="T1" fmla="*/ 201 h 201"/>
                <a:gd name="T2" fmla="*/ 157 w 319"/>
                <a:gd name="T3" fmla="*/ 0 h 201"/>
                <a:gd name="T4" fmla="*/ 319 w 319"/>
                <a:gd name="T5" fmla="*/ 179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9" h="201">
                  <a:moveTo>
                    <a:pt x="0" y="201"/>
                  </a:moveTo>
                  <a:lnTo>
                    <a:pt x="157" y="0"/>
                  </a:lnTo>
                  <a:lnTo>
                    <a:pt x="319" y="179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3305" y="1623"/>
              <a:ext cx="82" cy="273"/>
            </a:xfrm>
            <a:custGeom>
              <a:avLst/>
              <a:gdLst>
                <a:gd name="T0" fmla="*/ 207 w 207"/>
                <a:gd name="T1" fmla="*/ 103 h 684"/>
                <a:gd name="T2" fmla="*/ 207 w 207"/>
                <a:gd name="T3" fmla="*/ 580 h 684"/>
                <a:gd name="T4" fmla="*/ 104 w 207"/>
                <a:gd name="T5" fmla="*/ 684 h 684"/>
                <a:gd name="T6" fmla="*/ 0 w 207"/>
                <a:gd name="T7" fmla="*/ 580 h 684"/>
                <a:gd name="T8" fmla="*/ 0 w 207"/>
                <a:gd name="T9" fmla="*/ 103 h 684"/>
                <a:gd name="T10" fmla="*/ 104 w 207"/>
                <a:gd name="T11" fmla="*/ 0 h 684"/>
                <a:gd name="T12" fmla="*/ 207 w 207"/>
                <a:gd name="T13" fmla="*/ 103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684">
                  <a:moveTo>
                    <a:pt x="207" y="103"/>
                  </a:moveTo>
                  <a:lnTo>
                    <a:pt x="207" y="580"/>
                  </a:lnTo>
                  <a:cubicBezTo>
                    <a:pt x="207" y="638"/>
                    <a:pt x="161" y="684"/>
                    <a:pt x="104" y="684"/>
                  </a:cubicBezTo>
                  <a:cubicBezTo>
                    <a:pt x="47" y="684"/>
                    <a:pt x="0" y="638"/>
                    <a:pt x="0" y="580"/>
                  </a:cubicBezTo>
                  <a:lnTo>
                    <a:pt x="0" y="103"/>
                  </a:lnTo>
                  <a:cubicBezTo>
                    <a:pt x="0" y="46"/>
                    <a:pt x="47" y="0"/>
                    <a:pt x="104" y="0"/>
                  </a:cubicBezTo>
                  <a:cubicBezTo>
                    <a:pt x="161" y="0"/>
                    <a:pt x="207" y="46"/>
                    <a:pt x="207" y="103"/>
                  </a:cubicBezTo>
                  <a:close/>
                </a:path>
              </a:pathLst>
            </a:custGeom>
            <a:solidFill>
              <a:srgbClr val="FFAAAA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3274" y="1678"/>
              <a:ext cx="170" cy="184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374" y="1789"/>
              <a:ext cx="78" cy="82"/>
            </a:xfrm>
            <a:custGeom>
              <a:avLst/>
              <a:gdLst>
                <a:gd name="T0" fmla="*/ 36 w 78"/>
                <a:gd name="T1" fmla="*/ 36 h 82"/>
                <a:gd name="T2" fmla="*/ 0 w 78"/>
                <a:gd name="T3" fmla="*/ 35 h 82"/>
                <a:gd name="T4" fmla="*/ 78 w 78"/>
                <a:gd name="T5" fmla="*/ 82 h 82"/>
                <a:gd name="T6" fmla="*/ 37 w 78"/>
                <a:gd name="T7" fmla="*/ 0 h 82"/>
                <a:gd name="T8" fmla="*/ 36 w 78"/>
                <a:gd name="T9" fmla="*/ 3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82">
                  <a:moveTo>
                    <a:pt x="36" y="36"/>
                  </a:moveTo>
                  <a:lnTo>
                    <a:pt x="0" y="35"/>
                  </a:lnTo>
                  <a:lnTo>
                    <a:pt x="78" y="82"/>
                  </a:lnTo>
                  <a:lnTo>
                    <a:pt x="37" y="0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3452" y="1647"/>
              <a:ext cx="37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Tunable delay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3519" y="1746"/>
              <a:ext cx="21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element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2469" y="1669"/>
              <a:ext cx="522" cy="184"/>
            </a:xfrm>
            <a:prstGeom prst="rect">
              <a:avLst/>
            </a:prstGeom>
            <a:solidFill>
              <a:srgbClr val="F4E3D7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1891" y="1618"/>
              <a:ext cx="125" cy="2"/>
            </a:xfrm>
            <a:custGeom>
              <a:avLst/>
              <a:gdLst>
                <a:gd name="T0" fmla="*/ 0 w 314"/>
                <a:gd name="T1" fmla="*/ 0 h 7"/>
                <a:gd name="T2" fmla="*/ 314 w 314"/>
                <a:gd name="T3" fmla="*/ 0 h 7"/>
                <a:gd name="T4" fmla="*/ 314 w 314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4" h="7">
                  <a:moveTo>
                    <a:pt x="0" y="0"/>
                  </a:moveTo>
                  <a:lnTo>
                    <a:pt x="314" y="0"/>
                  </a:lnTo>
                  <a:lnTo>
                    <a:pt x="314" y="7"/>
                  </a:lnTo>
                </a:path>
              </a:pathLst>
            </a:custGeom>
            <a:noFill/>
            <a:ln w="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2477" y="1722"/>
              <a:ext cx="47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rgbClr val="000000"/>
                  </a:solidFill>
                  <a:latin typeface="Sans"/>
                </a:rPr>
                <a:t>Delay calculator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1659" y="1273"/>
              <a:ext cx="1363" cy="302"/>
            </a:xfrm>
            <a:custGeom>
              <a:avLst/>
              <a:gdLst>
                <a:gd name="T0" fmla="*/ 0 w 3429"/>
                <a:gd name="T1" fmla="*/ 0 h 756"/>
                <a:gd name="T2" fmla="*/ 1946 w 3429"/>
                <a:gd name="T3" fmla="*/ 0 h 756"/>
                <a:gd name="T4" fmla="*/ 1946 w 3429"/>
                <a:gd name="T5" fmla="*/ 756 h 756"/>
                <a:gd name="T6" fmla="*/ 3429 w 3429"/>
                <a:gd name="T7" fmla="*/ 756 h 756"/>
                <a:gd name="T8" fmla="*/ 3429 w 3429"/>
                <a:gd name="T9" fmla="*/ 5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9" h="756">
                  <a:moveTo>
                    <a:pt x="0" y="0"/>
                  </a:moveTo>
                  <a:lnTo>
                    <a:pt x="1946" y="0"/>
                  </a:lnTo>
                  <a:lnTo>
                    <a:pt x="1946" y="756"/>
                  </a:lnTo>
                  <a:lnTo>
                    <a:pt x="3429" y="756"/>
                  </a:lnTo>
                  <a:lnTo>
                    <a:pt x="3429" y="556"/>
                  </a:lnTo>
                </a:path>
              </a:pathLst>
            </a:cu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008" y="1489"/>
              <a:ext cx="27" cy="46"/>
            </a:xfrm>
            <a:custGeom>
              <a:avLst/>
              <a:gdLst>
                <a:gd name="T0" fmla="*/ 14 w 27"/>
                <a:gd name="T1" fmla="*/ 33 h 46"/>
                <a:gd name="T2" fmla="*/ 27 w 27"/>
                <a:gd name="T3" fmla="*/ 46 h 46"/>
                <a:gd name="T4" fmla="*/ 14 w 27"/>
                <a:gd name="T5" fmla="*/ 0 h 46"/>
                <a:gd name="T6" fmla="*/ 0 w 27"/>
                <a:gd name="T7" fmla="*/ 46 h 46"/>
                <a:gd name="T8" fmla="*/ 14 w 27"/>
                <a:gd name="T9" fmla="*/ 3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6">
                  <a:moveTo>
                    <a:pt x="14" y="33"/>
                  </a:moveTo>
                  <a:lnTo>
                    <a:pt x="27" y="46"/>
                  </a:lnTo>
                  <a:lnTo>
                    <a:pt x="14" y="0"/>
                  </a:lnTo>
                  <a:lnTo>
                    <a:pt x="0" y="46"/>
                  </a:lnTo>
                  <a:lnTo>
                    <a:pt x="14" y="33"/>
                  </a:lnTo>
                  <a:close/>
                </a:path>
              </a:pathLst>
            </a:custGeom>
            <a:solidFill>
              <a:srgbClr val="000000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1689" y="1284"/>
              <a:ext cx="1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xclk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2704" y="1575"/>
              <a:ext cx="0" cy="94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2691" y="1629"/>
              <a:ext cx="27" cy="47"/>
            </a:xfrm>
            <a:custGeom>
              <a:avLst/>
              <a:gdLst>
                <a:gd name="T0" fmla="*/ 13 w 27"/>
                <a:gd name="T1" fmla="*/ 14 h 47"/>
                <a:gd name="T2" fmla="*/ 0 w 27"/>
                <a:gd name="T3" fmla="*/ 0 h 47"/>
                <a:gd name="T4" fmla="*/ 13 w 27"/>
                <a:gd name="T5" fmla="*/ 47 h 47"/>
                <a:gd name="T6" fmla="*/ 27 w 27"/>
                <a:gd name="T7" fmla="*/ 0 h 47"/>
                <a:gd name="T8" fmla="*/ 13 w 27"/>
                <a:gd name="T9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7">
                  <a:moveTo>
                    <a:pt x="13" y="14"/>
                  </a:moveTo>
                  <a:lnTo>
                    <a:pt x="0" y="0"/>
                  </a:lnTo>
                  <a:lnTo>
                    <a:pt x="13" y="47"/>
                  </a:lnTo>
                  <a:lnTo>
                    <a:pt x="27" y="0"/>
                  </a:lnTo>
                  <a:lnTo>
                    <a:pt x="13" y="14"/>
                  </a:lnTo>
                  <a:close/>
                </a:path>
              </a:pathLst>
            </a:custGeom>
            <a:solidFill>
              <a:srgbClr val="000000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2691" y="1561"/>
              <a:ext cx="28" cy="29"/>
            </a:xfrm>
            <a:custGeom>
              <a:avLst/>
              <a:gdLst>
                <a:gd name="T0" fmla="*/ 70 w 70"/>
                <a:gd name="T1" fmla="*/ 36 h 72"/>
                <a:gd name="T2" fmla="*/ 35 w 70"/>
                <a:gd name="T3" fmla="*/ 72 h 72"/>
                <a:gd name="T4" fmla="*/ 0 w 70"/>
                <a:gd name="T5" fmla="*/ 36 h 72"/>
                <a:gd name="T6" fmla="*/ 35 w 70"/>
                <a:gd name="T7" fmla="*/ 0 h 72"/>
                <a:gd name="T8" fmla="*/ 70 w 70"/>
                <a:gd name="T9" fmla="*/ 3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2">
                  <a:moveTo>
                    <a:pt x="70" y="36"/>
                  </a:moveTo>
                  <a:cubicBezTo>
                    <a:pt x="70" y="56"/>
                    <a:pt x="54" y="72"/>
                    <a:pt x="35" y="72"/>
                  </a:cubicBezTo>
                  <a:cubicBezTo>
                    <a:pt x="15" y="72"/>
                    <a:pt x="0" y="56"/>
                    <a:pt x="0" y="36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54" y="0"/>
                    <a:pt x="69" y="15"/>
                    <a:pt x="70" y="35"/>
                  </a:cubicBezTo>
                </a:path>
              </a:pathLst>
            </a:custGeom>
            <a:solidFill>
              <a:srgbClr val="00008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2696" y="1558"/>
              <a:ext cx="28" cy="28"/>
            </a:xfrm>
            <a:custGeom>
              <a:avLst/>
              <a:gdLst>
                <a:gd name="T0" fmla="*/ 71 w 71"/>
                <a:gd name="T1" fmla="*/ 36 h 71"/>
                <a:gd name="T2" fmla="*/ 36 w 71"/>
                <a:gd name="T3" fmla="*/ 71 h 71"/>
                <a:gd name="T4" fmla="*/ 0 w 71"/>
                <a:gd name="T5" fmla="*/ 36 h 71"/>
                <a:gd name="T6" fmla="*/ 36 w 71"/>
                <a:gd name="T7" fmla="*/ 0 h 71"/>
                <a:gd name="T8" fmla="*/ 71 w 71"/>
                <a:gd name="T9" fmla="*/ 3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cubicBezTo>
                    <a:pt x="71" y="55"/>
                    <a:pt x="55" y="71"/>
                    <a:pt x="36" y="71"/>
                  </a:cubicBezTo>
                  <a:cubicBezTo>
                    <a:pt x="16" y="71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5" y="0"/>
                    <a:pt x="70" y="15"/>
                    <a:pt x="71" y="34"/>
                  </a:cubicBezTo>
                </a:path>
              </a:pathLst>
            </a:custGeom>
            <a:solidFill>
              <a:srgbClr val="00008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3328" y="1170"/>
              <a:ext cx="28" cy="28"/>
            </a:xfrm>
            <a:custGeom>
              <a:avLst/>
              <a:gdLst>
                <a:gd name="T0" fmla="*/ 70 w 70"/>
                <a:gd name="T1" fmla="*/ 36 h 72"/>
                <a:gd name="T2" fmla="*/ 35 w 70"/>
                <a:gd name="T3" fmla="*/ 72 h 72"/>
                <a:gd name="T4" fmla="*/ 0 w 70"/>
                <a:gd name="T5" fmla="*/ 36 h 72"/>
                <a:gd name="T6" fmla="*/ 35 w 70"/>
                <a:gd name="T7" fmla="*/ 0 h 72"/>
                <a:gd name="T8" fmla="*/ 70 w 70"/>
                <a:gd name="T9" fmla="*/ 3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2">
                  <a:moveTo>
                    <a:pt x="70" y="36"/>
                  </a:moveTo>
                  <a:cubicBezTo>
                    <a:pt x="70" y="56"/>
                    <a:pt x="55" y="72"/>
                    <a:pt x="35" y="72"/>
                  </a:cubicBez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54" y="0"/>
                    <a:pt x="70" y="15"/>
                    <a:pt x="70" y="35"/>
                  </a:cubicBezTo>
                </a:path>
              </a:pathLst>
            </a:custGeom>
            <a:solidFill>
              <a:srgbClr val="00008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3334" y="1167"/>
              <a:ext cx="27" cy="28"/>
            </a:xfrm>
            <a:custGeom>
              <a:avLst/>
              <a:gdLst>
                <a:gd name="T0" fmla="*/ 70 w 70"/>
                <a:gd name="T1" fmla="*/ 36 h 71"/>
                <a:gd name="T2" fmla="*/ 35 w 70"/>
                <a:gd name="T3" fmla="*/ 71 h 71"/>
                <a:gd name="T4" fmla="*/ 0 w 70"/>
                <a:gd name="T5" fmla="*/ 36 h 71"/>
                <a:gd name="T6" fmla="*/ 35 w 70"/>
                <a:gd name="T7" fmla="*/ 0 h 71"/>
                <a:gd name="T8" fmla="*/ 70 w 70"/>
                <a:gd name="T9" fmla="*/ 3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70" y="36"/>
                  </a:moveTo>
                  <a:cubicBezTo>
                    <a:pt x="70" y="55"/>
                    <a:pt x="54" y="71"/>
                    <a:pt x="35" y="71"/>
                  </a:cubicBezTo>
                  <a:cubicBezTo>
                    <a:pt x="16" y="71"/>
                    <a:pt x="0" y="55"/>
                    <a:pt x="0" y="36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54" y="0"/>
                    <a:pt x="70" y="15"/>
                    <a:pt x="70" y="34"/>
                  </a:cubicBezTo>
                </a:path>
              </a:pathLst>
            </a:custGeom>
            <a:solidFill>
              <a:srgbClr val="00008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3483" y="1951"/>
              <a:ext cx="471" cy="441"/>
            </a:xfrm>
            <a:prstGeom prst="rect">
              <a:avLst/>
            </a:prstGeom>
            <a:solidFill>
              <a:srgbClr val="FFE6D5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3498" y="2001"/>
              <a:ext cx="8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3819" y="1999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Q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3671" y="2319"/>
              <a:ext cx="126" cy="80"/>
            </a:xfrm>
            <a:custGeom>
              <a:avLst/>
              <a:gdLst>
                <a:gd name="T0" fmla="*/ 0 w 318"/>
                <a:gd name="T1" fmla="*/ 201 h 201"/>
                <a:gd name="T2" fmla="*/ 156 w 318"/>
                <a:gd name="T3" fmla="*/ 0 h 201"/>
                <a:gd name="T4" fmla="*/ 318 w 318"/>
                <a:gd name="T5" fmla="*/ 17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8" h="201">
                  <a:moveTo>
                    <a:pt x="0" y="201"/>
                  </a:moveTo>
                  <a:lnTo>
                    <a:pt x="156" y="0"/>
                  </a:lnTo>
                  <a:lnTo>
                    <a:pt x="318" y="178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3343" y="2053"/>
              <a:ext cx="134" cy="0"/>
            </a:xfrm>
            <a:prstGeom prst="line">
              <a:avLst/>
            </a:prstGeom>
            <a:noFill/>
            <a:ln w="4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3423" y="2037"/>
              <a:ext cx="54" cy="32"/>
            </a:xfrm>
            <a:custGeom>
              <a:avLst/>
              <a:gdLst>
                <a:gd name="T0" fmla="*/ 15 w 54"/>
                <a:gd name="T1" fmla="*/ 16 h 32"/>
                <a:gd name="T2" fmla="*/ 0 w 54"/>
                <a:gd name="T3" fmla="*/ 32 h 32"/>
                <a:gd name="T4" fmla="*/ 54 w 54"/>
                <a:gd name="T5" fmla="*/ 16 h 32"/>
                <a:gd name="T6" fmla="*/ 0 w 54"/>
                <a:gd name="T7" fmla="*/ 0 h 32"/>
                <a:gd name="T8" fmla="*/ 15 w 54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2">
                  <a:moveTo>
                    <a:pt x="15" y="16"/>
                  </a:moveTo>
                  <a:lnTo>
                    <a:pt x="0" y="32"/>
                  </a:lnTo>
                  <a:lnTo>
                    <a:pt x="54" y="16"/>
                  </a:lnTo>
                  <a:lnTo>
                    <a:pt x="0" y="0"/>
                  </a:lnTo>
                  <a:lnTo>
                    <a:pt x="15" y="16"/>
                  </a:lnTo>
                  <a:close/>
                </a:path>
              </a:pathLst>
            </a:custGeom>
            <a:solidFill>
              <a:srgbClr val="000000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2673" y="2400"/>
              <a:ext cx="1068" cy="74"/>
            </a:xfrm>
            <a:custGeom>
              <a:avLst/>
              <a:gdLst>
                <a:gd name="T0" fmla="*/ 0 w 2687"/>
                <a:gd name="T1" fmla="*/ 185 h 185"/>
                <a:gd name="T2" fmla="*/ 2687 w 2687"/>
                <a:gd name="T3" fmla="*/ 185 h 185"/>
                <a:gd name="T4" fmla="*/ 2687 w 2687"/>
                <a:gd name="T5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87" h="185">
                  <a:moveTo>
                    <a:pt x="0" y="185"/>
                  </a:moveTo>
                  <a:lnTo>
                    <a:pt x="2687" y="185"/>
                  </a:lnTo>
                  <a:lnTo>
                    <a:pt x="2687" y="0"/>
                  </a:lnTo>
                </a:path>
              </a:pathLst>
            </a:cu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3729" y="2394"/>
              <a:ext cx="24" cy="43"/>
            </a:xfrm>
            <a:custGeom>
              <a:avLst/>
              <a:gdLst>
                <a:gd name="T0" fmla="*/ 12 w 24"/>
                <a:gd name="T1" fmla="*/ 31 h 43"/>
                <a:gd name="T2" fmla="*/ 24 w 24"/>
                <a:gd name="T3" fmla="*/ 43 h 43"/>
                <a:gd name="T4" fmla="*/ 12 w 24"/>
                <a:gd name="T5" fmla="*/ 0 h 43"/>
                <a:gd name="T6" fmla="*/ 0 w 24"/>
                <a:gd name="T7" fmla="*/ 43 h 43"/>
                <a:gd name="T8" fmla="*/ 12 w 24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3">
                  <a:moveTo>
                    <a:pt x="12" y="31"/>
                  </a:moveTo>
                  <a:lnTo>
                    <a:pt x="24" y="43"/>
                  </a:lnTo>
                  <a:lnTo>
                    <a:pt x="12" y="0"/>
                  </a:lnTo>
                  <a:lnTo>
                    <a:pt x="0" y="43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rgbClr val="000000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2787" y="2347"/>
              <a:ext cx="15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rclk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>
              <a:off x="3952" y="2058"/>
              <a:ext cx="292" cy="0"/>
            </a:xfrm>
            <a:prstGeom prst="line">
              <a:avLst/>
            </a:prstGeom>
            <a:noFill/>
            <a:ln w="6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4164" y="2036"/>
              <a:ext cx="80" cy="45"/>
            </a:xfrm>
            <a:custGeom>
              <a:avLst/>
              <a:gdLst>
                <a:gd name="T0" fmla="*/ 23 w 80"/>
                <a:gd name="T1" fmla="*/ 22 h 45"/>
                <a:gd name="T2" fmla="*/ 0 w 80"/>
                <a:gd name="T3" fmla="*/ 45 h 45"/>
                <a:gd name="T4" fmla="*/ 80 w 80"/>
                <a:gd name="T5" fmla="*/ 22 h 45"/>
                <a:gd name="T6" fmla="*/ 0 w 80"/>
                <a:gd name="T7" fmla="*/ 0 h 45"/>
                <a:gd name="T8" fmla="*/ 23 w 80"/>
                <a:gd name="T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5">
                  <a:moveTo>
                    <a:pt x="23" y="22"/>
                  </a:moveTo>
                  <a:lnTo>
                    <a:pt x="0" y="45"/>
                  </a:lnTo>
                  <a:lnTo>
                    <a:pt x="80" y="22"/>
                  </a:lnTo>
                  <a:lnTo>
                    <a:pt x="0" y="0"/>
                  </a:lnTo>
                  <a:lnTo>
                    <a:pt x="23" y="22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4103" y="1923"/>
              <a:ext cx="4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to receiver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1994" y="1748"/>
              <a:ext cx="465" cy="0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/>
          </p:nvSpPr>
          <p:spPr bwMode="auto">
            <a:xfrm>
              <a:off x="2374" y="1724"/>
              <a:ext cx="85" cy="49"/>
            </a:xfrm>
            <a:custGeom>
              <a:avLst/>
              <a:gdLst>
                <a:gd name="T0" fmla="*/ 24 w 85"/>
                <a:gd name="T1" fmla="*/ 24 h 49"/>
                <a:gd name="T2" fmla="*/ 0 w 85"/>
                <a:gd name="T3" fmla="*/ 49 h 49"/>
                <a:gd name="T4" fmla="*/ 85 w 85"/>
                <a:gd name="T5" fmla="*/ 24 h 49"/>
                <a:gd name="T6" fmla="*/ 0 w 85"/>
                <a:gd name="T7" fmla="*/ 0 h 49"/>
                <a:gd name="T8" fmla="*/ 24 w 85"/>
                <a:gd name="T9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9">
                  <a:moveTo>
                    <a:pt x="24" y="24"/>
                  </a:moveTo>
                  <a:lnTo>
                    <a:pt x="0" y="49"/>
                  </a:lnTo>
                  <a:lnTo>
                    <a:pt x="85" y="24"/>
                  </a:lnTo>
                  <a:lnTo>
                    <a:pt x="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2009" y="1598"/>
              <a:ext cx="17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rclk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>
              <a:off x="3000" y="1752"/>
              <a:ext cx="298" cy="0"/>
            </a:xfrm>
            <a:prstGeom prst="line">
              <a:avLst/>
            </a:prstGeom>
            <a:noFill/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3229" y="1733"/>
              <a:ext cx="69" cy="39"/>
            </a:xfrm>
            <a:custGeom>
              <a:avLst/>
              <a:gdLst>
                <a:gd name="T0" fmla="*/ 20 w 69"/>
                <a:gd name="T1" fmla="*/ 19 h 39"/>
                <a:gd name="T2" fmla="*/ 0 w 69"/>
                <a:gd name="T3" fmla="*/ 39 h 39"/>
                <a:gd name="T4" fmla="*/ 69 w 69"/>
                <a:gd name="T5" fmla="*/ 19 h 39"/>
                <a:gd name="T6" fmla="*/ 0 w 69"/>
                <a:gd name="T7" fmla="*/ 0 h 39"/>
                <a:gd name="T8" fmla="*/ 20 w 69"/>
                <a:gd name="T9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20" y="19"/>
                  </a:moveTo>
                  <a:lnTo>
                    <a:pt x="0" y="39"/>
                  </a:lnTo>
                  <a:lnTo>
                    <a:pt x="69" y="19"/>
                  </a:lnTo>
                  <a:lnTo>
                    <a:pt x="0" y="0"/>
                  </a:lnTo>
                  <a:lnTo>
                    <a:pt x="20" y="19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Asynchronous</a:t>
            </a:r>
            <a:r>
              <a:rPr lang="fr-FR" dirty="0">
                <a:solidFill>
                  <a:schemeClr val="tx1"/>
                </a:solidFill>
              </a:rPr>
              <a:t> Bus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65400" y="4665662"/>
            <a:ext cx="7874000" cy="1963738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No guarantee of timing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Recover the </a:t>
            </a:r>
            <a:r>
              <a:rPr lang="en-US" sz="2400" dirty="0">
                <a:solidFill>
                  <a:srgbClr val="2323DC"/>
                </a:solidFill>
                <a:latin typeface="Calibri" panose="020F0502020204030204" pitchFamily="34" charset="0"/>
              </a:rPr>
              <a:t>clock</a:t>
            </a:r>
            <a:r>
              <a:rPr lang="en-US" sz="2400" dirty="0">
                <a:latin typeface="Calibri" panose="020F0502020204030204" pitchFamily="34" charset="0"/>
              </a:rPr>
              <a:t> from the </a:t>
            </a:r>
            <a:r>
              <a:rPr lang="en-US" sz="2400" dirty="0">
                <a:solidFill>
                  <a:srgbClr val="00AE00"/>
                </a:solidFill>
                <a:latin typeface="Calibri" panose="020F0502020204030204" pitchFamily="34" charset="0"/>
              </a:rPr>
              <a:t>transitions</a:t>
            </a:r>
            <a:r>
              <a:rPr lang="en-US" sz="2400" dirty="0">
                <a:latin typeface="Calibri" panose="020F0502020204030204" pitchFamily="34" charset="0"/>
              </a:rPr>
              <a:t> in the </a:t>
            </a:r>
            <a:r>
              <a:rPr lang="en-US" sz="2400" dirty="0">
                <a:solidFill>
                  <a:srgbClr val="B80047"/>
                </a:solidFill>
                <a:latin typeface="Calibri" panose="020F0502020204030204" pitchFamily="34" charset="0"/>
              </a:rPr>
              <a:t>data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Transfer to the receiver's </a:t>
            </a:r>
            <a:r>
              <a:rPr lang="en-US" sz="2400" dirty="0">
                <a:solidFill>
                  <a:srgbClr val="00AE00"/>
                </a:solidFill>
                <a:latin typeface="Calibri" panose="020F0502020204030204" pitchFamily="34" charset="0"/>
              </a:rPr>
              <a:t>clock domain</a:t>
            </a:r>
            <a:r>
              <a:rPr lang="en-US" sz="2400" dirty="0">
                <a:latin typeface="Calibri" panose="020F0502020204030204" pitchFamily="34" charset="0"/>
              </a:rPr>
              <a:t> using a delay element</a:t>
            </a:r>
          </a:p>
        </p:txBody>
      </p:sp>
      <p:grpSp>
        <p:nvGrpSpPr>
          <p:cNvPr id="56" name="Group 51"/>
          <p:cNvGrpSpPr>
            <a:grpSpLocks noChangeAspect="1"/>
          </p:cNvGrpSpPr>
          <p:nvPr/>
        </p:nvGrpSpPr>
        <p:grpSpPr bwMode="auto">
          <a:xfrm>
            <a:off x="3912394" y="1627981"/>
            <a:ext cx="5167313" cy="2674938"/>
            <a:chOff x="1872" y="1024"/>
            <a:chExt cx="3255" cy="1685"/>
          </a:xfrm>
        </p:grpSpPr>
        <p:sp>
          <p:nvSpPr>
            <p:cNvPr id="57" name="AutoShape 50"/>
            <p:cNvSpPr>
              <a:spLocks noChangeAspect="1" noChangeArrowheads="1" noTextEdit="1"/>
            </p:cNvSpPr>
            <p:nvPr/>
          </p:nvSpPr>
          <p:spPr bwMode="auto">
            <a:xfrm>
              <a:off x="1872" y="1024"/>
              <a:ext cx="3255" cy="1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3174" y="1120"/>
              <a:ext cx="507" cy="475"/>
            </a:xfrm>
            <a:prstGeom prst="rect">
              <a:avLst/>
            </a:prstGeom>
            <a:solidFill>
              <a:srgbClr val="FFE6D5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3"/>
            <p:cNvSpPr>
              <a:spLocks noChangeShapeType="1"/>
            </p:cNvSpPr>
            <p:nvPr/>
          </p:nvSpPr>
          <p:spPr bwMode="auto">
            <a:xfrm>
              <a:off x="1982" y="1256"/>
              <a:ext cx="1177" cy="0"/>
            </a:xfrm>
            <a:prstGeom prst="line">
              <a:avLst/>
            </a:prstGeom>
            <a:noFill/>
            <a:ln w="7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4"/>
            <p:cNvSpPr>
              <a:spLocks/>
            </p:cNvSpPr>
            <p:nvPr/>
          </p:nvSpPr>
          <p:spPr bwMode="auto">
            <a:xfrm>
              <a:off x="3058" y="1227"/>
              <a:ext cx="101" cy="58"/>
            </a:xfrm>
            <a:custGeom>
              <a:avLst/>
              <a:gdLst>
                <a:gd name="T0" fmla="*/ 29 w 101"/>
                <a:gd name="T1" fmla="*/ 29 h 58"/>
                <a:gd name="T2" fmla="*/ 0 w 101"/>
                <a:gd name="T3" fmla="*/ 58 h 58"/>
                <a:gd name="T4" fmla="*/ 101 w 101"/>
                <a:gd name="T5" fmla="*/ 29 h 58"/>
                <a:gd name="T6" fmla="*/ 0 w 101"/>
                <a:gd name="T7" fmla="*/ 0 h 58"/>
                <a:gd name="T8" fmla="*/ 29 w 101"/>
                <a:gd name="T9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58">
                  <a:moveTo>
                    <a:pt x="29" y="29"/>
                  </a:moveTo>
                  <a:lnTo>
                    <a:pt x="0" y="58"/>
                  </a:lnTo>
                  <a:lnTo>
                    <a:pt x="101" y="29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3191" y="1175"/>
              <a:ext cx="9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3536" y="1172"/>
              <a:ext cx="9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Q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2031" y="1118"/>
              <a:ext cx="35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I/O Link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4" name="Line 58"/>
            <p:cNvSpPr>
              <a:spLocks noChangeShapeType="1"/>
            </p:cNvSpPr>
            <p:nvPr/>
          </p:nvSpPr>
          <p:spPr bwMode="auto">
            <a:xfrm>
              <a:off x="3793" y="1257"/>
              <a:ext cx="0" cy="946"/>
            </a:xfrm>
            <a:prstGeom prst="line">
              <a:avLst/>
            </a:prstGeom>
            <a:noFill/>
            <a:ln w="6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59"/>
            <p:cNvSpPr>
              <a:spLocks noChangeShapeType="1"/>
            </p:cNvSpPr>
            <p:nvPr/>
          </p:nvSpPr>
          <p:spPr bwMode="auto">
            <a:xfrm>
              <a:off x="3684" y="1260"/>
              <a:ext cx="314" cy="0"/>
            </a:xfrm>
            <a:prstGeom prst="line">
              <a:avLst/>
            </a:prstGeom>
            <a:noFill/>
            <a:ln w="6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0"/>
            <p:cNvSpPr>
              <a:spLocks/>
            </p:cNvSpPr>
            <p:nvPr/>
          </p:nvSpPr>
          <p:spPr bwMode="auto">
            <a:xfrm>
              <a:off x="3912" y="1236"/>
              <a:ext cx="86" cy="49"/>
            </a:xfrm>
            <a:custGeom>
              <a:avLst/>
              <a:gdLst>
                <a:gd name="T0" fmla="*/ 25 w 86"/>
                <a:gd name="T1" fmla="*/ 24 h 49"/>
                <a:gd name="T2" fmla="*/ 0 w 86"/>
                <a:gd name="T3" fmla="*/ 49 h 49"/>
                <a:gd name="T4" fmla="*/ 86 w 86"/>
                <a:gd name="T5" fmla="*/ 24 h 49"/>
                <a:gd name="T6" fmla="*/ 0 w 86"/>
                <a:gd name="T7" fmla="*/ 0 h 49"/>
                <a:gd name="T8" fmla="*/ 25 w 86"/>
                <a:gd name="T9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49">
                  <a:moveTo>
                    <a:pt x="25" y="24"/>
                  </a:moveTo>
                  <a:lnTo>
                    <a:pt x="0" y="49"/>
                  </a:lnTo>
                  <a:lnTo>
                    <a:pt x="86" y="24"/>
                  </a:lnTo>
                  <a:lnTo>
                    <a:pt x="0" y="0"/>
                  </a:lnTo>
                  <a:lnTo>
                    <a:pt x="25" y="24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1"/>
            <p:cNvSpPr>
              <a:spLocks/>
            </p:cNvSpPr>
            <p:nvPr/>
          </p:nvSpPr>
          <p:spPr bwMode="auto">
            <a:xfrm>
              <a:off x="3376" y="1516"/>
              <a:ext cx="136" cy="86"/>
            </a:xfrm>
            <a:custGeom>
              <a:avLst/>
              <a:gdLst>
                <a:gd name="T0" fmla="*/ 0 w 319"/>
                <a:gd name="T1" fmla="*/ 201 h 201"/>
                <a:gd name="T2" fmla="*/ 157 w 319"/>
                <a:gd name="T3" fmla="*/ 0 h 201"/>
                <a:gd name="T4" fmla="*/ 319 w 319"/>
                <a:gd name="T5" fmla="*/ 179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9" h="201">
                  <a:moveTo>
                    <a:pt x="0" y="201"/>
                  </a:moveTo>
                  <a:lnTo>
                    <a:pt x="157" y="0"/>
                  </a:lnTo>
                  <a:lnTo>
                    <a:pt x="319" y="179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2"/>
            <p:cNvSpPr>
              <a:spLocks/>
            </p:cNvSpPr>
            <p:nvPr/>
          </p:nvSpPr>
          <p:spPr bwMode="auto">
            <a:xfrm>
              <a:off x="3750" y="1737"/>
              <a:ext cx="88" cy="294"/>
            </a:xfrm>
            <a:custGeom>
              <a:avLst/>
              <a:gdLst>
                <a:gd name="T0" fmla="*/ 207 w 207"/>
                <a:gd name="T1" fmla="*/ 103 h 684"/>
                <a:gd name="T2" fmla="*/ 207 w 207"/>
                <a:gd name="T3" fmla="*/ 580 h 684"/>
                <a:gd name="T4" fmla="*/ 104 w 207"/>
                <a:gd name="T5" fmla="*/ 684 h 684"/>
                <a:gd name="T6" fmla="*/ 0 w 207"/>
                <a:gd name="T7" fmla="*/ 580 h 684"/>
                <a:gd name="T8" fmla="*/ 0 w 207"/>
                <a:gd name="T9" fmla="*/ 103 h 684"/>
                <a:gd name="T10" fmla="*/ 104 w 207"/>
                <a:gd name="T11" fmla="*/ 0 h 684"/>
                <a:gd name="T12" fmla="*/ 207 w 207"/>
                <a:gd name="T13" fmla="*/ 103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684">
                  <a:moveTo>
                    <a:pt x="207" y="103"/>
                  </a:moveTo>
                  <a:lnTo>
                    <a:pt x="207" y="580"/>
                  </a:lnTo>
                  <a:cubicBezTo>
                    <a:pt x="207" y="638"/>
                    <a:pt x="161" y="684"/>
                    <a:pt x="104" y="684"/>
                  </a:cubicBezTo>
                  <a:cubicBezTo>
                    <a:pt x="47" y="684"/>
                    <a:pt x="0" y="638"/>
                    <a:pt x="0" y="580"/>
                  </a:cubicBezTo>
                  <a:lnTo>
                    <a:pt x="0" y="103"/>
                  </a:lnTo>
                  <a:cubicBezTo>
                    <a:pt x="0" y="46"/>
                    <a:pt x="47" y="0"/>
                    <a:pt x="104" y="0"/>
                  </a:cubicBezTo>
                  <a:cubicBezTo>
                    <a:pt x="161" y="0"/>
                    <a:pt x="207" y="46"/>
                    <a:pt x="207" y="103"/>
                  </a:cubicBezTo>
                  <a:close/>
                </a:path>
              </a:pathLst>
            </a:custGeom>
            <a:solidFill>
              <a:srgbClr val="FFAAAA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63"/>
            <p:cNvSpPr>
              <a:spLocks noChangeShapeType="1"/>
            </p:cNvSpPr>
            <p:nvPr/>
          </p:nvSpPr>
          <p:spPr bwMode="auto">
            <a:xfrm>
              <a:off x="3717" y="1796"/>
              <a:ext cx="183" cy="198"/>
            </a:xfrm>
            <a:prstGeom prst="line">
              <a:avLst/>
            </a:pr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4"/>
            <p:cNvSpPr>
              <a:spLocks/>
            </p:cNvSpPr>
            <p:nvPr/>
          </p:nvSpPr>
          <p:spPr bwMode="auto">
            <a:xfrm>
              <a:off x="3825" y="1916"/>
              <a:ext cx="84" cy="88"/>
            </a:xfrm>
            <a:custGeom>
              <a:avLst/>
              <a:gdLst>
                <a:gd name="T0" fmla="*/ 38 w 84"/>
                <a:gd name="T1" fmla="*/ 38 h 88"/>
                <a:gd name="T2" fmla="*/ 0 w 84"/>
                <a:gd name="T3" fmla="*/ 37 h 88"/>
                <a:gd name="T4" fmla="*/ 84 w 84"/>
                <a:gd name="T5" fmla="*/ 88 h 88"/>
                <a:gd name="T6" fmla="*/ 39 w 84"/>
                <a:gd name="T7" fmla="*/ 0 h 88"/>
                <a:gd name="T8" fmla="*/ 38 w 84"/>
                <a:gd name="T9" fmla="*/ 3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8">
                  <a:moveTo>
                    <a:pt x="38" y="38"/>
                  </a:moveTo>
                  <a:lnTo>
                    <a:pt x="0" y="37"/>
                  </a:lnTo>
                  <a:lnTo>
                    <a:pt x="84" y="88"/>
                  </a:lnTo>
                  <a:lnTo>
                    <a:pt x="39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3908" y="1762"/>
              <a:ext cx="37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Tunable delay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3980" y="1868"/>
              <a:ext cx="21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element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3015" y="1830"/>
              <a:ext cx="561" cy="199"/>
            </a:xfrm>
            <a:prstGeom prst="rect">
              <a:avLst/>
            </a:prstGeom>
            <a:solidFill>
              <a:srgbClr val="F4E3D7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3051" y="1888"/>
              <a:ext cx="47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ans"/>
                </a:rPr>
                <a:t>Delay calculator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6" name="Freeform 70"/>
            <p:cNvSpPr>
              <a:spLocks/>
            </p:cNvSpPr>
            <p:nvPr/>
          </p:nvSpPr>
          <p:spPr bwMode="auto">
            <a:xfrm>
              <a:off x="3775" y="1250"/>
              <a:ext cx="30" cy="30"/>
            </a:xfrm>
            <a:custGeom>
              <a:avLst/>
              <a:gdLst>
                <a:gd name="T0" fmla="*/ 70 w 70"/>
                <a:gd name="T1" fmla="*/ 36 h 72"/>
                <a:gd name="T2" fmla="*/ 35 w 70"/>
                <a:gd name="T3" fmla="*/ 72 h 72"/>
                <a:gd name="T4" fmla="*/ 0 w 70"/>
                <a:gd name="T5" fmla="*/ 36 h 72"/>
                <a:gd name="T6" fmla="*/ 35 w 70"/>
                <a:gd name="T7" fmla="*/ 0 h 72"/>
                <a:gd name="T8" fmla="*/ 70 w 70"/>
                <a:gd name="T9" fmla="*/ 3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2">
                  <a:moveTo>
                    <a:pt x="70" y="36"/>
                  </a:moveTo>
                  <a:cubicBezTo>
                    <a:pt x="70" y="56"/>
                    <a:pt x="55" y="72"/>
                    <a:pt x="35" y="72"/>
                  </a:cubicBez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54" y="0"/>
                    <a:pt x="70" y="15"/>
                    <a:pt x="70" y="35"/>
                  </a:cubicBezTo>
                </a:path>
              </a:pathLst>
            </a:custGeom>
            <a:solidFill>
              <a:srgbClr val="00008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1"/>
            <p:cNvSpPr>
              <a:spLocks/>
            </p:cNvSpPr>
            <p:nvPr/>
          </p:nvSpPr>
          <p:spPr bwMode="auto">
            <a:xfrm>
              <a:off x="3781" y="1247"/>
              <a:ext cx="30" cy="30"/>
            </a:xfrm>
            <a:custGeom>
              <a:avLst/>
              <a:gdLst>
                <a:gd name="T0" fmla="*/ 70 w 70"/>
                <a:gd name="T1" fmla="*/ 36 h 71"/>
                <a:gd name="T2" fmla="*/ 35 w 70"/>
                <a:gd name="T3" fmla="*/ 71 h 71"/>
                <a:gd name="T4" fmla="*/ 0 w 70"/>
                <a:gd name="T5" fmla="*/ 36 h 71"/>
                <a:gd name="T6" fmla="*/ 35 w 70"/>
                <a:gd name="T7" fmla="*/ 0 h 71"/>
                <a:gd name="T8" fmla="*/ 70 w 70"/>
                <a:gd name="T9" fmla="*/ 3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70" y="36"/>
                  </a:moveTo>
                  <a:cubicBezTo>
                    <a:pt x="70" y="55"/>
                    <a:pt x="54" y="71"/>
                    <a:pt x="35" y="71"/>
                  </a:cubicBezTo>
                  <a:cubicBezTo>
                    <a:pt x="16" y="71"/>
                    <a:pt x="0" y="55"/>
                    <a:pt x="0" y="36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54" y="0"/>
                    <a:pt x="70" y="15"/>
                    <a:pt x="70" y="34"/>
                  </a:cubicBezTo>
                </a:path>
              </a:pathLst>
            </a:custGeom>
            <a:solidFill>
              <a:srgbClr val="00008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3942" y="2090"/>
              <a:ext cx="507" cy="475"/>
            </a:xfrm>
            <a:prstGeom prst="rect">
              <a:avLst/>
            </a:prstGeom>
            <a:solidFill>
              <a:srgbClr val="FFE6D5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3958" y="2145"/>
              <a:ext cx="9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0" name="Rectangle 74"/>
            <p:cNvSpPr>
              <a:spLocks noChangeArrowheads="1"/>
            </p:cNvSpPr>
            <p:nvPr/>
          </p:nvSpPr>
          <p:spPr bwMode="auto">
            <a:xfrm>
              <a:off x="4303" y="2142"/>
              <a:ext cx="9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Q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1" name="Freeform 75"/>
            <p:cNvSpPr>
              <a:spLocks/>
            </p:cNvSpPr>
            <p:nvPr/>
          </p:nvSpPr>
          <p:spPr bwMode="auto">
            <a:xfrm>
              <a:off x="4144" y="2486"/>
              <a:ext cx="136" cy="86"/>
            </a:xfrm>
            <a:custGeom>
              <a:avLst/>
              <a:gdLst>
                <a:gd name="T0" fmla="*/ 0 w 318"/>
                <a:gd name="T1" fmla="*/ 201 h 201"/>
                <a:gd name="T2" fmla="*/ 156 w 318"/>
                <a:gd name="T3" fmla="*/ 0 h 201"/>
                <a:gd name="T4" fmla="*/ 318 w 318"/>
                <a:gd name="T5" fmla="*/ 17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8" h="201">
                  <a:moveTo>
                    <a:pt x="0" y="201"/>
                  </a:moveTo>
                  <a:lnTo>
                    <a:pt x="156" y="0"/>
                  </a:lnTo>
                  <a:lnTo>
                    <a:pt x="318" y="178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76"/>
            <p:cNvSpPr>
              <a:spLocks noChangeShapeType="1"/>
            </p:cNvSpPr>
            <p:nvPr/>
          </p:nvSpPr>
          <p:spPr bwMode="auto">
            <a:xfrm>
              <a:off x="3791" y="2200"/>
              <a:ext cx="144" cy="0"/>
            </a:xfrm>
            <a:prstGeom prst="line">
              <a:avLst/>
            </a:prstGeom>
            <a:noFill/>
            <a:ln w="4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7"/>
            <p:cNvSpPr>
              <a:spLocks/>
            </p:cNvSpPr>
            <p:nvPr/>
          </p:nvSpPr>
          <p:spPr bwMode="auto">
            <a:xfrm>
              <a:off x="3877" y="2183"/>
              <a:ext cx="58" cy="34"/>
            </a:xfrm>
            <a:custGeom>
              <a:avLst/>
              <a:gdLst>
                <a:gd name="T0" fmla="*/ 17 w 58"/>
                <a:gd name="T1" fmla="*/ 17 h 34"/>
                <a:gd name="T2" fmla="*/ 0 w 58"/>
                <a:gd name="T3" fmla="*/ 34 h 34"/>
                <a:gd name="T4" fmla="*/ 58 w 58"/>
                <a:gd name="T5" fmla="*/ 17 h 34"/>
                <a:gd name="T6" fmla="*/ 0 w 58"/>
                <a:gd name="T7" fmla="*/ 0 h 34"/>
                <a:gd name="T8" fmla="*/ 17 w 5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4">
                  <a:moveTo>
                    <a:pt x="17" y="17"/>
                  </a:moveTo>
                  <a:lnTo>
                    <a:pt x="0" y="34"/>
                  </a:lnTo>
                  <a:lnTo>
                    <a:pt x="58" y="17"/>
                  </a:lnTo>
                  <a:lnTo>
                    <a:pt x="0" y="0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rgbClr val="000000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8"/>
            <p:cNvSpPr>
              <a:spLocks/>
            </p:cNvSpPr>
            <p:nvPr/>
          </p:nvSpPr>
          <p:spPr bwMode="auto">
            <a:xfrm>
              <a:off x="3070" y="2574"/>
              <a:ext cx="1149" cy="79"/>
            </a:xfrm>
            <a:custGeom>
              <a:avLst/>
              <a:gdLst>
                <a:gd name="T0" fmla="*/ 0 w 2687"/>
                <a:gd name="T1" fmla="*/ 185 h 185"/>
                <a:gd name="T2" fmla="*/ 2687 w 2687"/>
                <a:gd name="T3" fmla="*/ 185 h 185"/>
                <a:gd name="T4" fmla="*/ 2687 w 2687"/>
                <a:gd name="T5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87" h="185">
                  <a:moveTo>
                    <a:pt x="0" y="185"/>
                  </a:moveTo>
                  <a:lnTo>
                    <a:pt x="2687" y="185"/>
                  </a:lnTo>
                  <a:lnTo>
                    <a:pt x="2687" y="0"/>
                  </a:lnTo>
                </a:path>
              </a:pathLst>
            </a:cu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9"/>
            <p:cNvSpPr>
              <a:spLocks/>
            </p:cNvSpPr>
            <p:nvPr/>
          </p:nvSpPr>
          <p:spPr bwMode="auto">
            <a:xfrm>
              <a:off x="4206" y="2567"/>
              <a:ext cx="26" cy="46"/>
            </a:xfrm>
            <a:custGeom>
              <a:avLst/>
              <a:gdLst>
                <a:gd name="T0" fmla="*/ 13 w 26"/>
                <a:gd name="T1" fmla="*/ 33 h 46"/>
                <a:gd name="T2" fmla="*/ 26 w 26"/>
                <a:gd name="T3" fmla="*/ 46 h 46"/>
                <a:gd name="T4" fmla="*/ 13 w 26"/>
                <a:gd name="T5" fmla="*/ 0 h 46"/>
                <a:gd name="T6" fmla="*/ 0 w 26"/>
                <a:gd name="T7" fmla="*/ 46 h 46"/>
                <a:gd name="T8" fmla="*/ 13 w 26"/>
                <a:gd name="T9" fmla="*/ 3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13" y="33"/>
                  </a:moveTo>
                  <a:lnTo>
                    <a:pt x="26" y="46"/>
                  </a:lnTo>
                  <a:lnTo>
                    <a:pt x="13" y="0"/>
                  </a:lnTo>
                  <a:lnTo>
                    <a:pt x="0" y="46"/>
                  </a:lnTo>
                  <a:lnTo>
                    <a:pt x="13" y="33"/>
                  </a:lnTo>
                  <a:close/>
                </a:path>
              </a:pathLst>
            </a:custGeom>
            <a:solidFill>
              <a:srgbClr val="000000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3193" y="2515"/>
              <a:ext cx="1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rclk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7" name="Line 81"/>
            <p:cNvSpPr>
              <a:spLocks noChangeShapeType="1"/>
            </p:cNvSpPr>
            <p:nvPr/>
          </p:nvSpPr>
          <p:spPr bwMode="auto">
            <a:xfrm>
              <a:off x="4446" y="2206"/>
              <a:ext cx="315" cy="0"/>
            </a:xfrm>
            <a:prstGeom prst="line">
              <a:avLst/>
            </a:prstGeom>
            <a:noFill/>
            <a:ln w="6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2"/>
            <p:cNvSpPr>
              <a:spLocks/>
            </p:cNvSpPr>
            <p:nvPr/>
          </p:nvSpPr>
          <p:spPr bwMode="auto">
            <a:xfrm>
              <a:off x="4675" y="2181"/>
              <a:ext cx="86" cy="50"/>
            </a:xfrm>
            <a:custGeom>
              <a:avLst/>
              <a:gdLst>
                <a:gd name="T0" fmla="*/ 25 w 86"/>
                <a:gd name="T1" fmla="*/ 25 h 50"/>
                <a:gd name="T2" fmla="*/ 0 w 86"/>
                <a:gd name="T3" fmla="*/ 50 h 50"/>
                <a:gd name="T4" fmla="*/ 86 w 86"/>
                <a:gd name="T5" fmla="*/ 25 h 50"/>
                <a:gd name="T6" fmla="*/ 0 w 86"/>
                <a:gd name="T7" fmla="*/ 0 h 50"/>
                <a:gd name="T8" fmla="*/ 25 w 86"/>
                <a:gd name="T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0">
                  <a:moveTo>
                    <a:pt x="25" y="25"/>
                  </a:moveTo>
                  <a:lnTo>
                    <a:pt x="0" y="50"/>
                  </a:lnTo>
                  <a:lnTo>
                    <a:pt x="86" y="25"/>
                  </a:lnTo>
                  <a:lnTo>
                    <a:pt x="0" y="0"/>
                  </a:lnTo>
                  <a:lnTo>
                    <a:pt x="25" y="25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3"/>
            <p:cNvSpPr>
              <a:spLocks noChangeArrowheads="1"/>
            </p:cNvSpPr>
            <p:nvPr/>
          </p:nvSpPr>
          <p:spPr bwMode="auto">
            <a:xfrm>
              <a:off x="4609" y="2060"/>
              <a:ext cx="4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to receiver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0" name="Line 84"/>
            <p:cNvSpPr>
              <a:spLocks noChangeShapeType="1"/>
            </p:cNvSpPr>
            <p:nvPr/>
          </p:nvSpPr>
          <p:spPr bwMode="auto">
            <a:xfrm>
              <a:off x="2512" y="1990"/>
              <a:ext cx="500" cy="0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5"/>
            <p:cNvSpPr>
              <a:spLocks/>
            </p:cNvSpPr>
            <p:nvPr/>
          </p:nvSpPr>
          <p:spPr bwMode="auto">
            <a:xfrm>
              <a:off x="2921" y="1963"/>
              <a:ext cx="91" cy="53"/>
            </a:xfrm>
            <a:custGeom>
              <a:avLst/>
              <a:gdLst>
                <a:gd name="T0" fmla="*/ 26 w 91"/>
                <a:gd name="T1" fmla="*/ 27 h 53"/>
                <a:gd name="T2" fmla="*/ 0 w 91"/>
                <a:gd name="T3" fmla="*/ 53 h 53"/>
                <a:gd name="T4" fmla="*/ 91 w 91"/>
                <a:gd name="T5" fmla="*/ 27 h 53"/>
                <a:gd name="T6" fmla="*/ 0 w 91"/>
                <a:gd name="T7" fmla="*/ 0 h 53"/>
                <a:gd name="T8" fmla="*/ 26 w 91"/>
                <a:gd name="T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53">
                  <a:moveTo>
                    <a:pt x="26" y="27"/>
                  </a:moveTo>
                  <a:lnTo>
                    <a:pt x="0" y="53"/>
                  </a:lnTo>
                  <a:lnTo>
                    <a:pt x="91" y="27"/>
                  </a:lnTo>
                  <a:lnTo>
                    <a:pt x="0" y="0"/>
                  </a:lnTo>
                  <a:lnTo>
                    <a:pt x="26" y="27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6"/>
            <p:cNvSpPr>
              <a:spLocks noChangeArrowheads="1"/>
            </p:cNvSpPr>
            <p:nvPr/>
          </p:nvSpPr>
          <p:spPr bwMode="auto">
            <a:xfrm>
              <a:off x="2601" y="2005"/>
              <a:ext cx="18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rclk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3" name="Line 87"/>
            <p:cNvSpPr>
              <a:spLocks noChangeShapeType="1"/>
            </p:cNvSpPr>
            <p:nvPr/>
          </p:nvSpPr>
          <p:spPr bwMode="auto">
            <a:xfrm>
              <a:off x="3572" y="1920"/>
              <a:ext cx="162" cy="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8"/>
            <p:cNvSpPr>
              <a:spLocks/>
            </p:cNvSpPr>
            <p:nvPr/>
          </p:nvSpPr>
          <p:spPr bwMode="auto">
            <a:xfrm>
              <a:off x="3664" y="1896"/>
              <a:ext cx="82" cy="48"/>
            </a:xfrm>
            <a:custGeom>
              <a:avLst/>
              <a:gdLst>
                <a:gd name="T0" fmla="*/ 23 w 82"/>
                <a:gd name="T1" fmla="*/ 24 h 48"/>
                <a:gd name="T2" fmla="*/ 0 w 82"/>
                <a:gd name="T3" fmla="*/ 48 h 48"/>
                <a:gd name="T4" fmla="*/ 82 w 82"/>
                <a:gd name="T5" fmla="*/ 24 h 48"/>
                <a:gd name="T6" fmla="*/ 0 w 82"/>
                <a:gd name="T7" fmla="*/ 0 h 48"/>
                <a:gd name="T8" fmla="*/ 23 w 82"/>
                <a:gd name="T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48">
                  <a:moveTo>
                    <a:pt x="23" y="24"/>
                  </a:moveTo>
                  <a:lnTo>
                    <a:pt x="0" y="48"/>
                  </a:lnTo>
                  <a:lnTo>
                    <a:pt x="82" y="24"/>
                  </a:lnTo>
                  <a:lnTo>
                    <a:pt x="0" y="0"/>
                  </a:lnTo>
                  <a:lnTo>
                    <a:pt x="23" y="24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9"/>
            <p:cNvSpPr>
              <a:spLocks/>
            </p:cNvSpPr>
            <p:nvPr/>
          </p:nvSpPr>
          <p:spPr bwMode="auto">
            <a:xfrm>
              <a:off x="2201" y="1512"/>
              <a:ext cx="705" cy="386"/>
            </a:xfrm>
            <a:custGeom>
              <a:avLst/>
              <a:gdLst>
                <a:gd name="T0" fmla="*/ 201 w 1648"/>
                <a:gd name="T1" fmla="*/ 0 h 899"/>
                <a:gd name="T2" fmla="*/ 1446 w 1648"/>
                <a:gd name="T3" fmla="*/ 0 h 899"/>
                <a:gd name="T4" fmla="*/ 1648 w 1648"/>
                <a:gd name="T5" fmla="*/ 202 h 899"/>
                <a:gd name="T6" fmla="*/ 1648 w 1648"/>
                <a:gd name="T7" fmla="*/ 698 h 899"/>
                <a:gd name="T8" fmla="*/ 1446 w 1648"/>
                <a:gd name="T9" fmla="*/ 899 h 899"/>
                <a:gd name="T10" fmla="*/ 201 w 1648"/>
                <a:gd name="T11" fmla="*/ 899 h 899"/>
                <a:gd name="T12" fmla="*/ 0 w 1648"/>
                <a:gd name="T13" fmla="*/ 698 h 899"/>
                <a:gd name="T14" fmla="*/ 0 w 1648"/>
                <a:gd name="T15" fmla="*/ 202 h 899"/>
                <a:gd name="T16" fmla="*/ 201 w 1648"/>
                <a:gd name="T17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8" h="899">
                  <a:moveTo>
                    <a:pt x="201" y="0"/>
                  </a:moveTo>
                  <a:lnTo>
                    <a:pt x="1446" y="0"/>
                  </a:lnTo>
                  <a:cubicBezTo>
                    <a:pt x="1558" y="0"/>
                    <a:pt x="1648" y="90"/>
                    <a:pt x="1648" y="202"/>
                  </a:cubicBezTo>
                  <a:lnTo>
                    <a:pt x="1648" y="698"/>
                  </a:lnTo>
                  <a:cubicBezTo>
                    <a:pt x="1648" y="810"/>
                    <a:pt x="1558" y="899"/>
                    <a:pt x="1446" y="899"/>
                  </a:cubicBezTo>
                  <a:lnTo>
                    <a:pt x="201" y="899"/>
                  </a:lnTo>
                  <a:cubicBezTo>
                    <a:pt x="90" y="899"/>
                    <a:pt x="0" y="810"/>
                    <a:pt x="0" y="698"/>
                  </a:cubicBezTo>
                  <a:lnTo>
                    <a:pt x="0" y="202"/>
                  </a:lnTo>
                  <a:cubicBezTo>
                    <a:pt x="0" y="90"/>
                    <a:pt x="90" y="0"/>
                    <a:pt x="201" y="0"/>
                  </a:cubicBezTo>
                  <a:close/>
                </a:path>
              </a:pathLst>
            </a:custGeom>
            <a:solidFill>
              <a:srgbClr val="F4E3D7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0"/>
            <p:cNvSpPr>
              <a:spLocks noChangeArrowheads="1"/>
            </p:cNvSpPr>
            <p:nvPr/>
          </p:nvSpPr>
          <p:spPr bwMode="auto">
            <a:xfrm>
              <a:off x="2220" y="1581"/>
              <a:ext cx="59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Sans"/>
                </a:rPr>
                <a:t>Clock recovery </a:t>
              </a:r>
              <a:endParaRPr lang="en-US" sz="1200" dirty="0">
                <a:latin typeface="Arial" pitchFamily="34" charset="0"/>
              </a:endParaRPr>
            </a:p>
          </p:txBody>
        </p:sp>
        <p:sp>
          <p:nvSpPr>
            <p:cNvPr id="97" name="Rectangle 91"/>
            <p:cNvSpPr>
              <a:spLocks noChangeArrowheads="1"/>
            </p:cNvSpPr>
            <p:nvPr/>
          </p:nvSpPr>
          <p:spPr bwMode="auto">
            <a:xfrm>
              <a:off x="2440" y="1758"/>
              <a:ext cx="26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circuit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8" name="Line 92"/>
            <p:cNvSpPr>
              <a:spLocks noChangeShapeType="1"/>
            </p:cNvSpPr>
            <p:nvPr/>
          </p:nvSpPr>
          <p:spPr bwMode="auto">
            <a:xfrm>
              <a:off x="2571" y="1253"/>
              <a:ext cx="0" cy="271"/>
            </a:xfrm>
            <a:prstGeom prst="line">
              <a:avLst/>
            </a:prstGeom>
            <a:noFill/>
            <a:ln w="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3"/>
            <p:cNvSpPr>
              <a:spLocks/>
            </p:cNvSpPr>
            <p:nvPr/>
          </p:nvSpPr>
          <p:spPr bwMode="auto">
            <a:xfrm>
              <a:off x="2549" y="1447"/>
              <a:ext cx="43" cy="77"/>
            </a:xfrm>
            <a:custGeom>
              <a:avLst/>
              <a:gdLst>
                <a:gd name="T0" fmla="*/ 22 w 43"/>
                <a:gd name="T1" fmla="*/ 22 h 77"/>
                <a:gd name="T2" fmla="*/ 0 w 43"/>
                <a:gd name="T3" fmla="*/ 0 h 77"/>
                <a:gd name="T4" fmla="*/ 22 w 43"/>
                <a:gd name="T5" fmla="*/ 77 h 77"/>
                <a:gd name="T6" fmla="*/ 43 w 43"/>
                <a:gd name="T7" fmla="*/ 0 h 77"/>
                <a:gd name="T8" fmla="*/ 22 w 43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7">
                  <a:moveTo>
                    <a:pt x="22" y="22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3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4"/>
            <p:cNvSpPr>
              <a:spLocks/>
            </p:cNvSpPr>
            <p:nvPr/>
          </p:nvSpPr>
          <p:spPr bwMode="auto">
            <a:xfrm>
              <a:off x="2898" y="1595"/>
              <a:ext cx="544" cy="130"/>
            </a:xfrm>
            <a:custGeom>
              <a:avLst/>
              <a:gdLst>
                <a:gd name="T0" fmla="*/ 0 w 1270"/>
                <a:gd name="T1" fmla="*/ 302 h 302"/>
                <a:gd name="T2" fmla="*/ 1270 w 1270"/>
                <a:gd name="T3" fmla="*/ 302 h 302"/>
                <a:gd name="T4" fmla="*/ 1270 w 1270"/>
                <a:gd name="T5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0" h="302">
                  <a:moveTo>
                    <a:pt x="0" y="302"/>
                  </a:moveTo>
                  <a:lnTo>
                    <a:pt x="1270" y="302"/>
                  </a:lnTo>
                  <a:lnTo>
                    <a:pt x="1270" y="0"/>
                  </a:lnTo>
                </a:path>
              </a:pathLst>
            </a:custGeom>
            <a:noFill/>
            <a:ln w="10" cap="flat">
              <a:solidFill>
                <a:srgbClr val="E6191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5"/>
            <p:cNvSpPr>
              <a:spLocks/>
            </p:cNvSpPr>
            <p:nvPr/>
          </p:nvSpPr>
          <p:spPr bwMode="auto">
            <a:xfrm>
              <a:off x="3421" y="1585"/>
              <a:ext cx="41" cy="72"/>
            </a:xfrm>
            <a:custGeom>
              <a:avLst/>
              <a:gdLst>
                <a:gd name="T0" fmla="*/ 21 w 41"/>
                <a:gd name="T1" fmla="*/ 51 h 72"/>
                <a:gd name="T2" fmla="*/ 41 w 41"/>
                <a:gd name="T3" fmla="*/ 72 h 72"/>
                <a:gd name="T4" fmla="*/ 21 w 41"/>
                <a:gd name="T5" fmla="*/ 0 h 72"/>
                <a:gd name="T6" fmla="*/ 0 w 41"/>
                <a:gd name="T7" fmla="*/ 72 h 72"/>
                <a:gd name="T8" fmla="*/ 21 w 41"/>
                <a:gd name="T9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2">
                  <a:moveTo>
                    <a:pt x="21" y="51"/>
                  </a:moveTo>
                  <a:lnTo>
                    <a:pt x="41" y="72"/>
                  </a:lnTo>
                  <a:lnTo>
                    <a:pt x="21" y="0"/>
                  </a:lnTo>
                  <a:lnTo>
                    <a:pt x="0" y="72"/>
                  </a:lnTo>
                  <a:lnTo>
                    <a:pt x="21" y="51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6"/>
            <p:cNvSpPr>
              <a:spLocks/>
            </p:cNvSpPr>
            <p:nvPr/>
          </p:nvSpPr>
          <p:spPr bwMode="auto">
            <a:xfrm>
              <a:off x="2545" y="1231"/>
              <a:ext cx="56" cy="52"/>
            </a:xfrm>
            <a:custGeom>
              <a:avLst/>
              <a:gdLst>
                <a:gd name="T0" fmla="*/ 131 w 131"/>
                <a:gd name="T1" fmla="*/ 61 h 121"/>
                <a:gd name="T2" fmla="*/ 66 w 131"/>
                <a:gd name="T3" fmla="*/ 121 h 121"/>
                <a:gd name="T4" fmla="*/ 0 w 131"/>
                <a:gd name="T5" fmla="*/ 61 h 121"/>
                <a:gd name="T6" fmla="*/ 66 w 131"/>
                <a:gd name="T7" fmla="*/ 0 h 121"/>
                <a:gd name="T8" fmla="*/ 131 w 131"/>
                <a:gd name="T9" fmla="*/ 5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21">
                  <a:moveTo>
                    <a:pt x="131" y="61"/>
                  </a:moveTo>
                  <a:cubicBezTo>
                    <a:pt x="131" y="94"/>
                    <a:pt x="102" y="121"/>
                    <a:pt x="66" y="121"/>
                  </a:cubicBezTo>
                  <a:cubicBezTo>
                    <a:pt x="30" y="121"/>
                    <a:pt x="0" y="94"/>
                    <a:pt x="0" y="61"/>
                  </a:cubicBezTo>
                  <a:cubicBezTo>
                    <a:pt x="0" y="27"/>
                    <a:pt x="30" y="0"/>
                    <a:pt x="66" y="0"/>
                  </a:cubicBezTo>
                  <a:cubicBezTo>
                    <a:pt x="101" y="0"/>
                    <a:pt x="130" y="26"/>
                    <a:pt x="131" y="58"/>
                  </a:cubicBezTo>
                </a:path>
              </a:pathLst>
            </a:custGeom>
            <a:solidFill>
              <a:srgbClr val="0000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97"/>
            <p:cNvSpPr>
              <a:spLocks noChangeShapeType="1"/>
            </p:cNvSpPr>
            <p:nvPr/>
          </p:nvSpPr>
          <p:spPr bwMode="auto">
            <a:xfrm>
              <a:off x="3239" y="1725"/>
              <a:ext cx="0" cy="95"/>
            </a:xfrm>
            <a:prstGeom prst="line">
              <a:avLst/>
            </a:prstGeom>
            <a:noFill/>
            <a:ln w="9" cap="flat">
              <a:solidFill>
                <a:srgbClr val="E6191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8"/>
            <p:cNvSpPr>
              <a:spLocks/>
            </p:cNvSpPr>
            <p:nvPr/>
          </p:nvSpPr>
          <p:spPr bwMode="auto">
            <a:xfrm>
              <a:off x="3221" y="1768"/>
              <a:ext cx="36" cy="61"/>
            </a:xfrm>
            <a:custGeom>
              <a:avLst/>
              <a:gdLst>
                <a:gd name="T0" fmla="*/ 18 w 36"/>
                <a:gd name="T1" fmla="*/ 17 h 61"/>
                <a:gd name="T2" fmla="*/ 0 w 36"/>
                <a:gd name="T3" fmla="*/ 0 h 61"/>
                <a:gd name="T4" fmla="*/ 18 w 36"/>
                <a:gd name="T5" fmla="*/ 61 h 61"/>
                <a:gd name="T6" fmla="*/ 36 w 36"/>
                <a:gd name="T7" fmla="*/ 0 h 61"/>
                <a:gd name="T8" fmla="*/ 18 w 36"/>
                <a:gd name="T9" fmla="*/ 1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1">
                  <a:moveTo>
                    <a:pt x="18" y="17"/>
                  </a:moveTo>
                  <a:lnTo>
                    <a:pt x="0" y="0"/>
                  </a:lnTo>
                  <a:lnTo>
                    <a:pt x="18" y="61"/>
                  </a:lnTo>
                  <a:lnTo>
                    <a:pt x="36" y="0"/>
                  </a:lnTo>
                  <a:lnTo>
                    <a:pt x="18" y="17"/>
                  </a:lnTo>
                  <a:close/>
                </a:path>
              </a:pathLst>
            </a:custGeom>
            <a:solidFill>
              <a:srgbClr val="000000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89200" y="34925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	Communication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Strobe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Signals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3810000"/>
            <a:ext cx="7569200" cy="18288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strobe signal</a:t>
            </a:r>
            <a:r>
              <a:rPr lang="en-US" sz="2800" dirty="0">
                <a:latin typeface="Calibri" panose="020F0502020204030204" pitchFamily="34" charset="0"/>
              </a:rPr>
              <a:t> indicates the availability of data.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>
                <a:solidFill>
                  <a:srgbClr val="FF3366"/>
                </a:solidFill>
                <a:latin typeface="Calibri" panose="020F0502020204030204" pitchFamily="34" charset="0"/>
              </a:rPr>
              <a:t>sender</a:t>
            </a:r>
            <a:r>
              <a:rPr lang="en-US" sz="2800" dirty="0">
                <a:latin typeface="Calibri" panose="020F0502020204030204" pitchFamily="34" charset="0"/>
              </a:rPr>
              <a:t> has no way of knowing that the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receiver</a:t>
            </a:r>
            <a:r>
              <a:rPr lang="en-US" sz="2800" dirty="0">
                <a:latin typeface="Calibri" panose="020F0502020204030204" pitchFamily="34" charset="0"/>
              </a:rPr>
              <a:t> has read the data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sz="2800" dirty="0">
              <a:latin typeface="Calibri" panose="020F0502020204030204" pitchFamily="34" charset="0"/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187701" y="1752600"/>
            <a:ext cx="6194425" cy="1828800"/>
            <a:chOff x="1048" y="1104"/>
            <a:chExt cx="3902" cy="115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48" y="1104"/>
              <a:ext cx="3902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1891" y="1422"/>
              <a:ext cx="2936" cy="0"/>
            </a:xfrm>
            <a:prstGeom prst="line">
              <a:avLst/>
            </a:prstGeom>
            <a:noFill/>
            <a:ln w="10" cap="flat">
              <a:solidFill>
                <a:srgbClr val="B3B3B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896" y="1422"/>
              <a:ext cx="2533" cy="128"/>
            </a:xfrm>
            <a:custGeom>
              <a:avLst/>
              <a:gdLst>
                <a:gd name="T0" fmla="*/ 0 w 4878"/>
                <a:gd name="T1" fmla="*/ 5 h 247"/>
                <a:gd name="T2" fmla="*/ 1542 w 4878"/>
                <a:gd name="T3" fmla="*/ 15 h 247"/>
                <a:gd name="T4" fmla="*/ 1683 w 4878"/>
                <a:gd name="T5" fmla="*/ 247 h 247"/>
                <a:gd name="T6" fmla="*/ 3175 w 4878"/>
                <a:gd name="T7" fmla="*/ 247 h 247"/>
                <a:gd name="T8" fmla="*/ 3308 w 4878"/>
                <a:gd name="T9" fmla="*/ 0 h 247"/>
                <a:gd name="T10" fmla="*/ 4878 w 4878"/>
                <a:gd name="T11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78" h="247">
                  <a:moveTo>
                    <a:pt x="0" y="5"/>
                  </a:moveTo>
                  <a:lnTo>
                    <a:pt x="1542" y="15"/>
                  </a:lnTo>
                  <a:lnTo>
                    <a:pt x="1683" y="247"/>
                  </a:lnTo>
                  <a:lnTo>
                    <a:pt x="3175" y="247"/>
                  </a:lnTo>
                  <a:lnTo>
                    <a:pt x="3308" y="0"/>
                  </a:lnTo>
                  <a:lnTo>
                    <a:pt x="4878" y="0"/>
                  </a:lnTo>
                </a:path>
              </a:pathLst>
            </a:custGeom>
            <a:solidFill>
              <a:srgbClr val="E9AFA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896" y="1295"/>
              <a:ext cx="2926" cy="132"/>
            </a:xfrm>
            <a:custGeom>
              <a:avLst/>
              <a:gdLst>
                <a:gd name="T0" fmla="*/ 0 w 5634"/>
                <a:gd name="T1" fmla="*/ 242 h 253"/>
                <a:gd name="T2" fmla="*/ 1543 w 5634"/>
                <a:gd name="T3" fmla="*/ 253 h 253"/>
                <a:gd name="T4" fmla="*/ 1683 w 5634"/>
                <a:gd name="T5" fmla="*/ 0 h 253"/>
                <a:gd name="T6" fmla="*/ 3175 w 5634"/>
                <a:gd name="T7" fmla="*/ 0 h 253"/>
                <a:gd name="T8" fmla="*/ 3322 w 5634"/>
                <a:gd name="T9" fmla="*/ 247 h 253"/>
                <a:gd name="T10" fmla="*/ 5634 w 5634"/>
                <a:gd name="T11" fmla="*/ 24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34" h="253">
                  <a:moveTo>
                    <a:pt x="0" y="242"/>
                  </a:moveTo>
                  <a:lnTo>
                    <a:pt x="1543" y="253"/>
                  </a:lnTo>
                  <a:lnTo>
                    <a:pt x="1683" y="0"/>
                  </a:lnTo>
                  <a:lnTo>
                    <a:pt x="3175" y="0"/>
                  </a:lnTo>
                  <a:lnTo>
                    <a:pt x="3322" y="247"/>
                  </a:lnTo>
                  <a:lnTo>
                    <a:pt x="5634" y="247"/>
                  </a:lnTo>
                </a:path>
              </a:pathLst>
            </a:custGeom>
            <a:solidFill>
              <a:srgbClr val="E9AFA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1891" y="1724"/>
              <a:ext cx="2932" cy="140"/>
            </a:xfrm>
            <a:custGeom>
              <a:avLst/>
              <a:gdLst>
                <a:gd name="T0" fmla="*/ 0 w 5645"/>
                <a:gd name="T1" fmla="*/ 269 h 269"/>
                <a:gd name="T2" fmla="*/ 1739 w 5645"/>
                <a:gd name="T3" fmla="*/ 269 h 269"/>
                <a:gd name="T4" fmla="*/ 1826 w 5645"/>
                <a:gd name="T5" fmla="*/ 6 h 269"/>
                <a:gd name="T6" fmla="*/ 3036 w 5645"/>
                <a:gd name="T7" fmla="*/ 0 h 269"/>
                <a:gd name="T8" fmla="*/ 3128 w 5645"/>
                <a:gd name="T9" fmla="*/ 258 h 269"/>
                <a:gd name="T10" fmla="*/ 5645 w 5645"/>
                <a:gd name="T11" fmla="*/ 266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45" h="269">
                  <a:moveTo>
                    <a:pt x="0" y="269"/>
                  </a:moveTo>
                  <a:lnTo>
                    <a:pt x="1739" y="269"/>
                  </a:lnTo>
                  <a:lnTo>
                    <a:pt x="1826" y="6"/>
                  </a:lnTo>
                  <a:lnTo>
                    <a:pt x="3036" y="0"/>
                  </a:lnTo>
                  <a:lnTo>
                    <a:pt x="3128" y="258"/>
                  </a:lnTo>
                  <a:lnTo>
                    <a:pt x="5645" y="266"/>
                  </a:lnTo>
                </a:path>
              </a:pathLst>
            </a:custGeom>
            <a:solidFill>
              <a:srgbClr val="FFFFF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1099" y="1734"/>
              <a:ext cx="740" cy="222"/>
            </a:xfrm>
            <a:custGeom>
              <a:avLst/>
              <a:gdLst>
                <a:gd name="T0" fmla="*/ 213 w 1425"/>
                <a:gd name="T1" fmla="*/ 0 h 426"/>
                <a:gd name="T2" fmla="*/ 1211 w 1425"/>
                <a:gd name="T3" fmla="*/ 0 h 426"/>
                <a:gd name="T4" fmla="*/ 1425 w 1425"/>
                <a:gd name="T5" fmla="*/ 213 h 426"/>
                <a:gd name="T6" fmla="*/ 1211 w 1425"/>
                <a:gd name="T7" fmla="*/ 426 h 426"/>
                <a:gd name="T8" fmla="*/ 213 w 1425"/>
                <a:gd name="T9" fmla="*/ 426 h 426"/>
                <a:gd name="T10" fmla="*/ 0 w 1425"/>
                <a:gd name="T11" fmla="*/ 213 h 426"/>
                <a:gd name="T12" fmla="*/ 213 w 1425"/>
                <a:gd name="T1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5" h="426">
                  <a:moveTo>
                    <a:pt x="213" y="0"/>
                  </a:moveTo>
                  <a:lnTo>
                    <a:pt x="1211" y="0"/>
                  </a:lnTo>
                  <a:cubicBezTo>
                    <a:pt x="1329" y="0"/>
                    <a:pt x="1425" y="95"/>
                    <a:pt x="1425" y="213"/>
                  </a:cubicBezTo>
                  <a:cubicBezTo>
                    <a:pt x="1425" y="331"/>
                    <a:pt x="1329" y="426"/>
                    <a:pt x="1211" y="426"/>
                  </a:cubicBezTo>
                  <a:lnTo>
                    <a:pt x="213" y="426"/>
                  </a:lnTo>
                  <a:cubicBezTo>
                    <a:pt x="95" y="426"/>
                    <a:pt x="0" y="331"/>
                    <a:pt x="0" y="213"/>
                  </a:cubicBezTo>
                  <a:cubicBezTo>
                    <a:pt x="0" y="95"/>
                    <a:pt x="95" y="0"/>
                    <a:pt x="213" y="0"/>
                  </a:cubicBezTo>
                  <a:close/>
                </a:path>
              </a:pathLst>
            </a:custGeom>
            <a:solidFill>
              <a:srgbClr val="FFE6D5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211" y="1760"/>
              <a:ext cx="47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Sans"/>
                </a:rPr>
                <a:t>Strobe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1092" y="1335"/>
              <a:ext cx="739" cy="222"/>
            </a:xfrm>
            <a:custGeom>
              <a:avLst/>
              <a:gdLst>
                <a:gd name="T0" fmla="*/ 213 w 1424"/>
                <a:gd name="T1" fmla="*/ 0 h 426"/>
                <a:gd name="T2" fmla="*/ 1211 w 1424"/>
                <a:gd name="T3" fmla="*/ 0 h 426"/>
                <a:gd name="T4" fmla="*/ 1424 w 1424"/>
                <a:gd name="T5" fmla="*/ 213 h 426"/>
                <a:gd name="T6" fmla="*/ 1211 w 1424"/>
                <a:gd name="T7" fmla="*/ 426 h 426"/>
                <a:gd name="T8" fmla="*/ 213 w 1424"/>
                <a:gd name="T9" fmla="*/ 426 h 426"/>
                <a:gd name="T10" fmla="*/ 0 w 1424"/>
                <a:gd name="T11" fmla="*/ 213 h 426"/>
                <a:gd name="T12" fmla="*/ 213 w 1424"/>
                <a:gd name="T1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4" h="426">
                  <a:moveTo>
                    <a:pt x="213" y="0"/>
                  </a:moveTo>
                  <a:lnTo>
                    <a:pt x="1211" y="0"/>
                  </a:lnTo>
                  <a:cubicBezTo>
                    <a:pt x="1329" y="0"/>
                    <a:pt x="1424" y="95"/>
                    <a:pt x="1424" y="213"/>
                  </a:cubicBezTo>
                  <a:cubicBezTo>
                    <a:pt x="1424" y="331"/>
                    <a:pt x="1329" y="426"/>
                    <a:pt x="1211" y="426"/>
                  </a:cubicBezTo>
                  <a:lnTo>
                    <a:pt x="213" y="426"/>
                  </a:lnTo>
                  <a:cubicBezTo>
                    <a:pt x="95" y="426"/>
                    <a:pt x="0" y="331"/>
                    <a:pt x="0" y="213"/>
                  </a:cubicBezTo>
                  <a:cubicBezTo>
                    <a:pt x="0" y="95"/>
                    <a:pt x="95" y="0"/>
                    <a:pt x="213" y="0"/>
                  </a:cubicBezTo>
                  <a:close/>
                </a:path>
              </a:pathLst>
            </a:custGeom>
            <a:solidFill>
              <a:srgbClr val="FFE6D5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275" y="1361"/>
              <a:ext cx="33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Sans"/>
                </a:rPr>
                <a:t>Data</a:t>
              </a:r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87600" y="2821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322638" y="1752601"/>
            <a:ext cx="7345362" cy="486004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Overview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Physical Layer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Data Link Layer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Network Layer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Protocol Layer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Case Studies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Storage Media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6705600" y="1609440"/>
            <a:ext cx="1397160" cy="98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89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4 Phase </a:t>
            </a:r>
            <a:r>
              <a:rPr lang="fr-FR" dirty="0" err="1">
                <a:solidFill>
                  <a:schemeClr val="tx1"/>
                </a:solidFill>
              </a:rPr>
              <a:t>Handshake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67000" y="3829050"/>
            <a:ext cx="7416800" cy="241935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27050" indent="-415925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Receiver asserts the </a:t>
            </a:r>
            <a:r>
              <a:rPr lang="en-US" sz="2800" dirty="0" err="1">
                <a:solidFill>
                  <a:srgbClr val="2300DC"/>
                </a:solidFill>
                <a:latin typeface="Calibri" panose="020F0502020204030204" pitchFamily="34" charset="0"/>
              </a:rPr>
              <a:t>ack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 signal</a:t>
            </a:r>
            <a:r>
              <a:rPr lang="en-US" sz="2800" dirty="0">
                <a:latin typeface="Calibri" panose="020F0502020204030204" pitchFamily="34" charset="0"/>
              </a:rPr>
              <a:t> after it has read data.</a:t>
            </a:r>
          </a:p>
          <a:p>
            <a:pPr marL="527050" indent="-415925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sender </a:t>
            </a:r>
            <a:r>
              <a:rPr lang="en-US" sz="2800" dirty="0" err="1">
                <a:latin typeface="Calibri" panose="020F0502020204030204" pitchFamily="34" charset="0"/>
              </a:rPr>
              <a:t>deasserts</a:t>
            </a:r>
            <a:r>
              <a:rPr lang="en-US" sz="2800" dirty="0">
                <a:latin typeface="Calibri" panose="020F0502020204030204" pitchFamily="34" charset="0"/>
              </a:rPr>
              <a:t> the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strobe</a:t>
            </a:r>
            <a:r>
              <a:rPr lang="en-US" sz="2800" dirty="0">
                <a:latin typeface="Calibri" panose="020F0502020204030204" pitchFamily="34" charset="0"/>
              </a:rPr>
              <a:t>, and stops sending data</a:t>
            </a:r>
          </a:p>
          <a:p>
            <a:pPr marL="527050" indent="-415925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receiver resets the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ack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signal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2895600" y="1524000"/>
            <a:ext cx="6472238" cy="1981200"/>
            <a:chOff x="1152" y="1008"/>
            <a:chExt cx="4077" cy="1248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52" y="1008"/>
              <a:ext cx="4077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2023" y="1215"/>
              <a:ext cx="2909" cy="0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815" y="1210"/>
              <a:ext cx="796" cy="143"/>
            </a:xfrm>
            <a:custGeom>
              <a:avLst/>
              <a:gdLst>
                <a:gd name="T0" fmla="*/ 0 w 1548"/>
                <a:gd name="T1" fmla="*/ 25 h 277"/>
                <a:gd name="T2" fmla="*/ 0 w 1548"/>
                <a:gd name="T3" fmla="*/ 45 h 277"/>
                <a:gd name="T4" fmla="*/ 124 w 1548"/>
                <a:gd name="T5" fmla="*/ 277 h 277"/>
                <a:gd name="T6" fmla="*/ 1431 w 1548"/>
                <a:gd name="T7" fmla="*/ 277 h 277"/>
                <a:gd name="T8" fmla="*/ 1548 w 1548"/>
                <a:gd name="T9" fmla="*/ 30 h 277"/>
                <a:gd name="T10" fmla="*/ 1528 w 1548"/>
                <a:gd name="T11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8" h="277">
                  <a:moveTo>
                    <a:pt x="0" y="25"/>
                  </a:moveTo>
                  <a:lnTo>
                    <a:pt x="0" y="45"/>
                  </a:lnTo>
                  <a:lnTo>
                    <a:pt x="124" y="277"/>
                  </a:lnTo>
                  <a:lnTo>
                    <a:pt x="1431" y="277"/>
                  </a:lnTo>
                  <a:lnTo>
                    <a:pt x="1548" y="30"/>
                  </a:lnTo>
                  <a:lnTo>
                    <a:pt x="1528" y="0"/>
                  </a:lnTo>
                </a:path>
              </a:pathLst>
            </a:custGeom>
            <a:solidFill>
              <a:srgbClr val="E9AFA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2807" y="1093"/>
              <a:ext cx="803" cy="141"/>
            </a:xfrm>
            <a:custGeom>
              <a:avLst/>
              <a:gdLst>
                <a:gd name="T0" fmla="*/ 25 w 1561"/>
                <a:gd name="T1" fmla="*/ 273 h 273"/>
                <a:gd name="T2" fmla="*/ 0 w 1561"/>
                <a:gd name="T3" fmla="*/ 254 h 273"/>
                <a:gd name="T4" fmla="*/ 122 w 1561"/>
                <a:gd name="T5" fmla="*/ 0 h 273"/>
                <a:gd name="T6" fmla="*/ 1429 w 1561"/>
                <a:gd name="T7" fmla="*/ 0 h 273"/>
                <a:gd name="T8" fmla="*/ 1558 w 1561"/>
                <a:gd name="T9" fmla="*/ 247 h 273"/>
                <a:gd name="T10" fmla="*/ 1561 w 1561"/>
                <a:gd name="T11" fmla="*/ 25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1" h="273">
                  <a:moveTo>
                    <a:pt x="25" y="273"/>
                  </a:moveTo>
                  <a:lnTo>
                    <a:pt x="0" y="254"/>
                  </a:lnTo>
                  <a:lnTo>
                    <a:pt x="122" y="0"/>
                  </a:lnTo>
                  <a:lnTo>
                    <a:pt x="1429" y="0"/>
                  </a:lnTo>
                  <a:lnTo>
                    <a:pt x="1558" y="247"/>
                  </a:lnTo>
                  <a:lnTo>
                    <a:pt x="1561" y="257"/>
                  </a:lnTo>
                </a:path>
              </a:pathLst>
            </a:custGeom>
            <a:solidFill>
              <a:srgbClr val="E9AFA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2024" y="1516"/>
              <a:ext cx="2084" cy="140"/>
            </a:xfrm>
            <a:custGeom>
              <a:avLst/>
              <a:gdLst>
                <a:gd name="T0" fmla="*/ 0 w 4052"/>
                <a:gd name="T1" fmla="*/ 269 h 269"/>
                <a:gd name="T2" fmla="*/ 1739 w 4052"/>
                <a:gd name="T3" fmla="*/ 269 h 269"/>
                <a:gd name="T4" fmla="*/ 1825 w 4052"/>
                <a:gd name="T5" fmla="*/ 6 h 269"/>
                <a:gd name="T6" fmla="*/ 3036 w 4052"/>
                <a:gd name="T7" fmla="*/ 0 h 269"/>
                <a:gd name="T8" fmla="*/ 3128 w 4052"/>
                <a:gd name="T9" fmla="*/ 258 h 269"/>
                <a:gd name="T10" fmla="*/ 4052 w 4052"/>
                <a:gd name="T11" fmla="*/ 255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52" h="269">
                  <a:moveTo>
                    <a:pt x="0" y="269"/>
                  </a:moveTo>
                  <a:lnTo>
                    <a:pt x="1739" y="269"/>
                  </a:lnTo>
                  <a:lnTo>
                    <a:pt x="1825" y="6"/>
                  </a:lnTo>
                  <a:lnTo>
                    <a:pt x="3036" y="0"/>
                  </a:lnTo>
                  <a:lnTo>
                    <a:pt x="3128" y="258"/>
                  </a:lnTo>
                  <a:lnTo>
                    <a:pt x="4052" y="255"/>
                  </a:lnTo>
                </a:path>
              </a:pathLst>
            </a:custGeom>
            <a:solidFill>
              <a:srgbClr val="FFFFF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1239" y="1526"/>
              <a:ext cx="733" cy="222"/>
            </a:xfrm>
            <a:custGeom>
              <a:avLst/>
              <a:gdLst>
                <a:gd name="T0" fmla="*/ 213 w 1424"/>
                <a:gd name="T1" fmla="*/ 0 h 427"/>
                <a:gd name="T2" fmla="*/ 1211 w 1424"/>
                <a:gd name="T3" fmla="*/ 0 h 427"/>
                <a:gd name="T4" fmla="*/ 1424 w 1424"/>
                <a:gd name="T5" fmla="*/ 214 h 427"/>
                <a:gd name="T6" fmla="*/ 1211 w 1424"/>
                <a:gd name="T7" fmla="*/ 427 h 427"/>
                <a:gd name="T8" fmla="*/ 213 w 1424"/>
                <a:gd name="T9" fmla="*/ 427 h 427"/>
                <a:gd name="T10" fmla="*/ 0 w 1424"/>
                <a:gd name="T11" fmla="*/ 214 h 427"/>
                <a:gd name="T12" fmla="*/ 213 w 1424"/>
                <a:gd name="T13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4" h="427">
                  <a:moveTo>
                    <a:pt x="213" y="0"/>
                  </a:moveTo>
                  <a:lnTo>
                    <a:pt x="1211" y="0"/>
                  </a:lnTo>
                  <a:cubicBezTo>
                    <a:pt x="1329" y="0"/>
                    <a:pt x="1424" y="96"/>
                    <a:pt x="1424" y="214"/>
                  </a:cubicBezTo>
                  <a:cubicBezTo>
                    <a:pt x="1424" y="332"/>
                    <a:pt x="1329" y="427"/>
                    <a:pt x="1211" y="427"/>
                  </a:cubicBezTo>
                  <a:lnTo>
                    <a:pt x="213" y="427"/>
                  </a:lnTo>
                  <a:cubicBezTo>
                    <a:pt x="95" y="427"/>
                    <a:pt x="0" y="332"/>
                    <a:pt x="0" y="214"/>
                  </a:cubicBezTo>
                  <a:cubicBezTo>
                    <a:pt x="0" y="96"/>
                    <a:pt x="95" y="0"/>
                    <a:pt x="213" y="0"/>
                  </a:cubicBezTo>
                  <a:close/>
                </a:path>
              </a:pathLst>
            </a:custGeom>
            <a:solidFill>
              <a:srgbClr val="FFE6D5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350" y="1553"/>
              <a:ext cx="47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000000"/>
                  </a:solidFill>
                  <a:latin typeface="Sans"/>
                </a:rPr>
                <a:t>Strobe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1232" y="1128"/>
              <a:ext cx="732" cy="222"/>
            </a:xfrm>
            <a:custGeom>
              <a:avLst/>
              <a:gdLst>
                <a:gd name="T0" fmla="*/ 213 w 1424"/>
                <a:gd name="T1" fmla="*/ 0 h 427"/>
                <a:gd name="T2" fmla="*/ 1211 w 1424"/>
                <a:gd name="T3" fmla="*/ 0 h 427"/>
                <a:gd name="T4" fmla="*/ 1424 w 1424"/>
                <a:gd name="T5" fmla="*/ 214 h 427"/>
                <a:gd name="T6" fmla="*/ 1211 w 1424"/>
                <a:gd name="T7" fmla="*/ 427 h 427"/>
                <a:gd name="T8" fmla="*/ 213 w 1424"/>
                <a:gd name="T9" fmla="*/ 427 h 427"/>
                <a:gd name="T10" fmla="*/ 0 w 1424"/>
                <a:gd name="T11" fmla="*/ 214 h 427"/>
                <a:gd name="T12" fmla="*/ 213 w 1424"/>
                <a:gd name="T13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4" h="427">
                  <a:moveTo>
                    <a:pt x="213" y="0"/>
                  </a:moveTo>
                  <a:lnTo>
                    <a:pt x="1211" y="0"/>
                  </a:lnTo>
                  <a:cubicBezTo>
                    <a:pt x="1329" y="0"/>
                    <a:pt x="1424" y="95"/>
                    <a:pt x="1424" y="214"/>
                  </a:cubicBezTo>
                  <a:cubicBezTo>
                    <a:pt x="1424" y="332"/>
                    <a:pt x="1329" y="427"/>
                    <a:pt x="1211" y="427"/>
                  </a:cubicBezTo>
                  <a:lnTo>
                    <a:pt x="213" y="427"/>
                  </a:lnTo>
                  <a:cubicBezTo>
                    <a:pt x="95" y="427"/>
                    <a:pt x="0" y="332"/>
                    <a:pt x="0" y="214"/>
                  </a:cubicBezTo>
                  <a:cubicBezTo>
                    <a:pt x="0" y="95"/>
                    <a:pt x="95" y="0"/>
                    <a:pt x="213" y="0"/>
                  </a:cubicBezTo>
                  <a:close/>
                </a:path>
              </a:pathLst>
            </a:custGeom>
            <a:solidFill>
              <a:srgbClr val="FFE6D5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414" y="1155"/>
              <a:ext cx="33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Sans"/>
                </a:rPr>
                <a:t>Data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2260" y="1972"/>
              <a:ext cx="1985" cy="140"/>
            </a:xfrm>
            <a:custGeom>
              <a:avLst/>
              <a:gdLst>
                <a:gd name="T0" fmla="*/ 0 w 3860"/>
                <a:gd name="T1" fmla="*/ 269 h 269"/>
                <a:gd name="T2" fmla="*/ 1739 w 3860"/>
                <a:gd name="T3" fmla="*/ 269 h 269"/>
                <a:gd name="T4" fmla="*/ 1825 w 3860"/>
                <a:gd name="T5" fmla="*/ 6 h 269"/>
                <a:gd name="T6" fmla="*/ 2935 w 3860"/>
                <a:gd name="T7" fmla="*/ 0 h 269"/>
                <a:gd name="T8" fmla="*/ 3057 w 3860"/>
                <a:gd name="T9" fmla="*/ 248 h 269"/>
                <a:gd name="T10" fmla="*/ 3860 w 3860"/>
                <a:gd name="T11" fmla="*/ 255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60" h="269">
                  <a:moveTo>
                    <a:pt x="0" y="269"/>
                  </a:moveTo>
                  <a:lnTo>
                    <a:pt x="1739" y="269"/>
                  </a:lnTo>
                  <a:lnTo>
                    <a:pt x="1825" y="6"/>
                  </a:lnTo>
                  <a:lnTo>
                    <a:pt x="2935" y="0"/>
                  </a:lnTo>
                  <a:lnTo>
                    <a:pt x="3057" y="248"/>
                  </a:lnTo>
                  <a:lnTo>
                    <a:pt x="3860" y="255"/>
                  </a:lnTo>
                </a:path>
              </a:pathLst>
            </a:custGeom>
            <a:solidFill>
              <a:srgbClr val="FFFFF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1236" y="1986"/>
              <a:ext cx="733" cy="222"/>
            </a:xfrm>
            <a:custGeom>
              <a:avLst/>
              <a:gdLst>
                <a:gd name="T0" fmla="*/ 213 w 1424"/>
                <a:gd name="T1" fmla="*/ 0 h 427"/>
                <a:gd name="T2" fmla="*/ 1211 w 1424"/>
                <a:gd name="T3" fmla="*/ 0 h 427"/>
                <a:gd name="T4" fmla="*/ 1424 w 1424"/>
                <a:gd name="T5" fmla="*/ 214 h 427"/>
                <a:gd name="T6" fmla="*/ 1211 w 1424"/>
                <a:gd name="T7" fmla="*/ 427 h 427"/>
                <a:gd name="T8" fmla="*/ 213 w 1424"/>
                <a:gd name="T9" fmla="*/ 427 h 427"/>
                <a:gd name="T10" fmla="*/ 0 w 1424"/>
                <a:gd name="T11" fmla="*/ 214 h 427"/>
                <a:gd name="T12" fmla="*/ 213 w 1424"/>
                <a:gd name="T13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4" h="427">
                  <a:moveTo>
                    <a:pt x="213" y="0"/>
                  </a:moveTo>
                  <a:lnTo>
                    <a:pt x="1211" y="0"/>
                  </a:lnTo>
                  <a:cubicBezTo>
                    <a:pt x="1329" y="0"/>
                    <a:pt x="1424" y="96"/>
                    <a:pt x="1424" y="214"/>
                  </a:cubicBezTo>
                  <a:cubicBezTo>
                    <a:pt x="1424" y="332"/>
                    <a:pt x="1329" y="427"/>
                    <a:pt x="1211" y="427"/>
                  </a:cubicBezTo>
                  <a:lnTo>
                    <a:pt x="213" y="427"/>
                  </a:lnTo>
                  <a:cubicBezTo>
                    <a:pt x="95" y="427"/>
                    <a:pt x="0" y="332"/>
                    <a:pt x="0" y="214"/>
                  </a:cubicBezTo>
                  <a:cubicBezTo>
                    <a:pt x="0" y="96"/>
                    <a:pt x="95" y="0"/>
                    <a:pt x="213" y="0"/>
                  </a:cubicBezTo>
                  <a:close/>
                </a:path>
              </a:pathLst>
            </a:custGeom>
            <a:solidFill>
              <a:srgbClr val="FFE6D5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1457" y="2013"/>
              <a:ext cx="25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000000"/>
                  </a:solidFill>
                  <a:latin typeface="Sans"/>
                </a:rPr>
                <a:t>Ack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2962" y="1637"/>
              <a:ext cx="181" cy="387"/>
            </a:xfrm>
            <a:prstGeom prst="line">
              <a:avLst/>
            </a:prstGeom>
            <a:noFill/>
            <a:ln w="1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099" y="1959"/>
              <a:ext cx="48" cy="74"/>
            </a:xfrm>
            <a:custGeom>
              <a:avLst/>
              <a:gdLst>
                <a:gd name="T0" fmla="*/ 27 w 48"/>
                <a:gd name="T1" fmla="*/ 28 h 74"/>
                <a:gd name="T2" fmla="*/ 0 w 48"/>
                <a:gd name="T3" fmla="*/ 18 h 74"/>
                <a:gd name="T4" fmla="*/ 48 w 48"/>
                <a:gd name="T5" fmla="*/ 74 h 74"/>
                <a:gd name="T6" fmla="*/ 37 w 48"/>
                <a:gd name="T7" fmla="*/ 0 h 74"/>
                <a:gd name="T8" fmla="*/ 27 w 48"/>
                <a:gd name="T9" fmla="*/ 2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74">
                  <a:moveTo>
                    <a:pt x="27" y="28"/>
                  </a:moveTo>
                  <a:lnTo>
                    <a:pt x="0" y="18"/>
                  </a:lnTo>
                  <a:lnTo>
                    <a:pt x="48" y="74"/>
                  </a:lnTo>
                  <a:lnTo>
                    <a:pt x="37" y="0"/>
                  </a:lnTo>
                  <a:lnTo>
                    <a:pt x="27" y="28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2870" y="1377"/>
              <a:ext cx="36" cy="188"/>
            </a:xfrm>
            <a:prstGeom prst="line">
              <a:avLst/>
            </a:prstGeom>
            <a:noFill/>
            <a:ln w="1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2875" y="1501"/>
              <a:ext cx="39" cy="75"/>
            </a:xfrm>
            <a:custGeom>
              <a:avLst/>
              <a:gdLst>
                <a:gd name="T0" fmla="*/ 23 w 39"/>
                <a:gd name="T1" fmla="*/ 24 h 75"/>
                <a:gd name="T2" fmla="*/ 0 w 39"/>
                <a:gd name="T3" fmla="*/ 8 h 75"/>
                <a:gd name="T4" fmla="*/ 33 w 39"/>
                <a:gd name="T5" fmla="*/ 75 h 75"/>
                <a:gd name="T6" fmla="*/ 39 w 39"/>
                <a:gd name="T7" fmla="*/ 0 h 75"/>
                <a:gd name="T8" fmla="*/ 23 w 39"/>
                <a:gd name="T9" fmla="*/ 2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5">
                  <a:moveTo>
                    <a:pt x="23" y="24"/>
                  </a:moveTo>
                  <a:lnTo>
                    <a:pt x="0" y="8"/>
                  </a:lnTo>
                  <a:lnTo>
                    <a:pt x="33" y="75"/>
                  </a:lnTo>
                  <a:lnTo>
                    <a:pt x="39" y="0"/>
                  </a:lnTo>
                  <a:lnTo>
                    <a:pt x="23" y="24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V="1">
              <a:off x="3223" y="1393"/>
              <a:ext cx="321" cy="549"/>
            </a:xfrm>
            <a:prstGeom prst="line">
              <a:avLst/>
            </a:prstGeom>
            <a:noFill/>
            <a:ln w="1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3496" y="1385"/>
              <a:ext cx="53" cy="72"/>
            </a:xfrm>
            <a:custGeom>
              <a:avLst/>
              <a:gdLst>
                <a:gd name="T0" fmla="*/ 27 w 53"/>
                <a:gd name="T1" fmla="*/ 44 h 72"/>
                <a:gd name="T2" fmla="*/ 35 w 53"/>
                <a:gd name="T3" fmla="*/ 72 h 72"/>
                <a:gd name="T4" fmla="*/ 53 w 53"/>
                <a:gd name="T5" fmla="*/ 0 h 72"/>
                <a:gd name="T6" fmla="*/ 0 w 53"/>
                <a:gd name="T7" fmla="*/ 51 h 72"/>
                <a:gd name="T8" fmla="*/ 27 w 53"/>
                <a:gd name="T9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72">
                  <a:moveTo>
                    <a:pt x="27" y="44"/>
                  </a:moveTo>
                  <a:lnTo>
                    <a:pt x="35" y="72"/>
                  </a:lnTo>
                  <a:lnTo>
                    <a:pt x="53" y="0"/>
                  </a:lnTo>
                  <a:lnTo>
                    <a:pt x="0" y="51"/>
                  </a:lnTo>
                  <a:lnTo>
                    <a:pt x="27" y="44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 flipV="1">
              <a:off x="3224" y="1634"/>
              <a:ext cx="352" cy="314"/>
            </a:xfrm>
            <a:prstGeom prst="line">
              <a:avLst/>
            </a:prstGeom>
            <a:noFill/>
            <a:ln w="1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3517" y="1627"/>
              <a:ext cx="67" cy="63"/>
            </a:xfrm>
            <a:custGeom>
              <a:avLst/>
              <a:gdLst>
                <a:gd name="T0" fmla="*/ 29 w 67"/>
                <a:gd name="T1" fmla="*/ 34 h 63"/>
                <a:gd name="T2" fmla="*/ 27 w 67"/>
                <a:gd name="T3" fmla="*/ 63 h 63"/>
                <a:gd name="T4" fmla="*/ 67 w 67"/>
                <a:gd name="T5" fmla="*/ 0 h 63"/>
                <a:gd name="T6" fmla="*/ 0 w 67"/>
                <a:gd name="T7" fmla="*/ 32 h 63"/>
                <a:gd name="T8" fmla="*/ 29 w 67"/>
                <a:gd name="T9" fmla="*/ 3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3">
                  <a:moveTo>
                    <a:pt x="29" y="34"/>
                  </a:moveTo>
                  <a:lnTo>
                    <a:pt x="27" y="63"/>
                  </a:lnTo>
                  <a:lnTo>
                    <a:pt x="67" y="0"/>
                  </a:lnTo>
                  <a:lnTo>
                    <a:pt x="0" y="32"/>
                  </a:lnTo>
                  <a:lnTo>
                    <a:pt x="29" y="34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4815" y="1671"/>
              <a:ext cx="94" cy="267"/>
            </a:xfrm>
            <a:prstGeom prst="line">
              <a:avLst/>
            </a:prstGeom>
            <a:noFill/>
            <a:ln w="1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4869" y="1873"/>
              <a:ext cx="43" cy="74"/>
            </a:xfrm>
            <a:custGeom>
              <a:avLst/>
              <a:gdLst>
                <a:gd name="T0" fmla="*/ 26 w 43"/>
                <a:gd name="T1" fmla="*/ 26 h 74"/>
                <a:gd name="T2" fmla="*/ 0 w 43"/>
                <a:gd name="T3" fmla="*/ 13 h 74"/>
                <a:gd name="T4" fmla="*/ 43 w 43"/>
                <a:gd name="T5" fmla="*/ 74 h 74"/>
                <a:gd name="T6" fmla="*/ 39 w 43"/>
                <a:gd name="T7" fmla="*/ 0 h 74"/>
                <a:gd name="T8" fmla="*/ 26 w 43"/>
                <a:gd name="T9" fmla="*/ 2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4">
                  <a:moveTo>
                    <a:pt x="26" y="26"/>
                  </a:moveTo>
                  <a:lnTo>
                    <a:pt x="0" y="13"/>
                  </a:lnTo>
                  <a:lnTo>
                    <a:pt x="43" y="74"/>
                  </a:lnTo>
                  <a:lnTo>
                    <a:pt x="39" y="0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3973" y="1199"/>
              <a:ext cx="796" cy="144"/>
            </a:xfrm>
            <a:custGeom>
              <a:avLst/>
              <a:gdLst>
                <a:gd name="T0" fmla="*/ 0 w 1547"/>
                <a:gd name="T1" fmla="*/ 25 h 277"/>
                <a:gd name="T2" fmla="*/ 0 w 1547"/>
                <a:gd name="T3" fmla="*/ 45 h 277"/>
                <a:gd name="T4" fmla="*/ 123 w 1547"/>
                <a:gd name="T5" fmla="*/ 277 h 277"/>
                <a:gd name="T6" fmla="*/ 1431 w 1547"/>
                <a:gd name="T7" fmla="*/ 277 h 277"/>
                <a:gd name="T8" fmla="*/ 1547 w 1547"/>
                <a:gd name="T9" fmla="*/ 30 h 277"/>
                <a:gd name="T10" fmla="*/ 1528 w 1547"/>
                <a:gd name="T11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7" h="277">
                  <a:moveTo>
                    <a:pt x="0" y="25"/>
                  </a:moveTo>
                  <a:lnTo>
                    <a:pt x="0" y="45"/>
                  </a:lnTo>
                  <a:lnTo>
                    <a:pt x="123" y="277"/>
                  </a:lnTo>
                  <a:lnTo>
                    <a:pt x="1431" y="277"/>
                  </a:lnTo>
                  <a:lnTo>
                    <a:pt x="1547" y="30"/>
                  </a:lnTo>
                  <a:lnTo>
                    <a:pt x="1528" y="0"/>
                  </a:lnTo>
                </a:path>
              </a:pathLst>
            </a:custGeom>
            <a:solidFill>
              <a:srgbClr val="E9AFA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3964" y="1082"/>
              <a:ext cx="804" cy="142"/>
            </a:xfrm>
            <a:custGeom>
              <a:avLst/>
              <a:gdLst>
                <a:gd name="T0" fmla="*/ 25 w 1562"/>
                <a:gd name="T1" fmla="*/ 273 h 273"/>
                <a:gd name="T2" fmla="*/ 0 w 1562"/>
                <a:gd name="T3" fmla="*/ 254 h 273"/>
                <a:gd name="T4" fmla="*/ 123 w 1562"/>
                <a:gd name="T5" fmla="*/ 0 h 273"/>
                <a:gd name="T6" fmla="*/ 1430 w 1562"/>
                <a:gd name="T7" fmla="*/ 0 h 273"/>
                <a:gd name="T8" fmla="*/ 1559 w 1562"/>
                <a:gd name="T9" fmla="*/ 247 h 273"/>
                <a:gd name="T10" fmla="*/ 1562 w 1562"/>
                <a:gd name="T11" fmla="*/ 25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273">
                  <a:moveTo>
                    <a:pt x="25" y="273"/>
                  </a:moveTo>
                  <a:lnTo>
                    <a:pt x="0" y="254"/>
                  </a:lnTo>
                  <a:lnTo>
                    <a:pt x="123" y="0"/>
                  </a:lnTo>
                  <a:lnTo>
                    <a:pt x="1430" y="0"/>
                  </a:lnTo>
                  <a:lnTo>
                    <a:pt x="1559" y="247"/>
                  </a:lnTo>
                  <a:lnTo>
                    <a:pt x="1562" y="258"/>
                  </a:lnTo>
                </a:path>
              </a:pathLst>
            </a:custGeom>
            <a:solidFill>
              <a:srgbClr val="E9AFA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auto">
            <a:xfrm>
              <a:off x="4105" y="1509"/>
              <a:ext cx="1050" cy="151"/>
            </a:xfrm>
            <a:custGeom>
              <a:avLst/>
              <a:gdLst>
                <a:gd name="T0" fmla="*/ 5 w 2041"/>
                <a:gd name="T1" fmla="*/ 290 h 290"/>
                <a:gd name="T2" fmla="*/ 0 w 2041"/>
                <a:gd name="T3" fmla="*/ 269 h 290"/>
                <a:gd name="T4" fmla="*/ 0 w 2041"/>
                <a:gd name="T5" fmla="*/ 269 h 290"/>
                <a:gd name="T6" fmla="*/ 87 w 2041"/>
                <a:gd name="T7" fmla="*/ 6 h 290"/>
                <a:gd name="T8" fmla="*/ 1298 w 2041"/>
                <a:gd name="T9" fmla="*/ 0 h 290"/>
                <a:gd name="T10" fmla="*/ 1390 w 2041"/>
                <a:gd name="T11" fmla="*/ 259 h 290"/>
                <a:gd name="T12" fmla="*/ 2041 w 2041"/>
                <a:gd name="T13" fmla="*/ 266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1" h="290">
                  <a:moveTo>
                    <a:pt x="5" y="290"/>
                  </a:moveTo>
                  <a:lnTo>
                    <a:pt x="0" y="269"/>
                  </a:lnTo>
                  <a:moveTo>
                    <a:pt x="0" y="269"/>
                  </a:moveTo>
                  <a:lnTo>
                    <a:pt x="87" y="6"/>
                  </a:lnTo>
                  <a:lnTo>
                    <a:pt x="1298" y="0"/>
                  </a:lnTo>
                  <a:lnTo>
                    <a:pt x="1390" y="259"/>
                  </a:lnTo>
                  <a:lnTo>
                    <a:pt x="2041" y="266"/>
                  </a:lnTo>
                </a:path>
              </a:pathLst>
            </a:custGeom>
            <a:solidFill>
              <a:srgbClr val="FFFFF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4250" y="1965"/>
              <a:ext cx="905" cy="145"/>
            </a:xfrm>
            <a:custGeom>
              <a:avLst/>
              <a:gdLst>
                <a:gd name="T0" fmla="*/ 24 w 1758"/>
                <a:gd name="T1" fmla="*/ 279 h 279"/>
                <a:gd name="T2" fmla="*/ 0 w 1758"/>
                <a:gd name="T3" fmla="*/ 269 h 279"/>
                <a:gd name="T4" fmla="*/ 86 w 1758"/>
                <a:gd name="T5" fmla="*/ 6 h 279"/>
                <a:gd name="T6" fmla="*/ 1196 w 1758"/>
                <a:gd name="T7" fmla="*/ 0 h 279"/>
                <a:gd name="T8" fmla="*/ 1318 w 1758"/>
                <a:gd name="T9" fmla="*/ 248 h 279"/>
                <a:gd name="T10" fmla="*/ 1758 w 1758"/>
                <a:gd name="T11" fmla="*/ 23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8" h="279">
                  <a:moveTo>
                    <a:pt x="24" y="279"/>
                  </a:moveTo>
                  <a:lnTo>
                    <a:pt x="0" y="269"/>
                  </a:lnTo>
                  <a:lnTo>
                    <a:pt x="86" y="6"/>
                  </a:lnTo>
                  <a:lnTo>
                    <a:pt x="1196" y="0"/>
                  </a:lnTo>
                  <a:lnTo>
                    <a:pt x="1318" y="248"/>
                  </a:lnTo>
                  <a:lnTo>
                    <a:pt x="1758" y="235"/>
                  </a:lnTo>
                </a:path>
              </a:pathLst>
            </a:custGeom>
            <a:solidFill>
              <a:srgbClr val="FFFFF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 flipV="1">
              <a:off x="3800" y="1278"/>
              <a:ext cx="172" cy="732"/>
            </a:xfrm>
            <a:prstGeom prst="line">
              <a:avLst/>
            </a:prstGeom>
            <a:noFill/>
            <a:ln w="1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3938" y="1268"/>
              <a:ext cx="39" cy="74"/>
            </a:xfrm>
            <a:custGeom>
              <a:avLst/>
              <a:gdLst>
                <a:gd name="T0" fmla="*/ 24 w 39"/>
                <a:gd name="T1" fmla="*/ 50 h 74"/>
                <a:gd name="T2" fmla="*/ 39 w 39"/>
                <a:gd name="T3" fmla="*/ 74 h 74"/>
                <a:gd name="T4" fmla="*/ 36 w 39"/>
                <a:gd name="T5" fmla="*/ 0 h 74"/>
                <a:gd name="T6" fmla="*/ 0 w 39"/>
                <a:gd name="T7" fmla="*/ 65 h 74"/>
                <a:gd name="T8" fmla="*/ 24 w 39"/>
                <a:gd name="T9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4">
                  <a:moveTo>
                    <a:pt x="24" y="50"/>
                  </a:moveTo>
                  <a:lnTo>
                    <a:pt x="39" y="74"/>
                  </a:lnTo>
                  <a:lnTo>
                    <a:pt x="36" y="0"/>
                  </a:lnTo>
                  <a:lnTo>
                    <a:pt x="0" y="65"/>
                  </a:lnTo>
                  <a:lnTo>
                    <a:pt x="24" y="50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 flipV="1">
              <a:off x="4298" y="1355"/>
              <a:ext cx="446" cy="596"/>
            </a:xfrm>
            <a:prstGeom prst="line">
              <a:avLst/>
            </a:prstGeom>
            <a:noFill/>
            <a:ln w="1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4691" y="1347"/>
              <a:ext cx="59" cy="70"/>
            </a:xfrm>
            <a:custGeom>
              <a:avLst/>
              <a:gdLst>
                <a:gd name="T0" fmla="*/ 29 w 59"/>
                <a:gd name="T1" fmla="*/ 41 h 70"/>
                <a:gd name="T2" fmla="*/ 33 w 59"/>
                <a:gd name="T3" fmla="*/ 70 h 70"/>
                <a:gd name="T4" fmla="*/ 59 w 59"/>
                <a:gd name="T5" fmla="*/ 0 h 70"/>
                <a:gd name="T6" fmla="*/ 0 w 59"/>
                <a:gd name="T7" fmla="*/ 45 h 70"/>
                <a:gd name="T8" fmla="*/ 29 w 59"/>
                <a:gd name="T9" fmla="*/ 4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0">
                  <a:moveTo>
                    <a:pt x="29" y="41"/>
                  </a:moveTo>
                  <a:lnTo>
                    <a:pt x="33" y="70"/>
                  </a:lnTo>
                  <a:lnTo>
                    <a:pt x="59" y="0"/>
                  </a:lnTo>
                  <a:lnTo>
                    <a:pt x="0" y="45"/>
                  </a:lnTo>
                  <a:lnTo>
                    <a:pt x="29" y="41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 flipV="1">
              <a:off x="4302" y="1634"/>
              <a:ext cx="466" cy="319"/>
            </a:xfrm>
            <a:prstGeom prst="line">
              <a:avLst/>
            </a:prstGeom>
            <a:noFill/>
            <a:ln w="1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4707" y="1628"/>
              <a:ext cx="70" cy="57"/>
            </a:xfrm>
            <a:custGeom>
              <a:avLst/>
              <a:gdLst>
                <a:gd name="T0" fmla="*/ 28 w 70"/>
                <a:gd name="T1" fmla="*/ 29 h 57"/>
                <a:gd name="T2" fmla="*/ 23 w 70"/>
                <a:gd name="T3" fmla="*/ 57 h 57"/>
                <a:gd name="T4" fmla="*/ 70 w 70"/>
                <a:gd name="T5" fmla="*/ 0 h 57"/>
                <a:gd name="T6" fmla="*/ 0 w 70"/>
                <a:gd name="T7" fmla="*/ 23 h 57"/>
                <a:gd name="T8" fmla="*/ 28 w 70"/>
                <a:gd name="T9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7">
                  <a:moveTo>
                    <a:pt x="28" y="29"/>
                  </a:moveTo>
                  <a:lnTo>
                    <a:pt x="23" y="57"/>
                  </a:lnTo>
                  <a:lnTo>
                    <a:pt x="70" y="0"/>
                  </a:lnTo>
                  <a:lnTo>
                    <a:pt x="0" y="23"/>
                  </a:lnTo>
                  <a:lnTo>
                    <a:pt x="28" y="29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3997" y="1325"/>
              <a:ext cx="109" cy="214"/>
            </a:xfrm>
            <a:prstGeom prst="line">
              <a:avLst/>
            </a:prstGeom>
            <a:noFill/>
            <a:ln w="1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4061" y="1475"/>
              <a:ext cx="50" cy="74"/>
            </a:xfrm>
            <a:custGeom>
              <a:avLst/>
              <a:gdLst>
                <a:gd name="T0" fmla="*/ 27 w 50"/>
                <a:gd name="T1" fmla="*/ 28 h 74"/>
                <a:gd name="T2" fmla="*/ 0 w 50"/>
                <a:gd name="T3" fmla="*/ 19 h 74"/>
                <a:gd name="T4" fmla="*/ 50 w 50"/>
                <a:gd name="T5" fmla="*/ 74 h 74"/>
                <a:gd name="T6" fmla="*/ 36 w 50"/>
                <a:gd name="T7" fmla="*/ 0 h 74"/>
                <a:gd name="T8" fmla="*/ 27 w 50"/>
                <a:gd name="T9" fmla="*/ 2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74">
                  <a:moveTo>
                    <a:pt x="27" y="28"/>
                  </a:moveTo>
                  <a:lnTo>
                    <a:pt x="0" y="19"/>
                  </a:lnTo>
                  <a:lnTo>
                    <a:pt x="50" y="74"/>
                  </a:lnTo>
                  <a:lnTo>
                    <a:pt x="36" y="0"/>
                  </a:lnTo>
                  <a:lnTo>
                    <a:pt x="27" y="28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>
              <a:off x="4125" y="1633"/>
              <a:ext cx="129" cy="388"/>
            </a:xfrm>
            <a:prstGeom prst="line">
              <a:avLst/>
            </a:prstGeom>
            <a:noFill/>
            <a:ln w="1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4215" y="1956"/>
              <a:ext cx="43" cy="75"/>
            </a:xfrm>
            <a:custGeom>
              <a:avLst/>
              <a:gdLst>
                <a:gd name="T0" fmla="*/ 26 w 43"/>
                <a:gd name="T1" fmla="*/ 26 h 75"/>
                <a:gd name="T2" fmla="*/ 0 w 43"/>
                <a:gd name="T3" fmla="*/ 13 h 75"/>
                <a:gd name="T4" fmla="*/ 43 w 43"/>
                <a:gd name="T5" fmla="*/ 75 h 75"/>
                <a:gd name="T6" fmla="*/ 39 w 43"/>
                <a:gd name="T7" fmla="*/ 0 h 75"/>
                <a:gd name="T8" fmla="*/ 26 w 43"/>
                <a:gd name="T9" fmla="*/ 2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5">
                  <a:moveTo>
                    <a:pt x="26" y="26"/>
                  </a:moveTo>
                  <a:lnTo>
                    <a:pt x="0" y="13"/>
                  </a:lnTo>
                  <a:lnTo>
                    <a:pt x="43" y="75"/>
                  </a:lnTo>
                  <a:lnTo>
                    <a:pt x="39" y="0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3637" y="1678"/>
              <a:ext cx="109" cy="214"/>
            </a:xfrm>
            <a:prstGeom prst="line">
              <a:avLst/>
            </a:prstGeom>
            <a:noFill/>
            <a:ln w="1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3700" y="1829"/>
              <a:ext cx="51" cy="73"/>
            </a:xfrm>
            <a:custGeom>
              <a:avLst/>
              <a:gdLst>
                <a:gd name="T0" fmla="*/ 28 w 51"/>
                <a:gd name="T1" fmla="*/ 27 h 73"/>
                <a:gd name="T2" fmla="*/ 0 w 51"/>
                <a:gd name="T3" fmla="*/ 18 h 73"/>
                <a:gd name="T4" fmla="*/ 51 w 51"/>
                <a:gd name="T5" fmla="*/ 73 h 73"/>
                <a:gd name="T6" fmla="*/ 36 w 51"/>
                <a:gd name="T7" fmla="*/ 0 h 73"/>
                <a:gd name="T8" fmla="*/ 28 w 51"/>
                <a:gd name="T9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73">
                  <a:moveTo>
                    <a:pt x="28" y="27"/>
                  </a:moveTo>
                  <a:lnTo>
                    <a:pt x="0" y="18"/>
                  </a:lnTo>
                  <a:lnTo>
                    <a:pt x="51" y="73"/>
                  </a:lnTo>
                  <a:lnTo>
                    <a:pt x="36" y="0"/>
                  </a:lnTo>
                  <a:lnTo>
                    <a:pt x="28" y="27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384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2 Phase </a:t>
            </a:r>
            <a:r>
              <a:rPr lang="fr-FR" dirty="0" err="1">
                <a:solidFill>
                  <a:schemeClr val="tx1"/>
                </a:solidFill>
              </a:rPr>
              <a:t>Handshake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19400" y="3806826"/>
            <a:ext cx="7416800" cy="267017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Instead of </a:t>
            </a:r>
            <a:r>
              <a:rPr lang="en-US" sz="2600" dirty="0">
                <a:solidFill>
                  <a:srgbClr val="0047FF"/>
                </a:solidFill>
                <a:latin typeface="Calibri" panose="020F0502020204030204" pitchFamily="34" charset="0"/>
              </a:rPr>
              <a:t>asserting</a:t>
            </a:r>
            <a:r>
              <a:rPr lang="en-US" sz="2600" dirty="0">
                <a:latin typeface="Calibri" panose="020F0502020204030204" pitchFamily="34" charset="0"/>
              </a:rPr>
              <a:t>, and </a:t>
            </a:r>
            <a:r>
              <a:rPr lang="en-US" sz="2600" dirty="0" err="1">
                <a:solidFill>
                  <a:srgbClr val="33CC66"/>
                </a:solidFill>
                <a:latin typeface="Calibri" panose="020F0502020204030204" pitchFamily="34" charset="0"/>
              </a:rPr>
              <a:t>deasserting</a:t>
            </a:r>
            <a:r>
              <a:rPr lang="en-US" sz="2600" dirty="0">
                <a:latin typeface="Calibri" panose="020F0502020204030204" pitchFamily="34" charset="0"/>
              </a:rPr>
              <a:t> signals, we toggle their values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No need to </a:t>
            </a:r>
            <a:r>
              <a:rPr lang="en-US" sz="2600" dirty="0">
                <a:solidFill>
                  <a:srgbClr val="33CC66"/>
                </a:solidFill>
                <a:latin typeface="Calibri" panose="020F0502020204030204" pitchFamily="34" charset="0"/>
              </a:rPr>
              <a:t>pause</a:t>
            </a:r>
            <a:r>
              <a:rPr lang="en-US" sz="2600" dirty="0">
                <a:latin typeface="Calibri" panose="020F0502020204030204" pitchFamily="34" charset="0"/>
              </a:rPr>
              <a:t> between </a:t>
            </a:r>
            <a:r>
              <a:rPr lang="en-US" sz="2600" dirty="0" err="1">
                <a:solidFill>
                  <a:srgbClr val="FF3333"/>
                </a:solidFill>
                <a:latin typeface="Calibri" panose="020F0502020204030204" pitchFamily="34" charset="0"/>
              </a:rPr>
              <a:t>transmtting</a:t>
            </a:r>
            <a:r>
              <a:rPr lang="en-US" sz="2600" dirty="0">
                <a:latin typeface="Calibri" panose="020F0502020204030204" pitchFamily="34" charset="0"/>
              </a:rPr>
              <a:t> bits.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The </a:t>
            </a:r>
            <a:r>
              <a:rPr lang="en-US" sz="2600" dirty="0">
                <a:solidFill>
                  <a:srgbClr val="33CC66"/>
                </a:solidFill>
                <a:latin typeface="Calibri" panose="020F0502020204030204" pitchFamily="34" charset="0"/>
              </a:rPr>
              <a:t>sender</a:t>
            </a:r>
            <a:r>
              <a:rPr lang="en-US" sz="2600" dirty="0">
                <a:latin typeface="Calibri" panose="020F0502020204030204" pitchFamily="34" charset="0"/>
              </a:rPr>
              <a:t> starts sending the next bit after it sees the </a:t>
            </a:r>
            <a:r>
              <a:rPr lang="en-US" sz="2600" dirty="0" err="1">
                <a:solidFill>
                  <a:srgbClr val="B80047"/>
                </a:solidFill>
                <a:latin typeface="Calibri" panose="020F0502020204030204" pitchFamily="34" charset="0"/>
              </a:rPr>
              <a:t>ack</a:t>
            </a:r>
            <a:r>
              <a:rPr lang="en-US" sz="2600" dirty="0">
                <a:latin typeface="Calibri" panose="020F0502020204030204" pitchFamily="34" charset="0"/>
              </a:rPr>
              <a:t> line to be </a:t>
            </a:r>
            <a:r>
              <a:rPr lang="en-US" sz="2600" dirty="0">
                <a:solidFill>
                  <a:srgbClr val="2323DC"/>
                </a:solidFill>
                <a:latin typeface="Calibri" panose="020F0502020204030204" pitchFamily="34" charset="0"/>
              </a:rPr>
              <a:t>toggled</a:t>
            </a:r>
          </a:p>
        </p:txBody>
      </p:sp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3124201" y="1752600"/>
            <a:ext cx="5724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4273550" y="2012950"/>
            <a:ext cx="4084638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5386388" y="2005013"/>
            <a:ext cx="1117600" cy="203200"/>
          </a:xfrm>
          <a:custGeom>
            <a:avLst/>
            <a:gdLst>
              <a:gd name="T0" fmla="*/ 0 w 1548"/>
              <a:gd name="T1" fmla="*/ 26 h 278"/>
              <a:gd name="T2" fmla="*/ 0 w 1548"/>
              <a:gd name="T3" fmla="*/ 46 h 278"/>
              <a:gd name="T4" fmla="*/ 124 w 1548"/>
              <a:gd name="T5" fmla="*/ 278 h 278"/>
              <a:gd name="T6" fmla="*/ 1431 w 1548"/>
              <a:gd name="T7" fmla="*/ 278 h 278"/>
              <a:gd name="T8" fmla="*/ 1548 w 1548"/>
              <a:gd name="T9" fmla="*/ 31 h 278"/>
              <a:gd name="T10" fmla="*/ 1528 w 1548"/>
              <a:gd name="T11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8" h="278">
                <a:moveTo>
                  <a:pt x="0" y="26"/>
                </a:moveTo>
                <a:lnTo>
                  <a:pt x="0" y="46"/>
                </a:lnTo>
                <a:lnTo>
                  <a:pt x="124" y="278"/>
                </a:lnTo>
                <a:lnTo>
                  <a:pt x="1431" y="278"/>
                </a:lnTo>
                <a:lnTo>
                  <a:pt x="1548" y="31"/>
                </a:lnTo>
                <a:lnTo>
                  <a:pt x="1528" y="0"/>
                </a:lnTo>
              </a:path>
            </a:pathLst>
          </a:custGeom>
          <a:solidFill>
            <a:srgbClr val="E9AFAF"/>
          </a:solidFill>
          <a:ln w="9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5375276" y="1843088"/>
            <a:ext cx="1127125" cy="196850"/>
          </a:xfrm>
          <a:custGeom>
            <a:avLst/>
            <a:gdLst>
              <a:gd name="T0" fmla="*/ 25 w 1562"/>
              <a:gd name="T1" fmla="*/ 272 h 272"/>
              <a:gd name="T2" fmla="*/ 0 w 1562"/>
              <a:gd name="T3" fmla="*/ 253 h 272"/>
              <a:gd name="T4" fmla="*/ 122 w 1562"/>
              <a:gd name="T5" fmla="*/ 0 h 272"/>
              <a:gd name="T6" fmla="*/ 1430 w 1562"/>
              <a:gd name="T7" fmla="*/ 0 h 272"/>
              <a:gd name="T8" fmla="*/ 1559 w 1562"/>
              <a:gd name="T9" fmla="*/ 247 h 272"/>
              <a:gd name="T10" fmla="*/ 1562 w 1562"/>
              <a:gd name="T11" fmla="*/ 257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2" h="272">
                <a:moveTo>
                  <a:pt x="25" y="272"/>
                </a:moveTo>
                <a:lnTo>
                  <a:pt x="0" y="253"/>
                </a:lnTo>
                <a:lnTo>
                  <a:pt x="122" y="0"/>
                </a:lnTo>
                <a:lnTo>
                  <a:pt x="1430" y="0"/>
                </a:lnTo>
                <a:lnTo>
                  <a:pt x="1559" y="247"/>
                </a:lnTo>
                <a:lnTo>
                  <a:pt x="1562" y="257"/>
                </a:lnTo>
              </a:path>
            </a:pathLst>
          </a:custGeom>
          <a:solidFill>
            <a:srgbClr val="E9AFAF"/>
          </a:solidFill>
          <a:ln w="9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4275139" y="2435225"/>
            <a:ext cx="2486025" cy="198438"/>
          </a:xfrm>
          <a:custGeom>
            <a:avLst/>
            <a:gdLst>
              <a:gd name="T0" fmla="*/ 0 w 3441"/>
              <a:gd name="T1" fmla="*/ 273 h 273"/>
              <a:gd name="T2" fmla="*/ 1739 w 3441"/>
              <a:gd name="T3" fmla="*/ 273 h 273"/>
              <a:gd name="T4" fmla="*/ 1825 w 3441"/>
              <a:gd name="T5" fmla="*/ 9 h 273"/>
              <a:gd name="T6" fmla="*/ 3036 w 3441"/>
              <a:gd name="T7" fmla="*/ 3 h 273"/>
              <a:gd name="T8" fmla="*/ 3441 w 3441"/>
              <a:gd name="T9" fmla="*/ 0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1" h="273">
                <a:moveTo>
                  <a:pt x="0" y="273"/>
                </a:moveTo>
                <a:lnTo>
                  <a:pt x="1739" y="273"/>
                </a:lnTo>
                <a:lnTo>
                  <a:pt x="1825" y="9"/>
                </a:lnTo>
                <a:lnTo>
                  <a:pt x="3036" y="3"/>
                </a:lnTo>
                <a:lnTo>
                  <a:pt x="3441" y="0"/>
                </a:lnTo>
              </a:path>
            </a:pathLst>
          </a:custGeom>
          <a:solidFill>
            <a:srgbClr val="FFFFFF"/>
          </a:solidFill>
          <a:ln w="9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>
            <a:off x="3173413" y="2451100"/>
            <a:ext cx="1028700" cy="311150"/>
          </a:xfrm>
          <a:custGeom>
            <a:avLst/>
            <a:gdLst>
              <a:gd name="T0" fmla="*/ 213 w 1424"/>
              <a:gd name="T1" fmla="*/ 0 h 427"/>
              <a:gd name="T2" fmla="*/ 1211 w 1424"/>
              <a:gd name="T3" fmla="*/ 0 h 427"/>
              <a:gd name="T4" fmla="*/ 1424 w 1424"/>
              <a:gd name="T5" fmla="*/ 213 h 427"/>
              <a:gd name="T6" fmla="*/ 1211 w 1424"/>
              <a:gd name="T7" fmla="*/ 427 h 427"/>
              <a:gd name="T8" fmla="*/ 213 w 1424"/>
              <a:gd name="T9" fmla="*/ 427 h 427"/>
              <a:gd name="T10" fmla="*/ 0 w 1424"/>
              <a:gd name="T11" fmla="*/ 213 h 427"/>
              <a:gd name="T12" fmla="*/ 213 w 1424"/>
              <a:gd name="T13" fmla="*/ 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4" h="427">
                <a:moveTo>
                  <a:pt x="213" y="0"/>
                </a:moveTo>
                <a:lnTo>
                  <a:pt x="1211" y="0"/>
                </a:lnTo>
                <a:cubicBezTo>
                  <a:pt x="1329" y="0"/>
                  <a:pt x="1424" y="95"/>
                  <a:pt x="1424" y="213"/>
                </a:cubicBezTo>
                <a:cubicBezTo>
                  <a:pt x="1424" y="331"/>
                  <a:pt x="1329" y="427"/>
                  <a:pt x="1211" y="427"/>
                </a:cubicBezTo>
                <a:lnTo>
                  <a:pt x="213" y="427"/>
                </a:lnTo>
                <a:cubicBezTo>
                  <a:pt x="95" y="427"/>
                  <a:pt x="0" y="331"/>
                  <a:pt x="0" y="213"/>
                </a:cubicBezTo>
                <a:cubicBezTo>
                  <a:pt x="0" y="95"/>
                  <a:pt x="95" y="0"/>
                  <a:pt x="213" y="0"/>
                </a:cubicBezTo>
                <a:close/>
              </a:path>
            </a:pathLst>
          </a:custGeom>
          <a:solidFill>
            <a:srgbClr val="FFE6D5"/>
          </a:solidFill>
          <a:ln w="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3328988" y="2489201"/>
            <a:ext cx="6883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Sans"/>
              </a:rPr>
              <a:t>Strobe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>
            <a:off x="3163889" y="1892300"/>
            <a:ext cx="1027113" cy="311150"/>
          </a:xfrm>
          <a:custGeom>
            <a:avLst/>
            <a:gdLst>
              <a:gd name="T0" fmla="*/ 213 w 1424"/>
              <a:gd name="T1" fmla="*/ 0 h 427"/>
              <a:gd name="T2" fmla="*/ 1211 w 1424"/>
              <a:gd name="T3" fmla="*/ 0 h 427"/>
              <a:gd name="T4" fmla="*/ 1424 w 1424"/>
              <a:gd name="T5" fmla="*/ 213 h 427"/>
              <a:gd name="T6" fmla="*/ 1211 w 1424"/>
              <a:gd name="T7" fmla="*/ 427 h 427"/>
              <a:gd name="T8" fmla="*/ 213 w 1424"/>
              <a:gd name="T9" fmla="*/ 427 h 427"/>
              <a:gd name="T10" fmla="*/ 0 w 1424"/>
              <a:gd name="T11" fmla="*/ 213 h 427"/>
              <a:gd name="T12" fmla="*/ 213 w 1424"/>
              <a:gd name="T13" fmla="*/ 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4" h="427">
                <a:moveTo>
                  <a:pt x="213" y="0"/>
                </a:moveTo>
                <a:lnTo>
                  <a:pt x="1211" y="0"/>
                </a:lnTo>
                <a:cubicBezTo>
                  <a:pt x="1329" y="0"/>
                  <a:pt x="1424" y="95"/>
                  <a:pt x="1424" y="213"/>
                </a:cubicBezTo>
                <a:cubicBezTo>
                  <a:pt x="1424" y="331"/>
                  <a:pt x="1329" y="427"/>
                  <a:pt x="1211" y="427"/>
                </a:cubicBezTo>
                <a:lnTo>
                  <a:pt x="213" y="427"/>
                </a:lnTo>
                <a:cubicBezTo>
                  <a:pt x="95" y="427"/>
                  <a:pt x="0" y="331"/>
                  <a:pt x="0" y="213"/>
                </a:cubicBezTo>
                <a:cubicBezTo>
                  <a:pt x="0" y="95"/>
                  <a:pt x="95" y="0"/>
                  <a:pt x="213" y="0"/>
                </a:cubicBezTo>
                <a:close/>
              </a:path>
            </a:pathLst>
          </a:custGeom>
          <a:solidFill>
            <a:srgbClr val="FFE6D5"/>
          </a:solidFill>
          <a:ln w="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3419476" y="1930401"/>
            <a:ext cx="4850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Sans"/>
              </a:rPr>
              <a:t>Data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9" name="Freeform 13"/>
          <p:cNvSpPr>
            <a:spLocks/>
          </p:cNvSpPr>
          <p:nvPr/>
        </p:nvSpPr>
        <p:spPr bwMode="auto">
          <a:xfrm>
            <a:off x="4606925" y="3076575"/>
            <a:ext cx="2476500" cy="198438"/>
          </a:xfrm>
          <a:custGeom>
            <a:avLst/>
            <a:gdLst>
              <a:gd name="T0" fmla="*/ 0 w 3429"/>
              <a:gd name="T1" fmla="*/ 270 h 272"/>
              <a:gd name="T2" fmla="*/ 1739 w 3429"/>
              <a:gd name="T3" fmla="*/ 270 h 272"/>
              <a:gd name="T4" fmla="*/ 1825 w 3429"/>
              <a:gd name="T5" fmla="*/ 6 h 272"/>
              <a:gd name="T6" fmla="*/ 3338 w 3429"/>
              <a:gd name="T7" fmla="*/ 0 h 272"/>
              <a:gd name="T8" fmla="*/ 3429 w 3429"/>
              <a:gd name="T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29" h="272">
                <a:moveTo>
                  <a:pt x="0" y="270"/>
                </a:moveTo>
                <a:lnTo>
                  <a:pt x="1739" y="270"/>
                </a:lnTo>
                <a:lnTo>
                  <a:pt x="1825" y="6"/>
                </a:lnTo>
                <a:lnTo>
                  <a:pt x="3338" y="0"/>
                </a:lnTo>
                <a:lnTo>
                  <a:pt x="3429" y="272"/>
                </a:lnTo>
              </a:path>
            </a:pathLst>
          </a:custGeom>
          <a:solidFill>
            <a:srgbClr val="FFFFFF"/>
          </a:solidFill>
          <a:ln w="9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4"/>
          <p:cNvSpPr>
            <a:spLocks/>
          </p:cNvSpPr>
          <p:nvPr/>
        </p:nvSpPr>
        <p:spPr bwMode="auto">
          <a:xfrm>
            <a:off x="3170238" y="3097213"/>
            <a:ext cx="1028700" cy="311150"/>
          </a:xfrm>
          <a:custGeom>
            <a:avLst/>
            <a:gdLst>
              <a:gd name="T0" fmla="*/ 213 w 1424"/>
              <a:gd name="T1" fmla="*/ 0 h 427"/>
              <a:gd name="T2" fmla="*/ 1211 w 1424"/>
              <a:gd name="T3" fmla="*/ 0 h 427"/>
              <a:gd name="T4" fmla="*/ 1424 w 1424"/>
              <a:gd name="T5" fmla="*/ 213 h 427"/>
              <a:gd name="T6" fmla="*/ 1211 w 1424"/>
              <a:gd name="T7" fmla="*/ 427 h 427"/>
              <a:gd name="T8" fmla="*/ 213 w 1424"/>
              <a:gd name="T9" fmla="*/ 427 h 427"/>
              <a:gd name="T10" fmla="*/ 0 w 1424"/>
              <a:gd name="T11" fmla="*/ 213 h 427"/>
              <a:gd name="T12" fmla="*/ 213 w 1424"/>
              <a:gd name="T13" fmla="*/ 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4" h="427">
                <a:moveTo>
                  <a:pt x="213" y="0"/>
                </a:moveTo>
                <a:lnTo>
                  <a:pt x="1211" y="0"/>
                </a:lnTo>
                <a:cubicBezTo>
                  <a:pt x="1329" y="0"/>
                  <a:pt x="1424" y="95"/>
                  <a:pt x="1424" y="213"/>
                </a:cubicBezTo>
                <a:cubicBezTo>
                  <a:pt x="1424" y="331"/>
                  <a:pt x="1329" y="427"/>
                  <a:pt x="1211" y="427"/>
                </a:cubicBezTo>
                <a:lnTo>
                  <a:pt x="213" y="427"/>
                </a:lnTo>
                <a:cubicBezTo>
                  <a:pt x="95" y="427"/>
                  <a:pt x="0" y="331"/>
                  <a:pt x="0" y="213"/>
                </a:cubicBezTo>
                <a:cubicBezTo>
                  <a:pt x="0" y="95"/>
                  <a:pt x="95" y="0"/>
                  <a:pt x="213" y="0"/>
                </a:cubicBezTo>
                <a:close/>
              </a:path>
            </a:pathLst>
          </a:custGeom>
          <a:solidFill>
            <a:srgbClr val="FFE6D5"/>
          </a:solidFill>
          <a:ln w="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3479801" y="3135314"/>
            <a:ext cx="3751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Sans"/>
              </a:rPr>
              <a:t>Ack</a:t>
            </a:r>
            <a:endParaRPr lang="en-US">
              <a:latin typeface="Arial" pitchFamily="34" charset="0"/>
            </a:endParaRP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5592763" y="2562226"/>
            <a:ext cx="254000" cy="544513"/>
          </a:xfrm>
          <a:prstGeom prst="line">
            <a:avLst/>
          </a:prstGeom>
          <a:noFill/>
          <a:ln w="9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/>
          <p:cNvSpPr>
            <a:spLocks/>
          </p:cNvSpPr>
          <p:nvPr/>
        </p:nvSpPr>
        <p:spPr bwMode="auto">
          <a:xfrm>
            <a:off x="5784851" y="3016250"/>
            <a:ext cx="68263" cy="103188"/>
          </a:xfrm>
          <a:custGeom>
            <a:avLst/>
            <a:gdLst>
              <a:gd name="T0" fmla="*/ 24 w 43"/>
              <a:gd name="T1" fmla="*/ 24 h 65"/>
              <a:gd name="T2" fmla="*/ 0 w 43"/>
              <a:gd name="T3" fmla="*/ 15 h 65"/>
              <a:gd name="T4" fmla="*/ 43 w 43"/>
              <a:gd name="T5" fmla="*/ 65 h 65"/>
              <a:gd name="T6" fmla="*/ 32 w 43"/>
              <a:gd name="T7" fmla="*/ 0 h 65"/>
              <a:gd name="T8" fmla="*/ 24 w 43"/>
              <a:gd name="T9" fmla="*/ 2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65">
                <a:moveTo>
                  <a:pt x="24" y="24"/>
                </a:moveTo>
                <a:lnTo>
                  <a:pt x="0" y="15"/>
                </a:lnTo>
                <a:lnTo>
                  <a:pt x="43" y="65"/>
                </a:lnTo>
                <a:lnTo>
                  <a:pt x="32" y="0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5464175" y="2241551"/>
            <a:ext cx="50800" cy="265113"/>
          </a:xfrm>
          <a:prstGeom prst="line">
            <a:avLst/>
          </a:prstGeom>
          <a:noFill/>
          <a:ln w="9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9"/>
          <p:cNvSpPr>
            <a:spLocks/>
          </p:cNvSpPr>
          <p:nvPr/>
        </p:nvSpPr>
        <p:spPr bwMode="auto">
          <a:xfrm>
            <a:off x="5470526" y="2416175"/>
            <a:ext cx="55563" cy="103188"/>
          </a:xfrm>
          <a:custGeom>
            <a:avLst/>
            <a:gdLst>
              <a:gd name="T0" fmla="*/ 21 w 35"/>
              <a:gd name="T1" fmla="*/ 21 h 65"/>
              <a:gd name="T2" fmla="*/ 0 w 35"/>
              <a:gd name="T3" fmla="*/ 7 h 65"/>
              <a:gd name="T4" fmla="*/ 29 w 35"/>
              <a:gd name="T5" fmla="*/ 65 h 65"/>
              <a:gd name="T6" fmla="*/ 35 w 35"/>
              <a:gd name="T7" fmla="*/ 0 h 65"/>
              <a:gd name="T8" fmla="*/ 21 w 35"/>
              <a:gd name="T9" fmla="*/ 2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65">
                <a:moveTo>
                  <a:pt x="21" y="21"/>
                </a:moveTo>
                <a:lnTo>
                  <a:pt x="0" y="7"/>
                </a:lnTo>
                <a:lnTo>
                  <a:pt x="29" y="65"/>
                </a:lnTo>
                <a:lnTo>
                  <a:pt x="35" y="0"/>
                </a:lnTo>
                <a:lnTo>
                  <a:pt x="21" y="21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5953126" y="2182814"/>
            <a:ext cx="574675" cy="874713"/>
          </a:xfrm>
          <a:prstGeom prst="line">
            <a:avLst/>
          </a:prstGeom>
          <a:noFill/>
          <a:ln w="9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1"/>
          <p:cNvSpPr>
            <a:spLocks/>
          </p:cNvSpPr>
          <p:nvPr/>
        </p:nvSpPr>
        <p:spPr bwMode="auto">
          <a:xfrm>
            <a:off x="6456364" y="2171701"/>
            <a:ext cx="79375" cy="100013"/>
          </a:xfrm>
          <a:custGeom>
            <a:avLst/>
            <a:gdLst>
              <a:gd name="T0" fmla="*/ 25 w 50"/>
              <a:gd name="T1" fmla="*/ 37 h 63"/>
              <a:gd name="T2" fmla="*/ 30 w 50"/>
              <a:gd name="T3" fmla="*/ 63 h 63"/>
              <a:gd name="T4" fmla="*/ 50 w 50"/>
              <a:gd name="T5" fmla="*/ 0 h 63"/>
              <a:gd name="T6" fmla="*/ 0 w 50"/>
              <a:gd name="T7" fmla="*/ 42 h 63"/>
              <a:gd name="T8" fmla="*/ 25 w 50"/>
              <a:gd name="T9" fmla="*/ 37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63">
                <a:moveTo>
                  <a:pt x="25" y="37"/>
                </a:moveTo>
                <a:lnTo>
                  <a:pt x="30" y="63"/>
                </a:lnTo>
                <a:lnTo>
                  <a:pt x="50" y="0"/>
                </a:lnTo>
                <a:lnTo>
                  <a:pt x="0" y="42"/>
                </a:lnTo>
                <a:lnTo>
                  <a:pt x="25" y="37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2"/>
          <p:cNvSpPr>
            <a:spLocks/>
          </p:cNvSpPr>
          <p:nvPr/>
        </p:nvSpPr>
        <p:spPr bwMode="auto">
          <a:xfrm>
            <a:off x="6524625" y="2006601"/>
            <a:ext cx="1117600" cy="201613"/>
          </a:xfrm>
          <a:custGeom>
            <a:avLst/>
            <a:gdLst>
              <a:gd name="T0" fmla="*/ 0 w 1548"/>
              <a:gd name="T1" fmla="*/ 25 h 277"/>
              <a:gd name="T2" fmla="*/ 0 w 1548"/>
              <a:gd name="T3" fmla="*/ 45 h 277"/>
              <a:gd name="T4" fmla="*/ 124 w 1548"/>
              <a:gd name="T5" fmla="*/ 277 h 277"/>
              <a:gd name="T6" fmla="*/ 1431 w 1548"/>
              <a:gd name="T7" fmla="*/ 277 h 277"/>
              <a:gd name="T8" fmla="*/ 1548 w 1548"/>
              <a:gd name="T9" fmla="*/ 30 h 277"/>
              <a:gd name="T10" fmla="*/ 1529 w 1548"/>
              <a:gd name="T11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8" h="277">
                <a:moveTo>
                  <a:pt x="0" y="25"/>
                </a:moveTo>
                <a:lnTo>
                  <a:pt x="0" y="45"/>
                </a:lnTo>
                <a:lnTo>
                  <a:pt x="124" y="277"/>
                </a:lnTo>
                <a:lnTo>
                  <a:pt x="1431" y="277"/>
                </a:lnTo>
                <a:lnTo>
                  <a:pt x="1548" y="30"/>
                </a:lnTo>
                <a:lnTo>
                  <a:pt x="1529" y="0"/>
                </a:lnTo>
              </a:path>
            </a:pathLst>
          </a:custGeom>
          <a:solidFill>
            <a:srgbClr val="E9AFAF"/>
          </a:solidFill>
          <a:ln w="9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3"/>
          <p:cNvSpPr>
            <a:spLocks/>
          </p:cNvSpPr>
          <p:nvPr/>
        </p:nvSpPr>
        <p:spPr bwMode="auto">
          <a:xfrm>
            <a:off x="6511926" y="1843088"/>
            <a:ext cx="1128713" cy="196850"/>
          </a:xfrm>
          <a:custGeom>
            <a:avLst/>
            <a:gdLst>
              <a:gd name="T0" fmla="*/ 25 w 1562"/>
              <a:gd name="T1" fmla="*/ 272 h 272"/>
              <a:gd name="T2" fmla="*/ 0 w 1562"/>
              <a:gd name="T3" fmla="*/ 254 h 272"/>
              <a:gd name="T4" fmla="*/ 122 w 1562"/>
              <a:gd name="T5" fmla="*/ 0 h 272"/>
              <a:gd name="T6" fmla="*/ 1430 w 1562"/>
              <a:gd name="T7" fmla="*/ 0 h 272"/>
              <a:gd name="T8" fmla="*/ 1559 w 1562"/>
              <a:gd name="T9" fmla="*/ 247 h 272"/>
              <a:gd name="T10" fmla="*/ 1562 w 1562"/>
              <a:gd name="T11" fmla="*/ 257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2" h="272">
                <a:moveTo>
                  <a:pt x="25" y="272"/>
                </a:moveTo>
                <a:lnTo>
                  <a:pt x="0" y="254"/>
                </a:lnTo>
                <a:lnTo>
                  <a:pt x="122" y="0"/>
                </a:lnTo>
                <a:lnTo>
                  <a:pt x="1430" y="0"/>
                </a:lnTo>
                <a:lnTo>
                  <a:pt x="1559" y="247"/>
                </a:lnTo>
                <a:lnTo>
                  <a:pt x="1562" y="257"/>
                </a:lnTo>
              </a:path>
            </a:pathLst>
          </a:custGeom>
          <a:solidFill>
            <a:srgbClr val="E9AFAF"/>
          </a:solidFill>
          <a:ln w="9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4"/>
          <p:cNvSpPr>
            <a:spLocks/>
          </p:cNvSpPr>
          <p:nvPr/>
        </p:nvSpPr>
        <p:spPr bwMode="auto">
          <a:xfrm>
            <a:off x="7091363" y="3095626"/>
            <a:ext cx="1676400" cy="174625"/>
          </a:xfrm>
          <a:custGeom>
            <a:avLst/>
            <a:gdLst>
              <a:gd name="T0" fmla="*/ 0 w 2321"/>
              <a:gd name="T1" fmla="*/ 239 h 239"/>
              <a:gd name="T2" fmla="*/ 1386 w 2321"/>
              <a:gd name="T3" fmla="*/ 239 h 239"/>
              <a:gd name="T4" fmla="*/ 1503 w 2321"/>
              <a:gd name="T5" fmla="*/ 16 h 239"/>
              <a:gd name="T6" fmla="*/ 2321 w 2321"/>
              <a:gd name="T7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1" h="239">
                <a:moveTo>
                  <a:pt x="0" y="239"/>
                </a:moveTo>
                <a:lnTo>
                  <a:pt x="1386" y="239"/>
                </a:lnTo>
                <a:lnTo>
                  <a:pt x="1503" y="16"/>
                </a:lnTo>
                <a:lnTo>
                  <a:pt x="2321" y="0"/>
                </a:lnTo>
              </a:path>
            </a:pathLst>
          </a:custGeom>
          <a:solidFill>
            <a:srgbClr val="FFFFFF"/>
          </a:solidFill>
          <a:ln w="9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5"/>
          <p:cNvSpPr>
            <a:spLocks/>
          </p:cNvSpPr>
          <p:nvPr/>
        </p:nvSpPr>
        <p:spPr bwMode="auto">
          <a:xfrm>
            <a:off x="7667625" y="1998663"/>
            <a:ext cx="1117600" cy="203200"/>
          </a:xfrm>
          <a:custGeom>
            <a:avLst/>
            <a:gdLst>
              <a:gd name="T0" fmla="*/ 0 w 1547"/>
              <a:gd name="T1" fmla="*/ 25 h 277"/>
              <a:gd name="T2" fmla="*/ 0 w 1547"/>
              <a:gd name="T3" fmla="*/ 45 h 277"/>
              <a:gd name="T4" fmla="*/ 124 w 1547"/>
              <a:gd name="T5" fmla="*/ 277 h 277"/>
              <a:gd name="T6" fmla="*/ 1431 w 1547"/>
              <a:gd name="T7" fmla="*/ 277 h 277"/>
              <a:gd name="T8" fmla="*/ 1547 w 1547"/>
              <a:gd name="T9" fmla="*/ 30 h 277"/>
              <a:gd name="T10" fmla="*/ 1528 w 1547"/>
              <a:gd name="T11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7" h="277">
                <a:moveTo>
                  <a:pt x="0" y="25"/>
                </a:moveTo>
                <a:lnTo>
                  <a:pt x="0" y="45"/>
                </a:lnTo>
                <a:lnTo>
                  <a:pt x="124" y="277"/>
                </a:lnTo>
                <a:lnTo>
                  <a:pt x="1431" y="277"/>
                </a:lnTo>
                <a:lnTo>
                  <a:pt x="1547" y="30"/>
                </a:lnTo>
                <a:lnTo>
                  <a:pt x="1528" y="0"/>
                </a:lnTo>
              </a:path>
            </a:pathLst>
          </a:custGeom>
          <a:solidFill>
            <a:srgbClr val="E9AFAF"/>
          </a:solidFill>
          <a:ln w="9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6"/>
          <p:cNvSpPr>
            <a:spLocks/>
          </p:cNvSpPr>
          <p:nvPr/>
        </p:nvSpPr>
        <p:spPr bwMode="auto">
          <a:xfrm>
            <a:off x="7656514" y="1835150"/>
            <a:ext cx="1127125" cy="198438"/>
          </a:xfrm>
          <a:custGeom>
            <a:avLst/>
            <a:gdLst>
              <a:gd name="T0" fmla="*/ 25 w 1561"/>
              <a:gd name="T1" fmla="*/ 272 h 272"/>
              <a:gd name="T2" fmla="*/ 0 w 1561"/>
              <a:gd name="T3" fmla="*/ 253 h 272"/>
              <a:gd name="T4" fmla="*/ 122 w 1561"/>
              <a:gd name="T5" fmla="*/ 0 h 272"/>
              <a:gd name="T6" fmla="*/ 1429 w 1561"/>
              <a:gd name="T7" fmla="*/ 0 h 272"/>
              <a:gd name="T8" fmla="*/ 1558 w 1561"/>
              <a:gd name="T9" fmla="*/ 247 h 272"/>
              <a:gd name="T10" fmla="*/ 1561 w 1561"/>
              <a:gd name="T11" fmla="*/ 257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1" h="272">
                <a:moveTo>
                  <a:pt x="25" y="272"/>
                </a:moveTo>
                <a:lnTo>
                  <a:pt x="0" y="253"/>
                </a:lnTo>
                <a:lnTo>
                  <a:pt x="122" y="0"/>
                </a:lnTo>
                <a:lnTo>
                  <a:pt x="1429" y="0"/>
                </a:lnTo>
                <a:lnTo>
                  <a:pt x="1558" y="247"/>
                </a:lnTo>
                <a:lnTo>
                  <a:pt x="1561" y="257"/>
                </a:lnTo>
              </a:path>
            </a:pathLst>
          </a:custGeom>
          <a:solidFill>
            <a:srgbClr val="E9AFAF"/>
          </a:solidFill>
          <a:ln w="9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7"/>
          <p:cNvSpPr>
            <a:spLocks/>
          </p:cNvSpPr>
          <p:nvPr/>
        </p:nvSpPr>
        <p:spPr bwMode="auto">
          <a:xfrm>
            <a:off x="6742114" y="2414588"/>
            <a:ext cx="2009775" cy="236538"/>
          </a:xfrm>
          <a:custGeom>
            <a:avLst/>
            <a:gdLst>
              <a:gd name="T0" fmla="*/ 0 w 2782"/>
              <a:gd name="T1" fmla="*/ 20 h 323"/>
              <a:gd name="T2" fmla="*/ 91 w 2782"/>
              <a:gd name="T3" fmla="*/ 323 h 323"/>
              <a:gd name="T4" fmla="*/ 1573 w 2782"/>
              <a:gd name="T5" fmla="*/ 323 h 323"/>
              <a:gd name="T6" fmla="*/ 1674 w 2782"/>
              <a:gd name="T7" fmla="*/ 0 h 323"/>
              <a:gd name="T8" fmla="*/ 2782 w 2782"/>
              <a:gd name="T9" fmla="*/ 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2" h="323">
                <a:moveTo>
                  <a:pt x="0" y="20"/>
                </a:moveTo>
                <a:lnTo>
                  <a:pt x="91" y="323"/>
                </a:lnTo>
                <a:lnTo>
                  <a:pt x="1573" y="323"/>
                </a:lnTo>
                <a:lnTo>
                  <a:pt x="1674" y="0"/>
                </a:lnTo>
                <a:lnTo>
                  <a:pt x="2782" y="0"/>
                </a:lnTo>
              </a:path>
            </a:pathLst>
          </a:cu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6567489" y="2225675"/>
            <a:ext cx="168275" cy="331788"/>
          </a:xfrm>
          <a:prstGeom prst="line">
            <a:avLst/>
          </a:prstGeom>
          <a:noFill/>
          <a:ln w="9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9"/>
          <p:cNvSpPr>
            <a:spLocks/>
          </p:cNvSpPr>
          <p:nvPr/>
        </p:nvSpPr>
        <p:spPr bwMode="auto">
          <a:xfrm>
            <a:off x="6670675" y="2466975"/>
            <a:ext cx="71438" cy="103188"/>
          </a:xfrm>
          <a:custGeom>
            <a:avLst/>
            <a:gdLst>
              <a:gd name="T0" fmla="*/ 24 w 45"/>
              <a:gd name="T1" fmla="*/ 24 h 65"/>
              <a:gd name="T2" fmla="*/ 0 w 45"/>
              <a:gd name="T3" fmla="*/ 16 h 65"/>
              <a:gd name="T4" fmla="*/ 45 w 45"/>
              <a:gd name="T5" fmla="*/ 65 h 65"/>
              <a:gd name="T6" fmla="*/ 32 w 45"/>
              <a:gd name="T7" fmla="*/ 0 h 65"/>
              <a:gd name="T8" fmla="*/ 24 w 45"/>
              <a:gd name="T9" fmla="*/ 2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65">
                <a:moveTo>
                  <a:pt x="24" y="24"/>
                </a:moveTo>
                <a:lnTo>
                  <a:pt x="0" y="16"/>
                </a:lnTo>
                <a:lnTo>
                  <a:pt x="45" y="65"/>
                </a:lnTo>
                <a:lnTo>
                  <a:pt x="32" y="0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>
            <a:off x="6737350" y="2624139"/>
            <a:ext cx="254000" cy="542925"/>
          </a:xfrm>
          <a:prstGeom prst="line">
            <a:avLst/>
          </a:prstGeom>
          <a:noFill/>
          <a:ln w="9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1"/>
          <p:cNvSpPr>
            <a:spLocks/>
          </p:cNvSpPr>
          <p:nvPr/>
        </p:nvSpPr>
        <p:spPr bwMode="auto">
          <a:xfrm>
            <a:off x="6929438" y="3076576"/>
            <a:ext cx="69850" cy="104775"/>
          </a:xfrm>
          <a:custGeom>
            <a:avLst/>
            <a:gdLst>
              <a:gd name="T0" fmla="*/ 24 w 44"/>
              <a:gd name="T1" fmla="*/ 25 h 66"/>
              <a:gd name="T2" fmla="*/ 0 w 44"/>
              <a:gd name="T3" fmla="*/ 16 h 66"/>
              <a:gd name="T4" fmla="*/ 44 w 44"/>
              <a:gd name="T5" fmla="*/ 66 h 66"/>
              <a:gd name="T6" fmla="*/ 33 w 44"/>
              <a:gd name="T7" fmla="*/ 0 h 66"/>
              <a:gd name="T8" fmla="*/ 24 w 44"/>
              <a:gd name="T9" fmla="*/ 2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66">
                <a:moveTo>
                  <a:pt x="24" y="25"/>
                </a:moveTo>
                <a:lnTo>
                  <a:pt x="0" y="16"/>
                </a:lnTo>
                <a:lnTo>
                  <a:pt x="44" y="66"/>
                </a:lnTo>
                <a:lnTo>
                  <a:pt x="33" y="0"/>
                </a:lnTo>
                <a:lnTo>
                  <a:pt x="24" y="25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 flipV="1">
            <a:off x="7092950" y="2179639"/>
            <a:ext cx="590550" cy="949325"/>
          </a:xfrm>
          <a:prstGeom prst="line">
            <a:avLst/>
          </a:prstGeom>
          <a:noFill/>
          <a:ln w="9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3"/>
          <p:cNvSpPr>
            <a:spLocks/>
          </p:cNvSpPr>
          <p:nvPr/>
        </p:nvSpPr>
        <p:spPr bwMode="auto">
          <a:xfrm>
            <a:off x="7613650" y="2168526"/>
            <a:ext cx="76200" cy="100013"/>
          </a:xfrm>
          <a:custGeom>
            <a:avLst/>
            <a:gdLst>
              <a:gd name="T0" fmla="*/ 25 w 48"/>
              <a:gd name="T1" fmla="*/ 38 h 63"/>
              <a:gd name="T2" fmla="*/ 30 w 48"/>
              <a:gd name="T3" fmla="*/ 63 h 63"/>
              <a:gd name="T4" fmla="*/ 48 w 48"/>
              <a:gd name="T5" fmla="*/ 0 h 63"/>
              <a:gd name="T6" fmla="*/ 0 w 48"/>
              <a:gd name="T7" fmla="*/ 44 h 63"/>
              <a:gd name="T8" fmla="*/ 25 w 48"/>
              <a:gd name="T9" fmla="*/ 3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63">
                <a:moveTo>
                  <a:pt x="25" y="38"/>
                </a:moveTo>
                <a:lnTo>
                  <a:pt x="30" y="63"/>
                </a:lnTo>
                <a:lnTo>
                  <a:pt x="48" y="0"/>
                </a:lnTo>
                <a:lnTo>
                  <a:pt x="0" y="44"/>
                </a:lnTo>
                <a:lnTo>
                  <a:pt x="25" y="38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>
            <a:off x="7713663" y="2201863"/>
            <a:ext cx="166688" cy="330200"/>
          </a:xfrm>
          <a:prstGeom prst="line">
            <a:avLst/>
          </a:prstGeom>
          <a:noFill/>
          <a:ln w="9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5"/>
          <p:cNvSpPr>
            <a:spLocks/>
          </p:cNvSpPr>
          <p:nvPr/>
        </p:nvSpPr>
        <p:spPr bwMode="auto">
          <a:xfrm>
            <a:off x="7816850" y="2441575"/>
            <a:ext cx="69850" cy="103188"/>
          </a:xfrm>
          <a:custGeom>
            <a:avLst/>
            <a:gdLst>
              <a:gd name="T0" fmla="*/ 24 w 44"/>
              <a:gd name="T1" fmla="*/ 25 h 65"/>
              <a:gd name="T2" fmla="*/ 0 w 44"/>
              <a:gd name="T3" fmla="*/ 17 h 65"/>
              <a:gd name="T4" fmla="*/ 44 w 44"/>
              <a:gd name="T5" fmla="*/ 65 h 65"/>
              <a:gd name="T6" fmla="*/ 31 w 44"/>
              <a:gd name="T7" fmla="*/ 0 h 65"/>
              <a:gd name="T8" fmla="*/ 24 w 44"/>
              <a:gd name="T9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65">
                <a:moveTo>
                  <a:pt x="24" y="25"/>
                </a:moveTo>
                <a:lnTo>
                  <a:pt x="0" y="17"/>
                </a:lnTo>
                <a:lnTo>
                  <a:pt x="44" y="65"/>
                </a:lnTo>
                <a:lnTo>
                  <a:pt x="31" y="0"/>
                </a:lnTo>
                <a:lnTo>
                  <a:pt x="24" y="25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6"/>
          <p:cNvSpPr>
            <a:spLocks noChangeShapeType="1"/>
          </p:cNvSpPr>
          <p:nvPr/>
        </p:nvSpPr>
        <p:spPr bwMode="auto">
          <a:xfrm>
            <a:off x="7924800" y="2571751"/>
            <a:ext cx="254000" cy="544513"/>
          </a:xfrm>
          <a:prstGeom prst="line">
            <a:avLst/>
          </a:prstGeom>
          <a:noFill/>
          <a:ln w="9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37"/>
          <p:cNvSpPr>
            <a:spLocks/>
          </p:cNvSpPr>
          <p:nvPr/>
        </p:nvSpPr>
        <p:spPr bwMode="auto">
          <a:xfrm>
            <a:off x="8116889" y="3025775"/>
            <a:ext cx="68263" cy="103188"/>
          </a:xfrm>
          <a:custGeom>
            <a:avLst/>
            <a:gdLst>
              <a:gd name="T0" fmla="*/ 24 w 43"/>
              <a:gd name="T1" fmla="*/ 24 h 65"/>
              <a:gd name="T2" fmla="*/ 0 w 43"/>
              <a:gd name="T3" fmla="*/ 15 h 65"/>
              <a:gd name="T4" fmla="*/ 43 w 43"/>
              <a:gd name="T5" fmla="*/ 65 h 65"/>
              <a:gd name="T6" fmla="*/ 32 w 43"/>
              <a:gd name="T7" fmla="*/ 0 h 65"/>
              <a:gd name="T8" fmla="*/ 24 w 43"/>
              <a:gd name="T9" fmla="*/ 2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65">
                <a:moveTo>
                  <a:pt x="24" y="24"/>
                </a:moveTo>
                <a:lnTo>
                  <a:pt x="0" y="15"/>
                </a:lnTo>
                <a:lnTo>
                  <a:pt x="43" y="65"/>
                </a:lnTo>
                <a:lnTo>
                  <a:pt x="32" y="0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36800" y="3583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971800" y="1447801"/>
            <a:ext cx="7345362" cy="477837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636588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Overview</a:t>
            </a:r>
          </a:p>
          <a:p>
            <a:pPr marL="636588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Physical Layer</a:t>
            </a:r>
          </a:p>
          <a:p>
            <a:pPr marL="636588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Data Link Layer</a:t>
            </a:r>
          </a:p>
          <a:p>
            <a:pPr marL="636588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Network Layer</a:t>
            </a:r>
          </a:p>
          <a:p>
            <a:pPr marL="636588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Protocol Layer</a:t>
            </a:r>
          </a:p>
          <a:p>
            <a:pPr marL="636588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Case Studies</a:t>
            </a:r>
          </a:p>
          <a:p>
            <a:pPr marL="636588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Storage Media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7137240" y="2743200"/>
            <a:ext cx="1397160" cy="98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3583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Framing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17800" y="1733550"/>
            <a:ext cx="7188200" cy="44386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Create a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frame</a:t>
            </a:r>
            <a:r>
              <a:rPr lang="en-US" dirty="0">
                <a:latin typeface="Calibri" panose="020F0502020204030204" pitchFamily="34" charset="0"/>
              </a:rPr>
              <a:t> of data from logical bits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frame</a:t>
            </a:r>
            <a:r>
              <a:rPr lang="en-US" dirty="0">
                <a:latin typeface="Calibri" panose="020F0502020204030204" pitchFamily="34" charset="0"/>
              </a:rPr>
              <a:t> is an atomic unit of data (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data packet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How do we detect frames ?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Demarcation</a:t>
            </a:r>
            <a:r>
              <a:rPr lang="en-US" dirty="0">
                <a:latin typeface="Calibri" panose="020F0502020204030204" pitchFamily="34" charset="0"/>
              </a:rPr>
              <a:t> by inserting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pauses</a:t>
            </a:r>
            <a:r>
              <a:rPr lang="en-US" dirty="0">
                <a:latin typeface="Calibri" panose="020F0502020204030204" pitchFamily="34" charset="0"/>
              </a:rPr>
              <a:t> → wastes bandwidth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Bit count</a:t>
            </a:r>
            <a:r>
              <a:rPr lang="en-US" dirty="0">
                <a:latin typeface="Calibri" panose="020F0502020204030204" pitchFamily="34" charset="0"/>
              </a:rPr>
              <a:t> → Count the number of bits.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What if we miss a bit ?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752600"/>
            <a:ext cx="7416800" cy="32766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Frame Detection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Bit/Byte Stuffing</a:t>
            </a:r>
            <a:r>
              <a:rPr lang="en-US" sz="2800" dirty="0">
                <a:latin typeface="Calibri" panose="020F0502020204030204" pitchFamily="34" charset="0"/>
              </a:rPr>
              <a:t> → Insert special symbols at the beginning and end of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frames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For example,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insert</a:t>
            </a:r>
            <a:r>
              <a:rPr lang="en-US" sz="2800" dirty="0">
                <a:latin typeface="Calibri" panose="020F0502020204030204" pitchFamily="34" charset="0"/>
              </a:rPr>
              <a:t> the </a:t>
            </a:r>
            <a:r>
              <a:rPr lang="en-US" sz="2800" dirty="0">
                <a:solidFill>
                  <a:srgbClr val="280099"/>
                </a:solidFill>
                <a:latin typeface="Calibri" panose="020F0502020204030204" pitchFamily="34" charset="0"/>
              </a:rPr>
              <a:t>sequence </a:t>
            </a:r>
            <a:r>
              <a:rPr lang="en-US" sz="2800" dirty="0">
                <a:latin typeface="Calibri" panose="020F0502020204030204" pitchFamily="34" charset="0"/>
              </a:rPr>
              <a:t>: 0xDEADBEEE, at the beginning. If DEADBEEE occurs inside the message, repeat the symbol two times. (Similar to ‘\’ in C++/ Java)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endParaRPr lang="en-US"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892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Error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Detection</a:t>
            </a:r>
            <a:r>
              <a:rPr lang="fr-FR" dirty="0">
                <a:solidFill>
                  <a:schemeClr val="tx1"/>
                </a:solidFill>
              </a:rPr>
              <a:t>/ Correction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1600200"/>
            <a:ext cx="7416800" cy="4525962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Single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error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detection</a:t>
            </a:r>
            <a:r>
              <a:rPr lang="en-US" dirty="0">
                <a:latin typeface="Calibri" panose="020F0502020204030204" pitchFamily="34" charset="0"/>
              </a:rPr>
              <a:t>. Have a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parity</a:t>
            </a:r>
            <a:r>
              <a:rPr lang="en-US" dirty="0">
                <a:latin typeface="Calibri" panose="020F0502020204030204" pitchFamily="34" charset="0"/>
              </a:rPr>
              <a:t> bit.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2259014" y="4068763"/>
            <a:ext cx="6662737" cy="1844675"/>
            <a:chOff x="943" y="2640"/>
            <a:chExt cx="4197" cy="1162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943" y="2640"/>
              <a:ext cx="4197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4330" y="2809"/>
              <a:ext cx="462" cy="400"/>
            </a:xfrm>
            <a:prstGeom prst="rect">
              <a:avLst/>
            </a:prstGeom>
            <a:solidFill>
              <a:srgbClr val="A2D0D9"/>
            </a:solidFill>
            <a:ln w="1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100" y="2813"/>
              <a:ext cx="401" cy="400"/>
            </a:xfrm>
            <a:prstGeom prst="rect">
              <a:avLst/>
            </a:prstGeom>
            <a:solidFill>
              <a:srgbClr val="FFE6D5"/>
            </a:solidFill>
            <a:ln w="1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1502" y="2813"/>
              <a:ext cx="402" cy="400"/>
            </a:xfrm>
            <a:prstGeom prst="rect">
              <a:avLst/>
            </a:prstGeom>
            <a:solidFill>
              <a:srgbClr val="FFE6D5"/>
            </a:solidFill>
            <a:ln w="1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903" y="2813"/>
              <a:ext cx="401" cy="400"/>
            </a:xfrm>
            <a:prstGeom prst="rect">
              <a:avLst/>
            </a:prstGeom>
            <a:solidFill>
              <a:srgbClr val="FFE6D5"/>
            </a:solidFill>
            <a:ln w="1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2306" y="2813"/>
              <a:ext cx="401" cy="400"/>
            </a:xfrm>
            <a:prstGeom prst="rect">
              <a:avLst/>
            </a:prstGeom>
            <a:solidFill>
              <a:srgbClr val="FFE6D5"/>
            </a:solidFill>
            <a:ln w="1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709" y="2813"/>
              <a:ext cx="401" cy="400"/>
            </a:xfrm>
            <a:prstGeom prst="rect">
              <a:avLst/>
            </a:prstGeom>
            <a:solidFill>
              <a:srgbClr val="FFE6D5"/>
            </a:solidFill>
            <a:ln w="1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111" y="2813"/>
              <a:ext cx="401" cy="400"/>
            </a:xfrm>
            <a:prstGeom prst="rect">
              <a:avLst/>
            </a:prstGeom>
            <a:solidFill>
              <a:srgbClr val="FFE6D5"/>
            </a:solidFill>
            <a:ln w="1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3521" y="2813"/>
              <a:ext cx="401" cy="400"/>
            </a:xfrm>
            <a:prstGeom prst="rect">
              <a:avLst/>
            </a:prstGeom>
            <a:solidFill>
              <a:srgbClr val="FFE6D5"/>
            </a:solidFill>
            <a:ln w="1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3924" y="2813"/>
              <a:ext cx="402" cy="400"/>
            </a:xfrm>
            <a:prstGeom prst="rect">
              <a:avLst/>
            </a:prstGeom>
            <a:solidFill>
              <a:srgbClr val="FFE6D5"/>
            </a:solidFill>
            <a:ln w="1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1124" y="3265"/>
              <a:ext cx="1598" cy="194"/>
            </a:xfrm>
            <a:custGeom>
              <a:avLst/>
              <a:gdLst>
                <a:gd name="T0" fmla="*/ 0 w 2141"/>
                <a:gd name="T1" fmla="*/ 0 h 256"/>
                <a:gd name="T2" fmla="*/ 85 w 2141"/>
                <a:gd name="T3" fmla="*/ 131 h 256"/>
                <a:gd name="T4" fmla="*/ 2065 w 2141"/>
                <a:gd name="T5" fmla="*/ 131 h 256"/>
                <a:gd name="T6" fmla="*/ 2141 w 2141"/>
                <a:gd name="T7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256">
                  <a:moveTo>
                    <a:pt x="0" y="0"/>
                  </a:moveTo>
                  <a:lnTo>
                    <a:pt x="85" y="131"/>
                  </a:lnTo>
                  <a:lnTo>
                    <a:pt x="2065" y="131"/>
                  </a:lnTo>
                  <a:lnTo>
                    <a:pt x="2141" y="256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2725" y="3267"/>
              <a:ext cx="1598" cy="195"/>
            </a:xfrm>
            <a:custGeom>
              <a:avLst/>
              <a:gdLst>
                <a:gd name="T0" fmla="*/ 2141 w 2141"/>
                <a:gd name="T1" fmla="*/ 0 h 257"/>
                <a:gd name="T2" fmla="*/ 2056 w 2141"/>
                <a:gd name="T3" fmla="*/ 131 h 257"/>
                <a:gd name="T4" fmla="*/ 76 w 2141"/>
                <a:gd name="T5" fmla="*/ 131 h 257"/>
                <a:gd name="T6" fmla="*/ 0 w 2141"/>
                <a:gd name="T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257">
                  <a:moveTo>
                    <a:pt x="2141" y="0"/>
                  </a:moveTo>
                  <a:lnTo>
                    <a:pt x="2056" y="131"/>
                  </a:lnTo>
                  <a:lnTo>
                    <a:pt x="76" y="131"/>
                  </a:lnTo>
                  <a:lnTo>
                    <a:pt x="0" y="257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2315" y="3518"/>
              <a:ext cx="7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700" dirty="0">
                  <a:solidFill>
                    <a:srgbClr val="000000"/>
                  </a:solidFill>
                  <a:latin typeface="Sans"/>
                </a:rPr>
                <a:t>Data bits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4155" y="3540"/>
              <a:ext cx="79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700" dirty="0">
                  <a:solidFill>
                    <a:srgbClr val="000000"/>
                  </a:solidFill>
                  <a:latin typeface="Sans"/>
                </a:rPr>
                <a:t>Parity bit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V="1">
              <a:off x="4556" y="3219"/>
              <a:ext cx="0" cy="275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510" y="3219"/>
              <a:ext cx="91" cy="163"/>
            </a:xfrm>
            <a:custGeom>
              <a:avLst/>
              <a:gdLst>
                <a:gd name="T0" fmla="*/ 46 w 91"/>
                <a:gd name="T1" fmla="*/ 116 h 163"/>
                <a:gd name="T2" fmla="*/ 91 w 91"/>
                <a:gd name="T3" fmla="*/ 163 h 163"/>
                <a:gd name="T4" fmla="*/ 46 w 91"/>
                <a:gd name="T5" fmla="*/ 0 h 163"/>
                <a:gd name="T6" fmla="*/ 0 w 91"/>
                <a:gd name="T7" fmla="*/ 163 h 163"/>
                <a:gd name="T8" fmla="*/ 46 w 91"/>
                <a:gd name="T9" fmla="*/ 11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63">
                  <a:moveTo>
                    <a:pt x="46" y="116"/>
                  </a:moveTo>
                  <a:lnTo>
                    <a:pt x="91" y="163"/>
                  </a:lnTo>
                  <a:lnTo>
                    <a:pt x="46" y="0"/>
                  </a:lnTo>
                  <a:lnTo>
                    <a:pt x="0" y="163"/>
                  </a:lnTo>
                  <a:lnTo>
                    <a:pt x="46" y="116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01017" y="2686513"/>
                <a:ext cx="42841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3600" dirty="0"/>
                  <a:t>....</a:t>
                </a:r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017" y="2686513"/>
                <a:ext cx="4284186" cy="553998"/>
              </a:xfrm>
              <a:prstGeom prst="rect">
                <a:avLst/>
              </a:prstGeom>
              <a:blipFill>
                <a:blip r:embed="rId3"/>
                <a:stretch>
                  <a:fillRect t="-25275" b="-483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565400" y="293688"/>
            <a:ext cx="7416800" cy="1047750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Other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Error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Detection</a:t>
            </a:r>
            <a:r>
              <a:rPr lang="fr-FR" dirty="0">
                <a:solidFill>
                  <a:schemeClr val="tx1"/>
                </a:solidFill>
              </a:rPr>
              <a:t>/Correction </a:t>
            </a:r>
            <a:r>
              <a:rPr lang="fr-FR" dirty="0" err="1">
                <a:solidFill>
                  <a:schemeClr val="tx1"/>
                </a:solidFill>
              </a:rPr>
              <a:t>Schemes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1774826"/>
            <a:ext cx="7797800" cy="4625975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33813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Single Bit Error Correction</a:t>
            </a:r>
            <a:r>
              <a:rPr lang="en-US" dirty="0">
                <a:latin typeface="Calibri" panose="020F0502020204030204" pitchFamily="34" charset="0"/>
              </a:rPr>
              <a:t> → Achieved by having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multiple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 parity bits</a:t>
            </a:r>
            <a:r>
              <a:rPr lang="en-US" dirty="0">
                <a:latin typeface="Calibri" panose="020F0502020204030204" pitchFamily="34" charset="0"/>
              </a:rPr>
              <a:t> (taught in classes on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 data communication</a:t>
            </a:r>
            <a:r>
              <a:rPr lang="en-US" dirty="0">
                <a:latin typeface="Calibri" panose="020F0502020204030204" pitchFamily="34" charset="0"/>
              </a:rPr>
              <a:t>, and </a:t>
            </a:r>
            <a:r>
              <a:rPr lang="en-US" dirty="0">
                <a:solidFill>
                  <a:srgbClr val="006B6B"/>
                </a:solidFill>
                <a:latin typeface="Calibri" panose="020F0502020204030204" pitchFamily="34" charset="0"/>
              </a:rPr>
              <a:t>coding theory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marL="574675" indent="-33813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SECDED (Single Error Correct, Double Error Detect) →Taught in courses on coding theory</a:t>
            </a:r>
          </a:p>
          <a:p>
            <a:pPr marL="574675" indent="-33813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CRC (Cyclic redundancy check) → Used to check a burst of errors.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Arbitration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828800"/>
            <a:ext cx="7772400" cy="36576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40163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In a </a:t>
            </a:r>
            <a:r>
              <a:rPr lang="en-US" dirty="0" err="1">
                <a:solidFill>
                  <a:srgbClr val="2300DC"/>
                </a:solidFill>
                <a:latin typeface="Calibri" panose="020F0502020204030204" pitchFamily="34" charset="0"/>
              </a:rPr>
              <a:t>multidrop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 bus, </a:t>
            </a:r>
            <a:r>
              <a:rPr lang="en-US" dirty="0">
                <a:latin typeface="Calibri" panose="020F0502020204030204" pitchFamily="34" charset="0"/>
              </a:rPr>
              <a:t>multiple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transmitters</a:t>
            </a:r>
            <a:r>
              <a:rPr lang="en-US" dirty="0">
                <a:latin typeface="Calibri" panose="020F0502020204030204" pitchFamily="34" charset="0"/>
              </a:rPr>
              <a:t> are connected to a single bus</a:t>
            </a:r>
          </a:p>
          <a:p>
            <a:pPr marL="574675" indent="-40163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How do they get access to the bus ? Use a method called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arbitration</a:t>
            </a:r>
          </a:p>
          <a:p>
            <a:pPr marL="574675" indent="-40163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Two methods for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 arbitration → </a:t>
            </a:r>
            <a:r>
              <a:rPr lang="en-US" dirty="0" err="1">
                <a:solidFill>
                  <a:srgbClr val="004A4A"/>
                </a:solidFill>
                <a:latin typeface="Calibri" panose="020F0502020204030204" pitchFamily="34" charset="0"/>
              </a:rPr>
              <a:t>centralised</a:t>
            </a:r>
            <a:r>
              <a:rPr lang="en-US" dirty="0">
                <a:latin typeface="Calibri" panose="020F0502020204030204" pitchFamily="34" charset="0"/>
              </a:rPr>
              <a:t>, and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daisy chain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4345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Centralised</a:t>
            </a:r>
            <a:r>
              <a:rPr lang="fr-FR" dirty="0">
                <a:solidFill>
                  <a:schemeClr val="tx1"/>
                </a:solidFill>
              </a:rPr>
              <a:t> Arbitration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3251200" y="5738812"/>
            <a:ext cx="7416800" cy="509588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FF0000"/>
                </a:solidFill>
                <a:latin typeface="" pitchFamily="18"/>
              </a:rPr>
              <a:t>request</a:t>
            </a:r>
            <a:r>
              <a:rPr lang="en-US" dirty="0">
                <a:latin typeface="" pitchFamily="18"/>
              </a:rPr>
              <a:t> → </a:t>
            </a:r>
            <a:r>
              <a:rPr lang="en-US" dirty="0">
                <a:solidFill>
                  <a:srgbClr val="33CC66"/>
                </a:solidFill>
                <a:latin typeface="" pitchFamily="18"/>
              </a:rPr>
              <a:t>grant</a:t>
            </a:r>
            <a:r>
              <a:rPr lang="en-US" dirty="0">
                <a:latin typeface="" pitchFamily="18"/>
              </a:rPr>
              <a:t> → </a:t>
            </a:r>
            <a:r>
              <a:rPr lang="en-US" dirty="0">
                <a:solidFill>
                  <a:srgbClr val="2300DC"/>
                </a:solidFill>
                <a:latin typeface="" pitchFamily="18"/>
              </a:rPr>
              <a:t>release</a:t>
            </a:r>
          </a:p>
        </p:txBody>
      </p:sp>
      <p:grpSp>
        <p:nvGrpSpPr>
          <p:cNvPr id="8" name="Group 23"/>
          <p:cNvGrpSpPr>
            <a:grpSpLocks noChangeAspect="1"/>
          </p:cNvGrpSpPr>
          <p:nvPr/>
        </p:nvGrpSpPr>
        <p:grpSpPr bwMode="auto">
          <a:xfrm>
            <a:off x="3490914" y="1752601"/>
            <a:ext cx="5043487" cy="3744913"/>
            <a:chOff x="1239" y="1104"/>
            <a:chExt cx="3177" cy="2359"/>
          </a:xfrm>
        </p:grpSpPr>
        <p:sp>
          <p:nvSpPr>
            <p:cNvPr id="9" name="AutoShape 22"/>
            <p:cNvSpPr>
              <a:spLocks noChangeAspect="1" noChangeArrowheads="1" noTextEdit="1"/>
            </p:cNvSpPr>
            <p:nvPr/>
          </p:nvSpPr>
          <p:spPr bwMode="auto">
            <a:xfrm>
              <a:off x="1239" y="1104"/>
              <a:ext cx="3177" cy="2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24"/>
            <p:cNvSpPr>
              <a:spLocks noChangeArrowheads="1"/>
            </p:cNvSpPr>
            <p:nvPr/>
          </p:nvSpPr>
          <p:spPr bwMode="auto">
            <a:xfrm>
              <a:off x="1260" y="2058"/>
              <a:ext cx="633" cy="436"/>
            </a:xfrm>
            <a:prstGeom prst="rect">
              <a:avLst/>
            </a:prstGeom>
            <a:solidFill>
              <a:srgbClr val="82C1CE"/>
            </a:solidFill>
            <a:ln w="0">
              <a:solidFill>
                <a:srgbClr val="323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5"/>
            <p:cNvSpPr>
              <a:spLocks/>
            </p:cNvSpPr>
            <p:nvPr/>
          </p:nvSpPr>
          <p:spPr bwMode="auto">
            <a:xfrm>
              <a:off x="2473" y="1996"/>
              <a:ext cx="706" cy="571"/>
            </a:xfrm>
            <a:custGeom>
              <a:avLst/>
              <a:gdLst>
                <a:gd name="T0" fmla="*/ 16 w 68"/>
                <a:gd name="T1" fmla="*/ 0 h 55"/>
                <a:gd name="T2" fmla="*/ 52 w 68"/>
                <a:gd name="T3" fmla="*/ 0 h 55"/>
                <a:gd name="T4" fmla="*/ 68 w 68"/>
                <a:gd name="T5" fmla="*/ 17 h 55"/>
                <a:gd name="T6" fmla="*/ 68 w 68"/>
                <a:gd name="T7" fmla="*/ 39 h 55"/>
                <a:gd name="T8" fmla="*/ 52 w 68"/>
                <a:gd name="T9" fmla="*/ 55 h 55"/>
                <a:gd name="T10" fmla="*/ 16 w 68"/>
                <a:gd name="T11" fmla="*/ 55 h 55"/>
                <a:gd name="T12" fmla="*/ 0 w 68"/>
                <a:gd name="T13" fmla="*/ 39 h 55"/>
                <a:gd name="T14" fmla="*/ 0 w 68"/>
                <a:gd name="T15" fmla="*/ 17 h 55"/>
                <a:gd name="T16" fmla="*/ 16 w 68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55">
                  <a:moveTo>
                    <a:pt x="16" y="0"/>
                  </a:moveTo>
                  <a:lnTo>
                    <a:pt x="52" y="0"/>
                  </a:lnTo>
                  <a:cubicBezTo>
                    <a:pt x="61" y="0"/>
                    <a:pt x="68" y="8"/>
                    <a:pt x="68" y="17"/>
                  </a:cubicBezTo>
                  <a:lnTo>
                    <a:pt x="68" y="39"/>
                  </a:lnTo>
                  <a:cubicBezTo>
                    <a:pt x="68" y="48"/>
                    <a:pt x="61" y="55"/>
                    <a:pt x="52" y="55"/>
                  </a:cubicBezTo>
                  <a:lnTo>
                    <a:pt x="16" y="55"/>
                  </a:lnTo>
                  <a:cubicBezTo>
                    <a:pt x="7" y="55"/>
                    <a:pt x="0" y="48"/>
                    <a:pt x="0" y="39"/>
                  </a:cubicBezTo>
                  <a:lnTo>
                    <a:pt x="0" y="17"/>
                  </a:lnTo>
                  <a:cubicBezTo>
                    <a:pt x="0" y="8"/>
                    <a:pt x="7" y="0"/>
                    <a:pt x="16" y="0"/>
                  </a:cubicBezTo>
                  <a:close/>
                </a:path>
              </a:pathLst>
            </a:custGeom>
            <a:solidFill>
              <a:srgbClr val="F0D8C2"/>
            </a:solidFill>
            <a:ln w="0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2546" y="2172"/>
              <a:ext cx="52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24282B"/>
                  </a:solidFill>
                  <a:latin typeface="Arial" pitchFamily="34" charset="0"/>
                </a:rPr>
                <a:t>Arbiter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Rectangle 27"/>
            <p:cNvSpPr>
              <a:spLocks noChangeArrowheads="1"/>
            </p:cNvSpPr>
            <p:nvPr/>
          </p:nvSpPr>
          <p:spPr bwMode="auto">
            <a:xfrm>
              <a:off x="1260" y="2172"/>
              <a:ext cx="5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24282B"/>
                  </a:solidFill>
                  <a:latin typeface="Arial" pitchFamily="34" charset="0"/>
                </a:rPr>
                <a:t>Device 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2494" y="3189"/>
              <a:ext cx="633" cy="249"/>
            </a:xfrm>
            <a:prstGeom prst="rect">
              <a:avLst/>
            </a:prstGeom>
            <a:solidFill>
              <a:srgbClr val="82C1CE"/>
            </a:solidFill>
            <a:ln w="0">
              <a:solidFill>
                <a:srgbClr val="323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2515" y="3220"/>
              <a:ext cx="5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24282B"/>
                  </a:solidFill>
                  <a:latin typeface="Arial" pitchFamily="34" charset="0"/>
                </a:rPr>
                <a:t>Device 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3760" y="2079"/>
              <a:ext cx="632" cy="425"/>
            </a:xfrm>
            <a:prstGeom prst="rect">
              <a:avLst/>
            </a:prstGeom>
            <a:solidFill>
              <a:srgbClr val="82C1CE"/>
            </a:solidFill>
            <a:ln w="0">
              <a:solidFill>
                <a:srgbClr val="323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31"/>
            <p:cNvSpPr>
              <a:spLocks noChangeArrowheads="1"/>
            </p:cNvSpPr>
            <p:nvPr/>
          </p:nvSpPr>
          <p:spPr bwMode="auto">
            <a:xfrm>
              <a:off x="3791" y="2203"/>
              <a:ext cx="5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24282B"/>
                  </a:solidFill>
                  <a:latin typeface="Arial" pitchFamily="34" charset="0"/>
                </a:rPr>
                <a:t>Device 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32"/>
            <p:cNvSpPr>
              <a:spLocks noChangeArrowheads="1"/>
            </p:cNvSpPr>
            <p:nvPr/>
          </p:nvSpPr>
          <p:spPr bwMode="auto">
            <a:xfrm>
              <a:off x="2505" y="1125"/>
              <a:ext cx="632" cy="249"/>
            </a:xfrm>
            <a:prstGeom prst="rect">
              <a:avLst/>
            </a:prstGeom>
            <a:solidFill>
              <a:srgbClr val="82C1CE"/>
            </a:solidFill>
            <a:ln w="0">
              <a:solidFill>
                <a:srgbClr val="323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33"/>
            <p:cNvSpPr>
              <a:spLocks noChangeArrowheads="1"/>
            </p:cNvSpPr>
            <p:nvPr/>
          </p:nvSpPr>
          <p:spPr bwMode="auto">
            <a:xfrm>
              <a:off x="2525" y="1156"/>
              <a:ext cx="5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24282B"/>
                  </a:solidFill>
                  <a:latin typeface="Arial" pitchFamily="34" charset="0"/>
                </a:rPr>
                <a:t>Device 4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1882" y="2121"/>
              <a:ext cx="581" cy="0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5"/>
            <p:cNvSpPr>
              <a:spLocks/>
            </p:cNvSpPr>
            <p:nvPr/>
          </p:nvSpPr>
          <p:spPr bwMode="auto">
            <a:xfrm>
              <a:off x="2411" y="2100"/>
              <a:ext cx="62" cy="41"/>
            </a:xfrm>
            <a:custGeom>
              <a:avLst/>
              <a:gdLst>
                <a:gd name="T0" fmla="*/ 2 w 6"/>
                <a:gd name="T1" fmla="*/ 2 h 4"/>
                <a:gd name="T2" fmla="*/ 0 w 6"/>
                <a:gd name="T3" fmla="*/ 4 h 4"/>
                <a:gd name="T4" fmla="*/ 6 w 6"/>
                <a:gd name="T5" fmla="*/ 2 h 4"/>
                <a:gd name="T6" fmla="*/ 0 w 6"/>
                <a:gd name="T7" fmla="*/ 0 h 4"/>
                <a:gd name="T8" fmla="*/ 2 w 6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2" y="2"/>
                  </a:moveTo>
                  <a:lnTo>
                    <a:pt x="0" y="4"/>
                  </a:lnTo>
                  <a:lnTo>
                    <a:pt x="6" y="2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36"/>
            <p:cNvSpPr>
              <a:spLocks noChangeArrowheads="1"/>
            </p:cNvSpPr>
            <p:nvPr/>
          </p:nvSpPr>
          <p:spPr bwMode="auto">
            <a:xfrm>
              <a:off x="2017" y="1975"/>
              <a:ext cx="42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24282B"/>
                  </a:solidFill>
                  <a:latin typeface="Arial" pitchFamily="34" charset="0"/>
                </a:rPr>
                <a:t>Request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Line 37"/>
            <p:cNvSpPr>
              <a:spLocks noChangeShapeType="1"/>
            </p:cNvSpPr>
            <p:nvPr/>
          </p:nvSpPr>
          <p:spPr bwMode="auto">
            <a:xfrm flipH="1">
              <a:off x="2401" y="2266"/>
              <a:ext cx="72" cy="0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38"/>
            <p:cNvSpPr>
              <a:spLocks noChangeShapeType="1"/>
            </p:cNvSpPr>
            <p:nvPr/>
          </p:nvSpPr>
          <p:spPr bwMode="auto">
            <a:xfrm flipH="1">
              <a:off x="2245" y="2266"/>
              <a:ext cx="73" cy="0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39"/>
            <p:cNvSpPr>
              <a:spLocks noChangeShapeType="1"/>
            </p:cNvSpPr>
            <p:nvPr/>
          </p:nvSpPr>
          <p:spPr bwMode="auto">
            <a:xfrm flipH="1">
              <a:off x="2090" y="2266"/>
              <a:ext cx="72" cy="0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40"/>
            <p:cNvSpPr>
              <a:spLocks noChangeShapeType="1"/>
            </p:cNvSpPr>
            <p:nvPr/>
          </p:nvSpPr>
          <p:spPr bwMode="auto">
            <a:xfrm flipH="1">
              <a:off x="1934" y="2266"/>
              <a:ext cx="73" cy="0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1"/>
            <p:cNvSpPr>
              <a:spLocks/>
            </p:cNvSpPr>
            <p:nvPr/>
          </p:nvSpPr>
          <p:spPr bwMode="auto">
            <a:xfrm>
              <a:off x="1882" y="2255"/>
              <a:ext cx="73" cy="31"/>
            </a:xfrm>
            <a:custGeom>
              <a:avLst/>
              <a:gdLst>
                <a:gd name="T0" fmla="*/ 5 w 7"/>
                <a:gd name="T1" fmla="*/ 1 h 3"/>
                <a:gd name="T2" fmla="*/ 7 w 7"/>
                <a:gd name="T3" fmla="*/ 0 h 3"/>
                <a:gd name="T4" fmla="*/ 0 w 7"/>
                <a:gd name="T5" fmla="*/ 1 h 3"/>
                <a:gd name="T6" fmla="*/ 7 w 7"/>
                <a:gd name="T7" fmla="*/ 3 h 3"/>
                <a:gd name="T8" fmla="*/ 5 w 7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1"/>
                  </a:moveTo>
                  <a:lnTo>
                    <a:pt x="7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42"/>
            <p:cNvSpPr>
              <a:spLocks noChangeArrowheads="1"/>
            </p:cNvSpPr>
            <p:nvPr/>
          </p:nvSpPr>
          <p:spPr bwMode="auto">
            <a:xfrm>
              <a:off x="2058" y="2141"/>
              <a:ext cx="24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24282B"/>
                  </a:solidFill>
                  <a:latin typeface="Arial" pitchFamily="34" charset="0"/>
                </a:rPr>
                <a:t>Grant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9" name="Rectangle 43"/>
            <p:cNvSpPr>
              <a:spLocks noChangeArrowheads="1"/>
            </p:cNvSpPr>
            <p:nvPr/>
          </p:nvSpPr>
          <p:spPr bwMode="auto">
            <a:xfrm>
              <a:off x="2038" y="2297"/>
              <a:ext cx="41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24282B"/>
                  </a:solidFill>
                  <a:latin typeface="Arial" pitchFamily="34" charset="0"/>
                </a:rPr>
                <a:t>Release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Line 44"/>
            <p:cNvSpPr>
              <a:spLocks noChangeShapeType="1"/>
            </p:cNvSpPr>
            <p:nvPr/>
          </p:nvSpPr>
          <p:spPr bwMode="auto">
            <a:xfrm>
              <a:off x="1893" y="2421"/>
              <a:ext cx="580" cy="0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5"/>
            <p:cNvSpPr>
              <a:spLocks/>
            </p:cNvSpPr>
            <p:nvPr/>
          </p:nvSpPr>
          <p:spPr bwMode="auto">
            <a:xfrm>
              <a:off x="2422" y="2401"/>
              <a:ext cx="62" cy="41"/>
            </a:xfrm>
            <a:custGeom>
              <a:avLst/>
              <a:gdLst>
                <a:gd name="T0" fmla="*/ 2 w 6"/>
                <a:gd name="T1" fmla="*/ 2 h 4"/>
                <a:gd name="T2" fmla="*/ 0 w 6"/>
                <a:gd name="T3" fmla="*/ 4 h 4"/>
                <a:gd name="T4" fmla="*/ 6 w 6"/>
                <a:gd name="T5" fmla="*/ 2 h 4"/>
                <a:gd name="T6" fmla="*/ 0 w 6"/>
                <a:gd name="T7" fmla="*/ 0 h 4"/>
                <a:gd name="T8" fmla="*/ 2 w 6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2" y="2"/>
                  </a:moveTo>
                  <a:lnTo>
                    <a:pt x="0" y="4"/>
                  </a:lnTo>
                  <a:lnTo>
                    <a:pt x="6" y="2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" name="Line 46"/>
            <p:cNvSpPr>
              <a:spLocks noChangeShapeType="1"/>
            </p:cNvSpPr>
            <p:nvPr/>
          </p:nvSpPr>
          <p:spPr bwMode="auto">
            <a:xfrm flipH="1">
              <a:off x="3179" y="2131"/>
              <a:ext cx="581" cy="0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5" name="Freeform 47"/>
            <p:cNvSpPr>
              <a:spLocks/>
            </p:cNvSpPr>
            <p:nvPr/>
          </p:nvSpPr>
          <p:spPr bwMode="auto">
            <a:xfrm>
              <a:off x="3168" y="2110"/>
              <a:ext cx="73" cy="42"/>
            </a:xfrm>
            <a:custGeom>
              <a:avLst/>
              <a:gdLst>
                <a:gd name="T0" fmla="*/ 5 w 7"/>
                <a:gd name="T1" fmla="*/ 2 h 4"/>
                <a:gd name="T2" fmla="*/ 7 w 7"/>
                <a:gd name="T3" fmla="*/ 0 h 4"/>
                <a:gd name="T4" fmla="*/ 0 w 7"/>
                <a:gd name="T5" fmla="*/ 2 h 4"/>
                <a:gd name="T6" fmla="*/ 7 w 7"/>
                <a:gd name="T7" fmla="*/ 4 h 4"/>
                <a:gd name="T8" fmla="*/ 5 w 7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2"/>
                  </a:moveTo>
                  <a:lnTo>
                    <a:pt x="7" y="0"/>
                  </a:lnTo>
                  <a:lnTo>
                    <a:pt x="0" y="2"/>
                  </a:lnTo>
                  <a:lnTo>
                    <a:pt x="7" y="4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6" name="Rectangle 48"/>
            <p:cNvSpPr>
              <a:spLocks noChangeArrowheads="1"/>
            </p:cNvSpPr>
            <p:nvPr/>
          </p:nvSpPr>
          <p:spPr bwMode="auto">
            <a:xfrm>
              <a:off x="3303" y="1985"/>
              <a:ext cx="42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24282B"/>
                  </a:solidFill>
                  <a:latin typeface="Arial" pitchFamily="34" charset="0"/>
                </a:rPr>
                <a:t>Request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6387" name="Line 49"/>
            <p:cNvSpPr>
              <a:spLocks noChangeShapeType="1"/>
            </p:cNvSpPr>
            <p:nvPr/>
          </p:nvSpPr>
          <p:spPr bwMode="auto">
            <a:xfrm>
              <a:off x="3179" y="2276"/>
              <a:ext cx="72" cy="0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8" name="Line 50"/>
            <p:cNvSpPr>
              <a:spLocks noChangeShapeType="1"/>
            </p:cNvSpPr>
            <p:nvPr/>
          </p:nvSpPr>
          <p:spPr bwMode="auto">
            <a:xfrm>
              <a:off x="3334" y="2276"/>
              <a:ext cx="73" cy="0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9" name="Line 51"/>
            <p:cNvSpPr>
              <a:spLocks noChangeShapeType="1"/>
            </p:cNvSpPr>
            <p:nvPr/>
          </p:nvSpPr>
          <p:spPr bwMode="auto">
            <a:xfrm>
              <a:off x="3490" y="2276"/>
              <a:ext cx="73" cy="0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0" name="Line 52"/>
            <p:cNvSpPr>
              <a:spLocks noChangeShapeType="1"/>
            </p:cNvSpPr>
            <p:nvPr/>
          </p:nvSpPr>
          <p:spPr bwMode="auto">
            <a:xfrm>
              <a:off x="3646" y="2276"/>
              <a:ext cx="72" cy="0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1" name="Freeform 53"/>
            <p:cNvSpPr>
              <a:spLocks/>
            </p:cNvSpPr>
            <p:nvPr/>
          </p:nvSpPr>
          <p:spPr bwMode="auto">
            <a:xfrm>
              <a:off x="3697" y="2255"/>
              <a:ext cx="73" cy="42"/>
            </a:xfrm>
            <a:custGeom>
              <a:avLst/>
              <a:gdLst>
                <a:gd name="T0" fmla="*/ 2 w 7"/>
                <a:gd name="T1" fmla="*/ 2 h 4"/>
                <a:gd name="T2" fmla="*/ 0 w 7"/>
                <a:gd name="T3" fmla="*/ 4 h 4"/>
                <a:gd name="T4" fmla="*/ 7 w 7"/>
                <a:gd name="T5" fmla="*/ 2 h 4"/>
                <a:gd name="T6" fmla="*/ 0 w 7"/>
                <a:gd name="T7" fmla="*/ 0 h 4"/>
                <a:gd name="T8" fmla="*/ 2 w 7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2"/>
                  </a:moveTo>
                  <a:lnTo>
                    <a:pt x="0" y="4"/>
                  </a:lnTo>
                  <a:lnTo>
                    <a:pt x="7" y="2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2" name="Rectangle 54"/>
            <p:cNvSpPr>
              <a:spLocks noChangeArrowheads="1"/>
            </p:cNvSpPr>
            <p:nvPr/>
          </p:nvSpPr>
          <p:spPr bwMode="auto">
            <a:xfrm>
              <a:off x="3345" y="2152"/>
              <a:ext cx="24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24282B"/>
                  </a:solidFill>
                  <a:latin typeface="Arial" pitchFamily="34" charset="0"/>
                </a:rPr>
                <a:t>Grant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393" name="Rectangle 55"/>
            <p:cNvSpPr>
              <a:spLocks noChangeArrowheads="1"/>
            </p:cNvSpPr>
            <p:nvPr/>
          </p:nvSpPr>
          <p:spPr bwMode="auto">
            <a:xfrm>
              <a:off x="3324" y="2297"/>
              <a:ext cx="41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Arial" pitchFamily="34" charset="0"/>
                </a:rPr>
                <a:t>Release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394" name="Line 56"/>
            <p:cNvSpPr>
              <a:spLocks noChangeShapeType="1"/>
            </p:cNvSpPr>
            <p:nvPr/>
          </p:nvSpPr>
          <p:spPr bwMode="auto">
            <a:xfrm flipH="1">
              <a:off x="3189" y="2421"/>
              <a:ext cx="581" cy="0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5" name="Freeform 57"/>
            <p:cNvSpPr>
              <a:spLocks/>
            </p:cNvSpPr>
            <p:nvPr/>
          </p:nvSpPr>
          <p:spPr bwMode="auto">
            <a:xfrm>
              <a:off x="3179" y="2401"/>
              <a:ext cx="72" cy="41"/>
            </a:xfrm>
            <a:custGeom>
              <a:avLst/>
              <a:gdLst>
                <a:gd name="T0" fmla="*/ 5 w 7"/>
                <a:gd name="T1" fmla="*/ 2 h 4"/>
                <a:gd name="T2" fmla="*/ 7 w 7"/>
                <a:gd name="T3" fmla="*/ 0 h 4"/>
                <a:gd name="T4" fmla="*/ 0 w 7"/>
                <a:gd name="T5" fmla="*/ 2 h 4"/>
                <a:gd name="T6" fmla="*/ 7 w 7"/>
                <a:gd name="T7" fmla="*/ 4 h 4"/>
                <a:gd name="T8" fmla="*/ 5 w 7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2"/>
                  </a:moveTo>
                  <a:lnTo>
                    <a:pt x="7" y="0"/>
                  </a:lnTo>
                  <a:lnTo>
                    <a:pt x="0" y="2"/>
                  </a:lnTo>
                  <a:lnTo>
                    <a:pt x="7" y="4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6" name="Line 58"/>
            <p:cNvSpPr>
              <a:spLocks noChangeShapeType="1"/>
            </p:cNvSpPr>
            <p:nvPr/>
          </p:nvSpPr>
          <p:spPr bwMode="auto">
            <a:xfrm flipV="1">
              <a:off x="2940" y="2567"/>
              <a:ext cx="0" cy="612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7" name="Freeform 59"/>
            <p:cNvSpPr>
              <a:spLocks/>
            </p:cNvSpPr>
            <p:nvPr/>
          </p:nvSpPr>
          <p:spPr bwMode="auto">
            <a:xfrm>
              <a:off x="2919" y="2556"/>
              <a:ext cx="42" cy="62"/>
            </a:xfrm>
            <a:custGeom>
              <a:avLst/>
              <a:gdLst>
                <a:gd name="T0" fmla="*/ 2 w 4"/>
                <a:gd name="T1" fmla="*/ 5 h 6"/>
                <a:gd name="T2" fmla="*/ 4 w 4"/>
                <a:gd name="T3" fmla="*/ 6 h 6"/>
                <a:gd name="T4" fmla="*/ 2 w 4"/>
                <a:gd name="T5" fmla="*/ 0 h 6"/>
                <a:gd name="T6" fmla="*/ 0 w 4"/>
                <a:gd name="T7" fmla="*/ 6 h 6"/>
                <a:gd name="T8" fmla="*/ 2 w 4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5"/>
                  </a:moveTo>
                  <a:lnTo>
                    <a:pt x="4" y="6"/>
                  </a:lnTo>
                  <a:lnTo>
                    <a:pt x="2" y="0"/>
                  </a:lnTo>
                  <a:lnTo>
                    <a:pt x="0" y="6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8" name="Rectangle 60"/>
            <p:cNvSpPr>
              <a:spLocks noChangeArrowheads="1"/>
            </p:cNvSpPr>
            <p:nvPr/>
          </p:nvSpPr>
          <p:spPr bwMode="auto">
            <a:xfrm rot="5400000">
              <a:off x="2958" y="2684"/>
              <a:ext cx="7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82B"/>
                  </a:solidFill>
                  <a:latin typeface="Arial" pitchFamily="34" charset="0"/>
                </a:rPr>
                <a:t>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399" name="Rectangle 61"/>
            <p:cNvSpPr>
              <a:spLocks noChangeArrowheads="1"/>
            </p:cNvSpPr>
            <p:nvPr/>
          </p:nvSpPr>
          <p:spPr bwMode="auto">
            <a:xfrm rot="5400000">
              <a:off x="2967" y="2731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82B"/>
                  </a:solidFill>
                  <a:latin typeface="Arial" pitchFamily="34" charset="0"/>
                </a:rPr>
                <a:t>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00" name="Rectangle 62"/>
            <p:cNvSpPr>
              <a:spLocks noChangeArrowheads="1"/>
            </p:cNvSpPr>
            <p:nvPr/>
          </p:nvSpPr>
          <p:spPr bwMode="auto">
            <a:xfrm rot="5400000">
              <a:off x="2967" y="2772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82B"/>
                  </a:solidFill>
                  <a:latin typeface="Arial" pitchFamily="34" charset="0"/>
                </a:rPr>
                <a:t>q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01" name="Rectangle 63"/>
            <p:cNvSpPr>
              <a:spLocks noChangeArrowheads="1"/>
            </p:cNvSpPr>
            <p:nvPr/>
          </p:nvSpPr>
          <p:spPr bwMode="auto">
            <a:xfrm rot="5400000">
              <a:off x="2967" y="2814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82B"/>
                  </a:solidFill>
                  <a:latin typeface="Arial" pitchFamily="34" charset="0"/>
                </a:rPr>
                <a:t>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02" name="Rectangle 64"/>
            <p:cNvSpPr>
              <a:spLocks noChangeArrowheads="1"/>
            </p:cNvSpPr>
            <p:nvPr/>
          </p:nvSpPr>
          <p:spPr bwMode="auto">
            <a:xfrm rot="5400000">
              <a:off x="2967" y="2855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82B"/>
                  </a:solidFill>
                  <a:latin typeface="Arial" pitchFamily="34" charset="0"/>
                </a:rPr>
                <a:t>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03" name="Rectangle 65"/>
            <p:cNvSpPr>
              <a:spLocks noChangeArrowheads="1"/>
            </p:cNvSpPr>
            <p:nvPr/>
          </p:nvSpPr>
          <p:spPr bwMode="auto">
            <a:xfrm rot="5400000">
              <a:off x="2969" y="2892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82B"/>
                  </a:solidFill>
                  <a:latin typeface="Arial" pitchFamily="34" charset="0"/>
                </a:rPr>
                <a:t>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05" name="Rectangle 66"/>
            <p:cNvSpPr>
              <a:spLocks noChangeArrowheads="1"/>
            </p:cNvSpPr>
            <p:nvPr/>
          </p:nvSpPr>
          <p:spPr bwMode="auto">
            <a:xfrm rot="5400000">
              <a:off x="2981" y="2923"/>
              <a:ext cx="2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82B"/>
                  </a:solidFill>
                  <a:latin typeface="Arial" pitchFamily="34" charset="0"/>
                </a:rPr>
                <a:t>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06" name="Line 67"/>
            <p:cNvSpPr>
              <a:spLocks noChangeShapeType="1"/>
            </p:cNvSpPr>
            <p:nvPr/>
          </p:nvSpPr>
          <p:spPr bwMode="auto">
            <a:xfrm>
              <a:off x="2795" y="2567"/>
              <a:ext cx="0" cy="72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07" name="Line 68"/>
            <p:cNvSpPr>
              <a:spLocks noChangeShapeType="1"/>
            </p:cNvSpPr>
            <p:nvPr/>
          </p:nvSpPr>
          <p:spPr bwMode="auto">
            <a:xfrm>
              <a:off x="2795" y="2722"/>
              <a:ext cx="0" cy="73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08" name="Line 69"/>
            <p:cNvSpPr>
              <a:spLocks noChangeShapeType="1"/>
            </p:cNvSpPr>
            <p:nvPr/>
          </p:nvSpPr>
          <p:spPr bwMode="auto">
            <a:xfrm>
              <a:off x="2795" y="2878"/>
              <a:ext cx="0" cy="72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09" name="Line 70"/>
            <p:cNvSpPr>
              <a:spLocks noChangeShapeType="1"/>
            </p:cNvSpPr>
            <p:nvPr/>
          </p:nvSpPr>
          <p:spPr bwMode="auto">
            <a:xfrm>
              <a:off x="2795" y="3033"/>
              <a:ext cx="0" cy="73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10" name="Freeform 71"/>
            <p:cNvSpPr>
              <a:spLocks/>
            </p:cNvSpPr>
            <p:nvPr/>
          </p:nvSpPr>
          <p:spPr bwMode="auto">
            <a:xfrm>
              <a:off x="2785" y="3116"/>
              <a:ext cx="31" cy="73"/>
            </a:xfrm>
            <a:custGeom>
              <a:avLst/>
              <a:gdLst>
                <a:gd name="T0" fmla="*/ 1 w 3"/>
                <a:gd name="T1" fmla="*/ 2 h 7"/>
                <a:gd name="T2" fmla="*/ 0 w 3"/>
                <a:gd name="T3" fmla="*/ 0 h 7"/>
                <a:gd name="T4" fmla="*/ 1 w 3"/>
                <a:gd name="T5" fmla="*/ 7 h 7"/>
                <a:gd name="T6" fmla="*/ 3 w 3"/>
                <a:gd name="T7" fmla="*/ 0 h 7"/>
                <a:gd name="T8" fmla="*/ 1 w 3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1" y="2"/>
                  </a:moveTo>
                  <a:lnTo>
                    <a:pt x="0" y="0"/>
                  </a:lnTo>
                  <a:lnTo>
                    <a:pt x="1" y="7"/>
                  </a:lnTo>
                  <a:lnTo>
                    <a:pt x="3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11" name="Rectangle 72"/>
            <p:cNvSpPr>
              <a:spLocks noChangeArrowheads="1"/>
            </p:cNvSpPr>
            <p:nvPr/>
          </p:nvSpPr>
          <p:spPr bwMode="auto">
            <a:xfrm rot="5400000">
              <a:off x="2821" y="2747"/>
              <a:ext cx="6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Arial" pitchFamily="34" charset="0"/>
                </a:rPr>
                <a:t>G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12" name="Rectangle 73"/>
            <p:cNvSpPr>
              <a:spLocks noChangeArrowheads="1"/>
            </p:cNvSpPr>
            <p:nvPr/>
          </p:nvSpPr>
          <p:spPr bwMode="auto">
            <a:xfrm rot="5400000">
              <a:off x="2838" y="2784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Arial" pitchFamily="34" charset="0"/>
                </a:rPr>
                <a:t>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13" name="Rectangle 74"/>
            <p:cNvSpPr>
              <a:spLocks noChangeArrowheads="1"/>
            </p:cNvSpPr>
            <p:nvPr/>
          </p:nvSpPr>
          <p:spPr bwMode="auto">
            <a:xfrm rot="5400000">
              <a:off x="2829" y="2820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Arial" pitchFamily="34" charset="0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14" name="Rectangle 75"/>
            <p:cNvSpPr>
              <a:spLocks noChangeArrowheads="1"/>
            </p:cNvSpPr>
            <p:nvPr/>
          </p:nvSpPr>
          <p:spPr bwMode="auto">
            <a:xfrm rot="5400000">
              <a:off x="2829" y="2861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Arial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15" name="Rectangle 76"/>
            <p:cNvSpPr>
              <a:spLocks noChangeArrowheads="1"/>
            </p:cNvSpPr>
            <p:nvPr/>
          </p:nvSpPr>
          <p:spPr bwMode="auto">
            <a:xfrm rot="5400000">
              <a:off x="2841" y="2892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Arial" pitchFamily="34" charset="0"/>
                </a:rPr>
                <a:t>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16" name="Rectangle 77"/>
            <p:cNvSpPr>
              <a:spLocks noChangeArrowheads="1"/>
            </p:cNvSpPr>
            <p:nvPr/>
          </p:nvSpPr>
          <p:spPr bwMode="auto">
            <a:xfrm rot="5400000">
              <a:off x="2657" y="2705"/>
              <a:ext cx="7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82B"/>
                  </a:solidFill>
                  <a:latin typeface="Arial" pitchFamily="34" charset="0"/>
                </a:rPr>
                <a:t>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17" name="Rectangle 78"/>
            <p:cNvSpPr>
              <a:spLocks noChangeArrowheads="1"/>
            </p:cNvSpPr>
            <p:nvPr/>
          </p:nvSpPr>
          <p:spPr bwMode="auto">
            <a:xfrm rot="5400000">
              <a:off x="2666" y="2752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82B"/>
                  </a:solidFill>
                  <a:latin typeface="Arial" pitchFamily="34" charset="0"/>
                </a:rPr>
                <a:t>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18" name="Rectangle 79"/>
            <p:cNvSpPr>
              <a:spLocks noChangeArrowheads="1"/>
            </p:cNvSpPr>
            <p:nvPr/>
          </p:nvSpPr>
          <p:spPr bwMode="auto">
            <a:xfrm rot="5400000">
              <a:off x="2683" y="2772"/>
              <a:ext cx="2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82B"/>
                  </a:solidFill>
                  <a:latin typeface="Arial" pitchFamily="34" charset="0"/>
                </a:rPr>
                <a:t>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19" name="Rectangle 80"/>
            <p:cNvSpPr>
              <a:spLocks noChangeArrowheads="1"/>
            </p:cNvSpPr>
            <p:nvPr/>
          </p:nvSpPr>
          <p:spPr bwMode="auto">
            <a:xfrm rot="5400000">
              <a:off x="2666" y="2814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82B"/>
                  </a:solidFill>
                  <a:latin typeface="Arial" pitchFamily="34" charset="0"/>
                </a:rPr>
                <a:t>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20" name="Rectangle 81"/>
            <p:cNvSpPr>
              <a:spLocks noChangeArrowheads="1"/>
            </p:cNvSpPr>
            <p:nvPr/>
          </p:nvSpPr>
          <p:spPr bwMode="auto">
            <a:xfrm rot="5400000">
              <a:off x="2666" y="2855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82B"/>
                  </a:solidFill>
                  <a:latin typeface="Arial" pitchFamily="34" charset="0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21" name="Rectangle 82"/>
            <p:cNvSpPr>
              <a:spLocks noChangeArrowheads="1"/>
            </p:cNvSpPr>
            <p:nvPr/>
          </p:nvSpPr>
          <p:spPr bwMode="auto">
            <a:xfrm rot="5400000">
              <a:off x="2668" y="2892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82B"/>
                  </a:solidFill>
                  <a:latin typeface="Arial" pitchFamily="34" charset="0"/>
                </a:rPr>
                <a:t>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22" name="Rectangle 83"/>
            <p:cNvSpPr>
              <a:spLocks noChangeArrowheads="1"/>
            </p:cNvSpPr>
            <p:nvPr/>
          </p:nvSpPr>
          <p:spPr bwMode="auto">
            <a:xfrm rot="5400000">
              <a:off x="2666" y="2928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82B"/>
                  </a:solidFill>
                  <a:latin typeface="Arial" pitchFamily="34" charset="0"/>
                </a:rPr>
                <a:t>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23" name="Line 84"/>
            <p:cNvSpPr>
              <a:spLocks noChangeShapeType="1"/>
            </p:cNvSpPr>
            <p:nvPr/>
          </p:nvSpPr>
          <p:spPr bwMode="auto">
            <a:xfrm flipV="1">
              <a:off x="2660" y="2577"/>
              <a:ext cx="0" cy="612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24" name="Freeform 85"/>
            <p:cNvSpPr>
              <a:spLocks/>
            </p:cNvSpPr>
            <p:nvPr/>
          </p:nvSpPr>
          <p:spPr bwMode="auto">
            <a:xfrm>
              <a:off x="2639" y="2567"/>
              <a:ext cx="42" cy="72"/>
            </a:xfrm>
            <a:custGeom>
              <a:avLst/>
              <a:gdLst>
                <a:gd name="T0" fmla="*/ 2 w 4"/>
                <a:gd name="T1" fmla="*/ 5 h 7"/>
                <a:gd name="T2" fmla="*/ 4 w 4"/>
                <a:gd name="T3" fmla="*/ 7 h 7"/>
                <a:gd name="T4" fmla="*/ 2 w 4"/>
                <a:gd name="T5" fmla="*/ 0 h 7"/>
                <a:gd name="T6" fmla="*/ 0 w 4"/>
                <a:gd name="T7" fmla="*/ 7 h 7"/>
                <a:gd name="T8" fmla="*/ 2 w 4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2" y="5"/>
                  </a:moveTo>
                  <a:lnTo>
                    <a:pt x="4" y="7"/>
                  </a:lnTo>
                  <a:lnTo>
                    <a:pt x="2" y="0"/>
                  </a:lnTo>
                  <a:lnTo>
                    <a:pt x="0" y="7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25" name="Line 86"/>
            <p:cNvSpPr>
              <a:spLocks noChangeShapeType="1"/>
            </p:cNvSpPr>
            <p:nvPr/>
          </p:nvSpPr>
          <p:spPr bwMode="auto">
            <a:xfrm>
              <a:off x="2971" y="1363"/>
              <a:ext cx="0" cy="612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26" name="Freeform 87"/>
            <p:cNvSpPr>
              <a:spLocks/>
            </p:cNvSpPr>
            <p:nvPr/>
          </p:nvSpPr>
          <p:spPr bwMode="auto">
            <a:xfrm>
              <a:off x="2951" y="1923"/>
              <a:ext cx="41" cy="63"/>
            </a:xfrm>
            <a:custGeom>
              <a:avLst/>
              <a:gdLst>
                <a:gd name="T0" fmla="*/ 2 w 4"/>
                <a:gd name="T1" fmla="*/ 2 h 6"/>
                <a:gd name="T2" fmla="*/ 0 w 4"/>
                <a:gd name="T3" fmla="*/ 0 h 6"/>
                <a:gd name="T4" fmla="*/ 2 w 4"/>
                <a:gd name="T5" fmla="*/ 6 h 6"/>
                <a:gd name="T6" fmla="*/ 4 w 4"/>
                <a:gd name="T7" fmla="*/ 0 h 6"/>
                <a:gd name="T8" fmla="*/ 2 w 4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2"/>
                  </a:moveTo>
                  <a:lnTo>
                    <a:pt x="0" y="0"/>
                  </a:lnTo>
                  <a:lnTo>
                    <a:pt x="2" y="6"/>
                  </a:lnTo>
                  <a:lnTo>
                    <a:pt x="4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27" name="Rectangle 88"/>
            <p:cNvSpPr>
              <a:spLocks noChangeArrowheads="1"/>
            </p:cNvSpPr>
            <p:nvPr/>
          </p:nvSpPr>
          <p:spPr bwMode="auto">
            <a:xfrm rot="5400000">
              <a:off x="3027" y="146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6428" name="Rectangle 89"/>
            <p:cNvSpPr>
              <a:spLocks noChangeArrowheads="1"/>
            </p:cNvSpPr>
            <p:nvPr/>
          </p:nvSpPr>
          <p:spPr bwMode="auto">
            <a:xfrm rot="5400000">
              <a:off x="3027" y="151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6429" name="Rectangle 90"/>
            <p:cNvSpPr>
              <a:spLocks noChangeArrowheads="1"/>
            </p:cNvSpPr>
            <p:nvPr/>
          </p:nvSpPr>
          <p:spPr bwMode="auto">
            <a:xfrm rot="5400000">
              <a:off x="3027" y="155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6430" name="Rectangle 91"/>
            <p:cNvSpPr>
              <a:spLocks noChangeArrowheads="1"/>
            </p:cNvSpPr>
            <p:nvPr/>
          </p:nvSpPr>
          <p:spPr bwMode="auto">
            <a:xfrm rot="5400000">
              <a:off x="3027" y="159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6431" name="Rectangle 92"/>
            <p:cNvSpPr>
              <a:spLocks noChangeArrowheads="1"/>
            </p:cNvSpPr>
            <p:nvPr/>
          </p:nvSpPr>
          <p:spPr bwMode="auto">
            <a:xfrm rot="5400000">
              <a:off x="3027" y="1638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6432" name="Rectangle 93"/>
            <p:cNvSpPr>
              <a:spLocks noChangeArrowheads="1"/>
            </p:cNvSpPr>
            <p:nvPr/>
          </p:nvSpPr>
          <p:spPr bwMode="auto">
            <a:xfrm rot="5400000">
              <a:off x="3026" y="167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6433" name="Rectangle 94"/>
            <p:cNvSpPr>
              <a:spLocks noChangeArrowheads="1"/>
            </p:cNvSpPr>
            <p:nvPr/>
          </p:nvSpPr>
          <p:spPr bwMode="auto">
            <a:xfrm rot="5400000">
              <a:off x="3026" y="170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6434" name="Line 95"/>
            <p:cNvSpPr>
              <a:spLocks noChangeShapeType="1"/>
            </p:cNvSpPr>
            <p:nvPr/>
          </p:nvSpPr>
          <p:spPr bwMode="auto">
            <a:xfrm flipV="1">
              <a:off x="2836" y="1913"/>
              <a:ext cx="0" cy="83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35" name="Line 96"/>
            <p:cNvSpPr>
              <a:spLocks noChangeShapeType="1"/>
            </p:cNvSpPr>
            <p:nvPr/>
          </p:nvSpPr>
          <p:spPr bwMode="auto">
            <a:xfrm flipV="1">
              <a:off x="2836" y="1757"/>
              <a:ext cx="0" cy="83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36" name="Line 97"/>
            <p:cNvSpPr>
              <a:spLocks noChangeShapeType="1"/>
            </p:cNvSpPr>
            <p:nvPr/>
          </p:nvSpPr>
          <p:spPr bwMode="auto">
            <a:xfrm flipV="1">
              <a:off x="2836" y="1602"/>
              <a:ext cx="0" cy="83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37" name="Line 98"/>
            <p:cNvSpPr>
              <a:spLocks noChangeShapeType="1"/>
            </p:cNvSpPr>
            <p:nvPr/>
          </p:nvSpPr>
          <p:spPr bwMode="auto">
            <a:xfrm flipV="1">
              <a:off x="2836" y="1446"/>
              <a:ext cx="0" cy="83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38" name="Freeform 99"/>
            <p:cNvSpPr>
              <a:spLocks/>
            </p:cNvSpPr>
            <p:nvPr/>
          </p:nvSpPr>
          <p:spPr bwMode="auto">
            <a:xfrm>
              <a:off x="2816" y="1374"/>
              <a:ext cx="41" cy="62"/>
            </a:xfrm>
            <a:custGeom>
              <a:avLst/>
              <a:gdLst>
                <a:gd name="T0" fmla="*/ 2 w 4"/>
                <a:gd name="T1" fmla="*/ 4 h 6"/>
                <a:gd name="T2" fmla="*/ 4 w 4"/>
                <a:gd name="T3" fmla="*/ 6 h 6"/>
                <a:gd name="T4" fmla="*/ 2 w 4"/>
                <a:gd name="T5" fmla="*/ 0 h 6"/>
                <a:gd name="T6" fmla="*/ 0 w 4"/>
                <a:gd name="T7" fmla="*/ 6 h 6"/>
                <a:gd name="T8" fmla="*/ 2 w 4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4"/>
                  </a:moveTo>
                  <a:lnTo>
                    <a:pt x="4" y="6"/>
                  </a:lnTo>
                  <a:lnTo>
                    <a:pt x="2" y="0"/>
                  </a:lnTo>
                  <a:lnTo>
                    <a:pt x="0" y="6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39" name="Rectangle 100"/>
            <p:cNvSpPr>
              <a:spLocks noChangeArrowheads="1"/>
            </p:cNvSpPr>
            <p:nvPr/>
          </p:nvSpPr>
          <p:spPr bwMode="auto">
            <a:xfrm rot="5400000">
              <a:off x="2853" y="1554"/>
              <a:ext cx="6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Arial" pitchFamily="34" charset="0"/>
                </a:rPr>
                <a:t>G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40" name="Rectangle 101"/>
            <p:cNvSpPr>
              <a:spLocks noChangeArrowheads="1"/>
            </p:cNvSpPr>
            <p:nvPr/>
          </p:nvSpPr>
          <p:spPr bwMode="auto">
            <a:xfrm rot="5400000">
              <a:off x="2870" y="1601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Arial" pitchFamily="34" charset="0"/>
                </a:rPr>
                <a:t>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41" name="Rectangle 102"/>
            <p:cNvSpPr>
              <a:spLocks noChangeArrowheads="1"/>
            </p:cNvSpPr>
            <p:nvPr/>
          </p:nvSpPr>
          <p:spPr bwMode="auto">
            <a:xfrm rot="5400000">
              <a:off x="2861" y="1627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Arial" pitchFamily="34" charset="0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42" name="Rectangle 103"/>
            <p:cNvSpPr>
              <a:spLocks noChangeArrowheads="1"/>
            </p:cNvSpPr>
            <p:nvPr/>
          </p:nvSpPr>
          <p:spPr bwMode="auto">
            <a:xfrm rot="5400000">
              <a:off x="2861" y="1668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Arial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43" name="Rectangle 104"/>
            <p:cNvSpPr>
              <a:spLocks noChangeArrowheads="1"/>
            </p:cNvSpPr>
            <p:nvPr/>
          </p:nvSpPr>
          <p:spPr bwMode="auto">
            <a:xfrm rot="5400000">
              <a:off x="2873" y="1699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Arial" pitchFamily="34" charset="0"/>
                </a:rPr>
                <a:t>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44" name="Rectangle 105"/>
            <p:cNvSpPr>
              <a:spLocks noChangeArrowheads="1"/>
            </p:cNvSpPr>
            <p:nvPr/>
          </p:nvSpPr>
          <p:spPr bwMode="auto">
            <a:xfrm rot="5400000">
              <a:off x="2727" y="1488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6445" name="Rectangle 106"/>
            <p:cNvSpPr>
              <a:spLocks noChangeArrowheads="1"/>
            </p:cNvSpPr>
            <p:nvPr/>
          </p:nvSpPr>
          <p:spPr bwMode="auto">
            <a:xfrm rot="5400000">
              <a:off x="2727" y="153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6446" name="Rectangle 107"/>
            <p:cNvSpPr>
              <a:spLocks noChangeArrowheads="1"/>
            </p:cNvSpPr>
            <p:nvPr/>
          </p:nvSpPr>
          <p:spPr bwMode="auto">
            <a:xfrm rot="5400000">
              <a:off x="2727" y="155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6447" name="Rectangle 108"/>
            <p:cNvSpPr>
              <a:spLocks noChangeArrowheads="1"/>
            </p:cNvSpPr>
            <p:nvPr/>
          </p:nvSpPr>
          <p:spPr bwMode="auto">
            <a:xfrm rot="5400000">
              <a:off x="2727" y="159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6448" name="Rectangle 109"/>
            <p:cNvSpPr>
              <a:spLocks noChangeArrowheads="1"/>
            </p:cNvSpPr>
            <p:nvPr/>
          </p:nvSpPr>
          <p:spPr bwMode="auto">
            <a:xfrm rot="5400000">
              <a:off x="2727" y="1638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6449" name="Rectangle 110"/>
            <p:cNvSpPr>
              <a:spLocks noChangeArrowheads="1"/>
            </p:cNvSpPr>
            <p:nvPr/>
          </p:nvSpPr>
          <p:spPr bwMode="auto">
            <a:xfrm rot="5400000">
              <a:off x="2726" y="167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6450" name="Rectangle 111"/>
            <p:cNvSpPr>
              <a:spLocks noChangeArrowheads="1"/>
            </p:cNvSpPr>
            <p:nvPr/>
          </p:nvSpPr>
          <p:spPr bwMode="auto">
            <a:xfrm rot="5400000">
              <a:off x="2727" y="172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6451" name="Line 112"/>
            <p:cNvSpPr>
              <a:spLocks noChangeShapeType="1"/>
            </p:cNvSpPr>
            <p:nvPr/>
          </p:nvSpPr>
          <p:spPr bwMode="auto">
            <a:xfrm>
              <a:off x="2691" y="1384"/>
              <a:ext cx="0" cy="612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52" name="Freeform 113"/>
            <p:cNvSpPr>
              <a:spLocks/>
            </p:cNvSpPr>
            <p:nvPr/>
          </p:nvSpPr>
          <p:spPr bwMode="auto">
            <a:xfrm>
              <a:off x="2670" y="1934"/>
              <a:ext cx="42" cy="72"/>
            </a:xfrm>
            <a:custGeom>
              <a:avLst/>
              <a:gdLst>
                <a:gd name="T0" fmla="*/ 2 w 4"/>
                <a:gd name="T1" fmla="*/ 2 h 7"/>
                <a:gd name="T2" fmla="*/ 0 w 4"/>
                <a:gd name="T3" fmla="*/ 0 h 7"/>
                <a:gd name="T4" fmla="*/ 2 w 4"/>
                <a:gd name="T5" fmla="*/ 7 h 7"/>
                <a:gd name="T6" fmla="*/ 4 w 4"/>
                <a:gd name="T7" fmla="*/ 0 h 7"/>
                <a:gd name="T8" fmla="*/ 2 w 4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2" y="2"/>
                  </a:moveTo>
                  <a:lnTo>
                    <a:pt x="0" y="0"/>
                  </a:lnTo>
                  <a:lnTo>
                    <a:pt x="2" y="7"/>
                  </a:lnTo>
                  <a:lnTo>
                    <a:pt x="4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48"/>
            <p:cNvSpPr>
              <a:spLocks noChangeArrowheads="1"/>
            </p:cNvSpPr>
            <p:nvPr/>
          </p:nvSpPr>
          <p:spPr bwMode="auto">
            <a:xfrm rot="5400000">
              <a:off x="2891" y="1630"/>
              <a:ext cx="29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24282B"/>
                  </a:solidFill>
                  <a:latin typeface="Arial" pitchFamily="34" charset="0"/>
                </a:rPr>
                <a:t>Request</a:t>
              </a:r>
              <a:endParaRPr lang="en-US" sz="1000" dirty="0">
                <a:latin typeface="Arial" pitchFamily="34" charset="0"/>
              </a:endParaRPr>
            </a:p>
          </p:txBody>
        </p:sp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 rot="5400000">
              <a:off x="2607" y="1621"/>
              <a:ext cx="29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24282B"/>
                  </a:solidFill>
                  <a:latin typeface="Arial" pitchFamily="34" charset="0"/>
                </a:rPr>
                <a:t>Release</a:t>
              </a:r>
              <a:endParaRPr lang="en-US" sz="1000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89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Daisy Chain Arbitration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54288" y="3581400"/>
            <a:ext cx="7504112" cy="25146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solidFill>
                  <a:srgbClr val="2300DC"/>
                </a:solidFill>
                <a:latin typeface="Calibri" panose="020F0502020204030204" pitchFamily="34" charset="0"/>
              </a:rPr>
              <a:t>Device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00AE00"/>
                </a:solidFill>
                <a:latin typeface="Calibri" panose="020F0502020204030204" pitchFamily="34" charset="0"/>
              </a:rPr>
              <a:t>interested</a:t>
            </a:r>
            <a:r>
              <a:rPr lang="en-US" sz="2600" dirty="0">
                <a:latin typeface="Calibri" panose="020F0502020204030204" pitchFamily="34" charset="0"/>
              </a:rPr>
              <a:t> to </a:t>
            </a:r>
            <a:r>
              <a:rPr lang="en-US" sz="2600" dirty="0">
                <a:solidFill>
                  <a:srgbClr val="DC2300"/>
                </a:solidFill>
                <a:latin typeface="Calibri" panose="020F0502020204030204" pitchFamily="34" charset="0"/>
              </a:rPr>
              <a:t>transmit</a:t>
            </a:r>
            <a:r>
              <a:rPr lang="en-US" sz="2600" dirty="0">
                <a:latin typeface="Calibri" panose="020F0502020204030204" pitchFamily="34" charset="0"/>
              </a:rPr>
              <a:t> asserts bus grant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The </a:t>
            </a:r>
            <a:r>
              <a:rPr lang="en-US" sz="2600" dirty="0">
                <a:solidFill>
                  <a:srgbClr val="0000FF"/>
                </a:solidFill>
                <a:latin typeface="Calibri" panose="020F0502020204030204" pitchFamily="34" charset="0"/>
              </a:rPr>
              <a:t>arbiter</a:t>
            </a:r>
            <a:r>
              <a:rPr lang="en-US" sz="2600" dirty="0">
                <a:latin typeface="Calibri" panose="020F0502020204030204" pitchFamily="34" charset="0"/>
              </a:rPr>
              <a:t> injects a </a:t>
            </a:r>
            <a:r>
              <a:rPr lang="en-US" sz="2600" dirty="0">
                <a:solidFill>
                  <a:srgbClr val="DC2300"/>
                </a:solidFill>
                <a:latin typeface="Calibri" panose="020F0502020204030204" pitchFamily="34" charset="0"/>
              </a:rPr>
              <a:t>token</a:t>
            </a:r>
            <a:r>
              <a:rPr lang="en-US" sz="2600" dirty="0">
                <a:latin typeface="Calibri" panose="020F0502020204030204" pitchFamily="34" charset="0"/>
              </a:rPr>
              <a:t>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The </a:t>
            </a:r>
            <a:r>
              <a:rPr lang="en-US" sz="2600" dirty="0">
                <a:solidFill>
                  <a:srgbClr val="DC2300"/>
                </a:solidFill>
                <a:latin typeface="Calibri" panose="020F0502020204030204" pitchFamily="34" charset="0"/>
              </a:rPr>
              <a:t>token</a:t>
            </a:r>
            <a:r>
              <a:rPr lang="en-US" sz="2600" dirty="0">
                <a:latin typeface="Calibri" panose="020F0502020204030204" pitchFamily="34" charset="0"/>
              </a:rPr>
              <a:t> passes from </a:t>
            </a:r>
            <a:r>
              <a:rPr lang="en-US" sz="2600" dirty="0">
                <a:solidFill>
                  <a:srgbClr val="280099"/>
                </a:solidFill>
                <a:latin typeface="Calibri" panose="020F0502020204030204" pitchFamily="34" charset="0"/>
              </a:rPr>
              <a:t>device</a:t>
            </a:r>
            <a:r>
              <a:rPr lang="en-US" sz="2600" dirty="0">
                <a:latin typeface="Calibri" panose="020F0502020204030204" pitchFamily="34" charset="0"/>
              </a:rPr>
              <a:t> to </a:t>
            </a:r>
            <a:r>
              <a:rPr lang="en-US" sz="2600" dirty="0">
                <a:solidFill>
                  <a:srgbClr val="280099"/>
                </a:solidFill>
                <a:latin typeface="Calibri" panose="020F0502020204030204" pitchFamily="34" charset="0"/>
              </a:rPr>
              <a:t>device</a:t>
            </a:r>
            <a:r>
              <a:rPr lang="en-US" sz="2600" dirty="0">
                <a:latin typeface="Calibri" panose="020F0502020204030204" pitchFamily="34" charset="0"/>
              </a:rPr>
              <a:t>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The last </a:t>
            </a:r>
            <a:r>
              <a:rPr lang="en-US" sz="2600" dirty="0">
                <a:solidFill>
                  <a:srgbClr val="280099"/>
                </a:solidFill>
                <a:latin typeface="Calibri" panose="020F0502020204030204" pitchFamily="34" charset="0"/>
              </a:rPr>
              <a:t>device</a:t>
            </a:r>
            <a:r>
              <a:rPr lang="en-US" sz="2600" dirty="0">
                <a:latin typeface="Calibri" panose="020F0502020204030204" pitchFamily="34" charset="0"/>
              </a:rPr>
              <a:t> sets the </a:t>
            </a:r>
            <a:r>
              <a:rPr lang="en-US" sz="2600" dirty="0">
                <a:solidFill>
                  <a:srgbClr val="2323DC"/>
                </a:solidFill>
                <a:latin typeface="Calibri" panose="020F0502020204030204" pitchFamily="34" charset="0"/>
              </a:rPr>
              <a:t>release</a:t>
            </a:r>
            <a:r>
              <a:rPr lang="en-US" sz="2600" dirty="0">
                <a:latin typeface="Calibri" panose="020F0502020204030204" pitchFamily="34" charset="0"/>
              </a:rPr>
              <a:t> signal, and destroys the </a:t>
            </a:r>
            <a:r>
              <a:rPr lang="en-US" sz="2600" dirty="0">
                <a:solidFill>
                  <a:srgbClr val="FF0000"/>
                </a:solidFill>
                <a:latin typeface="Calibri" panose="020F0502020204030204" pitchFamily="34" charset="0"/>
              </a:rPr>
              <a:t>token</a:t>
            </a:r>
            <a:r>
              <a:rPr lang="en-US" sz="2600" dirty="0">
                <a:latin typeface="Calibri" panose="020F0502020204030204" pitchFamily="34" charset="0"/>
              </a:rPr>
              <a:t>.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581400" y="1219201"/>
            <a:ext cx="5791200" cy="2265363"/>
            <a:chOff x="1296" y="768"/>
            <a:chExt cx="3648" cy="1427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96" y="768"/>
              <a:ext cx="3648" cy="1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174" y="1530"/>
              <a:ext cx="573" cy="476"/>
            </a:xfrm>
            <a:prstGeom prst="rect">
              <a:avLst/>
            </a:prstGeom>
            <a:solidFill>
              <a:srgbClr val="A2D0D9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345" y="1533"/>
              <a:ext cx="573" cy="475"/>
            </a:xfrm>
            <a:custGeom>
              <a:avLst/>
              <a:gdLst>
                <a:gd name="T0" fmla="*/ 210 w 1101"/>
                <a:gd name="T1" fmla="*/ 0 h 906"/>
                <a:gd name="T2" fmla="*/ 891 w 1101"/>
                <a:gd name="T3" fmla="*/ 0 h 906"/>
                <a:gd name="T4" fmla="*/ 1101 w 1101"/>
                <a:gd name="T5" fmla="*/ 210 h 906"/>
                <a:gd name="T6" fmla="*/ 1101 w 1101"/>
                <a:gd name="T7" fmla="*/ 696 h 906"/>
                <a:gd name="T8" fmla="*/ 891 w 1101"/>
                <a:gd name="T9" fmla="*/ 906 h 906"/>
                <a:gd name="T10" fmla="*/ 210 w 1101"/>
                <a:gd name="T11" fmla="*/ 906 h 906"/>
                <a:gd name="T12" fmla="*/ 0 w 1101"/>
                <a:gd name="T13" fmla="*/ 696 h 906"/>
                <a:gd name="T14" fmla="*/ 0 w 1101"/>
                <a:gd name="T15" fmla="*/ 210 h 906"/>
                <a:gd name="T16" fmla="*/ 210 w 1101"/>
                <a:gd name="T17" fmla="*/ 0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1" h="906">
                  <a:moveTo>
                    <a:pt x="210" y="0"/>
                  </a:moveTo>
                  <a:lnTo>
                    <a:pt x="891" y="0"/>
                  </a:lnTo>
                  <a:cubicBezTo>
                    <a:pt x="1008" y="0"/>
                    <a:pt x="1101" y="93"/>
                    <a:pt x="1101" y="210"/>
                  </a:cubicBezTo>
                  <a:lnTo>
                    <a:pt x="1101" y="696"/>
                  </a:lnTo>
                  <a:cubicBezTo>
                    <a:pt x="1101" y="812"/>
                    <a:pt x="1008" y="906"/>
                    <a:pt x="891" y="906"/>
                  </a:cubicBezTo>
                  <a:lnTo>
                    <a:pt x="210" y="906"/>
                  </a:lnTo>
                  <a:cubicBezTo>
                    <a:pt x="93" y="906"/>
                    <a:pt x="0" y="812"/>
                    <a:pt x="0" y="696"/>
                  </a:cubicBezTo>
                  <a:lnTo>
                    <a:pt x="0" y="210"/>
                  </a:lnTo>
                  <a:cubicBezTo>
                    <a:pt x="0" y="93"/>
                    <a:pt x="93" y="0"/>
                    <a:pt x="210" y="0"/>
                  </a:cubicBezTo>
                  <a:close/>
                </a:path>
              </a:pathLst>
            </a:custGeom>
            <a:solidFill>
              <a:srgbClr val="FFE6D5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434" y="1695"/>
              <a:ext cx="39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Arbiter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209" y="1725"/>
              <a:ext cx="44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Sans"/>
                </a:rPr>
                <a:t>Device 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997" y="1533"/>
              <a:ext cx="574" cy="475"/>
            </a:xfrm>
            <a:prstGeom prst="rect">
              <a:avLst/>
            </a:prstGeom>
            <a:solidFill>
              <a:srgbClr val="A2D0D9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051" y="1727"/>
              <a:ext cx="44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Sans"/>
                </a:rPr>
                <a:t>Device 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4306" y="1533"/>
              <a:ext cx="573" cy="475"/>
            </a:xfrm>
            <a:prstGeom prst="rect">
              <a:avLst/>
            </a:prstGeom>
            <a:solidFill>
              <a:srgbClr val="A2D0D9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352" y="1735"/>
              <a:ext cx="44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Sans"/>
                </a:rPr>
                <a:t>Device 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1624" y="1223"/>
              <a:ext cx="3060" cy="314"/>
            </a:xfrm>
            <a:custGeom>
              <a:avLst/>
              <a:gdLst>
                <a:gd name="T0" fmla="*/ 5879 w 5879"/>
                <a:gd name="T1" fmla="*/ 0 h 600"/>
                <a:gd name="T2" fmla="*/ 5469 w 5879"/>
                <a:gd name="T3" fmla="*/ 0 h 600"/>
                <a:gd name="T4" fmla="*/ 0 w 5879"/>
                <a:gd name="T5" fmla="*/ 0 h 600"/>
                <a:gd name="T6" fmla="*/ 0 w 5879"/>
                <a:gd name="T7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79" h="600">
                  <a:moveTo>
                    <a:pt x="5879" y="0"/>
                  </a:moveTo>
                  <a:lnTo>
                    <a:pt x="5469" y="0"/>
                  </a:lnTo>
                  <a:lnTo>
                    <a:pt x="0" y="0"/>
                  </a:lnTo>
                  <a:lnTo>
                    <a:pt x="0" y="600"/>
                  </a:lnTo>
                </a:path>
              </a:pathLst>
            </a:custGeom>
            <a:noFill/>
            <a:ln w="14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1597" y="1455"/>
              <a:ext cx="54" cy="96"/>
            </a:xfrm>
            <a:custGeom>
              <a:avLst/>
              <a:gdLst>
                <a:gd name="T0" fmla="*/ 27 w 54"/>
                <a:gd name="T1" fmla="*/ 28 h 96"/>
                <a:gd name="T2" fmla="*/ 0 w 54"/>
                <a:gd name="T3" fmla="*/ 0 h 96"/>
                <a:gd name="T4" fmla="*/ 27 w 54"/>
                <a:gd name="T5" fmla="*/ 96 h 96"/>
                <a:gd name="T6" fmla="*/ 54 w 54"/>
                <a:gd name="T7" fmla="*/ 0 h 96"/>
                <a:gd name="T8" fmla="*/ 27 w 54"/>
                <a:gd name="T9" fmla="*/ 2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6">
                  <a:moveTo>
                    <a:pt x="27" y="28"/>
                  </a:moveTo>
                  <a:lnTo>
                    <a:pt x="0" y="0"/>
                  </a:lnTo>
                  <a:lnTo>
                    <a:pt x="27" y="96"/>
                  </a:lnTo>
                  <a:lnTo>
                    <a:pt x="54" y="0"/>
                  </a:lnTo>
                  <a:lnTo>
                    <a:pt x="27" y="28"/>
                  </a:ln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2459" y="1227"/>
              <a:ext cx="0" cy="298"/>
            </a:xfrm>
            <a:prstGeom prst="line">
              <a:avLst/>
            </a:prstGeom>
            <a:noFill/>
            <a:ln w="14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276" y="1223"/>
              <a:ext cx="8" cy="306"/>
            </a:xfrm>
            <a:custGeom>
              <a:avLst/>
              <a:gdLst>
                <a:gd name="T0" fmla="*/ 0 w 15"/>
                <a:gd name="T1" fmla="*/ 584 h 584"/>
                <a:gd name="T2" fmla="*/ 0 w 15"/>
                <a:gd name="T3" fmla="*/ 0 h 584"/>
                <a:gd name="T4" fmla="*/ 15 w 15"/>
                <a:gd name="T5" fmla="*/ 0 h 584"/>
                <a:gd name="T6" fmla="*/ 15 w 15"/>
                <a:gd name="T7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84">
                  <a:moveTo>
                    <a:pt x="0" y="584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15" y="0"/>
                  </a:lnTo>
                </a:path>
              </a:pathLst>
            </a:custGeom>
            <a:noFill/>
            <a:ln w="14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4558" y="1231"/>
              <a:ext cx="0" cy="311"/>
            </a:xfrm>
            <a:prstGeom prst="line">
              <a:avLst/>
            </a:prstGeom>
            <a:noFill/>
            <a:ln w="14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3635" y="1721"/>
              <a:ext cx="42" cy="49"/>
            </a:xfrm>
            <a:custGeom>
              <a:avLst/>
              <a:gdLst>
                <a:gd name="T0" fmla="*/ 81 w 81"/>
                <a:gd name="T1" fmla="*/ 47 h 94"/>
                <a:gd name="T2" fmla="*/ 41 w 81"/>
                <a:gd name="T3" fmla="*/ 94 h 94"/>
                <a:gd name="T4" fmla="*/ 0 w 81"/>
                <a:gd name="T5" fmla="*/ 47 h 94"/>
                <a:gd name="T6" fmla="*/ 41 w 81"/>
                <a:gd name="T7" fmla="*/ 0 h 94"/>
                <a:gd name="T8" fmla="*/ 81 w 81"/>
                <a:gd name="T9" fmla="*/ 4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94">
                  <a:moveTo>
                    <a:pt x="81" y="47"/>
                  </a:moveTo>
                  <a:cubicBezTo>
                    <a:pt x="81" y="73"/>
                    <a:pt x="63" y="94"/>
                    <a:pt x="41" y="94"/>
                  </a:cubicBezTo>
                  <a:cubicBezTo>
                    <a:pt x="18" y="94"/>
                    <a:pt x="0" y="73"/>
                    <a:pt x="0" y="47"/>
                  </a:cubicBezTo>
                  <a:cubicBezTo>
                    <a:pt x="0" y="21"/>
                    <a:pt x="18" y="0"/>
                    <a:pt x="41" y="0"/>
                  </a:cubicBezTo>
                  <a:cubicBezTo>
                    <a:pt x="62" y="0"/>
                    <a:pt x="80" y="20"/>
                    <a:pt x="81" y="45"/>
                  </a:cubicBezTo>
                </a:path>
              </a:pathLst>
            </a:custGeom>
            <a:solidFill>
              <a:srgbClr val="040419"/>
            </a:solidFill>
            <a:ln w="14" cap="flat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3816" y="1721"/>
              <a:ext cx="42" cy="49"/>
            </a:xfrm>
            <a:custGeom>
              <a:avLst/>
              <a:gdLst>
                <a:gd name="T0" fmla="*/ 81 w 81"/>
                <a:gd name="T1" fmla="*/ 47 h 94"/>
                <a:gd name="T2" fmla="*/ 41 w 81"/>
                <a:gd name="T3" fmla="*/ 94 h 94"/>
                <a:gd name="T4" fmla="*/ 0 w 81"/>
                <a:gd name="T5" fmla="*/ 47 h 94"/>
                <a:gd name="T6" fmla="*/ 41 w 81"/>
                <a:gd name="T7" fmla="*/ 0 h 94"/>
                <a:gd name="T8" fmla="*/ 81 w 81"/>
                <a:gd name="T9" fmla="*/ 4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94">
                  <a:moveTo>
                    <a:pt x="81" y="47"/>
                  </a:moveTo>
                  <a:cubicBezTo>
                    <a:pt x="81" y="73"/>
                    <a:pt x="63" y="94"/>
                    <a:pt x="41" y="94"/>
                  </a:cubicBezTo>
                  <a:cubicBezTo>
                    <a:pt x="19" y="94"/>
                    <a:pt x="0" y="73"/>
                    <a:pt x="0" y="47"/>
                  </a:cubicBezTo>
                  <a:cubicBezTo>
                    <a:pt x="0" y="21"/>
                    <a:pt x="19" y="0"/>
                    <a:pt x="41" y="0"/>
                  </a:cubicBezTo>
                  <a:cubicBezTo>
                    <a:pt x="62" y="0"/>
                    <a:pt x="80" y="20"/>
                    <a:pt x="81" y="45"/>
                  </a:cubicBezTo>
                </a:path>
              </a:pathLst>
            </a:custGeom>
            <a:solidFill>
              <a:srgbClr val="040419"/>
            </a:solidFill>
            <a:ln w="14" cap="flat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3984" y="1721"/>
              <a:ext cx="42" cy="49"/>
            </a:xfrm>
            <a:custGeom>
              <a:avLst/>
              <a:gdLst>
                <a:gd name="T0" fmla="*/ 81 w 81"/>
                <a:gd name="T1" fmla="*/ 47 h 94"/>
                <a:gd name="T2" fmla="*/ 40 w 81"/>
                <a:gd name="T3" fmla="*/ 94 h 94"/>
                <a:gd name="T4" fmla="*/ 0 w 81"/>
                <a:gd name="T5" fmla="*/ 47 h 94"/>
                <a:gd name="T6" fmla="*/ 40 w 81"/>
                <a:gd name="T7" fmla="*/ 0 h 94"/>
                <a:gd name="T8" fmla="*/ 81 w 81"/>
                <a:gd name="T9" fmla="*/ 4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94">
                  <a:moveTo>
                    <a:pt x="81" y="47"/>
                  </a:moveTo>
                  <a:cubicBezTo>
                    <a:pt x="81" y="73"/>
                    <a:pt x="63" y="94"/>
                    <a:pt x="40" y="94"/>
                  </a:cubicBezTo>
                  <a:cubicBezTo>
                    <a:pt x="18" y="94"/>
                    <a:pt x="0" y="73"/>
                    <a:pt x="0" y="47"/>
                  </a:cubicBezTo>
                  <a:cubicBezTo>
                    <a:pt x="0" y="21"/>
                    <a:pt x="18" y="0"/>
                    <a:pt x="40" y="0"/>
                  </a:cubicBezTo>
                  <a:cubicBezTo>
                    <a:pt x="62" y="0"/>
                    <a:pt x="80" y="20"/>
                    <a:pt x="81" y="45"/>
                  </a:cubicBezTo>
                </a:path>
              </a:pathLst>
            </a:custGeom>
            <a:solidFill>
              <a:srgbClr val="040419"/>
            </a:solidFill>
            <a:ln w="14" cap="flat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1517" y="1114"/>
              <a:ext cx="3175" cy="408"/>
            </a:xfrm>
            <a:custGeom>
              <a:avLst/>
              <a:gdLst>
                <a:gd name="T0" fmla="*/ 6099 w 6099"/>
                <a:gd name="T1" fmla="*/ 0 h 778"/>
                <a:gd name="T2" fmla="*/ 5469 w 6099"/>
                <a:gd name="T3" fmla="*/ 0 h 778"/>
                <a:gd name="T4" fmla="*/ 0 w 6099"/>
                <a:gd name="T5" fmla="*/ 0 h 778"/>
                <a:gd name="T6" fmla="*/ 0 w 6099"/>
                <a:gd name="T7" fmla="*/ 778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99" h="778">
                  <a:moveTo>
                    <a:pt x="6099" y="0"/>
                  </a:moveTo>
                  <a:lnTo>
                    <a:pt x="5469" y="0"/>
                  </a:lnTo>
                  <a:lnTo>
                    <a:pt x="0" y="0"/>
                  </a:lnTo>
                  <a:lnTo>
                    <a:pt x="0" y="778"/>
                  </a:lnTo>
                </a:path>
              </a:pathLst>
            </a:custGeom>
            <a:noFill/>
            <a:ln w="14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1490" y="1440"/>
              <a:ext cx="54" cy="95"/>
            </a:xfrm>
            <a:custGeom>
              <a:avLst/>
              <a:gdLst>
                <a:gd name="T0" fmla="*/ 27 w 54"/>
                <a:gd name="T1" fmla="*/ 27 h 95"/>
                <a:gd name="T2" fmla="*/ 0 w 54"/>
                <a:gd name="T3" fmla="*/ 0 h 95"/>
                <a:gd name="T4" fmla="*/ 27 w 54"/>
                <a:gd name="T5" fmla="*/ 95 h 95"/>
                <a:gd name="T6" fmla="*/ 54 w 54"/>
                <a:gd name="T7" fmla="*/ 0 h 95"/>
                <a:gd name="T8" fmla="*/ 27 w 54"/>
                <a:gd name="T9" fmla="*/ 2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5">
                  <a:moveTo>
                    <a:pt x="27" y="27"/>
                  </a:moveTo>
                  <a:lnTo>
                    <a:pt x="0" y="0"/>
                  </a:lnTo>
                  <a:lnTo>
                    <a:pt x="27" y="95"/>
                  </a:lnTo>
                  <a:lnTo>
                    <a:pt x="54" y="0"/>
                  </a:lnTo>
                  <a:lnTo>
                    <a:pt x="27" y="27"/>
                  </a:ln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 flipV="1">
              <a:off x="2353" y="1117"/>
              <a:ext cx="0" cy="405"/>
            </a:xfrm>
            <a:prstGeom prst="line">
              <a:avLst/>
            </a:prstGeom>
            <a:noFill/>
            <a:ln w="14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169" y="1114"/>
              <a:ext cx="8" cy="416"/>
            </a:xfrm>
            <a:custGeom>
              <a:avLst/>
              <a:gdLst>
                <a:gd name="T0" fmla="*/ 0 w 15"/>
                <a:gd name="T1" fmla="*/ 794 h 794"/>
                <a:gd name="T2" fmla="*/ 0 w 15"/>
                <a:gd name="T3" fmla="*/ 0 h 794"/>
                <a:gd name="T4" fmla="*/ 15 w 15"/>
                <a:gd name="T5" fmla="*/ 0 h 794"/>
                <a:gd name="T6" fmla="*/ 15 w 15"/>
                <a:gd name="T7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94">
                  <a:moveTo>
                    <a:pt x="0" y="794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15" y="0"/>
                  </a:lnTo>
                </a:path>
              </a:pathLst>
            </a:custGeom>
            <a:noFill/>
            <a:ln w="14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V="1">
              <a:off x="4452" y="1121"/>
              <a:ext cx="0" cy="409"/>
            </a:xfrm>
            <a:prstGeom prst="line">
              <a:avLst/>
            </a:prstGeom>
            <a:noFill/>
            <a:ln w="14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3794" y="960"/>
              <a:ext cx="43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Bus grant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3722" y="1244"/>
              <a:ext cx="52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Bus release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1910" y="1739"/>
              <a:ext cx="212" cy="72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2104" y="1688"/>
              <a:ext cx="65" cy="180"/>
            </a:xfrm>
            <a:custGeom>
              <a:avLst/>
              <a:gdLst>
                <a:gd name="T0" fmla="*/ 0 w 126"/>
                <a:gd name="T1" fmla="*/ 0 h 343"/>
                <a:gd name="T2" fmla="*/ 0 w 126"/>
                <a:gd name="T3" fmla="*/ 343 h 343"/>
                <a:gd name="T4" fmla="*/ 126 w 126"/>
                <a:gd name="T5" fmla="*/ 158 h 343"/>
                <a:gd name="T6" fmla="*/ 0 w 126"/>
                <a:gd name="T7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343">
                  <a:moveTo>
                    <a:pt x="0" y="0"/>
                  </a:moveTo>
                  <a:lnTo>
                    <a:pt x="0" y="343"/>
                  </a:lnTo>
                  <a:lnTo>
                    <a:pt x="126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2746" y="1751"/>
              <a:ext cx="212" cy="72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2940" y="1700"/>
              <a:ext cx="65" cy="180"/>
            </a:xfrm>
            <a:custGeom>
              <a:avLst/>
              <a:gdLst>
                <a:gd name="T0" fmla="*/ 0 w 126"/>
                <a:gd name="T1" fmla="*/ 0 h 343"/>
                <a:gd name="T2" fmla="*/ 0 w 126"/>
                <a:gd name="T3" fmla="*/ 343 h 343"/>
                <a:gd name="T4" fmla="*/ 126 w 126"/>
                <a:gd name="T5" fmla="*/ 158 h 343"/>
                <a:gd name="T6" fmla="*/ 0 w 126"/>
                <a:gd name="T7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343">
                  <a:moveTo>
                    <a:pt x="0" y="0"/>
                  </a:moveTo>
                  <a:lnTo>
                    <a:pt x="0" y="343"/>
                  </a:lnTo>
                  <a:lnTo>
                    <a:pt x="126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4058" y="1720"/>
              <a:ext cx="206" cy="68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4247" y="1672"/>
              <a:ext cx="63" cy="172"/>
            </a:xfrm>
            <a:custGeom>
              <a:avLst/>
              <a:gdLst>
                <a:gd name="T0" fmla="*/ 0 w 122"/>
                <a:gd name="T1" fmla="*/ 0 h 327"/>
                <a:gd name="T2" fmla="*/ 0 w 122"/>
                <a:gd name="T3" fmla="*/ 327 h 327"/>
                <a:gd name="T4" fmla="*/ 122 w 122"/>
                <a:gd name="T5" fmla="*/ 150 h 327"/>
                <a:gd name="T6" fmla="*/ 0 w 122"/>
                <a:gd name="T7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327">
                  <a:moveTo>
                    <a:pt x="0" y="0"/>
                  </a:moveTo>
                  <a:lnTo>
                    <a:pt x="0" y="327"/>
                  </a:lnTo>
                  <a:lnTo>
                    <a:pt x="122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2326" y="1084"/>
              <a:ext cx="53" cy="61"/>
            </a:xfrm>
            <a:custGeom>
              <a:avLst/>
              <a:gdLst>
                <a:gd name="T0" fmla="*/ 102 w 102"/>
                <a:gd name="T1" fmla="*/ 58 h 116"/>
                <a:gd name="T2" fmla="*/ 51 w 102"/>
                <a:gd name="T3" fmla="*/ 116 h 116"/>
                <a:gd name="T4" fmla="*/ 0 w 102"/>
                <a:gd name="T5" fmla="*/ 58 h 116"/>
                <a:gd name="T6" fmla="*/ 51 w 102"/>
                <a:gd name="T7" fmla="*/ 0 h 116"/>
                <a:gd name="T8" fmla="*/ 102 w 102"/>
                <a:gd name="T9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16">
                  <a:moveTo>
                    <a:pt x="102" y="58"/>
                  </a:moveTo>
                  <a:cubicBezTo>
                    <a:pt x="102" y="90"/>
                    <a:pt x="79" y="116"/>
                    <a:pt x="51" y="116"/>
                  </a:cubicBezTo>
                  <a:cubicBezTo>
                    <a:pt x="23" y="116"/>
                    <a:pt x="0" y="90"/>
                    <a:pt x="0" y="58"/>
                  </a:cubicBezTo>
                  <a:cubicBezTo>
                    <a:pt x="0" y="26"/>
                    <a:pt x="23" y="0"/>
                    <a:pt x="51" y="0"/>
                  </a:cubicBezTo>
                  <a:cubicBezTo>
                    <a:pt x="79" y="0"/>
                    <a:pt x="101" y="24"/>
                    <a:pt x="102" y="56"/>
                  </a:cubicBezTo>
                </a:path>
              </a:pathLst>
            </a:custGeom>
            <a:solidFill>
              <a:srgbClr val="0000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2433" y="1192"/>
              <a:ext cx="53" cy="62"/>
            </a:xfrm>
            <a:custGeom>
              <a:avLst/>
              <a:gdLst>
                <a:gd name="T0" fmla="*/ 103 w 103"/>
                <a:gd name="T1" fmla="*/ 58 h 117"/>
                <a:gd name="T2" fmla="*/ 51 w 103"/>
                <a:gd name="T3" fmla="*/ 117 h 117"/>
                <a:gd name="T4" fmla="*/ 0 w 103"/>
                <a:gd name="T5" fmla="*/ 58 h 117"/>
                <a:gd name="T6" fmla="*/ 51 w 103"/>
                <a:gd name="T7" fmla="*/ 0 h 117"/>
                <a:gd name="T8" fmla="*/ 103 w 103"/>
                <a:gd name="T9" fmla="*/ 5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17">
                  <a:moveTo>
                    <a:pt x="103" y="58"/>
                  </a:moveTo>
                  <a:cubicBezTo>
                    <a:pt x="103" y="91"/>
                    <a:pt x="80" y="117"/>
                    <a:pt x="51" y="117"/>
                  </a:cubicBezTo>
                  <a:cubicBezTo>
                    <a:pt x="23" y="117"/>
                    <a:pt x="0" y="91"/>
                    <a:pt x="0" y="58"/>
                  </a:cubicBezTo>
                  <a:cubicBezTo>
                    <a:pt x="0" y="26"/>
                    <a:pt x="23" y="0"/>
                    <a:pt x="51" y="0"/>
                  </a:cubicBezTo>
                  <a:cubicBezTo>
                    <a:pt x="79" y="0"/>
                    <a:pt x="102" y="25"/>
                    <a:pt x="103" y="56"/>
                  </a:cubicBezTo>
                </a:path>
              </a:pathLst>
            </a:custGeom>
            <a:solidFill>
              <a:srgbClr val="0000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3143" y="1078"/>
              <a:ext cx="53" cy="61"/>
            </a:xfrm>
            <a:custGeom>
              <a:avLst/>
              <a:gdLst>
                <a:gd name="T0" fmla="*/ 102 w 102"/>
                <a:gd name="T1" fmla="*/ 58 h 117"/>
                <a:gd name="T2" fmla="*/ 51 w 102"/>
                <a:gd name="T3" fmla="*/ 117 h 117"/>
                <a:gd name="T4" fmla="*/ 0 w 102"/>
                <a:gd name="T5" fmla="*/ 58 h 117"/>
                <a:gd name="T6" fmla="*/ 51 w 102"/>
                <a:gd name="T7" fmla="*/ 0 h 117"/>
                <a:gd name="T8" fmla="*/ 102 w 102"/>
                <a:gd name="T9" fmla="*/ 5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17">
                  <a:moveTo>
                    <a:pt x="102" y="58"/>
                  </a:moveTo>
                  <a:cubicBezTo>
                    <a:pt x="102" y="91"/>
                    <a:pt x="79" y="117"/>
                    <a:pt x="51" y="117"/>
                  </a:cubicBezTo>
                  <a:cubicBezTo>
                    <a:pt x="23" y="117"/>
                    <a:pt x="0" y="91"/>
                    <a:pt x="0" y="58"/>
                  </a:cubicBezTo>
                  <a:cubicBezTo>
                    <a:pt x="0" y="26"/>
                    <a:pt x="23" y="0"/>
                    <a:pt x="51" y="0"/>
                  </a:cubicBezTo>
                  <a:cubicBezTo>
                    <a:pt x="78" y="0"/>
                    <a:pt x="101" y="25"/>
                    <a:pt x="102" y="56"/>
                  </a:cubicBezTo>
                </a:path>
              </a:pathLst>
            </a:custGeom>
            <a:solidFill>
              <a:srgbClr val="0000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3250" y="1192"/>
              <a:ext cx="53" cy="62"/>
            </a:xfrm>
            <a:custGeom>
              <a:avLst/>
              <a:gdLst>
                <a:gd name="T0" fmla="*/ 102 w 102"/>
                <a:gd name="T1" fmla="*/ 58 h 117"/>
                <a:gd name="T2" fmla="*/ 51 w 102"/>
                <a:gd name="T3" fmla="*/ 117 h 117"/>
                <a:gd name="T4" fmla="*/ 0 w 102"/>
                <a:gd name="T5" fmla="*/ 58 h 117"/>
                <a:gd name="T6" fmla="*/ 51 w 102"/>
                <a:gd name="T7" fmla="*/ 0 h 117"/>
                <a:gd name="T8" fmla="*/ 102 w 102"/>
                <a:gd name="T9" fmla="*/ 5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17">
                  <a:moveTo>
                    <a:pt x="102" y="58"/>
                  </a:moveTo>
                  <a:cubicBezTo>
                    <a:pt x="102" y="91"/>
                    <a:pt x="79" y="117"/>
                    <a:pt x="51" y="117"/>
                  </a:cubicBezTo>
                  <a:cubicBezTo>
                    <a:pt x="23" y="117"/>
                    <a:pt x="0" y="91"/>
                    <a:pt x="0" y="58"/>
                  </a:cubicBezTo>
                  <a:cubicBezTo>
                    <a:pt x="0" y="26"/>
                    <a:pt x="23" y="0"/>
                    <a:pt x="51" y="0"/>
                  </a:cubicBezTo>
                  <a:cubicBezTo>
                    <a:pt x="79" y="0"/>
                    <a:pt x="101" y="25"/>
                    <a:pt x="102" y="56"/>
                  </a:cubicBezTo>
                </a:path>
              </a:pathLst>
            </a:custGeom>
            <a:solidFill>
              <a:srgbClr val="0000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4425" y="1078"/>
              <a:ext cx="53" cy="61"/>
            </a:xfrm>
            <a:custGeom>
              <a:avLst/>
              <a:gdLst>
                <a:gd name="T0" fmla="*/ 102 w 102"/>
                <a:gd name="T1" fmla="*/ 58 h 117"/>
                <a:gd name="T2" fmla="*/ 51 w 102"/>
                <a:gd name="T3" fmla="*/ 117 h 117"/>
                <a:gd name="T4" fmla="*/ 0 w 102"/>
                <a:gd name="T5" fmla="*/ 58 h 117"/>
                <a:gd name="T6" fmla="*/ 51 w 102"/>
                <a:gd name="T7" fmla="*/ 0 h 117"/>
                <a:gd name="T8" fmla="*/ 102 w 102"/>
                <a:gd name="T9" fmla="*/ 5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17">
                  <a:moveTo>
                    <a:pt x="102" y="58"/>
                  </a:moveTo>
                  <a:cubicBezTo>
                    <a:pt x="102" y="91"/>
                    <a:pt x="79" y="117"/>
                    <a:pt x="51" y="117"/>
                  </a:cubicBezTo>
                  <a:cubicBezTo>
                    <a:pt x="23" y="117"/>
                    <a:pt x="0" y="91"/>
                    <a:pt x="0" y="58"/>
                  </a:cubicBezTo>
                  <a:cubicBezTo>
                    <a:pt x="0" y="26"/>
                    <a:pt x="23" y="0"/>
                    <a:pt x="51" y="0"/>
                  </a:cubicBezTo>
                  <a:cubicBezTo>
                    <a:pt x="79" y="0"/>
                    <a:pt x="101" y="25"/>
                    <a:pt x="102" y="56"/>
                  </a:cubicBezTo>
                </a:path>
              </a:pathLst>
            </a:custGeom>
            <a:solidFill>
              <a:srgbClr val="0000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4535" y="1192"/>
              <a:ext cx="54" cy="62"/>
            </a:xfrm>
            <a:custGeom>
              <a:avLst/>
              <a:gdLst>
                <a:gd name="T0" fmla="*/ 103 w 103"/>
                <a:gd name="T1" fmla="*/ 58 h 117"/>
                <a:gd name="T2" fmla="*/ 52 w 103"/>
                <a:gd name="T3" fmla="*/ 117 h 117"/>
                <a:gd name="T4" fmla="*/ 0 w 103"/>
                <a:gd name="T5" fmla="*/ 58 h 117"/>
                <a:gd name="T6" fmla="*/ 52 w 103"/>
                <a:gd name="T7" fmla="*/ 0 h 117"/>
                <a:gd name="T8" fmla="*/ 103 w 103"/>
                <a:gd name="T9" fmla="*/ 5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17">
                  <a:moveTo>
                    <a:pt x="103" y="58"/>
                  </a:moveTo>
                  <a:cubicBezTo>
                    <a:pt x="103" y="91"/>
                    <a:pt x="80" y="117"/>
                    <a:pt x="52" y="117"/>
                  </a:cubicBezTo>
                  <a:cubicBezTo>
                    <a:pt x="23" y="117"/>
                    <a:pt x="0" y="91"/>
                    <a:pt x="0" y="58"/>
                  </a:cubicBezTo>
                  <a:cubicBezTo>
                    <a:pt x="0" y="26"/>
                    <a:pt x="23" y="0"/>
                    <a:pt x="52" y="0"/>
                  </a:cubicBezTo>
                  <a:cubicBezTo>
                    <a:pt x="79" y="0"/>
                    <a:pt x="102" y="25"/>
                    <a:pt x="103" y="56"/>
                  </a:cubicBezTo>
                </a:path>
              </a:pathLst>
            </a:custGeom>
            <a:solidFill>
              <a:srgbClr val="0000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I/O </a:t>
            </a:r>
            <a:r>
              <a:rPr lang="fr-FR" dirty="0" err="1">
                <a:solidFill>
                  <a:schemeClr val="tx1"/>
                </a:solidFill>
              </a:rPr>
              <a:t>Devices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200400" y="1828800"/>
            <a:ext cx="5791200" cy="4281488"/>
            <a:chOff x="1344" y="1180"/>
            <a:chExt cx="3648" cy="2697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44" y="1180"/>
              <a:ext cx="3648" cy="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538" y="1336"/>
              <a:ext cx="1342" cy="392"/>
            </a:xfrm>
            <a:prstGeom prst="rect">
              <a:avLst/>
            </a:prstGeom>
            <a:solidFill>
              <a:srgbClr val="A2D0D9"/>
            </a:solidFill>
            <a:ln w="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266" y="2024"/>
              <a:ext cx="1430" cy="554"/>
            </a:xfrm>
            <a:prstGeom prst="rect">
              <a:avLst/>
            </a:prstGeom>
            <a:solidFill>
              <a:srgbClr val="FFE6D5"/>
            </a:solidFill>
            <a:ln w="1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473" y="1321"/>
              <a:ext cx="1229" cy="467"/>
            </a:xfrm>
            <a:prstGeom prst="rect">
              <a:avLst/>
            </a:prstGeom>
            <a:solidFill>
              <a:srgbClr val="D5F6FF"/>
            </a:solidFill>
            <a:ln w="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331" y="2164"/>
              <a:ext cx="108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300">
                  <a:solidFill>
                    <a:srgbClr val="000000"/>
                  </a:solidFill>
                  <a:latin typeface="Sans"/>
                </a:rPr>
                <a:t>Computer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580" y="1421"/>
              <a:ext cx="92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300" dirty="0">
                  <a:solidFill>
                    <a:srgbClr val="000000"/>
                  </a:solidFill>
                  <a:latin typeface="Sans"/>
                </a:rPr>
                <a:t>Memory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579" y="1414"/>
              <a:ext cx="101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300">
                  <a:solidFill>
                    <a:srgbClr val="000000"/>
                  </a:solidFill>
                  <a:latin typeface="Sans"/>
                </a:rPr>
                <a:t>Hard disk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2701" y="1696"/>
              <a:ext cx="209" cy="322"/>
            </a:xfrm>
            <a:custGeom>
              <a:avLst/>
              <a:gdLst>
                <a:gd name="T0" fmla="*/ 0 w 373"/>
                <a:gd name="T1" fmla="*/ 0 h 575"/>
                <a:gd name="T2" fmla="*/ 373 w 373"/>
                <a:gd name="T3" fmla="*/ 0 h 575"/>
                <a:gd name="T4" fmla="*/ 373 w 373"/>
                <a:gd name="T5" fmla="*/ 5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3" h="575">
                  <a:moveTo>
                    <a:pt x="0" y="0"/>
                  </a:moveTo>
                  <a:lnTo>
                    <a:pt x="373" y="0"/>
                  </a:lnTo>
                  <a:lnTo>
                    <a:pt x="373" y="575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701" y="1664"/>
              <a:ext cx="111" cy="64"/>
            </a:xfrm>
            <a:custGeom>
              <a:avLst/>
              <a:gdLst>
                <a:gd name="T0" fmla="*/ 79 w 111"/>
                <a:gd name="T1" fmla="*/ 32 h 64"/>
                <a:gd name="T2" fmla="*/ 111 w 111"/>
                <a:gd name="T3" fmla="*/ 0 h 64"/>
                <a:gd name="T4" fmla="*/ 0 w 111"/>
                <a:gd name="T5" fmla="*/ 32 h 64"/>
                <a:gd name="T6" fmla="*/ 111 w 111"/>
                <a:gd name="T7" fmla="*/ 64 h 64"/>
                <a:gd name="T8" fmla="*/ 79 w 111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4">
                  <a:moveTo>
                    <a:pt x="79" y="32"/>
                  </a:moveTo>
                  <a:lnTo>
                    <a:pt x="111" y="0"/>
                  </a:lnTo>
                  <a:lnTo>
                    <a:pt x="0" y="32"/>
                  </a:lnTo>
                  <a:lnTo>
                    <a:pt x="111" y="64"/>
                  </a:lnTo>
                  <a:lnTo>
                    <a:pt x="79" y="32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2879" y="1907"/>
              <a:ext cx="63" cy="111"/>
            </a:xfrm>
            <a:custGeom>
              <a:avLst/>
              <a:gdLst>
                <a:gd name="T0" fmla="*/ 31 w 63"/>
                <a:gd name="T1" fmla="*/ 32 h 111"/>
                <a:gd name="T2" fmla="*/ 0 w 63"/>
                <a:gd name="T3" fmla="*/ 0 h 111"/>
                <a:gd name="T4" fmla="*/ 31 w 63"/>
                <a:gd name="T5" fmla="*/ 111 h 111"/>
                <a:gd name="T6" fmla="*/ 63 w 63"/>
                <a:gd name="T7" fmla="*/ 0 h 111"/>
                <a:gd name="T8" fmla="*/ 31 w 63"/>
                <a:gd name="T9" fmla="*/ 3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1">
                  <a:moveTo>
                    <a:pt x="31" y="32"/>
                  </a:moveTo>
                  <a:lnTo>
                    <a:pt x="0" y="0"/>
                  </a:lnTo>
                  <a:lnTo>
                    <a:pt x="31" y="111"/>
                  </a:lnTo>
                  <a:lnTo>
                    <a:pt x="63" y="0"/>
                  </a:lnTo>
                  <a:lnTo>
                    <a:pt x="31" y="32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2695" y="1464"/>
              <a:ext cx="826" cy="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695" y="1433"/>
              <a:ext cx="112" cy="63"/>
            </a:xfrm>
            <a:custGeom>
              <a:avLst/>
              <a:gdLst>
                <a:gd name="T0" fmla="*/ 80 w 112"/>
                <a:gd name="T1" fmla="*/ 31 h 63"/>
                <a:gd name="T2" fmla="*/ 112 w 112"/>
                <a:gd name="T3" fmla="*/ 0 h 63"/>
                <a:gd name="T4" fmla="*/ 0 w 112"/>
                <a:gd name="T5" fmla="*/ 31 h 63"/>
                <a:gd name="T6" fmla="*/ 112 w 112"/>
                <a:gd name="T7" fmla="*/ 63 h 63"/>
                <a:gd name="T8" fmla="*/ 80 w 112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80" y="31"/>
                  </a:moveTo>
                  <a:lnTo>
                    <a:pt x="112" y="0"/>
                  </a:lnTo>
                  <a:lnTo>
                    <a:pt x="0" y="31"/>
                  </a:lnTo>
                  <a:lnTo>
                    <a:pt x="112" y="63"/>
                  </a:lnTo>
                  <a:lnTo>
                    <a:pt x="80" y="31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3410" y="1433"/>
              <a:ext cx="111" cy="63"/>
            </a:xfrm>
            <a:custGeom>
              <a:avLst/>
              <a:gdLst>
                <a:gd name="T0" fmla="*/ 32 w 111"/>
                <a:gd name="T1" fmla="*/ 31 h 63"/>
                <a:gd name="T2" fmla="*/ 0 w 111"/>
                <a:gd name="T3" fmla="*/ 63 h 63"/>
                <a:gd name="T4" fmla="*/ 111 w 111"/>
                <a:gd name="T5" fmla="*/ 31 h 63"/>
                <a:gd name="T6" fmla="*/ 0 w 111"/>
                <a:gd name="T7" fmla="*/ 0 h 63"/>
                <a:gd name="T8" fmla="*/ 32 w 111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3">
                  <a:moveTo>
                    <a:pt x="32" y="31"/>
                  </a:moveTo>
                  <a:lnTo>
                    <a:pt x="0" y="63"/>
                  </a:lnTo>
                  <a:lnTo>
                    <a:pt x="111" y="31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1395" y="1210"/>
              <a:ext cx="3574" cy="1431"/>
            </a:xfrm>
            <a:prstGeom prst="rect">
              <a:avLst/>
            </a:prstGeom>
            <a:noFill/>
            <a:ln w="8" cap="flat">
              <a:solidFill>
                <a:srgbClr val="291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1423" y="2920"/>
              <a:ext cx="1363" cy="362"/>
            </a:xfrm>
            <a:custGeom>
              <a:avLst/>
              <a:gdLst>
                <a:gd name="T0" fmla="*/ 323 w 2429"/>
                <a:gd name="T1" fmla="*/ 0 h 645"/>
                <a:gd name="T2" fmla="*/ 2107 w 2429"/>
                <a:gd name="T3" fmla="*/ 0 h 645"/>
                <a:gd name="T4" fmla="*/ 2429 w 2429"/>
                <a:gd name="T5" fmla="*/ 322 h 645"/>
                <a:gd name="T6" fmla="*/ 2107 w 2429"/>
                <a:gd name="T7" fmla="*/ 645 h 645"/>
                <a:gd name="T8" fmla="*/ 323 w 2429"/>
                <a:gd name="T9" fmla="*/ 645 h 645"/>
                <a:gd name="T10" fmla="*/ 0 w 2429"/>
                <a:gd name="T11" fmla="*/ 322 h 645"/>
                <a:gd name="T12" fmla="*/ 323 w 2429"/>
                <a:gd name="T13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9" h="645">
                  <a:moveTo>
                    <a:pt x="323" y="0"/>
                  </a:moveTo>
                  <a:lnTo>
                    <a:pt x="2107" y="0"/>
                  </a:lnTo>
                  <a:cubicBezTo>
                    <a:pt x="2285" y="0"/>
                    <a:pt x="2429" y="143"/>
                    <a:pt x="2429" y="322"/>
                  </a:cubicBezTo>
                  <a:cubicBezTo>
                    <a:pt x="2429" y="501"/>
                    <a:pt x="2285" y="645"/>
                    <a:pt x="2107" y="645"/>
                  </a:cubicBezTo>
                  <a:lnTo>
                    <a:pt x="323" y="645"/>
                  </a:lnTo>
                  <a:cubicBezTo>
                    <a:pt x="144" y="645"/>
                    <a:pt x="0" y="501"/>
                    <a:pt x="0" y="322"/>
                  </a:cubicBezTo>
                  <a:cubicBezTo>
                    <a:pt x="0" y="143"/>
                    <a:pt x="144" y="0"/>
                    <a:pt x="323" y="0"/>
                  </a:cubicBezTo>
                  <a:close/>
                </a:path>
              </a:pathLst>
            </a:custGeom>
            <a:solidFill>
              <a:srgbClr val="F6FFD5"/>
            </a:solidFill>
            <a:ln w="8" cap="flat">
              <a:solidFill>
                <a:srgbClr val="291E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1486" y="2971"/>
              <a:ext cx="102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300">
                  <a:solidFill>
                    <a:srgbClr val="000000"/>
                  </a:solidFill>
                  <a:latin typeface="Sans"/>
                </a:rPr>
                <a:t>Keyboard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1730" y="3449"/>
              <a:ext cx="1004" cy="362"/>
            </a:xfrm>
            <a:custGeom>
              <a:avLst/>
              <a:gdLst>
                <a:gd name="T0" fmla="*/ 323 w 1789"/>
                <a:gd name="T1" fmla="*/ 0 h 645"/>
                <a:gd name="T2" fmla="*/ 1467 w 1789"/>
                <a:gd name="T3" fmla="*/ 0 h 645"/>
                <a:gd name="T4" fmla="*/ 1789 w 1789"/>
                <a:gd name="T5" fmla="*/ 323 h 645"/>
                <a:gd name="T6" fmla="*/ 1467 w 1789"/>
                <a:gd name="T7" fmla="*/ 645 h 645"/>
                <a:gd name="T8" fmla="*/ 323 w 1789"/>
                <a:gd name="T9" fmla="*/ 645 h 645"/>
                <a:gd name="T10" fmla="*/ 0 w 1789"/>
                <a:gd name="T11" fmla="*/ 323 h 645"/>
                <a:gd name="T12" fmla="*/ 323 w 1789"/>
                <a:gd name="T13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9" h="645">
                  <a:moveTo>
                    <a:pt x="323" y="0"/>
                  </a:moveTo>
                  <a:lnTo>
                    <a:pt x="1467" y="0"/>
                  </a:lnTo>
                  <a:cubicBezTo>
                    <a:pt x="1645" y="0"/>
                    <a:pt x="1789" y="144"/>
                    <a:pt x="1789" y="323"/>
                  </a:cubicBezTo>
                  <a:cubicBezTo>
                    <a:pt x="1789" y="501"/>
                    <a:pt x="1645" y="645"/>
                    <a:pt x="1467" y="645"/>
                  </a:cubicBezTo>
                  <a:lnTo>
                    <a:pt x="323" y="645"/>
                  </a:lnTo>
                  <a:cubicBezTo>
                    <a:pt x="144" y="645"/>
                    <a:pt x="0" y="501"/>
                    <a:pt x="0" y="323"/>
                  </a:cubicBezTo>
                  <a:cubicBezTo>
                    <a:pt x="0" y="144"/>
                    <a:pt x="144" y="0"/>
                    <a:pt x="323" y="0"/>
                  </a:cubicBezTo>
                  <a:close/>
                </a:path>
              </a:pathLst>
            </a:custGeom>
            <a:solidFill>
              <a:srgbClr val="F6FFD5"/>
            </a:solidFill>
            <a:ln w="7" cap="flat">
              <a:solidFill>
                <a:srgbClr val="291E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1793" y="3501"/>
              <a:ext cx="74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300">
                  <a:solidFill>
                    <a:srgbClr val="000000"/>
                  </a:solidFill>
                  <a:latin typeface="Sans"/>
                </a:rPr>
                <a:t>Mouse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3473" y="2942"/>
              <a:ext cx="1363" cy="362"/>
            </a:xfrm>
            <a:custGeom>
              <a:avLst/>
              <a:gdLst>
                <a:gd name="T0" fmla="*/ 322 w 2429"/>
                <a:gd name="T1" fmla="*/ 0 h 646"/>
                <a:gd name="T2" fmla="*/ 2106 w 2429"/>
                <a:gd name="T3" fmla="*/ 0 h 646"/>
                <a:gd name="T4" fmla="*/ 2429 w 2429"/>
                <a:gd name="T5" fmla="*/ 323 h 646"/>
                <a:gd name="T6" fmla="*/ 2106 w 2429"/>
                <a:gd name="T7" fmla="*/ 646 h 646"/>
                <a:gd name="T8" fmla="*/ 322 w 2429"/>
                <a:gd name="T9" fmla="*/ 646 h 646"/>
                <a:gd name="T10" fmla="*/ 0 w 2429"/>
                <a:gd name="T11" fmla="*/ 323 h 646"/>
                <a:gd name="T12" fmla="*/ 322 w 2429"/>
                <a:gd name="T13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9" h="646">
                  <a:moveTo>
                    <a:pt x="322" y="0"/>
                  </a:moveTo>
                  <a:lnTo>
                    <a:pt x="2106" y="0"/>
                  </a:lnTo>
                  <a:cubicBezTo>
                    <a:pt x="2285" y="0"/>
                    <a:pt x="2429" y="144"/>
                    <a:pt x="2429" y="323"/>
                  </a:cubicBezTo>
                  <a:cubicBezTo>
                    <a:pt x="2429" y="502"/>
                    <a:pt x="2285" y="646"/>
                    <a:pt x="2106" y="646"/>
                  </a:cubicBezTo>
                  <a:lnTo>
                    <a:pt x="322" y="646"/>
                  </a:lnTo>
                  <a:cubicBezTo>
                    <a:pt x="144" y="646"/>
                    <a:pt x="0" y="502"/>
                    <a:pt x="0" y="323"/>
                  </a:cubicBezTo>
                  <a:cubicBezTo>
                    <a:pt x="0" y="144"/>
                    <a:pt x="144" y="0"/>
                    <a:pt x="322" y="0"/>
                  </a:cubicBezTo>
                  <a:close/>
                </a:path>
              </a:pathLst>
            </a:custGeom>
            <a:solidFill>
              <a:srgbClr val="F6FFD5"/>
            </a:solidFill>
            <a:ln w="8" cap="flat">
              <a:solidFill>
                <a:srgbClr val="291E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536" y="2993"/>
              <a:ext cx="89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300">
                  <a:solidFill>
                    <a:srgbClr val="000000"/>
                  </a:solidFill>
                  <a:latin typeface="Sans"/>
                </a:rPr>
                <a:t>Monitor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3495" y="3471"/>
              <a:ext cx="1004" cy="362"/>
            </a:xfrm>
            <a:custGeom>
              <a:avLst/>
              <a:gdLst>
                <a:gd name="T0" fmla="*/ 323 w 1789"/>
                <a:gd name="T1" fmla="*/ 0 h 645"/>
                <a:gd name="T2" fmla="*/ 1466 w 1789"/>
                <a:gd name="T3" fmla="*/ 0 h 645"/>
                <a:gd name="T4" fmla="*/ 1789 w 1789"/>
                <a:gd name="T5" fmla="*/ 322 h 645"/>
                <a:gd name="T6" fmla="*/ 1466 w 1789"/>
                <a:gd name="T7" fmla="*/ 645 h 645"/>
                <a:gd name="T8" fmla="*/ 323 w 1789"/>
                <a:gd name="T9" fmla="*/ 645 h 645"/>
                <a:gd name="T10" fmla="*/ 0 w 1789"/>
                <a:gd name="T11" fmla="*/ 322 h 645"/>
                <a:gd name="T12" fmla="*/ 323 w 1789"/>
                <a:gd name="T13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9" h="645">
                  <a:moveTo>
                    <a:pt x="323" y="0"/>
                  </a:moveTo>
                  <a:lnTo>
                    <a:pt x="1466" y="0"/>
                  </a:lnTo>
                  <a:cubicBezTo>
                    <a:pt x="1645" y="0"/>
                    <a:pt x="1789" y="144"/>
                    <a:pt x="1789" y="322"/>
                  </a:cubicBezTo>
                  <a:cubicBezTo>
                    <a:pt x="1789" y="501"/>
                    <a:pt x="1645" y="645"/>
                    <a:pt x="1466" y="645"/>
                  </a:cubicBezTo>
                  <a:lnTo>
                    <a:pt x="323" y="645"/>
                  </a:lnTo>
                  <a:cubicBezTo>
                    <a:pt x="144" y="645"/>
                    <a:pt x="0" y="501"/>
                    <a:pt x="0" y="322"/>
                  </a:cubicBezTo>
                  <a:cubicBezTo>
                    <a:pt x="0" y="144"/>
                    <a:pt x="144" y="0"/>
                    <a:pt x="323" y="0"/>
                  </a:cubicBezTo>
                  <a:close/>
                </a:path>
              </a:pathLst>
            </a:custGeom>
            <a:solidFill>
              <a:srgbClr val="F6FFD5"/>
            </a:solidFill>
            <a:ln w="7" cap="flat">
              <a:solidFill>
                <a:srgbClr val="291E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3558" y="3522"/>
              <a:ext cx="74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300">
                  <a:solidFill>
                    <a:srgbClr val="000000"/>
                  </a:solidFill>
                  <a:latin typeface="Sans"/>
                </a:rPr>
                <a:t>Printer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2956" y="2643"/>
              <a:ext cx="0" cy="469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2918" y="2643"/>
              <a:ext cx="75" cy="133"/>
            </a:xfrm>
            <a:custGeom>
              <a:avLst/>
              <a:gdLst>
                <a:gd name="T0" fmla="*/ 38 w 75"/>
                <a:gd name="T1" fmla="*/ 95 h 133"/>
                <a:gd name="T2" fmla="*/ 75 w 75"/>
                <a:gd name="T3" fmla="*/ 133 h 133"/>
                <a:gd name="T4" fmla="*/ 38 w 75"/>
                <a:gd name="T5" fmla="*/ 0 h 133"/>
                <a:gd name="T6" fmla="*/ 0 w 75"/>
                <a:gd name="T7" fmla="*/ 133 h 133"/>
                <a:gd name="T8" fmla="*/ 38 w 75"/>
                <a:gd name="T9" fmla="*/ 9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33">
                  <a:moveTo>
                    <a:pt x="38" y="95"/>
                  </a:moveTo>
                  <a:lnTo>
                    <a:pt x="75" y="133"/>
                  </a:lnTo>
                  <a:lnTo>
                    <a:pt x="38" y="0"/>
                  </a:lnTo>
                  <a:lnTo>
                    <a:pt x="0" y="133"/>
                  </a:lnTo>
                  <a:lnTo>
                    <a:pt x="38" y="95"/>
                  </a:lnTo>
                  <a:close/>
                </a:path>
              </a:pathLst>
            </a:custGeom>
            <a:solidFill>
              <a:srgbClr val="000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2718" y="3107"/>
              <a:ext cx="238" cy="548"/>
            </a:xfrm>
            <a:custGeom>
              <a:avLst/>
              <a:gdLst>
                <a:gd name="T0" fmla="*/ 121 w 424"/>
                <a:gd name="T1" fmla="*/ 0 h 978"/>
                <a:gd name="T2" fmla="*/ 424 w 424"/>
                <a:gd name="T3" fmla="*/ 0 h 978"/>
                <a:gd name="T4" fmla="*/ 424 w 424"/>
                <a:gd name="T5" fmla="*/ 978 h 978"/>
                <a:gd name="T6" fmla="*/ 0 w 424"/>
                <a:gd name="T7" fmla="*/ 978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978">
                  <a:moveTo>
                    <a:pt x="121" y="0"/>
                  </a:moveTo>
                  <a:lnTo>
                    <a:pt x="424" y="0"/>
                  </a:lnTo>
                  <a:lnTo>
                    <a:pt x="424" y="978"/>
                  </a:lnTo>
                  <a:lnTo>
                    <a:pt x="0" y="978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3278" y="2607"/>
              <a:ext cx="198" cy="1040"/>
            </a:xfrm>
            <a:custGeom>
              <a:avLst/>
              <a:gdLst>
                <a:gd name="T0" fmla="*/ 0 w 353"/>
                <a:gd name="T1" fmla="*/ 0 h 1855"/>
                <a:gd name="T2" fmla="*/ 0 w 353"/>
                <a:gd name="T3" fmla="*/ 1855 h 1855"/>
                <a:gd name="T4" fmla="*/ 353 w 353"/>
                <a:gd name="T5" fmla="*/ 1855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3" h="1855">
                  <a:moveTo>
                    <a:pt x="0" y="0"/>
                  </a:moveTo>
                  <a:lnTo>
                    <a:pt x="0" y="1855"/>
                  </a:lnTo>
                  <a:lnTo>
                    <a:pt x="353" y="1855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3365" y="3615"/>
              <a:ext cx="111" cy="64"/>
            </a:xfrm>
            <a:custGeom>
              <a:avLst/>
              <a:gdLst>
                <a:gd name="T0" fmla="*/ 32 w 111"/>
                <a:gd name="T1" fmla="*/ 32 h 64"/>
                <a:gd name="T2" fmla="*/ 0 w 111"/>
                <a:gd name="T3" fmla="*/ 64 h 64"/>
                <a:gd name="T4" fmla="*/ 111 w 111"/>
                <a:gd name="T5" fmla="*/ 32 h 64"/>
                <a:gd name="T6" fmla="*/ 0 w 111"/>
                <a:gd name="T7" fmla="*/ 0 h 64"/>
                <a:gd name="T8" fmla="*/ 32 w 111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4">
                  <a:moveTo>
                    <a:pt x="32" y="32"/>
                  </a:moveTo>
                  <a:lnTo>
                    <a:pt x="0" y="64"/>
                  </a:lnTo>
                  <a:lnTo>
                    <a:pt x="111" y="32"/>
                  </a:lnTo>
                  <a:lnTo>
                    <a:pt x="0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3272" y="3115"/>
              <a:ext cx="193" cy="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3354" y="3084"/>
              <a:ext cx="111" cy="63"/>
            </a:xfrm>
            <a:custGeom>
              <a:avLst/>
              <a:gdLst>
                <a:gd name="T0" fmla="*/ 32 w 111"/>
                <a:gd name="T1" fmla="*/ 31 h 63"/>
                <a:gd name="T2" fmla="*/ 0 w 111"/>
                <a:gd name="T3" fmla="*/ 63 h 63"/>
                <a:gd name="T4" fmla="*/ 111 w 111"/>
                <a:gd name="T5" fmla="*/ 31 h 63"/>
                <a:gd name="T6" fmla="*/ 0 w 111"/>
                <a:gd name="T7" fmla="*/ 0 h 63"/>
                <a:gd name="T8" fmla="*/ 32 w 111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3">
                  <a:moveTo>
                    <a:pt x="32" y="31"/>
                  </a:moveTo>
                  <a:lnTo>
                    <a:pt x="0" y="63"/>
                  </a:lnTo>
                  <a:lnTo>
                    <a:pt x="111" y="31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Transaction </a:t>
            </a:r>
            <a:r>
              <a:rPr lang="fr-FR" dirty="0" err="1">
                <a:solidFill>
                  <a:schemeClr val="tx1"/>
                </a:solidFill>
              </a:rPr>
              <a:t>Oriented</a:t>
            </a:r>
            <a:r>
              <a:rPr lang="fr-FR" dirty="0">
                <a:solidFill>
                  <a:schemeClr val="tx1"/>
                </a:solidFill>
              </a:rPr>
              <a:t> Bus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654176"/>
            <a:ext cx="7620000" cy="421322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request</a:t>
            </a:r>
            <a:r>
              <a:rPr lang="en-US" dirty="0">
                <a:latin typeface="Calibri" panose="020F0502020204030204" pitchFamily="34" charset="0"/>
              </a:rPr>
              <a:t> from the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sender</a:t>
            </a:r>
            <a:r>
              <a:rPr lang="en-US" dirty="0">
                <a:latin typeface="Calibri" panose="020F0502020204030204" pitchFamily="34" charset="0"/>
              </a:rPr>
              <a:t> to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receiver</a:t>
            </a:r>
            <a:r>
              <a:rPr lang="en-US" dirty="0">
                <a:latin typeface="Calibri" panose="020F0502020204030204" pitchFamily="34" charset="0"/>
              </a:rPr>
              <a:t> has a given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semantics</a:t>
            </a:r>
            <a:r>
              <a:rPr lang="en-US" dirty="0">
                <a:latin typeface="Calibri" panose="020F0502020204030204" pitchFamily="34" charset="0"/>
              </a:rPr>
              <a:t>. It consists of an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atomic sequence</a:t>
            </a:r>
            <a:r>
              <a:rPr lang="en-US" dirty="0">
                <a:latin typeface="Calibri" panose="020F0502020204030204" pitchFamily="34" charset="0"/>
              </a:rPr>
              <a:t> of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messages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This is called a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transaction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Bus</a:t>
            </a:r>
            <a:r>
              <a:rPr lang="en-US" dirty="0">
                <a:latin typeface="Calibri" panose="020F0502020204030204" pitchFamily="34" charset="0"/>
              </a:rPr>
              <a:t> that allows both sides to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communicate</a:t>
            </a:r>
            <a:r>
              <a:rPr lang="en-US" dirty="0">
                <a:latin typeface="Calibri" panose="020F0502020204030204" pitchFamily="34" charset="0"/>
              </a:rPr>
              <a:t> at the same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time</a:t>
            </a:r>
            <a:r>
              <a:rPr lang="en-US" dirty="0">
                <a:latin typeface="Calibri" panose="020F0502020204030204" pitchFamily="34" charset="0"/>
              </a:rPr>
              <a:t> →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full duplex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Only one side at a time → </a:t>
            </a:r>
            <a:r>
              <a:rPr lang="en-US" dirty="0">
                <a:solidFill>
                  <a:srgbClr val="B84700"/>
                </a:solidFill>
                <a:latin typeface="Calibri" panose="020F0502020204030204" pitchFamily="34" charset="0"/>
              </a:rPr>
              <a:t>half duplex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1" name="Straight Connector 340"/>
          <p:cNvCxnSpPr/>
          <p:nvPr/>
        </p:nvCxnSpPr>
        <p:spPr>
          <a:xfrm>
            <a:off x="4330628" y="3699884"/>
            <a:ext cx="5544541" cy="528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6401741" y="4353706"/>
            <a:ext cx="2823305" cy="12159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DRAM Read Transaction</a:t>
            </a:r>
          </a:p>
        </p:txBody>
      </p:sp>
      <p:sp>
        <p:nvSpPr>
          <p:cNvPr id="8" name="AutoShape 19"/>
          <p:cNvSpPr>
            <a:spLocks noChangeAspect="1" noChangeArrowheads="1" noTextEdit="1"/>
          </p:cNvSpPr>
          <p:nvPr/>
        </p:nvSpPr>
        <p:spPr bwMode="auto">
          <a:xfrm>
            <a:off x="3059113" y="1524000"/>
            <a:ext cx="68770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" name="Freeform 21"/>
          <p:cNvSpPr>
            <a:spLocks/>
          </p:cNvSpPr>
          <p:nvPr/>
        </p:nvSpPr>
        <p:spPr bwMode="auto">
          <a:xfrm>
            <a:off x="3127377" y="1638300"/>
            <a:ext cx="1058863" cy="438150"/>
          </a:xfrm>
          <a:custGeom>
            <a:avLst/>
            <a:gdLst>
              <a:gd name="T0" fmla="*/ 9 w 46"/>
              <a:gd name="T1" fmla="*/ 0 h 19"/>
              <a:gd name="T2" fmla="*/ 38 w 46"/>
              <a:gd name="T3" fmla="*/ 0 h 19"/>
              <a:gd name="T4" fmla="*/ 46 w 46"/>
              <a:gd name="T5" fmla="*/ 8 h 19"/>
              <a:gd name="T6" fmla="*/ 46 w 46"/>
              <a:gd name="T7" fmla="*/ 10 h 19"/>
              <a:gd name="T8" fmla="*/ 38 w 46"/>
              <a:gd name="T9" fmla="*/ 19 h 19"/>
              <a:gd name="T10" fmla="*/ 9 w 46"/>
              <a:gd name="T11" fmla="*/ 19 h 19"/>
              <a:gd name="T12" fmla="*/ 0 w 46"/>
              <a:gd name="T13" fmla="*/ 10 h 19"/>
              <a:gd name="T14" fmla="*/ 0 w 46"/>
              <a:gd name="T15" fmla="*/ 8 h 19"/>
              <a:gd name="T16" fmla="*/ 9 w 46"/>
              <a:gd name="T1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19">
                <a:moveTo>
                  <a:pt x="9" y="0"/>
                </a:moveTo>
                <a:lnTo>
                  <a:pt x="38" y="0"/>
                </a:lnTo>
                <a:cubicBezTo>
                  <a:pt x="43" y="0"/>
                  <a:pt x="46" y="3"/>
                  <a:pt x="46" y="8"/>
                </a:cubicBezTo>
                <a:lnTo>
                  <a:pt x="46" y="10"/>
                </a:lnTo>
                <a:cubicBezTo>
                  <a:pt x="46" y="15"/>
                  <a:pt x="43" y="19"/>
                  <a:pt x="38" y="19"/>
                </a:cubicBezTo>
                <a:lnTo>
                  <a:pt x="9" y="19"/>
                </a:lnTo>
                <a:cubicBezTo>
                  <a:pt x="4" y="19"/>
                  <a:pt x="0" y="15"/>
                  <a:pt x="0" y="10"/>
                </a:cubicBezTo>
                <a:lnTo>
                  <a:pt x="0" y="8"/>
                </a:lnTo>
                <a:cubicBezTo>
                  <a:pt x="0" y="3"/>
                  <a:pt x="4" y="0"/>
                  <a:pt x="9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30" name="Freeform 22"/>
          <p:cNvSpPr>
            <a:spLocks/>
          </p:cNvSpPr>
          <p:nvPr/>
        </p:nvSpPr>
        <p:spPr bwMode="auto">
          <a:xfrm>
            <a:off x="4300539" y="1592263"/>
            <a:ext cx="230188" cy="410960"/>
          </a:xfrm>
          <a:custGeom>
            <a:avLst/>
            <a:gdLst>
              <a:gd name="T0" fmla="*/ 0 w 10"/>
              <a:gd name="T1" fmla="*/ 0 h 19"/>
              <a:gd name="T2" fmla="*/ 10 w 10"/>
              <a:gd name="T3" fmla="*/ 0 h 19"/>
              <a:gd name="T4" fmla="*/ 10 w 10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9">
                <a:moveTo>
                  <a:pt x="0" y="0"/>
                </a:moveTo>
                <a:lnTo>
                  <a:pt x="10" y="0"/>
                </a:lnTo>
                <a:lnTo>
                  <a:pt x="10" y="19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31" name="Freeform 23"/>
          <p:cNvSpPr>
            <a:spLocks/>
          </p:cNvSpPr>
          <p:nvPr/>
        </p:nvSpPr>
        <p:spPr bwMode="auto">
          <a:xfrm>
            <a:off x="4530726" y="1570039"/>
            <a:ext cx="230188" cy="436563"/>
          </a:xfrm>
          <a:custGeom>
            <a:avLst/>
            <a:gdLst>
              <a:gd name="T0" fmla="*/ 0 w 10"/>
              <a:gd name="T1" fmla="*/ 19 h 19"/>
              <a:gd name="T2" fmla="*/ 10 w 10"/>
              <a:gd name="T3" fmla="*/ 19 h 19"/>
              <a:gd name="T4" fmla="*/ 10 w 10"/>
              <a:gd name="T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9">
                <a:moveTo>
                  <a:pt x="0" y="19"/>
                </a:moveTo>
                <a:lnTo>
                  <a:pt x="10" y="19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32" name="Freeform 24"/>
          <p:cNvSpPr>
            <a:spLocks/>
          </p:cNvSpPr>
          <p:nvPr/>
        </p:nvSpPr>
        <p:spPr bwMode="auto">
          <a:xfrm>
            <a:off x="4760914" y="1570039"/>
            <a:ext cx="230188" cy="436563"/>
          </a:xfrm>
          <a:custGeom>
            <a:avLst/>
            <a:gdLst>
              <a:gd name="T0" fmla="*/ 0 w 10"/>
              <a:gd name="T1" fmla="*/ 0 h 19"/>
              <a:gd name="T2" fmla="*/ 10 w 10"/>
              <a:gd name="T3" fmla="*/ 0 h 19"/>
              <a:gd name="T4" fmla="*/ 10 w 10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9">
                <a:moveTo>
                  <a:pt x="0" y="0"/>
                </a:moveTo>
                <a:lnTo>
                  <a:pt x="10" y="0"/>
                </a:lnTo>
                <a:lnTo>
                  <a:pt x="10" y="19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33" name="Freeform 25"/>
          <p:cNvSpPr>
            <a:spLocks/>
          </p:cNvSpPr>
          <p:nvPr/>
        </p:nvSpPr>
        <p:spPr bwMode="auto">
          <a:xfrm>
            <a:off x="4991101" y="1569808"/>
            <a:ext cx="230188" cy="436792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34" name="Freeform 26"/>
          <p:cNvSpPr>
            <a:spLocks/>
          </p:cNvSpPr>
          <p:nvPr/>
        </p:nvSpPr>
        <p:spPr bwMode="auto">
          <a:xfrm>
            <a:off x="5221289" y="1570039"/>
            <a:ext cx="228600" cy="436563"/>
          </a:xfrm>
          <a:custGeom>
            <a:avLst/>
            <a:gdLst>
              <a:gd name="T0" fmla="*/ 0 w 10"/>
              <a:gd name="T1" fmla="*/ 0 h 19"/>
              <a:gd name="T2" fmla="*/ 10 w 10"/>
              <a:gd name="T3" fmla="*/ 0 h 19"/>
              <a:gd name="T4" fmla="*/ 10 w 10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9">
                <a:moveTo>
                  <a:pt x="0" y="0"/>
                </a:moveTo>
                <a:lnTo>
                  <a:pt x="10" y="0"/>
                </a:lnTo>
                <a:lnTo>
                  <a:pt x="10" y="19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35" name="Freeform 27"/>
          <p:cNvSpPr>
            <a:spLocks/>
          </p:cNvSpPr>
          <p:nvPr/>
        </p:nvSpPr>
        <p:spPr bwMode="auto">
          <a:xfrm>
            <a:off x="5451163" y="1570039"/>
            <a:ext cx="206689" cy="436563"/>
          </a:xfrm>
          <a:custGeom>
            <a:avLst/>
            <a:gdLst>
              <a:gd name="T0" fmla="*/ 0 w 10"/>
              <a:gd name="T1" fmla="*/ 19 h 19"/>
              <a:gd name="T2" fmla="*/ 10 w 10"/>
              <a:gd name="T3" fmla="*/ 19 h 19"/>
              <a:gd name="T4" fmla="*/ 10 w 10"/>
              <a:gd name="T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9">
                <a:moveTo>
                  <a:pt x="0" y="19"/>
                </a:moveTo>
                <a:lnTo>
                  <a:pt x="10" y="19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36" name="Freeform 28"/>
          <p:cNvSpPr>
            <a:spLocks/>
          </p:cNvSpPr>
          <p:nvPr/>
        </p:nvSpPr>
        <p:spPr bwMode="auto">
          <a:xfrm>
            <a:off x="5657851" y="1570039"/>
            <a:ext cx="230188" cy="406757"/>
          </a:xfrm>
          <a:custGeom>
            <a:avLst/>
            <a:gdLst>
              <a:gd name="T0" fmla="*/ 0 w 10"/>
              <a:gd name="T1" fmla="*/ 0 h 19"/>
              <a:gd name="T2" fmla="*/ 10 w 10"/>
              <a:gd name="T3" fmla="*/ 0 h 19"/>
              <a:gd name="T4" fmla="*/ 10 w 10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9">
                <a:moveTo>
                  <a:pt x="0" y="0"/>
                </a:moveTo>
                <a:lnTo>
                  <a:pt x="10" y="0"/>
                </a:lnTo>
                <a:lnTo>
                  <a:pt x="10" y="19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37" name="Freeform 29"/>
          <p:cNvSpPr>
            <a:spLocks/>
          </p:cNvSpPr>
          <p:nvPr/>
        </p:nvSpPr>
        <p:spPr bwMode="auto">
          <a:xfrm>
            <a:off x="5888039" y="1564523"/>
            <a:ext cx="228600" cy="419852"/>
          </a:xfrm>
          <a:custGeom>
            <a:avLst/>
            <a:gdLst>
              <a:gd name="T0" fmla="*/ 0 w 10"/>
              <a:gd name="T1" fmla="*/ 19 h 19"/>
              <a:gd name="T2" fmla="*/ 10 w 10"/>
              <a:gd name="T3" fmla="*/ 19 h 19"/>
              <a:gd name="T4" fmla="*/ 10 w 10"/>
              <a:gd name="T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9">
                <a:moveTo>
                  <a:pt x="0" y="19"/>
                </a:moveTo>
                <a:lnTo>
                  <a:pt x="10" y="19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38" name="Freeform 30"/>
          <p:cNvSpPr>
            <a:spLocks/>
          </p:cNvSpPr>
          <p:nvPr/>
        </p:nvSpPr>
        <p:spPr bwMode="auto">
          <a:xfrm>
            <a:off x="6116639" y="1570039"/>
            <a:ext cx="230188" cy="436563"/>
          </a:xfrm>
          <a:custGeom>
            <a:avLst/>
            <a:gdLst>
              <a:gd name="T0" fmla="*/ 0 w 10"/>
              <a:gd name="T1" fmla="*/ 0 h 19"/>
              <a:gd name="T2" fmla="*/ 10 w 10"/>
              <a:gd name="T3" fmla="*/ 0 h 19"/>
              <a:gd name="T4" fmla="*/ 10 w 10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9">
                <a:moveTo>
                  <a:pt x="0" y="0"/>
                </a:moveTo>
                <a:lnTo>
                  <a:pt x="10" y="0"/>
                </a:lnTo>
                <a:lnTo>
                  <a:pt x="10" y="19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39" name="Freeform 31"/>
          <p:cNvSpPr>
            <a:spLocks/>
          </p:cNvSpPr>
          <p:nvPr/>
        </p:nvSpPr>
        <p:spPr bwMode="auto">
          <a:xfrm>
            <a:off x="6346826" y="1569808"/>
            <a:ext cx="230188" cy="436792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40" name="Freeform 32"/>
          <p:cNvSpPr>
            <a:spLocks/>
          </p:cNvSpPr>
          <p:nvPr/>
        </p:nvSpPr>
        <p:spPr bwMode="auto">
          <a:xfrm>
            <a:off x="6577015" y="1570039"/>
            <a:ext cx="207963" cy="436563"/>
          </a:xfrm>
          <a:custGeom>
            <a:avLst/>
            <a:gdLst>
              <a:gd name="T0" fmla="*/ 0 w 9"/>
              <a:gd name="T1" fmla="*/ 0 h 19"/>
              <a:gd name="T2" fmla="*/ 9 w 9"/>
              <a:gd name="T3" fmla="*/ 0 h 19"/>
              <a:gd name="T4" fmla="*/ 9 w 9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19">
                <a:moveTo>
                  <a:pt x="0" y="0"/>
                </a:moveTo>
                <a:lnTo>
                  <a:pt x="9" y="0"/>
                </a:lnTo>
                <a:lnTo>
                  <a:pt x="9" y="19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41" name="Line 33"/>
          <p:cNvSpPr>
            <a:spLocks noChangeShapeType="1"/>
          </p:cNvSpPr>
          <p:nvPr/>
        </p:nvSpPr>
        <p:spPr bwMode="auto">
          <a:xfrm>
            <a:off x="4508501" y="2052638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42" name="Line 34"/>
          <p:cNvSpPr>
            <a:spLocks noChangeShapeType="1"/>
          </p:cNvSpPr>
          <p:nvPr/>
        </p:nvSpPr>
        <p:spPr bwMode="auto">
          <a:xfrm>
            <a:off x="4508501" y="225901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43" name="Line 35"/>
          <p:cNvSpPr>
            <a:spLocks noChangeShapeType="1"/>
          </p:cNvSpPr>
          <p:nvPr/>
        </p:nvSpPr>
        <p:spPr bwMode="auto">
          <a:xfrm>
            <a:off x="4508501" y="244316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44" name="Line 36"/>
          <p:cNvSpPr>
            <a:spLocks noChangeShapeType="1"/>
          </p:cNvSpPr>
          <p:nvPr/>
        </p:nvSpPr>
        <p:spPr bwMode="auto">
          <a:xfrm>
            <a:off x="4508501" y="2627313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45" name="Line 37"/>
          <p:cNvSpPr>
            <a:spLocks noChangeShapeType="1"/>
          </p:cNvSpPr>
          <p:nvPr/>
        </p:nvSpPr>
        <p:spPr bwMode="auto">
          <a:xfrm>
            <a:off x="4508501" y="28352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46" name="Line 38"/>
          <p:cNvSpPr>
            <a:spLocks noChangeShapeType="1"/>
          </p:cNvSpPr>
          <p:nvPr/>
        </p:nvSpPr>
        <p:spPr bwMode="auto">
          <a:xfrm>
            <a:off x="4508501" y="301783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47" name="Line 39"/>
          <p:cNvSpPr>
            <a:spLocks noChangeShapeType="1"/>
          </p:cNvSpPr>
          <p:nvPr/>
        </p:nvSpPr>
        <p:spPr bwMode="auto">
          <a:xfrm>
            <a:off x="4508501" y="320198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48" name="Line 40"/>
          <p:cNvSpPr>
            <a:spLocks noChangeShapeType="1"/>
          </p:cNvSpPr>
          <p:nvPr/>
        </p:nvSpPr>
        <p:spPr bwMode="auto">
          <a:xfrm>
            <a:off x="4508501" y="34099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49" name="Line 41"/>
          <p:cNvSpPr>
            <a:spLocks noChangeShapeType="1"/>
          </p:cNvSpPr>
          <p:nvPr/>
        </p:nvSpPr>
        <p:spPr bwMode="auto">
          <a:xfrm>
            <a:off x="4508501" y="35941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50" name="Line 42"/>
          <p:cNvSpPr>
            <a:spLocks noChangeShapeType="1"/>
          </p:cNvSpPr>
          <p:nvPr/>
        </p:nvSpPr>
        <p:spPr bwMode="auto">
          <a:xfrm>
            <a:off x="4508501" y="377666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51" name="Line 43"/>
          <p:cNvSpPr>
            <a:spLocks noChangeShapeType="1"/>
          </p:cNvSpPr>
          <p:nvPr/>
        </p:nvSpPr>
        <p:spPr bwMode="auto">
          <a:xfrm>
            <a:off x="4508501" y="39846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52" name="Line 44"/>
          <p:cNvSpPr>
            <a:spLocks noChangeShapeType="1"/>
          </p:cNvSpPr>
          <p:nvPr/>
        </p:nvSpPr>
        <p:spPr bwMode="auto">
          <a:xfrm>
            <a:off x="4508501" y="41687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53" name="Line 45"/>
          <p:cNvSpPr>
            <a:spLocks noChangeShapeType="1"/>
          </p:cNvSpPr>
          <p:nvPr/>
        </p:nvSpPr>
        <p:spPr bwMode="auto">
          <a:xfrm>
            <a:off x="4508501" y="4352925"/>
            <a:ext cx="0" cy="904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54" name="Line 46"/>
          <p:cNvSpPr>
            <a:spLocks noChangeShapeType="1"/>
          </p:cNvSpPr>
          <p:nvPr/>
        </p:nvSpPr>
        <p:spPr bwMode="auto">
          <a:xfrm>
            <a:off x="4508501" y="4535488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55" name="Line 47"/>
          <p:cNvSpPr>
            <a:spLocks noChangeShapeType="1"/>
          </p:cNvSpPr>
          <p:nvPr/>
        </p:nvSpPr>
        <p:spPr bwMode="auto">
          <a:xfrm>
            <a:off x="4508501" y="47434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56" name="Line 48"/>
          <p:cNvSpPr>
            <a:spLocks noChangeShapeType="1"/>
          </p:cNvSpPr>
          <p:nvPr/>
        </p:nvSpPr>
        <p:spPr bwMode="auto">
          <a:xfrm>
            <a:off x="4508501" y="49276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57" name="Line 49"/>
          <p:cNvSpPr>
            <a:spLocks noChangeShapeType="1"/>
          </p:cNvSpPr>
          <p:nvPr/>
        </p:nvSpPr>
        <p:spPr bwMode="auto">
          <a:xfrm>
            <a:off x="4508501" y="5111750"/>
            <a:ext cx="0" cy="904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58" name="Line 50"/>
          <p:cNvSpPr>
            <a:spLocks noChangeShapeType="1"/>
          </p:cNvSpPr>
          <p:nvPr/>
        </p:nvSpPr>
        <p:spPr bwMode="auto">
          <a:xfrm>
            <a:off x="4508501" y="53181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59" name="Line 51"/>
          <p:cNvSpPr>
            <a:spLocks noChangeShapeType="1"/>
          </p:cNvSpPr>
          <p:nvPr/>
        </p:nvSpPr>
        <p:spPr bwMode="auto">
          <a:xfrm>
            <a:off x="4508501" y="55022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60" name="Line 52"/>
          <p:cNvSpPr>
            <a:spLocks noChangeShapeType="1"/>
          </p:cNvSpPr>
          <p:nvPr/>
        </p:nvSpPr>
        <p:spPr bwMode="auto">
          <a:xfrm>
            <a:off x="4508501" y="56864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61" name="Line 53"/>
          <p:cNvSpPr>
            <a:spLocks noChangeShapeType="1"/>
          </p:cNvSpPr>
          <p:nvPr/>
        </p:nvSpPr>
        <p:spPr bwMode="auto">
          <a:xfrm>
            <a:off x="4967289" y="205263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62" name="Line 54"/>
          <p:cNvSpPr>
            <a:spLocks noChangeShapeType="1"/>
          </p:cNvSpPr>
          <p:nvPr/>
        </p:nvSpPr>
        <p:spPr bwMode="auto">
          <a:xfrm>
            <a:off x="4967289" y="225901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63" name="Line 55"/>
          <p:cNvSpPr>
            <a:spLocks noChangeShapeType="1"/>
          </p:cNvSpPr>
          <p:nvPr/>
        </p:nvSpPr>
        <p:spPr bwMode="auto">
          <a:xfrm>
            <a:off x="4967289" y="244316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64" name="Line 56"/>
          <p:cNvSpPr>
            <a:spLocks noChangeShapeType="1"/>
          </p:cNvSpPr>
          <p:nvPr/>
        </p:nvSpPr>
        <p:spPr bwMode="auto">
          <a:xfrm>
            <a:off x="4967289" y="262731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65" name="Line 57"/>
          <p:cNvSpPr>
            <a:spLocks noChangeShapeType="1"/>
          </p:cNvSpPr>
          <p:nvPr/>
        </p:nvSpPr>
        <p:spPr bwMode="auto">
          <a:xfrm>
            <a:off x="4967289" y="2811463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66" name="Line 58"/>
          <p:cNvSpPr>
            <a:spLocks noChangeShapeType="1"/>
          </p:cNvSpPr>
          <p:nvPr/>
        </p:nvSpPr>
        <p:spPr bwMode="auto">
          <a:xfrm>
            <a:off x="4967289" y="301783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67" name="Line 59"/>
          <p:cNvSpPr>
            <a:spLocks noChangeShapeType="1"/>
          </p:cNvSpPr>
          <p:nvPr/>
        </p:nvSpPr>
        <p:spPr bwMode="auto">
          <a:xfrm>
            <a:off x="4967289" y="320198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68" name="Line 60"/>
          <p:cNvSpPr>
            <a:spLocks noChangeShapeType="1"/>
          </p:cNvSpPr>
          <p:nvPr/>
        </p:nvSpPr>
        <p:spPr bwMode="auto">
          <a:xfrm>
            <a:off x="4967289" y="3386138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69" name="Line 61"/>
          <p:cNvSpPr>
            <a:spLocks noChangeShapeType="1"/>
          </p:cNvSpPr>
          <p:nvPr/>
        </p:nvSpPr>
        <p:spPr bwMode="auto">
          <a:xfrm>
            <a:off x="4967289" y="35941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70" name="Line 62"/>
          <p:cNvSpPr>
            <a:spLocks noChangeShapeType="1"/>
          </p:cNvSpPr>
          <p:nvPr/>
        </p:nvSpPr>
        <p:spPr bwMode="auto">
          <a:xfrm>
            <a:off x="4967289" y="377666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71" name="Line 63"/>
          <p:cNvSpPr>
            <a:spLocks noChangeShapeType="1"/>
          </p:cNvSpPr>
          <p:nvPr/>
        </p:nvSpPr>
        <p:spPr bwMode="auto">
          <a:xfrm>
            <a:off x="4967289" y="396081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72" name="Line 64"/>
          <p:cNvSpPr>
            <a:spLocks noChangeShapeType="1"/>
          </p:cNvSpPr>
          <p:nvPr/>
        </p:nvSpPr>
        <p:spPr bwMode="auto">
          <a:xfrm>
            <a:off x="4967289" y="41687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73" name="Line 65"/>
          <p:cNvSpPr>
            <a:spLocks noChangeShapeType="1"/>
          </p:cNvSpPr>
          <p:nvPr/>
        </p:nvSpPr>
        <p:spPr bwMode="auto">
          <a:xfrm>
            <a:off x="4967289" y="4352925"/>
            <a:ext cx="0" cy="904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74" name="Line 66"/>
          <p:cNvSpPr>
            <a:spLocks noChangeShapeType="1"/>
          </p:cNvSpPr>
          <p:nvPr/>
        </p:nvSpPr>
        <p:spPr bwMode="auto">
          <a:xfrm>
            <a:off x="4967289" y="453548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75" name="Line 67"/>
          <p:cNvSpPr>
            <a:spLocks noChangeShapeType="1"/>
          </p:cNvSpPr>
          <p:nvPr/>
        </p:nvSpPr>
        <p:spPr bwMode="auto">
          <a:xfrm>
            <a:off x="4967289" y="4719638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76" name="Line 68"/>
          <p:cNvSpPr>
            <a:spLocks noChangeShapeType="1"/>
          </p:cNvSpPr>
          <p:nvPr/>
        </p:nvSpPr>
        <p:spPr bwMode="auto">
          <a:xfrm>
            <a:off x="4967289" y="49276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77" name="Line 69"/>
          <p:cNvSpPr>
            <a:spLocks noChangeShapeType="1"/>
          </p:cNvSpPr>
          <p:nvPr/>
        </p:nvSpPr>
        <p:spPr bwMode="auto">
          <a:xfrm>
            <a:off x="4967289" y="5111750"/>
            <a:ext cx="0" cy="904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78" name="Line 70"/>
          <p:cNvSpPr>
            <a:spLocks noChangeShapeType="1"/>
          </p:cNvSpPr>
          <p:nvPr/>
        </p:nvSpPr>
        <p:spPr bwMode="auto">
          <a:xfrm>
            <a:off x="4967289" y="5294313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79" name="Line 71"/>
          <p:cNvSpPr>
            <a:spLocks noChangeShapeType="1"/>
          </p:cNvSpPr>
          <p:nvPr/>
        </p:nvSpPr>
        <p:spPr bwMode="auto">
          <a:xfrm>
            <a:off x="4967289" y="55022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80" name="Line 72"/>
          <p:cNvSpPr>
            <a:spLocks noChangeShapeType="1"/>
          </p:cNvSpPr>
          <p:nvPr/>
        </p:nvSpPr>
        <p:spPr bwMode="auto">
          <a:xfrm>
            <a:off x="4967289" y="56864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81" name="Line 73"/>
          <p:cNvSpPr>
            <a:spLocks noChangeShapeType="1"/>
          </p:cNvSpPr>
          <p:nvPr/>
        </p:nvSpPr>
        <p:spPr bwMode="auto">
          <a:xfrm>
            <a:off x="5427664" y="205263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82" name="Line 74"/>
          <p:cNvSpPr>
            <a:spLocks noChangeShapeType="1"/>
          </p:cNvSpPr>
          <p:nvPr/>
        </p:nvSpPr>
        <p:spPr bwMode="auto">
          <a:xfrm>
            <a:off x="5427664" y="2236788"/>
            <a:ext cx="0" cy="1143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83" name="Line 75"/>
          <p:cNvSpPr>
            <a:spLocks noChangeShapeType="1"/>
          </p:cNvSpPr>
          <p:nvPr/>
        </p:nvSpPr>
        <p:spPr bwMode="auto">
          <a:xfrm>
            <a:off x="5427664" y="244316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84" name="Line 76"/>
          <p:cNvSpPr>
            <a:spLocks noChangeShapeType="1"/>
          </p:cNvSpPr>
          <p:nvPr/>
        </p:nvSpPr>
        <p:spPr bwMode="auto">
          <a:xfrm>
            <a:off x="5427664" y="262731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85" name="Line 77"/>
          <p:cNvSpPr>
            <a:spLocks noChangeShapeType="1"/>
          </p:cNvSpPr>
          <p:nvPr/>
        </p:nvSpPr>
        <p:spPr bwMode="auto">
          <a:xfrm>
            <a:off x="5427664" y="281146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86" name="Line 78"/>
          <p:cNvSpPr>
            <a:spLocks noChangeShapeType="1"/>
          </p:cNvSpPr>
          <p:nvPr/>
        </p:nvSpPr>
        <p:spPr bwMode="auto">
          <a:xfrm>
            <a:off x="5427664" y="301783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87" name="Line 79"/>
          <p:cNvSpPr>
            <a:spLocks noChangeShapeType="1"/>
          </p:cNvSpPr>
          <p:nvPr/>
        </p:nvSpPr>
        <p:spPr bwMode="auto">
          <a:xfrm>
            <a:off x="5427664" y="320198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88" name="Line 80"/>
          <p:cNvSpPr>
            <a:spLocks noChangeShapeType="1"/>
          </p:cNvSpPr>
          <p:nvPr/>
        </p:nvSpPr>
        <p:spPr bwMode="auto">
          <a:xfrm>
            <a:off x="5427664" y="338613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89" name="Line 81"/>
          <p:cNvSpPr>
            <a:spLocks noChangeShapeType="1"/>
          </p:cNvSpPr>
          <p:nvPr/>
        </p:nvSpPr>
        <p:spPr bwMode="auto">
          <a:xfrm>
            <a:off x="5427664" y="3570288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90" name="Line 82"/>
          <p:cNvSpPr>
            <a:spLocks noChangeShapeType="1"/>
          </p:cNvSpPr>
          <p:nvPr/>
        </p:nvSpPr>
        <p:spPr bwMode="auto">
          <a:xfrm>
            <a:off x="5427664" y="377666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91" name="Line 83"/>
          <p:cNvSpPr>
            <a:spLocks noChangeShapeType="1"/>
          </p:cNvSpPr>
          <p:nvPr/>
        </p:nvSpPr>
        <p:spPr bwMode="auto">
          <a:xfrm>
            <a:off x="5427664" y="396081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92" name="Line 84"/>
          <p:cNvSpPr>
            <a:spLocks noChangeShapeType="1"/>
          </p:cNvSpPr>
          <p:nvPr/>
        </p:nvSpPr>
        <p:spPr bwMode="auto">
          <a:xfrm>
            <a:off x="5427664" y="4144963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93" name="Line 85"/>
          <p:cNvSpPr>
            <a:spLocks noChangeShapeType="1"/>
          </p:cNvSpPr>
          <p:nvPr/>
        </p:nvSpPr>
        <p:spPr bwMode="auto">
          <a:xfrm>
            <a:off x="5427664" y="4352925"/>
            <a:ext cx="0" cy="904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94" name="Line 86"/>
          <p:cNvSpPr>
            <a:spLocks noChangeShapeType="1"/>
          </p:cNvSpPr>
          <p:nvPr/>
        </p:nvSpPr>
        <p:spPr bwMode="auto">
          <a:xfrm>
            <a:off x="5427664" y="453548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95" name="Line 87"/>
          <p:cNvSpPr>
            <a:spLocks noChangeShapeType="1"/>
          </p:cNvSpPr>
          <p:nvPr/>
        </p:nvSpPr>
        <p:spPr bwMode="auto">
          <a:xfrm>
            <a:off x="5427664" y="471963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96" name="Line 88"/>
          <p:cNvSpPr>
            <a:spLocks noChangeShapeType="1"/>
          </p:cNvSpPr>
          <p:nvPr/>
        </p:nvSpPr>
        <p:spPr bwMode="auto">
          <a:xfrm>
            <a:off x="5427664" y="49276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97" name="Line 89"/>
          <p:cNvSpPr>
            <a:spLocks noChangeShapeType="1"/>
          </p:cNvSpPr>
          <p:nvPr/>
        </p:nvSpPr>
        <p:spPr bwMode="auto">
          <a:xfrm>
            <a:off x="5427664" y="5111750"/>
            <a:ext cx="0" cy="904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98" name="Line 90"/>
          <p:cNvSpPr>
            <a:spLocks noChangeShapeType="1"/>
          </p:cNvSpPr>
          <p:nvPr/>
        </p:nvSpPr>
        <p:spPr bwMode="auto">
          <a:xfrm>
            <a:off x="5427664" y="529431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99" name="Line 91"/>
          <p:cNvSpPr>
            <a:spLocks noChangeShapeType="1"/>
          </p:cNvSpPr>
          <p:nvPr/>
        </p:nvSpPr>
        <p:spPr bwMode="auto">
          <a:xfrm>
            <a:off x="5427664" y="55022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00" name="Line 92"/>
          <p:cNvSpPr>
            <a:spLocks noChangeShapeType="1"/>
          </p:cNvSpPr>
          <p:nvPr/>
        </p:nvSpPr>
        <p:spPr bwMode="auto">
          <a:xfrm>
            <a:off x="5427664" y="56864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01" name="Line 93"/>
          <p:cNvSpPr>
            <a:spLocks noChangeShapeType="1"/>
          </p:cNvSpPr>
          <p:nvPr/>
        </p:nvSpPr>
        <p:spPr bwMode="auto">
          <a:xfrm>
            <a:off x="5864226" y="2052638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02" name="Line 94"/>
          <p:cNvSpPr>
            <a:spLocks noChangeShapeType="1"/>
          </p:cNvSpPr>
          <p:nvPr/>
        </p:nvSpPr>
        <p:spPr bwMode="auto">
          <a:xfrm>
            <a:off x="5864226" y="225901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03" name="Line 95"/>
          <p:cNvSpPr>
            <a:spLocks noChangeShapeType="1"/>
          </p:cNvSpPr>
          <p:nvPr/>
        </p:nvSpPr>
        <p:spPr bwMode="auto">
          <a:xfrm>
            <a:off x="5864226" y="244316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04" name="Line 96"/>
          <p:cNvSpPr>
            <a:spLocks noChangeShapeType="1"/>
          </p:cNvSpPr>
          <p:nvPr/>
        </p:nvSpPr>
        <p:spPr bwMode="auto">
          <a:xfrm>
            <a:off x="5864226" y="2627313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05" name="Line 97"/>
          <p:cNvSpPr>
            <a:spLocks noChangeShapeType="1"/>
          </p:cNvSpPr>
          <p:nvPr/>
        </p:nvSpPr>
        <p:spPr bwMode="auto">
          <a:xfrm>
            <a:off x="5864226" y="28352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06" name="Line 98"/>
          <p:cNvSpPr>
            <a:spLocks noChangeShapeType="1"/>
          </p:cNvSpPr>
          <p:nvPr/>
        </p:nvSpPr>
        <p:spPr bwMode="auto">
          <a:xfrm>
            <a:off x="5864226" y="301783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07" name="Line 99"/>
          <p:cNvSpPr>
            <a:spLocks noChangeShapeType="1"/>
          </p:cNvSpPr>
          <p:nvPr/>
        </p:nvSpPr>
        <p:spPr bwMode="auto">
          <a:xfrm>
            <a:off x="5864226" y="320198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08" name="Line 100"/>
          <p:cNvSpPr>
            <a:spLocks noChangeShapeType="1"/>
          </p:cNvSpPr>
          <p:nvPr/>
        </p:nvSpPr>
        <p:spPr bwMode="auto">
          <a:xfrm>
            <a:off x="5864226" y="34099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09" name="Line 101"/>
          <p:cNvSpPr>
            <a:spLocks noChangeShapeType="1"/>
          </p:cNvSpPr>
          <p:nvPr/>
        </p:nvSpPr>
        <p:spPr bwMode="auto">
          <a:xfrm>
            <a:off x="5864226" y="35941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10" name="Line 102"/>
          <p:cNvSpPr>
            <a:spLocks noChangeShapeType="1"/>
          </p:cNvSpPr>
          <p:nvPr/>
        </p:nvSpPr>
        <p:spPr bwMode="auto">
          <a:xfrm>
            <a:off x="5864226" y="377666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11" name="Line 103"/>
          <p:cNvSpPr>
            <a:spLocks noChangeShapeType="1"/>
          </p:cNvSpPr>
          <p:nvPr/>
        </p:nvSpPr>
        <p:spPr bwMode="auto">
          <a:xfrm>
            <a:off x="5864226" y="39846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12" name="Line 104"/>
          <p:cNvSpPr>
            <a:spLocks noChangeShapeType="1"/>
          </p:cNvSpPr>
          <p:nvPr/>
        </p:nvSpPr>
        <p:spPr bwMode="auto">
          <a:xfrm>
            <a:off x="5864226" y="41687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13" name="Line 105"/>
          <p:cNvSpPr>
            <a:spLocks noChangeShapeType="1"/>
          </p:cNvSpPr>
          <p:nvPr/>
        </p:nvSpPr>
        <p:spPr bwMode="auto">
          <a:xfrm>
            <a:off x="5864226" y="4352925"/>
            <a:ext cx="0" cy="904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14" name="Line 106"/>
          <p:cNvSpPr>
            <a:spLocks noChangeShapeType="1"/>
          </p:cNvSpPr>
          <p:nvPr/>
        </p:nvSpPr>
        <p:spPr bwMode="auto">
          <a:xfrm>
            <a:off x="5864226" y="4535488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15" name="Line 107"/>
          <p:cNvSpPr>
            <a:spLocks noChangeShapeType="1"/>
          </p:cNvSpPr>
          <p:nvPr/>
        </p:nvSpPr>
        <p:spPr bwMode="auto">
          <a:xfrm>
            <a:off x="5864226" y="47434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16" name="Line 108"/>
          <p:cNvSpPr>
            <a:spLocks noChangeShapeType="1"/>
          </p:cNvSpPr>
          <p:nvPr/>
        </p:nvSpPr>
        <p:spPr bwMode="auto">
          <a:xfrm>
            <a:off x="5864226" y="49276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17" name="Line 109"/>
          <p:cNvSpPr>
            <a:spLocks noChangeShapeType="1"/>
          </p:cNvSpPr>
          <p:nvPr/>
        </p:nvSpPr>
        <p:spPr bwMode="auto">
          <a:xfrm>
            <a:off x="5864226" y="5111750"/>
            <a:ext cx="0" cy="904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18" name="Line 110"/>
          <p:cNvSpPr>
            <a:spLocks noChangeShapeType="1"/>
          </p:cNvSpPr>
          <p:nvPr/>
        </p:nvSpPr>
        <p:spPr bwMode="auto">
          <a:xfrm>
            <a:off x="5864226" y="53181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19" name="Line 111"/>
          <p:cNvSpPr>
            <a:spLocks noChangeShapeType="1"/>
          </p:cNvSpPr>
          <p:nvPr/>
        </p:nvSpPr>
        <p:spPr bwMode="auto">
          <a:xfrm>
            <a:off x="5864226" y="55022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20" name="Line 112"/>
          <p:cNvSpPr>
            <a:spLocks noChangeShapeType="1"/>
          </p:cNvSpPr>
          <p:nvPr/>
        </p:nvSpPr>
        <p:spPr bwMode="auto">
          <a:xfrm>
            <a:off x="5864226" y="56864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21" name="Line 113"/>
          <p:cNvSpPr>
            <a:spLocks noChangeShapeType="1"/>
          </p:cNvSpPr>
          <p:nvPr/>
        </p:nvSpPr>
        <p:spPr bwMode="auto">
          <a:xfrm>
            <a:off x="6370639" y="20764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22" name="Line 114"/>
          <p:cNvSpPr>
            <a:spLocks noChangeShapeType="1"/>
          </p:cNvSpPr>
          <p:nvPr/>
        </p:nvSpPr>
        <p:spPr bwMode="auto">
          <a:xfrm>
            <a:off x="6370639" y="2259013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23" name="Line 115"/>
          <p:cNvSpPr>
            <a:spLocks noChangeShapeType="1"/>
          </p:cNvSpPr>
          <p:nvPr/>
        </p:nvSpPr>
        <p:spPr bwMode="auto">
          <a:xfrm>
            <a:off x="6370639" y="24669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24" name="Line 116"/>
          <p:cNvSpPr>
            <a:spLocks noChangeShapeType="1"/>
          </p:cNvSpPr>
          <p:nvPr/>
        </p:nvSpPr>
        <p:spPr bwMode="auto">
          <a:xfrm>
            <a:off x="6370639" y="26511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25" name="Line 117"/>
          <p:cNvSpPr>
            <a:spLocks noChangeShapeType="1"/>
          </p:cNvSpPr>
          <p:nvPr/>
        </p:nvSpPr>
        <p:spPr bwMode="auto">
          <a:xfrm>
            <a:off x="6370639" y="28352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26" name="Line 118"/>
          <p:cNvSpPr>
            <a:spLocks noChangeShapeType="1"/>
          </p:cNvSpPr>
          <p:nvPr/>
        </p:nvSpPr>
        <p:spPr bwMode="auto">
          <a:xfrm>
            <a:off x="6370639" y="30416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27" name="Line 119"/>
          <p:cNvSpPr>
            <a:spLocks noChangeShapeType="1"/>
          </p:cNvSpPr>
          <p:nvPr/>
        </p:nvSpPr>
        <p:spPr bwMode="auto">
          <a:xfrm>
            <a:off x="6370639" y="32258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28" name="Line 120"/>
          <p:cNvSpPr>
            <a:spLocks noChangeShapeType="1"/>
          </p:cNvSpPr>
          <p:nvPr/>
        </p:nvSpPr>
        <p:spPr bwMode="auto">
          <a:xfrm>
            <a:off x="6370639" y="34099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29" name="Line 121"/>
          <p:cNvSpPr>
            <a:spLocks noChangeShapeType="1"/>
          </p:cNvSpPr>
          <p:nvPr/>
        </p:nvSpPr>
        <p:spPr bwMode="auto">
          <a:xfrm>
            <a:off x="6370639" y="3594100"/>
            <a:ext cx="0" cy="1143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30" name="Line 122"/>
          <p:cNvSpPr>
            <a:spLocks noChangeShapeType="1"/>
          </p:cNvSpPr>
          <p:nvPr/>
        </p:nvSpPr>
        <p:spPr bwMode="auto">
          <a:xfrm>
            <a:off x="6370639" y="38004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31" name="Line 123"/>
          <p:cNvSpPr>
            <a:spLocks noChangeShapeType="1"/>
          </p:cNvSpPr>
          <p:nvPr/>
        </p:nvSpPr>
        <p:spPr bwMode="auto">
          <a:xfrm>
            <a:off x="6370639" y="39846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32" name="Line 124"/>
          <p:cNvSpPr>
            <a:spLocks noChangeShapeType="1"/>
          </p:cNvSpPr>
          <p:nvPr/>
        </p:nvSpPr>
        <p:spPr bwMode="auto">
          <a:xfrm>
            <a:off x="6370639" y="4168775"/>
            <a:ext cx="0" cy="1143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33" name="Line 125"/>
          <p:cNvSpPr>
            <a:spLocks noChangeShapeType="1"/>
          </p:cNvSpPr>
          <p:nvPr/>
        </p:nvSpPr>
        <p:spPr bwMode="auto">
          <a:xfrm>
            <a:off x="6370639" y="43751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34" name="Line 126"/>
          <p:cNvSpPr>
            <a:spLocks noChangeShapeType="1"/>
          </p:cNvSpPr>
          <p:nvPr/>
        </p:nvSpPr>
        <p:spPr bwMode="auto">
          <a:xfrm>
            <a:off x="6370639" y="45593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35" name="Line 127"/>
          <p:cNvSpPr>
            <a:spLocks noChangeShapeType="1"/>
          </p:cNvSpPr>
          <p:nvPr/>
        </p:nvSpPr>
        <p:spPr bwMode="auto">
          <a:xfrm>
            <a:off x="6370639" y="47434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36" name="Line 128"/>
          <p:cNvSpPr>
            <a:spLocks noChangeShapeType="1"/>
          </p:cNvSpPr>
          <p:nvPr/>
        </p:nvSpPr>
        <p:spPr bwMode="auto">
          <a:xfrm>
            <a:off x="6370639" y="49498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37" name="Line 129"/>
          <p:cNvSpPr>
            <a:spLocks noChangeShapeType="1"/>
          </p:cNvSpPr>
          <p:nvPr/>
        </p:nvSpPr>
        <p:spPr bwMode="auto">
          <a:xfrm>
            <a:off x="6370639" y="51339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38" name="Line 130"/>
          <p:cNvSpPr>
            <a:spLocks noChangeShapeType="1"/>
          </p:cNvSpPr>
          <p:nvPr/>
        </p:nvSpPr>
        <p:spPr bwMode="auto">
          <a:xfrm>
            <a:off x="6370639" y="53181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39" name="Line 131"/>
          <p:cNvSpPr>
            <a:spLocks noChangeShapeType="1"/>
          </p:cNvSpPr>
          <p:nvPr/>
        </p:nvSpPr>
        <p:spPr bwMode="auto">
          <a:xfrm>
            <a:off x="6370639" y="55245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0" name="Line 132"/>
          <p:cNvSpPr>
            <a:spLocks noChangeShapeType="1"/>
          </p:cNvSpPr>
          <p:nvPr/>
        </p:nvSpPr>
        <p:spPr bwMode="auto">
          <a:xfrm>
            <a:off x="6370639" y="57086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1" name="Line 133"/>
          <p:cNvSpPr>
            <a:spLocks noChangeShapeType="1"/>
          </p:cNvSpPr>
          <p:nvPr/>
        </p:nvSpPr>
        <p:spPr bwMode="auto">
          <a:xfrm>
            <a:off x="6807201" y="20764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2" name="Line 134"/>
          <p:cNvSpPr>
            <a:spLocks noChangeShapeType="1"/>
          </p:cNvSpPr>
          <p:nvPr/>
        </p:nvSpPr>
        <p:spPr bwMode="auto">
          <a:xfrm>
            <a:off x="6807201" y="2259013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3" name="Line 135"/>
          <p:cNvSpPr>
            <a:spLocks noChangeShapeType="1"/>
          </p:cNvSpPr>
          <p:nvPr/>
        </p:nvSpPr>
        <p:spPr bwMode="auto">
          <a:xfrm>
            <a:off x="6807201" y="24669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4" name="Line 136"/>
          <p:cNvSpPr>
            <a:spLocks noChangeShapeType="1"/>
          </p:cNvSpPr>
          <p:nvPr/>
        </p:nvSpPr>
        <p:spPr bwMode="auto">
          <a:xfrm>
            <a:off x="6807201" y="26511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5" name="Line 137"/>
          <p:cNvSpPr>
            <a:spLocks noChangeShapeType="1"/>
          </p:cNvSpPr>
          <p:nvPr/>
        </p:nvSpPr>
        <p:spPr bwMode="auto">
          <a:xfrm>
            <a:off x="6807201" y="28352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6" name="Line 138"/>
          <p:cNvSpPr>
            <a:spLocks noChangeShapeType="1"/>
          </p:cNvSpPr>
          <p:nvPr/>
        </p:nvSpPr>
        <p:spPr bwMode="auto">
          <a:xfrm>
            <a:off x="6807201" y="30416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7" name="Line 139"/>
          <p:cNvSpPr>
            <a:spLocks noChangeShapeType="1"/>
          </p:cNvSpPr>
          <p:nvPr/>
        </p:nvSpPr>
        <p:spPr bwMode="auto">
          <a:xfrm>
            <a:off x="6807201" y="32258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8" name="Line 140"/>
          <p:cNvSpPr>
            <a:spLocks noChangeShapeType="1"/>
          </p:cNvSpPr>
          <p:nvPr/>
        </p:nvSpPr>
        <p:spPr bwMode="auto">
          <a:xfrm>
            <a:off x="6807201" y="34099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9" name="Line 141"/>
          <p:cNvSpPr>
            <a:spLocks noChangeShapeType="1"/>
          </p:cNvSpPr>
          <p:nvPr/>
        </p:nvSpPr>
        <p:spPr bwMode="auto">
          <a:xfrm>
            <a:off x="6807201" y="3594100"/>
            <a:ext cx="0" cy="1143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50" name="Line 142"/>
          <p:cNvSpPr>
            <a:spLocks noChangeShapeType="1"/>
          </p:cNvSpPr>
          <p:nvPr/>
        </p:nvSpPr>
        <p:spPr bwMode="auto">
          <a:xfrm>
            <a:off x="6807201" y="38004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51" name="Line 143"/>
          <p:cNvSpPr>
            <a:spLocks noChangeShapeType="1"/>
          </p:cNvSpPr>
          <p:nvPr/>
        </p:nvSpPr>
        <p:spPr bwMode="auto">
          <a:xfrm>
            <a:off x="6807201" y="39846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52" name="Line 144"/>
          <p:cNvSpPr>
            <a:spLocks noChangeShapeType="1"/>
          </p:cNvSpPr>
          <p:nvPr/>
        </p:nvSpPr>
        <p:spPr bwMode="auto">
          <a:xfrm>
            <a:off x="6807201" y="4168775"/>
            <a:ext cx="0" cy="1143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53" name="Line 145"/>
          <p:cNvSpPr>
            <a:spLocks noChangeShapeType="1"/>
          </p:cNvSpPr>
          <p:nvPr/>
        </p:nvSpPr>
        <p:spPr bwMode="auto">
          <a:xfrm>
            <a:off x="6807201" y="43751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54" name="Line 146"/>
          <p:cNvSpPr>
            <a:spLocks noChangeShapeType="1"/>
          </p:cNvSpPr>
          <p:nvPr/>
        </p:nvSpPr>
        <p:spPr bwMode="auto">
          <a:xfrm>
            <a:off x="6807201" y="45593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55" name="Line 147"/>
          <p:cNvSpPr>
            <a:spLocks noChangeShapeType="1"/>
          </p:cNvSpPr>
          <p:nvPr/>
        </p:nvSpPr>
        <p:spPr bwMode="auto">
          <a:xfrm>
            <a:off x="6807201" y="47434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56" name="Line 148"/>
          <p:cNvSpPr>
            <a:spLocks noChangeShapeType="1"/>
          </p:cNvSpPr>
          <p:nvPr/>
        </p:nvSpPr>
        <p:spPr bwMode="auto">
          <a:xfrm>
            <a:off x="6807201" y="49498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57" name="Line 149"/>
          <p:cNvSpPr>
            <a:spLocks noChangeShapeType="1"/>
          </p:cNvSpPr>
          <p:nvPr/>
        </p:nvSpPr>
        <p:spPr bwMode="auto">
          <a:xfrm>
            <a:off x="6807201" y="51339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58" name="Line 150"/>
          <p:cNvSpPr>
            <a:spLocks noChangeShapeType="1"/>
          </p:cNvSpPr>
          <p:nvPr/>
        </p:nvSpPr>
        <p:spPr bwMode="auto">
          <a:xfrm>
            <a:off x="6807201" y="53181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59" name="Line 151"/>
          <p:cNvSpPr>
            <a:spLocks noChangeShapeType="1"/>
          </p:cNvSpPr>
          <p:nvPr/>
        </p:nvSpPr>
        <p:spPr bwMode="auto">
          <a:xfrm>
            <a:off x="6807201" y="55245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60" name="Line 152"/>
          <p:cNvSpPr>
            <a:spLocks noChangeShapeType="1"/>
          </p:cNvSpPr>
          <p:nvPr/>
        </p:nvSpPr>
        <p:spPr bwMode="auto">
          <a:xfrm>
            <a:off x="6807201" y="57086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61" name="Line 153"/>
          <p:cNvSpPr>
            <a:spLocks noChangeShapeType="1"/>
          </p:cNvSpPr>
          <p:nvPr/>
        </p:nvSpPr>
        <p:spPr bwMode="auto">
          <a:xfrm>
            <a:off x="7267576" y="20764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62" name="Line 154"/>
          <p:cNvSpPr>
            <a:spLocks noChangeShapeType="1"/>
          </p:cNvSpPr>
          <p:nvPr/>
        </p:nvSpPr>
        <p:spPr bwMode="auto">
          <a:xfrm>
            <a:off x="7267576" y="225901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63" name="Line 155"/>
          <p:cNvSpPr>
            <a:spLocks noChangeShapeType="1"/>
          </p:cNvSpPr>
          <p:nvPr/>
        </p:nvSpPr>
        <p:spPr bwMode="auto">
          <a:xfrm>
            <a:off x="7267576" y="244316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64" name="Line 156"/>
          <p:cNvSpPr>
            <a:spLocks noChangeShapeType="1"/>
          </p:cNvSpPr>
          <p:nvPr/>
        </p:nvSpPr>
        <p:spPr bwMode="auto">
          <a:xfrm>
            <a:off x="7267576" y="26511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65" name="Line 157"/>
          <p:cNvSpPr>
            <a:spLocks noChangeShapeType="1"/>
          </p:cNvSpPr>
          <p:nvPr/>
        </p:nvSpPr>
        <p:spPr bwMode="auto">
          <a:xfrm>
            <a:off x="7267576" y="28352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66" name="Line 158"/>
          <p:cNvSpPr>
            <a:spLocks noChangeShapeType="1"/>
          </p:cNvSpPr>
          <p:nvPr/>
        </p:nvSpPr>
        <p:spPr bwMode="auto">
          <a:xfrm>
            <a:off x="7267576" y="301783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67" name="Line 159"/>
          <p:cNvSpPr>
            <a:spLocks noChangeShapeType="1"/>
          </p:cNvSpPr>
          <p:nvPr/>
        </p:nvSpPr>
        <p:spPr bwMode="auto">
          <a:xfrm>
            <a:off x="7267576" y="3201988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68" name="Line 160"/>
          <p:cNvSpPr>
            <a:spLocks noChangeShapeType="1"/>
          </p:cNvSpPr>
          <p:nvPr/>
        </p:nvSpPr>
        <p:spPr bwMode="auto">
          <a:xfrm>
            <a:off x="7267576" y="34099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69" name="Line 161"/>
          <p:cNvSpPr>
            <a:spLocks noChangeShapeType="1"/>
          </p:cNvSpPr>
          <p:nvPr/>
        </p:nvSpPr>
        <p:spPr bwMode="auto">
          <a:xfrm>
            <a:off x="7267576" y="35941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70" name="Line 162"/>
          <p:cNvSpPr>
            <a:spLocks noChangeShapeType="1"/>
          </p:cNvSpPr>
          <p:nvPr/>
        </p:nvSpPr>
        <p:spPr bwMode="auto">
          <a:xfrm>
            <a:off x="7267576" y="3776663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71" name="Line 163"/>
          <p:cNvSpPr>
            <a:spLocks noChangeShapeType="1"/>
          </p:cNvSpPr>
          <p:nvPr/>
        </p:nvSpPr>
        <p:spPr bwMode="auto">
          <a:xfrm>
            <a:off x="7267576" y="39846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72" name="Line 164"/>
          <p:cNvSpPr>
            <a:spLocks noChangeShapeType="1"/>
          </p:cNvSpPr>
          <p:nvPr/>
        </p:nvSpPr>
        <p:spPr bwMode="auto">
          <a:xfrm>
            <a:off x="7267576" y="41687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73" name="Line 165"/>
          <p:cNvSpPr>
            <a:spLocks noChangeShapeType="1"/>
          </p:cNvSpPr>
          <p:nvPr/>
        </p:nvSpPr>
        <p:spPr bwMode="auto">
          <a:xfrm>
            <a:off x="7267576" y="4352925"/>
            <a:ext cx="0" cy="904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74" name="Line 166"/>
          <p:cNvSpPr>
            <a:spLocks noChangeShapeType="1"/>
          </p:cNvSpPr>
          <p:nvPr/>
        </p:nvSpPr>
        <p:spPr bwMode="auto">
          <a:xfrm>
            <a:off x="7267576" y="45593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75" name="Line 167"/>
          <p:cNvSpPr>
            <a:spLocks noChangeShapeType="1"/>
          </p:cNvSpPr>
          <p:nvPr/>
        </p:nvSpPr>
        <p:spPr bwMode="auto">
          <a:xfrm>
            <a:off x="7267576" y="47434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76" name="Line 168"/>
          <p:cNvSpPr>
            <a:spLocks noChangeShapeType="1"/>
          </p:cNvSpPr>
          <p:nvPr/>
        </p:nvSpPr>
        <p:spPr bwMode="auto">
          <a:xfrm>
            <a:off x="7267576" y="49276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77" name="Line 169"/>
          <p:cNvSpPr>
            <a:spLocks noChangeShapeType="1"/>
          </p:cNvSpPr>
          <p:nvPr/>
        </p:nvSpPr>
        <p:spPr bwMode="auto">
          <a:xfrm>
            <a:off x="7267576" y="51339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78" name="Line 170"/>
          <p:cNvSpPr>
            <a:spLocks noChangeShapeType="1"/>
          </p:cNvSpPr>
          <p:nvPr/>
        </p:nvSpPr>
        <p:spPr bwMode="auto">
          <a:xfrm>
            <a:off x="7267576" y="53181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79" name="Line 171"/>
          <p:cNvSpPr>
            <a:spLocks noChangeShapeType="1"/>
          </p:cNvSpPr>
          <p:nvPr/>
        </p:nvSpPr>
        <p:spPr bwMode="auto">
          <a:xfrm>
            <a:off x="7267576" y="55022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80" name="Line 172"/>
          <p:cNvSpPr>
            <a:spLocks noChangeShapeType="1"/>
          </p:cNvSpPr>
          <p:nvPr/>
        </p:nvSpPr>
        <p:spPr bwMode="auto">
          <a:xfrm>
            <a:off x="7267576" y="5686425"/>
            <a:ext cx="0" cy="1143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81" name="Line 173"/>
          <p:cNvSpPr>
            <a:spLocks noChangeShapeType="1"/>
          </p:cNvSpPr>
          <p:nvPr/>
        </p:nvSpPr>
        <p:spPr bwMode="auto">
          <a:xfrm>
            <a:off x="7726364" y="20764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82" name="Line 174"/>
          <p:cNvSpPr>
            <a:spLocks noChangeShapeType="1"/>
          </p:cNvSpPr>
          <p:nvPr/>
        </p:nvSpPr>
        <p:spPr bwMode="auto">
          <a:xfrm>
            <a:off x="7726364" y="2259013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83" name="Line 175"/>
          <p:cNvSpPr>
            <a:spLocks noChangeShapeType="1"/>
          </p:cNvSpPr>
          <p:nvPr/>
        </p:nvSpPr>
        <p:spPr bwMode="auto">
          <a:xfrm>
            <a:off x="7726364" y="24669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84" name="Line 176"/>
          <p:cNvSpPr>
            <a:spLocks noChangeShapeType="1"/>
          </p:cNvSpPr>
          <p:nvPr/>
        </p:nvSpPr>
        <p:spPr bwMode="auto">
          <a:xfrm>
            <a:off x="7726364" y="26511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85" name="Line 177"/>
          <p:cNvSpPr>
            <a:spLocks noChangeShapeType="1"/>
          </p:cNvSpPr>
          <p:nvPr/>
        </p:nvSpPr>
        <p:spPr bwMode="auto">
          <a:xfrm>
            <a:off x="7726364" y="28352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86" name="Line 178"/>
          <p:cNvSpPr>
            <a:spLocks noChangeShapeType="1"/>
          </p:cNvSpPr>
          <p:nvPr/>
        </p:nvSpPr>
        <p:spPr bwMode="auto">
          <a:xfrm>
            <a:off x="7726364" y="30416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87" name="Line 179"/>
          <p:cNvSpPr>
            <a:spLocks noChangeShapeType="1"/>
          </p:cNvSpPr>
          <p:nvPr/>
        </p:nvSpPr>
        <p:spPr bwMode="auto">
          <a:xfrm>
            <a:off x="7726364" y="32258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88" name="Line 180"/>
          <p:cNvSpPr>
            <a:spLocks noChangeShapeType="1"/>
          </p:cNvSpPr>
          <p:nvPr/>
        </p:nvSpPr>
        <p:spPr bwMode="auto">
          <a:xfrm>
            <a:off x="7726364" y="34099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89" name="Line 181"/>
          <p:cNvSpPr>
            <a:spLocks noChangeShapeType="1"/>
          </p:cNvSpPr>
          <p:nvPr/>
        </p:nvSpPr>
        <p:spPr bwMode="auto">
          <a:xfrm>
            <a:off x="7726364" y="3594100"/>
            <a:ext cx="0" cy="1143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90" name="Line 182"/>
          <p:cNvSpPr>
            <a:spLocks noChangeShapeType="1"/>
          </p:cNvSpPr>
          <p:nvPr/>
        </p:nvSpPr>
        <p:spPr bwMode="auto">
          <a:xfrm>
            <a:off x="7726364" y="38004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91" name="Line 183"/>
          <p:cNvSpPr>
            <a:spLocks noChangeShapeType="1"/>
          </p:cNvSpPr>
          <p:nvPr/>
        </p:nvSpPr>
        <p:spPr bwMode="auto">
          <a:xfrm>
            <a:off x="7726364" y="39846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92" name="Line 184"/>
          <p:cNvSpPr>
            <a:spLocks noChangeShapeType="1"/>
          </p:cNvSpPr>
          <p:nvPr/>
        </p:nvSpPr>
        <p:spPr bwMode="auto">
          <a:xfrm>
            <a:off x="7726364" y="4168775"/>
            <a:ext cx="0" cy="1143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93" name="Line 185"/>
          <p:cNvSpPr>
            <a:spLocks noChangeShapeType="1"/>
          </p:cNvSpPr>
          <p:nvPr/>
        </p:nvSpPr>
        <p:spPr bwMode="auto">
          <a:xfrm>
            <a:off x="7726364" y="43751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94" name="Line 186"/>
          <p:cNvSpPr>
            <a:spLocks noChangeShapeType="1"/>
          </p:cNvSpPr>
          <p:nvPr/>
        </p:nvSpPr>
        <p:spPr bwMode="auto">
          <a:xfrm>
            <a:off x="7726364" y="45593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95" name="Line 187"/>
          <p:cNvSpPr>
            <a:spLocks noChangeShapeType="1"/>
          </p:cNvSpPr>
          <p:nvPr/>
        </p:nvSpPr>
        <p:spPr bwMode="auto">
          <a:xfrm>
            <a:off x="7726364" y="47434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96" name="Line 188"/>
          <p:cNvSpPr>
            <a:spLocks noChangeShapeType="1"/>
          </p:cNvSpPr>
          <p:nvPr/>
        </p:nvSpPr>
        <p:spPr bwMode="auto">
          <a:xfrm>
            <a:off x="7726364" y="49498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97" name="Line 189"/>
          <p:cNvSpPr>
            <a:spLocks noChangeShapeType="1"/>
          </p:cNvSpPr>
          <p:nvPr/>
        </p:nvSpPr>
        <p:spPr bwMode="auto">
          <a:xfrm>
            <a:off x="7726364" y="51339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98" name="Line 190"/>
          <p:cNvSpPr>
            <a:spLocks noChangeShapeType="1"/>
          </p:cNvSpPr>
          <p:nvPr/>
        </p:nvSpPr>
        <p:spPr bwMode="auto">
          <a:xfrm>
            <a:off x="7726364" y="53181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99" name="Line 191"/>
          <p:cNvSpPr>
            <a:spLocks noChangeShapeType="1"/>
          </p:cNvSpPr>
          <p:nvPr/>
        </p:nvSpPr>
        <p:spPr bwMode="auto">
          <a:xfrm>
            <a:off x="7726364" y="55245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00" name="Line 192"/>
          <p:cNvSpPr>
            <a:spLocks noChangeShapeType="1"/>
          </p:cNvSpPr>
          <p:nvPr/>
        </p:nvSpPr>
        <p:spPr bwMode="auto">
          <a:xfrm>
            <a:off x="7726364" y="57086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01" name="Line 193"/>
          <p:cNvSpPr>
            <a:spLocks noChangeShapeType="1"/>
          </p:cNvSpPr>
          <p:nvPr/>
        </p:nvSpPr>
        <p:spPr bwMode="auto">
          <a:xfrm>
            <a:off x="8186739" y="20986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02" name="Line 194"/>
          <p:cNvSpPr>
            <a:spLocks noChangeShapeType="1"/>
          </p:cNvSpPr>
          <p:nvPr/>
        </p:nvSpPr>
        <p:spPr bwMode="auto">
          <a:xfrm>
            <a:off x="8186739" y="22828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03" name="Line 195"/>
          <p:cNvSpPr>
            <a:spLocks noChangeShapeType="1"/>
          </p:cNvSpPr>
          <p:nvPr/>
        </p:nvSpPr>
        <p:spPr bwMode="auto">
          <a:xfrm>
            <a:off x="8186739" y="2466975"/>
            <a:ext cx="0" cy="1143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04" name="Line 196"/>
          <p:cNvSpPr>
            <a:spLocks noChangeShapeType="1"/>
          </p:cNvSpPr>
          <p:nvPr/>
        </p:nvSpPr>
        <p:spPr bwMode="auto">
          <a:xfrm>
            <a:off x="8186739" y="26733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05" name="Line 197"/>
          <p:cNvSpPr>
            <a:spLocks noChangeShapeType="1"/>
          </p:cNvSpPr>
          <p:nvPr/>
        </p:nvSpPr>
        <p:spPr bwMode="auto">
          <a:xfrm>
            <a:off x="8186739" y="28575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06" name="Line 198"/>
          <p:cNvSpPr>
            <a:spLocks noChangeShapeType="1"/>
          </p:cNvSpPr>
          <p:nvPr/>
        </p:nvSpPr>
        <p:spPr bwMode="auto">
          <a:xfrm>
            <a:off x="8186739" y="3041650"/>
            <a:ext cx="0" cy="1143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07" name="Line 199"/>
          <p:cNvSpPr>
            <a:spLocks noChangeShapeType="1"/>
          </p:cNvSpPr>
          <p:nvPr/>
        </p:nvSpPr>
        <p:spPr bwMode="auto">
          <a:xfrm>
            <a:off x="8186739" y="32480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08" name="Line 200"/>
          <p:cNvSpPr>
            <a:spLocks noChangeShapeType="1"/>
          </p:cNvSpPr>
          <p:nvPr/>
        </p:nvSpPr>
        <p:spPr bwMode="auto">
          <a:xfrm>
            <a:off x="8186739" y="34321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09" name="Line 201"/>
          <p:cNvSpPr>
            <a:spLocks noChangeShapeType="1"/>
          </p:cNvSpPr>
          <p:nvPr/>
        </p:nvSpPr>
        <p:spPr bwMode="auto">
          <a:xfrm>
            <a:off x="8186739" y="36163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10" name="Line 202"/>
          <p:cNvSpPr>
            <a:spLocks noChangeShapeType="1"/>
          </p:cNvSpPr>
          <p:nvPr/>
        </p:nvSpPr>
        <p:spPr bwMode="auto">
          <a:xfrm>
            <a:off x="8186739" y="38227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11" name="Line 203"/>
          <p:cNvSpPr>
            <a:spLocks noChangeShapeType="1"/>
          </p:cNvSpPr>
          <p:nvPr/>
        </p:nvSpPr>
        <p:spPr bwMode="auto">
          <a:xfrm>
            <a:off x="8186739" y="40068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12" name="Line 204"/>
          <p:cNvSpPr>
            <a:spLocks noChangeShapeType="1"/>
          </p:cNvSpPr>
          <p:nvPr/>
        </p:nvSpPr>
        <p:spPr bwMode="auto">
          <a:xfrm>
            <a:off x="8186739" y="41910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13" name="Line 205"/>
          <p:cNvSpPr>
            <a:spLocks noChangeShapeType="1"/>
          </p:cNvSpPr>
          <p:nvPr/>
        </p:nvSpPr>
        <p:spPr bwMode="auto">
          <a:xfrm>
            <a:off x="8186739" y="4398963"/>
            <a:ext cx="0" cy="904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14" name="Line 206"/>
          <p:cNvSpPr>
            <a:spLocks noChangeShapeType="1"/>
          </p:cNvSpPr>
          <p:nvPr/>
        </p:nvSpPr>
        <p:spPr bwMode="auto">
          <a:xfrm>
            <a:off x="8186739" y="45815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15" name="Line 207"/>
          <p:cNvSpPr>
            <a:spLocks noChangeShapeType="1"/>
          </p:cNvSpPr>
          <p:nvPr/>
        </p:nvSpPr>
        <p:spPr bwMode="auto">
          <a:xfrm>
            <a:off x="8186739" y="47656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16" name="Line 208"/>
          <p:cNvSpPr>
            <a:spLocks noChangeShapeType="1"/>
          </p:cNvSpPr>
          <p:nvPr/>
        </p:nvSpPr>
        <p:spPr bwMode="auto">
          <a:xfrm>
            <a:off x="8186739" y="4949825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17" name="Line 209"/>
          <p:cNvSpPr>
            <a:spLocks noChangeShapeType="1"/>
          </p:cNvSpPr>
          <p:nvPr/>
        </p:nvSpPr>
        <p:spPr bwMode="auto">
          <a:xfrm>
            <a:off x="8186739" y="51562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18" name="Line 210"/>
          <p:cNvSpPr>
            <a:spLocks noChangeShapeType="1"/>
          </p:cNvSpPr>
          <p:nvPr/>
        </p:nvSpPr>
        <p:spPr bwMode="auto">
          <a:xfrm>
            <a:off x="8186739" y="53403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19" name="Line 211"/>
          <p:cNvSpPr>
            <a:spLocks noChangeShapeType="1"/>
          </p:cNvSpPr>
          <p:nvPr/>
        </p:nvSpPr>
        <p:spPr bwMode="auto">
          <a:xfrm>
            <a:off x="8186739" y="55245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20" name="Line 212"/>
          <p:cNvSpPr>
            <a:spLocks noChangeShapeType="1"/>
          </p:cNvSpPr>
          <p:nvPr/>
        </p:nvSpPr>
        <p:spPr bwMode="auto">
          <a:xfrm>
            <a:off x="8186739" y="573246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21" name="Line 213"/>
          <p:cNvSpPr>
            <a:spLocks noChangeShapeType="1"/>
          </p:cNvSpPr>
          <p:nvPr/>
        </p:nvSpPr>
        <p:spPr bwMode="auto">
          <a:xfrm>
            <a:off x="8647114" y="20986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22" name="Line 214"/>
          <p:cNvSpPr>
            <a:spLocks noChangeShapeType="1"/>
          </p:cNvSpPr>
          <p:nvPr/>
        </p:nvSpPr>
        <p:spPr bwMode="auto">
          <a:xfrm>
            <a:off x="8647114" y="22828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23" name="Line 215"/>
          <p:cNvSpPr>
            <a:spLocks noChangeShapeType="1"/>
          </p:cNvSpPr>
          <p:nvPr/>
        </p:nvSpPr>
        <p:spPr bwMode="auto">
          <a:xfrm>
            <a:off x="8647114" y="2466975"/>
            <a:ext cx="0" cy="1143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24" name="Line 216"/>
          <p:cNvSpPr>
            <a:spLocks noChangeShapeType="1"/>
          </p:cNvSpPr>
          <p:nvPr/>
        </p:nvSpPr>
        <p:spPr bwMode="auto">
          <a:xfrm>
            <a:off x="8647114" y="26733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25" name="Line 217"/>
          <p:cNvSpPr>
            <a:spLocks noChangeShapeType="1"/>
          </p:cNvSpPr>
          <p:nvPr/>
        </p:nvSpPr>
        <p:spPr bwMode="auto">
          <a:xfrm>
            <a:off x="8647114" y="28575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26" name="Line 218"/>
          <p:cNvSpPr>
            <a:spLocks noChangeShapeType="1"/>
          </p:cNvSpPr>
          <p:nvPr/>
        </p:nvSpPr>
        <p:spPr bwMode="auto">
          <a:xfrm>
            <a:off x="8647114" y="3041650"/>
            <a:ext cx="0" cy="1143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27" name="Line 219"/>
          <p:cNvSpPr>
            <a:spLocks noChangeShapeType="1"/>
          </p:cNvSpPr>
          <p:nvPr/>
        </p:nvSpPr>
        <p:spPr bwMode="auto">
          <a:xfrm>
            <a:off x="8647114" y="32480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28" name="Line 220"/>
          <p:cNvSpPr>
            <a:spLocks noChangeShapeType="1"/>
          </p:cNvSpPr>
          <p:nvPr/>
        </p:nvSpPr>
        <p:spPr bwMode="auto">
          <a:xfrm>
            <a:off x="8647114" y="34321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222"/>
          <p:cNvSpPr>
            <a:spLocks noChangeShapeType="1"/>
          </p:cNvSpPr>
          <p:nvPr/>
        </p:nvSpPr>
        <p:spPr bwMode="auto">
          <a:xfrm>
            <a:off x="8647113" y="36163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223"/>
          <p:cNvSpPr>
            <a:spLocks noChangeShapeType="1"/>
          </p:cNvSpPr>
          <p:nvPr/>
        </p:nvSpPr>
        <p:spPr bwMode="auto">
          <a:xfrm>
            <a:off x="8647113" y="38227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224"/>
          <p:cNvSpPr>
            <a:spLocks noChangeShapeType="1"/>
          </p:cNvSpPr>
          <p:nvPr/>
        </p:nvSpPr>
        <p:spPr bwMode="auto">
          <a:xfrm>
            <a:off x="8647113" y="40068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225"/>
          <p:cNvSpPr>
            <a:spLocks noChangeShapeType="1"/>
          </p:cNvSpPr>
          <p:nvPr/>
        </p:nvSpPr>
        <p:spPr bwMode="auto">
          <a:xfrm>
            <a:off x="8647113" y="41910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226"/>
          <p:cNvSpPr>
            <a:spLocks noChangeShapeType="1"/>
          </p:cNvSpPr>
          <p:nvPr/>
        </p:nvSpPr>
        <p:spPr bwMode="auto">
          <a:xfrm>
            <a:off x="8647113" y="4398963"/>
            <a:ext cx="0" cy="904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227"/>
          <p:cNvSpPr>
            <a:spLocks noChangeShapeType="1"/>
          </p:cNvSpPr>
          <p:nvPr/>
        </p:nvSpPr>
        <p:spPr bwMode="auto">
          <a:xfrm>
            <a:off x="8647113" y="45815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228"/>
          <p:cNvSpPr>
            <a:spLocks noChangeShapeType="1"/>
          </p:cNvSpPr>
          <p:nvPr/>
        </p:nvSpPr>
        <p:spPr bwMode="auto">
          <a:xfrm>
            <a:off x="8647113" y="47656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229"/>
          <p:cNvSpPr>
            <a:spLocks noChangeShapeType="1"/>
          </p:cNvSpPr>
          <p:nvPr/>
        </p:nvSpPr>
        <p:spPr bwMode="auto">
          <a:xfrm>
            <a:off x="8647113" y="4949825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230"/>
          <p:cNvSpPr>
            <a:spLocks noChangeShapeType="1"/>
          </p:cNvSpPr>
          <p:nvPr/>
        </p:nvSpPr>
        <p:spPr bwMode="auto">
          <a:xfrm>
            <a:off x="8647113" y="51562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231"/>
          <p:cNvSpPr>
            <a:spLocks noChangeShapeType="1"/>
          </p:cNvSpPr>
          <p:nvPr/>
        </p:nvSpPr>
        <p:spPr bwMode="auto">
          <a:xfrm>
            <a:off x="8647113" y="53403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232"/>
          <p:cNvSpPr>
            <a:spLocks noChangeShapeType="1"/>
          </p:cNvSpPr>
          <p:nvPr/>
        </p:nvSpPr>
        <p:spPr bwMode="auto">
          <a:xfrm>
            <a:off x="8647113" y="55245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33"/>
          <p:cNvSpPr>
            <a:spLocks noChangeShapeType="1"/>
          </p:cNvSpPr>
          <p:nvPr/>
        </p:nvSpPr>
        <p:spPr bwMode="auto">
          <a:xfrm>
            <a:off x="8647113" y="573246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34"/>
          <p:cNvSpPr>
            <a:spLocks noChangeShapeType="1"/>
          </p:cNvSpPr>
          <p:nvPr/>
        </p:nvSpPr>
        <p:spPr bwMode="auto">
          <a:xfrm>
            <a:off x="9061451" y="20986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35"/>
          <p:cNvSpPr>
            <a:spLocks noChangeShapeType="1"/>
          </p:cNvSpPr>
          <p:nvPr/>
        </p:nvSpPr>
        <p:spPr bwMode="auto">
          <a:xfrm>
            <a:off x="9061451" y="22828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36"/>
          <p:cNvSpPr>
            <a:spLocks noChangeShapeType="1"/>
          </p:cNvSpPr>
          <p:nvPr/>
        </p:nvSpPr>
        <p:spPr bwMode="auto">
          <a:xfrm>
            <a:off x="9061451" y="24669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37"/>
          <p:cNvSpPr>
            <a:spLocks noChangeShapeType="1"/>
          </p:cNvSpPr>
          <p:nvPr/>
        </p:nvSpPr>
        <p:spPr bwMode="auto">
          <a:xfrm>
            <a:off x="9061451" y="26733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38"/>
          <p:cNvSpPr>
            <a:spLocks noChangeShapeType="1"/>
          </p:cNvSpPr>
          <p:nvPr/>
        </p:nvSpPr>
        <p:spPr bwMode="auto">
          <a:xfrm>
            <a:off x="9061451" y="28575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39"/>
          <p:cNvSpPr>
            <a:spLocks noChangeShapeType="1"/>
          </p:cNvSpPr>
          <p:nvPr/>
        </p:nvSpPr>
        <p:spPr bwMode="auto">
          <a:xfrm>
            <a:off x="9061451" y="30416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40"/>
          <p:cNvSpPr>
            <a:spLocks noChangeShapeType="1"/>
          </p:cNvSpPr>
          <p:nvPr/>
        </p:nvSpPr>
        <p:spPr bwMode="auto">
          <a:xfrm>
            <a:off x="9061451" y="32480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41"/>
          <p:cNvSpPr>
            <a:spLocks noChangeShapeType="1"/>
          </p:cNvSpPr>
          <p:nvPr/>
        </p:nvSpPr>
        <p:spPr bwMode="auto">
          <a:xfrm>
            <a:off x="9061451" y="34321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42"/>
          <p:cNvSpPr>
            <a:spLocks noChangeShapeType="1"/>
          </p:cNvSpPr>
          <p:nvPr/>
        </p:nvSpPr>
        <p:spPr bwMode="auto">
          <a:xfrm>
            <a:off x="9061451" y="353704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243"/>
          <p:cNvSpPr>
            <a:spLocks noChangeShapeType="1"/>
          </p:cNvSpPr>
          <p:nvPr/>
        </p:nvSpPr>
        <p:spPr bwMode="auto">
          <a:xfrm>
            <a:off x="9061451" y="3721190"/>
            <a:ext cx="0" cy="1143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6" name="Line 244"/>
          <p:cNvSpPr>
            <a:spLocks noChangeShapeType="1"/>
          </p:cNvSpPr>
          <p:nvPr/>
        </p:nvSpPr>
        <p:spPr bwMode="auto">
          <a:xfrm>
            <a:off x="9061451" y="40068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7" name="Line 245"/>
          <p:cNvSpPr>
            <a:spLocks noChangeShapeType="1"/>
          </p:cNvSpPr>
          <p:nvPr/>
        </p:nvSpPr>
        <p:spPr bwMode="auto">
          <a:xfrm>
            <a:off x="9061451" y="416985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8" name="Line 246"/>
          <p:cNvSpPr>
            <a:spLocks noChangeShapeType="1"/>
          </p:cNvSpPr>
          <p:nvPr/>
        </p:nvSpPr>
        <p:spPr bwMode="auto">
          <a:xfrm>
            <a:off x="9061451" y="4354008"/>
            <a:ext cx="0" cy="1143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9" name="Line 247"/>
          <p:cNvSpPr>
            <a:spLocks noChangeShapeType="1"/>
          </p:cNvSpPr>
          <p:nvPr/>
        </p:nvSpPr>
        <p:spPr bwMode="auto">
          <a:xfrm>
            <a:off x="9061451" y="456038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Line 248"/>
          <p:cNvSpPr>
            <a:spLocks noChangeShapeType="1"/>
          </p:cNvSpPr>
          <p:nvPr/>
        </p:nvSpPr>
        <p:spPr bwMode="auto">
          <a:xfrm>
            <a:off x="9061451" y="47656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1" name="Line 249"/>
          <p:cNvSpPr>
            <a:spLocks noChangeShapeType="1"/>
          </p:cNvSpPr>
          <p:nvPr/>
        </p:nvSpPr>
        <p:spPr bwMode="auto">
          <a:xfrm>
            <a:off x="9061451" y="49498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Line 250"/>
          <p:cNvSpPr>
            <a:spLocks noChangeShapeType="1"/>
          </p:cNvSpPr>
          <p:nvPr/>
        </p:nvSpPr>
        <p:spPr bwMode="auto">
          <a:xfrm>
            <a:off x="9061451" y="51562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3" name="Line 251"/>
          <p:cNvSpPr>
            <a:spLocks noChangeShapeType="1"/>
          </p:cNvSpPr>
          <p:nvPr/>
        </p:nvSpPr>
        <p:spPr bwMode="auto">
          <a:xfrm>
            <a:off x="9061451" y="53403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4" name="Line 252"/>
          <p:cNvSpPr>
            <a:spLocks noChangeShapeType="1"/>
          </p:cNvSpPr>
          <p:nvPr/>
        </p:nvSpPr>
        <p:spPr bwMode="auto">
          <a:xfrm>
            <a:off x="9061451" y="55245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5" name="Line 253"/>
          <p:cNvSpPr>
            <a:spLocks noChangeShapeType="1"/>
          </p:cNvSpPr>
          <p:nvPr/>
        </p:nvSpPr>
        <p:spPr bwMode="auto">
          <a:xfrm>
            <a:off x="9061451" y="5708650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6" name="Line 254"/>
          <p:cNvSpPr>
            <a:spLocks noChangeShapeType="1"/>
          </p:cNvSpPr>
          <p:nvPr/>
        </p:nvSpPr>
        <p:spPr bwMode="auto">
          <a:xfrm>
            <a:off x="9498013" y="20986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7" name="Line 255"/>
          <p:cNvSpPr>
            <a:spLocks noChangeShapeType="1"/>
          </p:cNvSpPr>
          <p:nvPr/>
        </p:nvSpPr>
        <p:spPr bwMode="auto">
          <a:xfrm>
            <a:off x="9498013" y="22828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8" name="Line 256"/>
          <p:cNvSpPr>
            <a:spLocks noChangeShapeType="1"/>
          </p:cNvSpPr>
          <p:nvPr/>
        </p:nvSpPr>
        <p:spPr bwMode="auto">
          <a:xfrm>
            <a:off x="9498013" y="2466975"/>
            <a:ext cx="0" cy="1143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9" name="Line 257"/>
          <p:cNvSpPr>
            <a:spLocks noChangeShapeType="1"/>
          </p:cNvSpPr>
          <p:nvPr/>
        </p:nvSpPr>
        <p:spPr bwMode="auto">
          <a:xfrm>
            <a:off x="9498013" y="26733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0" name="Line 258"/>
          <p:cNvSpPr>
            <a:spLocks noChangeShapeType="1"/>
          </p:cNvSpPr>
          <p:nvPr/>
        </p:nvSpPr>
        <p:spPr bwMode="auto">
          <a:xfrm>
            <a:off x="9498013" y="28575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1" name="Line 259"/>
          <p:cNvSpPr>
            <a:spLocks noChangeShapeType="1"/>
          </p:cNvSpPr>
          <p:nvPr/>
        </p:nvSpPr>
        <p:spPr bwMode="auto">
          <a:xfrm>
            <a:off x="9498013" y="3041650"/>
            <a:ext cx="0" cy="1143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2" name="Line 260"/>
          <p:cNvSpPr>
            <a:spLocks noChangeShapeType="1"/>
          </p:cNvSpPr>
          <p:nvPr/>
        </p:nvSpPr>
        <p:spPr bwMode="auto">
          <a:xfrm>
            <a:off x="9498013" y="32480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4" name="Line 261"/>
          <p:cNvSpPr>
            <a:spLocks noChangeShapeType="1"/>
          </p:cNvSpPr>
          <p:nvPr/>
        </p:nvSpPr>
        <p:spPr bwMode="auto">
          <a:xfrm>
            <a:off x="9498013" y="34321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5" name="Line 262"/>
          <p:cNvSpPr>
            <a:spLocks noChangeShapeType="1"/>
          </p:cNvSpPr>
          <p:nvPr/>
        </p:nvSpPr>
        <p:spPr bwMode="auto">
          <a:xfrm>
            <a:off x="9498013" y="353704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6" name="Line 263"/>
          <p:cNvSpPr>
            <a:spLocks noChangeShapeType="1"/>
          </p:cNvSpPr>
          <p:nvPr/>
        </p:nvSpPr>
        <p:spPr bwMode="auto">
          <a:xfrm>
            <a:off x="9498013" y="374341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7" name="Line 264"/>
          <p:cNvSpPr>
            <a:spLocks noChangeShapeType="1"/>
          </p:cNvSpPr>
          <p:nvPr/>
        </p:nvSpPr>
        <p:spPr bwMode="auto">
          <a:xfrm>
            <a:off x="9498013" y="40068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8" name="Line 265"/>
          <p:cNvSpPr>
            <a:spLocks noChangeShapeType="1"/>
          </p:cNvSpPr>
          <p:nvPr/>
        </p:nvSpPr>
        <p:spPr bwMode="auto">
          <a:xfrm>
            <a:off x="9498013" y="416985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9" name="Line 266"/>
          <p:cNvSpPr>
            <a:spLocks noChangeShapeType="1"/>
          </p:cNvSpPr>
          <p:nvPr/>
        </p:nvSpPr>
        <p:spPr bwMode="auto">
          <a:xfrm>
            <a:off x="9498013" y="4377821"/>
            <a:ext cx="0" cy="904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0" name="Line 267"/>
          <p:cNvSpPr>
            <a:spLocks noChangeShapeType="1"/>
          </p:cNvSpPr>
          <p:nvPr/>
        </p:nvSpPr>
        <p:spPr bwMode="auto">
          <a:xfrm>
            <a:off x="9498013" y="456038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1" name="Line 268"/>
          <p:cNvSpPr>
            <a:spLocks noChangeShapeType="1"/>
          </p:cNvSpPr>
          <p:nvPr/>
        </p:nvSpPr>
        <p:spPr bwMode="auto">
          <a:xfrm>
            <a:off x="9498013" y="47656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2" name="Line 269"/>
          <p:cNvSpPr>
            <a:spLocks noChangeShapeType="1"/>
          </p:cNvSpPr>
          <p:nvPr/>
        </p:nvSpPr>
        <p:spPr bwMode="auto">
          <a:xfrm>
            <a:off x="9498013" y="4949825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3" name="Line 270"/>
          <p:cNvSpPr>
            <a:spLocks noChangeShapeType="1"/>
          </p:cNvSpPr>
          <p:nvPr/>
        </p:nvSpPr>
        <p:spPr bwMode="auto">
          <a:xfrm>
            <a:off x="9498013" y="51562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4" name="Line 271"/>
          <p:cNvSpPr>
            <a:spLocks noChangeShapeType="1"/>
          </p:cNvSpPr>
          <p:nvPr/>
        </p:nvSpPr>
        <p:spPr bwMode="auto">
          <a:xfrm>
            <a:off x="9498013" y="53403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5" name="Line 272"/>
          <p:cNvSpPr>
            <a:spLocks noChangeShapeType="1"/>
          </p:cNvSpPr>
          <p:nvPr/>
        </p:nvSpPr>
        <p:spPr bwMode="auto">
          <a:xfrm>
            <a:off x="9498013" y="55245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6" name="Line 273"/>
          <p:cNvSpPr>
            <a:spLocks noChangeShapeType="1"/>
          </p:cNvSpPr>
          <p:nvPr/>
        </p:nvSpPr>
        <p:spPr bwMode="auto">
          <a:xfrm>
            <a:off x="9498013" y="573246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7" name="Rectangle 274"/>
          <p:cNvSpPr>
            <a:spLocks noChangeArrowheads="1"/>
          </p:cNvSpPr>
          <p:nvPr/>
        </p:nvSpPr>
        <p:spPr bwMode="auto">
          <a:xfrm>
            <a:off x="3289302" y="1662113"/>
            <a:ext cx="7021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24282B"/>
                </a:solidFill>
                <a:latin typeface="Arial" pitchFamily="34" charset="0"/>
              </a:rPr>
              <a:t>clock</a:t>
            </a:r>
            <a:endParaRPr lang="en-US">
              <a:latin typeface="Arial" pitchFamily="34" charset="0"/>
            </a:endParaRPr>
          </a:p>
        </p:txBody>
      </p:sp>
      <p:sp>
        <p:nvSpPr>
          <p:cNvPr id="14368" name="Freeform 275"/>
          <p:cNvSpPr>
            <a:spLocks/>
          </p:cNvSpPr>
          <p:nvPr/>
        </p:nvSpPr>
        <p:spPr bwMode="auto">
          <a:xfrm>
            <a:off x="6777837" y="1570039"/>
            <a:ext cx="259553" cy="436563"/>
          </a:xfrm>
          <a:custGeom>
            <a:avLst/>
            <a:gdLst>
              <a:gd name="T0" fmla="*/ 0 w 10"/>
              <a:gd name="T1" fmla="*/ 19 h 19"/>
              <a:gd name="T2" fmla="*/ 10 w 10"/>
              <a:gd name="T3" fmla="*/ 19 h 19"/>
              <a:gd name="T4" fmla="*/ 10 w 10"/>
              <a:gd name="T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9">
                <a:moveTo>
                  <a:pt x="0" y="19"/>
                </a:moveTo>
                <a:lnTo>
                  <a:pt x="10" y="19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9" name="Freeform 276"/>
          <p:cNvSpPr>
            <a:spLocks/>
          </p:cNvSpPr>
          <p:nvPr/>
        </p:nvSpPr>
        <p:spPr bwMode="auto">
          <a:xfrm>
            <a:off x="7037389" y="1570039"/>
            <a:ext cx="206375" cy="436563"/>
          </a:xfrm>
          <a:custGeom>
            <a:avLst/>
            <a:gdLst>
              <a:gd name="T0" fmla="*/ 0 w 9"/>
              <a:gd name="T1" fmla="*/ 0 h 19"/>
              <a:gd name="T2" fmla="*/ 9 w 9"/>
              <a:gd name="T3" fmla="*/ 0 h 19"/>
              <a:gd name="T4" fmla="*/ 9 w 9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19">
                <a:moveTo>
                  <a:pt x="0" y="0"/>
                </a:moveTo>
                <a:lnTo>
                  <a:pt x="9" y="0"/>
                </a:lnTo>
                <a:lnTo>
                  <a:pt x="9" y="19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0" name="Freeform 277"/>
          <p:cNvSpPr>
            <a:spLocks/>
          </p:cNvSpPr>
          <p:nvPr/>
        </p:nvSpPr>
        <p:spPr bwMode="auto">
          <a:xfrm>
            <a:off x="7237680" y="1596237"/>
            <a:ext cx="236272" cy="410365"/>
          </a:xfrm>
          <a:custGeom>
            <a:avLst/>
            <a:gdLst>
              <a:gd name="T0" fmla="*/ 0 w 9"/>
              <a:gd name="T1" fmla="*/ 19 h 19"/>
              <a:gd name="T2" fmla="*/ 9 w 9"/>
              <a:gd name="T3" fmla="*/ 19 h 19"/>
              <a:gd name="T4" fmla="*/ 9 w 9"/>
              <a:gd name="T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19">
                <a:moveTo>
                  <a:pt x="0" y="19"/>
                </a:moveTo>
                <a:lnTo>
                  <a:pt x="9" y="19"/>
                </a:lnTo>
                <a:lnTo>
                  <a:pt x="9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1" name="Freeform 278"/>
          <p:cNvSpPr>
            <a:spLocks/>
          </p:cNvSpPr>
          <p:nvPr/>
        </p:nvSpPr>
        <p:spPr bwMode="auto">
          <a:xfrm>
            <a:off x="7473951" y="1592263"/>
            <a:ext cx="230188" cy="438150"/>
          </a:xfrm>
          <a:custGeom>
            <a:avLst/>
            <a:gdLst>
              <a:gd name="T0" fmla="*/ 0 w 10"/>
              <a:gd name="T1" fmla="*/ 0 h 19"/>
              <a:gd name="T2" fmla="*/ 10 w 10"/>
              <a:gd name="T3" fmla="*/ 0 h 19"/>
              <a:gd name="T4" fmla="*/ 10 w 10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9">
                <a:moveTo>
                  <a:pt x="0" y="0"/>
                </a:moveTo>
                <a:lnTo>
                  <a:pt x="10" y="0"/>
                </a:lnTo>
                <a:lnTo>
                  <a:pt x="10" y="19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2" name="Freeform 279"/>
          <p:cNvSpPr>
            <a:spLocks/>
          </p:cNvSpPr>
          <p:nvPr/>
        </p:nvSpPr>
        <p:spPr bwMode="auto">
          <a:xfrm>
            <a:off x="7704138" y="1590951"/>
            <a:ext cx="230188" cy="439463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3" name="Freeform 280"/>
          <p:cNvSpPr>
            <a:spLocks/>
          </p:cNvSpPr>
          <p:nvPr/>
        </p:nvSpPr>
        <p:spPr bwMode="auto">
          <a:xfrm>
            <a:off x="7934327" y="1592263"/>
            <a:ext cx="206375" cy="438150"/>
          </a:xfrm>
          <a:custGeom>
            <a:avLst/>
            <a:gdLst>
              <a:gd name="T0" fmla="*/ 0 w 9"/>
              <a:gd name="T1" fmla="*/ 0 h 19"/>
              <a:gd name="T2" fmla="*/ 9 w 9"/>
              <a:gd name="T3" fmla="*/ 0 h 19"/>
              <a:gd name="T4" fmla="*/ 9 w 9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19">
                <a:moveTo>
                  <a:pt x="0" y="0"/>
                </a:moveTo>
                <a:lnTo>
                  <a:pt x="9" y="0"/>
                </a:lnTo>
                <a:lnTo>
                  <a:pt x="9" y="19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4" name="Freeform 281"/>
          <p:cNvSpPr>
            <a:spLocks/>
          </p:cNvSpPr>
          <p:nvPr/>
        </p:nvSpPr>
        <p:spPr bwMode="auto">
          <a:xfrm>
            <a:off x="8141509" y="1627949"/>
            <a:ext cx="251605" cy="402464"/>
          </a:xfrm>
          <a:custGeom>
            <a:avLst/>
            <a:gdLst>
              <a:gd name="T0" fmla="*/ 0 w 10"/>
              <a:gd name="T1" fmla="*/ 19 h 19"/>
              <a:gd name="T2" fmla="*/ 10 w 10"/>
              <a:gd name="T3" fmla="*/ 19 h 19"/>
              <a:gd name="T4" fmla="*/ 10 w 10"/>
              <a:gd name="T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9">
                <a:moveTo>
                  <a:pt x="0" y="19"/>
                </a:moveTo>
                <a:lnTo>
                  <a:pt x="10" y="19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5" name="Freeform 282"/>
          <p:cNvSpPr>
            <a:spLocks/>
          </p:cNvSpPr>
          <p:nvPr/>
        </p:nvSpPr>
        <p:spPr bwMode="auto">
          <a:xfrm>
            <a:off x="8393113" y="1616076"/>
            <a:ext cx="230188" cy="436563"/>
          </a:xfrm>
          <a:custGeom>
            <a:avLst/>
            <a:gdLst>
              <a:gd name="T0" fmla="*/ 0 w 10"/>
              <a:gd name="T1" fmla="*/ 0 h 19"/>
              <a:gd name="T2" fmla="*/ 10 w 10"/>
              <a:gd name="T3" fmla="*/ 0 h 19"/>
              <a:gd name="T4" fmla="*/ 10 w 10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9">
                <a:moveTo>
                  <a:pt x="0" y="0"/>
                </a:moveTo>
                <a:lnTo>
                  <a:pt x="10" y="0"/>
                </a:lnTo>
                <a:lnTo>
                  <a:pt x="10" y="19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6" name="Freeform 283"/>
          <p:cNvSpPr>
            <a:spLocks/>
          </p:cNvSpPr>
          <p:nvPr/>
        </p:nvSpPr>
        <p:spPr bwMode="auto">
          <a:xfrm>
            <a:off x="8622492" y="1616076"/>
            <a:ext cx="208772" cy="436563"/>
          </a:xfrm>
          <a:custGeom>
            <a:avLst/>
            <a:gdLst>
              <a:gd name="T0" fmla="*/ 0 w 10"/>
              <a:gd name="T1" fmla="*/ 19 h 19"/>
              <a:gd name="T2" fmla="*/ 10 w 10"/>
              <a:gd name="T3" fmla="*/ 19 h 19"/>
              <a:gd name="T4" fmla="*/ 10 w 10"/>
              <a:gd name="T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9">
                <a:moveTo>
                  <a:pt x="0" y="19"/>
                </a:moveTo>
                <a:lnTo>
                  <a:pt x="10" y="19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7" name="Freeform 284"/>
          <p:cNvSpPr>
            <a:spLocks/>
          </p:cNvSpPr>
          <p:nvPr/>
        </p:nvSpPr>
        <p:spPr bwMode="auto">
          <a:xfrm>
            <a:off x="8831263" y="1616076"/>
            <a:ext cx="230188" cy="436563"/>
          </a:xfrm>
          <a:custGeom>
            <a:avLst/>
            <a:gdLst>
              <a:gd name="T0" fmla="*/ 0 w 10"/>
              <a:gd name="T1" fmla="*/ 0 h 19"/>
              <a:gd name="T2" fmla="*/ 10 w 10"/>
              <a:gd name="T3" fmla="*/ 0 h 19"/>
              <a:gd name="T4" fmla="*/ 10 w 10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9">
                <a:moveTo>
                  <a:pt x="0" y="0"/>
                </a:moveTo>
                <a:lnTo>
                  <a:pt x="10" y="0"/>
                </a:lnTo>
                <a:lnTo>
                  <a:pt x="10" y="19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8" name="Freeform 285"/>
          <p:cNvSpPr>
            <a:spLocks/>
          </p:cNvSpPr>
          <p:nvPr/>
        </p:nvSpPr>
        <p:spPr bwMode="auto">
          <a:xfrm>
            <a:off x="9061451" y="1616076"/>
            <a:ext cx="228600" cy="436563"/>
          </a:xfrm>
          <a:custGeom>
            <a:avLst/>
            <a:gdLst>
              <a:gd name="T0" fmla="*/ 0 w 10"/>
              <a:gd name="T1" fmla="*/ 19 h 19"/>
              <a:gd name="T2" fmla="*/ 10 w 10"/>
              <a:gd name="T3" fmla="*/ 19 h 19"/>
              <a:gd name="T4" fmla="*/ 10 w 10"/>
              <a:gd name="T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9">
                <a:moveTo>
                  <a:pt x="0" y="19"/>
                </a:moveTo>
                <a:lnTo>
                  <a:pt x="10" y="19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9" name="Freeform 286"/>
          <p:cNvSpPr>
            <a:spLocks/>
          </p:cNvSpPr>
          <p:nvPr/>
        </p:nvSpPr>
        <p:spPr bwMode="auto">
          <a:xfrm>
            <a:off x="9290051" y="1616076"/>
            <a:ext cx="230188" cy="436563"/>
          </a:xfrm>
          <a:custGeom>
            <a:avLst/>
            <a:gdLst>
              <a:gd name="T0" fmla="*/ 0 w 10"/>
              <a:gd name="T1" fmla="*/ 0 h 19"/>
              <a:gd name="T2" fmla="*/ 10 w 10"/>
              <a:gd name="T3" fmla="*/ 0 h 19"/>
              <a:gd name="T4" fmla="*/ 10 w 10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9">
                <a:moveTo>
                  <a:pt x="0" y="0"/>
                </a:moveTo>
                <a:lnTo>
                  <a:pt x="10" y="0"/>
                </a:lnTo>
                <a:lnTo>
                  <a:pt x="10" y="19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80" name="Freeform 287"/>
          <p:cNvSpPr>
            <a:spLocks/>
          </p:cNvSpPr>
          <p:nvPr/>
        </p:nvSpPr>
        <p:spPr bwMode="auto">
          <a:xfrm>
            <a:off x="4278313" y="2282825"/>
            <a:ext cx="5564188" cy="368300"/>
          </a:xfrm>
          <a:custGeom>
            <a:avLst/>
            <a:gdLst>
              <a:gd name="T0" fmla="*/ 0 w 242"/>
              <a:gd name="T1" fmla="*/ 16 h 16"/>
              <a:gd name="T2" fmla="*/ 12 w 242"/>
              <a:gd name="T3" fmla="*/ 16 h 16"/>
              <a:gd name="T4" fmla="*/ 13 w 242"/>
              <a:gd name="T5" fmla="*/ 0 h 16"/>
              <a:gd name="T6" fmla="*/ 35 w 242"/>
              <a:gd name="T7" fmla="*/ 0 h 16"/>
              <a:gd name="T8" fmla="*/ 35 w 242"/>
              <a:gd name="T9" fmla="*/ 16 h 16"/>
              <a:gd name="T10" fmla="*/ 152 w 242"/>
              <a:gd name="T11" fmla="*/ 16 h 16"/>
              <a:gd name="T12" fmla="*/ 153 w 242"/>
              <a:gd name="T13" fmla="*/ 0 h 16"/>
              <a:gd name="T14" fmla="*/ 173 w 242"/>
              <a:gd name="T15" fmla="*/ 0 h 16"/>
              <a:gd name="T16" fmla="*/ 173 w 242"/>
              <a:gd name="T17" fmla="*/ 16 h 16"/>
              <a:gd name="T18" fmla="*/ 242 w 242"/>
              <a:gd name="T19" fmla="*/ 16 h 16"/>
              <a:gd name="connsiteX0" fmla="*/ 0 w 10000"/>
              <a:gd name="connsiteY0" fmla="*/ 10000 h 10000"/>
              <a:gd name="connsiteX1" fmla="*/ 496 w 10000"/>
              <a:gd name="connsiteY1" fmla="*/ 10000 h 10000"/>
              <a:gd name="connsiteX2" fmla="*/ 520 w 10000"/>
              <a:gd name="connsiteY2" fmla="*/ 0 h 10000"/>
              <a:gd name="connsiteX3" fmla="*/ 1446 w 10000"/>
              <a:gd name="connsiteY3" fmla="*/ 0 h 10000"/>
              <a:gd name="connsiteX4" fmla="*/ 1446 w 10000"/>
              <a:gd name="connsiteY4" fmla="*/ 10000 h 10000"/>
              <a:gd name="connsiteX5" fmla="*/ 6281 w 10000"/>
              <a:gd name="connsiteY5" fmla="*/ 10000 h 10000"/>
              <a:gd name="connsiteX6" fmla="*/ 6322 w 10000"/>
              <a:gd name="connsiteY6" fmla="*/ 0 h 10000"/>
              <a:gd name="connsiteX7" fmla="*/ 7149 w 10000"/>
              <a:gd name="connsiteY7" fmla="*/ 0 h 10000"/>
              <a:gd name="connsiteX8" fmla="*/ 7149 w 10000"/>
              <a:gd name="connsiteY8" fmla="*/ 10000 h 10000"/>
              <a:gd name="connsiteX9" fmla="*/ 10000 w 10000"/>
              <a:gd name="connsiteY9" fmla="*/ 10000 h 10000"/>
              <a:gd name="connsiteX0" fmla="*/ 0 w 10000"/>
              <a:gd name="connsiteY0" fmla="*/ 10000 h 10000"/>
              <a:gd name="connsiteX1" fmla="*/ 496 w 10000"/>
              <a:gd name="connsiteY1" fmla="*/ 10000 h 10000"/>
              <a:gd name="connsiteX2" fmla="*/ 520 w 10000"/>
              <a:gd name="connsiteY2" fmla="*/ 0 h 10000"/>
              <a:gd name="connsiteX3" fmla="*/ 1446 w 10000"/>
              <a:gd name="connsiteY3" fmla="*/ 0 h 10000"/>
              <a:gd name="connsiteX4" fmla="*/ 1446 w 10000"/>
              <a:gd name="connsiteY4" fmla="*/ 10000 h 10000"/>
              <a:gd name="connsiteX5" fmla="*/ 6281 w 10000"/>
              <a:gd name="connsiteY5" fmla="*/ 10000 h 10000"/>
              <a:gd name="connsiteX6" fmla="*/ 6271 w 10000"/>
              <a:gd name="connsiteY6" fmla="*/ 0 h 10000"/>
              <a:gd name="connsiteX7" fmla="*/ 7149 w 10000"/>
              <a:gd name="connsiteY7" fmla="*/ 0 h 10000"/>
              <a:gd name="connsiteX8" fmla="*/ 7149 w 10000"/>
              <a:gd name="connsiteY8" fmla="*/ 10000 h 10000"/>
              <a:gd name="connsiteX9" fmla="*/ 10000 w 10000"/>
              <a:gd name="connsiteY9" fmla="*/ 10000 h 10000"/>
              <a:gd name="connsiteX0" fmla="*/ 0 w 10000"/>
              <a:gd name="connsiteY0" fmla="*/ 10000 h 10000"/>
              <a:gd name="connsiteX1" fmla="*/ 496 w 10000"/>
              <a:gd name="connsiteY1" fmla="*/ 10000 h 10000"/>
              <a:gd name="connsiteX2" fmla="*/ 520 w 10000"/>
              <a:gd name="connsiteY2" fmla="*/ 0 h 10000"/>
              <a:gd name="connsiteX3" fmla="*/ 1446 w 10000"/>
              <a:gd name="connsiteY3" fmla="*/ 0 h 10000"/>
              <a:gd name="connsiteX4" fmla="*/ 1446 w 10000"/>
              <a:gd name="connsiteY4" fmla="*/ 10000 h 10000"/>
              <a:gd name="connsiteX5" fmla="*/ 6281 w 10000"/>
              <a:gd name="connsiteY5" fmla="*/ 10000 h 10000"/>
              <a:gd name="connsiteX6" fmla="*/ 6305 w 10000"/>
              <a:gd name="connsiteY6" fmla="*/ 0 h 10000"/>
              <a:gd name="connsiteX7" fmla="*/ 7149 w 10000"/>
              <a:gd name="connsiteY7" fmla="*/ 0 h 10000"/>
              <a:gd name="connsiteX8" fmla="*/ 7149 w 10000"/>
              <a:gd name="connsiteY8" fmla="*/ 10000 h 10000"/>
              <a:gd name="connsiteX9" fmla="*/ 10000 w 10000"/>
              <a:gd name="connsiteY9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496" y="10000"/>
                </a:lnTo>
                <a:cubicBezTo>
                  <a:pt x="504" y="6667"/>
                  <a:pt x="512" y="3333"/>
                  <a:pt x="520" y="0"/>
                </a:cubicBezTo>
                <a:lnTo>
                  <a:pt x="1446" y="0"/>
                </a:lnTo>
                <a:lnTo>
                  <a:pt x="1446" y="10000"/>
                </a:lnTo>
                <a:lnTo>
                  <a:pt x="6281" y="10000"/>
                </a:lnTo>
                <a:cubicBezTo>
                  <a:pt x="6295" y="6667"/>
                  <a:pt x="6291" y="3333"/>
                  <a:pt x="6305" y="0"/>
                </a:cubicBezTo>
                <a:lnTo>
                  <a:pt x="7149" y="0"/>
                </a:lnTo>
                <a:lnTo>
                  <a:pt x="7149" y="10000"/>
                </a:lnTo>
                <a:lnTo>
                  <a:pt x="10000" y="10000"/>
                </a:lnTo>
              </a:path>
            </a:pathLst>
          </a:custGeom>
          <a:noFill/>
          <a:ln w="14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81" name="Freeform 288"/>
          <p:cNvSpPr>
            <a:spLocks/>
          </p:cNvSpPr>
          <p:nvPr/>
        </p:nvSpPr>
        <p:spPr bwMode="auto">
          <a:xfrm>
            <a:off x="3105152" y="2374901"/>
            <a:ext cx="1057275" cy="436563"/>
          </a:xfrm>
          <a:custGeom>
            <a:avLst/>
            <a:gdLst>
              <a:gd name="T0" fmla="*/ 8 w 46"/>
              <a:gd name="T1" fmla="*/ 0 h 19"/>
              <a:gd name="T2" fmla="*/ 37 w 46"/>
              <a:gd name="T3" fmla="*/ 0 h 19"/>
              <a:gd name="T4" fmla="*/ 46 w 46"/>
              <a:gd name="T5" fmla="*/ 8 h 19"/>
              <a:gd name="T6" fmla="*/ 46 w 46"/>
              <a:gd name="T7" fmla="*/ 10 h 19"/>
              <a:gd name="T8" fmla="*/ 37 w 46"/>
              <a:gd name="T9" fmla="*/ 19 h 19"/>
              <a:gd name="T10" fmla="*/ 8 w 46"/>
              <a:gd name="T11" fmla="*/ 19 h 19"/>
              <a:gd name="T12" fmla="*/ 0 w 46"/>
              <a:gd name="T13" fmla="*/ 10 h 19"/>
              <a:gd name="T14" fmla="*/ 0 w 46"/>
              <a:gd name="T15" fmla="*/ 8 h 19"/>
              <a:gd name="T16" fmla="*/ 8 w 46"/>
              <a:gd name="T1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19">
                <a:moveTo>
                  <a:pt x="8" y="0"/>
                </a:moveTo>
                <a:lnTo>
                  <a:pt x="37" y="0"/>
                </a:lnTo>
                <a:cubicBezTo>
                  <a:pt x="42" y="0"/>
                  <a:pt x="46" y="3"/>
                  <a:pt x="46" y="8"/>
                </a:cubicBezTo>
                <a:lnTo>
                  <a:pt x="46" y="10"/>
                </a:lnTo>
                <a:cubicBezTo>
                  <a:pt x="46" y="15"/>
                  <a:pt x="42" y="19"/>
                  <a:pt x="37" y="19"/>
                </a:cubicBezTo>
                <a:lnTo>
                  <a:pt x="8" y="19"/>
                </a:lnTo>
                <a:cubicBezTo>
                  <a:pt x="3" y="19"/>
                  <a:pt x="0" y="15"/>
                  <a:pt x="0" y="10"/>
                </a:cubicBezTo>
                <a:lnTo>
                  <a:pt x="0" y="8"/>
                </a:lnTo>
                <a:cubicBezTo>
                  <a:pt x="0" y="3"/>
                  <a:pt x="3" y="0"/>
                  <a:pt x="8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82" name="Rectangle 289"/>
          <p:cNvSpPr>
            <a:spLocks noChangeArrowheads="1"/>
          </p:cNvSpPr>
          <p:nvPr/>
        </p:nvSpPr>
        <p:spPr bwMode="auto">
          <a:xfrm>
            <a:off x="3381377" y="2466976"/>
            <a:ext cx="4199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24282B"/>
                </a:solidFill>
                <a:latin typeface="Arial" pitchFamily="34" charset="0"/>
              </a:rPr>
              <a:t>RAS</a:t>
            </a:r>
            <a:endParaRPr lang="en-US">
              <a:latin typeface="Arial" pitchFamily="34" charset="0"/>
            </a:endParaRPr>
          </a:p>
        </p:txBody>
      </p:sp>
      <p:sp>
        <p:nvSpPr>
          <p:cNvPr id="14383" name="Freeform 290"/>
          <p:cNvSpPr>
            <a:spLocks/>
          </p:cNvSpPr>
          <p:nvPr/>
        </p:nvSpPr>
        <p:spPr bwMode="auto">
          <a:xfrm>
            <a:off x="4300539" y="2857501"/>
            <a:ext cx="5541963" cy="390525"/>
          </a:xfrm>
          <a:custGeom>
            <a:avLst/>
            <a:gdLst>
              <a:gd name="T0" fmla="*/ 0 w 241"/>
              <a:gd name="T1" fmla="*/ 16 h 17"/>
              <a:gd name="T2" fmla="*/ 71 w 241"/>
              <a:gd name="T3" fmla="*/ 16 h 17"/>
              <a:gd name="T4" fmla="*/ 71 w 241"/>
              <a:gd name="T5" fmla="*/ 0 h 17"/>
              <a:gd name="T6" fmla="*/ 92 w 241"/>
              <a:gd name="T7" fmla="*/ 0 h 17"/>
              <a:gd name="T8" fmla="*/ 92 w 241"/>
              <a:gd name="T9" fmla="*/ 16 h 17"/>
              <a:gd name="T10" fmla="*/ 209 w 241"/>
              <a:gd name="T11" fmla="*/ 16 h 17"/>
              <a:gd name="T12" fmla="*/ 209 w 241"/>
              <a:gd name="T13" fmla="*/ 0 h 17"/>
              <a:gd name="T14" fmla="*/ 229 w 241"/>
              <a:gd name="T15" fmla="*/ 0 h 17"/>
              <a:gd name="T16" fmla="*/ 229 w 241"/>
              <a:gd name="T17" fmla="*/ 17 h 17"/>
              <a:gd name="T18" fmla="*/ 241 w 241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1" h="17">
                <a:moveTo>
                  <a:pt x="0" y="16"/>
                </a:moveTo>
                <a:lnTo>
                  <a:pt x="71" y="16"/>
                </a:lnTo>
                <a:lnTo>
                  <a:pt x="71" y="0"/>
                </a:lnTo>
                <a:lnTo>
                  <a:pt x="92" y="0"/>
                </a:lnTo>
                <a:lnTo>
                  <a:pt x="92" y="16"/>
                </a:lnTo>
                <a:lnTo>
                  <a:pt x="209" y="16"/>
                </a:lnTo>
                <a:lnTo>
                  <a:pt x="209" y="0"/>
                </a:lnTo>
                <a:lnTo>
                  <a:pt x="229" y="0"/>
                </a:lnTo>
                <a:lnTo>
                  <a:pt x="229" y="17"/>
                </a:lnTo>
                <a:lnTo>
                  <a:pt x="241" y="17"/>
                </a:lnTo>
              </a:path>
            </a:pathLst>
          </a:custGeom>
          <a:noFill/>
          <a:ln w="14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84" name="Freeform 291"/>
          <p:cNvSpPr>
            <a:spLocks/>
          </p:cNvSpPr>
          <p:nvPr/>
        </p:nvSpPr>
        <p:spPr bwMode="auto">
          <a:xfrm>
            <a:off x="3105152" y="2973389"/>
            <a:ext cx="1057275" cy="436563"/>
          </a:xfrm>
          <a:custGeom>
            <a:avLst/>
            <a:gdLst>
              <a:gd name="T0" fmla="*/ 8 w 46"/>
              <a:gd name="T1" fmla="*/ 0 h 19"/>
              <a:gd name="T2" fmla="*/ 37 w 46"/>
              <a:gd name="T3" fmla="*/ 0 h 19"/>
              <a:gd name="T4" fmla="*/ 46 w 46"/>
              <a:gd name="T5" fmla="*/ 8 h 19"/>
              <a:gd name="T6" fmla="*/ 46 w 46"/>
              <a:gd name="T7" fmla="*/ 10 h 19"/>
              <a:gd name="T8" fmla="*/ 37 w 46"/>
              <a:gd name="T9" fmla="*/ 19 h 19"/>
              <a:gd name="T10" fmla="*/ 8 w 46"/>
              <a:gd name="T11" fmla="*/ 19 h 19"/>
              <a:gd name="T12" fmla="*/ 0 w 46"/>
              <a:gd name="T13" fmla="*/ 10 h 19"/>
              <a:gd name="T14" fmla="*/ 0 w 46"/>
              <a:gd name="T15" fmla="*/ 8 h 19"/>
              <a:gd name="T16" fmla="*/ 8 w 46"/>
              <a:gd name="T1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19">
                <a:moveTo>
                  <a:pt x="8" y="0"/>
                </a:moveTo>
                <a:lnTo>
                  <a:pt x="37" y="0"/>
                </a:lnTo>
                <a:cubicBezTo>
                  <a:pt x="42" y="0"/>
                  <a:pt x="46" y="3"/>
                  <a:pt x="46" y="8"/>
                </a:cubicBezTo>
                <a:lnTo>
                  <a:pt x="46" y="10"/>
                </a:lnTo>
                <a:cubicBezTo>
                  <a:pt x="46" y="15"/>
                  <a:pt x="42" y="19"/>
                  <a:pt x="37" y="19"/>
                </a:cubicBezTo>
                <a:lnTo>
                  <a:pt x="8" y="19"/>
                </a:lnTo>
                <a:cubicBezTo>
                  <a:pt x="3" y="19"/>
                  <a:pt x="0" y="15"/>
                  <a:pt x="0" y="10"/>
                </a:cubicBezTo>
                <a:lnTo>
                  <a:pt x="0" y="8"/>
                </a:lnTo>
                <a:cubicBezTo>
                  <a:pt x="0" y="3"/>
                  <a:pt x="3" y="0"/>
                  <a:pt x="8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85" name="Rectangle 292"/>
          <p:cNvSpPr>
            <a:spLocks noChangeArrowheads="1"/>
          </p:cNvSpPr>
          <p:nvPr/>
        </p:nvSpPr>
        <p:spPr bwMode="auto">
          <a:xfrm>
            <a:off x="3381377" y="3063876"/>
            <a:ext cx="4199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24282B"/>
                </a:solidFill>
                <a:latin typeface="Arial" pitchFamily="34" charset="0"/>
              </a:rPr>
              <a:t>CAS</a:t>
            </a:r>
            <a:endParaRPr lang="en-US">
              <a:latin typeface="Arial" pitchFamily="34" charset="0"/>
            </a:endParaRPr>
          </a:p>
        </p:txBody>
      </p:sp>
      <p:sp>
        <p:nvSpPr>
          <p:cNvPr id="14386" name="Freeform 293"/>
          <p:cNvSpPr>
            <a:spLocks/>
          </p:cNvSpPr>
          <p:nvPr/>
        </p:nvSpPr>
        <p:spPr bwMode="auto">
          <a:xfrm>
            <a:off x="3105152" y="3524251"/>
            <a:ext cx="1057275" cy="436563"/>
          </a:xfrm>
          <a:custGeom>
            <a:avLst/>
            <a:gdLst>
              <a:gd name="T0" fmla="*/ 8 w 46"/>
              <a:gd name="T1" fmla="*/ 0 h 19"/>
              <a:gd name="T2" fmla="*/ 37 w 46"/>
              <a:gd name="T3" fmla="*/ 0 h 19"/>
              <a:gd name="T4" fmla="*/ 46 w 46"/>
              <a:gd name="T5" fmla="*/ 8 h 19"/>
              <a:gd name="T6" fmla="*/ 46 w 46"/>
              <a:gd name="T7" fmla="*/ 11 h 19"/>
              <a:gd name="T8" fmla="*/ 37 w 46"/>
              <a:gd name="T9" fmla="*/ 19 h 19"/>
              <a:gd name="T10" fmla="*/ 8 w 46"/>
              <a:gd name="T11" fmla="*/ 19 h 19"/>
              <a:gd name="T12" fmla="*/ 0 w 46"/>
              <a:gd name="T13" fmla="*/ 11 h 19"/>
              <a:gd name="T14" fmla="*/ 0 w 46"/>
              <a:gd name="T15" fmla="*/ 8 h 19"/>
              <a:gd name="T16" fmla="*/ 8 w 46"/>
              <a:gd name="T1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19">
                <a:moveTo>
                  <a:pt x="8" y="0"/>
                </a:moveTo>
                <a:lnTo>
                  <a:pt x="37" y="0"/>
                </a:lnTo>
                <a:cubicBezTo>
                  <a:pt x="42" y="0"/>
                  <a:pt x="46" y="4"/>
                  <a:pt x="46" y="8"/>
                </a:cubicBezTo>
                <a:lnTo>
                  <a:pt x="46" y="11"/>
                </a:lnTo>
                <a:cubicBezTo>
                  <a:pt x="46" y="15"/>
                  <a:pt x="42" y="19"/>
                  <a:pt x="37" y="19"/>
                </a:cubicBezTo>
                <a:lnTo>
                  <a:pt x="8" y="19"/>
                </a:lnTo>
                <a:cubicBezTo>
                  <a:pt x="3" y="19"/>
                  <a:pt x="0" y="15"/>
                  <a:pt x="0" y="11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87" name="Rectangle 294"/>
          <p:cNvSpPr>
            <a:spLocks noChangeArrowheads="1"/>
          </p:cNvSpPr>
          <p:nvPr/>
        </p:nvSpPr>
        <p:spPr bwMode="auto">
          <a:xfrm>
            <a:off x="3260204" y="3605755"/>
            <a:ext cx="7518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4282B"/>
                </a:solidFill>
                <a:latin typeface="Arial" pitchFamily="34" charset="0"/>
              </a:rPr>
              <a:t>Address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14394" name="Freeform 301"/>
          <p:cNvSpPr>
            <a:spLocks/>
          </p:cNvSpPr>
          <p:nvPr/>
        </p:nvSpPr>
        <p:spPr bwMode="auto">
          <a:xfrm>
            <a:off x="3105152" y="4122739"/>
            <a:ext cx="1057275" cy="436563"/>
          </a:xfrm>
          <a:custGeom>
            <a:avLst/>
            <a:gdLst>
              <a:gd name="T0" fmla="*/ 8 w 46"/>
              <a:gd name="T1" fmla="*/ 0 h 19"/>
              <a:gd name="T2" fmla="*/ 37 w 46"/>
              <a:gd name="T3" fmla="*/ 0 h 19"/>
              <a:gd name="T4" fmla="*/ 46 w 46"/>
              <a:gd name="T5" fmla="*/ 8 h 19"/>
              <a:gd name="T6" fmla="*/ 46 w 46"/>
              <a:gd name="T7" fmla="*/ 11 h 19"/>
              <a:gd name="T8" fmla="*/ 37 w 46"/>
              <a:gd name="T9" fmla="*/ 19 h 19"/>
              <a:gd name="T10" fmla="*/ 8 w 46"/>
              <a:gd name="T11" fmla="*/ 19 h 19"/>
              <a:gd name="T12" fmla="*/ 0 w 46"/>
              <a:gd name="T13" fmla="*/ 11 h 19"/>
              <a:gd name="T14" fmla="*/ 0 w 46"/>
              <a:gd name="T15" fmla="*/ 8 h 19"/>
              <a:gd name="T16" fmla="*/ 8 w 46"/>
              <a:gd name="T1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19">
                <a:moveTo>
                  <a:pt x="8" y="0"/>
                </a:moveTo>
                <a:lnTo>
                  <a:pt x="37" y="0"/>
                </a:lnTo>
                <a:cubicBezTo>
                  <a:pt x="42" y="0"/>
                  <a:pt x="46" y="4"/>
                  <a:pt x="46" y="8"/>
                </a:cubicBezTo>
                <a:lnTo>
                  <a:pt x="46" y="11"/>
                </a:lnTo>
                <a:cubicBezTo>
                  <a:pt x="46" y="15"/>
                  <a:pt x="42" y="19"/>
                  <a:pt x="37" y="19"/>
                </a:cubicBezTo>
                <a:lnTo>
                  <a:pt x="8" y="19"/>
                </a:lnTo>
                <a:cubicBezTo>
                  <a:pt x="3" y="19"/>
                  <a:pt x="0" y="15"/>
                  <a:pt x="0" y="11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95" name="Rectangle 302"/>
          <p:cNvSpPr>
            <a:spLocks noChangeArrowheads="1"/>
          </p:cNvSpPr>
          <p:nvPr/>
        </p:nvSpPr>
        <p:spPr bwMode="auto">
          <a:xfrm>
            <a:off x="3153409" y="4203160"/>
            <a:ext cx="946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4282B"/>
                </a:solidFill>
                <a:latin typeface="Arial" pitchFamily="34" charset="0"/>
              </a:rPr>
              <a:t>Command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14399" name="Freeform 306"/>
          <p:cNvSpPr>
            <a:spLocks/>
          </p:cNvSpPr>
          <p:nvPr/>
        </p:nvSpPr>
        <p:spPr bwMode="auto">
          <a:xfrm>
            <a:off x="3105152" y="4719639"/>
            <a:ext cx="1057275" cy="436563"/>
          </a:xfrm>
          <a:custGeom>
            <a:avLst/>
            <a:gdLst>
              <a:gd name="T0" fmla="*/ 8 w 46"/>
              <a:gd name="T1" fmla="*/ 0 h 19"/>
              <a:gd name="T2" fmla="*/ 38 w 46"/>
              <a:gd name="T3" fmla="*/ 0 h 19"/>
              <a:gd name="T4" fmla="*/ 46 w 46"/>
              <a:gd name="T5" fmla="*/ 8 h 19"/>
              <a:gd name="T6" fmla="*/ 46 w 46"/>
              <a:gd name="T7" fmla="*/ 11 h 19"/>
              <a:gd name="T8" fmla="*/ 38 w 46"/>
              <a:gd name="T9" fmla="*/ 19 h 19"/>
              <a:gd name="T10" fmla="*/ 8 w 46"/>
              <a:gd name="T11" fmla="*/ 19 h 19"/>
              <a:gd name="T12" fmla="*/ 0 w 46"/>
              <a:gd name="T13" fmla="*/ 11 h 19"/>
              <a:gd name="T14" fmla="*/ 0 w 46"/>
              <a:gd name="T15" fmla="*/ 8 h 19"/>
              <a:gd name="T16" fmla="*/ 8 w 46"/>
              <a:gd name="T1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19">
                <a:moveTo>
                  <a:pt x="8" y="0"/>
                </a:moveTo>
                <a:lnTo>
                  <a:pt x="38" y="0"/>
                </a:lnTo>
                <a:cubicBezTo>
                  <a:pt x="42" y="0"/>
                  <a:pt x="46" y="4"/>
                  <a:pt x="46" y="8"/>
                </a:cubicBezTo>
                <a:lnTo>
                  <a:pt x="46" y="11"/>
                </a:lnTo>
                <a:cubicBezTo>
                  <a:pt x="46" y="15"/>
                  <a:pt x="42" y="19"/>
                  <a:pt x="38" y="19"/>
                </a:cubicBezTo>
                <a:lnTo>
                  <a:pt x="8" y="19"/>
                </a:lnTo>
                <a:cubicBezTo>
                  <a:pt x="4" y="19"/>
                  <a:pt x="0" y="15"/>
                  <a:pt x="0" y="11"/>
                </a:cubicBezTo>
                <a:lnTo>
                  <a:pt x="0" y="8"/>
                </a:lnTo>
                <a:cubicBezTo>
                  <a:pt x="0" y="4"/>
                  <a:pt x="4" y="0"/>
                  <a:pt x="8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00" name="Rectangle 307"/>
          <p:cNvSpPr>
            <a:spLocks noChangeArrowheads="1"/>
          </p:cNvSpPr>
          <p:nvPr/>
        </p:nvSpPr>
        <p:spPr bwMode="auto">
          <a:xfrm>
            <a:off x="3124201" y="4803776"/>
            <a:ext cx="1003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4282B"/>
                </a:solidFill>
                <a:latin typeface="Arial" pitchFamily="34" charset="0"/>
              </a:rPr>
              <a:t>Data ready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14401" name="Freeform 308"/>
          <p:cNvSpPr>
            <a:spLocks/>
          </p:cNvSpPr>
          <p:nvPr/>
        </p:nvSpPr>
        <p:spPr bwMode="auto">
          <a:xfrm>
            <a:off x="4324351" y="4605338"/>
            <a:ext cx="5518150" cy="368300"/>
          </a:xfrm>
          <a:custGeom>
            <a:avLst/>
            <a:gdLst>
              <a:gd name="T0" fmla="*/ 0 w 240"/>
              <a:gd name="T1" fmla="*/ 16 h 16"/>
              <a:gd name="T2" fmla="*/ 132 w 240"/>
              <a:gd name="T3" fmla="*/ 16 h 16"/>
              <a:gd name="T4" fmla="*/ 132 w 240"/>
              <a:gd name="T5" fmla="*/ 0 h 16"/>
              <a:gd name="T6" fmla="*/ 192 w 240"/>
              <a:gd name="T7" fmla="*/ 0 h 16"/>
              <a:gd name="T8" fmla="*/ 192 w 240"/>
              <a:gd name="T9" fmla="*/ 16 h 16"/>
              <a:gd name="T10" fmla="*/ 240 w 240"/>
              <a:gd name="T11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" h="16">
                <a:moveTo>
                  <a:pt x="0" y="16"/>
                </a:moveTo>
                <a:lnTo>
                  <a:pt x="132" y="16"/>
                </a:lnTo>
                <a:lnTo>
                  <a:pt x="132" y="0"/>
                </a:lnTo>
                <a:lnTo>
                  <a:pt x="192" y="0"/>
                </a:lnTo>
                <a:lnTo>
                  <a:pt x="192" y="16"/>
                </a:lnTo>
                <a:lnTo>
                  <a:pt x="240" y="16"/>
                </a:lnTo>
              </a:path>
            </a:pathLst>
          </a:custGeom>
          <a:noFill/>
          <a:ln w="14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02" name="Freeform 309"/>
          <p:cNvSpPr>
            <a:spLocks/>
          </p:cNvSpPr>
          <p:nvPr/>
        </p:nvSpPr>
        <p:spPr bwMode="auto">
          <a:xfrm>
            <a:off x="3105152" y="5318126"/>
            <a:ext cx="1057275" cy="436563"/>
          </a:xfrm>
          <a:custGeom>
            <a:avLst/>
            <a:gdLst>
              <a:gd name="T0" fmla="*/ 8 w 46"/>
              <a:gd name="T1" fmla="*/ 0 h 19"/>
              <a:gd name="T2" fmla="*/ 37 w 46"/>
              <a:gd name="T3" fmla="*/ 0 h 19"/>
              <a:gd name="T4" fmla="*/ 46 w 46"/>
              <a:gd name="T5" fmla="*/ 8 h 19"/>
              <a:gd name="T6" fmla="*/ 46 w 46"/>
              <a:gd name="T7" fmla="*/ 10 h 19"/>
              <a:gd name="T8" fmla="*/ 37 w 46"/>
              <a:gd name="T9" fmla="*/ 19 h 19"/>
              <a:gd name="T10" fmla="*/ 8 w 46"/>
              <a:gd name="T11" fmla="*/ 19 h 19"/>
              <a:gd name="T12" fmla="*/ 0 w 46"/>
              <a:gd name="T13" fmla="*/ 10 h 19"/>
              <a:gd name="T14" fmla="*/ 0 w 46"/>
              <a:gd name="T15" fmla="*/ 8 h 19"/>
              <a:gd name="T16" fmla="*/ 8 w 46"/>
              <a:gd name="T1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19">
                <a:moveTo>
                  <a:pt x="8" y="0"/>
                </a:moveTo>
                <a:lnTo>
                  <a:pt x="37" y="0"/>
                </a:lnTo>
                <a:cubicBezTo>
                  <a:pt x="42" y="0"/>
                  <a:pt x="46" y="4"/>
                  <a:pt x="46" y="8"/>
                </a:cubicBezTo>
                <a:lnTo>
                  <a:pt x="46" y="10"/>
                </a:lnTo>
                <a:cubicBezTo>
                  <a:pt x="46" y="15"/>
                  <a:pt x="42" y="19"/>
                  <a:pt x="37" y="19"/>
                </a:cubicBezTo>
                <a:lnTo>
                  <a:pt x="8" y="19"/>
                </a:lnTo>
                <a:cubicBezTo>
                  <a:pt x="3" y="19"/>
                  <a:pt x="0" y="15"/>
                  <a:pt x="0" y="1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03" name="Rectangle 310"/>
          <p:cNvSpPr>
            <a:spLocks noChangeArrowheads="1"/>
          </p:cNvSpPr>
          <p:nvPr/>
        </p:nvSpPr>
        <p:spPr bwMode="auto">
          <a:xfrm>
            <a:off x="3381377" y="5364164"/>
            <a:ext cx="4873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24282B"/>
                </a:solidFill>
                <a:latin typeface="Arial" pitchFamily="34" charset="0"/>
              </a:rPr>
              <a:t>Data</a:t>
            </a:r>
            <a:endParaRPr lang="en-US">
              <a:latin typeface="Arial" pitchFamily="34" charset="0"/>
            </a:endParaRPr>
          </a:p>
        </p:txBody>
      </p:sp>
      <p:sp>
        <p:nvSpPr>
          <p:cNvPr id="14413" name="Line 320"/>
          <p:cNvSpPr>
            <a:spLocks noChangeShapeType="1"/>
          </p:cNvSpPr>
          <p:nvPr/>
        </p:nvSpPr>
        <p:spPr bwMode="auto">
          <a:xfrm>
            <a:off x="8739188" y="5478463"/>
            <a:ext cx="1149350" cy="0"/>
          </a:xfrm>
          <a:prstGeom prst="line">
            <a:avLst/>
          </a:pr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0" name="Group 329"/>
          <p:cNvGrpSpPr/>
          <p:nvPr/>
        </p:nvGrpSpPr>
        <p:grpSpPr>
          <a:xfrm>
            <a:off x="8257790" y="5364832"/>
            <a:ext cx="469532" cy="242846"/>
            <a:chOff x="6088929" y="6088952"/>
            <a:chExt cx="501269" cy="242846"/>
          </a:xfrm>
        </p:grpSpPr>
        <p:sp>
          <p:nvSpPr>
            <p:cNvPr id="325" name="Trapezoid 324"/>
            <p:cNvSpPr/>
            <p:nvPr/>
          </p:nvSpPr>
          <p:spPr>
            <a:xfrm flipH="1" flipV="1">
              <a:off x="6099305" y="6207636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53" name="Straight Connector 14352"/>
            <p:cNvCxnSpPr>
              <a:stCxn id="5" idx="1"/>
              <a:endCxn id="5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rapezoid 4"/>
            <p:cNvSpPr/>
            <p:nvPr/>
          </p:nvSpPr>
          <p:spPr>
            <a:xfrm>
              <a:off x="6099305" y="6092153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32" name="Straight Connector 14631"/>
            <p:cNvCxnSpPr>
              <a:stCxn id="5" idx="1"/>
              <a:endCxn id="5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34" name="Straight Connector 14633"/>
            <p:cNvCxnSpPr/>
            <p:nvPr/>
          </p:nvCxnSpPr>
          <p:spPr>
            <a:xfrm flipV="1">
              <a:off x="6088929" y="6088952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40" name="Straight Connector 14639"/>
            <p:cNvCxnSpPr>
              <a:stCxn id="325" idx="3"/>
              <a:endCxn id="325" idx="3"/>
            </p:cNvCxnSpPr>
            <p:nvPr/>
          </p:nvCxnSpPr>
          <p:spPr>
            <a:xfrm>
              <a:off x="6120906" y="626971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43" name="Straight Connector 14642"/>
            <p:cNvCxnSpPr/>
            <p:nvPr/>
          </p:nvCxnSpPr>
          <p:spPr>
            <a:xfrm>
              <a:off x="6088953" y="6202883"/>
              <a:ext cx="52855" cy="1253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6532938" y="6088953"/>
              <a:ext cx="57260" cy="1232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 flipV="1">
              <a:off x="6526749" y="6209846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47" name="Straight Connector 14646"/>
            <p:cNvCxnSpPr/>
            <p:nvPr/>
          </p:nvCxnSpPr>
          <p:spPr>
            <a:xfrm flipV="1">
              <a:off x="6152381" y="6088953"/>
              <a:ext cx="391129" cy="3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6135645" y="6323780"/>
              <a:ext cx="386724" cy="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0" name="Group 389"/>
          <p:cNvGrpSpPr/>
          <p:nvPr/>
        </p:nvGrpSpPr>
        <p:grpSpPr>
          <a:xfrm>
            <a:off x="7782091" y="5363951"/>
            <a:ext cx="486271" cy="242846"/>
            <a:chOff x="6088929" y="6088952"/>
            <a:chExt cx="501269" cy="242846"/>
          </a:xfrm>
        </p:grpSpPr>
        <p:sp>
          <p:nvSpPr>
            <p:cNvPr id="391" name="Trapezoid 390"/>
            <p:cNvSpPr/>
            <p:nvPr/>
          </p:nvSpPr>
          <p:spPr>
            <a:xfrm flipH="1" flipV="1">
              <a:off x="6099305" y="6207636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2" name="Straight Connector 391"/>
            <p:cNvCxnSpPr>
              <a:stCxn id="393" idx="1"/>
              <a:endCxn id="393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3" name="Trapezoid 392"/>
            <p:cNvSpPr/>
            <p:nvPr/>
          </p:nvSpPr>
          <p:spPr>
            <a:xfrm>
              <a:off x="6099305" y="6092153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4" name="Straight Connector 393"/>
            <p:cNvCxnSpPr>
              <a:stCxn id="393" idx="1"/>
              <a:endCxn id="393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flipV="1">
              <a:off x="6088929" y="6088952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>
              <a:stCxn id="391" idx="3"/>
              <a:endCxn id="391" idx="3"/>
            </p:cNvCxnSpPr>
            <p:nvPr/>
          </p:nvCxnSpPr>
          <p:spPr>
            <a:xfrm>
              <a:off x="6120906" y="626971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6088953" y="6202883"/>
              <a:ext cx="52855" cy="1253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6532938" y="6088953"/>
              <a:ext cx="57260" cy="1232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V="1">
              <a:off x="6526749" y="6209846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 flipV="1">
              <a:off x="6152381" y="6088953"/>
              <a:ext cx="391129" cy="3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6135645" y="6323780"/>
              <a:ext cx="386724" cy="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2" name="Group 401"/>
          <p:cNvGrpSpPr/>
          <p:nvPr/>
        </p:nvGrpSpPr>
        <p:grpSpPr>
          <a:xfrm>
            <a:off x="7299343" y="5357784"/>
            <a:ext cx="495960" cy="242846"/>
            <a:chOff x="6088929" y="6088952"/>
            <a:chExt cx="501269" cy="242846"/>
          </a:xfrm>
        </p:grpSpPr>
        <p:sp>
          <p:nvSpPr>
            <p:cNvPr id="403" name="Trapezoid 402"/>
            <p:cNvSpPr/>
            <p:nvPr/>
          </p:nvSpPr>
          <p:spPr>
            <a:xfrm flipH="1" flipV="1">
              <a:off x="6099305" y="6207636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/>
            <p:cNvCxnSpPr>
              <a:stCxn id="405" idx="1"/>
              <a:endCxn id="405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5" name="Trapezoid 404"/>
            <p:cNvSpPr/>
            <p:nvPr/>
          </p:nvSpPr>
          <p:spPr>
            <a:xfrm>
              <a:off x="6099305" y="6092153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6" name="Straight Connector 405"/>
            <p:cNvCxnSpPr>
              <a:stCxn id="405" idx="1"/>
              <a:endCxn id="405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 flipV="1">
              <a:off x="6088929" y="6088952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>
              <a:stCxn id="403" idx="3"/>
              <a:endCxn id="403" idx="3"/>
            </p:cNvCxnSpPr>
            <p:nvPr/>
          </p:nvCxnSpPr>
          <p:spPr>
            <a:xfrm>
              <a:off x="6120906" y="626971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>
              <a:off x="6088953" y="6202883"/>
              <a:ext cx="52855" cy="1253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6532938" y="6088953"/>
              <a:ext cx="57260" cy="1232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 flipV="1">
              <a:off x="6526749" y="6209846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 flipV="1">
              <a:off x="6152381" y="6088953"/>
              <a:ext cx="391129" cy="3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6135645" y="6323780"/>
              <a:ext cx="386724" cy="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4" name="Line 320"/>
          <p:cNvSpPr>
            <a:spLocks noChangeShapeType="1"/>
          </p:cNvSpPr>
          <p:nvPr/>
        </p:nvSpPr>
        <p:spPr bwMode="auto">
          <a:xfrm>
            <a:off x="4357054" y="5477582"/>
            <a:ext cx="2945970" cy="0"/>
          </a:xfrm>
          <a:prstGeom prst="line">
            <a:avLst/>
          </a:pr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15" name="Group 414"/>
          <p:cNvGrpSpPr/>
          <p:nvPr/>
        </p:nvGrpSpPr>
        <p:grpSpPr>
          <a:xfrm>
            <a:off x="4539405" y="3591530"/>
            <a:ext cx="495960" cy="242846"/>
            <a:chOff x="6088929" y="6088952"/>
            <a:chExt cx="501269" cy="242846"/>
          </a:xfrm>
        </p:grpSpPr>
        <p:sp>
          <p:nvSpPr>
            <p:cNvPr id="416" name="Trapezoid 415"/>
            <p:cNvSpPr/>
            <p:nvPr/>
          </p:nvSpPr>
          <p:spPr>
            <a:xfrm flipH="1" flipV="1">
              <a:off x="6099305" y="6207636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7" name="Straight Connector 416"/>
            <p:cNvCxnSpPr>
              <a:stCxn id="418" idx="1"/>
              <a:endCxn id="418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8" name="Trapezoid 417"/>
            <p:cNvSpPr/>
            <p:nvPr/>
          </p:nvSpPr>
          <p:spPr>
            <a:xfrm>
              <a:off x="6099305" y="6092153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9" name="Straight Connector 418"/>
            <p:cNvCxnSpPr>
              <a:stCxn id="418" idx="1"/>
              <a:endCxn id="418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flipV="1">
              <a:off x="6088929" y="6088952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>
              <a:stCxn id="416" idx="3"/>
              <a:endCxn id="416" idx="3"/>
            </p:cNvCxnSpPr>
            <p:nvPr/>
          </p:nvCxnSpPr>
          <p:spPr>
            <a:xfrm>
              <a:off x="6120906" y="626971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6088953" y="6202883"/>
              <a:ext cx="52855" cy="1253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6532938" y="6088953"/>
              <a:ext cx="57260" cy="1232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flipV="1">
              <a:off x="6526749" y="6209846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 flipV="1">
              <a:off x="6152381" y="6088953"/>
              <a:ext cx="391129" cy="3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6135645" y="6323780"/>
              <a:ext cx="386724" cy="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425" name="Rectangle 332"/>
          <p:cNvSpPr>
            <a:spLocks noChangeArrowheads="1"/>
          </p:cNvSpPr>
          <p:nvPr/>
        </p:nvSpPr>
        <p:spPr bwMode="auto">
          <a:xfrm>
            <a:off x="4596378" y="3559464"/>
            <a:ext cx="3718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4282B"/>
                </a:solidFill>
                <a:latin typeface="Arial" pitchFamily="34" charset="0"/>
              </a:rPr>
              <a:t>row</a:t>
            </a:r>
            <a:endParaRPr lang="en-US" sz="1600" dirty="0">
              <a:latin typeface="Arial" pitchFamily="34" charset="0"/>
            </a:endParaRPr>
          </a:p>
        </p:txBody>
      </p:sp>
      <p:grpSp>
        <p:nvGrpSpPr>
          <p:cNvPr id="427" name="Group 426"/>
          <p:cNvGrpSpPr/>
          <p:nvPr/>
        </p:nvGrpSpPr>
        <p:grpSpPr>
          <a:xfrm>
            <a:off x="5908363" y="4241652"/>
            <a:ext cx="495960" cy="242846"/>
            <a:chOff x="6088929" y="6088952"/>
            <a:chExt cx="501269" cy="242846"/>
          </a:xfrm>
        </p:grpSpPr>
        <p:sp>
          <p:nvSpPr>
            <p:cNvPr id="428" name="Trapezoid 427"/>
            <p:cNvSpPr/>
            <p:nvPr/>
          </p:nvSpPr>
          <p:spPr>
            <a:xfrm flipH="1" flipV="1">
              <a:off x="6099305" y="6207636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9" name="Straight Connector 428"/>
            <p:cNvCxnSpPr>
              <a:stCxn id="430" idx="1"/>
              <a:endCxn id="430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0" name="Trapezoid 429"/>
            <p:cNvSpPr/>
            <p:nvPr/>
          </p:nvSpPr>
          <p:spPr>
            <a:xfrm>
              <a:off x="6099305" y="6092153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1" name="Straight Connector 430"/>
            <p:cNvCxnSpPr>
              <a:stCxn id="430" idx="1"/>
              <a:endCxn id="430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 flipV="1">
              <a:off x="6088929" y="6088952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>
              <a:stCxn id="428" idx="3"/>
              <a:endCxn id="428" idx="3"/>
            </p:cNvCxnSpPr>
            <p:nvPr/>
          </p:nvCxnSpPr>
          <p:spPr>
            <a:xfrm>
              <a:off x="6120906" y="626971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6088953" y="6202883"/>
              <a:ext cx="52855" cy="1253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6532938" y="6088953"/>
              <a:ext cx="57260" cy="1232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 flipV="1">
              <a:off x="6526749" y="6209846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 flipV="1">
              <a:off x="6152381" y="6088953"/>
              <a:ext cx="391129" cy="3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6135645" y="6323780"/>
              <a:ext cx="386724" cy="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423" name="Rectangle 330"/>
          <p:cNvSpPr>
            <a:spLocks noChangeArrowheads="1"/>
          </p:cNvSpPr>
          <p:nvPr/>
        </p:nvSpPr>
        <p:spPr bwMode="auto">
          <a:xfrm>
            <a:off x="5960055" y="4223154"/>
            <a:ext cx="4795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4282B"/>
                </a:solidFill>
                <a:latin typeface="Arial" pitchFamily="34" charset="0"/>
              </a:rPr>
              <a:t>read</a:t>
            </a:r>
            <a:endParaRPr lang="en-US" sz="1600" dirty="0">
              <a:latin typeface="Arial" pitchFamily="34" charset="0"/>
            </a:endParaRPr>
          </a:p>
        </p:txBody>
      </p:sp>
      <p:grpSp>
        <p:nvGrpSpPr>
          <p:cNvPr id="439" name="Group 438"/>
          <p:cNvGrpSpPr/>
          <p:nvPr/>
        </p:nvGrpSpPr>
        <p:grpSpPr>
          <a:xfrm>
            <a:off x="9121096" y="4267200"/>
            <a:ext cx="495960" cy="242846"/>
            <a:chOff x="6088929" y="6088952"/>
            <a:chExt cx="501269" cy="242846"/>
          </a:xfrm>
        </p:grpSpPr>
        <p:sp>
          <p:nvSpPr>
            <p:cNvPr id="440" name="Trapezoid 439"/>
            <p:cNvSpPr/>
            <p:nvPr/>
          </p:nvSpPr>
          <p:spPr>
            <a:xfrm flipH="1" flipV="1">
              <a:off x="6099305" y="6207636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1" name="Straight Connector 440"/>
            <p:cNvCxnSpPr>
              <a:stCxn id="442" idx="1"/>
              <a:endCxn id="442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2" name="Trapezoid 441"/>
            <p:cNvSpPr/>
            <p:nvPr/>
          </p:nvSpPr>
          <p:spPr>
            <a:xfrm>
              <a:off x="6099305" y="6092153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3" name="Straight Connector 442"/>
            <p:cNvCxnSpPr>
              <a:stCxn id="442" idx="1"/>
              <a:endCxn id="442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 flipV="1">
              <a:off x="6088929" y="6088952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>
              <a:stCxn id="440" idx="3"/>
              <a:endCxn id="440" idx="3"/>
            </p:cNvCxnSpPr>
            <p:nvPr/>
          </p:nvCxnSpPr>
          <p:spPr>
            <a:xfrm>
              <a:off x="6120906" y="626971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6088953" y="6202883"/>
              <a:ext cx="52855" cy="1253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>
              <a:off x="6532938" y="6088953"/>
              <a:ext cx="57260" cy="1232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 flipV="1">
              <a:off x="6526749" y="6209846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flipV="1">
              <a:off x="6152381" y="6088953"/>
              <a:ext cx="391129" cy="3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>
              <a:off x="6135645" y="6323780"/>
              <a:ext cx="386724" cy="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1" name="Rectangle 330"/>
          <p:cNvSpPr>
            <a:spLocks noChangeArrowheads="1"/>
          </p:cNvSpPr>
          <p:nvPr/>
        </p:nvSpPr>
        <p:spPr bwMode="auto">
          <a:xfrm>
            <a:off x="9172788" y="4248702"/>
            <a:ext cx="4795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4282B"/>
                </a:solidFill>
                <a:latin typeface="Arial" pitchFamily="34" charset="0"/>
              </a:rPr>
              <a:t>read</a:t>
            </a:r>
            <a:endParaRPr lang="en-US" sz="1600" dirty="0">
              <a:latin typeface="Arial" pitchFamily="34" charset="0"/>
            </a:endParaRPr>
          </a:p>
        </p:txBody>
      </p:sp>
      <p:cxnSp>
        <p:nvCxnSpPr>
          <p:cNvPr id="457" name="Straight Connector 456"/>
          <p:cNvCxnSpPr/>
          <p:nvPr/>
        </p:nvCxnSpPr>
        <p:spPr>
          <a:xfrm flipV="1">
            <a:off x="4304199" y="4349127"/>
            <a:ext cx="1600640" cy="881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71" name="Group 470"/>
          <p:cNvGrpSpPr/>
          <p:nvPr/>
        </p:nvGrpSpPr>
        <p:grpSpPr>
          <a:xfrm>
            <a:off x="5897792" y="3596814"/>
            <a:ext cx="495960" cy="242846"/>
            <a:chOff x="6088929" y="6088952"/>
            <a:chExt cx="501269" cy="242846"/>
          </a:xfrm>
        </p:grpSpPr>
        <p:sp>
          <p:nvSpPr>
            <p:cNvPr id="472" name="Trapezoid 471"/>
            <p:cNvSpPr/>
            <p:nvPr/>
          </p:nvSpPr>
          <p:spPr>
            <a:xfrm flipH="1" flipV="1">
              <a:off x="6099305" y="6207636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3" name="Straight Connector 472"/>
            <p:cNvCxnSpPr>
              <a:stCxn id="474" idx="1"/>
              <a:endCxn id="474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4" name="Trapezoid 473"/>
            <p:cNvSpPr/>
            <p:nvPr/>
          </p:nvSpPr>
          <p:spPr>
            <a:xfrm>
              <a:off x="6099305" y="6092153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5" name="Straight Connector 474"/>
            <p:cNvCxnSpPr>
              <a:stCxn id="474" idx="1"/>
              <a:endCxn id="474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 flipV="1">
              <a:off x="6088929" y="6088952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>
              <a:stCxn id="472" idx="3"/>
              <a:endCxn id="472" idx="3"/>
            </p:cNvCxnSpPr>
            <p:nvPr/>
          </p:nvCxnSpPr>
          <p:spPr>
            <a:xfrm>
              <a:off x="6120906" y="626971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>
              <a:off x="6088953" y="6202883"/>
              <a:ext cx="52855" cy="1253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>
              <a:off x="6532938" y="6088953"/>
              <a:ext cx="57260" cy="1232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 flipV="1">
              <a:off x="6526749" y="6209846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flipV="1">
              <a:off x="6152381" y="6088953"/>
              <a:ext cx="391129" cy="3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/>
            <p:nvPr/>
          </p:nvCxnSpPr>
          <p:spPr>
            <a:xfrm>
              <a:off x="6135645" y="6323780"/>
              <a:ext cx="386724" cy="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3" name="Rectangle 332"/>
          <p:cNvSpPr>
            <a:spLocks noChangeArrowheads="1"/>
          </p:cNvSpPr>
          <p:nvPr/>
        </p:nvSpPr>
        <p:spPr bwMode="auto">
          <a:xfrm>
            <a:off x="5985597" y="3569154"/>
            <a:ext cx="294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4282B"/>
                </a:solidFill>
                <a:latin typeface="Arial" pitchFamily="34" charset="0"/>
              </a:rPr>
              <a:t>col</a:t>
            </a:r>
            <a:endParaRPr lang="en-US" sz="1600" dirty="0">
              <a:latin typeface="Arial" pitchFamily="34" charset="0"/>
            </a:endParaRPr>
          </a:p>
        </p:txBody>
      </p:sp>
      <p:grpSp>
        <p:nvGrpSpPr>
          <p:cNvPr id="484" name="Group 483"/>
          <p:cNvGrpSpPr/>
          <p:nvPr/>
        </p:nvGrpSpPr>
        <p:grpSpPr>
          <a:xfrm>
            <a:off x="7790019" y="3596812"/>
            <a:ext cx="495960" cy="242846"/>
            <a:chOff x="6088929" y="6088952"/>
            <a:chExt cx="501269" cy="242846"/>
          </a:xfrm>
        </p:grpSpPr>
        <p:sp>
          <p:nvSpPr>
            <p:cNvPr id="485" name="Trapezoid 484"/>
            <p:cNvSpPr/>
            <p:nvPr/>
          </p:nvSpPr>
          <p:spPr>
            <a:xfrm flipH="1" flipV="1">
              <a:off x="6099305" y="6207636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6" name="Straight Connector 485"/>
            <p:cNvCxnSpPr>
              <a:stCxn id="487" idx="1"/>
              <a:endCxn id="487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7" name="Trapezoid 486"/>
            <p:cNvSpPr/>
            <p:nvPr/>
          </p:nvSpPr>
          <p:spPr>
            <a:xfrm>
              <a:off x="6099305" y="6092153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8" name="Straight Connector 487"/>
            <p:cNvCxnSpPr>
              <a:stCxn id="487" idx="1"/>
              <a:endCxn id="487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 flipV="1">
              <a:off x="6088929" y="6088952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>
              <a:stCxn id="485" idx="3"/>
              <a:endCxn id="485" idx="3"/>
            </p:cNvCxnSpPr>
            <p:nvPr/>
          </p:nvCxnSpPr>
          <p:spPr>
            <a:xfrm>
              <a:off x="6120906" y="626971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>
              <a:off x="6088953" y="6202883"/>
              <a:ext cx="52855" cy="1253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>
              <a:off x="6532938" y="6088953"/>
              <a:ext cx="57260" cy="1232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 flipV="1">
              <a:off x="6526749" y="6209846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 flipV="1">
              <a:off x="6152381" y="6088953"/>
              <a:ext cx="391129" cy="3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>
              <a:off x="6135645" y="6323780"/>
              <a:ext cx="386724" cy="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7" name="Rectangle 336"/>
          <p:cNvSpPr/>
          <p:nvPr/>
        </p:nvSpPr>
        <p:spPr>
          <a:xfrm>
            <a:off x="7768087" y="3498036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4282B"/>
                </a:solidFill>
                <a:latin typeface="Arial" pitchFamily="34" charset="0"/>
              </a:rPr>
              <a:t>row</a:t>
            </a:r>
            <a:endParaRPr lang="en-US" sz="1600" dirty="0">
              <a:latin typeface="Arial" pitchFamily="34" charset="0"/>
            </a:endParaRPr>
          </a:p>
        </p:txBody>
      </p:sp>
      <p:grpSp>
        <p:nvGrpSpPr>
          <p:cNvPr id="497" name="Group 496"/>
          <p:cNvGrpSpPr/>
          <p:nvPr/>
        </p:nvGrpSpPr>
        <p:grpSpPr>
          <a:xfrm>
            <a:off x="9099954" y="3590646"/>
            <a:ext cx="495960" cy="242846"/>
            <a:chOff x="6088929" y="6088952"/>
            <a:chExt cx="501269" cy="242846"/>
          </a:xfrm>
        </p:grpSpPr>
        <p:sp>
          <p:nvSpPr>
            <p:cNvPr id="498" name="Trapezoid 497"/>
            <p:cNvSpPr/>
            <p:nvPr/>
          </p:nvSpPr>
          <p:spPr>
            <a:xfrm flipH="1" flipV="1">
              <a:off x="6099305" y="6207636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9" name="Straight Connector 498"/>
            <p:cNvCxnSpPr>
              <a:stCxn id="500" idx="1"/>
              <a:endCxn id="500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0" name="Trapezoid 499"/>
            <p:cNvSpPr/>
            <p:nvPr/>
          </p:nvSpPr>
          <p:spPr>
            <a:xfrm>
              <a:off x="6099305" y="6092153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1" name="Straight Connector 500"/>
            <p:cNvCxnSpPr>
              <a:stCxn id="500" idx="1"/>
              <a:endCxn id="500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/>
            <p:cNvCxnSpPr/>
            <p:nvPr/>
          </p:nvCxnSpPr>
          <p:spPr>
            <a:xfrm flipV="1">
              <a:off x="6088929" y="6088952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>
              <a:stCxn id="498" idx="3"/>
              <a:endCxn id="498" idx="3"/>
            </p:cNvCxnSpPr>
            <p:nvPr/>
          </p:nvCxnSpPr>
          <p:spPr>
            <a:xfrm>
              <a:off x="6120906" y="626971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>
              <a:off x="6088953" y="6202883"/>
              <a:ext cx="52855" cy="1253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>
              <a:off x="6532938" y="6088953"/>
              <a:ext cx="57260" cy="1232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 flipV="1">
              <a:off x="6526749" y="6209846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 flipV="1">
              <a:off x="6152381" y="6088953"/>
              <a:ext cx="391129" cy="3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>
              <a:off x="6135645" y="6323780"/>
              <a:ext cx="386724" cy="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9" name="Rectangle 332"/>
          <p:cNvSpPr>
            <a:spLocks noChangeArrowheads="1"/>
          </p:cNvSpPr>
          <p:nvPr/>
        </p:nvSpPr>
        <p:spPr bwMode="auto">
          <a:xfrm>
            <a:off x="9187759" y="3562986"/>
            <a:ext cx="294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4282B"/>
                </a:solidFill>
                <a:latin typeface="Arial" pitchFamily="34" charset="0"/>
              </a:rPr>
              <a:t>col</a:t>
            </a:r>
            <a:endParaRPr lang="en-US" sz="1600" dirty="0">
              <a:latin typeface="Arial" pitchFamily="34" charset="0"/>
            </a:endParaRPr>
          </a:p>
        </p:txBody>
      </p:sp>
      <p:cxnSp>
        <p:nvCxnSpPr>
          <p:cNvPr id="339" name="Straight Connector 338"/>
          <p:cNvCxnSpPr/>
          <p:nvPr/>
        </p:nvCxnSpPr>
        <p:spPr>
          <a:xfrm>
            <a:off x="9614474" y="4384540"/>
            <a:ext cx="265980" cy="24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384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Split Transaction Buses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41600" y="1552576"/>
            <a:ext cx="7721600" cy="484822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511175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transaction</a:t>
            </a:r>
            <a:r>
              <a:rPr lang="en-US" sz="2800" dirty="0">
                <a:latin typeface="Calibri" panose="020F0502020204030204" pitchFamily="34" charset="0"/>
              </a:rPr>
              <a:t> unnecessarily ties up the </a:t>
            </a:r>
            <a:r>
              <a:rPr lang="en-US" sz="2800" dirty="0">
                <a:solidFill>
                  <a:srgbClr val="004A4A"/>
                </a:solidFill>
                <a:latin typeface="Calibri" panose="020F0502020204030204" pitchFamily="34" charset="0"/>
              </a:rPr>
              <a:t>bus</a:t>
            </a:r>
          </a:p>
          <a:p>
            <a:pPr marL="574675" indent="-511175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 transaction might also have long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pauses</a:t>
            </a:r>
            <a:r>
              <a:rPr lang="en-US" sz="2800" dirty="0">
                <a:latin typeface="Calibri" panose="020F0502020204030204" pitchFamily="34" charset="0"/>
              </a:rPr>
              <a:t> in the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middle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pPr marL="574675" indent="-511175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Use a split transaction bus. Typically consists of a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request</a:t>
            </a:r>
            <a:r>
              <a:rPr lang="en-US" sz="2800" dirty="0">
                <a:latin typeface="Calibri" panose="020F0502020204030204" pitchFamily="34" charset="0"/>
              </a:rPr>
              <a:t> sub-</a:t>
            </a:r>
            <a:r>
              <a:rPr lang="en-US" sz="2800" dirty="0">
                <a:solidFill>
                  <a:srgbClr val="3DEB3D"/>
                </a:solidFill>
                <a:latin typeface="Calibri" panose="020F0502020204030204" pitchFamily="34" charset="0"/>
              </a:rPr>
              <a:t>transaction</a:t>
            </a:r>
            <a:r>
              <a:rPr lang="en-US" sz="2800" dirty="0">
                <a:latin typeface="Calibri" panose="020F0502020204030204" pitchFamily="34" charset="0"/>
              </a:rPr>
              <a:t>, and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response</a:t>
            </a:r>
            <a:r>
              <a:rPr lang="en-US" sz="2800" dirty="0">
                <a:latin typeface="Calibri" panose="020F0502020204030204" pitchFamily="34" charset="0"/>
              </a:rPr>
              <a:t> sub-</a:t>
            </a:r>
            <a:r>
              <a:rPr lang="en-US" sz="2800" dirty="0">
                <a:solidFill>
                  <a:srgbClr val="3DEB3D"/>
                </a:solidFill>
                <a:latin typeface="Calibri" panose="020F0502020204030204" pitchFamily="34" charset="0"/>
              </a:rPr>
              <a:t>transaction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pPr marL="574675" indent="-511175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Other messages can be sent between request and response.</a:t>
            </a:r>
          </a:p>
          <a:p>
            <a:pPr marL="574675" indent="-511175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Flexible, increases bandwidth, simpler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36800" y="3583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322638" y="1524001"/>
            <a:ext cx="7345362" cy="477837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636588" indent="-525463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Overview</a:t>
            </a:r>
          </a:p>
          <a:p>
            <a:pPr marL="636588" indent="-525463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Physical Layer</a:t>
            </a:r>
          </a:p>
          <a:p>
            <a:pPr marL="636588" indent="-525463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Data Link Layer</a:t>
            </a:r>
          </a:p>
          <a:p>
            <a:pPr marL="636588" indent="-525463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Network Layer</a:t>
            </a:r>
          </a:p>
          <a:p>
            <a:pPr marL="636588" indent="-525463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Protocol Layer</a:t>
            </a:r>
          </a:p>
          <a:p>
            <a:pPr marL="636588" indent="-525463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Case Studies</a:t>
            </a:r>
          </a:p>
          <a:p>
            <a:pPr marL="636588" indent="-525463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Storage Media</a:t>
            </a:r>
          </a:p>
          <a:p>
            <a:pPr marL="636588" indent="-525463">
              <a:buSzPct val="100000"/>
              <a:buFont typeface="Symbol" panose="05050102010706020507" pitchFamily="18" charset="2"/>
              <a:buChar char="*"/>
            </a:pPr>
            <a:endParaRPr lang="en-US" sz="4000" dirty="0">
              <a:latin typeface="Calibri" panose="020F0502020204030204" pitchFamily="34" charset="0"/>
            </a:endParaRPr>
          </a:p>
          <a:p>
            <a:pPr marL="636588" indent="-525463">
              <a:buSzPct val="100000"/>
              <a:buFont typeface="Symbol" panose="05050102010706020507" pitchFamily="18" charset="2"/>
              <a:buChar char="*"/>
            </a:pPr>
            <a:endParaRPr lang="en-US" sz="36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7518240" y="3559175"/>
            <a:ext cx="1397160" cy="98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I/O Port </a:t>
            </a:r>
            <a:r>
              <a:rPr lang="fr-FR" dirty="0" err="1">
                <a:solidFill>
                  <a:schemeClr val="tx1"/>
                </a:solidFill>
              </a:rPr>
              <a:t>Addressing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057401" y="1524001"/>
            <a:ext cx="8135937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Every device on the </a:t>
            </a:r>
            <a:r>
              <a:rPr lang="en-US" sz="3600" dirty="0">
                <a:solidFill>
                  <a:srgbClr val="00AE00"/>
                </a:solidFill>
                <a:latin typeface="Calibri" panose="020F0502020204030204" pitchFamily="34" charset="0"/>
              </a:rPr>
              <a:t>motherboard</a:t>
            </a:r>
            <a:r>
              <a:rPr lang="en-US" sz="3600" dirty="0">
                <a:latin typeface="Calibri" panose="020F0502020204030204" pitchFamily="34" charset="0"/>
              </a:rPr>
              <a:t> exposes a set of </a:t>
            </a:r>
            <a:r>
              <a:rPr lang="en-US" sz="3600" dirty="0">
                <a:solidFill>
                  <a:srgbClr val="2300DC"/>
                </a:solidFill>
                <a:latin typeface="Calibri" panose="020F0502020204030204" pitchFamily="34" charset="0"/>
              </a:rPr>
              <a:t>I/O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300DC"/>
                </a:solidFill>
                <a:latin typeface="Calibri" panose="020F0502020204030204" pitchFamily="34" charset="0"/>
              </a:rPr>
              <a:t>ports</a:t>
            </a:r>
            <a:r>
              <a:rPr lang="en-US" sz="3600" dirty="0">
                <a:latin typeface="Calibri" panose="020F0502020204030204" pitchFamily="34" charset="0"/>
              </a:rPr>
              <a:t>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An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I/O port</a:t>
            </a:r>
            <a:r>
              <a:rPr lang="en-US" sz="2800" dirty="0">
                <a:latin typeface="Calibri" panose="020F0502020204030204" pitchFamily="34" charset="0"/>
              </a:rPr>
              <a:t> in this case,</a:t>
            </a:r>
            <a:br>
              <a:rPr lang="en-US" sz="2800" dirty="0">
                <a:latin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</a:rPr>
              <a:t> is a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software</a:t>
            </a:r>
            <a:r>
              <a:rPr lang="en-US" sz="2800" dirty="0">
                <a:latin typeface="Calibri" panose="020F0502020204030204" pitchFamily="34" charset="0"/>
              </a:rPr>
              <a:t> entity.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Each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software I/O port</a:t>
            </a:r>
            <a:b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</a:rPr>
              <a:t> is a wrapper on the</a:t>
            </a:r>
            <a:br>
              <a:rPr lang="en-US" sz="2800" dirty="0">
                <a:latin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actual hardware</a:t>
            </a:r>
            <a:b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</a:b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 I/O port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6705600" y="2667000"/>
            <a:ext cx="3829050" cy="3276600"/>
            <a:chOff x="3264" y="1680"/>
            <a:chExt cx="2412" cy="2064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3264" y="1680"/>
              <a:ext cx="2412" cy="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505" y="2709"/>
              <a:ext cx="1946" cy="581"/>
            </a:xfrm>
            <a:prstGeom prst="rect">
              <a:avLst/>
            </a:prstGeom>
            <a:solidFill>
              <a:srgbClr val="FFE6D5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378" y="1750"/>
              <a:ext cx="2225" cy="1004"/>
            </a:xfrm>
            <a:prstGeom prst="rect">
              <a:avLst/>
            </a:prstGeom>
            <a:solidFill>
              <a:srgbClr val="E3D7F4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505" y="3288"/>
              <a:ext cx="1947" cy="304"/>
            </a:xfrm>
            <a:prstGeom prst="rect">
              <a:avLst/>
            </a:prstGeom>
            <a:solidFill>
              <a:srgbClr val="A2D0D9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974" y="3334"/>
              <a:ext cx="107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000000"/>
                  </a:solidFill>
                  <a:latin typeface="Sans"/>
                </a:rPr>
                <a:t>Port connector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959" y="2900"/>
              <a:ext cx="10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Sans"/>
                </a:rPr>
                <a:t>Port controller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506" y="2492"/>
              <a:ext cx="247" cy="218"/>
            </a:xfrm>
            <a:prstGeom prst="rect">
              <a:avLst/>
            </a:prstGeom>
            <a:solidFill>
              <a:srgbClr val="E9AFAF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747" y="2492"/>
              <a:ext cx="248" cy="218"/>
            </a:xfrm>
            <a:prstGeom prst="rect">
              <a:avLst/>
            </a:prstGeom>
            <a:solidFill>
              <a:srgbClr val="E9AFAF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3989" y="2492"/>
              <a:ext cx="248" cy="218"/>
            </a:xfrm>
            <a:prstGeom prst="rect">
              <a:avLst/>
            </a:prstGeom>
            <a:solidFill>
              <a:srgbClr val="E9AFAF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4236" y="2492"/>
              <a:ext cx="247" cy="218"/>
            </a:xfrm>
            <a:prstGeom prst="rect">
              <a:avLst/>
            </a:prstGeom>
            <a:solidFill>
              <a:srgbClr val="E9AFAF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4478" y="2492"/>
              <a:ext cx="247" cy="218"/>
            </a:xfrm>
            <a:prstGeom prst="rect">
              <a:avLst/>
            </a:prstGeom>
            <a:solidFill>
              <a:srgbClr val="E9AFAF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4719" y="2492"/>
              <a:ext cx="248" cy="218"/>
            </a:xfrm>
            <a:prstGeom prst="rect">
              <a:avLst/>
            </a:prstGeom>
            <a:solidFill>
              <a:srgbClr val="E9AFAF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4959" y="2492"/>
              <a:ext cx="247" cy="218"/>
            </a:xfrm>
            <a:prstGeom prst="rect">
              <a:avLst/>
            </a:prstGeom>
            <a:solidFill>
              <a:srgbClr val="E9AFAF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5201" y="2492"/>
              <a:ext cx="247" cy="218"/>
            </a:xfrm>
            <a:prstGeom prst="rect">
              <a:avLst/>
            </a:prstGeom>
            <a:solidFill>
              <a:srgbClr val="E9AFAF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4219" y="2021"/>
              <a:ext cx="41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Registers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3516" y="2129"/>
              <a:ext cx="959" cy="141"/>
            </a:xfrm>
            <a:custGeom>
              <a:avLst/>
              <a:gdLst>
                <a:gd name="T0" fmla="*/ 0 w 1959"/>
                <a:gd name="T1" fmla="*/ 288 h 288"/>
                <a:gd name="T2" fmla="*/ 106 w 1959"/>
                <a:gd name="T3" fmla="*/ 138 h 288"/>
                <a:gd name="T4" fmla="*/ 1862 w 1959"/>
                <a:gd name="T5" fmla="*/ 138 h 288"/>
                <a:gd name="T6" fmla="*/ 1959 w 1959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9" h="288">
                  <a:moveTo>
                    <a:pt x="0" y="288"/>
                  </a:moveTo>
                  <a:lnTo>
                    <a:pt x="106" y="138"/>
                  </a:lnTo>
                  <a:lnTo>
                    <a:pt x="1862" y="138"/>
                  </a:lnTo>
                  <a:lnTo>
                    <a:pt x="1959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4473" y="2135"/>
              <a:ext cx="958" cy="141"/>
            </a:xfrm>
            <a:custGeom>
              <a:avLst/>
              <a:gdLst>
                <a:gd name="T0" fmla="*/ 1958 w 1958"/>
                <a:gd name="T1" fmla="*/ 287 h 287"/>
                <a:gd name="T2" fmla="*/ 1853 w 1958"/>
                <a:gd name="T3" fmla="*/ 138 h 287"/>
                <a:gd name="T4" fmla="*/ 97 w 1958"/>
                <a:gd name="T5" fmla="*/ 138 h 287"/>
                <a:gd name="T6" fmla="*/ 0 w 1958"/>
                <a:gd name="T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8" h="287">
                  <a:moveTo>
                    <a:pt x="1958" y="287"/>
                  </a:moveTo>
                  <a:lnTo>
                    <a:pt x="1853" y="138"/>
                  </a:lnTo>
                  <a:lnTo>
                    <a:pt x="97" y="138"/>
                  </a:lnTo>
                  <a:lnTo>
                    <a:pt x="0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3515" y="2330"/>
              <a:ext cx="338" cy="106"/>
            </a:xfrm>
            <a:custGeom>
              <a:avLst/>
              <a:gdLst>
                <a:gd name="T0" fmla="*/ 0 w 691"/>
                <a:gd name="T1" fmla="*/ 216 h 216"/>
                <a:gd name="T2" fmla="*/ 38 w 691"/>
                <a:gd name="T3" fmla="*/ 67 h 216"/>
                <a:gd name="T4" fmla="*/ 651 w 691"/>
                <a:gd name="T5" fmla="*/ 62 h 216"/>
                <a:gd name="T6" fmla="*/ 691 w 691"/>
                <a:gd name="T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1" h="216">
                  <a:moveTo>
                    <a:pt x="0" y="216"/>
                  </a:moveTo>
                  <a:lnTo>
                    <a:pt x="38" y="67"/>
                  </a:lnTo>
                  <a:lnTo>
                    <a:pt x="651" y="62"/>
                  </a:lnTo>
                  <a:lnTo>
                    <a:pt x="691" y="0"/>
                  </a:ln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3853" y="2323"/>
              <a:ext cx="347" cy="119"/>
            </a:xfrm>
            <a:custGeom>
              <a:avLst/>
              <a:gdLst>
                <a:gd name="T0" fmla="*/ 710 w 710"/>
                <a:gd name="T1" fmla="*/ 242 h 242"/>
                <a:gd name="T2" fmla="*/ 673 w 710"/>
                <a:gd name="T3" fmla="*/ 87 h 242"/>
                <a:gd name="T4" fmla="*/ 39 w 710"/>
                <a:gd name="T5" fmla="*/ 82 h 242"/>
                <a:gd name="T6" fmla="*/ 0 w 710"/>
                <a:gd name="T7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0" h="242">
                  <a:moveTo>
                    <a:pt x="710" y="242"/>
                  </a:moveTo>
                  <a:lnTo>
                    <a:pt x="673" y="87"/>
                  </a:lnTo>
                  <a:lnTo>
                    <a:pt x="39" y="82"/>
                  </a:lnTo>
                  <a:lnTo>
                    <a:pt x="0" y="0"/>
                  </a:ln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4231" y="2340"/>
              <a:ext cx="597" cy="96"/>
            </a:xfrm>
            <a:custGeom>
              <a:avLst/>
              <a:gdLst>
                <a:gd name="T0" fmla="*/ 0 w 1218"/>
                <a:gd name="T1" fmla="*/ 196 h 196"/>
                <a:gd name="T2" fmla="*/ 66 w 1218"/>
                <a:gd name="T3" fmla="*/ 47 h 196"/>
                <a:gd name="T4" fmla="*/ 1157 w 1218"/>
                <a:gd name="T5" fmla="*/ 47 h 196"/>
                <a:gd name="T6" fmla="*/ 1218 w 1218"/>
                <a:gd name="T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8" h="196">
                  <a:moveTo>
                    <a:pt x="0" y="196"/>
                  </a:moveTo>
                  <a:lnTo>
                    <a:pt x="66" y="47"/>
                  </a:lnTo>
                  <a:lnTo>
                    <a:pt x="1157" y="47"/>
                  </a:lnTo>
                  <a:lnTo>
                    <a:pt x="1218" y="0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4826" y="2336"/>
              <a:ext cx="596" cy="106"/>
            </a:xfrm>
            <a:custGeom>
              <a:avLst/>
              <a:gdLst>
                <a:gd name="T0" fmla="*/ 1218 w 1218"/>
                <a:gd name="T1" fmla="*/ 217 h 217"/>
                <a:gd name="T2" fmla="*/ 1152 w 1218"/>
                <a:gd name="T3" fmla="*/ 68 h 217"/>
                <a:gd name="T4" fmla="*/ 61 w 1218"/>
                <a:gd name="T5" fmla="*/ 68 h 217"/>
                <a:gd name="T6" fmla="*/ 0 w 1218"/>
                <a:gd name="T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8" h="217">
                  <a:moveTo>
                    <a:pt x="1218" y="217"/>
                  </a:moveTo>
                  <a:lnTo>
                    <a:pt x="1152" y="68"/>
                  </a:lnTo>
                  <a:lnTo>
                    <a:pt x="61" y="68"/>
                  </a:lnTo>
                  <a:lnTo>
                    <a:pt x="0" y="0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3710" y="2229"/>
              <a:ext cx="20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Input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4647" y="2233"/>
              <a:ext cx="28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Sans"/>
                </a:rPr>
                <a:t>Output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3501" y="2606"/>
              <a:ext cx="0" cy="327"/>
            </a:xfrm>
            <a:prstGeom prst="line">
              <a:avLst/>
            </a:prstGeom>
            <a:noFill/>
            <a:ln w="10" cap="flat">
              <a:solidFill>
                <a:srgbClr val="1100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5450" y="2571"/>
              <a:ext cx="0" cy="436"/>
            </a:xfrm>
            <a:prstGeom prst="line">
              <a:avLst/>
            </a:prstGeom>
            <a:noFill/>
            <a:ln w="10" cap="flat">
              <a:solidFill>
                <a:srgbClr val="1100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4060" y="1796"/>
              <a:ext cx="90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Sans"/>
                </a:rPr>
                <a:t>Software interface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3920" y="1923"/>
              <a:ext cx="1081" cy="5"/>
            </a:xfrm>
            <a:prstGeom prst="rect">
              <a:avLst/>
            </a:prstGeom>
            <a:solidFill>
              <a:srgbClr val="E3D7F4"/>
            </a:solidFill>
            <a:ln w="10" cap="flat">
              <a:solidFill>
                <a:srgbClr val="1100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368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Software Interface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93950" y="1447800"/>
            <a:ext cx="7588250" cy="45720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Each </a:t>
            </a:r>
            <a:r>
              <a:rPr lang="en-US" sz="2800" dirty="0">
                <a:solidFill>
                  <a:srgbClr val="280099"/>
                </a:solidFill>
                <a:latin typeface="Calibri" panose="020F0502020204030204" pitchFamily="34" charset="0"/>
              </a:rPr>
              <a:t>I/O port</a:t>
            </a:r>
            <a:r>
              <a:rPr lang="en-US" sz="2800" dirty="0">
                <a:latin typeface="Calibri" panose="020F0502020204030204" pitchFamily="34" charset="0"/>
              </a:rPr>
              <a:t> exposes a set of 8-32 bit registers to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software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Software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writes</a:t>
            </a:r>
            <a:r>
              <a:rPr lang="en-US" sz="2800" dirty="0">
                <a:latin typeface="Calibri" panose="020F0502020204030204" pitchFamily="34" charset="0"/>
              </a:rPr>
              <a:t> to the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registers</a:t>
            </a:r>
            <a:r>
              <a:rPr lang="en-US" sz="2800" dirty="0">
                <a:latin typeface="Calibri" panose="020F0502020204030204" pitchFamily="34" charset="0"/>
              </a:rPr>
              <a:t>. The </a:t>
            </a:r>
            <a:r>
              <a:rPr lang="en-US" sz="2800" dirty="0">
                <a:solidFill>
                  <a:srgbClr val="663300"/>
                </a:solidFill>
                <a:latin typeface="Calibri" panose="020F0502020204030204" pitchFamily="34" charset="0"/>
              </a:rPr>
              <a:t>port controller</a:t>
            </a:r>
            <a:r>
              <a:rPr lang="en-US" sz="2800" dirty="0">
                <a:latin typeface="Calibri" panose="020F0502020204030204" pitchFamily="34" charset="0"/>
              </a:rPr>
              <a:t> automatically sends the information to the I/O device.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Similarly, to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read data</a:t>
            </a:r>
            <a:r>
              <a:rPr lang="en-US" sz="2800" dirty="0">
                <a:latin typeface="Calibri" panose="020F0502020204030204" pitchFamily="34" charset="0"/>
              </a:rPr>
              <a:t> the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processor</a:t>
            </a:r>
            <a:r>
              <a:rPr lang="en-US" sz="2800" dirty="0">
                <a:latin typeface="Calibri" panose="020F0502020204030204" pitchFamily="34" charset="0"/>
              </a:rPr>
              <a:t> reads the </a:t>
            </a:r>
            <a:r>
              <a:rPr lang="en-US" sz="2800" dirty="0">
                <a:solidFill>
                  <a:srgbClr val="004A4A"/>
                </a:solidFill>
                <a:latin typeface="Calibri" panose="020F0502020204030204" pitchFamily="34" charset="0"/>
              </a:rPr>
              <a:t>registers</a:t>
            </a:r>
            <a:r>
              <a:rPr lang="en-US" sz="2800" dirty="0">
                <a:latin typeface="Calibri" panose="020F0502020204030204" pitchFamily="34" charset="0"/>
              </a:rPr>
              <a:t> of the </a:t>
            </a:r>
            <a:r>
              <a:rPr lang="en-US" sz="2800" dirty="0">
                <a:solidFill>
                  <a:srgbClr val="004586"/>
                </a:solidFill>
                <a:latin typeface="Calibri" panose="020F0502020204030204" pitchFamily="34" charset="0"/>
              </a:rPr>
              <a:t>port controller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Example : Intel processors define 64K, 8 bit I/O ports. Each port has a 16 bit port number.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I/O </a:t>
            </a:r>
            <a:r>
              <a:rPr lang="fr-FR" dirty="0" err="1">
                <a:solidFill>
                  <a:schemeClr val="tx1"/>
                </a:solidFill>
              </a:rPr>
              <a:t>Address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Space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14478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Set of all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I/O ports</a:t>
            </a:r>
            <a:r>
              <a:rPr lang="en-US" dirty="0">
                <a:latin typeface="Calibri" panose="020F0502020204030204" pitchFamily="34" charset="0"/>
              </a:rPr>
              <a:t> that are accessible to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software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x86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processors</a:t>
            </a:r>
            <a:r>
              <a:rPr lang="en-US" dirty="0">
                <a:latin typeface="Calibri" panose="020F0502020204030204" pitchFamily="34" charset="0"/>
              </a:rPr>
              <a:t> have two instructions to access I/O ports →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 </a:t>
            </a:r>
            <a:r>
              <a:rPr lang="en-US" i="1" dirty="0">
                <a:solidFill>
                  <a:srgbClr val="00AE00"/>
                </a:solidFill>
                <a:latin typeface="Calibri" panose="020F0502020204030204" pitchFamily="34" charset="0"/>
              </a:rPr>
              <a:t>in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i="1" dirty="0">
                <a:solidFill>
                  <a:srgbClr val="DC2300"/>
                </a:solidFill>
                <a:latin typeface="Calibri" panose="020F0502020204030204" pitchFamily="34" charset="0"/>
              </a:rPr>
              <a:t>out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2590801" y="4419600"/>
            <a:ext cx="6208713" cy="1163638"/>
            <a:chOff x="1152" y="2880"/>
            <a:chExt cx="3911" cy="733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1152" y="2880"/>
              <a:ext cx="3911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167" y="2895"/>
              <a:ext cx="3873" cy="0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167" y="2939"/>
              <a:ext cx="3873" cy="0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1167" y="2939"/>
              <a:ext cx="0" cy="204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210" y="2939"/>
              <a:ext cx="0" cy="204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313" y="2939"/>
              <a:ext cx="7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1A1B1C"/>
                  </a:solidFill>
                  <a:latin typeface="Arial" pitchFamily="34" charset="0"/>
                </a:rPr>
                <a:t>Instruction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2701" y="2939"/>
              <a:ext cx="0" cy="204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804" y="2939"/>
              <a:ext cx="7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1A1B1C"/>
                  </a:solidFill>
                  <a:latin typeface="Arial" pitchFamily="34" charset="0"/>
                </a:rPr>
                <a:t>Semantics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4996" y="2939"/>
              <a:ext cx="0" cy="204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5040" y="2939"/>
              <a:ext cx="0" cy="204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167" y="3143"/>
              <a:ext cx="3873" cy="0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1167" y="3143"/>
              <a:ext cx="0" cy="205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1210" y="3143"/>
              <a:ext cx="0" cy="205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313" y="3144"/>
              <a:ext cx="100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1A1B1C"/>
                  </a:solidFill>
                  <a:latin typeface="Arial" pitchFamily="34" charset="0"/>
                </a:rPr>
                <a:t>In r1,&lt;</a:t>
              </a:r>
              <a:r>
                <a:rPr lang="en-US" sz="2000" dirty="0" err="1">
                  <a:solidFill>
                    <a:srgbClr val="1A1B1C"/>
                  </a:solidFill>
                  <a:latin typeface="Arial" pitchFamily="34" charset="0"/>
                </a:rPr>
                <a:t>io</a:t>
              </a:r>
              <a:r>
                <a:rPr lang="en-US" sz="2000" dirty="0">
                  <a:solidFill>
                    <a:srgbClr val="1A1B1C"/>
                  </a:solidFill>
                  <a:latin typeface="Arial" pitchFamily="34" charset="0"/>
                </a:rPr>
                <a:t> port&gt;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2701" y="3143"/>
              <a:ext cx="0" cy="205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2804" y="3144"/>
              <a:ext cx="34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1A1B1C"/>
                  </a:solidFill>
                  <a:latin typeface="Arial" pitchFamily="34" charset="0"/>
                </a:rPr>
                <a:t>r1 ←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227" y="3144"/>
              <a:ext cx="155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1A1B1C"/>
                  </a:solidFill>
                  <a:latin typeface="Arial" pitchFamily="34" charset="0"/>
                </a:rPr>
                <a:t>Contents of &lt;i/o port&gt;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4996" y="3143"/>
              <a:ext cx="0" cy="205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V="1">
              <a:off x="5040" y="3143"/>
              <a:ext cx="0" cy="205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1167" y="3348"/>
              <a:ext cx="3873" cy="0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1167" y="3348"/>
              <a:ext cx="0" cy="205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V="1">
              <a:off x="1210" y="3348"/>
              <a:ext cx="0" cy="205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1313" y="3348"/>
              <a:ext cx="117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1A1B1C"/>
                  </a:solidFill>
                  <a:latin typeface="Arial" pitchFamily="34" charset="0"/>
                </a:rPr>
                <a:t>Out r1, &lt;</a:t>
              </a:r>
              <a:r>
                <a:rPr lang="en-US" sz="2000" dirty="0" err="1">
                  <a:solidFill>
                    <a:srgbClr val="1A1B1C"/>
                  </a:solidFill>
                  <a:latin typeface="Arial" pitchFamily="34" charset="0"/>
                </a:rPr>
                <a:t>io</a:t>
              </a:r>
              <a:r>
                <a:rPr lang="en-US" sz="2000" dirty="0">
                  <a:solidFill>
                    <a:srgbClr val="1A1B1C"/>
                  </a:solidFill>
                  <a:latin typeface="Arial" pitchFamily="34" charset="0"/>
                </a:rPr>
                <a:t> port&gt;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2701" y="3348"/>
              <a:ext cx="0" cy="205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72" name="Rectangle 29"/>
            <p:cNvSpPr>
              <a:spLocks noChangeArrowheads="1"/>
            </p:cNvSpPr>
            <p:nvPr/>
          </p:nvSpPr>
          <p:spPr bwMode="auto">
            <a:xfrm>
              <a:off x="2804" y="3348"/>
              <a:ext cx="17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1A1B1C"/>
                  </a:solidFill>
                  <a:latin typeface="Arial" pitchFamily="34" charset="0"/>
                </a:rPr>
                <a:t>Contents of &lt;i/o port&gt; </a:t>
              </a: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←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8673" name="Rectangle 30"/>
            <p:cNvSpPr>
              <a:spLocks noChangeArrowheads="1"/>
            </p:cNvSpPr>
            <p:nvPr/>
          </p:nvSpPr>
          <p:spPr bwMode="auto">
            <a:xfrm>
              <a:off x="4674" y="3348"/>
              <a:ext cx="14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1A1B1C"/>
                  </a:solidFill>
                  <a:latin typeface="Arial" pitchFamily="34" charset="0"/>
                </a:rPr>
                <a:t>r1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8675" name="Line 31"/>
            <p:cNvSpPr>
              <a:spLocks noChangeShapeType="1"/>
            </p:cNvSpPr>
            <p:nvPr/>
          </p:nvSpPr>
          <p:spPr bwMode="auto">
            <a:xfrm flipV="1">
              <a:off x="4996" y="3348"/>
              <a:ext cx="0" cy="205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76" name="Line 32"/>
            <p:cNvSpPr>
              <a:spLocks noChangeShapeType="1"/>
            </p:cNvSpPr>
            <p:nvPr/>
          </p:nvSpPr>
          <p:spPr bwMode="auto">
            <a:xfrm flipV="1">
              <a:off x="5040" y="3348"/>
              <a:ext cx="0" cy="205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77" name="Line 33"/>
            <p:cNvSpPr>
              <a:spLocks noChangeShapeType="1"/>
            </p:cNvSpPr>
            <p:nvPr/>
          </p:nvSpPr>
          <p:spPr bwMode="auto">
            <a:xfrm>
              <a:off x="1167" y="3553"/>
              <a:ext cx="3873" cy="0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78" name="Line 34"/>
            <p:cNvSpPr>
              <a:spLocks noChangeShapeType="1"/>
            </p:cNvSpPr>
            <p:nvPr/>
          </p:nvSpPr>
          <p:spPr bwMode="auto">
            <a:xfrm>
              <a:off x="1167" y="3597"/>
              <a:ext cx="3873" cy="0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368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/>
              <a:t>Port-</a:t>
            </a:r>
            <a:r>
              <a:rPr lang="fr-FR" dirty="0" err="1">
                <a:solidFill>
                  <a:schemeClr val="tx1"/>
                </a:solidFill>
              </a:rPr>
              <a:t>Mapped</a:t>
            </a:r>
            <a:r>
              <a:rPr lang="fr-FR" dirty="0">
                <a:solidFill>
                  <a:schemeClr val="tx1"/>
                </a:solidFill>
              </a:rPr>
              <a:t> I/O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43200" y="1600200"/>
            <a:ext cx="7924800" cy="45720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401638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request</a:t>
            </a:r>
            <a:r>
              <a:rPr lang="en-US" sz="2800" dirty="0">
                <a:latin typeface="Calibri" panose="020F0502020204030204" pitchFamily="34" charset="0"/>
              </a:rPr>
              <a:t> contains an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I/O port address</a:t>
            </a:r>
          </a:p>
          <a:p>
            <a:pPr marL="574675" indent="-401638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processor</a:t>
            </a:r>
            <a:r>
              <a:rPr lang="en-US" sz="2800" dirty="0">
                <a:latin typeface="Calibri" panose="020F0502020204030204" pitchFamily="34" charset="0"/>
              </a:rPr>
              <a:t> sends it to the </a:t>
            </a:r>
            <a:r>
              <a:rPr lang="en-US" sz="2800" dirty="0">
                <a:solidFill>
                  <a:srgbClr val="006B6B"/>
                </a:solidFill>
                <a:latin typeface="Calibri" panose="020F0502020204030204" pitchFamily="34" charset="0"/>
              </a:rPr>
              <a:t>Northbridge chip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pPr marL="574675" indent="-401638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>
                <a:solidFill>
                  <a:srgbClr val="004A4A"/>
                </a:solidFill>
                <a:latin typeface="Calibri" panose="020F0502020204030204" pitchFamily="34" charset="0"/>
              </a:rPr>
              <a:t>Northbridge chip</a:t>
            </a:r>
            <a:r>
              <a:rPr lang="en-US" sz="2800" dirty="0">
                <a:latin typeface="Calibri" panose="020F0502020204030204" pitchFamily="34" charset="0"/>
              </a:rPr>
              <a:t> forwards it to the </a:t>
            </a:r>
            <a:r>
              <a:rPr lang="en-US" sz="2800" dirty="0">
                <a:solidFill>
                  <a:srgbClr val="800000"/>
                </a:solidFill>
                <a:latin typeface="Calibri" panose="020F0502020204030204" pitchFamily="34" charset="0"/>
              </a:rPr>
              <a:t>Southbridge chip</a:t>
            </a:r>
            <a:r>
              <a:rPr lang="en-US" sz="2800" dirty="0">
                <a:latin typeface="Calibri" panose="020F0502020204030204" pitchFamily="34" charset="0"/>
              </a:rPr>
              <a:t> (if necessary)</a:t>
            </a:r>
          </a:p>
          <a:p>
            <a:pPr marL="574675" indent="-401638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Southbridge chip</a:t>
            </a:r>
            <a:r>
              <a:rPr lang="en-US" sz="2800" dirty="0">
                <a:latin typeface="Calibri" panose="020F0502020204030204" pitchFamily="34" charset="0"/>
              </a:rPr>
              <a:t> forwards it to the destination. (there might be several more hops)</a:t>
            </a:r>
          </a:p>
          <a:p>
            <a:pPr marL="574675" indent="-401638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Each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chip</a:t>
            </a:r>
            <a:r>
              <a:rPr lang="en-US" sz="2800" dirty="0">
                <a:latin typeface="Calibri" panose="020F0502020204030204" pitchFamily="34" charset="0"/>
              </a:rPr>
              <a:t> maintains a small routing table.</a:t>
            </a:r>
          </a:p>
          <a:p>
            <a:pPr marL="574675" indent="-401638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>
                <a:solidFill>
                  <a:srgbClr val="FF3333"/>
                </a:solidFill>
                <a:latin typeface="Calibri" panose="020F0502020204030204" pitchFamily="34" charset="0"/>
              </a:rPr>
              <a:t>response</a:t>
            </a:r>
            <a:r>
              <a:rPr lang="en-US" sz="2800" dirty="0">
                <a:latin typeface="Calibri" panose="020F0502020204030204" pitchFamily="34" charset="0"/>
              </a:rPr>
              <a:t> follows the reverse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path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384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Memory-</a:t>
            </a:r>
            <a:r>
              <a:rPr lang="fr-FR" dirty="0" err="1">
                <a:solidFill>
                  <a:schemeClr val="tx1"/>
                </a:solidFill>
              </a:rPr>
              <a:t>Mapped</a:t>
            </a:r>
            <a:r>
              <a:rPr lang="fr-FR" dirty="0">
                <a:solidFill>
                  <a:schemeClr val="tx1"/>
                </a:solidFill>
              </a:rPr>
              <a:t> I/O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65400" y="1600200"/>
            <a:ext cx="7416800" cy="44196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Problems</a:t>
            </a:r>
            <a:r>
              <a:rPr lang="en-US" dirty="0">
                <a:latin typeface="Calibri" panose="020F0502020204030204" pitchFamily="34" charset="0"/>
              </a:rPr>
              <a:t> with port-mapped I/O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programmer</a:t>
            </a:r>
            <a:r>
              <a:rPr lang="en-US" dirty="0">
                <a:latin typeface="Calibri" panose="020F0502020204030204" pitchFamily="34" charset="0"/>
              </a:rPr>
              <a:t> needs to be aware of the addresses of the I/O ports.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same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device</a:t>
            </a:r>
            <a:r>
              <a:rPr lang="en-US" dirty="0">
                <a:latin typeface="Calibri" panose="020F0502020204030204" pitchFamily="34" charset="0"/>
              </a:rPr>
              <a:t> might have different port addresses across different motherboards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Programs</a:t>
            </a:r>
            <a:r>
              <a:rPr lang="en-US" dirty="0">
                <a:latin typeface="Calibri" panose="020F0502020204030204" pitchFamily="34" charset="0"/>
              </a:rPr>
              <a:t> will cease to work.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It is hard to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transfer</a:t>
            </a:r>
            <a:r>
              <a:rPr lang="en-US" dirty="0">
                <a:latin typeface="Calibri" panose="020F0502020204030204" pitchFamily="34" charset="0"/>
              </a:rPr>
              <a:t> a block of data (need to send it instruction by instruction)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b="1" u="sng" dirty="0">
                <a:solidFill>
                  <a:srgbClr val="000080"/>
                </a:solidFill>
                <a:latin typeface="Calibri" panose="020F0502020204030204" pitchFamily="34" charset="0"/>
              </a:rPr>
              <a:t>Solution 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memory-mapped I/O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Memory-</a:t>
            </a:r>
            <a:r>
              <a:rPr lang="fr-FR" dirty="0" err="1">
                <a:solidFill>
                  <a:schemeClr val="tx1"/>
                </a:solidFill>
              </a:rPr>
              <a:t>Mapped</a:t>
            </a:r>
            <a:r>
              <a:rPr lang="fr-FR" dirty="0">
                <a:solidFill>
                  <a:schemeClr val="tx1"/>
                </a:solidFill>
              </a:rPr>
              <a:t> I/O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1524000"/>
            <a:ext cx="7416800" cy="4525962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Define a </a:t>
            </a:r>
            <a:r>
              <a:rPr lang="en-US" sz="2600" dirty="0">
                <a:solidFill>
                  <a:srgbClr val="2300DC"/>
                </a:solidFill>
                <a:latin typeface="Calibri" panose="020F0502020204030204" pitchFamily="34" charset="0"/>
              </a:rPr>
              <a:t>virtual layer</a:t>
            </a:r>
            <a:r>
              <a:rPr lang="en-US" sz="2600" dirty="0">
                <a:latin typeface="Calibri" panose="020F0502020204030204" pitchFamily="34" charset="0"/>
              </a:rPr>
              <a:t> between I/O ports, and the </a:t>
            </a:r>
            <a:r>
              <a:rPr lang="en-US" sz="2600" dirty="0">
                <a:solidFill>
                  <a:srgbClr val="3DEB3D"/>
                </a:solidFill>
                <a:latin typeface="Calibri" panose="020F0502020204030204" pitchFamily="34" charset="0"/>
              </a:rPr>
              <a:t>application</a:t>
            </a:r>
            <a:r>
              <a:rPr lang="en-US" sz="2600" dirty="0">
                <a:latin typeface="Calibri" panose="020F0502020204030204" pitchFamily="34" charset="0"/>
              </a:rPr>
              <a:t>.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The </a:t>
            </a:r>
            <a:r>
              <a:rPr lang="en-US" sz="2600" dirty="0">
                <a:solidFill>
                  <a:srgbClr val="2300DC"/>
                </a:solidFill>
                <a:latin typeface="Calibri" panose="020F0502020204030204" pitchFamily="34" charset="0"/>
              </a:rPr>
              <a:t>operating system</a:t>
            </a:r>
            <a:r>
              <a:rPr lang="en-US" sz="2600" dirty="0">
                <a:latin typeface="Calibri" panose="020F0502020204030204" pitchFamily="34" charset="0"/>
              </a:rPr>
              <a:t> can use the paging mechanism to map I/O ports to </a:t>
            </a:r>
            <a:r>
              <a:rPr lang="en-US" sz="2600" dirty="0">
                <a:solidFill>
                  <a:srgbClr val="FF3333"/>
                </a:solidFill>
                <a:latin typeface="Calibri" panose="020F0502020204030204" pitchFamily="34" charset="0"/>
              </a:rPr>
              <a:t>memory addresses</a:t>
            </a:r>
            <a:r>
              <a:rPr lang="en-US" sz="2600" dirty="0">
                <a:latin typeface="Calibri" panose="020F0502020204030204" pitchFamily="34" charset="0"/>
              </a:rPr>
              <a:t>.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Whenever, we </a:t>
            </a:r>
            <a:r>
              <a:rPr lang="en-US" sz="2600" dirty="0">
                <a:solidFill>
                  <a:srgbClr val="280099"/>
                </a:solidFill>
                <a:latin typeface="Calibri" panose="020F0502020204030204" pitchFamily="34" charset="0"/>
              </a:rPr>
              <a:t>write</a:t>
            </a:r>
            <a:r>
              <a:rPr lang="en-US" sz="2600" dirty="0">
                <a:latin typeface="Calibri" panose="020F0502020204030204" pitchFamily="34" charset="0"/>
              </a:rPr>
              <a:t> to a </a:t>
            </a:r>
            <a:r>
              <a:rPr lang="en-US" sz="2600" dirty="0">
                <a:solidFill>
                  <a:srgbClr val="B80047"/>
                </a:solidFill>
                <a:latin typeface="Calibri" panose="020F0502020204030204" pitchFamily="34" charset="0"/>
              </a:rPr>
              <a:t>memory address</a:t>
            </a:r>
            <a:r>
              <a:rPr lang="en-US" sz="2600" dirty="0">
                <a:latin typeface="Calibri" panose="020F0502020204030204" pitchFamily="34" charset="0"/>
              </a:rPr>
              <a:t> that is mapped to an I/O port, the </a:t>
            </a:r>
            <a:r>
              <a:rPr lang="en-US" sz="2600" dirty="0">
                <a:solidFill>
                  <a:srgbClr val="800000"/>
                </a:solidFill>
                <a:latin typeface="Calibri" panose="020F0502020204030204" pitchFamily="34" charset="0"/>
              </a:rPr>
              <a:t>TLB</a:t>
            </a:r>
            <a:r>
              <a:rPr lang="en-US" sz="2600" dirty="0">
                <a:latin typeface="Calibri" panose="020F0502020204030204" pitchFamily="34" charset="0"/>
              </a:rPr>
              <a:t> directs the request to the</a:t>
            </a:r>
            <a:r>
              <a:rPr lang="en-US" sz="2600" dirty="0">
                <a:solidFill>
                  <a:srgbClr val="33CC66"/>
                </a:solidFill>
                <a:latin typeface="Calibri" panose="020F0502020204030204" pitchFamily="34" charset="0"/>
              </a:rPr>
              <a:t> I/O system</a:t>
            </a:r>
            <a:r>
              <a:rPr lang="en-US" sz="2600" dirty="0">
                <a:latin typeface="Calibri" panose="020F0502020204030204" pitchFamily="34" charset="0"/>
              </a:rPr>
              <a:t>.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Similarly, for reading data, the response comes from the</a:t>
            </a:r>
            <a:r>
              <a:rPr lang="en-US" sz="2600" dirty="0">
                <a:solidFill>
                  <a:srgbClr val="33CC66"/>
                </a:solidFill>
                <a:latin typeface="Calibri" panose="020F0502020204030204" pitchFamily="34" charset="0"/>
              </a:rPr>
              <a:t> I/O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I/O </a:t>
            </a:r>
            <a:r>
              <a:rPr lang="fr-FR" dirty="0" err="1">
                <a:solidFill>
                  <a:schemeClr val="tx1"/>
                </a:solidFill>
              </a:rPr>
              <a:t>Devices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447800"/>
            <a:ext cx="7772400" cy="52578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I/O Devices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Hard disk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Network card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Printer, scanner, camera, speakers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They are connected to the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motherboard</a:t>
            </a:r>
            <a:r>
              <a:rPr lang="en-US" dirty="0">
                <a:latin typeface="Calibri" panose="020F0502020204030204" pitchFamily="34" charset="0"/>
              </a:rPr>
              <a:t> with I/O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ports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 set of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metallic</a:t>
            </a:r>
            <a:r>
              <a:rPr lang="en-US" sz="2800" dirty="0">
                <a:latin typeface="Calibri" panose="020F0502020204030204" pitchFamily="34" charset="0"/>
              </a:rPr>
              <a:t> pins for attaching with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external connectors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Example : USB port, DVI Port.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Advantages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4600" y="1527176"/>
            <a:ext cx="7416800" cy="487362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401638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operating system</a:t>
            </a:r>
            <a:r>
              <a:rPr lang="en-US" sz="2800" dirty="0">
                <a:latin typeface="Calibri" panose="020F0502020204030204" pitchFamily="34" charset="0"/>
              </a:rPr>
              <a:t> creates the </a:t>
            </a:r>
            <a:r>
              <a:rPr lang="en-US" sz="2800" dirty="0">
                <a:solidFill>
                  <a:srgbClr val="993366"/>
                </a:solidFill>
                <a:latin typeface="Calibri" panose="020F0502020204030204" pitchFamily="34" charset="0"/>
              </a:rPr>
              <a:t>mapping</a:t>
            </a:r>
            <a:r>
              <a:rPr lang="en-US" sz="2800" dirty="0">
                <a:latin typeface="Calibri" panose="020F0502020204030204" pitchFamily="34" charset="0"/>
              </a:rPr>
              <a:t> between the I/O ports and the memory addresses</a:t>
            </a:r>
          </a:p>
          <a:p>
            <a:pPr marL="574675" indent="-401638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same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I/O program</a:t>
            </a:r>
            <a:r>
              <a:rPr lang="en-US" sz="2800" dirty="0">
                <a:latin typeface="Calibri" panose="020F0502020204030204" pitchFamily="34" charset="0"/>
              </a:rPr>
              <a:t> runs on multiple machines</a:t>
            </a:r>
          </a:p>
          <a:p>
            <a:pPr marL="574675" indent="-401638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Reading and writing to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I/O devices</a:t>
            </a:r>
            <a:r>
              <a:rPr lang="en-US" sz="2800" dirty="0">
                <a:latin typeface="Calibri" panose="020F0502020204030204" pitchFamily="34" charset="0"/>
              </a:rPr>
              <a:t> requires normal load/store instructions</a:t>
            </a:r>
          </a:p>
          <a:p>
            <a:pPr marL="574675" indent="-401638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Easy to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read</a:t>
            </a:r>
            <a:r>
              <a:rPr lang="en-US" sz="2800" dirty="0">
                <a:latin typeface="Calibri" panose="020F0502020204030204" pitchFamily="34" charset="0"/>
              </a:rPr>
              <a:t> and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write</a:t>
            </a:r>
            <a:r>
              <a:rPr lang="en-US" sz="2800" dirty="0">
                <a:latin typeface="Calibri" panose="020F0502020204030204" pitchFamily="34" charset="0"/>
              </a:rPr>
              <a:t> a large block of data using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block</a:t>
            </a:r>
            <a:r>
              <a:rPr lang="en-US" sz="2800" dirty="0">
                <a:latin typeface="Calibri" panose="020F0502020204030204" pitchFamily="34" charset="0"/>
              </a:rPr>
              <a:t> load/store operations available in some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architectures</a:t>
            </a:r>
            <a:r>
              <a:rPr lang="en-US" sz="2800" dirty="0">
                <a:latin typeface="Calibri" panose="020F0502020204030204" pitchFamily="34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</a:rPr>
              <a:t>e.g</a:t>
            </a:r>
            <a:r>
              <a:rPr lang="en-US" sz="2800" dirty="0">
                <a:latin typeface="Calibri" panose="020F0502020204030204" pitchFamily="34" charset="0"/>
              </a:rPr>
              <a:t>, x86)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286000" y="336133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43200" y="1470026"/>
            <a:ext cx="7345362" cy="470217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747713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Overview</a:t>
            </a:r>
          </a:p>
          <a:p>
            <a:pPr marL="747713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Physical Layer</a:t>
            </a:r>
          </a:p>
          <a:p>
            <a:pPr marL="747713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Data Link Layer</a:t>
            </a:r>
          </a:p>
          <a:p>
            <a:pPr marL="747713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Network Layer</a:t>
            </a:r>
          </a:p>
          <a:p>
            <a:pPr marL="747713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Protocol Layer</a:t>
            </a:r>
          </a:p>
          <a:p>
            <a:pPr marL="747713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Case Studies</a:t>
            </a:r>
          </a:p>
          <a:p>
            <a:pPr marL="747713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Storage Media</a:t>
            </a:r>
          </a:p>
          <a:p>
            <a:pPr marL="747713" indent="-463550">
              <a:buSzPct val="100000"/>
              <a:buFont typeface="Symbol" panose="05050102010706020507" pitchFamily="18" charset="2"/>
              <a:buChar char="*"/>
            </a:pPr>
            <a:endParaRPr lang="en-US" sz="3600" dirty="0">
              <a:latin typeface="Calibri" panose="020F0502020204030204" pitchFamily="34" charset="0"/>
            </a:endParaRPr>
          </a:p>
          <a:p>
            <a:pPr marL="747713" indent="-463550">
              <a:buSzPct val="100000"/>
              <a:buFont typeface="Symbol" panose="05050102010706020507" pitchFamily="18" charset="2"/>
              <a:buChar char="*"/>
            </a:pPr>
            <a:endParaRPr lang="en-US" sz="36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7442040" y="4200239"/>
            <a:ext cx="1397160" cy="98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384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Protocol Layer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67000" y="1524001"/>
            <a:ext cx="7416800" cy="456882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Defines the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interaction</a:t>
            </a:r>
            <a:r>
              <a:rPr lang="en-US" dirty="0">
                <a:latin typeface="Calibri" panose="020F0502020204030204" pitchFamily="34" charset="0"/>
              </a:rPr>
              <a:t> between the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host</a:t>
            </a:r>
            <a:r>
              <a:rPr lang="en-US" dirty="0">
                <a:latin typeface="Calibri" panose="020F0502020204030204" pitchFamily="34" charset="0"/>
              </a:rPr>
              <a:t> (processor) and </a:t>
            </a:r>
            <a:r>
              <a:rPr lang="en-US" dirty="0">
                <a:solidFill>
                  <a:srgbClr val="CC6633"/>
                </a:solidFill>
                <a:latin typeface="Calibri" panose="020F0502020204030204" pitchFamily="34" charset="0"/>
              </a:rPr>
              <a:t>I/O devices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protocol</a:t>
            </a:r>
            <a:r>
              <a:rPr lang="en-US" dirty="0">
                <a:latin typeface="Calibri" panose="020F0502020204030204" pitchFamily="34" charset="0"/>
              </a:rPr>
              <a:t> layer consists of high level commands that are sent over the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three lower layers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u="sng" dirty="0">
                <a:solidFill>
                  <a:srgbClr val="800080"/>
                </a:solidFill>
                <a:latin typeface="Calibri" panose="020F0502020204030204" pitchFamily="34" charset="0"/>
              </a:rPr>
              <a:t>Three methods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(1) Polling, (2) Interrupts, (3) DMA (Direct Memory Access)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Polling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0" y="1066800"/>
            <a:ext cx="8229600" cy="5519738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Example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Assume that the </a:t>
            </a:r>
            <a:r>
              <a:rPr lang="en-US" sz="2800" dirty="0">
                <a:solidFill>
                  <a:srgbClr val="EB613D"/>
                </a:solidFill>
                <a:latin typeface="Calibri" panose="020F0502020204030204" pitchFamily="34" charset="0"/>
              </a:rPr>
              <a:t>application</a:t>
            </a:r>
            <a:r>
              <a:rPr lang="en-US" sz="2800" dirty="0">
                <a:latin typeface="Calibri" panose="020F0502020204030204" pitchFamily="34" charset="0"/>
              </a:rPr>
              <a:t> running on the </a:t>
            </a:r>
            <a:r>
              <a:rPr lang="en-US" sz="2800" dirty="0">
                <a:solidFill>
                  <a:srgbClr val="280099"/>
                </a:solidFill>
                <a:latin typeface="Calibri" panose="020F0502020204030204" pitchFamily="34" charset="0"/>
              </a:rPr>
              <a:t>processor</a:t>
            </a:r>
            <a:r>
              <a:rPr lang="en-US" sz="2800" dirty="0">
                <a:latin typeface="Calibri" panose="020F0502020204030204" pitchFamily="34" charset="0"/>
              </a:rPr>
              <a:t> wants to print a </a:t>
            </a:r>
            <a:r>
              <a:rPr lang="en-US" sz="2800" dirty="0">
                <a:solidFill>
                  <a:srgbClr val="3DEB3D"/>
                </a:solidFill>
                <a:latin typeface="Calibri" panose="020F0502020204030204" pitchFamily="34" charset="0"/>
              </a:rPr>
              <a:t>page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It needs to first find if the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printer</a:t>
            </a:r>
            <a:r>
              <a:rPr lang="en-US" sz="2800" dirty="0">
                <a:latin typeface="Calibri" panose="020F0502020204030204" pitchFamily="34" charset="0"/>
              </a:rPr>
              <a:t> is free before sending it the contents of the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page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It keeps querying the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printer</a:t>
            </a:r>
            <a:r>
              <a:rPr lang="en-US" sz="2800" dirty="0">
                <a:latin typeface="Calibri" panose="020F0502020204030204" pitchFamily="34" charset="0"/>
              </a:rPr>
              <a:t> for its status. If its </a:t>
            </a:r>
            <a:r>
              <a:rPr lang="en-US" sz="2800" dirty="0">
                <a:solidFill>
                  <a:srgbClr val="666600"/>
                </a:solidFill>
                <a:latin typeface="Calibri" panose="020F0502020204030204" pitchFamily="34" charset="0"/>
              </a:rPr>
              <a:t>status</a:t>
            </a:r>
            <a:r>
              <a:rPr lang="en-US" sz="2800" dirty="0">
                <a:latin typeface="Calibri" panose="020F0502020204030204" pitchFamily="34" charset="0"/>
              </a:rPr>
              <a:t> is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busy</a:t>
            </a:r>
            <a:r>
              <a:rPr lang="en-US" sz="2800" dirty="0">
                <a:latin typeface="Calibri" panose="020F0502020204030204" pitchFamily="34" charset="0"/>
              </a:rPr>
              <a:t>, the program waits for some time, and queries again.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This method is known as </a:t>
            </a:r>
            <a:r>
              <a:rPr lang="en-US" sz="2800" b="1" dirty="0">
                <a:solidFill>
                  <a:srgbClr val="00AE00"/>
                </a:solidFill>
                <a:latin typeface="Calibri" panose="020F0502020204030204" pitchFamily="34" charset="0"/>
              </a:rPr>
              <a:t>polling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Simple, yet </a:t>
            </a:r>
            <a:r>
              <a:rPr lang="en-US" sz="2800" dirty="0">
                <a:solidFill>
                  <a:srgbClr val="666600"/>
                </a:solidFill>
                <a:latin typeface="Calibri" panose="020F0502020204030204" pitchFamily="34" charset="0"/>
              </a:rPr>
              <a:t>inefficient</a:t>
            </a:r>
            <a:r>
              <a:rPr lang="en-US" sz="2800" dirty="0">
                <a:latin typeface="Calibri" panose="020F0502020204030204" pitchFamily="34" charset="0"/>
              </a:rPr>
              <a:t> (traffic, power, computational time)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286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Interrupts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655762"/>
            <a:ext cx="7874000" cy="4211638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636588" indent="-525463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>
                <a:solidFill>
                  <a:srgbClr val="B84700"/>
                </a:solidFill>
                <a:latin typeface="Calibri" panose="020F0502020204030204" pitchFamily="34" charset="0"/>
              </a:rPr>
              <a:t>host</a:t>
            </a:r>
            <a:r>
              <a:rPr lang="en-US" sz="2800" dirty="0">
                <a:latin typeface="Calibri" panose="020F0502020204030204" pitchFamily="34" charset="0"/>
              </a:rPr>
              <a:t> tells the </a:t>
            </a:r>
            <a:r>
              <a:rPr lang="en-US" sz="2800" dirty="0">
                <a:solidFill>
                  <a:srgbClr val="280099"/>
                </a:solidFill>
                <a:latin typeface="Calibri" panose="020F0502020204030204" pitchFamily="34" charset="0"/>
              </a:rPr>
              <a:t>device</a:t>
            </a:r>
            <a:r>
              <a:rPr lang="en-US" sz="2800" dirty="0">
                <a:latin typeface="Calibri" panose="020F0502020204030204" pitchFamily="34" charset="0"/>
              </a:rPr>
              <a:t> to notify it if there is a change in its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status</a:t>
            </a:r>
          </a:p>
          <a:p>
            <a:pPr marL="636588" indent="-525463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In this case, if the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printer</a:t>
            </a:r>
            <a:r>
              <a:rPr lang="en-US" sz="2800" dirty="0">
                <a:latin typeface="Calibri" panose="020F0502020204030204" pitchFamily="34" charset="0"/>
              </a:rPr>
              <a:t> is busy, then the host lets the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printer</a:t>
            </a:r>
            <a:r>
              <a:rPr lang="en-US" sz="2800" dirty="0">
                <a:latin typeface="Calibri" panose="020F0502020204030204" pitchFamily="34" charset="0"/>
              </a:rPr>
              <a:t> know that it is interested in printing one more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page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pPr marL="636588" indent="-525463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printer</a:t>
            </a:r>
            <a:r>
              <a:rPr lang="en-US" sz="2800" dirty="0">
                <a:latin typeface="Calibri" panose="020F0502020204030204" pitchFamily="34" charset="0"/>
              </a:rPr>
              <a:t> sends it an </a:t>
            </a:r>
            <a:r>
              <a:rPr lang="en-US" sz="2800" dirty="0">
                <a:solidFill>
                  <a:srgbClr val="280099"/>
                </a:solidFill>
                <a:latin typeface="Calibri" panose="020F0502020204030204" pitchFamily="34" charset="0"/>
              </a:rPr>
              <a:t>interrupt</a:t>
            </a:r>
            <a:r>
              <a:rPr lang="en-US" sz="2800" dirty="0">
                <a:latin typeface="Calibri" panose="020F0502020204030204" pitchFamily="34" charset="0"/>
              </a:rPr>
              <a:t>, once it is </a:t>
            </a:r>
            <a:r>
              <a:rPr lang="en-US" sz="2800" dirty="0">
                <a:solidFill>
                  <a:srgbClr val="280099"/>
                </a:solidFill>
                <a:latin typeface="Calibri" panose="020F0502020204030204" pitchFamily="34" charset="0"/>
              </a:rPr>
              <a:t>free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pPr marL="636588" indent="-525463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>
                <a:solidFill>
                  <a:srgbClr val="280099"/>
                </a:solidFill>
                <a:latin typeface="Calibri" panose="020F0502020204030204" pitchFamily="34" charset="0"/>
              </a:rPr>
              <a:t>host</a:t>
            </a:r>
            <a:r>
              <a:rPr lang="en-US" sz="2800" dirty="0">
                <a:latin typeface="Calibri" panose="020F0502020204030204" pitchFamily="34" charset="0"/>
              </a:rPr>
              <a:t> processes the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interrupt</a:t>
            </a:r>
            <a:r>
              <a:rPr lang="en-US" sz="2800" dirty="0">
                <a:latin typeface="Calibri" panose="020F0502020204030204" pitchFamily="34" charset="0"/>
              </a:rPr>
              <a:t>, and the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application</a:t>
            </a:r>
            <a:r>
              <a:rPr lang="en-US" sz="2800" dirty="0">
                <a:latin typeface="Calibri" panose="020F0502020204030204" pitchFamily="34" charset="0"/>
              </a:rPr>
              <a:t> subsequently sends the </a:t>
            </a:r>
            <a:r>
              <a:rPr lang="en-US" sz="2800" dirty="0">
                <a:solidFill>
                  <a:srgbClr val="280099"/>
                </a:solidFill>
                <a:latin typeface="Calibri" panose="020F0502020204030204" pitchFamily="34" charset="0"/>
              </a:rPr>
              <a:t>print</a:t>
            </a:r>
            <a:r>
              <a:rPr lang="en-US" sz="2800" dirty="0">
                <a:latin typeface="Calibri" panose="020F0502020204030204" pitchFamily="34" charset="0"/>
              </a:rPr>
              <a:t> job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384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DMA (Direct Memory Access)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93950" y="1524001"/>
            <a:ext cx="7893050" cy="466407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Now, let us assume that the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application</a:t>
            </a:r>
            <a:r>
              <a:rPr lang="en-US" dirty="0">
                <a:latin typeface="Calibri" panose="020F0502020204030204" pitchFamily="34" charset="0"/>
              </a:rPr>
              <a:t> is aware that the </a:t>
            </a:r>
            <a:r>
              <a:rPr lang="en-US" dirty="0">
                <a:solidFill>
                  <a:srgbClr val="3DEB3D"/>
                </a:solidFill>
                <a:latin typeface="Calibri" panose="020F0502020204030204" pitchFamily="34" charset="0"/>
              </a:rPr>
              <a:t>printer</a:t>
            </a:r>
            <a:r>
              <a:rPr lang="en-US" dirty="0">
                <a:latin typeface="Calibri" panose="020F0502020204030204" pitchFamily="34" charset="0"/>
              </a:rPr>
              <a:t> is free.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It needs to </a:t>
            </a:r>
            <a:r>
              <a:rPr lang="en-US" dirty="0">
                <a:solidFill>
                  <a:srgbClr val="800000"/>
                </a:solidFill>
                <a:latin typeface="Calibri" panose="020F0502020204030204" pitchFamily="34" charset="0"/>
              </a:rPr>
              <a:t>transfer</a:t>
            </a:r>
            <a:r>
              <a:rPr lang="en-US" dirty="0">
                <a:latin typeface="Calibri" panose="020F0502020204030204" pitchFamily="34" charset="0"/>
              </a:rPr>
              <a:t> several MB of data to the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printer</a:t>
            </a:r>
            <a:r>
              <a:rPr lang="en-US" dirty="0">
                <a:latin typeface="Calibri" panose="020F0502020204030204" pitchFamily="34" charset="0"/>
              </a:rPr>
              <a:t> for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printing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it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transfers</a:t>
            </a:r>
            <a:r>
              <a:rPr lang="en-US" dirty="0">
                <a:latin typeface="Calibri" panose="020F0502020204030204" pitchFamily="34" charset="0"/>
              </a:rPr>
              <a:t> data byte by byte, the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processor</a:t>
            </a:r>
            <a:r>
              <a:rPr lang="en-US" dirty="0">
                <a:latin typeface="Calibri" panose="020F0502020204030204" pitchFamily="34" charset="0"/>
              </a:rPr>
              <a:t> will be tied up for the entire duration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Even if it uses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memory-mapped I/O</a:t>
            </a:r>
            <a:r>
              <a:rPr lang="en-US" dirty="0">
                <a:latin typeface="Calibri" panose="020F0502020204030204" pitchFamily="34" charset="0"/>
              </a:rPr>
              <a:t>, the entire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operation</a:t>
            </a:r>
            <a:r>
              <a:rPr lang="en-US" dirty="0">
                <a:latin typeface="Calibri" panose="020F0502020204030204" pitchFamily="34" charset="0"/>
              </a:rPr>
              <a:t> will require a large amount of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CPU</a:t>
            </a:r>
            <a:r>
              <a:rPr lang="en-US" dirty="0">
                <a:latin typeface="Calibri" panose="020F0502020204030204" pitchFamily="34" charset="0"/>
              </a:rPr>
              <a:t> time.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b="1" dirty="0">
                <a:solidFill>
                  <a:srgbClr val="33CC66"/>
                </a:solidFill>
                <a:latin typeface="Calibri" panose="020F0502020204030204" pitchFamily="34" charset="0"/>
              </a:rPr>
              <a:t>Best solution</a:t>
            </a:r>
            <a:r>
              <a:rPr lang="en-US" dirty="0">
                <a:latin typeface="Calibri" panose="020F0502020204030204" pitchFamily="34" charset="0"/>
              </a:rPr>
              <a:t> : </a:t>
            </a:r>
            <a:r>
              <a:rPr lang="en-US" b="1" dirty="0">
                <a:solidFill>
                  <a:srgbClr val="2300DC"/>
                </a:solidFill>
                <a:latin typeface="Calibri" panose="020F0502020204030204" pitchFamily="34" charset="0"/>
              </a:rPr>
              <a:t>outsourcing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DMA Engine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05050" y="1676400"/>
            <a:ext cx="8058150" cy="42672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Assign the work of transferring data between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main memory</a:t>
            </a:r>
            <a:r>
              <a:rPr lang="en-US" sz="2800" dirty="0">
                <a:latin typeface="Calibri" panose="020F0502020204030204" pitchFamily="34" charset="0"/>
              </a:rPr>
              <a:t> and the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I/O devices</a:t>
            </a:r>
            <a:r>
              <a:rPr lang="en-US" sz="2800" dirty="0">
                <a:latin typeface="Calibri" panose="020F0502020204030204" pitchFamily="34" charset="0"/>
              </a:rPr>
              <a:t> to the </a:t>
            </a:r>
            <a:r>
              <a:rPr lang="en-US" sz="2800" dirty="0">
                <a:solidFill>
                  <a:srgbClr val="280099"/>
                </a:solidFill>
                <a:latin typeface="Calibri" panose="020F0502020204030204" pitchFamily="34" charset="0"/>
              </a:rPr>
              <a:t>DMA engine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DMA</a:t>
            </a:r>
            <a:r>
              <a:rPr lang="en-US" dirty="0">
                <a:latin typeface="Calibri" panose="020F0502020204030204" pitchFamily="34" charset="0"/>
              </a:rPr>
              <a:t> (direct memory access) unit is typically a part of the </a:t>
            </a:r>
            <a:r>
              <a:rPr lang="en-US" dirty="0">
                <a:solidFill>
                  <a:srgbClr val="3DEB3D"/>
                </a:solidFill>
                <a:latin typeface="Calibri" panose="020F0502020204030204" pitchFamily="34" charset="0"/>
              </a:rPr>
              <a:t>Northbridge chip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It has access to 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main memory</a:t>
            </a:r>
            <a:r>
              <a:rPr lang="en-US" dirty="0">
                <a:latin typeface="Calibri" panose="020F0502020204030204" pitchFamily="34" charset="0"/>
              </a:rPr>
              <a:t>, and to </a:t>
            </a:r>
            <a:r>
              <a:rPr lang="en-US" dirty="0">
                <a:solidFill>
                  <a:srgbClr val="FF420E"/>
                </a:solidFill>
                <a:latin typeface="Calibri" panose="020F0502020204030204" pitchFamily="34" charset="0"/>
              </a:rPr>
              <a:t>I/O devices</a:t>
            </a:r>
            <a:r>
              <a:rPr lang="en-US" dirty="0">
                <a:latin typeface="Calibri" panose="020F0502020204030204" pitchFamily="34" charset="0"/>
              </a:rPr>
              <a:t>. It can seamlessly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transfer</a:t>
            </a:r>
            <a:r>
              <a:rPr lang="en-US" dirty="0">
                <a:latin typeface="Calibri" panose="020F0502020204030204" pitchFamily="34" charset="0"/>
              </a:rPr>
              <a:t> data between them.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Once it is done, it sends an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interrupt</a:t>
            </a:r>
            <a:r>
              <a:rPr lang="en-US" dirty="0">
                <a:latin typeface="Calibri" panose="020F0502020204030204" pitchFamily="34" charset="0"/>
              </a:rPr>
              <a:t> to the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processor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processor</a:t>
            </a:r>
            <a:r>
              <a:rPr lang="en-US" dirty="0">
                <a:latin typeface="Calibri" panose="020F0502020204030204" pitchFamily="34" charset="0"/>
              </a:rPr>
              <a:t> programs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DMA</a:t>
            </a:r>
            <a:r>
              <a:rPr lang="en-US" dirty="0">
                <a:latin typeface="Calibri" panose="020F0502020204030204" pitchFamily="34" charset="0"/>
              </a:rPr>
              <a:t> engine with the addresses in memory, size of data, and </a:t>
            </a:r>
            <a:r>
              <a:rPr lang="en-US" dirty="0">
                <a:solidFill>
                  <a:srgbClr val="0047FF"/>
                </a:solidFill>
                <a:latin typeface="Calibri" panose="020F0502020204030204" pitchFamily="34" charset="0"/>
              </a:rPr>
              <a:t>I/O address</a:t>
            </a:r>
            <a:r>
              <a:rPr lang="en-US" dirty="0">
                <a:latin typeface="Calibri" panose="020F0502020204030204" pitchFamily="34" charset="0"/>
              </a:rPr>
              <a:t> locations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DMA Modes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0" y="1600200"/>
            <a:ext cx="8001000" cy="42672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</a:rPr>
              <a:t>Burst mode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Locks the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FSB</a:t>
            </a:r>
            <a:r>
              <a:rPr lang="en-US" sz="2800" dirty="0">
                <a:latin typeface="Calibri" panose="020F0502020204030204" pitchFamily="34" charset="0"/>
              </a:rPr>
              <a:t> and the buses to the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I/O device</a:t>
            </a:r>
            <a:r>
              <a:rPr lang="en-US" sz="2800" dirty="0">
                <a:latin typeface="Calibri" panose="020F0502020204030204" pitchFamily="34" charset="0"/>
              </a:rPr>
              <a:t> till the entire transaction is over.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solidFill>
                  <a:srgbClr val="2300DC"/>
                </a:solidFill>
                <a:latin typeface="Calibri" panose="020F0502020204030204" pitchFamily="34" charset="0"/>
              </a:rPr>
              <a:t>Cycle stealing mode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Split-transactions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Transfers</a:t>
            </a:r>
            <a:r>
              <a:rPr lang="en-US" sz="2800" dirty="0">
                <a:latin typeface="Calibri" panose="020F0502020204030204" pitchFamily="34" charset="0"/>
              </a:rPr>
              <a:t> data in smaller chunks. </a:t>
            </a:r>
            <a:r>
              <a:rPr lang="en-US" sz="2800">
                <a:latin typeface="Calibri" panose="020F0502020204030204" pitchFamily="34" charset="0"/>
              </a:rPr>
              <a:t>DMA traffic </a:t>
            </a:r>
            <a:r>
              <a:rPr lang="en-US" sz="2800" dirty="0">
                <a:latin typeface="Calibri" panose="020F0502020204030204" pitchFamily="34" charset="0"/>
              </a:rPr>
              <a:t>typically has a much lower priority than regular traffic.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36800" y="4345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017838" y="1447800"/>
            <a:ext cx="7345362" cy="48768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700088" indent="-5270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Overview</a:t>
            </a:r>
          </a:p>
          <a:p>
            <a:pPr marL="700088" indent="-5270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Physical Layer</a:t>
            </a:r>
          </a:p>
          <a:p>
            <a:pPr marL="700088" indent="-5270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Data Link Layer</a:t>
            </a:r>
          </a:p>
          <a:p>
            <a:pPr marL="700088" indent="-5270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Network Layer</a:t>
            </a:r>
          </a:p>
          <a:p>
            <a:pPr marL="700088" indent="-5270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Protocol Layer</a:t>
            </a:r>
          </a:p>
          <a:p>
            <a:pPr marL="700088" indent="-5270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Case Studies</a:t>
            </a:r>
          </a:p>
          <a:p>
            <a:pPr marL="700088" indent="-5270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Storage Media</a:t>
            </a:r>
          </a:p>
          <a:p>
            <a:pPr marL="700088" indent="-527050">
              <a:buSzPct val="100000"/>
              <a:buFont typeface="Symbol" panose="05050102010706020507" pitchFamily="18" charset="2"/>
              <a:buChar char="*"/>
            </a:pPr>
            <a:endParaRPr lang="en-US" sz="3600" dirty="0">
              <a:latin typeface="Calibri" panose="020F0502020204030204" pitchFamily="34" charset="0"/>
            </a:endParaRPr>
          </a:p>
          <a:p>
            <a:pPr marL="700088" indent="-527050">
              <a:buSzPct val="100000"/>
              <a:buFont typeface="Symbol" panose="05050102010706020507" pitchFamily="18" charset="2"/>
              <a:buChar char="*"/>
            </a:pPr>
            <a:endParaRPr lang="en-US" sz="36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7594440" y="4953000"/>
            <a:ext cx="1397160" cy="98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PCI Express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4600" y="1524000"/>
            <a:ext cx="7924800" cy="52578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Motherboards</a:t>
            </a:r>
            <a:r>
              <a:rPr lang="en-US" sz="2800" dirty="0">
                <a:latin typeface="Calibri" panose="020F0502020204030204" pitchFamily="34" charset="0"/>
              </a:rPr>
              <a:t> needs a </a:t>
            </a:r>
            <a:r>
              <a:rPr lang="en-US" sz="2800" dirty="0">
                <a:solidFill>
                  <a:srgbClr val="0047FF"/>
                </a:solidFill>
                <a:latin typeface="Calibri" panose="020F0502020204030204" pitchFamily="34" charset="0"/>
              </a:rPr>
              <a:t>bus</a:t>
            </a:r>
            <a:r>
              <a:rPr lang="en-US" sz="2800" dirty="0">
                <a:latin typeface="Calibri" panose="020F0502020204030204" pitchFamily="34" charset="0"/>
              </a:rPr>
              <a:t> to connect the I/O elements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There were many buses in use in the late nineties. Two of them were very popular.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1600" dirty="0">
                <a:solidFill>
                  <a:srgbClr val="DC23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anose="020F0502020204030204" pitchFamily="34" charset="0"/>
              </a:rPr>
              <a:t>PCI</a:t>
            </a:r>
            <a:r>
              <a:rPr lang="en-US" sz="1600" dirty="0">
                <a:latin typeface="Calibri" panose="020F0502020204030204" pitchFamily="34" charset="0"/>
              </a:rPr>
              <a:t> (Peripheral Component Interconnect)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1600" dirty="0">
                <a:solidFill>
                  <a:srgbClr val="0080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anose="020F0502020204030204" pitchFamily="34" charset="0"/>
              </a:rPr>
              <a:t>AGP</a:t>
            </a:r>
            <a:r>
              <a:rPr lang="en-US" sz="1600" dirty="0">
                <a:latin typeface="Calibri" panose="020F0502020204030204" pitchFamily="34" charset="0"/>
              </a:rPr>
              <a:t> (Accelerated Graphics Port)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A </a:t>
            </a:r>
            <a:r>
              <a:rPr lang="en-US" sz="2400" dirty="0" err="1">
                <a:solidFill>
                  <a:srgbClr val="DC2300"/>
                </a:solidFill>
                <a:latin typeface="Calibri" panose="020F0502020204030204" pitchFamily="34" charset="0"/>
              </a:rPr>
              <a:t>standardisation</a:t>
            </a:r>
            <a:r>
              <a:rPr lang="en-US" sz="2400" dirty="0">
                <a:latin typeface="Calibri" panose="020F0502020204030204" pitchFamily="34" charset="0"/>
              </a:rPr>
              <a:t> effort led to the</a:t>
            </a:r>
            <a:r>
              <a:rPr lang="en-US" sz="2400" dirty="0">
                <a:solidFill>
                  <a:srgbClr val="2300DC"/>
                </a:solidFill>
                <a:latin typeface="Calibri" panose="020F0502020204030204" pitchFamily="34" charset="0"/>
              </a:rPr>
              <a:t> PCI-Express</a:t>
            </a:r>
            <a:r>
              <a:rPr lang="en-US" sz="2400" dirty="0">
                <a:latin typeface="Calibri" panose="020F0502020204030204" pitchFamily="34" charset="0"/>
              </a:rPr>
              <a:t> (PCI-X) bus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A </a:t>
            </a:r>
            <a:r>
              <a:rPr lang="en-US" sz="2400" b="1" dirty="0">
                <a:solidFill>
                  <a:srgbClr val="3DEB3D"/>
                </a:solidFill>
                <a:latin typeface="Calibri" panose="020F0502020204030204" pitchFamily="34" charset="0"/>
              </a:rPr>
              <a:t>PCI Lane</a:t>
            </a:r>
            <a:r>
              <a:rPr lang="en-US" sz="2400" dirty="0">
                <a:latin typeface="Calibri" panose="020F0502020204030204" pitchFamily="34" charset="0"/>
              </a:rPr>
              <a:t> is a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High speed</a:t>
            </a:r>
            <a:r>
              <a:rPr lang="en-US" dirty="0">
                <a:latin typeface="Calibri" panose="020F0502020204030204" pitchFamily="34" charset="0"/>
              </a:rPr>
              <a:t> serial bus.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Does not use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parallel links</a:t>
            </a:r>
            <a:r>
              <a:rPr lang="en-US" dirty="0">
                <a:latin typeface="Calibri" panose="020F0502020204030204" pitchFamily="34" charset="0"/>
              </a:rPr>
              <a:t> because of the possibility of different amounts of </a:t>
            </a:r>
            <a:r>
              <a:rPr lang="en-US" b="1" dirty="0">
                <a:solidFill>
                  <a:srgbClr val="FF3333"/>
                </a:solidFill>
                <a:latin typeface="Calibri" panose="020F0502020204030204" pitchFamily="34" charset="0"/>
              </a:rPr>
              <a:t>delay</a:t>
            </a:r>
            <a:r>
              <a:rPr lang="en-US" dirty="0">
                <a:latin typeface="Calibri" panose="020F0502020204030204" pitchFamily="34" charset="0"/>
              </a:rPr>
              <a:t> across the links. </a:t>
            </a:r>
            <a:r>
              <a:rPr lang="en-US" dirty="0" err="1">
                <a:solidFill>
                  <a:srgbClr val="FF3333"/>
                </a:solidFill>
                <a:latin typeface="Calibri" panose="020F0502020204030204" pitchFamily="34" charset="0"/>
              </a:rPr>
              <a:t>Synchronisation</a:t>
            </a:r>
            <a:r>
              <a:rPr lang="en-US" dirty="0">
                <a:latin typeface="Calibri" panose="020F0502020204030204" pitchFamily="34" charset="0"/>
              </a:rPr>
              <a:t> across links is </a:t>
            </a:r>
            <a:r>
              <a:rPr lang="en-US" b="1" dirty="0">
                <a:solidFill>
                  <a:srgbClr val="DC2300"/>
                </a:solidFill>
                <a:latin typeface="Calibri" panose="020F0502020204030204" pitchFamily="34" charset="0"/>
              </a:rPr>
              <a:t>difficult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1">
              <a:buFont typeface="Symbol" panose="05050102010706020507" pitchFamily="18" charset="2"/>
              <a:buChar char="*"/>
            </a:pPr>
            <a:endParaRPr lang="en-US"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892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Software's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View</a:t>
            </a:r>
            <a:r>
              <a:rPr lang="fr-FR" dirty="0">
                <a:solidFill>
                  <a:schemeClr val="tx1"/>
                </a:solidFill>
              </a:rPr>
              <a:t> of I/O </a:t>
            </a:r>
            <a:r>
              <a:rPr lang="fr-FR" dirty="0" err="1">
                <a:solidFill>
                  <a:schemeClr val="tx1"/>
                </a:solidFill>
              </a:rPr>
              <a:t>Devices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17750" y="1600200"/>
            <a:ext cx="7588250" cy="44958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spcBef>
                <a:spcPts val="800"/>
              </a:spcBef>
              <a:spcAft>
                <a:spcPts val="8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solidFill>
                  <a:srgbClr val="DC2300"/>
                </a:solidFill>
                <a:latin typeface="Calibri" panose="020F0502020204030204" pitchFamily="34" charset="0"/>
              </a:rPr>
              <a:t>Linux</a:t>
            </a:r>
            <a:r>
              <a:rPr lang="en-US" sz="3600" dirty="0">
                <a:latin typeface="Calibri" panose="020F0502020204030204" pitchFamily="34" charset="0"/>
              </a:rPr>
              <a:t> defines two </a:t>
            </a:r>
            <a:r>
              <a:rPr lang="en-US" sz="3600" dirty="0">
                <a:solidFill>
                  <a:srgbClr val="2323DC"/>
                </a:solidFill>
                <a:latin typeface="Calibri" panose="020F0502020204030204" pitchFamily="34" charset="0"/>
              </a:rPr>
              <a:t>system calls</a:t>
            </a:r>
          </a:p>
          <a:p>
            <a:pPr lvl="1">
              <a:spcBef>
                <a:spcPts val="800"/>
              </a:spcBef>
              <a:spcAft>
                <a:spcPts val="8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read (</a:t>
            </a: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file_descriptor</a:t>
            </a:r>
            <a:r>
              <a:rPr lang="en-US" dirty="0">
                <a:latin typeface="Calibri" panose="020F0502020204030204" pitchFamily="34" charset="0"/>
              </a:rPr>
              <a:t>, void *buffer, </a:t>
            </a: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num_bytes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lvl="1">
              <a:spcBef>
                <a:spcPts val="800"/>
              </a:spcBef>
              <a:spcAft>
                <a:spcPts val="8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write (</a:t>
            </a: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file_descriptor</a:t>
            </a:r>
            <a:r>
              <a:rPr lang="en-US" dirty="0">
                <a:latin typeface="Calibri" panose="020F0502020204030204" pitchFamily="34" charset="0"/>
              </a:rPr>
              <a:t>, void *buffer, </a:t>
            </a: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num_bytes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>
              <a:spcBef>
                <a:spcPts val="800"/>
              </a:spcBef>
              <a:spcAft>
                <a:spcPts val="8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All </a:t>
            </a:r>
            <a:r>
              <a:rPr lang="en-US" sz="2400" dirty="0">
                <a:solidFill>
                  <a:srgbClr val="008000"/>
                </a:solidFill>
                <a:latin typeface="Calibri" panose="020F0502020204030204" pitchFamily="34" charset="0"/>
              </a:rPr>
              <a:t>devices</a:t>
            </a:r>
            <a:r>
              <a:rPr lang="en-US" sz="2400" dirty="0">
                <a:latin typeface="Calibri" panose="020F0502020204030204" pitchFamily="34" charset="0"/>
              </a:rPr>
              <a:t> are perceived to be </a:t>
            </a:r>
            <a:r>
              <a:rPr lang="en-US" sz="2400" dirty="0">
                <a:solidFill>
                  <a:srgbClr val="2300DC"/>
                </a:solidFill>
                <a:latin typeface="Calibri" panose="020F0502020204030204" pitchFamily="34" charset="0"/>
              </a:rPr>
              <a:t>files</a:t>
            </a:r>
            <a:r>
              <a:rPr lang="en-US" sz="2400" dirty="0">
                <a:latin typeface="Calibri" panose="020F0502020204030204" pitchFamily="34" charset="0"/>
              </a:rPr>
              <a:t> in the /</a:t>
            </a:r>
            <a:r>
              <a:rPr lang="en-US" sz="2400" dirty="0" err="1">
                <a:latin typeface="Calibri" panose="020F0502020204030204" pitchFamily="34" charset="0"/>
              </a:rPr>
              <a:t>dev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579D1C"/>
                </a:solidFill>
                <a:latin typeface="Calibri" panose="020F0502020204030204" pitchFamily="34" charset="0"/>
              </a:rPr>
              <a:t>file system</a:t>
            </a:r>
          </a:p>
          <a:p>
            <a:pPr lvl="1">
              <a:spcBef>
                <a:spcPts val="800"/>
              </a:spcBef>
              <a:spcAft>
                <a:spcPts val="8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can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read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bytes</a:t>
            </a:r>
            <a:r>
              <a:rPr lang="en-US" dirty="0">
                <a:latin typeface="Calibri" panose="020F0502020204030204" pitchFamily="34" charset="0"/>
              </a:rPr>
              <a:t> from them, or write bytes to them</a:t>
            </a:r>
          </a:p>
          <a:p>
            <a:pPr lvl="1">
              <a:spcBef>
                <a:spcPts val="800"/>
              </a:spcBef>
              <a:spcAft>
                <a:spcPts val="8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Two kinds of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devices 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character</a:t>
            </a:r>
            <a:r>
              <a:rPr lang="en-US" dirty="0">
                <a:latin typeface="Calibri" panose="020F0502020204030204" pitchFamily="34" charset="0"/>
              </a:rPr>
              <a:t> (keyboard, mouse), and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block</a:t>
            </a:r>
            <a:r>
              <a:rPr lang="en-US" dirty="0">
                <a:latin typeface="Calibri" panose="020F0502020204030204" pitchFamily="34" charset="0"/>
              </a:rPr>
              <a:t> (hard disk, network card)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781300" y="1316366"/>
            <a:ext cx="7191375" cy="5281285"/>
            <a:chOff x="1493" y="1008"/>
            <a:chExt cx="3780" cy="2776"/>
          </a:xfrm>
        </p:grpSpPr>
        <p:sp>
          <p:nvSpPr>
            <p:cNvPr id="3" name="AutoShape 4"/>
            <p:cNvSpPr>
              <a:spLocks noChangeAspect="1" noChangeArrowheads="1" noTextEdit="1"/>
            </p:cNvSpPr>
            <p:nvPr/>
          </p:nvSpPr>
          <p:spPr bwMode="auto">
            <a:xfrm>
              <a:off x="1493" y="1008"/>
              <a:ext cx="3780" cy="2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Line 6"/>
            <p:cNvSpPr>
              <a:spLocks noChangeShapeType="1"/>
            </p:cNvSpPr>
            <p:nvPr/>
          </p:nvSpPr>
          <p:spPr bwMode="auto">
            <a:xfrm>
              <a:off x="1503" y="1018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503" y="1049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1503" y="1049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1534" y="1049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679" y="1049"/>
              <a:ext cx="339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1A1B1C"/>
                  </a:solidFill>
                  <a:latin typeface="Arial" pitchFamily="34" charset="0"/>
                </a:rPr>
                <a:t>PCI Express (Peripheral Component Interconnect Express)</a:t>
              </a:r>
              <a:endParaRPr lang="en-US" sz="2400" b="1" dirty="0">
                <a:latin typeface="Arial" pitchFamily="34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5225" y="1049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5255" y="1049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503" y="1193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503" y="1224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1503" y="1224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1534" y="1224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606" y="1213"/>
              <a:ext cx="35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Usage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2542" y="1224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613" y="1213"/>
              <a:ext cx="12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As a </a:t>
              </a:r>
              <a:r>
                <a:rPr lang="en-US" b="1" dirty="0">
                  <a:solidFill>
                    <a:srgbClr val="00B050"/>
                  </a:solidFill>
                  <a:latin typeface="Arial" pitchFamily="34" charset="0"/>
                </a:rPr>
                <a:t>mother board </a:t>
              </a: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bus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5225" y="1224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5255" y="1224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503" y="1368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1503" y="1368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V="1">
              <a:off x="1534" y="1368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606" y="1357"/>
              <a:ext cx="688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Specification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V="1">
              <a:off x="2542" y="1368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613" y="1357"/>
              <a:ext cx="173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Arial" pitchFamily="34" charset="0"/>
                </a:rPr>
                <a:t>PCI Express specifications (</a:t>
              </a:r>
              <a:r>
                <a:rPr lang="en-US" dirty="0">
                  <a:latin typeface="Arial" pitchFamily="34" charset="0"/>
                  <a:hlinkClick r:id="rId3"/>
                </a:rPr>
                <a:t>link</a:t>
              </a:r>
              <a:r>
                <a:rPr lang="en-US" dirty="0">
                  <a:latin typeface="Arial" pitchFamily="34" charset="0"/>
                </a:rPr>
                <a:t>)</a:t>
              </a: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V="1">
              <a:off x="5225" y="1368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5255" y="1368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1503" y="1512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96" name="Line 31"/>
            <p:cNvSpPr>
              <a:spLocks noChangeShapeType="1"/>
            </p:cNvSpPr>
            <p:nvPr/>
          </p:nvSpPr>
          <p:spPr bwMode="auto">
            <a:xfrm flipV="1">
              <a:off x="1503" y="1512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97" name="Line 32"/>
            <p:cNvSpPr>
              <a:spLocks noChangeShapeType="1"/>
            </p:cNvSpPr>
            <p:nvPr/>
          </p:nvSpPr>
          <p:spPr bwMode="auto">
            <a:xfrm flipV="1">
              <a:off x="1534" y="1512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99" name="Rectangle 33"/>
            <p:cNvSpPr>
              <a:spLocks noChangeArrowheads="1"/>
            </p:cNvSpPr>
            <p:nvPr/>
          </p:nvSpPr>
          <p:spPr bwMode="auto">
            <a:xfrm>
              <a:off x="3148" y="1501"/>
              <a:ext cx="485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0000"/>
                  </a:solidFill>
                  <a:latin typeface="Arial" pitchFamily="34" charset="0"/>
                </a:rPr>
                <a:t>Topology</a:t>
              </a:r>
              <a:endParaRPr lang="en-US" sz="2400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29700" name="Line 34"/>
            <p:cNvSpPr>
              <a:spLocks noChangeShapeType="1"/>
            </p:cNvSpPr>
            <p:nvPr/>
          </p:nvSpPr>
          <p:spPr bwMode="auto">
            <a:xfrm flipV="1">
              <a:off x="5225" y="1512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1" name="Line 35"/>
            <p:cNvSpPr>
              <a:spLocks noChangeShapeType="1"/>
            </p:cNvSpPr>
            <p:nvPr/>
          </p:nvSpPr>
          <p:spPr bwMode="auto">
            <a:xfrm flipV="1">
              <a:off x="5255" y="1512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2" name="Line 36"/>
            <p:cNvSpPr>
              <a:spLocks noChangeShapeType="1"/>
            </p:cNvSpPr>
            <p:nvPr/>
          </p:nvSpPr>
          <p:spPr bwMode="auto">
            <a:xfrm>
              <a:off x="1503" y="1656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3" name="Line 37"/>
            <p:cNvSpPr>
              <a:spLocks noChangeShapeType="1"/>
            </p:cNvSpPr>
            <p:nvPr/>
          </p:nvSpPr>
          <p:spPr bwMode="auto">
            <a:xfrm flipV="1">
              <a:off x="1503" y="1656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4" name="Line 38"/>
            <p:cNvSpPr>
              <a:spLocks noChangeShapeType="1"/>
            </p:cNvSpPr>
            <p:nvPr/>
          </p:nvSpPr>
          <p:spPr bwMode="auto">
            <a:xfrm flipV="1">
              <a:off x="1534" y="1656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5" name="Rectangle 39"/>
            <p:cNvSpPr>
              <a:spLocks noChangeArrowheads="1"/>
            </p:cNvSpPr>
            <p:nvPr/>
          </p:nvSpPr>
          <p:spPr bwMode="auto">
            <a:xfrm>
              <a:off x="1606" y="1645"/>
              <a:ext cx="613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Connection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06" name="Line 40"/>
            <p:cNvSpPr>
              <a:spLocks noChangeShapeType="1"/>
            </p:cNvSpPr>
            <p:nvPr/>
          </p:nvSpPr>
          <p:spPr bwMode="auto">
            <a:xfrm flipV="1">
              <a:off x="2542" y="1656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7" name="Rectangle 41"/>
            <p:cNvSpPr>
              <a:spLocks noChangeArrowheads="1"/>
            </p:cNvSpPr>
            <p:nvPr/>
          </p:nvSpPr>
          <p:spPr bwMode="auto">
            <a:xfrm>
              <a:off x="2613" y="1645"/>
              <a:ext cx="173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Point to point with multiple </a:t>
              </a:r>
              <a:r>
                <a:rPr lang="en-US" dirty="0">
                  <a:solidFill>
                    <a:srgbClr val="00B050"/>
                  </a:solidFill>
                  <a:latin typeface="Arial" pitchFamily="34" charset="0"/>
                </a:rPr>
                <a:t>lanes</a:t>
              </a:r>
              <a:endParaRPr lang="en-US" sz="2400" dirty="0">
                <a:solidFill>
                  <a:srgbClr val="00B050"/>
                </a:solidFill>
                <a:latin typeface="Arial" pitchFamily="34" charset="0"/>
              </a:endParaRPr>
            </a:p>
          </p:txBody>
        </p:sp>
        <p:sp>
          <p:nvSpPr>
            <p:cNvPr id="29708" name="Rectangle 42"/>
            <p:cNvSpPr>
              <a:spLocks noChangeArrowheads="1"/>
            </p:cNvSpPr>
            <p:nvPr/>
          </p:nvSpPr>
          <p:spPr bwMode="auto">
            <a:xfrm>
              <a:off x="3936" y="1645"/>
              <a:ext cx="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29709" name="Line 43"/>
            <p:cNvSpPr>
              <a:spLocks noChangeShapeType="1"/>
            </p:cNvSpPr>
            <p:nvPr/>
          </p:nvSpPr>
          <p:spPr bwMode="auto">
            <a:xfrm flipV="1">
              <a:off x="5225" y="1656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0" name="Line 44"/>
            <p:cNvSpPr>
              <a:spLocks noChangeShapeType="1"/>
            </p:cNvSpPr>
            <p:nvPr/>
          </p:nvSpPr>
          <p:spPr bwMode="auto">
            <a:xfrm flipV="1">
              <a:off x="5255" y="1656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1" name="Line 45"/>
            <p:cNvSpPr>
              <a:spLocks noChangeShapeType="1"/>
            </p:cNvSpPr>
            <p:nvPr/>
          </p:nvSpPr>
          <p:spPr bwMode="auto">
            <a:xfrm>
              <a:off x="1503" y="1799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2" name="Line 46"/>
            <p:cNvSpPr>
              <a:spLocks noChangeShapeType="1"/>
            </p:cNvSpPr>
            <p:nvPr/>
          </p:nvSpPr>
          <p:spPr bwMode="auto">
            <a:xfrm flipV="1">
              <a:off x="1503" y="1799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3" name="Line 47"/>
            <p:cNvSpPr>
              <a:spLocks noChangeShapeType="1"/>
            </p:cNvSpPr>
            <p:nvPr/>
          </p:nvSpPr>
          <p:spPr bwMode="auto">
            <a:xfrm flipV="1">
              <a:off x="1534" y="1799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4" name="Rectangle 48"/>
            <p:cNvSpPr>
              <a:spLocks noChangeArrowheads="1"/>
            </p:cNvSpPr>
            <p:nvPr/>
          </p:nvSpPr>
          <p:spPr bwMode="auto">
            <a:xfrm>
              <a:off x="1606" y="1789"/>
              <a:ext cx="27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Lane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15" name="Line 49"/>
            <p:cNvSpPr>
              <a:spLocks noChangeShapeType="1"/>
            </p:cNvSpPr>
            <p:nvPr/>
          </p:nvSpPr>
          <p:spPr bwMode="auto">
            <a:xfrm flipV="1">
              <a:off x="2542" y="1799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6" name="Rectangle 50"/>
            <p:cNvSpPr>
              <a:spLocks noChangeArrowheads="1"/>
            </p:cNvSpPr>
            <p:nvPr/>
          </p:nvSpPr>
          <p:spPr bwMode="auto">
            <a:xfrm>
              <a:off x="2613" y="1789"/>
              <a:ext cx="2568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A single bit full duplex channel with data striping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17" name="Line 51"/>
            <p:cNvSpPr>
              <a:spLocks noChangeShapeType="1"/>
            </p:cNvSpPr>
            <p:nvPr/>
          </p:nvSpPr>
          <p:spPr bwMode="auto">
            <a:xfrm flipV="1">
              <a:off x="5225" y="1799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8" name="Line 52"/>
            <p:cNvSpPr>
              <a:spLocks noChangeShapeType="1"/>
            </p:cNvSpPr>
            <p:nvPr/>
          </p:nvSpPr>
          <p:spPr bwMode="auto">
            <a:xfrm flipV="1">
              <a:off x="5255" y="1799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9" name="Line 53"/>
            <p:cNvSpPr>
              <a:spLocks noChangeShapeType="1"/>
            </p:cNvSpPr>
            <p:nvPr/>
          </p:nvSpPr>
          <p:spPr bwMode="auto">
            <a:xfrm>
              <a:off x="1503" y="1933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0" name="Line 54"/>
            <p:cNvSpPr>
              <a:spLocks noChangeShapeType="1"/>
            </p:cNvSpPr>
            <p:nvPr/>
          </p:nvSpPr>
          <p:spPr bwMode="auto">
            <a:xfrm flipV="1">
              <a:off x="1503" y="1943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1" name="Line 55"/>
            <p:cNvSpPr>
              <a:spLocks noChangeShapeType="1"/>
            </p:cNvSpPr>
            <p:nvPr/>
          </p:nvSpPr>
          <p:spPr bwMode="auto">
            <a:xfrm flipV="1">
              <a:off x="1534" y="1943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2" name="Rectangle 56"/>
            <p:cNvSpPr>
              <a:spLocks noChangeArrowheads="1"/>
            </p:cNvSpPr>
            <p:nvPr/>
          </p:nvSpPr>
          <p:spPr bwMode="auto">
            <a:xfrm>
              <a:off x="1606" y="1933"/>
              <a:ext cx="93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Number of Lanes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23" name="Line 57"/>
            <p:cNvSpPr>
              <a:spLocks noChangeShapeType="1"/>
            </p:cNvSpPr>
            <p:nvPr/>
          </p:nvSpPr>
          <p:spPr bwMode="auto">
            <a:xfrm flipV="1">
              <a:off x="2542" y="1943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4" name="Rectangle 58"/>
            <p:cNvSpPr>
              <a:spLocks noChangeArrowheads="1"/>
            </p:cNvSpPr>
            <p:nvPr/>
          </p:nvSpPr>
          <p:spPr bwMode="auto">
            <a:xfrm>
              <a:off x="2613" y="1933"/>
              <a:ext cx="37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1 to 32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25" name="Line 59"/>
            <p:cNvSpPr>
              <a:spLocks noChangeShapeType="1"/>
            </p:cNvSpPr>
            <p:nvPr/>
          </p:nvSpPr>
          <p:spPr bwMode="auto">
            <a:xfrm flipV="1">
              <a:off x="5225" y="1943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6" name="Line 60"/>
            <p:cNvSpPr>
              <a:spLocks noChangeShapeType="1"/>
            </p:cNvSpPr>
            <p:nvPr/>
          </p:nvSpPr>
          <p:spPr bwMode="auto">
            <a:xfrm flipV="1">
              <a:off x="5255" y="1943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7" name="Line 61"/>
            <p:cNvSpPr>
              <a:spLocks noChangeShapeType="1"/>
            </p:cNvSpPr>
            <p:nvPr/>
          </p:nvSpPr>
          <p:spPr bwMode="auto">
            <a:xfrm>
              <a:off x="1503" y="2077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8" name="Line 62"/>
            <p:cNvSpPr>
              <a:spLocks noChangeShapeType="1"/>
            </p:cNvSpPr>
            <p:nvPr/>
          </p:nvSpPr>
          <p:spPr bwMode="auto">
            <a:xfrm>
              <a:off x="1503" y="2108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9" name="Line 63"/>
            <p:cNvSpPr>
              <a:spLocks noChangeShapeType="1"/>
            </p:cNvSpPr>
            <p:nvPr/>
          </p:nvSpPr>
          <p:spPr bwMode="auto">
            <a:xfrm flipV="1">
              <a:off x="1503" y="2108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0" name="Line 64"/>
            <p:cNvSpPr>
              <a:spLocks noChangeShapeType="1"/>
            </p:cNvSpPr>
            <p:nvPr/>
          </p:nvSpPr>
          <p:spPr bwMode="auto">
            <a:xfrm flipV="1">
              <a:off x="1534" y="2108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1" name="Rectangle 65"/>
            <p:cNvSpPr>
              <a:spLocks noChangeArrowheads="1"/>
            </p:cNvSpPr>
            <p:nvPr/>
          </p:nvSpPr>
          <p:spPr bwMode="auto">
            <a:xfrm>
              <a:off x="3014" y="2108"/>
              <a:ext cx="78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70C0"/>
                  </a:solidFill>
                  <a:latin typeface="Arial" pitchFamily="34" charset="0"/>
                </a:rPr>
                <a:t>Physical Layer</a:t>
              </a:r>
              <a:endParaRPr lang="en-US" sz="2400" dirty="0">
                <a:solidFill>
                  <a:srgbClr val="0070C0"/>
                </a:solidFill>
                <a:latin typeface="Arial" pitchFamily="34" charset="0"/>
              </a:endParaRPr>
            </a:p>
          </p:txBody>
        </p:sp>
        <p:sp>
          <p:nvSpPr>
            <p:cNvPr id="29732" name="Line 66"/>
            <p:cNvSpPr>
              <a:spLocks noChangeShapeType="1"/>
            </p:cNvSpPr>
            <p:nvPr/>
          </p:nvSpPr>
          <p:spPr bwMode="auto">
            <a:xfrm flipV="1">
              <a:off x="5225" y="2108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3" name="Line 67"/>
            <p:cNvSpPr>
              <a:spLocks noChangeShapeType="1"/>
            </p:cNvSpPr>
            <p:nvPr/>
          </p:nvSpPr>
          <p:spPr bwMode="auto">
            <a:xfrm flipV="1">
              <a:off x="5255" y="2108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4" name="Line 68"/>
            <p:cNvSpPr>
              <a:spLocks noChangeShapeType="1"/>
            </p:cNvSpPr>
            <p:nvPr/>
          </p:nvSpPr>
          <p:spPr bwMode="auto">
            <a:xfrm>
              <a:off x="1503" y="2252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5" name="Line 69"/>
            <p:cNvSpPr>
              <a:spLocks noChangeShapeType="1"/>
            </p:cNvSpPr>
            <p:nvPr/>
          </p:nvSpPr>
          <p:spPr bwMode="auto">
            <a:xfrm flipV="1">
              <a:off x="1503" y="2252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6" name="Line 70"/>
            <p:cNvSpPr>
              <a:spLocks noChangeShapeType="1"/>
            </p:cNvSpPr>
            <p:nvPr/>
          </p:nvSpPr>
          <p:spPr bwMode="auto">
            <a:xfrm flipV="1">
              <a:off x="1534" y="2252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7" name="Rectangle 71"/>
            <p:cNvSpPr>
              <a:spLocks noChangeArrowheads="1"/>
            </p:cNvSpPr>
            <p:nvPr/>
          </p:nvSpPr>
          <p:spPr bwMode="auto">
            <a:xfrm>
              <a:off x="1606" y="2251"/>
              <a:ext cx="52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1A1B1C"/>
                  </a:solidFill>
                  <a:latin typeface="Arial" pitchFamily="34" charset="0"/>
                </a:rPr>
                <a:t>Signalling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38" name="Line 72"/>
            <p:cNvSpPr>
              <a:spLocks noChangeShapeType="1"/>
            </p:cNvSpPr>
            <p:nvPr/>
          </p:nvSpPr>
          <p:spPr bwMode="auto">
            <a:xfrm flipV="1">
              <a:off x="2542" y="2252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9" name="Rectangle 73"/>
            <p:cNvSpPr>
              <a:spLocks noChangeArrowheads="1"/>
            </p:cNvSpPr>
            <p:nvPr/>
          </p:nvSpPr>
          <p:spPr bwMode="auto">
            <a:xfrm>
              <a:off x="2613" y="2251"/>
              <a:ext cx="180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LVDS based differential </a:t>
              </a:r>
              <a:r>
                <a:rPr lang="en-US" dirty="0" err="1">
                  <a:solidFill>
                    <a:srgbClr val="1A1B1C"/>
                  </a:solidFill>
                  <a:latin typeface="Arial" pitchFamily="34" charset="0"/>
                </a:rPr>
                <a:t>signalling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40" name="Line 74"/>
            <p:cNvSpPr>
              <a:spLocks noChangeShapeType="1"/>
            </p:cNvSpPr>
            <p:nvPr/>
          </p:nvSpPr>
          <p:spPr bwMode="auto">
            <a:xfrm flipV="1">
              <a:off x="5225" y="2252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1" name="Line 75"/>
            <p:cNvSpPr>
              <a:spLocks noChangeShapeType="1"/>
            </p:cNvSpPr>
            <p:nvPr/>
          </p:nvSpPr>
          <p:spPr bwMode="auto">
            <a:xfrm flipV="1">
              <a:off x="5255" y="2252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2" name="Line 76"/>
            <p:cNvSpPr>
              <a:spLocks noChangeShapeType="1"/>
            </p:cNvSpPr>
            <p:nvPr/>
          </p:nvSpPr>
          <p:spPr bwMode="auto">
            <a:xfrm>
              <a:off x="1503" y="2396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3" name="Line 77"/>
            <p:cNvSpPr>
              <a:spLocks noChangeShapeType="1"/>
            </p:cNvSpPr>
            <p:nvPr/>
          </p:nvSpPr>
          <p:spPr bwMode="auto">
            <a:xfrm flipV="1">
              <a:off x="1503" y="2396"/>
              <a:ext cx="0" cy="14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4" name="Line 78"/>
            <p:cNvSpPr>
              <a:spLocks noChangeShapeType="1"/>
            </p:cNvSpPr>
            <p:nvPr/>
          </p:nvSpPr>
          <p:spPr bwMode="auto">
            <a:xfrm flipV="1">
              <a:off x="1534" y="2396"/>
              <a:ext cx="0" cy="14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5" name="Rectangle 79"/>
            <p:cNvSpPr>
              <a:spLocks noChangeArrowheads="1"/>
            </p:cNvSpPr>
            <p:nvPr/>
          </p:nvSpPr>
          <p:spPr bwMode="auto">
            <a:xfrm>
              <a:off x="1606" y="2395"/>
              <a:ext cx="50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Encoding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46" name="Line 80"/>
            <p:cNvSpPr>
              <a:spLocks noChangeShapeType="1"/>
            </p:cNvSpPr>
            <p:nvPr/>
          </p:nvSpPr>
          <p:spPr bwMode="auto">
            <a:xfrm flipV="1">
              <a:off x="2542" y="2396"/>
              <a:ext cx="0" cy="14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7" name="Rectangle 81"/>
            <p:cNvSpPr>
              <a:spLocks noChangeArrowheads="1"/>
            </p:cNvSpPr>
            <p:nvPr/>
          </p:nvSpPr>
          <p:spPr bwMode="auto">
            <a:xfrm>
              <a:off x="2613" y="2395"/>
              <a:ext cx="55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8 bit/10 bit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48" name="Line 82"/>
            <p:cNvSpPr>
              <a:spLocks noChangeShapeType="1"/>
            </p:cNvSpPr>
            <p:nvPr/>
          </p:nvSpPr>
          <p:spPr bwMode="auto">
            <a:xfrm flipV="1">
              <a:off x="5225" y="2396"/>
              <a:ext cx="0" cy="14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9" name="Line 83"/>
            <p:cNvSpPr>
              <a:spLocks noChangeShapeType="1"/>
            </p:cNvSpPr>
            <p:nvPr/>
          </p:nvSpPr>
          <p:spPr bwMode="auto">
            <a:xfrm flipV="1">
              <a:off x="5255" y="2396"/>
              <a:ext cx="0" cy="14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0" name="Line 84"/>
            <p:cNvSpPr>
              <a:spLocks noChangeShapeType="1"/>
            </p:cNvSpPr>
            <p:nvPr/>
          </p:nvSpPr>
          <p:spPr bwMode="auto">
            <a:xfrm>
              <a:off x="1503" y="2539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1" name="Line 85"/>
            <p:cNvSpPr>
              <a:spLocks noChangeShapeType="1"/>
            </p:cNvSpPr>
            <p:nvPr/>
          </p:nvSpPr>
          <p:spPr bwMode="auto">
            <a:xfrm flipV="1">
              <a:off x="1503" y="2539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2" name="Line 86"/>
            <p:cNvSpPr>
              <a:spLocks noChangeShapeType="1"/>
            </p:cNvSpPr>
            <p:nvPr/>
          </p:nvSpPr>
          <p:spPr bwMode="auto">
            <a:xfrm flipV="1">
              <a:off x="1534" y="2539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3" name="Rectangle 87"/>
            <p:cNvSpPr>
              <a:spLocks noChangeArrowheads="1"/>
            </p:cNvSpPr>
            <p:nvPr/>
          </p:nvSpPr>
          <p:spPr bwMode="auto">
            <a:xfrm>
              <a:off x="1606" y="2539"/>
              <a:ext cx="35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Timing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54" name="Line 88"/>
            <p:cNvSpPr>
              <a:spLocks noChangeShapeType="1"/>
            </p:cNvSpPr>
            <p:nvPr/>
          </p:nvSpPr>
          <p:spPr bwMode="auto">
            <a:xfrm flipV="1">
              <a:off x="2542" y="2539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5" name="Rectangle 89"/>
            <p:cNvSpPr>
              <a:spLocks noChangeArrowheads="1"/>
            </p:cNvSpPr>
            <p:nvPr/>
          </p:nvSpPr>
          <p:spPr bwMode="auto">
            <a:xfrm>
              <a:off x="2613" y="2539"/>
              <a:ext cx="1105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Source synchronous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56" name="Line 90"/>
            <p:cNvSpPr>
              <a:spLocks noChangeShapeType="1"/>
            </p:cNvSpPr>
            <p:nvPr/>
          </p:nvSpPr>
          <p:spPr bwMode="auto">
            <a:xfrm flipV="1">
              <a:off x="5225" y="2539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7" name="Line 91"/>
            <p:cNvSpPr>
              <a:spLocks noChangeShapeType="1"/>
            </p:cNvSpPr>
            <p:nvPr/>
          </p:nvSpPr>
          <p:spPr bwMode="auto">
            <a:xfrm flipV="1">
              <a:off x="5255" y="2539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8" name="Line 92"/>
            <p:cNvSpPr>
              <a:spLocks noChangeShapeType="1"/>
            </p:cNvSpPr>
            <p:nvPr/>
          </p:nvSpPr>
          <p:spPr bwMode="auto">
            <a:xfrm>
              <a:off x="1503" y="2683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9" name="Line 93"/>
            <p:cNvSpPr>
              <a:spLocks noChangeShapeType="1"/>
            </p:cNvSpPr>
            <p:nvPr/>
          </p:nvSpPr>
          <p:spPr bwMode="auto">
            <a:xfrm>
              <a:off x="1503" y="2714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60" name="Line 94"/>
            <p:cNvSpPr>
              <a:spLocks noChangeShapeType="1"/>
            </p:cNvSpPr>
            <p:nvPr/>
          </p:nvSpPr>
          <p:spPr bwMode="auto">
            <a:xfrm flipV="1">
              <a:off x="1503" y="2714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61" name="Line 95"/>
            <p:cNvSpPr>
              <a:spLocks noChangeShapeType="1"/>
            </p:cNvSpPr>
            <p:nvPr/>
          </p:nvSpPr>
          <p:spPr bwMode="auto">
            <a:xfrm flipV="1">
              <a:off x="1534" y="2714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62" name="Rectangle 96"/>
            <p:cNvSpPr>
              <a:spLocks noChangeArrowheads="1"/>
            </p:cNvSpPr>
            <p:nvPr/>
          </p:nvSpPr>
          <p:spPr bwMode="auto">
            <a:xfrm>
              <a:off x="2963" y="2704"/>
              <a:ext cx="84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</a:rPr>
                <a:t>Data Link Layer</a:t>
              </a:r>
              <a:endParaRPr lang="en-US" sz="24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</a:endParaRPr>
            </a:p>
          </p:txBody>
        </p:sp>
        <p:sp>
          <p:nvSpPr>
            <p:cNvPr id="29763" name="Line 97"/>
            <p:cNvSpPr>
              <a:spLocks noChangeShapeType="1"/>
            </p:cNvSpPr>
            <p:nvPr/>
          </p:nvSpPr>
          <p:spPr bwMode="auto">
            <a:xfrm flipV="1">
              <a:off x="5225" y="2714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64" name="Line 98"/>
            <p:cNvSpPr>
              <a:spLocks noChangeShapeType="1"/>
            </p:cNvSpPr>
            <p:nvPr/>
          </p:nvSpPr>
          <p:spPr bwMode="auto">
            <a:xfrm flipV="1">
              <a:off x="5255" y="2714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65" name="Line 99"/>
            <p:cNvSpPr>
              <a:spLocks noChangeShapeType="1"/>
            </p:cNvSpPr>
            <p:nvPr/>
          </p:nvSpPr>
          <p:spPr bwMode="auto">
            <a:xfrm>
              <a:off x="1503" y="2858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66" name="Line 100"/>
            <p:cNvSpPr>
              <a:spLocks noChangeShapeType="1"/>
            </p:cNvSpPr>
            <p:nvPr/>
          </p:nvSpPr>
          <p:spPr bwMode="auto">
            <a:xfrm flipV="1">
              <a:off x="1503" y="2858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67" name="Line 101"/>
            <p:cNvSpPr>
              <a:spLocks noChangeShapeType="1"/>
            </p:cNvSpPr>
            <p:nvPr/>
          </p:nvSpPr>
          <p:spPr bwMode="auto">
            <a:xfrm flipV="1">
              <a:off x="1534" y="2858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68" name="Rectangle 102"/>
            <p:cNvSpPr>
              <a:spLocks noChangeArrowheads="1"/>
            </p:cNvSpPr>
            <p:nvPr/>
          </p:nvSpPr>
          <p:spPr bwMode="auto">
            <a:xfrm>
              <a:off x="1606" y="2848"/>
              <a:ext cx="62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Frame Size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69" name="Line 103"/>
            <p:cNvSpPr>
              <a:spLocks noChangeShapeType="1"/>
            </p:cNvSpPr>
            <p:nvPr/>
          </p:nvSpPr>
          <p:spPr bwMode="auto">
            <a:xfrm flipV="1">
              <a:off x="2542" y="2858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70" name="Rectangle 104"/>
            <p:cNvSpPr>
              <a:spLocks noChangeArrowheads="1"/>
            </p:cNvSpPr>
            <p:nvPr/>
          </p:nvSpPr>
          <p:spPr bwMode="auto">
            <a:xfrm>
              <a:off x="2613" y="2848"/>
              <a:ext cx="29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1byte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71" name="Line 105"/>
            <p:cNvSpPr>
              <a:spLocks noChangeShapeType="1"/>
            </p:cNvSpPr>
            <p:nvPr/>
          </p:nvSpPr>
          <p:spPr bwMode="auto">
            <a:xfrm flipV="1">
              <a:off x="5225" y="2858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72" name="Line 106"/>
            <p:cNvSpPr>
              <a:spLocks noChangeShapeType="1"/>
            </p:cNvSpPr>
            <p:nvPr/>
          </p:nvSpPr>
          <p:spPr bwMode="auto">
            <a:xfrm flipV="1">
              <a:off x="5255" y="2858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73" name="Line 107"/>
            <p:cNvSpPr>
              <a:spLocks noChangeShapeType="1"/>
            </p:cNvSpPr>
            <p:nvPr/>
          </p:nvSpPr>
          <p:spPr bwMode="auto">
            <a:xfrm>
              <a:off x="1503" y="2992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74" name="Line 108"/>
            <p:cNvSpPr>
              <a:spLocks noChangeShapeType="1"/>
            </p:cNvSpPr>
            <p:nvPr/>
          </p:nvSpPr>
          <p:spPr bwMode="auto">
            <a:xfrm flipV="1">
              <a:off x="1503" y="3002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75" name="Line 109"/>
            <p:cNvSpPr>
              <a:spLocks noChangeShapeType="1"/>
            </p:cNvSpPr>
            <p:nvPr/>
          </p:nvSpPr>
          <p:spPr bwMode="auto">
            <a:xfrm flipV="1">
              <a:off x="1534" y="3002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76" name="Rectangle 110"/>
            <p:cNvSpPr>
              <a:spLocks noChangeArrowheads="1"/>
            </p:cNvSpPr>
            <p:nvPr/>
          </p:nvSpPr>
          <p:spPr bwMode="auto">
            <a:xfrm>
              <a:off x="1606" y="2992"/>
              <a:ext cx="863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Error Correction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77" name="Line 111"/>
            <p:cNvSpPr>
              <a:spLocks noChangeShapeType="1"/>
            </p:cNvSpPr>
            <p:nvPr/>
          </p:nvSpPr>
          <p:spPr bwMode="auto">
            <a:xfrm flipV="1">
              <a:off x="2542" y="3002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78" name="Rectangle 112"/>
            <p:cNvSpPr>
              <a:spLocks noChangeArrowheads="1"/>
            </p:cNvSpPr>
            <p:nvPr/>
          </p:nvSpPr>
          <p:spPr bwMode="auto">
            <a:xfrm>
              <a:off x="2613" y="2992"/>
              <a:ext cx="593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32 bit CRC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79" name="Line 113"/>
            <p:cNvSpPr>
              <a:spLocks noChangeShapeType="1"/>
            </p:cNvSpPr>
            <p:nvPr/>
          </p:nvSpPr>
          <p:spPr bwMode="auto">
            <a:xfrm flipV="1">
              <a:off x="5225" y="3002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80" name="Line 114"/>
            <p:cNvSpPr>
              <a:spLocks noChangeShapeType="1"/>
            </p:cNvSpPr>
            <p:nvPr/>
          </p:nvSpPr>
          <p:spPr bwMode="auto">
            <a:xfrm flipV="1">
              <a:off x="5255" y="3002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81" name="Line 115"/>
            <p:cNvSpPr>
              <a:spLocks noChangeShapeType="1"/>
            </p:cNvSpPr>
            <p:nvPr/>
          </p:nvSpPr>
          <p:spPr bwMode="auto">
            <a:xfrm>
              <a:off x="1503" y="3136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82" name="Line 116"/>
            <p:cNvSpPr>
              <a:spLocks noChangeShapeType="1"/>
            </p:cNvSpPr>
            <p:nvPr/>
          </p:nvSpPr>
          <p:spPr bwMode="auto">
            <a:xfrm flipV="1">
              <a:off x="1503" y="3146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83" name="Line 117"/>
            <p:cNvSpPr>
              <a:spLocks noChangeShapeType="1"/>
            </p:cNvSpPr>
            <p:nvPr/>
          </p:nvSpPr>
          <p:spPr bwMode="auto">
            <a:xfrm flipV="1">
              <a:off x="1534" y="3146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84" name="Rectangle 118"/>
            <p:cNvSpPr>
              <a:spLocks noChangeArrowheads="1"/>
            </p:cNvSpPr>
            <p:nvPr/>
          </p:nvSpPr>
          <p:spPr bwMode="auto">
            <a:xfrm>
              <a:off x="1606" y="3135"/>
              <a:ext cx="69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Transactions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9785" name="Line 119"/>
            <p:cNvSpPr>
              <a:spLocks noChangeShapeType="1"/>
            </p:cNvSpPr>
            <p:nvPr/>
          </p:nvSpPr>
          <p:spPr bwMode="auto">
            <a:xfrm flipV="1">
              <a:off x="2542" y="3146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86" name="Rectangle 120"/>
            <p:cNvSpPr>
              <a:spLocks noChangeArrowheads="1"/>
            </p:cNvSpPr>
            <p:nvPr/>
          </p:nvSpPr>
          <p:spPr bwMode="auto">
            <a:xfrm>
              <a:off x="2613" y="3135"/>
              <a:ext cx="109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Split transaction bus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87" name="Line 121"/>
            <p:cNvSpPr>
              <a:spLocks noChangeShapeType="1"/>
            </p:cNvSpPr>
            <p:nvPr/>
          </p:nvSpPr>
          <p:spPr bwMode="auto">
            <a:xfrm flipV="1">
              <a:off x="5225" y="3146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88" name="Line 122"/>
            <p:cNvSpPr>
              <a:spLocks noChangeShapeType="1"/>
            </p:cNvSpPr>
            <p:nvPr/>
          </p:nvSpPr>
          <p:spPr bwMode="auto">
            <a:xfrm flipV="1">
              <a:off x="5255" y="3146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89" name="Line 123"/>
            <p:cNvSpPr>
              <a:spLocks noChangeShapeType="1"/>
            </p:cNvSpPr>
            <p:nvPr/>
          </p:nvSpPr>
          <p:spPr bwMode="auto">
            <a:xfrm>
              <a:off x="1503" y="3280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90" name="Line 124"/>
            <p:cNvSpPr>
              <a:spLocks noChangeShapeType="1"/>
            </p:cNvSpPr>
            <p:nvPr/>
          </p:nvSpPr>
          <p:spPr bwMode="auto">
            <a:xfrm flipV="1">
              <a:off x="1503" y="3290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91" name="Line 125"/>
            <p:cNvSpPr>
              <a:spLocks noChangeShapeType="1"/>
            </p:cNvSpPr>
            <p:nvPr/>
          </p:nvSpPr>
          <p:spPr bwMode="auto">
            <a:xfrm flipV="1">
              <a:off x="1534" y="3290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92" name="Rectangle 126"/>
            <p:cNvSpPr>
              <a:spLocks noChangeArrowheads="1"/>
            </p:cNvSpPr>
            <p:nvPr/>
          </p:nvSpPr>
          <p:spPr bwMode="auto">
            <a:xfrm>
              <a:off x="1606" y="3279"/>
              <a:ext cx="56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Bandwidth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93" name="Line 127"/>
            <p:cNvSpPr>
              <a:spLocks noChangeShapeType="1"/>
            </p:cNvSpPr>
            <p:nvPr/>
          </p:nvSpPr>
          <p:spPr bwMode="auto">
            <a:xfrm flipV="1">
              <a:off x="2542" y="3290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94" name="Rectangle 128"/>
            <p:cNvSpPr>
              <a:spLocks noChangeArrowheads="1"/>
            </p:cNvSpPr>
            <p:nvPr/>
          </p:nvSpPr>
          <p:spPr bwMode="auto">
            <a:xfrm>
              <a:off x="2613" y="3279"/>
              <a:ext cx="984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250 MB/s per lane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95" name="Line 129"/>
            <p:cNvSpPr>
              <a:spLocks noChangeShapeType="1"/>
            </p:cNvSpPr>
            <p:nvPr/>
          </p:nvSpPr>
          <p:spPr bwMode="auto">
            <a:xfrm flipV="1">
              <a:off x="5225" y="3290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96" name="Line 130"/>
            <p:cNvSpPr>
              <a:spLocks noChangeShapeType="1"/>
            </p:cNvSpPr>
            <p:nvPr/>
          </p:nvSpPr>
          <p:spPr bwMode="auto">
            <a:xfrm flipV="1">
              <a:off x="5255" y="3290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97" name="Line 131"/>
            <p:cNvSpPr>
              <a:spLocks noChangeShapeType="1"/>
            </p:cNvSpPr>
            <p:nvPr/>
          </p:nvSpPr>
          <p:spPr bwMode="auto">
            <a:xfrm>
              <a:off x="1503" y="3423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98" name="Line 132"/>
            <p:cNvSpPr>
              <a:spLocks noChangeShapeType="1"/>
            </p:cNvSpPr>
            <p:nvPr/>
          </p:nvSpPr>
          <p:spPr bwMode="auto">
            <a:xfrm>
              <a:off x="1503" y="3454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99" name="Line 133"/>
            <p:cNvSpPr>
              <a:spLocks noChangeShapeType="1"/>
            </p:cNvSpPr>
            <p:nvPr/>
          </p:nvSpPr>
          <p:spPr bwMode="auto">
            <a:xfrm flipV="1">
              <a:off x="1503" y="3454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00" name="Line 134"/>
            <p:cNvSpPr>
              <a:spLocks noChangeShapeType="1"/>
            </p:cNvSpPr>
            <p:nvPr/>
          </p:nvSpPr>
          <p:spPr bwMode="auto">
            <a:xfrm flipV="1">
              <a:off x="1534" y="3454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01" name="Rectangle 135"/>
            <p:cNvSpPr>
              <a:spLocks noChangeArrowheads="1"/>
            </p:cNvSpPr>
            <p:nvPr/>
          </p:nvSpPr>
          <p:spPr bwMode="auto">
            <a:xfrm>
              <a:off x="3004" y="3454"/>
              <a:ext cx="78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pitchFamily="34" charset="0"/>
                </a:rPr>
                <a:t>Network Layer</a:t>
              </a:r>
              <a:endParaRPr lang="en-US" sz="2400" dirty="0">
                <a:solidFill>
                  <a:srgbClr val="C00000"/>
                </a:solidFill>
                <a:latin typeface="Arial" pitchFamily="34" charset="0"/>
              </a:endParaRPr>
            </a:p>
          </p:txBody>
        </p:sp>
        <p:sp>
          <p:nvSpPr>
            <p:cNvPr id="29802" name="Line 136"/>
            <p:cNvSpPr>
              <a:spLocks noChangeShapeType="1"/>
            </p:cNvSpPr>
            <p:nvPr/>
          </p:nvSpPr>
          <p:spPr bwMode="auto">
            <a:xfrm flipV="1">
              <a:off x="5225" y="3454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03" name="Line 137"/>
            <p:cNvSpPr>
              <a:spLocks noChangeShapeType="1"/>
            </p:cNvSpPr>
            <p:nvPr/>
          </p:nvSpPr>
          <p:spPr bwMode="auto">
            <a:xfrm flipV="1">
              <a:off x="5255" y="3454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04" name="Line 138"/>
            <p:cNvSpPr>
              <a:spLocks noChangeShapeType="1"/>
            </p:cNvSpPr>
            <p:nvPr/>
          </p:nvSpPr>
          <p:spPr bwMode="auto">
            <a:xfrm>
              <a:off x="1503" y="3598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05" name="Line 139"/>
            <p:cNvSpPr>
              <a:spLocks noChangeShapeType="1"/>
            </p:cNvSpPr>
            <p:nvPr/>
          </p:nvSpPr>
          <p:spPr bwMode="auto">
            <a:xfrm flipV="1">
              <a:off x="1503" y="3598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06" name="Line 140"/>
            <p:cNvSpPr>
              <a:spLocks noChangeShapeType="1"/>
            </p:cNvSpPr>
            <p:nvPr/>
          </p:nvSpPr>
          <p:spPr bwMode="auto">
            <a:xfrm flipV="1">
              <a:off x="1534" y="3598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07" name="Rectangle 141"/>
            <p:cNvSpPr>
              <a:spLocks noChangeArrowheads="1"/>
            </p:cNvSpPr>
            <p:nvPr/>
          </p:nvSpPr>
          <p:spPr bwMode="auto">
            <a:xfrm>
              <a:off x="1606" y="3598"/>
              <a:ext cx="80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Routing Nodes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808" name="Line 142"/>
            <p:cNvSpPr>
              <a:spLocks noChangeShapeType="1"/>
            </p:cNvSpPr>
            <p:nvPr/>
          </p:nvSpPr>
          <p:spPr bwMode="auto">
            <a:xfrm flipV="1">
              <a:off x="2542" y="3598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09" name="Rectangle 143"/>
            <p:cNvSpPr>
              <a:spLocks noChangeArrowheads="1"/>
            </p:cNvSpPr>
            <p:nvPr/>
          </p:nvSpPr>
          <p:spPr bwMode="auto">
            <a:xfrm>
              <a:off x="2613" y="3598"/>
              <a:ext cx="485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Switches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810" name="Line 144"/>
            <p:cNvSpPr>
              <a:spLocks noChangeShapeType="1"/>
            </p:cNvSpPr>
            <p:nvPr/>
          </p:nvSpPr>
          <p:spPr bwMode="auto">
            <a:xfrm flipV="1">
              <a:off x="5225" y="3598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11" name="Line 145"/>
            <p:cNvSpPr>
              <a:spLocks noChangeShapeType="1"/>
            </p:cNvSpPr>
            <p:nvPr/>
          </p:nvSpPr>
          <p:spPr bwMode="auto">
            <a:xfrm flipV="1">
              <a:off x="5255" y="3598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12" name="Line 146"/>
            <p:cNvSpPr>
              <a:spLocks noChangeShapeType="1"/>
            </p:cNvSpPr>
            <p:nvPr/>
          </p:nvSpPr>
          <p:spPr bwMode="auto">
            <a:xfrm>
              <a:off x="1503" y="3742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13" name="Line 147"/>
            <p:cNvSpPr>
              <a:spLocks noChangeShapeType="1"/>
            </p:cNvSpPr>
            <p:nvPr/>
          </p:nvSpPr>
          <p:spPr bwMode="auto">
            <a:xfrm>
              <a:off x="1503" y="3773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42"/>
            <p:cNvSpPr>
              <a:spLocks noChangeArrowheads="1"/>
            </p:cNvSpPr>
            <p:nvPr/>
          </p:nvSpPr>
          <p:spPr bwMode="auto">
            <a:xfrm>
              <a:off x="4094" y="1670"/>
              <a:ext cx="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i="1" dirty="0">
                <a:solidFill>
                  <a:srgbClr val="00B050"/>
                </a:solidFill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368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USB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371600"/>
            <a:ext cx="7924800" cy="54864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USB</a:t>
            </a:r>
            <a:r>
              <a:rPr lang="en-US" sz="2800" dirty="0">
                <a:latin typeface="Calibri" panose="020F0502020204030204" pitchFamily="34" charset="0"/>
              </a:rPr>
              <a:t> (Universal Serial Bus)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De facto </a:t>
            </a:r>
            <a:r>
              <a:rPr lang="en-US" sz="2000" dirty="0">
                <a:solidFill>
                  <a:srgbClr val="33CC66"/>
                </a:solidFill>
                <a:latin typeface="Calibri" panose="020F0502020204030204" pitchFamily="34" charset="0"/>
              </a:rPr>
              <a:t>standard</a:t>
            </a:r>
            <a:r>
              <a:rPr lang="en-US" sz="2000" dirty="0">
                <a:latin typeface="Calibri" panose="020F0502020204030204" pitchFamily="34" charset="0"/>
              </a:rPr>
              <a:t> for connecting all types of </a:t>
            </a:r>
            <a:r>
              <a:rPr lang="en-US" sz="2000" b="1" dirty="0">
                <a:solidFill>
                  <a:srgbClr val="004A4A"/>
                </a:solidFill>
                <a:latin typeface="Calibri" panose="020F0502020204030204" pitchFamily="34" charset="0"/>
              </a:rPr>
              <a:t>peripherals</a:t>
            </a:r>
            <a:r>
              <a:rPr lang="en-US" sz="2000" dirty="0">
                <a:latin typeface="Calibri" panose="020F0502020204030204" pitchFamily="34" charset="0"/>
              </a:rPr>
              <a:t> to a computer (as of today)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Scanners, printers, cell phones, pen drives, …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This is also a serial bus to allow high speed </a:t>
            </a:r>
            <a:r>
              <a:rPr lang="en-US" sz="2800" dirty="0" err="1">
                <a:latin typeface="Calibri" panose="020F0502020204030204" pitchFamily="34" charset="0"/>
              </a:rPr>
              <a:t>signalling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Each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 USB port</a:t>
            </a:r>
            <a:r>
              <a:rPr lang="en-US" sz="2800" dirty="0">
                <a:latin typeface="Calibri" panose="020F0502020204030204" pitchFamily="34" charset="0"/>
              </a:rPr>
              <a:t> (host) can be connected to a set of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devices</a:t>
            </a:r>
            <a:r>
              <a:rPr lang="en-US" sz="2800" dirty="0">
                <a:latin typeface="Calibri" panose="020F0502020204030204" pitchFamily="34" charset="0"/>
              </a:rPr>
              <a:t> arranged as a tree.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Each</a:t>
            </a:r>
            <a:r>
              <a:rPr lang="en-US" sz="2800" dirty="0">
                <a:solidFill>
                  <a:srgbClr val="0047FF"/>
                </a:solidFill>
                <a:latin typeface="Calibri" panose="020F0502020204030204" pitchFamily="34" charset="0"/>
              </a:rPr>
              <a:t> internal node</a:t>
            </a:r>
            <a:r>
              <a:rPr lang="en-US" sz="2800" dirty="0">
                <a:latin typeface="Calibri" panose="020F0502020204030204" pitchFamily="34" charset="0"/>
              </a:rPr>
              <a:t> is known as a </a:t>
            </a:r>
            <a:r>
              <a:rPr lang="en-US" sz="2800" dirty="0">
                <a:solidFill>
                  <a:srgbClr val="FF3333"/>
                </a:solidFill>
                <a:latin typeface="Calibri" panose="020F0502020204030204" pitchFamily="34" charset="0"/>
              </a:rPr>
              <a:t>hub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We can </a:t>
            </a:r>
            <a:r>
              <a:rPr lang="en-US" sz="2800" dirty="0">
                <a:solidFill>
                  <a:srgbClr val="0047FF"/>
                </a:solidFill>
                <a:latin typeface="Calibri" panose="020F0502020204030204" pitchFamily="34" charset="0"/>
              </a:rPr>
              <a:t>connect</a:t>
            </a:r>
            <a:r>
              <a:rPr lang="en-US" sz="2800" dirty="0">
                <a:latin typeface="Calibri" panose="020F0502020204030204" pitchFamily="34" charset="0"/>
              </a:rPr>
              <a:t> a total of 127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devices</a:t>
            </a:r>
            <a:r>
              <a:rPr lang="en-US" sz="2800" dirty="0">
                <a:latin typeface="Calibri" panose="020F0502020204030204" pitchFamily="34" charset="0"/>
              </a:rPr>
              <a:t> (including hubs).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max depth</a:t>
            </a:r>
            <a:r>
              <a:rPr lang="en-US" sz="2800" dirty="0">
                <a:latin typeface="Calibri" panose="020F0502020204030204" pitchFamily="34" charset="0"/>
              </a:rPr>
              <a:t> = 5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USB Physical Layer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41600" y="1874838"/>
            <a:ext cx="7416800" cy="4144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USB connector</a:t>
            </a:r>
            <a:r>
              <a:rPr lang="en-US" dirty="0">
                <a:latin typeface="Calibri" panose="020F0502020204030204" pitchFamily="34" charset="0"/>
              </a:rPr>
              <a:t> has 4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pins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V</a:t>
            </a:r>
            <a:r>
              <a:rPr lang="en-US" baseline="-33000" dirty="0" err="1">
                <a:latin typeface="Calibri" panose="020F0502020204030204" pitchFamily="34" charset="0"/>
              </a:rPr>
              <a:t>cc</a:t>
            </a:r>
            <a:r>
              <a:rPr lang="en-US" dirty="0">
                <a:latin typeface="Calibri" panose="020F0502020204030204" pitchFamily="34" charset="0"/>
              </a:rPr>
              <a:t> → 5V DC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D</a:t>
            </a:r>
            <a:r>
              <a:rPr lang="en-US" baseline="33000" dirty="0">
                <a:latin typeface="Calibri" panose="020F0502020204030204" pitchFamily="34" charset="0"/>
              </a:rPr>
              <a:t>+</a:t>
            </a:r>
            <a:r>
              <a:rPr lang="en-US" dirty="0">
                <a:latin typeface="Calibri" panose="020F0502020204030204" pitchFamily="34" charset="0"/>
              </a:rPr>
              <a:t> and D</a:t>
            </a:r>
            <a:r>
              <a:rPr lang="en-US" baseline="33000" dirty="0">
                <a:latin typeface="Calibri" panose="020F0502020204030204" pitchFamily="34" charset="0"/>
              </a:rPr>
              <a:t>- </a:t>
            </a:r>
            <a:r>
              <a:rPr lang="en-US" dirty="0">
                <a:latin typeface="Calibri" panose="020F0502020204030204" pitchFamily="34" charset="0"/>
              </a:rPr>
              <a:t>: differential pair (3.3V)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b="1" dirty="0" err="1">
                <a:solidFill>
                  <a:srgbClr val="2323DC"/>
                </a:solidFill>
                <a:latin typeface="Calibri" panose="020F0502020204030204" pitchFamily="34" charset="0"/>
              </a:rPr>
              <a:t>Gnd</a:t>
            </a:r>
            <a:r>
              <a:rPr lang="en-US" b="1" dirty="0">
                <a:solidFill>
                  <a:srgbClr val="2323DC"/>
                </a:solidFill>
                <a:latin typeface="Calibri" panose="020F0502020204030204" pitchFamily="34" charset="0"/>
              </a:rPr>
              <a:t> pin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Micro and Mini USB ports have an additional pin → ID (helps differentiate between device and host)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Uses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 NRZI </a:t>
            </a:r>
            <a:r>
              <a:rPr lang="en-US" dirty="0" err="1">
                <a:solidFill>
                  <a:srgbClr val="2300DC"/>
                </a:solidFill>
                <a:latin typeface="Calibri" panose="020F0502020204030204" pitchFamily="34" charset="0"/>
              </a:rPr>
              <a:t>signalling</a:t>
            </a:r>
            <a:r>
              <a:rPr lang="en-US" dirty="0">
                <a:latin typeface="Calibri" panose="020F0502020204030204" pitchFamily="34" charset="0"/>
              </a:rPr>
              <a:t> with dummy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bits</a:t>
            </a:r>
            <a:r>
              <a:rPr lang="en-US" dirty="0">
                <a:latin typeface="Calibri" panose="020F0502020204030204" pitchFamily="34" charset="0"/>
              </a:rPr>
              <a:t> (for </a:t>
            </a:r>
            <a:r>
              <a:rPr lang="en-US" dirty="0">
                <a:effectLst>
                  <a:outerShdw dist="17961" dir="2700000">
                    <a:scrgbClr r="0" g="0" b="0"/>
                  </a:outerShdw>
                </a:effectLst>
                <a:latin typeface="Calibri" panose="020F0502020204030204" pitchFamily="34" charset="0"/>
              </a:rPr>
              <a:t>clock recovery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USB Data Link Layer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524000"/>
            <a:ext cx="7416800" cy="41910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Four kinds of packets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Control</a:t>
            </a:r>
            <a:r>
              <a:rPr lang="en-US" dirty="0">
                <a:latin typeface="Calibri" panose="020F0502020204030204" pitchFamily="34" charset="0"/>
              </a:rPr>
              <a:t> → control messages to configure devices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Interrupt</a:t>
            </a:r>
            <a:r>
              <a:rPr lang="en-US" dirty="0">
                <a:latin typeface="Calibri" panose="020F0502020204030204" pitchFamily="34" charset="0"/>
              </a:rPr>
              <a:t> → interrupts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Bulk</a:t>
            </a:r>
            <a:r>
              <a:rPr lang="en-US" dirty="0">
                <a:latin typeface="Calibri" panose="020F0502020204030204" pitchFamily="34" charset="0"/>
              </a:rPr>
              <a:t> → Large amount of data transfer (printing a page)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4C1900"/>
                </a:solidFill>
                <a:latin typeface="Calibri" panose="020F0502020204030204" pitchFamily="34" charset="0"/>
              </a:rPr>
              <a:t>Isochronous</a:t>
            </a:r>
            <a:r>
              <a:rPr lang="en-US" dirty="0">
                <a:latin typeface="Calibri" panose="020F0502020204030204" pitchFamily="34" charset="0"/>
              </a:rPr>
              <a:t> → Data transfer at a fixed rate (web camera)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Implements a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split transaction</a:t>
            </a:r>
            <a:r>
              <a:rPr lang="en-US" dirty="0">
                <a:latin typeface="Calibri" panose="020F0502020204030204" pitchFamily="34" charset="0"/>
              </a:rPr>
              <a:t> bus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Network Layer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676400"/>
            <a:ext cx="8026400" cy="49530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Each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USB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device</a:t>
            </a:r>
            <a:r>
              <a:rPr lang="en-US" sz="2800" dirty="0">
                <a:latin typeface="Calibri" panose="020F0502020204030204" pitchFamily="34" charset="0"/>
              </a:rPr>
              <a:t> is assigned a </a:t>
            </a:r>
            <a:r>
              <a:rPr lang="en-US" sz="2800" dirty="0">
                <a:solidFill>
                  <a:srgbClr val="3DEB3D"/>
                </a:solidFill>
                <a:latin typeface="Calibri" panose="020F0502020204030204" pitchFamily="34" charset="0"/>
              </a:rPr>
              <a:t>7 bit</a:t>
            </a:r>
            <a:r>
              <a:rPr lang="en-US" sz="2800" dirty="0">
                <a:latin typeface="Calibri" panose="020F0502020204030204" pitchFamily="34" charset="0"/>
              </a:rPr>
              <a:t> id by the </a:t>
            </a:r>
            <a:r>
              <a:rPr lang="en-US" sz="2800" dirty="0">
                <a:solidFill>
                  <a:srgbClr val="0099FF"/>
                </a:solidFill>
                <a:latin typeface="Calibri" panose="020F0502020204030204" pitchFamily="34" charset="0"/>
              </a:rPr>
              <a:t>host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Every </a:t>
            </a:r>
            <a:r>
              <a:rPr lang="en-US" dirty="0">
                <a:solidFill>
                  <a:srgbClr val="0047FF"/>
                </a:solidFill>
                <a:latin typeface="Calibri" panose="020F0502020204030204" pitchFamily="34" charset="0"/>
              </a:rPr>
              <a:t>USB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47FF"/>
                </a:solidFill>
                <a:latin typeface="Calibri" panose="020F0502020204030204" pitchFamily="34" charset="0"/>
              </a:rPr>
              <a:t>device</a:t>
            </a:r>
            <a:r>
              <a:rPr lang="en-US" dirty="0">
                <a:latin typeface="Calibri" panose="020F0502020204030204" pitchFamily="34" charset="0"/>
              </a:rPr>
              <a:t> defines a set of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 I/O ports</a:t>
            </a:r>
            <a:r>
              <a:rPr lang="en-US" dirty="0">
                <a:latin typeface="Calibri" panose="020F0502020204030204" pitchFamily="34" charset="0"/>
              </a:rPr>
              <a:t>, limited to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1800" dirty="0">
                <a:latin typeface="Calibri" panose="020F0502020204030204" pitchFamily="34" charset="0"/>
              </a:rPr>
              <a:t>16 </a:t>
            </a:r>
            <a:r>
              <a:rPr lang="en-US" sz="1800" b="1" dirty="0">
                <a:solidFill>
                  <a:srgbClr val="00AE00"/>
                </a:solidFill>
                <a:latin typeface="Calibri" panose="020F0502020204030204" pitchFamily="34" charset="0"/>
              </a:rPr>
              <a:t>IN</a:t>
            </a:r>
            <a:r>
              <a:rPr lang="en-US" sz="1800" i="1" dirty="0">
                <a:solidFill>
                  <a:srgbClr val="00AE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</a:rPr>
              <a:t>ports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1800" dirty="0">
                <a:latin typeface="Calibri" panose="020F0502020204030204" pitchFamily="34" charset="0"/>
              </a:rPr>
              <a:t>16 </a:t>
            </a:r>
            <a:r>
              <a:rPr lang="en-US" sz="1800" b="1" dirty="0">
                <a:solidFill>
                  <a:srgbClr val="DC2300"/>
                </a:solidFill>
                <a:latin typeface="Calibri" panose="020F0502020204030204" pitchFamily="34" charset="0"/>
              </a:rPr>
              <a:t>OUT</a:t>
            </a:r>
            <a:r>
              <a:rPr lang="en-US" sz="1800" dirty="0">
                <a:latin typeface="Calibri" panose="020F0502020204030204" pitchFamily="34" charset="0"/>
              </a:rPr>
              <a:t> ports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Thus each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port</a:t>
            </a:r>
            <a:r>
              <a:rPr lang="en-US" dirty="0">
                <a:latin typeface="Calibri" panose="020F0502020204030204" pitchFamily="34" charset="0"/>
              </a:rPr>
              <a:t> has a unique 11 bit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address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Software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drivers</a:t>
            </a:r>
            <a:r>
              <a:rPr lang="en-US" dirty="0">
                <a:latin typeface="Calibri" panose="020F0502020204030204" pitchFamily="34" charset="0"/>
              </a:rPr>
              <a:t> talk to the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device</a:t>
            </a:r>
            <a:r>
              <a:rPr lang="en-US" dirty="0">
                <a:latin typeface="Calibri" panose="020F0502020204030204" pitchFamily="34" charset="0"/>
              </a:rPr>
              <a:t> by sending messages to the corresponding </a:t>
            </a:r>
            <a:r>
              <a:rPr lang="en-US" dirty="0">
                <a:solidFill>
                  <a:srgbClr val="0084D1"/>
                </a:solidFill>
                <a:latin typeface="Calibri" panose="020F0502020204030204" pitchFamily="34" charset="0"/>
              </a:rPr>
              <a:t>port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Protocol Layer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Stream pipe (unstructured), message pipe (structured with a handshaking mechanism)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99519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USB </a:t>
            </a:r>
            <a:r>
              <a:rPr lang="fr-FR" dirty="0" err="1">
                <a:solidFill>
                  <a:schemeClr val="tx1"/>
                </a:solidFill>
              </a:rPr>
              <a:t>Summary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058777"/>
              </p:ext>
            </p:extLst>
          </p:nvPr>
        </p:nvGraphicFramePr>
        <p:xfrm>
          <a:off x="2933700" y="1987550"/>
          <a:ext cx="6762750" cy="1285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USB (Universal Serial Bus)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Connecting peripheral devices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keyboards, mice, web cameras, pen drives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758670"/>
              </p:ext>
            </p:extLst>
          </p:nvPr>
        </p:nvGraphicFramePr>
        <p:xfrm>
          <a:off x="2924175" y="3606800"/>
          <a:ext cx="6096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Topology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Point-to-point, Serial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  <a:r>
                        <a:rPr lang="en-US" baseline="0" dirty="0"/>
                        <a:t> bit, half-duplex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504213"/>
              </p:ext>
            </p:extLst>
          </p:nvPr>
        </p:nvGraphicFramePr>
        <p:xfrm>
          <a:off x="2933700" y="4997450"/>
          <a:ext cx="6096000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</a:t>
                      </a:r>
                      <a:r>
                        <a:rPr lang="en-US" baseline="0" dirty="0"/>
                        <a:t> Layer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Signalling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LVDS based differential </a:t>
                      </a:r>
                      <a:r>
                        <a:rPr lang="en-US" dirty="0" err="1"/>
                        <a:t>signalling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NRZI (transition represents a logical</a:t>
                      </a:r>
                      <a:r>
                        <a:rPr lang="en-US" baseline="0" dirty="0"/>
                        <a:t> 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Asynchronous</a:t>
                      </a:r>
                      <a:r>
                        <a:rPr lang="en-US" baseline="0" dirty="0"/>
                        <a:t> (a 0 added after 6 continuous 1s for clock recovery)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18569" y="762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>
                <a:solidFill>
                  <a:schemeClr val="tx1"/>
                </a:solidFill>
              </a:rPr>
              <a:t>USB </a:t>
            </a:r>
            <a:r>
              <a:rPr lang="fr-FR" dirty="0" err="1">
                <a:solidFill>
                  <a:schemeClr val="tx1"/>
                </a:solidFill>
              </a:rPr>
              <a:t>Summary</a:t>
            </a:r>
            <a:r>
              <a:rPr lang="fr-FR" dirty="0">
                <a:solidFill>
                  <a:schemeClr val="tx1"/>
                </a:solidFill>
              </a:rPr>
              <a:t> - II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04954"/>
              </p:ext>
            </p:extLst>
          </p:nvPr>
        </p:nvGraphicFramePr>
        <p:xfrm>
          <a:off x="3295650" y="930275"/>
          <a:ext cx="6096000" cy="239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Link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</a:t>
                      </a:r>
                      <a:r>
                        <a:rPr lang="en-US" baseline="0" dirty="0"/>
                        <a:t>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 – 1058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 Correction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Split Transaction</a:t>
                      </a:r>
                      <a:r>
                        <a:rPr lang="en-US" baseline="0" dirty="0"/>
                        <a:t> Bus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 KB/s (low speed)</a:t>
                      </a:r>
                    </a:p>
                    <a:p>
                      <a:r>
                        <a:rPr lang="en-US" dirty="0"/>
                        <a:t>1.5 MB/s (full speed)</a:t>
                      </a:r>
                    </a:p>
                    <a:p>
                      <a:r>
                        <a:rPr lang="en-US" dirty="0"/>
                        <a:t>60 MB/s (high speed)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471797"/>
              </p:ext>
            </p:extLst>
          </p:nvPr>
        </p:nvGraphicFramePr>
        <p:xfrm>
          <a:off x="2686051" y="3375025"/>
          <a:ext cx="7267575" cy="184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43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3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bit device id, 4 bit end point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a tree</a:t>
                      </a:r>
                      <a:r>
                        <a:rPr lang="en-US" baseline="0" dirty="0"/>
                        <a:t> of hubs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0" dirty="0"/>
                        <a:t> upstream port, up to 4 downstream ports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USB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</a:t>
                      </a:r>
                      <a:r>
                        <a:rPr lang="en-US" baseline="0" dirty="0"/>
                        <a:t> support a maximum of 127 devices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501067"/>
              </p:ext>
            </p:extLst>
          </p:nvPr>
        </p:nvGraphicFramePr>
        <p:xfrm>
          <a:off x="2886075" y="5330825"/>
          <a:ext cx="7105650" cy="138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98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7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Protocol</a:t>
                      </a:r>
                      <a:r>
                        <a:rPr lang="en-US" baseline="0" dirty="0"/>
                        <a:t> Layer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Message Pipe (structured), and stream</a:t>
                      </a:r>
                      <a:r>
                        <a:rPr lang="en-US" baseline="0" dirty="0"/>
                        <a:t> pipe (unstructured)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r>
                        <a:rPr lang="en-US" baseline="0" dirty="0"/>
                        <a:t> of Traffic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Control, Interrupt, Bulk, Isochronous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1587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36800" y="3583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76600" y="1403065"/>
            <a:ext cx="7345362" cy="499773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511175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Overview</a:t>
            </a:r>
          </a:p>
          <a:p>
            <a:pPr marL="574675" indent="-511175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Physical Layer</a:t>
            </a:r>
          </a:p>
          <a:p>
            <a:pPr marL="574675" indent="-511175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Data Link Layer</a:t>
            </a:r>
          </a:p>
          <a:p>
            <a:pPr marL="574675" indent="-511175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Network Layer</a:t>
            </a:r>
          </a:p>
          <a:p>
            <a:pPr marL="574675" indent="-511175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Protocol Layer</a:t>
            </a:r>
          </a:p>
          <a:p>
            <a:pPr marL="574675" indent="-511175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Case Studies</a:t>
            </a:r>
          </a:p>
          <a:p>
            <a:pPr marL="574675" indent="-511175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Storage Media</a:t>
            </a:r>
          </a:p>
          <a:p>
            <a:pPr marL="63500" indent="0">
              <a:buSzPct val="100000"/>
              <a:buNone/>
            </a:pPr>
            <a:endParaRPr lang="en-US" sz="36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7289640" y="5571839"/>
            <a:ext cx="1397160" cy="98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14600" y="3200400"/>
            <a:ext cx="318135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Disks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153275" y="3181350"/>
            <a:ext cx="318135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Optical Drives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43450" y="5791200"/>
            <a:ext cx="318135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Solid State Drives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90" y="-155560"/>
            <a:ext cx="4063970" cy="4063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452" y="438151"/>
            <a:ext cx="2639099" cy="263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404" y="4773492"/>
            <a:ext cx="3464592" cy="87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827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314825" y="4686300"/>
            <a:ext cx="318135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Disks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15" y="1330340"/>
            <a:ext cx="4063970" cy="406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Operating </a:t>
            </a:r>
            <a:r>
              <a:rPr lang="fr-FR" dirty="0" err="1">
                <a:solidFill>
                  <a:schemeClr val="tx1"/>
                </a:solidFill>
              </a:rPr>
              <a:t>System's</a:t>
            </a:r>
            <a:r>
              <a:rPr lang="fr-FR" dirty="0">
                <a:solidFill>
                  <a:schemeClr val="tx1"/>
                </a:solidFill>
              </a:rPr>
              <a:t> I/O </a:t>
            </a:r>
            <a:r>
              <a:rPr lang="fr-FR" dirty="0" err="1">
                <a:solidFill>
                  <a:schemeClr val="tx1"/>
                </a:solidFill>
              </a:rPr>
              <a:t>Stack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41588" y="3927476"/>
            <a:ext cx="7364412" cy="224472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 request goes through the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kernel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device driver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processor</a:t>
            </a:r>
            <a:r>
              <a:rPr lang="en-US" dirty="0">
                <a:latin typeface="Calibri" panose="020F0502020204030204" pitchFamily="34" charset="0"/>
              </a:rPr>
              <a:t>, and</a:t>
            </a:r>
            <a:r>
              <a:rPr lang="en-US" dirty="0">
                <a:solidFill>
                  <a:srgbClr val="004586"/>
                </a:solidFill>
                <a:latin typeface="Calibri" panose="020F0502020204030204" pitchFamily="34" charset="0"/>
              </a:rPr>
              <a:t> I/O system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I/O devices</a:t>
            </a:r>
            <a:r>
              <a:rPr lang="en-US" dirty="0">
                <a:solidFill>
                  <a:srgbClr val="2C001E"/>
                </a:solidFill>
                <a:latin typeface="Calibri" panose="020F0502020204030204" pitchFamily="34" charset="0"/>
              </a:rPr>
              <a:t> are connected to the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motherboard</a:t>
            </a:r>
            <a:r>
              <a:rPr lang="en-US" dirty="0">
                <a:solidFill>
                  <a:srgbClr val="2C001E"/>
                </a:solidFill>
                <a:latin typeface="Calibri" panose="020F0502020204030204" pitchFamily="34" charset="0"/>
              </a:rPr>
              <a:t> via add-on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cards</a:t>
            </a:r>
            <a:r>
              <a:rPr lang="en-US" dirty="0">
                <a:solidFill>
                  <a:srgbClr val="2C001E"/>
                </a:solidFill>
                <a:latin typeface="Calibri" panose="020F0502020204030204" pitchFamily="34" charset="0"/>
              </a:rPr>
              <a:t>, or directly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886200" y="1676401"/>
            <a:ext cx="5334000" cy="2163763"/>
            <a:chOff x="1488" y="1152"/>
            <a:chExt cx="3360" cy="1363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88" y="1152"/>
              <a:ext cx="3360" cy="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812" y="1984"/>
              <a:ext cx="410" cy="317"/>
            </a:xfrm>
            <a:prstGeom prst="rect">
              <a:avLst/>
            </a:prstGeom>
            <a:solidFill>
              <a:srgbClr val="A2D0D9"/>
            </a:solidFill>
            <a:ln w="6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235" y="1203"/>
              <a:ext cx="790" cy="186"/>
            </a:xfrm>
            <a:prstGeom prst="rect">
              <a:avLst/>
            </a:prstGeom>
            <a:solidFill>
              <a:srgbClr val="FFE6D5"/>
            </a:solidFill>
            <a:ln w="6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109" y="1507"/>
              <a:ext cx="1246" cy="351"/>
            </a:xfrm>
            <a:prstGeom prst="rect">
              <a:avLst/>
            </a:prstGeom>
            <a:solidFill>
              <a:srgbClr val="FFE6D5"/>
            </a:solidFill>
            <a:ln w="6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2333" y="1569"/>
              <a:ext cx="349" cy="218"/>
            </a:xfrm>
            <a:custGeom>
              <a:avLst/>
              <a:gdLst>
                <a:gd name="T0" fmla="*/ 201 w 1289"/>
                <a:gd name="T1" fmla="*/ 0 h 806"/>
                <a:gd name="T2" fmla="*/ 1088 w 1289"/>
                <a:gd name="T3" fmla="*/ 0 h 806"/>
                <a:gd name="T4" fmla="*/ 1289 w 1289"/>
                <a:gd name="T5" fmla="*/ 201 h 806"/>
                <a:gd name="T6" fmla="*/ 1289 w 1289"/>
                <a:gd name="T7" fmla="*/ 605 h 806"/>
                <a:gd name="T8" fmla="*/ 1088 w 1289"/>
                <a:gd name="T9" fmla="*/ 806 h 806"/>
                <a:gd name="T10" fmla="*/ 201 w 1289"/>
                <a:gd name="T11" fmla="*/ 806 h 806"/>
                <a:gd name="T12" fmla="*/ 0 w 1289"/>
                <a:gd name="T13" fmla="*/ 605 h 806"/>
                <a:gd name="T14" fmla="*/ 0 w 1289"/>
                <a:gd name="T15" fmla="*/ 201 h 806"/>
                <a:gd name="T16" fmla="*/ 201 w 1289"/>
                <a:gd name="T1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9" h="806">
                  <a:moveTo>
                    <a:pt x="201" y="0"/>
                  </a:moveTo>
                  <a:lnTo>
                    <a:pt x="1088" y="0"/>
                  </a:lnTo>
                  <a:cubicBezTo>
                    <a:pt x="1199" y="0"/>
                    <a:pt x="1289" y="90"/>
                    <a:pt x="1289" y="201"/>
                  </a:cubicBezTo>
                  <a:lnTo>
                    <a:pt x="1289" y="605"/>
                  </a:lnTo>
                  <a:cubicBezTo>
                    <a:pt x="1289" y="716"/>
                    <a:pt x="1199" y="806"/>
                    <a:pt x="1088" y="806"/>
                  </a:cubicBezTo>
                  <a:lnTo>
                    <a:pt x="201" y="806"/>
                  </a:lnTo>
                  <a:cubicBezTo>
                    <a:pt x="90" y="806"/>
                    <a:pt x="0" y="716"/>
                    <a:pt x="0" y="605"/>
                  </a:cubicBezTo>
                  <a:lnTo>
                    <a:pt x="0" y="201"/>
                  </a:lnTo>
                  <a:cubicBezTo>
                    <a:pt x="0" y="90"/>
                    <a:pt x="90" y="0"/>
                    <a:pt x="201" y="0"/>
                  </a:cubicBezTo>
                  <a:close/>
                </a:path>
              </a:pathLst>
            </a:custGeom>
            <a:solidFill>
              <a:srgbClr val="F4D7E3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329" y="1244"/>
              <a:ext cx="40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Application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590" y="1569"/>
              <a:ext cx="38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Operating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590" y="1676"/>
              <a:ext cx="25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system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2866" y="1570"/>
              <a:ext cx="349" cy="219"/>
            </a:xfrm>
            <a:custGeom>
              <a:avLst/>
              <a:gdLst>
                <a:gd name="T0" fmla="*/ 200 w 1288"/>
                <a:gd name="T1" fmla="*/ 0 h 806"/>
                <a:gd name="T2" fmla="*/ 1088 w 1288"/>
                <a:gd name="T3" fmla="*/ 0 h 806"/>
                <a:gd name="T4" fmla="*/ 1288 w 1288"/>
                <a:gd name="T5" fmla="*/ 201 h 806"/>
                <a:gd name="T6" fmla="*/ 1288 w 1288"/>
                <a:gd name="T7" fmla="*/ 605 h 806"/>
                <a:gd name="T8" fmla="*/ 1088 w 1288"/>
                <a:gd name="T9" fmla="*/ 806 h 806"/>
                <a:gd name="T10" fmla="*/ 200 w 1288"/>
                <a:gd name="T11" fmla="*/ 806 h 806"/>
                <a:gd name="T12" fmla="*/ 0 w 1288"/>
                <a:gd name="T13" fmla="*/ 605 h 806"/>
                <a:gd name="T14" fmla="*/ 0 w 1288"/>
                <a:gd name="T15" fmla="*/ 201 h 806"/>
                <a:gd name="T16" fmla="*/ 200 w 1288"/>
                <a:gd name="T1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8" h="806">
                  <a:moveTo>
                    <a:pt x="200" y="0"/>
                  </a:moveTo>
                  <a:lnTo>
                    <a:pt x="1088" y="0"/>
                  </a:lnTo>
                  <a:cubicBezTo>
                    <a:pt x="1199" y="0"/>
                    <a:pt x="1288" y="90"/>
                    <a:pt x="1288" y="201"/>
                  </a:cubicBezTo>
                  <a:lnTo>
                    <a:pt x="1288" y="605"/>
                  </a:lnTo>
                  <a:cubicBezTo>
                    <a:pt x="1288" y="716"/>
                    <a:pt x="1199" y="806"/>
                    <a:pt x="1088" y="806"/>
                  </a:cubicBezTo>
                  <a:lnTo>
                    <a:pt x="200" y="806"/>
                  </a:lnTo>
                  <a:cubicBezTo>
                    <a:pt x="89" y="806"/>
                    <a:pt x="0" y="716"/>
                    <a:pt x="0" y="605"/>
                  </a:cubicBezTo>
                  <a:lnTo>
                    <a:pt x="0" y="201"/>
                  </a:lnTo>
                  <a:cubicBezTo>
                    <a:pt x="0" y="90"/>
                    <a:pt x="89" y="0"/>
                    <a:pt x="200" y="0"/>
                  </a:cubicBezTo>
                  <a:close/>
                </a:path>
              </a:pathLst>
            </a:custGeom>
            <a:solidFill>
              <a:srgbClr val="F4D7E3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2366" y="1632"/>
              <a:ext cx="27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Kernel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2903" y="1592"/>
              <a:ext cx="2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Device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903" y="1696"/>
              <a:ext cx="19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driver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520" y="1909"/>
              <a:ext cx="2482" cy="0"/>
            </a:xfrm>
            <a:prstGeom prst="line">
              <a:avLst/>
            </a:prstGeom>
            <a:noFill/>
            <a:ln w="15" cap="flat">
              <a:solidFill>
                <a:srgbClr val="08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2833" y="2094"/>
              <a:ext cx="35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Processor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2228" y="2011"/>
              <a:ext cx="359" cy="302"/>
            </a:xfrm>
            <a:prstGeom prst="rect">
              <a:avLst/>
            </a:prstGeom>
            <a:solidFill>
              <a:srgbClr val="E9AFAF"/>
            </a:solidFill>
            <a:ln w="8" cap="flat">
              <a:solidFill>
                <a:srgbClr val="0809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617" y="2009"/>
              <a:ext cx="359" cy="303"/>
            </a:xfrm>
            <a:prstGeom prst="rect">
              <a:avLst/>
            </a:prstGeom>
            <a:solidFill>
              <a:srgbClr val="C6E9AF"/>
            </a:solidFill>
            <a:ln w="8" cap="flat">
              <a:solidFill>
                <a:srgbClr val="0809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2353" y="2057"/>
              <a:ext cx="11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I/O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282" y="2189"/>
              <a:ext cx="25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system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1727" y="2047"/>
              <a:ext cx="12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I/O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1655" y="2167"/>
              <a:ext cx="2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device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2435" y="1383"/>
              <a:ext cx="60" cy="156"/>
            </a:xfrm>
            <a:prstGeom prst="rect">
              <a:avLst/>
            </a:pr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2387" y="1512"/>
              <a:ext cx="162" cy="53"/>
            </a:xfrm>
            <a:custGeom>
              <a:avLst/>
              <a:gdLst>
                <a:gd name="T0" fmla="*/ 0 w 598"/>
                <a:gd name="T1" fmla="*/ 0 h 195"/>
                <a:gd name="T2" fmla="*/ 598 w 598"/>
                <a:gd name="T3" fmla="*/ 0 h 195"/>
                <a:gd name="T4" fmla="*/ 253 w 598"/>
                <a:gd name="T5" fmla="*/ 195 h 195"/>
                <a:gd name="T6" fmla="*/ 0 w 598"/>
                <a:gd name="T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8" h="195">
                  <a:moveTo>
                    <a:pt x="0" y="0"/>
                  </a:moveTo>
                  <a:lnTo>
                    <a:pt x="598" y="0"/>
                  </a:lnTo>
                  <a:lnTo>
                    <a:pt x="253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2685" y="1696"/>
              <a:ext cx="156" cy="60"/>
            </a:xfrm>
            <a:prstGeom prst="rect">
              <a:avLst/>
            </a:pr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2814" y="1641"/>
              <a:ext cx="53" cy="162"/>
            </a:xfrm>
            <a:custGeom>
              <a:avLst/>
              <a:gdLst>
                <a:gd name="T0" fmla="*/ 0 w 195"/>
                <a:gd name="T1" fmla="*/ 597 h 597"/>
                <a:gd name="T2" fmla="*/ 0 w 195"/>
                <a:gd name="T3" fmla="*/ 0 h 597"/>
                <a:gd name="T4" fmla="*/ 195 w 195"/>
                <a:gd name="T5" fmla="*/ 344 h 597"/>
                <a:gd name="T6" fmla="*/ 0 w 195"/>
                <a:gd name="T7" fmla="*/ 597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597">
                  <a:moveTo>
                    <a:pt x="0" y="597"/>
                  </a:moveTo>
                  <a:lnTo>
                    <a:pt x="0" y="0"/>
                  </a:lnTo>
                  <a:lnTo>
                    <a:pt x="195" y="344"/>
                  </a:lnTo>
                  <a:lnTo>
                    <a:pt x="0" y="597"/>
                  </a:lnTo>
                  <a:close/>
                </a:path>
              </a:pathLst>
            </a:cu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3066" y="1786"/>
              <a:ext cx="60" cy="168"/>
            </a:xfrm>
            <a:prstGeom prst="rect">
              <a:avLst/>
            </a:pr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3018" y="1925"/>
              <a:ext cx="162" cy="58"/>
            </a:xfrm>
            <a:custGeom>
              <a:avLst/>
              <a:gdLst>
                <a:gd name="T0" fmla="*/ 0 w 598"/>
                <a:gd name="T1" fmla="*/ 0 h 212"/>
                <a:gd name="T2" fmla="*/ 598 w 598"/>
                <a:gd name="T3" fmla="*/ 0 h 212"/>
                <a:gd name="T4" fmla="*/ 253 w 598"/>
                <a:gd name="T5" fmla="*/ 212 h 212"/>
                <a:gd name="T6" fmla="*/ 0 w 598"/>
                <a:gd name="T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8" h="212">
                  <a:moveTo>
                    <a:pt x="0" y="0"/>
                  </a:moveTo>
                  <a:lnTo>
                    <a:pt x="598" y="0"/>
                  </a:lnTo>
                  <a:lnTo>
                    <a:pt x="253" y="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2623" y="2150"/>
              <a:ext cx="178" cy="60"/>
            </a:xfrm>
            <a:prstGeom prst="rect">
              <a:avLst/>
            </a:pr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2592" y="2103"/>
              <a:ext cx="61" cy="161"/>
            </a:xfrm>
            <a:custGeom>
              <a:avLst/>
              <a:gdLst>
                <a:gd name="T0" fmla="*/ 224 w 224"/>
                <a:gd name="T1" fmla="*/ 0 h 597"/>
                <a:gd name="T2" fmla="*/ 224 w 224"/>
                <a:gd name="T3" fmla="*/ 597 h 597"/>
                <a:gd name="T4" fmla="*/ 0 w 224"/>
                <a:gd name="T5" fmla="*/ 253 h 597"/>
                <a:gd name="T6" fmla="*/ 224 w 224"/>
                <a:gd name="T7" fmla="*/ 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597">
                  <a:moveTo>
                    <a:pt x="224" y="0"/>
                  </a:moveTo>
                  <a:lnTo>
                    <a:pt x="224" y="597"/>
                  </a:lnTo>
                  <a:lnTo>
                    <a:pt x="0" y="25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2004" y="2176"/>
              <a:ext cx="219" cy="60"/>
            </a:xfrm>
            <a:prstGeom prst="rect">
              <a:avLst/>
            </a:pr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1967" y="2129"/>
              <a:ext cx="74" cy="162"/>
            </a:xfrm>
            <a:custGeom>
              <a:avLst/>
              <a:gdLst>
                <a:gd name="T0" fmla="*/ 275 w 275"/>
                <a:gd name="T1" fmla="*/ 0 h 598"/>
                <a:gd name="T2" fmla="*/ 275 w 275"/>
                <a:gd name="T3" fmla="*/ 598 h 598"/>
                <a:gd name="T4" fmla="*/ 0 w 275"/>
                <a:gd name="T5" fmla="*/ 254 h 598"/>
                <a:gd name="T6" fmla="*/ 275 w 275"/>
                <a:gd name="T7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598">
                  <a:moveTo>
                    <a:pt x="275" y="0"/>
                  </a:moveTo>
                  <a:lnTo>
                    <a:pt x="275" y="598"/>
                  </a:lnTo>
                  <a:lnTo>
                    <a:pt x="0" y="25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2150" y="2052"/>
              <a:ext cx="45" cy="57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2164" y="2002"/>
              <a:ext cx="62" cy="151"/>
            </a:xfrm>
            <a:custGeom>
              <a:avLst/>
              <a:gdLst>
                <a:gd name="T0" fmla="*/ 0 w 228"/>
                <a:gd name="T1" fmla="*/ 558 h 558"/>
                <a:gd name="T2" fmla="*/ 0 w 228"/>
                <a:gd name="T3" fmla="*/ 0 h 558"/>
                <a:gd name="T4" fmla="*/ 228 w 228"/>
                <a:gd name="T5" fmla="*/ 321 h 558"/>
                <a:gd name="T6" fmla="*/ 0 w 228"/>
                <a:gd name="T7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" h="558">
                  <a:moveTo>
                    <a:pt x="0" y="558"/>
                  </a:moveTo>
                  <a:lnTo>
                    <a:pt x="0" y="0"/>
                  </a:lnTo>
                  <a:lnTo>
                    <a:pt x="228" y="321"/>
                  </a:lnTo>
                  <a:lnTo>
                    <a:pt x="0" y="558"/>
                  </a:lnTo>
                  <a:close/>
                </a:path>
              </a:pathLst>
            </a:cu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2115" y="2055"/>
              <a:ext cx="25" cy="56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2081" y="2055"/>
              <a:ext cx="25" cy="56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2047" y="2055"/>
              <a:ext cx="25" cy="56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2013" y="2055"/>
              <a:ext cx="25" cy="56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1977" y="2055"/>
              <a:ext cx="25" cy="56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2750" y="2031"/>
              <a:ext cx="45" cy="57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2764" y="1981"/>
              <a:ext cx="62" cy="151"/>
            </a:xfrm>
            <a:custGeom>
              <a:avLst/>
              <a:gdLst>
                <a:gd name="T0" fmla="*/ 0 w 228"/>
                <a:gd name="T1" fmla="*/ 558 h 558"/>
                <a:gd name="T2" fmla="*/ 0 w 228"/>
                <a:gd name="T3" fmla="*/ 0 h 558"/>
                <a:gd name="T4" fmla="*/ 228 w 228"/>
                <a:gd name="T5" fmla="*/ 321 h 558"/>
                <a:gd name="T6" fmla="*/ 0 w 228"/>
                <a:gd name="T7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" h="558">
                  <a:moveTo>
                    <a:pt x="0" y="558"/>
                  </a:moveTo>
                  <a:lnTo>
                    <a:pt x="0" y="0"/>
                  </a:lnTo>
                  <a:lnTo>
                    <a:pt x="228" y="321"/>
                  </a:lnTo>
                  <a:lnTo>
                    <a:pt x="0" y="558"/>
                  </a:lnTo>
                  <a:close/>
                </a:path>
              </a:pathLst>
            </a:cu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2715" y="2033"/>
              <a:ext cx="25" cy="57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2682" y="2033"/>
              <a:ext cx="24" cy="57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2648" y="2033"/>
              <a:ext cx="24" cy="57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2614" y="2033"/>
              <a:ext cx="24" cy="57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2578" y="2033"/>
              <a:ext cx="24" cy="57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2926" y="1808"/>
              <a:ext cx="56" cy="35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"/>
            <p:cNvSpPr>
              <a:spLocks/>
            </p:cNvSpPr>
            <p:nvPr/>
          </p:nvSpPr>
          <p:spPr bwMode="auto">
            <a:xfrm>
              <a:off x="2875" y="1783"/>
              <a:ext cx="151" cy="49"/>
            </a:xfrm>
            <a:custGeom>
              <a:avLst/>
              <a:gdLst>
                <a:gd name="T0" fmla="*/ 558 w 558"/>
                <a:gd name="T1" fmla="*/ 180 h 180"/>
                <a:gd name="T2" fmla="*/ 0 w 558"/>
                <a:gd name="T3" fmla="*/ 180 h 180"/>
                <a:gd name="T4" fmla="*/ 322 w 558"/>
                <a:gd name="T5" fmla="*/ 0 h 180"/>
                <a:gd name="T6" fmla="*/ 558 w 558"/>
                <a:gd name="T7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8" h="180">
                  <a:moveTo>
                    <a:pt x="558" y="180"/>
                  </a:moveTo>
                  <a:lnTo>
                    <a:pt x="0" y="180"/>
                  </a:lnTo>
                  <a:lnTo>
                    <a:pt x="322" y="0"/>
                  </a:lnTo>
                  <a:lnTo>
                    <a:pt x="558" y="180"/>
                  </a:lnTo>
                  <a:close/>
                </a:path>
              </a:pathLst>
            </a:cu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2928" y="1851"/>
              <a:ext cx="56" cy="19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2928" y="1878"/>
              <a:ext cx="56" cy="19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2928" y="1905"/>
              <a:ext cx="56" cy="19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2928" y="1931"/>
              <a:ext cx="56" cy="20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2928" y="1960"/>
              <a:ext cx="56" cy="19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7"/>
            <p:cNvSpPr>
              <a:spLocks noChangeArrowheads="1"/>
            </p:cNvSpPr>
            <p:nvPr/>
          </p:nvSpPr>
          <p:spPr bwMode="auto">
            <a:xfrm>
              <a:off x="2697" y="1600"/>
              <a:ext cx="35" cy="57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8"/>
            <p:cNvSpPr>
              <a:spLocks/>
            </p:cNvSpPr>
            <p:nvPr/>
          </p:nvSpPr>
          <p:spPr bwMode="auto">
            <a:xfrm>
              <a:off x="2673" y="1556"/>
              <a:ext cx="48" cy="152"/>
            </a:xfrm>
            <a:custGeom>
              <a:avLst/>
              <a:gdLst>
                <a:gd name="T0" fmla="*/ 179 w 179"/>
                <a:gd name="T1" fmla="*/ 0 h 558"/>
                <a:gd name="T2" fmla="*/ 179 w 179"/>
                <a:gd name="T3" fmla="*/ 558 h 558"/>
                <a:gd name="T4" fmla="*/ 0 w 179"/>
                <a:gd name="T5" fmla="*/ 237 h 558"/>
                <a:gd name="T6" fmla="*/ 179 w 179"/>
                <a:gd name="T7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558">
                  <a:moveTo>
                    <a:pt x="179" y="0"/>
                  </a:moveTo>
                  <a:lnTo>
                    <a:pt x="179" y="558"/>
                  </a:lnTo>
                  <a:lnTo>
                    <a:pt x="0" y="237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59"/>
            <p:cNvSpPr>
              <a:spLocks noChangeArrowheads="1"/>
            </p:cNvSpPr>
            <p:nvPr/>
          </p:nvSpPr>
          <p:spPr bwMode="auto">
            <a:xfrm>
              <a:off x="2740" y="1598"/>
              <a:ext cx="20" cy="56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2767" y="1598"/>
              <a:ext cx="19" cy="56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1"/>
            <p:cNvSpPr>
              <a:spLocks noChangeArrowheads="1"/>
            </p:cNvSpPr>
            <p:nvPr/>
          </p:nvSpPr>
          <p:spPr bwMode="auto">
            <a:xfrm>
              <a:off x="2794" y="1598"/>
              <a:ext cx="19" cy="56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2"/>
            <p:cNvSpPr>
              <a:spLocks noChangeArrowheads="1"/>
            </p:cNvSpPr>
            <p:nvPr/>
          </p:nvSpPr>
          <p:spPr bwMode="auto">
            <a:xfrm>
              <a:off x="2821" y="1598"/>
              <a:ext cx="19" cy="56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3"/>
            <p:cNvSpPr>
              <a:spLocks noChangeArrowheads="1"/>
            </p:cNvSpPr>
            <p:nvPr/>
          </p:nvSpPr>
          <p:spPr bwMode="auto">
            <a:xfrm>
              <a:off x="2849" y="1598"/>
              <a:ext cx="20" cy="56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2566" y="1399"/>
              <a:ext cx="56" cy="36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2515" y="1375"/>
              <a:ext cx="151" cy="49"/>
            </a:xfrm>
            <a:custGeom>
              <a:avLst/>
              <a:gdLst>
                <a:gd name="T0" fmla="*/ 558 w 558"/>
                <a:gd name="T1" fmla="*/ 180 h 180"/>
                <a:gd name="T2" fmla="*/ 0 w 558"/>
                <a:gd name="T3" fmla="*/ 180 h 180"/>
                <a:gd name="T4" fmla="*/ 322 w 558"/>
                <a:gd name="T5" fmla="*/ 0 h 180"/>
                <a:gd name="T6" fmla="*/ 558 w 558"/>
                <a:gd name="T7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8" h="180">
                  <a:moveTo>
                    <a:pt x="558" y="180"/>
                  </a:moveTo>
                  <a:lnTo>
                    <a:pt x="0" y="180"/>
                  </a:lnTo>
                  <a:lnTo>
                    <a:pt x="322" y="0"/>
                  </a:lnTo>
                  <a:lnTo>
                    <a:pt x="558" y="180"/>
                  </a:lnTo>
                  <a:close/>
                </a:path>
              </a:pathLst>
            </a:cu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66"/>
            <p:cNvSpPr>
              <a:spLocks noChangeArrowheads="1"/>
            </p:cNvSpPr>
            <p:nvPr/>
          </p:nvSpPr>
          <p:spPr bwMode="auto">
            <a:xfrm>
              <a:off x="2568" y="1443"/>
              <a:ext cx="56" cy="19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7"/>
            <p:cNvSpPr>
              <a:spLocks noChangeArrowheads="1"/>
            </p:cNvSpPr>
            <p:nvPr/>
          </p:nvSpPr>
          <p:spPr bwMode="auto">
            <a:xfrm>
              <a:off x="2568" y="1469"/>
              <a:ext cx="56" cy="20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68"/>
            <p:cNvSpPr>
              <a:spLocks noChangeArrowheads="1"/>
            </p:cNvSpPr>
            <p:nvPr/>
          </p:nvSpPr>
          <p:spPr bwMode="auto">
            <a:xfrm>
              <a:off x="2568" y="1496"/>
              <a:ext cx="56" cy="20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69"/>
            <p:cNvSpPr>
              <a:spLocks noChangeArrowheads="1"/>
            </p:cNvSpPr>
            <p:nvPr/>
          </p:nvSpPr>
          <p:spPr bwMode="auto">
            <a:xfrm>
              <a:off x="2568" y="1523"/>
              <a:ext cx="56" cy="19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0"/>
            <p:cNvSpPr>
              <a:spLocks noChangeArrowheads="1"/>
            </p:cNvSpPr>
            <p:nvPr/>
          </p:nvSpPr>
          <p:spPr bwMode="auto">
            <a:xfrm>
              <a:off x="3403" y="1756"/>
              <a:ext cx="44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Software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6" name="Rectangle 71"/>
            <p:cNvSpPr>
              <a:spLocks noChangeArrowheads="1"/>
            </p:cNvSpPr>
            <p:nvPr/>
          </p:nvSpPr>
          <p:spPr bwMode="auto">
            <a:xfrm>
              <a:off x="3411" y="1951"/>
              <a:ext cx="48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Hardware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7" name="Rectangle 72"/>
            <p:cNvSpPr>
              <a:spLocks noChangeArrowheads="1"/>
            </p:cNvSpPr>
            <p:nvPr/>
          </p:nvSpPr>
          <p:spPr bwMode="auto">
            <a:xfrm>
              <a:off x="2568" y="1551"/>
              <a:ext cx="56" cy="20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3"/>
            <p:cNvSpPr>
              <a:spLocks noChangeArrowheads="1"/>
            </p:cNvSpPr>
            <p:nvPr/>
          </p:nvSpPr>
          <p:spPr bwMode="auto">
            <a:xfrm>
              <a:off x="3762" y="1171"/>
              <a:ext cx="1017" cy="456"/>
            </a:xfrm>
            <a:prstGeom prst="rect">
              <a:avLst/>
            </a:prstGeom>
            <a:solidFill>
              <a:srgbClr val="FFFFFF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4"/>
            <p:cNvSpPr>
              <a:spLocks noChangeArrowheads="1"/>
            </p:cNvSpPr>
            <p:nvPr/>
          </p:nvSpPr>
          <p:spPr bwMode="auto">
            <a:xfrm>
              <a:off x="3843" y="1303"/>
              <a:ext cx="178" cy="60"/>
            </a:xfrm>
            <a:prstGeom prst="rect">
              <a:avLst/>
            </a:pr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3991" y="1249"/>
              <a:ext cx="61" cy="162"/>
            </a:xfrm>
            <a:custGeom>
              <a:avLst/>
              <a:gdLst>
                <a:gd name="T0" fmla="*/ 0 w 224"/>
                <a:gd name="T1" fmla="*/ 597 h 597"/>
                <a:gd name="T2" fmla="*/ 0 w 224"/>
                <a:gd name="T3" fmla="*/ 0 h 597"/>
                <a:gd name="T4" fmla="*/ 224 w 224"/>
                <a:gd name="T5" fmla="*/ 344 h 597"/>
                <a:gd name="T6" fmla="*/ 0 w 224"/>
                <a:gd name="T7" fmla="*/ 597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597">
                  <a:moveTo>
                    <a:pt x="0" y="597"/>
                  </a:moveTo>
                  <a:lnTo>
                    <a:pt x="0" y="0"/>
                  </a:lnTo>
                  <a:lnTo>
                    <a:pt x="224" y="344"/>
                  </a:lnTo>
                  <a:lnTo>
                    <a:pt x="0" y="597"/>
                  </a:lnTo>
                  <a:close/>
                </a:path>
              </a:pathLst>
            </a:cu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6"/>
            <p:cNvSpPr>
              <a:spLocks noChangeArrowheads="1"/>
            </p:cNvSpPr>
            <p:nvPr/>
          </p:nvSpPr>
          <p:spPr bwMode="auto">
            <a:xfrm>
              <a:off x="3975" y="1510"/>
              <a:ext cx="35" cy="57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3986" y="1466"/>
              <a:ext cx="49" cy="152"/>
            </a:xfrm>
            <a:custGeom>
              <a:avLst/>
              <a:gdLst>
                <a:gd name="T0" fmla="*/ 0 w 180"/>
                <a:gd name="T1" fmla="*/ 0 h 559"/>
                <a:gd name="T2" fmla="*/ 0 w 180"/>
                <a:gd name="T3" fmla="*/ 559 h 559"/>
                <a:gd name="T4" fmla="*/ 180 w 180"/>
                <a:gd name="T5" fmla="*/ 237 h 559"/>
                <a:gd name="T6" fmla="*/ 0 w 180"/>
                <a:gd name="T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559">
                  <a:moveTo>
                    <a:pt x="0" y="0"/>
                  </a:moveTo>
                  <a:lnTo>
                    <a:pt x="0" y="559"/>
                  </a:lnTo>
                  <a:lnTo>
                    <a:pt x="180" y="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78"/>
            <p:cNvSpPr>
              <a:spLocks noChangeArrowheads="1"/>
            </p:cNvSpPr>
            <p:nvPr/>
          </p:nvSpPr>
          <p:spPr bwMode="auto">
            <a:xfrm>
              <a:off x="3948" y="1508"/>
              <a:ext cx="19" cy="56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79"/>
            <p:cNvSpPr>
              <a:spLocks noChangeArrowheads="1"/>
            </p:cNvSpPr>
            <p:nvPr/>
          </p:nvSpPr>
          <p:spPr bwMode="auto">
            <a:xfrm>
              <a:off x="3921" y="1508"/>
              <a:ext cx="19" cy="56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80"/>
            <p:cNvSpPr>
              <a:spLocks noChangeArrowheads="1"/>
            </p:cNvSpPr>
            <p:nvPr/>
          </p:nvSpPr>
          <p:spPr bwMode="auto">
            <a:xfrm>
              <a:off x="3894" y="1508"/>
              <a:ext cx="19" cy="56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1"/>
            <p:cNvSpPr>
              <a:spLocks noChangeArrowheads="1"/>
            </p:cNvSpPr>
            <p:nvPr/>
          </p:nvSpPr>
          <p:spPr bwMode="auto">
            <a:xfrm>
              <a:off x="3867" y="1508"/>
              <a:ext cx="20" cy="56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2"/>
            <p:cNvSpPr>
              <a:spLocks noChangeArrowheads="1"/>
            </p:cNvSpPr>
            <p:nvPr/>
          </p:nvSpPr>
          <p:spPr bwMode="auto">
            <a:xfrm>
              <a:off x="4133" y="1272"/>
              <a:ext cx="45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Request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8" name="Rectangle 83"/>
            <p:cNvSpPr>
              <a:spLocks noChangeArrowheads="1"/>
            </p:cNvSpPr>
            <p:nvPr/>
          </p:nvSpPr>
          <p:spPr bwMode="auto">
            <a:xfrm>
              <a:off x="4127" y="1469"/>
              <a:ext cx="50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Response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9" name="Rectangle 84"/>
            <p:cNvSpPr>
              <a:spLocks noChangeArrowheads="1"/>
            </p:cNvSpPr>
            <p:nvPr/>
          </p:nvSpPr>
          <p:spPr bwMode="auto">
            <a:xfrm>
              <a:off x="3839" y="1508"/>
              <a:ext cx="19" cy="56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38400" y="389692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Data Storage in Hard </a:t>
            </a:r>
            <a:r>
              <a:rPr lang="fr-FR" dirty="0" err="1">
                <a:solidFill>
                  <a:schemeClr val="tx1"/>
                </a:solidFill>
              </a:rPr>
              <a:t>Disks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51200" y="1838326"/>
            <a:ext cx="7416800" cy="2138363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Magnetic</a:t>
            </a:r>
            <a:r>
              <a:rPr lang="en-US" dirty="0">
                <a:latin typeface="Calibri" panose="020F0502020204030204" pitchFamily="34" charset="0"/>
              </a:rPr>
              <a:t> storage (sequence of tiny magnets)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anose="020F0502020204030204" pitchFamily="34" charset="0"/>
              </a:rPr>
              <a:t>NRZI Encoding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with </a:t>
            </a:r>
            <a:r>
              <a:rPr lang="en-US" dirty="0">
                <a:solidFill>
                  <a:srgbClr val="0047FF"/>
                </a:solidFill>
                <a:latin typeface="Calibri" panose="020F0502020204030204" pitchFamily="34" charset="0"/>
              </a:rPr>
              <a:t>dummy</a:t>
            </a:r>
            <a:r>
              <a:rPr lang="en-US" dirty="0">
                <a:latin typeface="Calibri" panose="020F0502020204030204" pitchFamily="34" charset="0"/>
              </a:rPr>
              <a:t> bits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2836863" y="4267200"/>
            <a:ext cx="7823200" cy="1676400"/>
            <a:chOff x="827" y="2688"/>
            <a:chExt cx="4928" cy="1056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827" y="2688"/>
              <a:ext cx="4928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942" y="2763"/>
              <a:ext cx="901" cy="394"/>
            </a:xfrm>
            <a:prstGeom prst="rect">
              <a:avLst/>
            </a:prstGeom>
            <a:solidFill>
              <a:srgbClr val="FFE6D5"/>
            </a:solidFill>
            <a:ln w="10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722" y="3232"/>
              <a:ext cx="283" cy="311"/>
            </a:xfrm>
            <a:prstGeom prst="rect">
              <a:avLst/>
            </a:prstGeom>
            <a:solidFill>
              <a:srgbClr val="F4D7E3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971" y="2836"/>
              <a:ext cx="251" cy="244"/>
            </a:xfrm>
            <a:prstGeom prst="ellipse">
              <a:avLst/>
            </a:prstGeom>
            <a:solidFill>
              <a:srgbClr val="FFAAAA"/>
            </a:solidFill>
            <a:ln w="14" cap="flat">
              <a:solidFill>
                <a:srgbClr val="00000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518" y="2824"/>
              <a:ext cx="251" cy="243"/>
            </a:xfrm>
            <a:prstGeom prst="ellipse">
              <a:avLst/>
            </a:prstGeom>
            <a:solidFill>
              <a:srgbClr val="D5F6FF"/>
            </a:solidFill>
            <a:ln w="14" cap="flat">
              <a:solidFill>
                <a:srgbClr val="00000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020" y="2863"/>
              <a:ext cx="13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>
                  <a:solidFill>
                    <a:srgbClr val="000000"/>
                  </a:solidFill>
                  <a:latin typeface="Sans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572" y="2862"/>
              <a:ext cx="9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>
                  <a:solidFill>
                    <a:srgbClr val="000000"/>
                  </a:solidFill>
                  <a:latin typeface="Sans"/>
                </a:rPr>
                <a:t>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893" y="2763"/>
              <a:ext cx="902" cy="394"/>
            </a:xfrm>
            <a:prstGeom prst="rect">
              <a:avLst/>
            </a:prstGeom>
            <a:solidFill>
              <a:srgbClr val="FFE6D5"/>
            </a:solidFill>
            <a:ln w="10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1923" y="2824"/>
              <a:ext cx="249" cy="243"/>
            </a:xfrm>
            <a:prstGeom prst="ellipse">
              <a:avLst/>
            </a:prstGeom>
            <a:solidFill>
              <a:srgbClr val="FFAAAA"/>
            </a:solidFill>
            <a:ln w="14" cap="flat">
              <a:solidFill>
                <a:srgbClr val="00000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2471" y="2824"/>
              <a:ext cx="249" cy="243"/>
            </a:xfrm>
            <a:prstGeom prst="ellipse">
              <a:avLst/>
            </a:prstGeom>
            <a:solidFill>
              <a:srgbClr val="D5F6FF"/>
            </a:solidFill>
            <a:ln w="14" cap="flat">
              <a:solidFill>
                <a:srgbClr val="00000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1972" y="2850"/>
              <a:ext cx="13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 dirty="0">
                  <a:solidFill>
                    <a:srgbClr val="000000"/>
                  </a:solidFill>
                  <a:latin typeface="Sans"/>
                </a:rPr>
                <a:t>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524" y="2862"/>
              <a:ext cx="9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 dirty="0">
                  <a:solidFill>
                    <a:srgbClr val="000000"/>
                  </a:solidFill>
                  <a:latin typeface="Sans"/>
                </a:rPr>
                <a:t>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836" y="2763"/>
              <a:ext cx="901" cy="394"/>
            </a:xfrm>
            <a:prstGeom prst="rect">
              <a:avLst/>
            </a:prstGeom>
            <a:solidFill>
              <a:srgbClr val="FFE6D5"/>
            </a:solidFill>
            <a:ln w="10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17"/>
            <p:cNvSpPr>
              <a:spLocks noChangeArrowheads="1"/>
            </p:cNvSpPr>
            <p:nvPr/>
          </p:nvSpPr>
          <p:spPr bwMode="auto">
            <a:xfrm>
              <a:off x="3416" y="2824"/>
              <a:ext cx="250" cy="243"/>
            </a:xfrm>
            <a:prstGeom prst="ellipse">
              <a:avLst/>
            </a:prstGeom>
            <a:solidFill>
              <a:srgbClr val="FFAAAA"/>
            </a:solidFill>
            <a:ln w="14" cap="flat">
              <a:solidFill>
                <a:srgbClr val="00000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18"/>
            <p:cNvSpPr>
              <a:spLocks noChangeArrowheads="1"/>
            </p:cNvSpPr>
            <p:nvPr/>
          </p:nvSpPr>
          <p:spPr bwMode="auto">
            <a:xfrm>
              <a:off x="2878" y="2824"/>
              <a:ext cx="249" cy="243"/>
            </a:xfrm>
            <a:prstGeom prst="ellipse">
              <a:avLst/>
            </a:prstGeom>
            <a:solidFill>
              <a:srgbClr val="D5F6FF"/>
            </a:solidFill>
            <a:ln w="14" cap="flat">
              <a:solidFill>
                <a:srgbClr val="00000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3465" y="2850"/>
              <a:ext cx="13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>
                  <a:solidFill>
                    <a:srgbClr val="000000"/>
                  </a:solidFill>
                  <a:latin typeface="Sans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2931" y="2862"/>
              <a:ext cx="9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>
                  <a:solidFill>
                    <a:srgbClr val="000000"/>
                  </a:solidFill>
                  <a:latin typeface="Sans"/>
                </a:rPr>
                <a:t>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3786" y="2763"/>
              <a:ext cx="902" cy="394"/>
            </a:xfrm>
            <a:prstGeom prst="rect">
              <a:avLst/>
            </a:prstGeom>
            <a:solidFill>
              <a:srgbClr val="FFE6D5"/>
            </a:solidFill>
            <a:ln w="10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4737" y="2763"/>
              <a:ext cx="900" cy="394"/>
            </a:xfrm>
            <a:prstGeom prst="rect">
              <a:avLst/>
            </a:prstGeom>
            <a:solidFill>
              <a:srgbClr val="FFE6D5"/>
            </a:solidFill>
            <a:ln w="10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3"/>
            <p:cNvSpPr>
              <a:spLocks noChangeArrowheads="1"/>
            </p:cNvSpPr>
            <p:nvPr/>
          </p:nvSpPr>
          <p:spPr bwMode="auto">
            <a:xfrm>
              <a:off x="4772" y="2808"/>
              <a:ext cx="251" cy="243"/>
            </a:xfrm>
            <a:prstGeom prst="ellipse">
              <a:avLst/>
            </a:prstGeom>
            <a:solidFill>
              <a:srgbClr val="FFAAAA"/>
            </a:solidFill>
            <a:ln w="14" cap="flat">
              <a:solidFill>
                <a:srgbClr val="00000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4"/>
            <p:cNvSpPr>
              <a:spLocks noChangeArrowheads="1"/>
            </p:cNvSpPr>
            <p:nvPr/>
          </p:nvSpPr>
          <p:spPr bwMode="auto">
            <a:xfrm>
              <a:off x="5313" y="2824"/>
              <a:ext cx="251" cy="243"/>
            </a:xfrm>
            <a:prstGeom prst="ellipse">
              <a:avLst/>
            </a:prstGeom>
            <a:solidFill>
              <a:srgbClr val="D5F6FF"/>
            </a:solidFill>
            <a:ln w="14" cap="flat">
              <a:solidFill>
                <a:srgbClr val="00000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4822" y="2835"/>
              <a:ext cx="13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>
                  <a:solidFill>
                    <a:srgbClr val="000000"/>
                  </a:solidFill>
                  <a:latin typeface="Sans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5367" y="2862"/>
              <a:ext cx="9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>
                  <a:solidFill>
                    <a:srgbClr val="000000"/>
                  </a:solidFill>
                  <a:latin typeface="Sans"/>
                </a:rPr>
                <a:t>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" name="Oval 27"/>
            <p:cNvSpPr>
              <a:spLocks noChangeArrowheads="1"/>
            </p:cNvSpPr>
            <p:nvPr/>
          </p:nvSpPr>
          <p:spPr bwMode="auto">
            <a:xfrm>
              <a:off x="4365" y="2808"/>
              <a:ext cx="251" cy="243"/>
            </a:xfrm>
            <a:prstGeom prst="ellipse">
              <a:avLst/>
            </a:prstGeom>
            <a:solidFill>
              <a:srgbClr val="FFAAAA"/>
            </a:solidFill>
            <a:ln w="14" cap="flat">
              <a:solidFill>
                <a:srgbClr val="00000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>
              <a:off x="3829" y="2808"/>
              <a:ext cx="249" cy="243"/>
            </a:xfrm>
            <a:prstGeom prst="ellipse">
              <a:avLst/>
            </a:prstGeom>
            <a:solidFill>
              <a:srgbClr val="D5F6FF"/>
            </a:solidFill>
            <a:ln w="14" cap="flat">
              <a:solidFill>
                <a:srgbClr val="00000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4415" y="2835"/>
              <a:ext cx="13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>
                  <a:solidFill>
                    <a:srgbClr val="000000"/>
                  </a:solidFill>
                  <a:latin typeface="Sans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3881" y="2846"/>
              <a:ext cx="9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 dirty="0">
                  <a:solidFill>
                    <a:srgbClr val="000000"/>
                  </a:solidFill>
                  <a:latin typeface="Sans"/>
                </a:rPr>
                <a:t>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1769" y="3249"/>
              <a:ext cx="13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400">
                  <a:solidFill>
                    <a:srgbClr val="000000"/>
                  </a:solidFill>
                  <a:latin typeface="Sans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2674" y="3252"/>
              <a:ext cx="283" cy="311"/>
            </a:xfrm>
            <a:prstGeom prst="rect">
              <a:avLst/>
            </a:prstGeom>
            <a:solidFill>
              <a:srgbClr val="F4D7E3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2720" y="3269"/>
              <a:ext cx="13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400" dirty="0">
                  <a:solidFill>
                    <a:srgbClr val="000000"/>
                  </a:solidFill>
                  <a:latin typeface="Sans"/>
                </a:rPr>
                <a:t>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3608" y="3252"/>
              <a:ext cx="283" cy="311"/>
            </a:xfrm>
            <a:prstGeom prst="rect">
              <a:avLst/>
            </a:prstGeom>
            <a:solidFill>
              <a:srgbClr val="F4D7E3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3654" y="3269"/>
              <a:ext cx="13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400">
                  <a:solidFill>
                    <a:srgbClr val="000000"/>
                  </a:solidFill>
                  <a:latin typeface="Sans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4543" y="3268"/>
              <a:ext cx="282" cy="310"/>
            </a:xfrm>
            <a:prstGeom prst="rect">
              <a:avLst/>
            </a:prstGeom>
            <a:solidFill>
              <a:srgbClr val="F4D7E3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4589" y="3285"/>
              <a:ext cx="13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4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Structure of a Platter</a:t>
            </a:r>
          </a:p>
        </p:txBody>
      </p:sp>
      <p:sp>
        <p:nvSpPr>
          <p:cNvPr id="4" name="Freeform 3"/>
          <p:cNvSpPr/>
          <p:nvPr/>
        </p:nvSpPr>
        <p:spPr>
          <a:xfrm>
            <a:off x="3657600" y="5748600"/>
            <a:ext cx="5616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sz="2000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A platter is divided into concentric rings (</a:t>
            </a:r>
            <a:r>
              <a:rPr lang="en-IN" sz="2000" dirty="0">
                <a:solidFill>
                  <a:srgbClr val="B80047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track</a:t>
            </a:r>
            <a:r>
              <a:rPr lang="en-IN" sz="2000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)</a:t>
            </a:r>
          </a:p>
          <a:p>
            <a:pPr algn="ctr" hangingPunct="0"/>
            <a:r>
              <a:rPr lang="en-IN" sz="2000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Each track is divided into fixed size </a:t>
            </a:r>
            <a:r>
              <a:rPr lang="en-IN" sz="2000" b="1" dirty="0">
                <a:solidFill>
                  <a:srgbClr val="B80047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sectors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4114801" y="1600201"/>
            <a:ext cx="3940175" cy="3940175"/>
            <a:chOff x="1728" y="1139"/>
            <a:chExt cx="2482" cy="248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728" y="1139"/>
              <a:ext cx="2482" cy="2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461" y="1929"/>
              <a:ext cx="969" cy="969"/>
            </a:xfrm>
            <a:prstGeom prst="ellipse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2342" y="1802"/>
              <a:ext cx="1219" cy="1218"/>
            </a:xfrm>
            <a:prstGeom prst="ellipse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2187" y="1664"/>
              <a:ext cx="1498" cy="1491"/>
            </a:xfrm>
            <a:prstGeom prst="ellipse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2057" y="1525"/>
              <a:ext cx="1762" cy="1760"/>
            </a:xfrm>
            <a:prstGeom prst="ellipse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1913" y="1393"/>
              <a:ext cx="2046" cy="2044"/>
            </a:xfrm>
            <a:prstGeom prst="ellipse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1777" y="1252"/>
              <a:ext cx="2310" cy="2308"/>
            </a:xfrm>
            <a:prstGeom prst="ellipse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2062" y="1530"/>
              <a:ext cx="1754" cy="1756"/>
            </a:xfrm>
            <a:custGeom>
              <a:avLst/>
              <a:gdLst>
                <a:gd name="T0" fmla="*/ 6020 w 13216"/>
                <a:gd name="T1" fmla="*/ 13203 h 13237"/>
                <a:gd name="T2" fmla="*/ 2664 w 13216"/>
                <a:gd name="T3" fmla="*/ 11911 h 13237"/>
                <a:gd name="T4" fmla="*/ 1323 w 13216"/>
                <a:gd name="T5" fmla="*/ 10569 h 13237"/>
                <a:gd name="T6" fmla="*/ 72 w 13216"/>
                <a:gd name="T7" fmla="*/ 7572 h 13237"/>
                <a:gd name="T8" fmla="*/ 72 w 13216"/>
                <a:gd name="T9" fmla="*/ 5662 h 13237"/>
                <a:gd name="T10" fmla="*/ 1955 w 13216"/>
                <a:gd name="T11" fmla="*/ 1953 h 13237"/>
                <a:gd name="T12" fmla="*/ 5678 w 13216"/>
                <a:gd name="T13" fmla="*/ 71 h 13237"/>
                <a:gd name="T14" fmla="*/ 7545 w 13216"/>
                <a:gd name="T15" fmla="*/ 72 h 13237"/>
                <a:gd name="T16" fmla="*/ 13179 w 13216"/>
                <a:gd name="T17" fmla="*/ 5819 h 13237"/>
                <a:gd name="T18" fmla="*/ 13216 w 13216"/>
                <a:gd name="T19" fmla="*/ 6617 h 13237"/>
                <a:gd name="T20" fmla="*/ 12875 w 13216"/>
                <a:gd name="T21" fmla="*/ 8727 h 13237"/>
                <a:gd name="T22" fmla="*/ 7560 w 13216"/>
                <a:gd name="T23" fmla="*/ 13160 h 13237"/>
                <a:gd name="T24" fmla="*/ 6020 w 13216"/>
                <a:gd name="T25" fmla="*/ 13203 h 13237"/>
                <a:gd name="T26" fmla="*/ 7389 w 13216"/>
                <a:gd name="T27" fmla="*/ 12276 h 13237"/>
                <a:gd name="T28" fmla="*/ 10635 w 13216"/>
                <a:gd name="T29" fmla="*/ 10662 h 13237"/>
                <a:gd name="T30" fmla="*/ 12250 w 13216"/>
                <a:gd name="T31" fmla="*/ 7458 h 13237"/>
                <a:gd name="T32" fmla="*/ 12251 w 13216"/>
                <a:gd name="T33" fmla="*/ 5839 h 13237"/>
                <a:gd name="T34" fmla="*/ 10660 w 13216"/>
                <a:gd name="T35" fmla="*/ 2659 h 13237"/>
                <a:gd name="T36" fmla="*/ 7474 w 13216"/>
                <a:gd name="T37" fmla="*/ 1025 h 13237"/>
                <a:gd name="T38" fmla="*/ 5735 w 13216"/>
                <a:gd name="T39" fmla="*/ 1025 h 13237"/>
                <a:gd name="T40" fmla="*/ 2550 w 13216"/>
                <a:gd name="T41" fmla="*/ 2659 h 13237"/>
                <a:gd name="T42" fmla="*/ 944 w 13216"/>
                <a:gd name="T43" fmla="*/ 5933 h 13237"/>
                <a:gd name="T44" fmla="*/ 959 w 13216"/>
                <a:gd name="T45" fmla="*/ 7453 h 13237"/>
                <a:gd name="T46" fmla="*/ 5795 w 13216"/>
                <a:gd name="T47" fmla="*/ 12274 h 13237"/>
                <a:gd name="T48" fmla="*/ 7389 w 13216"/>
                <a:gd name="T49" fmla="*/ 12276 h 13237"/>
                <a:gd name="T50" fmla="*/ 7389 w 13216"/>
                <a:gd name="T51" fmla="*/ 12276 h 13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216" h="13237">
                  <a:moveTo>
                    <a:pt x="6020" y="13203"/>
                  </a:moveTo>
                  <a:cubicBezTo>
                    <a:pt x="4760" y="13071"/>
                    <a:pt x="3661" y="12648"/>
                    <a:pt x="2664" y="11911"/>
                  </a:cubicBezTo>
                  <a:cubicBezTo>
                    <a:pt x="2269" y="11619"/>
                    <a:pt x="1617" y="10966"/>
                    <a:pt x="1323" y="10569"/>
                  </a:cubicBezTo>
                  <a:cubicBezTo>
                    <a:pt x="654" y="9665"/>
                    <a:pt x="258" y="8715"/>
                    <a:pt x="72" y="7572"/>
                  </a:cubicBezTo>
                  <a:cubicBezTo>
                    <a:pt x="0" y="7132"/>
                    <a:pt x="0" y="6103"/>
                    <a:pt x="72" y="5662"/>
                  </a:cubicBezTo>
                  <a:cubicBezTo>
                    <a:pt x="313" y="4181"/>
                    <a:pt x="917" y="2991"/>
                    <a:pt x="1955" y="1953"/>
                  </a:cubicBezTo>
                  <a:cubicBezTo>
                    <a:pt x="2991" y="917"/>
                    <a:pt x="4214" y="299"/>
                    <a:pt x="5678" y="71"/>
                  </a:cubicBezTo>
                  <a:cubicBezTo>
                    <a:pt x="6135" y="0"/>
                    <a:pt x="7074" y="1"/>
                    <a:pt x="7545" y="72"/>
                  </a:cubicBezTo>
                  <a:cubicBezTo>
                    <a:pt x="10520" y="520"/>
                    <a:pt x="12774" y="2820"/>
                    <a:pt x="13179" y="5819"/>
                  </a:cubicBezTo>
                  <a:cubicBezTo>
                    <a:pt x="13199" y="5968"/>
                    <a:pt x="13216" y="6327"/>
                    <a:pt x="13216" y="6617"/>
                  </a:cubicBezTo>
                  <a:cubicBezTo>
                    <a:pt x="13216" y="7395"/>
                    <a:pt x="13119" y="7994"/>
                    <a:pt x="12875" y="8727"/>
                  </a:cubicBezTo>
                  <a:cubicBezTo>
                    <a:pt x="12096" y="11062"/>
                    <a:pt x="10026" y="12789"/>
                    <a:pt x="7560" y="13160"/>
                  </a:cubicBezTo>
                  <a:cubicBezTo>
                    <a:pt x="7198" y="13214"/>
                    <a:pt x="6355" y="13237"/>
                    <a:pt x="6020" y="13203"/>
                  </a:cubicBezTo>
                  <a:close/>
                  <a:moveTo>
                    <a:pt x="7389" y="12276"/>
                  </a:moveTo>
                  <a:cubicBezTo>
                    <a:pt x="8627" y="12100"/>
                    <a:pt x="9757" y="11539"/>
                    <a:pt x="10635" y="10662"/>
                  </a:cubicBezTo>
                  <a:cubicBezTo>
                    <a:pt x="11508" y="9790"/>
                    <a:pt x="12065" y="8687"/>
                    <a:pt x="12250" y="7458"/>
                  </a:cubicBezTo>
                  <a:cubicBezTo>
                    <a:pt x="12314" y="7040"/>
                    <a:pt x="12314" y="6252"/>
                    <a:pt x="12251" y="5839"/>
                  </a:cubicBezTo>
                  <a:cubicBezTo>
                    <a:pt x="12063" y="4607"/>
                    <a:pt x="11526" y="3535"/>
                    <a:pt x="10660" y="2659"/>
                  </a:cubicBezTo>
                  <a:cubicBezTo>
                    <a:pt x="9798" y="1789"/>
                    <a:pt x="8754" y="1254"/>
                    <a:pt x="7474" y="1025"/>
                  </a:cubicBezTo>
                  <a:cubicBezTo>
                    <a:pt x="7185" y="973"/>
                    <a:pt x="6025" y="973"/>
                    <a:pt x="5735" y="1025"/>
                  </a:cubicBezTo>
                  <a:cubicBezTo>
                    <a:pt x="4457" y="1253"/>
                    <a:pt x="3410" y="1791"/>
                    <a:pt x="2550" y="2659"/>
                  </a:cubicBezTo>
                  <a:cubicBezTo>
                    <a:pt x="1667" y="3551"/>
                    <a:pt x="1112" y="4682"/>
                    <a:pt x="944" y="5933"/>
                  </a:cubicBezTo>
                  <a:cubicBezTo>
                    <a:pt x="896" y="6291"/>
                    <a:pt x="904" y="7089"/>
                    <a:pt x="959" y="7453"/>
                  </a:cubicBezTo>
                  <a:cubicBezTo>
                    <a:pt x="1338" y="9964"/>
                    <a:pt x="3289" y="11909"/>
                    <a:pt x="5795" y="12274"/>
                  </a:cubicBezTo>
                  <a:cubicBezTo>
                    <a:pt x="6163" y="12328"/>
                    <a:pt x="7016" y="12329"/>
                    <a:pt x="7389" y="12276"/>
                  </a:cubicBezTo>
                  <a:lnTo>
                    <a:pt x="7389" y="12276"/>
                  </a:lnTo>
                  <a:close/>
                </a:path>
              </a:pathLst>
            </a:custGeom>
            <a:solidFill>
              <a:srgbClr val="FFAAAA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3909" y="1571"/>
              <a:ext cx="17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Sans"/>
                </a:rPr>
                <a:t>Track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3568" y="1651"/>
              <a:ext cx="428" cy="298"/>
            </a:xfrm>
            <a:prstGeom prst="line">
              <a:avLst/>
            </a:prstGeom>
            <a:noFill/>
            <a:ln w="5" cap="flat">
              <a:solidFill>
                <a:srgbClr val="061AE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568" y="1888"/>
              <a:ext cx="75" cy="61"/>
            </a:xfrm>
            <a:custGeom>
              <a:avLst/>
              <a:gdLst>
                <a:gd name="T0" fmla="*/ 45 w 75"/>
                <a:gd name="T1" fmla="*/ 30 h 61"/>
                <a:gd name="T2" fmla="*/ 50 w 75"/>
                <a:gd name="T3" fmla="*/ 0 h 61"/>
                <a:gd name="T4" fmla="*/ 0 w 75"/>
                <a:gd name="T5" fmla="*/ 61 h 61"/>
                <a:gd name="T6" fmla="*/ 75 w 75"/>
                <a:gd name="T7" fmla="*/ 36 h 61"/>
                <a:gd name="T8" fmla="*/ 45 w 75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1">
                  <a:moveTo>
                    <a:pt x="45" y="30"/>
                  </a:moveTo>
                  <a:lnTo>
                    <a:pt x="50" y="0"/>
                  </a:lnTo>
                  <a:lnTo>
                    <a:pt x="0" y="61"/>
                  </a:lnTo>
                  <a:lnTo>
                    <a:pt x="75" y="36"/>
                  </a:lnTo>
                  <a:lnTo>
                    <a:pt x="45" y="30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3222" y="1600"/>
              <a:ext cx="39" cy="114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2690" y="1572"/>
              <a:ext cx="48" cy="113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2613" y="3111"/>
              <a:ext cx="49" cy="96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3120" y="3137"/>
              <a:ext cx="32" cy="115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2206" y="1929"/>
              <a:ext cx="106" cy="77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V="1">
              <a:off x="2064" y="2411"/>
              <a:ext cx="121" cy="5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3497" y="2507"/>
              <a:ext cx="313" cy="490"/>
            </a:xfrm>
            <a:custGeom>
              <a:avLst/>
              <a:gdLst>
                <a:gd name="T0" fmla="*/ 2364 w 2364"/>
                <a:gd name="T1" fmla="*/ 101 h 3693"/>
                <a:gd name="T2" fmla="*/ 1411 w 2364"/>
                <a:gd name="T3" fmla="*/ 0 h 3693"/>
                <a:gd name="T4" fmla="*/ 0 w 2364"/>
                <a:gd name="T5" fmla="*/ 3104 h 3693"/>
                <a:gd name="T6" fmla="*/ 596 w 2364"/>
                <a:gd name="T7" fmla="*/ 3693 h 3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4" h="3693">
                  <a:moveTo>
                    <a:pt x="2364" y="101"/>
                  </a:moveTo>
                  <a:lnTo>
                    <a:pt x="1411" y="0"/>
                  </a:lnTo>
                  <a:moveTo>
                    <a:pt x="0" y="3104"/>
                  </a:moveTo>
                  <a:lnTo>
                    <a:pt x="596" y="3693"/>
                  </a:lnTo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96" y="1537"/>
              <a:ext cx="574" cy="170"/>
            </a:xfrm>
            <a:custGeom>
              <a:avLst/>
              <a:gdLst>
                <a:gd name="T0" fmla="*/ 3735 w 4329"/>
                <a:gd name="T1" fmla="*/ 1207 h 1288"/>
                <a:gd name="T2" fmla="*/ 2529 w 4329"/>
                <a:gd name="T3" fmla="*/ 921 h 1288"/>
                <a:gd name="T4" fmla="*/ 1603 w 4329"/>
                <a:gd name="T5" fmla="*/ 906 h 1288"/>
                <a:gd name="T6" fmla="*/ 662 w 4329"/>
                <a:gd name="T7" fmla="*/ 998 h 1288"/>
                <a:gd name="T8" fmla="*/ 291 w 4329"/>
                <a:gd name="T9" fmla="*/ 1086 h 1288"/>
                <a:gd name="T10" fmla="*/ 115 w 4329"/>
                <a:gd name="T11" fmla="*/ 691 h 1288"/>
                <a:gd name="T12" fmla="*/ 4 w 4329"/>
                <a:gd name="T13" fmla="*/ 276 h 1288"/>
                <a:gd name="T14" fmla="*/ 833 w 4329"/>
                <a:gd name="T15" fmla="*/ 80 h 1288"/>
                <a:gd name="T16" fmla="*/ 2914 w 4329"/>
                <a:gd name="T17" fmla="*/ 94 h 1288"/>
                <a:gd name="T18" fmla="*/ 4317 w 4329"/>
                <a:gd name="T19" fmla="*/ 515 h 1288"/>
                <a:gd name="T20" fmla="*/ 3994 w 4329"/>
                <a:gd name="T21" fmla="*/ 1285 h 1288"/>
                <a:gd name="T22" fmla="*/ 3735 w 4329"/>
                <a:gd name="T23" fmla="*/ 1207 h 1288"/>
                <a:gd name="T24" fmla="*/ 3735 w 4329"/>
                <a:gd name="T25" fmla="*/ 1207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9" h="1288">
                  <a:moveTo>
                    <a:pt x="3735" y="1207"/>
                  </a:moveTo>
                  <a:cubicBezTo>
                    <a:pt x="3372" y="1077"/>
                    <a:pt x="2858" y="955"/>
                    <a:pt x="2529" y="921"/>
                  </a:cubicBezTo>
                  <a:cubicBezTo>
                    <a:pt x="2348" y="902"/>
                    <a:pt x="1981" y="896"/>
                    <a:pt x="1603" y="906"/>
                  </a:cubicBezTo>
                  <a:cubicBezTo>
                    <a:pt x="1057" y="920"/>
                    <a:pt x="935" y="932"/>
                    <a:pt x="662" y="998"/>
                  </a:cubicBezTo>
                  <a:cubicBezTo>
                    <a:pt x="489" y="1039"/>
                    <a:pt x="323" y="1079"/>
                    <a:pt x="291" y="1086"/>
                  </a:cubicBezTo>
                  <a:cubicBezTo>
                    <a:pt x="240" y="1098"/>
                    <a:pt x="222" y="1057"/>
                    <a:pt x="115" y="691"/>
                  </a:cubicBezTo>
                  <a:cubicBezTo>
                    <a:pt x="50" y="467"/>
                    <a:pt x="0" y="280"/>
                    <a:pt x="4" y="276"/>
                  </a:cubicBezTo>
                  <a:cubicBezTo>
                    <a:pt x="22" y="258"/>
                    <a:pt x="569" y="129"/>
                    <a:pt x="833" y="80"/>
                  </a:cubicBezTo>
                  <a:cubicBezTo>
                    <a:pt x="1270" y="0"/>
                    <a:pt x="2441" y="8"/>
                    <a:pt x="2914" y="94"/>
                  </a:cubicBezTo>
                  <a:cubicBezTo>
                    <a:pt x="3444" y="191"/>
                    <a:pt x="4294" y="446"/>
                    <a:pt x="4317" y="515"/>
                  </a:cubicBezTo>
                  <a:cubicBezTo>
                    <a:pt x="4329" y="551"/>
                    <a:pt x="4023" y="1278"/>
                    <a:pt x="3994" y="1285"/>
                  </a:cubicBezTo>
                  <a:cubicBezTo>
                    <a:pt x="3980" y="1288"/>
                    <a:pt x="3864" y="1253"/>
                    <a:pt x="3735" y="1207"/>
                  </a:cubicBezTo>
                  <a:lnTo>
                    <a:pt x="3735" y="1207"/>
                  </a:lnTo>
                  <a:close/>
                </a:path>
              </a:pathLst>
            </a:custGeom>
            <a:solidFill>
              <a:srgbClr val="0000FF"/>
            </a:solidFill>
            <a:ln w="5" cap="flat">
              <a:solidFill>
                <a:srgbClr val="061AE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 flipV="1">
              <a:off x="2226" y="2850"/>
              <a:ext cx="111" cy="74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V="1">
              <a:off x="3595" y="1989"/>
              <a:ext cx="119" cy="69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3410" y="1155"/>
              <a:ext cx="21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Sector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>
              <a:off x="3069" y="1235"/>
              <a:ext cx="428" cy="298"/>
            </a:xfrm>
            <a:prstGeom prst="line">
              <a:avLst/>
            </a:prstGeom>
            <a:noFill/>
            <a:ln w="5" cap="flat">
              <a:solidFill>
                <a:srgbClr val="061AE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3069" y="1472"/>
              <a:ext cx="75" cy="61"/>
            </a:xfrm>
            <a:custGeom>
              <a:avLst/>
              <a:gdLst>
                <a:gd name="T0" fmla="*/ 45 w 75"/>
                <a:gd name="T1" fmla="*/ 30 h 61"/>
                <a:gd name="T2" fmla="*/ 50 w 75"/>
                <a:gd name="T3" fmla="*/ 0 h 61"/>
                <a:gd name="T4" fmla="*/ 0 w 75"/>
                <a:gd name="T5" fmla="*/ 61 h 61"/>
                <a:gd name="T6" fmla="*/ 75 w 75"/>
                <a:gd name="T7" fmla="*/ 36 h 61"/>
                <a:gd name="T8" fmla="*/ 45 w 75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1">
                  <a:moveTo>
                    <a:pt x="45" y="30"/>
                  </a:moveTo>
                  <a:lnTo>
                    <a:pt x="50" y="0"/>
                  </a:lnTo>
                  <a:lnTo>
                    <a:pt x="0" y="61"/>
                  </a:lnTo>
                  <a:lnTo>
                    <a:pt x="75" y="36"/>
                  </a:lnTo>
                  <a:lnTo>
                    <a:pt x="45" y="30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384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Structure of a Hard Disk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1" y="1576800"/>
            <a:ext cx="5867400" cy="5188215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384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Structure in </a:t>
            </a:r>
            <a:r>
              <a:rPr lang="fr-FR" dirty="0" err="1">
                <a:solidFill>
                  <a:schemeClr val="tx1"/>
                </a:solidFill>
              </a:rPr>
              <a:t>Detail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90938" y="1816100"/>
            <a:ext cx="5830888" cy="4191000"/>
            <a:chOff x="1584" y="1152"/>
            <a:chExt cx="3673" cy="264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84" y="1152"/>
              <a:ext cx="3673" cy="2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4491" y="2776"/>
              <a:ext cx="118" cy="387"/>
            </a:xfrm>
            <a:custGeom>
              <a:avLst/>
              <a:gdLst>
                <a:gd name="T0" fmla="*/ 0 w 283"/>
                <a:gd name="T1" fmla="*/ 0 h 927"/>
                <a:gd name="T2" fmla="*/ 283 w 283"/>
                <a:gd name="T3" fmla="*/ 554 h 927"/>
                <a:gd name="T4" fmla="*/ 273 w 283"/>
                <a:gd name="T5" fmla="*/ 927 h 927"/>
                <a:gd name="T6" fmla="*/ 11 w 283"/>
                <a:gd name="T7" fmla="*/ 353 h 927"/>
                <a:gd name="T8" fmla="*/ 0 w 283"/>
                <a:gd name="T9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927">
                  <a:moveTo>
                    <a:pt x="0" y="0"/>
                  </a:moveTo>
                  <a:lnTo>
                    <a:pt x="283" y="554"/>
                  </a:lnTo>
                  <a:lnTo>
                    <a:pt x="273" y="927"/>
                  </a:lnTo>
                  <a:lnTo>
                    <a:pt x="11" y="3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D400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827" y="1472"/>
              <a:ext cx="358" cy="112"/>
            </a:xfrm>
            <a:custGeom>
              <a:avLst/>
              <a:gdLst>
                <a:gd name="T0" fmla="*/ 101 w 859"/>
                <a:gd name="T1" fmla="*/ 0 h 269"/>
                <a:gd name="T2" fmla="*/ 757 w 859"/>
                <a:gd name="T3" fmla="*/ 0 h 269"/>
                <a:gd name="T4" fmla="*/ 859 w 859"/>
                <a:gd name="T5" fmla="*/ 102 h 269"/>
                <a:gd name="T6" fmla="*/ 859 w 859"/>
                <a:gd name="T7" fmla="*/ 167 h 269"/>
                <a:gd name="T8" fmla="*/ 757 w 859"/>
                <a:gd name="T9" fmla="*/ 269 h 269"/>
                <a:gd name="T10" fmla="*/ 101 w 859"/>
                <a:gd name="T11" fmla="*/ 269 h 269"/>
                <a:gd name="T12" fmla="*/ 0 w 859"/>
                <a:gd name="T13" fmla="*/ 167 h 269"/>
                <a:gd name="T14" fmla="*/ 0 w 859"/>
                <a:gd name="T15" fmla="*/ 102 h 269"/>
                <a:gd name="T16" fmla="*/ 101 w 859"/>
                <a:gd name="T1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9" h="269">
                  <a:moveTo>
                    <a:pt x="101" y="0"/>
                  </a:moveTo>
                  <a:lnTo>
                    <a:pt x="757" y="0"/>
                  </a:lnTo>
                  <a:cubicBezTo>
                    <a:pt x="813" y="0"/>
                    <a:pt x="859" y="45"/>
                    <a:pt x="859" y="102"/>
                  </a:cubicBezTo>
                  <a:lnTo>
                    <a:pt x="859" y="167"/>
                  </a:lnTo>
                  <a:cubicBezTo>
                    <a:pt x="859" y="224"/>
                    <a:pt x="813" y="269"/>
                    <a:pt x="757" y="269"/>
                  </a:cubicBezTo>
                  <a:lnTo>
                    <a:pt x="101" y="269"/>
                  </a:lnTo>
                  <a:cubicBezTo>
                    <a:pt x="45" y="269"/>
                    <a:pt x="0" y="224"/>
                    <a:pt x="0" y="167"/>
                  </a:cubicBezTo>
                  <a:lnTo>
                    <a:pt x="0" y="102"/>
                  </a:lnTo>
                  <a:cubicBezTo>
                    <a:pt x="0" y="45"/>
                    <a:pt x="45" y="0"/>
                    <a:pt x="101" y="0"/>
                  </a:cubicBezTo>
                  <a:close/>
                </a:path>
              </a:pathLst>
            </a:custGeom>
            <a:solidFill>
              <a:srgbClr val="F4D7E3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703" y="2314"/>
              <a:ext cx="1127" cy="201"/>
            </a:xfrm>
            <a:custGeom>
              <a:avLst/>
              <a:gdLst>
                <a:gd name="T0" fmla="*/ 0 w 2704"/>
                <a:gd name="T1" fmla="*/ 0 h 484"/>
                <a:gd name="T2" fmla="*/ 2704 w 2704"/>
                <a:gd name="T3" fmla="*/ 474 h 484"/>
                <a:gd name="T4" fmla="*/ 161 w 2704"/>
                <a:gd name="T5" fmla="*/ 484 h 484"/>
                <a:gd name="T6" fmla="*/ 0 w 2704"/>
                <a:gd name="T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04" h="484">
                  <a:moveTo>
                    <a:pt x="0" y="0"/>
                  </a:moveTo>
                  <a:lnTo>
                    <a:pt x="2704" y="474"/>
                  </a:lnTo>
                  <a:lnTo>
                    <a:pt x="161" y="4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4C7"/>
            </a:solidFill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3459" y="1925"/>
              <a:ext cx="1680" cy="696"/>
            </a:xfrm>
            <a:prstGeom prst="ellipse">
              <a:avLst/>
            </a:prstGeom>
            <a:solidFill>
              <a:srgbClr val="FFE6D5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4168" y="2196"/>
              <a:ext cx="264" cy="161"/>
            </a:xfrm>
            <a:prstGeom prst="ellipse">
              <a:avLst/>
            </a:prstGeom>
            <a:solidFill>
              <a:srgbClr val="FFFFFF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700" y="1733"/>
              <a:ext cx="1128" cy="202"/>
            </a:xfrm>
            <a:custGeom>
              <a:avLst/>
              <a:gdLst>
                <a:gd name="T0" fmla="*/ 0 w 2703"/>
                <a:gd name="T1" fmla="*/ 0 h 484"/>
                <a:gd name="T2" fmla="*/ 2703 w 2703"/>
                <a:gd name="T3" fmla="*/ 474 h 484"/>
                <a:gd name="T4" fmla="*/ 161 w 2703"/>
                <a:gd name="T5" fmla="*/ 484 h 484"/>
                <a:gd name="T6" fmla="*/ 0 w 2703"/>
                <a:gd name="T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03" h="484">
                  <a:moveTo>
                    <a:pt x="0" y="0"/>
                  </a:moveTo>
                  <a:lnTo>
                    <a:pt x="2703" y="474"/>
                  </a:lnTo>
                  <a:lnTo>
                    <a:pt x="161" y="4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4C7"/>
            </a:solidFill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3441" y="1527"/>
              <a:ext cx="1680" cy="697"/>
            </a:xfrm>
            <a:prstGeom prst="ellipse">
              <a:avLst/>
            </a:prstGeom>
            <a:solidFill>
              <a:srgbClr val="FFE6D5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4157" y="1799"/>
              <a:ext cx="264" cy="162"/>
            </a:xfrm>
            <a:prstGeom prst="ellipse">
              <a:avLst/>
            </a:prstGeom>
            <a:solidFill>
              <a:srgbClr val="FFFFFF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4243" y="1313"/>
              <a:ext cx="106" cy="686"/>
            </a:xfrm>
            <a:custGeom>
              <a:avLst/>
              <a:gdLst>
                <a:gd name="T0" fmla="*/ 0 w 252"/>
                <a:gd name="T1" fmla="*/ 0 h 1645"/>
                <a:gd name="T2" fmla="*/ 252 w 252"/>
                <a:gd name="T3" fmla="*/ 0 h 1645"/>
                <a:gd name="T4" fmla="*/ 252 w 252"/>
                <a:gd name="T5" fmla="*/ 1549 h 1645"/>
                <a:gd name="T6" fmla="*/ 0 w 252"/>
                <a:gd name="T7" fmla="*/ 1539 h 1645"/>
                <a:gd name="T8" fmla="*/ 0 w 252"/>
                <a:gd name="T9" fmla="*/ 0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645">
                  <a:moveTo>
                    <a:pt x="0" y="0"/>
                  </a:moveTo>
                  <a:lnTo>
                    <a:pt x="252" y="0"/>
                  </a:lnTo>
                  <a:lnTo>
                    <a:pt x="252" y="1549"/>
                  </a:lnTo>
                  <a:cubicBezTo>
                    <a:pt x="171" y="1564"/>
                    <a:pt x="104" y="1645"/>
                    <a:pt x="0" y="15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32121"/>
            </a:solidFill>
            <a:ln w="6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4246" y="2237"/>
              <a:ext cx="109" cy="157"/>
            </a:xfrm>
            <a:custGeom>
              <a:avLst/>
              <a:gdLst>
                <a:gd name="T0" fmla="*/ 10 w 262"/>
                <a:gd name="T1" fmla="*/ 0 h 376"/>
                <a:gd name="T2" fmla="*/ 262 w 262"/>
                <a:gd name="T3" fmla="*/ 0 h 376"/>
                <a:gd name="T4" fmla="*/ 262 w 262"/>
                <a:gd name="T5" fmla="*/ 298 h 376"/>
                <a:gd name="T6" fmla="*/ 0 w 262"/>
                <a:gd name="T7" fmla="*/ 287 h 376"/>
                <a:gd name="T8" fmla="*/ 10 w 262"/>
                <a:gd name="T9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376">
                  <a:moveTo>
                    <a:pt x="10" y="0"/>
                  </a:moveTo>
                  <a:lnTo>
                    <a:pt x="262" y="0"/>
                  </a:lnTo>
                  <a:lnTo>
                    <a:pt x="262" y="298"/>
                  </a:lnTo>
                  <a:cubicBezTo>
                    <a:pt x="188" y="310"/>
                    <a:pt x="121" y="376"/>
                    <a:pt x="0" y="287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532121"/>
            </a:solidFill>
            <a:ln w="7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713" y="1590"/>
              <a:ext cx="1127" cy="202"/>
            </a:xfrm>
            <a:custGeom>
              <a:avLst/>
              <a:gdLst>
                <a:gd name="T0" fmla="*/ 0 w 2703"/>
                <a:gd name="T1" fmla="*/ 0 h 483"/>
                <a:gd name="T2" fmla="*/ 2703 w 2703"/>
                <a:gd name="T3" fmla="*/ 473 h 483"/>
                <a:gd name="T4" fmla="*/ 161 w 2703"/>
                <a:gd name="T5" fmla="*/ 483 h 483"/>
                <a:gd name="T6" fmla="*/ 0 w 2703"/>
                <a:gd name="T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03" h="483">
                  <a:moveTo>
                    <a:pt x="0" y="0"/>
                  </a:moveTo>
                  <a:lnTo>
                    <a:pt x="2703" y="473"/>
                  </a:lnTo>
                  <a:lnTo>
                    <a:pt x="161" y="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4C7"/>
            </a:solidFill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917" y="1294"/>
              <a:ext cx="105" cy="438"/>
            </a:xfrm>
            <a:custGeom>
              <a:avLst/>
              <a:gdLst>
                <a:gd name="T0" fmla="*/ 0 w 252"/>
                <a:gd name="T1" fmla="*/ 0 h 1051"/>
                <a:gd name="T2" fmla="*/ 252 w 252"/>
                <a:gd name="T3" fmla="*/ 0 h 1051"/>
                <a:gd name="T4" fmla="*/ 252 w 252"/>
                <a:gd name="T5" fmla="*/ 989 h 1051"/>
                <a:gd name="T6" fmla="*/ 0 w 252"/>
                <a:gd name="T7" fmla="*/ 983 h 1051"/>
                <a:gd name="T8" fmla="*/ 0 w 252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051">
                  <a:moveTo>
                    <a:pt x="0" y="0"/>
                  </a:moveTo>
                  <a:lnTo>
                    <a:pt x="252" y="0"/>
                  </a:lnTo>
                  <a:lnTo>
                    <a:pt x="252" y="989"/>
                  </a:lnTo>
                  <a:cubicBezTo>
                    <a:pt x="171" y="999"/>
                    <a:pt x="104" y="1051"/>
                    <a:pt x="0" y="9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32121"/>
            </a:solidFill>
            <a:ln w="5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911" y="1782"/>
              <a:ext cx="109" cy="123"/>
            </a:xfrm>
            <a:custGeom>
              <a:avLst/>
              <a:gdLst>
                <a:gd name="T0" fmla="*/ 10 w 262"/>
                <a:gd name="T1" fmla="*/ 0 h 297"/>
                <a:gd name="T2" fmla="*/ 262 w 262"/>
                <a:gd name="T3" fmla="*/ 0 h 297"/>
                <a:gd name="T4" fmla="*/ 262 w 262"/>
                <a:gd name="T5" fmla="*/ 236 h 297"/>
                <a:gd name="T6" fmla="*/ 0 w 262"/>
                <a:gd name="T7" fmla="*/ 227 h 297"/>
                <a:gd name="T8" fmla="*/ 10 w 262"/>
                <a:gd name="T9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97">
                  <a:moveTo>
                    <a:pt x="10" y="0"/>
                  </a:moveTo>
                  <a:lnTo>
                    <a:pt x="262" y="0"/>
                  </a:lnTo>
                  <a:lnTo>
                    <a:pt x="262" y="236"/>
                  </a:lnTo>
                  <a:cubicBezTo>
                    <a:pt x="188" y="245"/>
                    <a:pt x="120" y="297"/>
                    <a:pt x="0" y="227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532121"/>
            </a:solidFill>
            <a:ln w="6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715" y="2171"/>
              <a:ext cx="1127" cy="201"/>
            </a:xfrm>
            <a:custGeom>
              <a:avLst/>
              <a:gdLst>
                <a:gd name="T0" fmla="*/ 0 w 2704"/>
                <a:gd name="T1" fmla="*/ 0 h 483"/>
                <a:gd name="T2" fmla="*/ 2704 w 2704"/>
                <a:gd name="T3" fmla="*/ 473 h 483"/>
                <a:gd name="T4" fmla="*/ 161 w 2704"/>
                <a:gd name="T5" fmla="*/ 483 h 483"/>
                <a:gd name="T6" fmla="*/ 0 w 2704"/>
                <a:gd name="T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04" h="483">
                  <a:moveTo>
                    <a:pt x="0" y="0"/>
                  </a:moveTo>
                  <a:lnTo>
                    <a:pt x="2704" y="473"/>
                  </a:lnTo>
                  <a:lnTo>
                    <a:pt x="161" y="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4C7"/>
            </a:solidFill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2913" y="2362"/>
              <a:ext cx="109" cy="124"/>
            </a:xfrm>
            <a:custGeom>
              <a:avLst/>
              <a:gdLst>
                <a:gd name="T0" fmla="*/ 10 w 262"/>
                <a:gd name="T1" fmla="*/ 0 h 297"/>
                <a:gd name="T2" fmla="*/ 262 w 262"/>
                <a:gd name="T3" fmla="*/ 0 h 297"/>
                <a:gd name="T4" fmla="*/ 262 w 262"/>
                <a:gd name="T5" fmla="*/ 236 h 297"/>
                <a:gd name="T6" fmla="*/ 0 w 262"/>
                <a:gd name="T7" fmla="*/ 227 h 297"/>
                <a:gd name="T8" fmla="*/ 10 w 262"/>
                <a:gd name="T9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97">
                  <a:moveTo>
                    <a:pt x="10" y="0"/>
                  </a:moveTo>
                  <a:lnTo>
                    <a:pt x="262" y="0"/>
                  </a:lnTo>
                  <a:lnTo>
                    <a:pt x="262" y="236"/>
                  </a:lnTo>
                  <a:cubicBezTo>
                    <a:pt x="188" y="245"/>
                    <a:pt x="121" y="297"/>
                    <a:pt x="0" y="227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532121"/>
            </a:solidFill>
            <a:ln w="6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909" y="1939"/>
              <a:ext cx="105" cy="365"/>
            </a:xfrm>
            <a:custGeom>
              <a:avLst/>
              <a:gdLst>
                <a:gd name="T0" fmla="*/ 0 w 252"/>
                <a:gd name="T1" fmla="*/ 0 h 873"/>
                <a:gd name="T2" fmla="*/ 252 w 252"/>
                <a:gd name="T3" fmla="*/ 0 h 873"/>
                <a:gd name="T4" fmla="*/ 252 w 252"/>
                <a:gd name="T5" fmla="*/ 822 h 873"/>
                <a:gd name="T6" fmla="*/ 0 w 252"/>
                <a:gd name="T7" fmla="*/ 816 h 873"/>
                <a:gd name="T8" fmla="*/ 0 w 252"/>
                <a:gd name="T9" fmla="*/ 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873">
                  <a:moveTo>
                    <a:pt x="0" y="0"/>
                  </a:moveTo>
                  <a:lnTo>
                    <a:pt x="252" y="0"/>
                  </a:lnTo>
                  <a:lnTo>
                    <a:pt x="252" y="822"/>
                  </a:lnTo>
                  <a:cubicBezTo>
                    <a:pt x="171" y="830"/>
                    <a:pt x="103" y="873"/>
                    <a:pt x="0" y="8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32121"/>
            </a:solidFill>
            <a:ln w="5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3798" y="1759"/>
              <a:ext cx="48" cy="48"/>
            </a:xfrm>
            <a:prstGeom prst="ellipse">
              <a:avLst/>
            </a:prstGeom>
            <a:solidFill>
              <a:srgbClr val="FC311E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3804" y="2337"/>
              <a:ext cx="49" cy="48"/>
            </a:xfrm>
            <a:prstGeom prst="ellipse">
              <a:avLst/>
            </a:prstGeom>
            <a:solidFill>
              <a:srgbClr val="FC311E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3970" y="2780"/>
              <a:ext cx="690" cy="223"/>
            </a:xfrm>
            <a:custGeom>
              <a:avLst/>
              <a:gdLst>
                <a:gd name="T0" fmla="*/ 0 w 1653"/>
                <a:gd name="T1" fmla="*/ 0 h 534"/>
                <a:gd name="T2" fmla="*/ 1350 w 1653"/>
                <a:gd name="T3" fmla="*/ 0 h 534"/>
                <a:gd name="T4" fmla="*/ 1653 w 1653"/>
                <a:gd name="T5" fmla="*/ 514 h 534"/>
                <a:gd name="T6" fmla="*/ 242 w 1653"/>
                <a:gd name="T7" fmla="*/ 534 h 534"/>
                <a:gd name="T8" fmla="*/ 0 w 1653"/>
                <a:gd name="T9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3" h="534">
                  <a:moveTo>
                    <a:pt x="0" y="0"/>
                  </a:moveTo>
                  <a:lnTo>
                    <a:pt x="1350" y="0"/>
                  </a:lnTo>
                  <a:lnTo>
                    <a:pt x="1653" y="514"/>
                  </a:lnTo>
                  <a:lnTo>
                    <a:pt x="242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D400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3962" y="2774"/>
              <a:ext cx="122" cy="395"/>
            </a:xfrm>
            <a:custGeom>
              <a:avLst/>
              <a:gdLst>
                <a:gd name="T0" fmla="*/ 11 w 293"/>
                <a:gd name="T1" fmla="*/ 0 h 947"/>
                <a:gd name="T2" fmla="*/ 293 w 293"/>
                <a:gd name="T3" fmla="*/ 554 h 947"/>
                <a:gd name="T4" fmla="*/ 288 w 293"/>
                <a:gd name="T5" fmla="*/ 947 h 947"/>
                <a:gd name="T6" fmla="*/ 0 w 293"/>
                <a:gd name="T7" fmla="*/ 383 h 947"/>
                <a:gd name="T8" fmla="*/ 11 w 293"/>
                <a:gd name="T9" fmla="*/ 0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947">
                  <a:moveTo>
                    <a:pt x="11" y="0"/>
                  </a:moveTo>
                  <a:lnTo>
                    <a:pt x="293" y="554"/>
                  </a:lnTo>
                  <a:lnTo>
                    <a:pt x="288" y="947"/>
                  </a:lnTo>
                  <a:lnTo>
                    <a:pt x="0" y="38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AAD400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4081" y="2999"/>
              <a:ext cx="580" cy="169"/>
            </a:xfrm>
            <a:prstGeom prst="rect">
              <a:avLst/>
            </a:prstGeom>
            <a:solidFill>
              <a:srgbClr val="AAD400"/>
            </a:solidFill>
            <a:ln w="11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250" y="2630"/>
              <a:ext cx="105" cy="272"/>
            </a:xfrm>
            <a:custGeom>
              <a:avLst/>
              <a:gdLst>
                <a:gd name="T0" fmla="*/ 0 w 252"/>
                <a:gd name="T1" fmla="*/ 0 h 653"/>
                <a:gd name="T2" fmla="*/ 252 w 252"/>
                <a:gd name="T3" fmla="*/ 0 h 653"/>
                <a:gd name="T4" fmla="*/ 252 w 252"/>
                <a:gd name="T5" fmla="*/ 548 h 653"/>
                <a:gd name="T6" fmla="*/ 0 w 252"/>
                <a:gd name="T7" fmla="*/ 548 h 653"/>
                <a:gd name="T8" fmla="*/ 0 w 252"/>
                <a:gd name="T9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653">
                  <a:moveTo>
                    <a:pt x="0" y="0"/>
                  </a:moveTo>
                  <a:lnTo>
                    <a:pt x="252" y="0"/>
                  </a:lnTo>
                  <a:lnTo>
                    <a:pt x="252" y="548"/>
                  </a:lnTo>
                  <a:cubicBezTo>
                    <a:pt x="168" y="653"/>
                    <a:pt x="84" y="653"/>
                    <a:pt x="0" y="5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32121"/>
            </a:solidFill>
            <a:ln w="5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3150" y="2635"/>
              <a:ext cx="113" cy="359"/>
            </a:xfrm>
            <a:custGeom>
              <a:avLst/>
              <a:gdLst>
                <a:gd name="T0" fmla="*/ 0 w 272"/>
                <a:gd name="T1" fmla="*/ 0 h 862"/>
                <a:gd name="T2" fmla="*/ 272 w 272"/>
                <a:gd name="T3" fmla="*/ 515 h 862"/>
                <a:gd name="T4" fmla="*/ 262 w 272"/>
                <a:gd name="T5" fmla="*/ 862 h 862"/>
                <a:gd name="T6" fmla="*/ 10 w 272"/>
                <a:gd name="T7" fmla="*/ 328 h 862"/>
                <a:gd name="T8" fmla="*/ 0 w 272"/>
                <a:gd name="T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862">
                  <a:moveTo>
                    <a:pt x="0" y="0"/>
                  </a:moveTo>
                  <a:lnTo>
                    <a:pt x="272" y="515"/>
                  </a:lnTo>
                  <a:lnTo>
                    <a:pt x="262" y="862"/>
                  </a:lnTo>
                  <a:lnTo>
                    <a:pt x="10" y="3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AAA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2649" y="2639"/>
              <a:ext cx="663" cy="207"/>
            </a:xfrm>
            <a:custGeom>
              <a:avLst/>
              <a:gdLst>
                <a:gd name="T0" fmla="*/ 0 w 1590"/>
                <a:gd name="T1" fmla="*/ 0 h 496"/>
                <a:gd name="T2" fmla="*/ 1299 w 1590"/>
                <a:gd name="T3" fmla="*/ 0 h 496"/>
                <a:gd name="T4" fmla="*/ 1590 w 1590"/>
                <a:gd name="T5" fmla="*/ 477 h 496"/>
                <a:gd name="T6" fmla="*/ 232 w 1590"/>
                <a:gd name="T7" fmla="*/ 496 h 496"/>
                <a:gd name="T8" fmla="*/ 0 w 1590"/>
                <a:gd name="T9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0" h="496">
                  <a:moveTo>
                    <a:pt x="0" y="0"/>
                  </a:moveTo>
                  <a:lnTo>
                    <a:pt x="1299" y="0"/>
                  </a:lnTo>
                  <a:lnTo>
                    <a:pt x="1590" y="477"/>
                  </a:lnTo>
                  <a:lnTo>
                    <a:pt x="232" y="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AAA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2909" y="2516"/>
              <a:ext cx="105" cy="226"/>
            </a:xfrm>
            <a:custGeom>
              <a:avLst/>
              <a:gdLst>
                <a:gd name="T0" fmla="*/ 0 w 252"/>
                <a:gd name="T1" fmla="*/ 0 h 540"/>
                <a:gd name="T2" fmla="*/ 252 w 252"/>
                <a:gd name="T3" fmla="*/ 0 h 540"/>
                <a:gd name="T4" fmla="*/ 252 w 252"/>
                <a:gd name="T5" fmla="*/ 453 h 540"/>
                <a:gd name="T6" fmla="*/ 0 w 252"/>
                <a:gd name="T7" fmla="*/ 453 h 540"/>
                <a:gd name="T8" fmla="*/ 0 w 252"/>
                <a:gd name="T9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540">
                  <a:moveTo>
                    <a:pt x="0" y="0"/>
                  </a:moveTo>
                  <a:lnTo>
                    <a:pt x="252" y="0"/>
                  </a:lnTo>
                  <a:lnTo>
                    <a:pt x="252" y="453"/>
                  </a:lnTo>
                  <a:cubicBezTo>
                    <a:pt x="168" y="540"/>
                    <a:pt x="84" y="540"/>
                    <a:pt x="0" y="4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32121"/>
            </a:solidFill>
            <a:ln w="5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2642" y="2633"/>
              <a:ext cx="116" cy="487"/>
            </a:xfrm>
            <a:custGeom>
              <a:avLst/>
              <a:gdLst>
                <a:gd name="T0" fmla="*/ 5 w 277"/>
                <a:gd name="T1" fmla="*/ 0 h 1167"/>
                <a:gd name="T2" fmla="*/ 277 w 277"/>
                <a:gd name="T3" fmla="*/ 515 h 1167"/>
                <a:gd name="T4" fmla="*/ 272 w 277"/>
                <a:gd name="T5" fmla="*/ 1167 h 1167"/>
                <a:gd name="T6" fmla="*/ 0 w 277"/>
                <a:gd name="T7" fmla="*/ 628 h 1167"/>
                <a:gd name="T8" fmla="*/ 5 w 277"/>
                <a:gd name="T9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1167">
                  <a:moveTo>
                    <a:pt x="5" y="0"/>
                  </a:moveTo>
                  <a:lnTo>
                    <a:pt x="277" y="515"/>
                  </a:lnTo>
                  <a:lnTo>
                    <a:pt x="272" y="1167"/>
                  </a:lnTo>
                  <a:lnTo>
                    <a:pt x="0" y="62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AAAA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2755" y="2842"/>
              <a:ext cx="558" cy="277"/>
            </a:xfrm>
            <a:prstGeom prst="rect">
              <a:avLst/>
            </a:prstGeom>
            <a:solidFill>
              <a:srgbClr val="FFAAAA"/>
            </a:solidFill>
            <a:ln w="14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4868" y="1485"/>
              <a:ext cx="24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Platter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4127" y="1174"/>
              <a:ext cx="386" cy="112"/>
            </a:xfrm>
            <a:custGeom>
              <a:avLst/>
              <a:gdLst>
                <a:gd name="T0" fmla="*/ 102 w 926"/>
                <a:gd name="T1" fmla="*/ 0 h 269"/>
                <a:gd name="T2" fmla="*/ 824 w 926"/>
                <a:gd name="T3" fmla="*/ 0 h 269"/>
                <a:gd name="T4" fmla="*/ 926 w 926"/>
                <a:gd name="T5" fmla="*/ 102 h 269"/>
                <a:gd name="T6" fmla="*/ 926 w 926"/>
                <a:gd name="T7" fmla="*/ 167 h 269"/>
                <a:gd name="T8" fmla="*/ 824 w 926"/>
                <a:gd name="T9" fmla="*/ 269 h 269"/>
                <a:gd name="T10" fmla="*/ 102 w 926"/>
                <a:gd name="T11" fmla="*/ 269 h 269"/>
                <a:gd name="T12" fmla="*/ 0 w 926"/>
                <a:gd name="T13" fmla="*/ 167 h 269"/>
                <a:gd name="T14" fmla="*/ 0 w 926"/>
                <a:gd name="T15" fmla="*/ 102 h 269"/>
                <a:gd name="T16" fmla="*/ 102 w 926"/>
                <a:gd name="T1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6" h="269">
                  <a:moveTo>
                    <a:pt x="102" y="0"/>
                  </a:moveTo>
                  <a:lnTo>
                    <a:pt x="824" y="0"/>
                  </a:lnTo>
                  <a:cubicBezTo>
                    <a:pt x="880" y="0"/>
                    <a:pt x="926" y="46"/>
                    <a:pt x="926" y="102"/>
                  </a:cubicBezTo>
                  <a:lnTo>
                    <a:pt x="926" y="167"/>
                  </a:lnTo>
                  <a:cubicBezTo>
                    <a:pt x="926" y="224"/>
                    <a:pt x="880" y="269"/>
                    <a:pt x="824" y="269"/>
                  </a:cubicBezTo>
                  <a:lnTo>
                    <a:pt x="102" y="269"/>
                  </a:lnTo>
                  <a:cubicBezTo>
                    <a:pt x="45" y="269"/>
                    <a:pt x="0" y="224"/>
                    <a:pt x="0" y="167"/>
                  </a:cubicBezTo>
                  <a:lnTo>
                    <a:pt x="0" y="102"/>
                  </a:lnTo>
                  <a:cubicBezTo>
                    <a:pt x="0" y="46"/>
                    <a:pt x="45" y="0"/>
                    <a:pt x="102" y="0"/>
                  </a:cubicBezTo>
                  <a:close/>
                </a:path>
              </a:pathLst>
            </a:custGeom>
            <a:solidFill>
              <a:srgbClr val="F4D7E3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4168" y="1187"/>
              <a:ext cx="26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Spindle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4050" y="3211"/>
              <a:ext cx="654" cy="112"/>
            </a:xfrm>
            <a:custGeom>
              <a:avLst/>
              <a:gdLst>
                <a:gd name="T0" fmla="*/ 102 w 1569"/>
                <a:gd name="T1" fmla="*/ 0 h 270"/>
                <a:gd name="T2" fmla="*/ 1467 w 1569"/>
                <a:gd name="T3" fmla="*/ 0 h 270"/>
                <a:gd name="T4" fmla="*/ 1569 w 1569"/>
                <a:gd name="T5" fmla="*/ 102 h 270"/>
                <a:gd name="T6" fmla="*/ 1569 w 1569"/>
                <a:gd name="T7" fmla="*/ 168 h 270"/>
                <a:gd name="T8" fmla="*/ 1467 w 1569"/>
                <a:gd name="T9" fmla="*/ 270 h 270"/>
                <a:gd name="T10" fmla="*/ 102 w 1569"/>
                <a:gd name="T11" fmla="*/ 270 h 270"/>
                <a:gd name="T12" fmla="*/ 0 w 1569"/>
                <a:gd name="T13" fmla="*/ 168 h 270"/>
                <a:gd name="T14" fmla="*/ 0 w 1569"/>
                <a:gd name="T15" fmla="*/ 102 h 270"/>
                <a:gd name="T16" fmla="*/ 102 w 1569"/>
                <a:gd name="T1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9" h="270">
                  <a:moveTo>
                    <a:pt x="102" y="0"/>
                  </a:moveTo>
                  <a:lnTo>
                    <a:pt x="1467" y="0"/>
                  </a:lnTo>
                  <a:cubicBezTo>
                    <a:pt x="1524" y="0"/>
                    <a:pt x="1569" y="46"/>
                    <a:pt x="1569" y="102"/>
                  </a:cubicBezTo>
                  <a:lnTo>
                    <a:pt x="1569" y="168"/>
                  </a:lnTo>
                  <a:cubicBezTo>
                    <a:pt x="1569" y="224"/>
                    <a:pt x="1524" y="270"/>
                    <a:pt x="1467" y="270"/>
                  </a:cubicBezTo>
                  <a:lnTo>
                    <a:pt x="102" y="270"/>
                  </a:lnTo>
                  <a:cubicBezTo>
                    <a:pt x="46" y="270"/>
                    <a:pt x="0" y="224"/>
                    <a:pt x="0" y="168"/>
                  </a:cubicBezTo>
                  <a:lnTo>
                    <a:pt x="0" y="102"/>
                  </a:lnTo>
                  <a:cubicBezTo>
                    <a:pt x="0" y="46"/>
                    <a:pt x="46" y="0"/>
                    <a:pt x="102" y="0"/>
                  </a:cubicBezTo>
                  <a:close/>
                </a:path>
              </a:pathLst>
            </a:custGeom>
            <a:solidFill>
              <a:srgbClr val="F4D7E3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4092" y="3223"/>
              <a:ext cx="50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Sans"/>
                </a:rPr>
                <a:t>Spindle motor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3340" y="1316"/>
              <a:ext cx="523" cy="223"/>
            </a:xfrm>
            <a:custGeom>
              <a:avLst/>
              <a:gdLst>
                <a:gd name="T0" fmla="*/ 102 w 1254"/>
                <a:gd name="T1" fmla="*/ 0 h 533"/>
                <a:gd name="T2" fmla="*/ 1152 w 1254"/>
                <a:gd name="T3" fmla="*/ 0 h 533"/>
                <a:gd name="T4" fmla="*/ 1254 w 1254"/>
                <a:gd name="T5" fmla="*/ 102 h 533"/>
                <a:gd name="T6" fmla="*/ 1254 w 1254"/>
                <a:gd name="T7" fmla="*/ 431 h 533"/>
                <a:gd name="T8" fmla="*/ 1152 w 1254"/>
                <a:gd name="T9" fmla="*/ 533 h 533"/>
                <a:gd name="T10" fmla="*/ 102 w 1254"/>
                <a:gd name="T11" fmla="*/ 533 h 533"/>
                <a:gd name="T12" fmla="*/ 0 w 1254"/>
                <a:gd name="T13" fmla="*/ 431 h 533"/>
                <a:gd name="T14" fmla="*/ 0 w 1254"/>
                <a:gd name="T15" fmla="*/ 102 h 533"/>
                <a:gd name="T16" fmla="*/ 102 w 1254"/>
                <a:gd name="T17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4" h="533">
                  <a:moveTo>
                    <a:pt x="102" y="0"/>
                  </a:moveTo>
                  <a:lnTo>
                    <a:pt x="1152" y="0"/>
                  </a:lnTo>
                  <a:cubicBezTo>
                    <a:pt x="1209" y="0"/>
                    <a:pt x="1254" y="46"/>
                    <a:pt x="1254" y="102"/>
                  </a:cubicBezTo>
                  <a:lnTo>
                    <a:pt x="1254" y="431"/>
                  </a:lnTo>
                  <a:cubicBezTo>
                    <a:pt x="1254" y="488"/>
                    <a:pt x="1209" y="533"/>
                    <a:pt x="1152" y="533"/>
                  </a:cubicBezTo>
                  <a:lnTo>
                    <a:pt x="102" y="533"/>
                  </a:lnTo>
                  <a:cubicBezTo>
                    <a:pt x="46" y="533"/>
                    <a:pt x="0" y="488"/>
                    <a:pt x="0" y="431"/>
                  </a:cubicBezTo>
                  <a:lnTo>
                    <a:pt x="0" y="102"/>
                  </a:lnTo>
                  <a:cubicBezTo>
                    <a:pt x="0" y="46"/>
                    <a:pt x="46" y="0"/>
                    <a:pt x="102" y="0"/>
                  </a:cubicBezTo>
                  <a:close/>
                </a:path>
              </a:pathLst>
            </a:custGeom>
            <a:solidFill>
              <a:srgbClr val="F4D7E3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3396" y="1329"/>
              <a:ext cx="42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Sans"/>
                </a:rPr>
                <a:t>Read/Write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3514" y="1445"/>
              <a:ext cx="18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head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3640" y="1533"/>
              <a:ext cx="172" cy="220"/>
            </a:xfrm>
            <a:prstGeom prst="line">
              <a:avLst/>
            </a:prstGeom>
            <a:noFill/>
            <a:ln w="5" cap="flat">
              <a:solidFill>
                <a:srgbClr val="1806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3757" y="1690"/>
              <a:ext cx="55" cy="63"/>
            </a:xfrm>
            <a:custGeom>
              <a:avLst/>
              <a:gdLst>
                <a:gd name="T0" fmla="*/ 26 w 55"/>
                <a:gd name="T1" fmla="*/ 26 h 63"/>
                <a:gd name="T2" fmla="*/ 0 w 55"/>
                <a:gd name="T3" fmla="*/ 23 h 63"/>
                <a:gd name="T4" fmla="*/ 55 w 55"/>
                <a:gd name="T5" fmla="*/ 63 h 63"/>
                <a:gd name="T6" fmla="*/ 29 w 55"/>
                <a:gd name="T7" fmla="*/ 0 h 63"/>
                <a:gd name="T8" fmla="*/ 26 w 55"/>
                <a:gd name="T9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3">
                  <a:moveTo>
                    <a:pt x="26" y="26"/>
                  </a:moveTo>
                  <a:lnTo>
                    <a:pt x="0" y="23"/>
                  </a:lnTo>
                  <a:lnTo>
                    <a:pt x="55" y="63"/>
                  </a:lnTo>
                  <a:lnTo>
                    <a:pt x="29" y="0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auto">
            <a:xfrm>
              <a:off x="3095" y="1596"/>
              <a:ext cx="244" cy="112"/>
            </a:xfrm>
            <a:custGeom>
              <a:avLst/>
              <a:gdLst>
                <a:gd name="T0" fmla="*/ 102 w 585"/>
                <a:gd name="T1" fmla="*/ 0 h 269"/>
                <a:gd name="T2" fmla="*/ 483 w 585"/>
                <a:gd name="T3" fmla="*/ 0 h 269"/>
                <a:gd name="T4" fmla="*/ 585 w 585"/>
                <a:gd name="T5" fmla="*/ 102 h 269"/>
                <a:gd name="T6" fmla="*/ 585 w 585"/>
                <a:gd name="T7" fmla="*/ 168 h 269"/>
                <a:gd name="T8" fmla="*/ 483 w 585"/>
                <a:gd name="T9" fmla="*/ 269 h 269"/>
                <a:gd name="T10" fmla="*/ 102 w 585"/>
                <a:gd name="T11" fmla="*/ 269 h 269"/>
                <a:gd name="T12" fmla="*/ 0 w 585"/>
                <a:gd name="T13" fmla="*/ 168 h 269"/>
                <a:gd name="T14" fmla="*/ 0 w 585"/>
                <a:gd name="T15" fmla="*/ 102 h 269"/>
                <a:gd name="T16" fmla="*/ 102 w 585"/>
                <a:gd name="T1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5" h="269">
                  <a:moveTo>
                    <a:pt x="102" y="0"/>
                  </a:moveTo>
                  <a:lnTo>
                    <a:pt x="483" y="0"/>
                  </a:lnTo>
                  <a:cubicBezTo>
                    <a:pt x="540" y="0"/>
                    <a:pt x="585" y="46"/>
                    <a:pt x="585" y="102"/>
                  </a:cubicBezTo>
                  <a:lnTo>
                    <a:pt x="585" y="168"/>
                  </a:lnTo>
                  <a:cubicBezTo>
                    <a:pt x="585" y="224"/>
                    <a:pt x="540" y="269"/>
                    <a:pt x="483" y="269"/>
                  </a:cubicBezTo>
                  <a:lnTo>
                    <a:pt x="102" y="269"/>
                  </a:lnTo>
                  <a:cubicBezTo>
                    <a:pt x="46" y="269"/>
                    <a:pt x="0" y="224"/>
                    <a:pt x="0" y="168"/>
                  </a:cubicBezTo>
                  <a:lnTo>
                    <a:pt x="0" y="102"/>
                  </a:lnTo>
                  <a:cubicBezTo>
                    <a:pt x="0" y="46"/>
                    <a:pt x="46" y="0"/>
                    <a:pt x="102" y="0"/>
                  </a:cubicBezTo>
                  <a:close/>
                </a:path>
              </a:pathLst>
            </a:custGeom>
            <a:solidFill>
              <a:srgbClr val="F4D7E3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3137" y="1609"/>
              <a:ext cx="15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Sans"/>
                </a:rPr>
                <a:t>Arm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auto">
            <a:xfrm>
              <a:off x="2816" y="2913"/>
              <a:ext cx="448" cy="113"/>
            </a:xfrm>
            <a:custGeom>
              <a:avLst/>
              <a:gdLst>
                <a:gd name="T0" fmla="*/ 102 w 1074"/>
                <a:gd name="T1" fmla="*/ 0 h 269"/>
                <a:gd name="T2" fmla="*/ 972 w 1074"/>
                <a:gd name="T3" fmla="*/ 0 h 269"/>
                <a:gd name="T4" fmla="*/ 1074 w 1074"/>
                <a:gd name="T5" fmla="*/ 102 h 269"/>
                <a:gd name="T6" fmla="*/ 1074 w 1074"/>
                <a:gd name="T7" fmla="*/ 167 h 269"/>
                <a:gd name="T8" fmla="*/ 972 w 1074"/>
                <a:gd name="T9" fmla="*/ 269 h 269"/>
                <a:gd name="T10" fmla="*/ 102 w 1074"/>
                <a:gd name="T11" fmla="*/ 269 h 269"/>
                <a:gd name="T12" fmla="*/ 0 w 1074"/>
                <a:gd name="T13" fmla="*/ 167 h 269"/>
                <a:gd name="T14" fmla="*/ 0 w 1074"/>
                <a:gd name="T15" fmla="*/ 102 h 269"/>
                <a:gd name="T16" fmla="*/ 102 w 1074"/>
                <a:gd name="T1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4" h="269">
                  <a:moveTo>
                    <a:pt x="102" y="0"/>
                  </a:moveTo>
                  <a:lnTo>
                    <a:pt x="972" y="0"/>
                  </a:lnTo>
                  <a:cubicBezTo>
                    <a:pt x="1028" y="0"/>
                    <a:pt x="1074" y="45"/>
                    <a:pt x="1074" y="102"/>
                  </a:cubicBezTo>
                  <a:lnTo>
                    <a:pt x="1074" y="167"/>
                  </a:lnTo>
                  <a:cubicBezTo>
                    <a:pt x="1074" y="223"/>
                    <a:pt x="1028" y="269"/>
                    <a:pt x="972" y="269"/>
                  </a:cubicBezTo>
                  <a:lnTo>
                    <a:pt x="102" y="269"/>
                  </a:lnTo>
                  <a:cubicBezTo>
                    <a:pt x="45" y="269"/>
                    <a:pt x="0" y="223"/>
                    <a:pt x="0" y="167"/>
                  </a:cubicBezTo>
                  <a:lnTo>
                    <a:pt x="0" y="102"/>
                  </a:lnTo>
                  <a:cubicBezTo>
                    <a:pt x="0" y="45"/>
                    <a:pt x="45" y="0"/>
                    <a:pt x="102" y="0"/>
                  </a:cubicBezTo>
                  <a:close/>
                </a:path>
              </a:pathLst>
            </a:custGeom>
            <a:solidFill>
              <a:srgbClr val="F4D7E3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2858" y="2926"/>
              <a:ext cx="3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Sans"/>
                </a:rPr>
                <a:t>Actuator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0" name="Freeform 46"/>
            <p:cNvSpPr>
              <a:spLocks/>
            </p:cNvSpPr>
            <p:nvPr/>
          </p:nvSpPr>
          <p:spPr bwMode="auto">
            <a:xfrm>
              <a:off x="3787" y="3245"/>
              <a:ext cx="113" cy="359"/>
            </a:xfrm>
            <a:custGeom>
              <a:avLst/>
              <a:gdLst>
                <a:gd name="T0" fmla="*/ 0 w 271"/>
                <a:gd name="T1" fmla="*/ 0 h 862"/>
                <a:gd name="T2" fmla="*/ 271 w 271"/>
                <a:gd name="T3" fmla="*/ 515 h 862"/>
                <a:gd name="T4" fmla="*/ 261 w 271"/>
                <a:gd name="T5" fmla="*/ 862 h 862"/>
                <a:gd name="T6" fmla="*/ 9 w 271"/>
                <a:gd name="T7" fmla="*/ 328 h 862"/>
                <a:gd name="T8" fmla="*/ 0 w 271"/>
                <a:gd name="T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862">
                  <a:moveTo>
                    <a:pt x="0" y="0"/>
                  </a:moveTo>
                  <a:lnTo>
                    <a:pt x="271" y="515"/>
                  </a:lnTo>
                  <a:lnTo>
                    <a:pt x="261" y="862"/>
                  </a:lnTo>
                  <a:lnTo>
                    <a:pt x="9" y="3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F6FF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7"/>
            <p:cNvSpPr>
              <a:spLocks/>
            </p:cNvSpPr>
            <p:nvPr/>
          </p:nvSpPr>
          <p:spPr bwMode="auto">
            <a:xfrm>
              <a:off x="3286" y="3249"/>
              <a:ext cx="663" cy="207"/>
            </a:xfrm>
            <a:custGeom>
              <a:avLst/>
              <a:gdLst>
                <a:gd name="T0" fmla="*/ 0 w 1590"/>
                <a:gd name="T1" fmla="*/ 0 h 496"/>
                <a:gd name="T2" fmla="*/ 1300 w 1590"/>
                <a:gd name="T3" fmla="*/ 0 h 496"/>
                <a:gd name="T4" fmla="*/ 1590 w 1590"/>
                <a:gd name="T5" fmla="*/ 477 h 496"/>
                <a:gd name="T6" fmla="*/ 233 w 1590"/>
                <a:gd name="T7" fmla="*/ 496 h 496"/>
                <a:gd name="T8" fmla="*/ 0 w 1590"/>
                <a:gd name="T9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0" h="496">
                  <a:moveTo>
                    <a:pt x="0" y="0"/>
                  </a:moveTo>
                  <a:lnTo>
                    <a:pt x="1300" y="0"/>
                  </a:lnTo>
                  <a:lnTo>
                    <a:pt x="1590" y="477"/>
                  </a:lnTo>
                  <a:lnTo>
                    <a:pt x="233" y="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F6FF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"/>
            <p:cNvSpPr>
              <a:spLocks/>
            </p:cNvSpPr>
            <p:nvPr/>
          </p:nvSpPr>
          <p:spPr bwMode="auto">
            <a:xfrm>
              <a:off x="3280" y="3243"/>
              <a:ext cx="115" cy="487"/>
            </a:xfrm>
            <a:custGeom>
              <a:avLst/>
              <a:gdLst>
                <a:gd name="T0" fmla="*/ 5 w 276"/>
                <a:gd name="T1" fmla="*/ 0 h 1167"/>
                <a:gd name="T2" fmla="*/ 276 w 276"/>
                <a:gd name="T3" fmla="*/ 515 h 1167"/>
                <a:gd name="T4" fmla="*/ 271 w 276"/>
                <a:gd name="T5" fmla="*/ 1167 h 1167"/>
                <a:gd name="T6" fmla="*/ 0 w 276"/>
                <a:gd name="T7" fmla="*/ 628 h 1167"/>
                <a:gd name="T8" fmla="*/ 5 w 276"/>
                <a:gd name="T9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167">
                  <a:moveTo>
                    <a:pt x="5" y="0"/>
                  </a:moveTo>
                  <a:lnTo>
                    <a:pt x="276" y="515"/>
                  </a:lnTo>
                  <a:lnTo>
                    <a:pt x="271" y="1167"/>
                  </a:lnTo>
                  <a:lnTo>
                    <a:pt x="0" y="62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5F6FF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3392" y="3452"/>
              <a:ext cx="558" cy="277"/>
            </a:xfrm>
            <a:prstGeom prst="rect">
              <a:avLst/>
            </a:prstGeom>
            <a:solidFill>
              <a:srgbClr val="D5F6FF"/>
            </a:solidFill>
            <a:ln w="14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0"/>
            <p:cNvSpPr>
              <a:spLocks/>
            </p:cNvSpPr>
            <p:nvPr/>
          </p:nvSpPr>
          <p:spPr bwMode="auto">
            <a:xfrm>
              <a:off x="3419" y="3482"/>
              <a:ext cx="506" cy="219"/>
            </a:xfrm>
            <a:custGeom>
              <a:avLst/>
              <a:gdLst>
                <a:gd name="T0" fmla="*/ 102 w 1213"/>
                <a:gd name="T1" fmla="*/ 0 h 526"/>
                <a:gd name="T2" fmla="*/ 1111 w 1213"/>
                <a:gd name="T3" fmla="*/ 0 h 526"/>
                <a:gd name="T4" fmla="*/ 1213 w 1213"/>
                <a:gd name="T5" fmla="*/ 102 h 526"/>
                <a:gd name="T6" fmla="*/ 1213 w 1213"/>
                <a:gd name="T7" fmla="*/ 424 h 526"/>
                <a:gd name="T8" fmla="*/ 1111 w 1213"/>
                <a:gd name="T9" fmla="*/ 526 h 526"/>
                <a:gd name="T10" fmla="*/ 102 w 1213"/>
                <a:gd name="T11" fmla="*/ 526 h 526"/>
                <a:gd name="T12" fmla="*/ 0 w 1213"/>
                <a:gd name="T13" fmla="*/ 424 h 526"/>
                <a:gd name="T14" fmla="*/ 0 w 1213"/>
                <a:gd name="T15" fmla="*/ 102 h 526"/>
                <a:gd name="T16" fmla="*/ 102 w 1213"/>
                <a:gd name="T17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3" h="526">
                  <a:moveTo>
                    <a:pt x="102" y="0"/>
                  </a:moveTo>
                  <a:lnTo>
                    <a:pt x="1111" y="0"/>
                  </a:lnTo>
                  <a:cubicBezTo>
                    <a:pt x="1168" y="0"/>
                    <a:pt x="1213" y="45"/>
                    <a:pt x="1213" y="102"/>
                  </a:cubicBezTo>
                  <a:lnTo>
                    <a:pt x="1213" y="424"/>
                  </a:lnTo>
                  <a:cubicBezTo>
                    <a:pt x="1213" y="480"/>
                    <a:pt x="1168" y="526"/>
                    <a:pt x="1111" y="526"/>
                  </a:cubicBezTo>
                  <a:lnTo>
                    <a:pt x="102" y="526"/>
                  </a:lnTo>
                  <a:cubicBezTo>
                    <a:pt x="46" y="526"/>
                    <a:pt x="0" y="480"/>
                    <a:pt x="0" y="424"/>
                  </a:cubicBezTo>
                  <a:lnTo>
                    <a:pt x="0" y="102"/>
                  </a:lnTo>
                  <a:cubicBezTo>
                    <a:pt x="0" y="45"/>
                    <a:pt x="46" y="0"/>
                    <a:pt x="102" y="0"/>
                  </a:cubicBezTo>
                  <a:close/>
                </a:path>
              </a:pathLst>
            </a:custGeom>
            <a:solidFill>
              <a:srgbClr val="F4D7E3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3584" y="3499"/>
              <a:ext cx="17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Sans"/>
                </a:rPr>
                <a:t>Drive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3492" y="3606"/>
              <a:ext cx="35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Sans"/>
                </a:rPr>
                <a:t>electronics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7" name="Freeform 53"/>
            <p:cNvSpPr>
              <a:spLocks/>
            </p:cNvSpPr>
            <p:nvPr/>
          </p:nvSpPr>
          <p:spPr bwMode="auto">
            <a:xfrm>
              <a:off x="3774" y="1593"/>
              <a:ext cx="271" cy="457"/>
            </a:xfrm>
            <a:custGeom>
              <a:avLst/>
              <a:gdLst>
                <a:gd name="T0" fmla="*/ 188 w 649"/>
                <a:gd name="T1" fmla="*/ 0 h 1096"/>
                <a:gd name="T2" fmla="*/ 0 w 649"/>
                <a:gd name="T3" fmla="*/ 1096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49" h="1096">
                  <a:moveTo>
                    <a:pt x="188" y="0"/>
                  </a:moveTo>
                  <a:cubicBezTo>
                    <a:pt x="649" y="641"/>
                    <a:pt x="0" y="1096"/>
                    <a:pt x="0" y="1096"/>
                  </a:cubicBezTo>
                </a:path>
              </a:pathLst>
            </a:custGeom>
            <a:noFill/>
            <a:ln w="12" cap="flat">
              <a:solidFill>
                <a:srgbClr val="0E29F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4"/>
            <p:cNvSpPr>
              <a:spLocks/>
            </p:cNvSpPr>
            <p:nvPr/>
          </p:nvSpPr>
          <p:spPr bwMode="auto">
            <a:xfrm>
              <a:off x="3843" y="1580"/>
              <a:ext cx="70" cy="82"/>
            </a:xfrm>
            <a:custGeom>
              <a:avLst/>
              <a:gdLst>
                <a:gd name="T0" fmla="*/ 54 w 168"/>
                <a:gd name="T1" fmla="*/ 196 h 196"/>
                <a:gd name="T2" fmla="*/ 0 w 168"/>
                <a:gd name="T3" fmla="*/ 0 h 196"/>
                <a:gd name="T4" fmla="*/ 168 w 168"/>
                <a:gd name="T5" fmla="*/ 114 h 196"/>
                <a:gd name="T6" fmla="*/ 54 w 168"/>
                <a:gd name="T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" h="196">
                  <a:moveTo>
                    <a:pt x="54" y="196"/>
                  </a:moveTo>
                  <a:lnTo>
                    <a:pt x="0" y="0"/>
                  </a:lnTo>
                  <a:lnTo>
                    <a:pt x="168" y="114"/>
                  </a:lnTo>
                  <a:cubicBezTo>
                    <a:pt x="117" y="113"/>
                    <a:pt x="71" y="147"/>
                    <a:pt x="54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3764" y="1989"/>
              <a:ext cx="84" cy="68"/>
            </a:xfrm>
            <a:custGeom>
              <a:avLst/>
              <a:gdLst>
                <a:gd name="T0" fmla="*/ 50 w 84"/>
                <a:gd name="T1" fmla="*/ 34 h 68"/>
                <a:gd name="T2" fmla="*/ 56 w 84"/>
                <a:gd name="T3" fmla="*/ 0 h 68"/>
                <a:gd name="T4" fmla="*/ 0 w 84"/>
                <a:gd name="T5" fmla="*/ 68 h 68"/>
                <a:gd name="T6" fmla="*/ 84 w 84"/>
                <a:gd name="T7" fmla="*/ 40 h 68"/>
                <a:gd name="T8" fmla="*/ 50 w 84"/>
                <a:gd name="T9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8">
                  <a:moveTo>
                    <a:pt x="50" y="34"/>
                  </a:moveTo>
                  <a:lnTo>
                    <a:pt x="56" y="0"/>
                  </a:lnTo>
                  <a:lnTo>
                    <a:pt x="0" y="68"/>
                  </a:lnTo>
                  <a:lnTo>
                    <a:pt x="84" y="40"/>
                  </a:lnTo>
                  <a:lnTo>
                    <a:pt x="50" y="34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6"/>
            <p:cNvSpPr>
              <a:spLocks/>
            </p:cNvSpPr>
            <p:nvPr/>
          </p:nvSpPr>
          <p:spPr bwMode="auto">
            <a:xfrm>
              <a:off x="2132" y="2611"/>
              <a:ext cx="113" cy="360"/>
            </a:xfrm>
            <a:custGeom>
              <a:avLst/>
              <a:gdLst>
                <a:gd name="T0" fmla="*/ 0 w 271"/>
                <a:gd name="T1" fmla="*/ 0 h 862"/>
                <a:gd name="T2" fmla="*/ 271 w 271"/>
                <a:gd name="T3" fmla="*/ 515 h 862"/>
                <a:gd name="T4" fmla="*/ 262 w 271"/>
                <a:gd name="T5" fmla="*/ 862 h 862"/>
                <a:gd name="T6" fmla="*/ 10 w 271"/>
                <a:gd name="T7" fmla="*/ 328 h 862"/>
                <a:gd name="T8" fmla="*/ 0 w 271"/>
                <a:gd name="T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862">
                  <a:moveTo>
                    <a:pt x="0" y="0"/>
                  </a:moveTo>
                  <a:lnTo>
                    <a:pt x="271" y="515"/>
                  </a:lnTo>
                  <a:lnTo>
                    <a:pt x="262" y="862"/>
                  </a:lnTo>
                  <a:lnTo>
                    <a:pt x="10" y="3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E9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7"/>
            <p:cNvSpPr>
              <a:spLocks/>
            </p:cNvSpPr>
            <p:nvPr/>
          </p:nvSpPr>
          <p:spPr bwMode="auto">
            <a:xfrm>
              <a:off x="1630" y="2615"/>
              <a:ext cx="663" cy="208"/>
            </a:xfrm>
            <a:custGeom>
              <a:avLst/>
              <a:gdLst>
                <a:gd name="T0" fmla="*/ 0 w 1590"/>
                <a:gd name="T1" fmla="*/ 0 h 497"/>
                <a:gd name="T2" fmla="*/ 1299 w 1590"/>
                <a:gd name="T3" fmla="*/ 0 h 497"/>
                <a:gd name="T4" fmla="*/ 1590 w 1590"/>
                <a:gd name="T5" fmla="*/ 478 h 497"/>
                <a:gd name="T6" fmla="*/ 232 w 1590"/>
                <a:gd name="T7" fmla="*/ 497 h 497"/>
                <a:gd name="T8" fmla="*/ 0 w 1590"/>
                <a:gd name="T9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0" h="497">
                  <a:moveTo>
                    <a:pt x="0" y="0"/>
                  </a:moveTo>
                  <a:lnTo>
                    <a:pt x="1299" y="0"/>
                  </a:lnTo>
                  <a:lnTo>
                    <a:pt x="1590" y="478"/>
                  </a:lnTo>
                  <a:lnTo>
                    <a:pt x="232" y="4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E9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8"/>
            <p:cNvSpPr>
              <a:spLocks/>
            </p:cNvSpPr>
            <p:nvPr/>
          </p:nvSpPr>
          <p:spPr bwMode="auto">
            <a:xfrm>
              <a:off x="1624" y="2609"/>
              <a:ext cx="115" cy="488"/>
            </a:xfrm>
            <a:custGeom>
              <a:avLst/>
              <a:gdLst>
                <a:gd name="T0" fmla="*/ 5 w 276"/>
                <a:gd name="T1" fmla="*/ 0 h 1168"/>
                <a:gd name="T2" fmla="*/ 276 w 276"/>
                <a:gd name="T3" fmla="*/ 516 h 1168"/>
                <a:gd name="T4" fmla="*/ 271 w 276"/>
                <a:gd name="T5" fmla="*/ 1168 h 1168"/>
                <a:gd name="T6" fmla="*/ 0 w 276"/>
                <a:gd name="T7" fmla="*/ 628 h 1168"/>
                <a:gd name="T8" fmla="*/ 5 w 276"/>
                <a:gd name="T9" fmla="*/ 0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168">
                  <a:moveTo>
                    <a:pt x="5" y="0"/>
                  </a:moveTo>
                  <a:lnTo>
                    <a:pt x="276" y="516"/>
                  </a:lnTo>
                  <a:lnTo>
                    <a:pt x="271" y="1168"/>
                  </a:lnTo>
                  <a:lnTo>
                    <a:pt x="0" y="62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FAFE9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1736" y="2818"/>
              <a:ext cx="559" cy="277"/>
            </a:xfrm>
            <a:prstGeom prst="rect">
              <a:avLst/>
            </a:prstGeom>
            <a:solidFill>
              <a:srgbClr val="AFAFE9"/>
            </a:solidFill>
            <a:ln w="14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0"/>
            <p:cNvSpPr>
              <a:spLocks/>
            </p:cNvSpPr>
            <p:nvPr/>
          </p:nvSpPr>
          <p:spPr bwMode="auto">
            <a:xfrm>
              <a:off x="1775" y="2840"/>
              <a:ext cx="485" cy="232"/>
            </a:xfrm>
            <a:custGeom>
              <a:avLst/>
              <a:gdLst>
                <a:gd name="T0" fmla="*/ 211 w 1162"/>
                <a:gd name="T1" fmla="*/ 0 h 556"/>
                <a:gd name="T2" fmla="*/ 951 w 1162"/>
                <a:gd name="T3" fmla="*/ 0 h 556"/>
                <a:gd name="T4" fmla="*/ 1162 w 1162"/>
                <a:gd name="T5" fmla="*/ 211 h 556"/>
                <a:gd name="T6" fmla="*/ 1162 w 1162"/>
                <a:gd name="T7" fmla="*/ 346 h 556"/>
                <a:gd name="T8" fmla="*/ 951 w 1162"/>
                <a:gd name="T9" fmla="*/ 556 h 556"/>
                <a:gd name="T10" fmla="*/ 211 w 1162"/>
                <a:gd name="T11" fmla="*/ 556 h 556"/>
                <a:gd name="T12" fmla="*/ 0 w 1162"/>
                <a:gd name="T13" fmla="*/ 346 h 556"/>
                <a:gd name="T14" fmla="*/ 0 w 1162"/>
                <a:gd name="T15" fmla="*/ 211 h 556"/>
                <a:gd name="T16" fmla="*/ 211 w 1162"/>
                <a:gd name="T17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2" h="556">
                  <a:moveTo>
                    <a:pt x="211" y="0"/>
                  </a:moveTo>
                  <a:lnTo>
                    <a:pt x="951" y="0"/>
                  </a:lnTo>
                  <a:cubicBezTo>
                    <a:pt x="1068" y="0"/>
                    <a:pt x="1162" y="94"/>
                    <a:pt x="1162" y="211"/>
                  </a:cubicBezTo>
                  <a:lnTo>
                    <a:pt x="1162" y="346"/>
                  </a:lnTo>
                  <a:cubicBezTo>
                    <a:pt x="1162" y="462"/>
                    <a:pt x="1068" y="556"/>
                    <a:pt x="951" y="556"/>
                  </a:cubicBezTo>
                  <a:lnTo>
                    <a:pt x="211" y="556"/>
                  </a:lnTo>
                  <a:cubicBezTo>
                    <a:pt x="94" y="556"/>
                    <a:pt x="0" y="462"/>
                    <a:pt x="0" y="346"/>
                  </a:cubicBezTo>
                  <a:lnTo>
                    <a:pt x="0" y="211"/>
                  </a:lnTo>
                  <a:cubicBezTo>
                    <a:pt x="0" y="94"/>
                    <a:pt x="94" y="0"/>
                    <a:pt x="211" y="0"/>
                  </a:cubicBezTo>
                  <a:close/>
                </a:path>
              </a:pathLst>
            </a:custGeom>
            <a:solidFill>
              <a:srgbClr val="F4D7E3"/>
            </a:solidFill>
            <a:ln w="6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1941" y="2855"/>
              <a:ext cx="12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Bus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1851" y="2971"/>
              <a:ext cx="3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Sans"/>
                </a:rPr>
                <a:t>interface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7" name="Rectangle 63"/>
            <p:cNvSpPr>
              <a:spLocks noChangeArrowheads="1"/>
            </p:cNvSpPr>
            <p:nvPr/>
          </p:nvSpPr>
          <p:spPr bwMode="auto">
            <a:xfrm>
              <a:off x="1996" y="3157"/>
              <a:ext cx="78" cy="324"/>
            </a:xfrm>
            <a:prstGeom prst="rect">
              <a:avLst/>
            </a:pr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4"/>
            <p:cNvSpPr>
              <a:spLocks noChangeArrowheads="1"/>
            </p:cNvSpPr>
            <p:nvPr/>
          </p:nvSpPr>
          <p:spPr bwMode="auto">
            <a:xfrm>
              <a:off x="1996" y="3404"/>
              <a:ext cx="1263" cy="77"/>
            </a:xfrm>
            <a:prstGeom prst="rect">
              <a:avLst/>
            </a:pr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5"/>
            <p:cNvSpPr>
              <a:spLocks noChangeArrowheads="1"/>
            </p:cNvSpPr>
            <p:nvPr/>
          </p:nvSpPr>
          <p:spPr bwMode="auto">
            <a:xfrm>
              <a:off x="3381" y="2914"/>
              <a:ext cx="525" cy="78"/>
            </a:xfrm>
            <a:prstGeom prst="rect">
              <a:avLst/>
            </a:pr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6"/>
            <p:cNvSpPr>
              <a:spLocks/>
            </p:cNvSpPr>
            <p:nvPr/>
          </p:nvSpPr>
          <p:spPr bwMode="auto">
            <a:xfrm>
              <a:off x="3309" y="2865"/>
              <a:ext cx="142" cy="165"/>
            </a:xfrm>
            <a:custGeom>
              <a:avLst/>
              <a:gdLst>
                <a:gd name="T0" fmla="*/ 0 w 341"/>
                <a:gd name="T1" fmla="*/ 210 h 395"/>
                <a:gd name="T2" fmla="*/ 341 w 341"/>
                <a:gd name="T3" fmla="*/ 0 h 395"/>
                <a:gd name="T4" fmla="*/ 341 w 341"/>
                <a:gd name="T5" fmla="*/ 395 h 395"/>
                <a:gd name="T6" fmla="*/ 0 w 341"/>
                <a:gd name="T7" fmla="*/ 21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1" h="395">
                  <a:moveTo>
                    <a:pt x="0" y="210"/>
                  </a:moveTo>
                  <a:lnTo>
                    <a:pt x="341" y="0"/>
                  </a:lnTo>
                  <a:lnTo>
                    <a:pt x="341" y="395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7"/>
            <p:cNvSpPr>
              <a:spLocks/>
            </p:cNvSpPr>
            <p:nvPr/>
          </p:nvSpPr>
          <p:spPr bwMode="auto">
            <a:xfrm>
              <a:off x="3850" y="2867"/>
              <a:ext cx="142" cy="165"/>
            </a:xfrm>
            <a:custGeom>
              <a:avLst/>
              <a:gdLst>
                <a:gd name="T0" fmla="*/ 340 w 340"/>
                <a:gd name="T1" fmla="*/ 210 h 396"/>
                <a:gd name="T2" fmla="*/ 0 w 340"/>
                <a:gd name="T3" fmla="*/ 0 h 396"/>
                <a:gd name="T4" fmla="*/ 0 w 340"/>
                <a:gd name="T5" fmla="*/ 396 h 396"/>
                <a:gd name="T6" fmla="*/ 340 w 340"/>
                <a:gd name="T7" fmla="*/ 21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" h="396">
                  <a:moveTo>
                    <a:pt x="340" y="210"/>
                  </a:moveTo>
                  <a:lnTo>
                    <a:pt x="0" y="0"/>
                  </a:lnTo>
                  <a:lnTo>
                    <a:pt x="0" y="396"/>
                  </a:lnTo>
                  <a:lnTo>
                    <a:pt x="340" y="210"/>
                  </a:lnTo>
                  <a:close/>
                </a:path>
              </a:pathLst>
            </a:cu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8"/>
            <p:cNvSpPr>
              <a:spLocks/>
            </p:cNvSpPr>
            <p:nvPr/>
          </p:nvSpPr>
          <p:spPr bwMode="auto">
            <a:xfrm>
              <a:off x="3239" y="3354"/>
              <a:ext cx="82" cy="165"/>
            </a:xfrm>
            <a:custGeom>
              <a:avLst/>
              <a:gdLst>
                <a:gd name="T0" fmla="*/ 197 w 197"/>
                <a:gd name="T1" fmla="*/ 211 h 396"/>
                <a:gd name="T2" fmla="*/ 0 w 197"/>
                <a:gd name="T3" fmla="*/ 0 h 396"/>
                <a:gd name="T4" fmla="*/ 0 w 197"/>
                <a:gd name="T5" fmla="*/ 396 h 396"/>
                <a:gd name="T6" fmla="*/ 197 w 197"/>
                <a:gd name="T7" fmla="*/ 21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396">
                  <a:moveTo>
                    <a:pt x="197" y="211"/>
                  </a:moveTo>
                  <a:lnTo>
                    <a:pt x="0" y="0"/>
                  </a:lnTo>
                  <a:lnTo>
                    <a:pt x="0" y="396"/>
                  </a:lnTo>
                  <a:lnTo>
                    <a:pt x="197" y="211"/>
                  </a:lnTo>
                  <a:close/>
                </a:path>
              </a:pathLst>
            </a:cu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69"/>
            <p:cNvSpPr>
              <a:spLocks noChangeArrowheads="1"/>
            </p:cNvSpPr>
            <p:nvPr/>
          </p:nvSpPr>
          <p:spPr bwMode="auto">
            <a:xfrm>
              <a:off x="3601" y="2946"/>
              <a:ext cx="77" cy="386"/>
            </a:xfrm>
            <a:prstGeom prst="rect">
              <a:avLst/>
            </a:pr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70"/>
            <p:cNvSpPr>
              <a:spLocks noChangeArrowheads="1"/>
            </p:cNvSpPr>
            <p:nvPr/>
          </p:nvSpPr>
          <p:spPr bwMode="auto">
            <a:xfrm>
              <a:off x="1906" y="2356"/>
              <a:ext cx="77" cy="303"/>
            </a:xfrm>
            <a:prstGeom prst="rect">
              <a:avLst/>
            </a:pr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1"/>
            <p:cNvSpPr>
              <a:spLocks/>
            </p:cNvSpPr>
            <p:nvPr/>
          </p:nvSpPr>
          <p:spPr bwMode="auto">
            <a:xfrm>
              <a:off x="1867" y="2314"/>
              <a:ext cx="165" cy="82"/>
            </a:xfrm>
            <a:custGeom>
              <a:avLst/>
              <a:gdLst>
                <a:gd name="T0" fmla="*/ 185 w 396"/>
                <a:gd name="T1" fmla="*/ 0 h 196"/>
                <a:gd name="T2" fmla="*/ 396 w 396"/>
                <a:gd name="T3" fmla="*/ 196 h 196"/>
                <a:gd name="T4" fmla="*/ 0 w 396"/>
                <a:gd name="T5" fmla="*/ 196 h 196"/>
                <a:gd name="T6" fmla="*/ 185 w 396"/>
                <a:gd name="T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" h="196">
                  <a:moveTo>
                    <a:pt x="185" y="0"/>
                  </a:moveTo>
                  <a:lnTo>
                    <a:pt x="396" y="196"/>
                  </a:lnTo>
                  <a:lnTo>
                    <a:pt x="0" y="196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2"/>
            <p:cNvSpPr>
              <a:spLocks/>
            </p:cNvSpPr>
            <p:nvPr/>
          </p:nvSpPr>
          <p:spPr bwMode="auto">
            <a:xfrm>
              <a:off x="1865" y="2627"/>
              <a:ext cx="165" cy="82"/>
            </a:xfrm>
            <a:custGeom>
              <a:avLst/>
              <a:gdLst>
                <a:gd name="T0" fmla="*/ 185 w 395"/>
                <a:gd name="T1" fmla="*/ 197 h 197"/>
                <a:gd name="T2" fmla="*/ 395 w 395"/>
                <a:gd name="T3" fmla="*/ 0 h 197"/>
                <a:gd name="T4" fmla="*/ 0 w 395"/>
                <a:gd name="T5" fmla="*/ 0 h 197"/>
                <a:gd name="T6" fmla="*/ 185 w 395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5" h="197">
                  <a:moveTo>
                    <a:pt x="185" y="197"/>
                  </a:moveTo>
                  <a:lnTo>
                    <a:pt x="395" y="0"/>
                  </a:lnTo>
                  <a:lnTo>
                    <a:pt x="0" y="0"/>
                  </a:lnTo>
                  <a:lnTo>
                    <a:pt x="185" y="197"/>
                  </a:lnTo>
                  <a:close/>
                </a:path>
              </a:pathLst>
            </a:cu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73"/>
            <p:cNvSpPr>
              <a:spLocks noChangeArrowheads="1"/>
            </p:cNvSpPr>
            <p:nvPr/>
          </p:nvSpPr>
          <p:spPr bwMode="auto">
            <a:xfrm>
              <a:off x="1848" y="2265"/>
              <a:ext cx="198" cy="69"/>
            </a:xfrm>
            <a:prstGeom prst="ellipse">
              <a:avLst/>
            </a:prstGeom>
            <a:solidFill>
              <a:srgbClr val="E9C6AF"/>
            </a:solidFill>
            <a:ln w="6" cap="flat">
              <a:solidFill>
                <a:srgbClr val="00000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4"/>
            <p:cNvSpPr>
              <a:spLocks/>
            </p:cNvSpPr>
            <p:nvPr/>
          </p:nvSpPr>
          <p:spPr bwMode="auto">
            <a:xfrm>
              <a:off x="1849" y="1744"/>
              <a:ext cx="210" cy="575"/>
            </a:xfrm>
            <a:custGeom>
              <a:avLst/>
              <a:gdLst>
                <a:gd name="T0" fmla="*/ 502 w 502"/>
                <a:gd name="T1" fmla="*/ 1379 h 1379"/>
                <a:gd name="T2" fmla="*/ 502 w 502"/>
                <a:gd name="T3" fmla="*/ 0 h 1379"/>
                <a:gd name="T4" fmla="*/ 0 w 502"/>
                <a:gd name="T5" fmla="*/ 0 h 1379"/>
                <a:gd name="T6" fmla="*/ 0 w 502"/>
                <a:gd name="T7" fmla="*/ 1379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2" h="1379">
                  <a:moveTo>
                    <a:pt x="502" y="1379"/>
                  </a:moveTo>
                  <a:lnTo>
                    <a:pt x="502" y="0"/>
                  </a:lnTo>
                  <a:lnTo>
                    <a:pt x="0" y="0"/>
                  </a:lnTo>
                  <a:lnTo>
                    <a:pt x="0" y="1379"/>
                  </a:lnTo>
                </a:path>
              </a:pathLst>
            </a:custGeom>
            <a:solidFill>
              <a:srgbClr val="E9C6AF"/>
            </a:solidFill>
            <a:ln w="8" cap="flat">
              <a:solidFill>
                <a:srgbClr val="00000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75"/>
            <p:cNvSpPr>
              <a:spLocks noChangeArrowheads="1"/>
            </p:cNvSpPr>
            <p:nvPr/>
          </p:nvSpPr>
          <p:spPr bwMode="auto">
            <a:xfrm>
              <a:off x="1848" y="1693"/>
              <a:ext cx="198" cy="68"/>
            </a:xfrm>
            <a:prstGeom prst="ellipse">
              <a:avLst/>
            </a:prstGeom>
            <a:solidFill>
              <a:srgbClr val="E9C6AF"/>
            </a:solidFill>
            <a:ln w="6" cap="flat">
              <a:solidFill>
                <a:srgbClr val="00000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6"/>
            <p:cNvSpPr>
              <a:spLocks noChangeArrowheads="1"/>
            </p:cNvSpPr>
            <p:nvPr/>
          </p:nvSpPr>
          <p:spPr bwMode="auto">
            <a:xfrm>
              <a:off x="1875" y="2024"/>
              <a:ext cx="12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Bus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1" name="Freeform 77"/>
            <p:cNvSpPr>
              <a:spLocks/>
            </p:cNvSpPr>
            <p:nvPr/>
          </p:nvSpPr>
          <p:spPr bwMode="auto">
            <a:xfrm>
              <a:off x="1956" y="3086"/>
              <a:ext cx="165" cy="82"/>
            </a:xfrm>
            <a:custGeom>
              <a:avLst/>
              <a:gdLst>
                <a:gd name="T0" fmla="*/ 185 w 395"/>
                <a:gd name="T1" fmla="*/ 0 h 196"/>
                <a:gd name="T2" fmla="*/ 395 w 395"/>
                <a:gd name="T3" fmla="*/ 196 h 196"/>
                <a:gd name="T4" fmla="*/ 0 w 395"/>
                <a:gd name="T5" fmla="*/ 196 h 196"/>
                <a:gd name="T6" fmla="*/ 185 w 395"/>
                <a:gd name="T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5" h="196">
                  <a:moveTo>
                    <a:pt x="185" y="0"/>
                  </a:moveTo>
                  <a:lnTo>
                    <a:pt x="395" y="196"/>
                  </a:lnTo>
                  <a:lnTo>
                    <a:pt x="0" y="196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8"/>
            <p:cNvSpPr>
              <a:spLocks/>
            </p:cNvSpPr>
            <p:nvPr/>
          </p:nvSpPr>
          <p:spPr bwMode="auto">
            <a:xfrm>
              <a:off x="3564" y="3294"/>
              <a:ext cx="165" cy="82"/>
            </a:xfrm>
            <a:custGeom>
              <a:avLst/>
              <a:gdLst>
                <a:gd name="T0" fmla="*/ 186 w 396"/>
                <a:gd name="T1" fmla="*/ 197 h 197"/>
                <a:gd name="T2" fmla="*/ 396 w 396"/>
                <a:gd name="T3" fmla="*/ 0 h 197"/>
                <a:gd name="T4" fmla="*/ 0 w 396"/>
                <a:gd name="T5" fmla="*/ 0 h 197"/>
                <a:gd name="T6" fmla="*/ 186 w 396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" h="197">
                  <a:moveTo>
                    <a:pt x="186" y="197"/>
                  </a:moveTo>
                  <a:lnTo>
                    <a:pt x="396" y="0"/>
                  </a:lnTo>
                  <a:lnTo>
                    <a:pt x="0" y="0"/>
                  </a:lnTo>
                  <a:lnTo>
                    <a:pt x="186" y="197"/>
                  </a:lnTo>
                  <a:close/>
                </a:path>
              </a:pathLst>
            </a:cu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368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Accessing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Given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Sector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800" y="1355726"/>
            <a:ext cx="8305800" cy="443547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Position the </a:t>
            </a:r>
            <a:r>
              <a:rPr lang="en-US" sz="2800" dirty="0">
                <a:solidFill>
                  <a:srgbClr val="B80047"/>
                </a:solidFill>
                <a:latin typeface="Calibri" panose="020F0502020204030204" pitchFamily="34" charset="0"/>
              </a:rPr>
              <a:t>head</a:t>
            </a:r>
            <a:r>
              <a:rPr lang="en-US" sz="2800" dirty="0">
                <a:latin typeface="Calibri" panose="020F0502020204030204" pitchFamily="34" charset="0"/>
              </a:rPr>
              <a:t> on the correct track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solidFill>
                  <a:srgbClr val="2323DC"/>
                </a:solidFill>
                <a:latin typeface="Calibri" panose="020F0502020204030204" pitchFamily="34" charset="0"/>
              </a:rPr>
              <a:t>seek time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Wait for the desired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sector</a:t>
            </a:r>
            <a:r>
              <a:rPr lang="en-US" sz="2800" dirty="0">
                <a:latin typeface="Calibri" panose="020F0502020204030204" pitchFamily="34" charset="0"/>
              </a:rPr>
              <a:t> to come under the </a:t>
            </a:r>
            <a:r>
              <a:rPr lang="en-US" sz="2800" dirty="0">
                <a:solidFill>
                  <a:srgbClr val="B80047"/>
                </a:solidFill>
                <a:latin typeface="Calibri" panose="020F0502020204030204" pitchFamily="34" charset="0"/>
              </a:rPr>
              <a:t>head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solidFill>
                  <a:srgbClr val="B80047"/>
                </a:solidFill>
                <a:latin typeface="Calibri" panose="020F0502020204030204" pitchFamily="34" charset="0"/>
              </a:rPr>
              <a:t>Rotational Latency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Assume that the </a:t>
            </a:r>
            <a:r>
              <a:rPr lang="en-US" sz="2000" dirty="0">
                <a:solidFill>
                  <a:srgbClr val="2300DC"/>
                </a:solidFill>
                <a:latin typeface="Calibri" panose="020F0502020204030204" pitchFamily="34" charset="0"/>
              </a:rPr>
              <a:t>hard disk</a:t>
            </a:r>
            <a:r>
              <a:rPr lang="en-US" sz="2000" dirty="0">
                <a:latin typeface="Calibri" panose="020F0502020204030204" pitchFamily="34" charset="0"/>
              </a:rPr>
              <a:t> rotates at constant angular velocity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Read</a:t>
            </a:r>
            <a:r>
              <a:rPr lang="en-US" sz="2800" dirty="0">
                <a:latin typeface="Calibri" panose="020F0502020204030204" pitchFamily="34" charset="0"/>
              </a:rPr>
              <a:t> or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Write</a:t>
            </a:r>
            <a:r>
              <a:rPr lang="en-US" sz="2800" dirty="0">
                <a:latin typeface="Calibri" panose="020F0502020204030204" pitchFamily="34" charset="0"/>
              </a:rPr>
              <a:t> data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Perform error checking, correction, framing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Transfer data to the CPU → (</a:t>
            </a:r>
            <a:r>
              <a:rPr lang="en-US" sz="2000" dirty="0">
                <a:solidFill>
                  <a:srgbClr val="2323DC"/>
                </a:solidFill>
                <a:latin typeface="Calibri" panose="020F0502020204030204" pitchFamily="34" charset="0"/>
              </a:rPr>
              <a:t>Transfer Time</a:t>
            </a:r>
            <a:r>
              <a:rPr lang="en-US" sz="2000" dirty="0">
                <a:latin typeface="Calibri" panose="020F0502020204030204" pitchFamily="34" charset="0"/>
              </a:rPr>
              <a:t>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The transfer starts when the </a:t>
            </a:r>
            <a:r>
              <a:rPr lang="en-US" sz="2000" dirty="0">
                <a:solidFill>
                  <a:srgbClr val="B80047"/>
                </a:solidFill>
                <a:latin typeface="Calibri" panose="020F0502020204030204" pitchFamily="34" charset="0"/>
              </a:rPr>
              <a:t>head</a:t>
            </a:r>
            <a:r>
              <a:rPr lang="en-US" sz="2000" dirty="0">
                <a:latin typeface="Calibri" panose="020F0502020204030204" pitchFamily="34" charset="0"/>
              </a:rPr>
              <a:t> is on the first bit of the </a:t>
            </a:r>
            <a:r>
              <a:rPr lang="en-US" sz="2000" dirty="0">
                <a:solidFill>
                  <a:srgbClr val="2300DC"/>
                </a:solidFill>
                <a:latin typeface="Calibri" panose="020F0502020204030204" pitchFamily="34" charset="0"/>
              </a:rPr>
              <a:t>sector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79420" y="6096001"/>
                <a:ext cx="6032677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𝑑𝑖𝑠𝑘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𝑎𝑐𝑐𝑒𝑠𝑠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𝑠𝑒𝑒𝑘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𝑟𝑜𝑡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𝑙𝑎𝑡𝑒𝑛𝑐𝑦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𝑡𝑟𝑎𝑛𝑠𝑓𝑒𝑟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420" y="6096001"/>
                <a:ext cx="6032677" cy="398955"/>
              </a:xfrm>
              <a:prstGeom prst="rect">
                <a:avLst/>
              </a:prstGeom>
              <a:blipFill>
                <a:blip r:embed="rId3"/>
                <a:stretch>
                  <a:fillRect l="-808" r="-404" b="-2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565400" y="22860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Logical</a:t>
            </a:r>
            <a:r>
              <a:rPr lang="fr-FR" dirty="0">
                <a:solidFill>
                  <a:schemeClr val="tx1"/>
                </a:solidFill>
              </a:rPr>
              <a:t> vs Physical Block </a:t>
            </a:r>
            <a:r>
              <a:rPr lang="fr-FR" dirty="0" err="1">
                <a:solidFill>
                  <a:schemeClr val="tx1"/>
                </a:solidFill>
              </a:rPr>
              <a:t>Address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600200"/>
            <a:ext cx="7950200" cy="48768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Software programs</a:t>
            </a:r>
            <a:r>
              <a:rPr lang="en-US" sz="2800" dirty="0">
                <a:latin typeface="Calibri" panose="020F0502020204030204" pitchFamily="34" charset="0"/>
              </a:rPr>
              <a:t> use the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logical block</a:t>
            </a:r>
            <a:r>
              <a:rPr lang="en-US" sz="2800" dirty="0">
                <a:latin typeface="Calibri" panose="020F0502020204030204" pitchFamily="34" charset="0"/>
              </a:rPr>
              <a:t> address to address a </a:t>
            </a:r>
            <a:r>
              <a:rPr lang="en-US" sz="2800" dirty="0">
                <a:solidFill>
                  <a:srgbClr val="0047FF"/>
                </a:solidFill>
                <a:latin typeface="Calibri" panose="020F0502020204030204" pitchFamily="34" charset="0"/>
              </a:rPr>
              <a:t>hard disk</a:t>
            </a:r>
            <a:r>
              <a:rPr lang="en-US" sz="2800" dirty="0">
                <a:latin typeface="Calibri" panose="020F0502020204030204" pitchFamily="34" charset="0"/>
              </a:rPr>
              <a:t> block (</a:t>
            </a:r>
            <a:r>
              <a:rPr lang="en-US" sz="2800" dirty="0">
                <a:solidFill>
                  <a:srgbClr val="3DEB3D"/>
                </a:solidFill>
                <a:latin typeface="Calibri" panose="020F0502020204030204" pitchFamily="34" charset="0"/>
              </a:rPr>
              <a:t>sector</a:t>
            </a:r>
            <a:r>
              <a:rPr lang="en-US" sz="2800" dirty="0">
                <a:latin typeface="Calibri" panose="020F0502020204030204" pitchFamily="34" charset="0"/>
              </a:rPr>
              <a:t>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B80047"/>
                </a:solidFill>
                <a:latin typeface="Calibri" panose="020F0502020204030204" pitchFamily="34" charset="0"/>
              </a:rPr>
              <a:t>hard disk</a:t>
            </a:r>
            <a:r>
              <a:rPr lang="en-US" dirty="0">
                <a:latin typeface="Calibri" panose="020F0502020204030204" pitchFamily="34" charset="0"/>
              </a:rPr>
              <a:t> internally converts the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logical</a:t>
            </a:r>
            <a:r>
              <a:rPr lang="en-US" dirty="0">
                <a:latin typeface="Calibri" panose="020F0502020204030204" pitchFamily="34" charset="0"/>
              </a:rPr>
              <a:t> address to a </a:t>
            </a:r>
            <a:r>
              <a:rPr lang="en-US" dirty="0">
                <a:solidFill>
                  <a:srgbClr val="0047FF"/>
                </a:solidFill>
                <a:latin typeface="Calibri" panose="020F0502020204030204" pitchFamily="34" charset="0"/>
              </a:rPr>
              <a:t>physical</a:t>
            </a:r>
            <a:r>
              <a:rPr lang="en-US" dirty="0">
                <a:latin typeface="Calibri" panose="020F0502020204030204" pitchFamily="34" charset="0"/>
              </a:rPr>
              <a:t> address (recording surface, track, sector)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It dedicates a </a:t>
            </a:r>
            <a:r>
              <a:rPr lang="en-US" dirty="0">
                <a:solidFill>
                  <a:srgbClr val="B80047"/>
                </a:solidFill>
                <a:latin typeface="Calibri" panose="020F0502020204030204" pitchFamily="34" charset="0"/>
              </a:rPr>
              <a:t>recording surface</a:t>
            </a:r>
            <a:r>
              <a:rPr lang="en-US" dirty="0">
                <a:latin typeface="Calibri" panose="020F0502020204030204" pitchFamily="34" charset="0"/>
              </a:rPr>
              <a:t> for storing this information.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It has a small </a:t>
            </a:r>
            <a:r>
              <a:rPr lang="en-US" dirty="0">
                <a:solidFill>
                  <a:srgbClr val="7E0021"/>
                </a:solidFill>
                <a:latin typeface="Calibri" panose="020F0502020204030204" pitchFamily="34" charset="0"/>
              </a:rPr>
              <a:t>cache </a:t>
            </a:r>
            <a:r>
              <a:rPr lang="en-US" dirty="0">
                <a:latin typeface="Calibri" panose="020F0502020204030204" pitchFamily="34" charset="0"/>
              </a:rPr>
              <a:t>(DRAM) to store the most recently used </a:t>
            </a:r>
            <a:r>
              <a:rPr lang="en-US" dirty="0">
                <a:solidFill>
                  <a:srgbClr val="C5000B"/>
                </a:solidFill>
                <a:latin typeface="Calibri" panose="020F0502020204030204" pitchFamily="34" charset="0"/>
              </a:rPr>
              <a:t>mappings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hard disk</a:t>
            </a:r>
            <a:r>
              <a:rPr lang="en-US" dirty="0">
                <a:latin typeface="Calibri" panose="020F0502020204030204" pitchFamily="34" charset="0"/>
              </a:rPr>
              <a:t> can also use this mechanism to mark </a:t>
            </a:r>
            <a:r>
              <a:rPr lang="en-US" dirty="0">
                <a:solidFill>
                  <a:srgbClr val="7E0021"/>
                </a:solidFill>
                <a:latin typeface="Calibri" panose="020F0502020204030204" pitchFamily="34" charset="0"/>
              </a:rPr>
              <a:t>bad sectors</a:t>
            </a:r>
            <a:r>
              <a:rPr lang="en-US" dirty="0">
                <a:latin typeface="Calibri" panose="020F0502020204030204" pitchFamily="34" charset="0"/>
              </a:rPr>
              <a:t> and remap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 l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ogical sectors</a:t>
            </a:r>
            <a:r>
              <a:rPr lang="en-US" dirty="0">
                <a:latin typeface="Calibri" panose="020F0502020204030204" pitchFamily="34" charset="0"/>
              </a:rPr>
              <a:t> to healthy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physical sectors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65400" y="2286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>
                <a:solidFill>
                  <a:schemeClr val="tx1"/>
                </a:solidFill>
              </a:rPr>
              <a:t>RAID – (</a:t>
            </a:r>
            <a:r>
              <a:rPr lang="fr-FR" dirty="0" err="1">
                <a:solidFill>
                  <a:schemeClr val="tx1"/>
                </a:solidFill>
              </a:rPr>
              <a:t>Redundant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Array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Disks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2413000" y="1600200"/>
            <a:ext cx="7950200" cy="487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 Hard Disks tend to have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high</a:t>
            </a:r>
            <a:r>
              <a:rPr lang="en-US" dirty="0">
                <a:latin typeface="Calibri" panose="020F0502020204030204" pitchFamily="34" charset="0"/>
              </a:rPr>
              <a:t> failure rates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Too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many</a:t>
            </a:r>
            <a:r>
              <a:rPr lang="en-US" dirty="0">
                <a:latin typeface="Calibri" panose="020F0502020204030204" pitchFamily="34" charset="0"/>
              </a:rPr>
              <a:t> mechanical components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High temperature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sensitivity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What do we do?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Do we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lose</a:t>
            </a:r>
            <a:r>
              <a:rPr lang="en-US" dirty="0">
                <a:latin typeface="Calibri" panose="020F0502020204030204" pitchFamily="34" charset="0"/>
              </a:rPr>
              <a:t> all our data ....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NO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Use RAID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Redundant</a:t>
            </a:r>
            <a:r>
              <a:rPr lang="en-US" dirty="0">
                <a:latin typeface="Calibri" panose="020F0502020204030204" pitchFamily="34" charset="0"/>
              </a:rPr>
              <a:t> disks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To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tolerate</a:t>
            </a:r>
            <a:r>
              <a:rPr lang="en-US" dirty="0">
                <a:latin typeface="Calibri" panose="020F0502020204030204" pitchFamily="34" charset="0"/>
              </a:rPr>
              <a:t> faults, and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recover</a:t>
            </a:r>
            <a:r>
              <a:rPr lang="en-US" dirty="0">
                <a:latin typeface="Calibri" panose="020F0502020204030204" pitchFamily="34" charset="0"/>
              </a:rPr>
              <a:t> from failures</a:t>
            </a:r>
          </a:p>
        </p:txBody>
      </p:sp>
    </p:spTree>
    <p:extLst>
      <p:ext uri="{BB962C8B-B14F-4D97-AF65-F5344CB8AC3E}">
        <p14:creationId xmlns:p14="http://schemas.microsoft.com/office/powerpoint/2010/main" val="173455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65400" y="2286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>
                <a:solidFill>
                  <a:schemeClr val="tx1"/>
                </a:solidFill>
              </a:rPr>
              <a:t>RAID – II</a:t>
            </a: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2413000" y="1600200"/>
            <a:ext cx="7950200" cy="487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 What about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bandwidth</a:t>
            </a:r>
            <a:r>
              <a:rPr lang="en-US" dirty="0">
                <a:latin typeface="Calibri" panose="020F0502020204030204" pitchFamily="34" charset="0"/>
              </a:rPr>
              <a:t>? 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Assume we want to read two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different </a:t>
            </a:r>
            <a:r>
              <a:rPr lang="en-US" dirty="0">
                <a:latin typeface="Calibri" panose="020F0502020204030204" pitchFamily="34" charset="0"/>
              </a:rPr>
              <a:t>blocks from the same disk?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need to read them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serially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Low</a:t>
            </a:r>
            <a:r>
              <a:rPr lang="en-US" dirty="0">
                <a:latin typeface="Calibri" panose="020F0502020204030204" pitchFamily="34" charset="0"/>
              </a:rPr>
              <a:t> Bandwidth 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How can we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increase</a:t>
            </a:r>
            <a:r>
              <a:rPr lang="en-US" dirty="0">
                <a:latin typeface="Calibri" panose="020F0502020204030204" pitchFamily="34" charset="0"/>
              </a:rPr>
              <a:t> bandwidth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Read from multiple disks in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parallel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</a:rPr>
              <a:t>Solution</a:t>
            </a:r>
            <a:r>
              <a:rPr lang="en-US" dirty="0">
                <a:latin typeface="Calibri" panose="020F0502020204030204" pitchFamily="34" charset="0"/>
              </a:rPr>
              <a:t>: RAID</a:t>
            </a:r>
          </a:p>
        </p:txBody>
      </p:sp>
    </p:spTree>
    <p:extLst>
      <p:ext uri="{BB962C8B-B14F-4D97-AF65-F5344CB8AC3E}">
        <p14:creationId xmlns:p14="http://schemas.microsoft.com/office/powerpoint/2010/main" val="39326290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Process 14"/>
          <p:cNvSpPr/>
          <p:nvPr/>
        </p:nvSpPr>
        <p:spPr>
          <a:xfrm>
            <a:off x="6591301" y="1657350"/>
            <a:ext cx="1952625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4238626" y="1647825"/>
            <a:ext cx="1952625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4543425" y="39624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B9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4533900" y="343852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B7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4524375" y="29146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B5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4533900" y="23812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2565400" y="2286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>
                <a:solidFill>
                  <a:schemeClr val="tx1"/>
                </a:solidFill>
              </a:rPr>
              <a:t>RAID 0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4533900" y="18478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6819900" y="39814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B10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6810375" y="34575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B8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6800850" y="29337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B6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6810375" y="24003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6810375" y="18669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4610101" y="4886326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1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6838951" y="4886326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2</a:t>
            </a:r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2841625" y="5219699"/>
            <a:ext cx="8007350" cy="13811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No</a:t>
            </a:r>
            <a:r>
              <a:rPr lang="en-US" dirty="0">
                <a:latin typeface="Calibri" panose="020F0502020204030204" pitchFamily="34" charset="0"/>
              </a:rPr>
              <a:t> Reliability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Allows us to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read</a:t>
            </a:r>
            <a:r>
              <a:rPr lang="en-US" dirty="0">
                <a:latin typeface="Calibri" panose="020F0502020204030204" pitchFamily="34" charset="0"/>
              </a:rPr>
              <a:t> even and odd blocks in 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parallel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2486025" y="1219200"/>
            <a:ext cx="1695450" cy="666750"/>
          </a:xfrm>
          <a:prstGeom prst="wedgeRoundRectCallout">
            <a:avLst>
              <a:gd name="adj1" fmla="val 80291"/>
              <a:gd name="adj2" fmla="val 710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1</a:t>
            </a:r>
          </a:p>
          <a:p>
            <a:pPr algn="ctr"/>
            <a:r>
              <a:rPr lang="en-US" dirty="0"/>
              <a:t>(512 bytes)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638300" y="2943225"/>
            <a:ext cx="2209800" cy="990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Distributing data across disks defined as </a:t>
            </a:r>
            <a:r>
              <a:rPr lang="en-US" i="1" dirty="0"/>
              <a:t>data striping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043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Process 14"/>
          <p:cNvSpPr/>
          <p:nvPr/>
        </p:nvSpPr>
        <p:spPr>
          <a:xfrm>
            <a:off x="6591301" y="1657350"/>
            <a:ext cx="1952625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4238626" y="1647825"/>
            <a:ext cx="1952625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4543425" y="39624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B5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4533900" y="343852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4524375" y="29146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4533900" y="23812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2565400" y="2286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>
                <a:solidFill>
                  <a:schemeClr val="tx1"/>
                </a:solidFill>
              </a:rPr>
              <a:t>RAID 1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4533900" y="18478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6819900" y="39814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B5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6810375" y="34575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6800850" y="29337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6810375" y="24003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6810375" y="18669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4610101" y="4886326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1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6838951" y="4886326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2</a:t>
            </a:r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2851150" y="5276849"/>
            <a:ext cx="8007350" cy="13811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Immune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to one disk failure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Can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</a:rPr>
              <a:t>read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blocks B1 and B2 in parallel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100% overhead in storage</a:t>
            </a:r>
          </a:p>
        </p:txBody>
      </p:sp>
    </p:spTree>
    <p:extLst>
      <p:ext uri="{BB962C8B-B14F-4D97-AF65-F5344CB8AC3E}">
        <p14:creationId xmlns:p14="http://schemas.microsoft.com/office/powerpoint/2010/main" val="301057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A Network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95600" y="1848722"/>
            <a:ext cx="6428160" cy="3790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Process 13"/>
          <p:cNvSpPr/>
          <p:nvPr/>
        </p:nvSpPr>
        <p:spPr>
          <a:xfrm>
            <a:off x="1695451" y="1400175"/>
            <a:ext cx="1581150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1809750" y="370522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B17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1800225" y="31813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B13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790700" y="26574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B9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1800225" y="21240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B5</a:t>
            </a: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2565400" y="2286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>
                <a:solidFill>
                  <a:schemeClr val="tx1"/>
                </a:solidFill>
              </a:rPr>
              <a:t>RAID 2, 3, 4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1800225" y="15906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1876426" y="4629151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2"/>
              <p:cNvSpPr txBox="1">
                <a:spLocks/>
              </p:cNvSpPr>
              <p:nvPr/>
            </p:nvSpPr>
            <p:spPr>
              <a:xfrm>
                <a:off x="2832100" y="4962524"/>
                <a:ext cx="8007350" cy="1381126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defPPr marL="432000" marR="0" lvl="0" indent="-324000" algn="l" hangingPunct="1">
                  <a:spcBef>
                    <a:spcPts val="0"/>
                  </a:spcBef>
                  <a:spcAft>
                    <a:spcPts val="1414"/>
                  </a:spcAft>
                  <a:buSzPct val="45000"/>
                  <a:buFont typeface="StarSymbol"/>
                  <a:buNone/>
                  <a:tabLst/>
                  <a:defRPr lang="fr-FR" sz="32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defPPr>
                <a:lvl1pPr marL="432000" marR="0" lvl="0" indent="-324000" algn="l" defTabSz="914400" rtl="0" eaLnBrk="1" latinLnBrk="0" hangingPunct="1">
                  <a:spcBef>
                    <a:spcPts val="0"/>
                  </a:spcBef>
                  <a:spcAft>
                    <a:spcPts val="1414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32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1pPr>
                <a:lvl2pPr marL="864000" marR="0" lvl="1" indent="-324000" algn="l" defTabSz="914400" rtl="0" eaLnBrk="1" latinLnBrk="0" hangingPunct="1">
                  <a:spcBef>
                    <a:spcPts val="0"/>
                  </a:spcBef>
                  <a:spcAft>
                    <a:spcPts val="1134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4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2pPr>
                <a:lvl3pPr marL="1295999" marR="0" lvl="2" indent="-288000" algn="l" defTabSz="914400" rtl="0" eaLnBrk="1" latinLnBrk="0" hangingPunct="1">
                  <a:spcBef>
                    <a:spcPts val="0"/>
                  </a:spcBef>
                  <a:spcAft>
                    <a:spcPts val="850"/>
                  </a:spcAft>
                  <a:buClr>
                    <a:schemeClr val="accent1"/>
                  </a:buClr>
                  <a:buSzPct val="75000"/>
                  <a:buFont typeface="StarSymbol"/>
                  <a:buChar char="–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3pPr>
                <a:lvl4pPr marL="1728000" marR="0" lvl="3" indent="-216000" algn="l" defTabSz="914400" rtl="0" eaLnBrk="1" latinLnBrk="0" hangingPunct="1">
                  <a:spcBef>
                    <a:spcPts val="0"/>
                  </a:spcBef>
                  <a:spcAft>
                    <a:spcPts val="567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4pPr>
                <a:lvl5pPr marL="2160000" marR="0" lvl="4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75000"/>
                  <a:buFont typeface="StarSymbol"/>
                  <a:buChar char="–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5pPr>
                <a:lvl6pPr marL="2592000" marR="0" lvl="5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6pPr>
                <a:lvl7pPr marL="3024000" marR="0" lvl="6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7pPr>
                <a:lvl8pPr marL="3456000" marR="0" lvl="7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8pPr>
                <a:lvl9pPr marL="3887999" marR="0" lvl="8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9pPr>
              </a:lstStyle>
              <a:p>
                <a:pPr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latin typeface="Calibri" panose="020F0502020204030204" pitchFamily="34" charset="0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Immune 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to one disk failure</a:t>
                </a:r>
              </a:p>
              <a:p>
                <a:pPr>
                  <a:buSzPct val="100000"/>
                  <a:buFont typeface="Symbol" panose="05050102010706020507" pitchFamily="18" charset="2"/>
                  <a:buChar char="*"/>
                </a:pP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Parity block 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P1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⊕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2⊕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>
                  <a:buSzPct val="100000"/>
                  <a:buFont typeface="Symbol" panose="05050102010706020507" pitchFamily="18" charset="2"/>
                  <a:buChar char="*"/>
                </a:pP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25% storage </a:t>
                </a:r>
                <a:r>
                  <a:rPr lang="en-US" sz="20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overhead</a:t>
                </a:r>
              </a:p>
              <a:p>
                <a:pPr>
                  <a:buSzPct val="100000"/>
                  <a:buFont typeface="Symbol" panose="05050102010706020507" pitchFamily="18" charset="2"/>
                  <a:buChar char="*"/>
                </a:pP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If a disk fails, add a new disk and </a:t>
                </a:r>
                <a:r>
                  <a:rPr lang="en-US" sz="20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reconstruct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it from the parity bits</a:t>
                </a:r>
              </a:p>
            </p:txBody>
          </p:sp>
        </mc:Choice>
        <mc:Fallback xmlns="">
          <p:sp>
            <p:nvSpPr>
              <p:cNvPr id="18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100" y="4962524"/>
                <a:ext cx="8007350" cy="1381126"/>
              </a:xfrm>
              <a:prstGeom prst="rect">
                <a:avLst/>
              </a:prstGeom>
              <a:blipFill>
                <a:blip r:embed="rId2"/>
                <a:stretch>
                  <a:fillRect l="-1828" t="-11454" b="-515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lowchart: Process 18"/>
          <p:cNvSpPr/>
          <p:nvPr/>
        </p:nvSpPr>
        <p:spPr>
          <a:xfrm>
            <a:off x="3343276" y="1400175"/>
            <a:ext cx="1581150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3457575" y="370522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B18</a:t>
            </a:r>
          </a:p>
        </p:txBody>
      </p:sp>
      <p:sp>
        <p:nvSpPr>
          <p:cNvPr id="21" name="Flowchart: Magnetic Disk 20"/>
          <p:cNvSpPr/>
          <p:nvPr/>
        </p:nvSpPr>
        <p:spPr>
          <a:xfrm>
            <a:off x="3448050" y="31813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B14</a:t>
            </a:r>
          </a:p>
        </p:txBody>
      </p:sp>
      <p:sp>
        <p:nvSpPr>
          <p:cNvPr id="22" name="Flowchart: Magnetic Disk 21"/>
          <p:cNvSpPr/>
          <p:nvPr/>
        </p:nvSpPr>
        <p:spPr>
          <a:xfrm>
            <a:off x="3438525" y="26574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B10</a:t>
            </a:r>
          </a:p>
        </p:txBody>
      </p:sp>
      <p:sp>
        <p:nvSpPr>
          <p:cNvPr id="23" name="Flowchart: Magnetic Disk 22"/>
          <p:cNvSpPr/>
          <p:nvPr/>
        </p:nvSpPr>
        <p:spPr>
          <a:xfrm>
            <a:off x="3448050" y="21240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B6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3448050" y="15906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3524251" y="4629151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2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5010151" y="1400175"/>
            <a:ext cx="1581150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gnetic Disk 26"/>
          <p:cNvSpPr/>
          <p:nvPr/>
        </p:nvSpPr>
        <p:spPr>
          <a:xfrm>
            <a:off x="5124450" y="370522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B19</a:t>
            </a:r>
          </a:p>
        </p:txBody>
      </p:sp>
      <p:sp>
        <p:nvSpPr>
          <p:cNvPr id="28" name="Flowchart: Magnetic Disk 27"/>
          <p:cNvSpPr/>
          <p:nvPr/>
        </p:nvSpPr>
        <p:spPr>
          <a:xfrm>
            <a:off x="5114925" y="31813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B15</a:t>
            </a:r>
          </a:p>
        </p:txBody>
      </p:sp>
      <p:sp>
        <p:nvSpPr>
          <p:cNvPr id="29" name="Flowchart: Magnetic Disk 28"/>
          <p:cNvSpPr/>
          <p:nvPr/>
        </p:nvSpPr>
        <p:spPr>
          <a:xfrm>
            <a:off x="5105400" y="26574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B11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5114925" y="21240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B7</a:t>
            </a:r>
          </a:p>
        </p:txBody>
      </p:sp>
      <p:sp>
        <p:nvSpPr>
          <p:cNvPr id="31" name="Flowchart: Magnetic Disk 30"/>
          <p:cNvSpPr/>
          <p:nvPr/>
        </p:nvSpPr>
        <p:spPr>
          <a:xfrm>
            <a:off x="5114925" y="15906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32" name="Flowchart: Process 31"/>
          <p:cNvSpPr/>
          <p:nvPr/>
        </p:nvSpPr>
        <p:spPr>
          <a:xfrm>
            <a:off x="5191126" y="4629151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3</a:t>
            </a:r>
          </a:p>
        </p:txBody>
      </p:sp>
      <p:sp>
        <p:nvSpPr>
          <p:cNvPr id="33" name="Flowchart: Process 32"/>
          <p:cNvSpPr/>
          <p:nvPr/>
        </p:nvSpPr>
        <p:spPr>
          <a:xfrm>
            <a:off x="6657976" y="1400175"/>
            <a:ext cx="1581150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Magnetic Disk 33"/>
          <p:cNvSpPr/>
          <p:nvPr/>
        </p:nvSpPr>
        <p:spPr>
          <a:xfrm>
            <a:off x="6772275" y="370522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B20</a:t>
            </a:r>
          </a:p>
        </p:txBody>
      </p:sp>
      <p:sp>
        <p:nvSpPr>
          <p:cNvPr id="35" name="Flowchart: Magnetic Disk 34"/>
          <p:cNvSpPr/>
          <p:nvPr/>
        </p:nvSpPr>
        <p:spPr>
          <a:xfrm>
            <a:off x="6762750" y="31813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B16</a:t>
            </a:r>
          </a:p>
        </p:txBody>
      </p:sp>
      <p:sp>
        <p:nvSpPr>
          <p:cNvPr id="36" name="Flowchart: Magnetic Disk 35"/>
          <p:cNvSpPr/>
          <p:nvPr/>
        </p:nvSpPr>
        <p:spPr>
          <a:xfrm>
            <a:off x="6753225" y="26574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B12</a:t>
            </a:r>
          </a:p>
        </p:txBody>
      </p:sp>
      <p:sp>
        <p:nvSpPr>
          <p:cNvPr id="37" name="Flowchart: Magnetic Disk 36"/>
          <p:cNvSpPr/>
          <p:nvPr/>
        </p:nvSpPr>
        <p:spPr>
          <a:xfrm>
            <a:off x="6762750" y="21240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B8</a:t>
            </a:r>
          </a:p>
        </p:txBody>
      </p:sp>
      <p:sp>
        <p:nvSpPr>
          <p:cNvPr id="38" name="Flowchart: Magnetic Disk 37"/>
          <p:cNvSpPr/>
          <p:nvPr/>
        </p:nvSpPr>
        <p:spPr>
          <a:xfrm>
            <a:off x="6762750" y="15906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39" name="Flowchart: Process 38"/>
          <p:cNvSpPr/>
          <p:nvPr/>
        </p:nvSpPr>
        <p:spPr>
          <a:xfrm>
            <a:off x="6838951" y="4629151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4</a:t>
            </a:r>
          </a:p>
        </p:txBody>
      </p:sp>
      <p:sp>
        <p:nvSpPr>
          <p:cNvPr id="40" name="Flowchart: Process 39"/>
          <p:cNvSpPr/>
          <p:nvPr/>
        </p:nvSpPr>
        <p:spPr>
          <a:xfrm>
            <a:off x="8639176" y="1409700"/>
            <a:ext cx="1581150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Magnetic Disk 40"/>
          <p:cNvSpPr/>
          <p:nvPr/>
        </p:nvSpPr>
        <p:spPr>
          <a:xfrm>
            <a:off x="8753475" y="371475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P5</a:t>
            </a:r>
          </a:p>
        </p:txBody>
      </p:sp>
      <p:sp>
        <p:nvSpPr>
          <p:cNvPr id="42" name="Flowchart: Magnetic Disk 41"/>
          <p:cNvSpPr/>
          <p:nvPr/>
        </p:nvSpPr>
        <p:spPr>
          <a:xfrm>
            <a:off x="8743950" y="3190876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</a:t>
            </a:r>
          </a:p>
        </p:txBody>
      </p:sp>
      <p:sp>
        <p:nvSpPr>
          <p:cNvPr id="43" name="Flowchart: Magnetic Disk 42"/>
          <p:cNvSpPr/>
          <p:nvPr/>
        </p:nvSpPr>
        <p:spPr>
          <a:xfrm>
            <a:off x="8734425" y="266700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44" name="Flowchart: Magnetic Disk 43"/>
          <p:cNvSpPr/>
          <p:nvPr/>
        </p:nvSpPr>
        <p:spPr>
          <a:xfrm>
            <a:off x="8743950" y="213360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45" name="Flowchart: Magnetic Disk 44"/>
          <p:cNvSpPr/>
          <p:nvPr/>
        </p:nvSpPr>
        <p:spPr>
          <a:xfrm>
            <a:off x="8743950" y="160020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46" name="Flowchart: Process 45"/>
          <p:cNvSpPr/>
          <p:nvPr/>
        </p:nvSpPr>
        <p:spPr>
          <a:xfrm>
            <a:off x="8820151" y="4638676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Parity Disk</a:t>
            </a:r>
          </a:p>
        </p:txBody>
      </p:sp>
    </p:spTree>
    <p:extLst>
      <p:ext uri="{BB962C8B-B14F-4D97-AF65-F5344CB8AC3E}">
        <p14:creationId xmlns:p14="http://schemas.microsoft.com/office/powerpoint/2010/main" val="7792584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Process 13"/>
          <p:cNvSpPr/>
          <p:nvPr/>
        </p:nvSpPr>
        <p:spPr>
          <a:xfrm>
            <a:off x="1695451" y="1400175"/>
            <a:ext cx="1581150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1809750" y="370522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B17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1800225" y="31813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B13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790700" y="26574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B9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1800225" y="21240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B5</a:t>
            </a: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2565400" y="2286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>
                <a:solidFill>
                  <a:schemeClr val="tx1"/>
                </a:solidFill>
              </a:rPr>
              <a:t>RAID 2, 3, 4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1800225" y="15906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1876426" y="4629151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1</a:t>
            </a:r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2832100" y="4962524"/>
            <a:ext cx="8007350" cy="13811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108000" indent="0">
              <a:buSzPct val="100000"/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3343276" y="1400175"/>
            <a:ext cx="1581150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3457575" y="370522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B18</a:t>
            </a:r>
          </a:p>
        </p:txBody>
      </p:sp>
      <p:sp>
        <p:nvSpPr>
          <p:cNvPr id="21" name="Flowchart: Magnetic Disk 20"/>
          <p:cNvSpPr/>
          <p:nvPr/>
        </p:nvSpPr>
        <p:spPr>
          <a:xfrm>
            <a:off x="3448050" y="31813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B14</a:t>
            </a:r>
          </a:p>
        </p:txBody>
      </p:sp>
      <p:sp>
        <p:nvSpPr>
          <p:cNvPr id="22" name="Flowchart: Magnetic Disk 21"/>
          <p:cNvSpPr/>
          <p:nvPr/>
        </p:nvSpPr>
        <p:spPr>
          <a:xfrm>
            <a:off x="3438525" y="26574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B10</a:t>
            </a:r>
          </a:p>
        </p:txBody>
      </p:sp>
      <p:sp>
        <p:nvSpPr>
          <p:cNvPr id="23" name="Flowchart: Magnetic Disk 22"/>
          <p:cNvSpPr/>
          <p:nvPr/>
        </p:nvSpPr>
        <p:spPr>
          <a:xfrm>
            <a:off x="3448050" y="21240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B6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3448050" y="15906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3524251" y="4629151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2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5010151" y="1400175"/>
            <a:ext cx="1581150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gnetic Disk 26"/>
          <p:cNvSpPr/>
          <p:nvPr/>
        </p:nvSpPr>
        <p:spPr>
          <a:xfrm>
            <a:off x="5124450" y="370522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B19</a:t>
            </a:r>
          </a:p>
        </p:txBody>
      </p:sp>
      <p:sp>
        <p:nvSpPr>
          <p:cNvPr id="28" name="Flowchart: Magnetic Disk 27"/>
          <p:cNvSpPr/>
          <p:nvPr/>
        </p:nvSpPr>
        <p:spPr>
          <a:xfrm>
            <a:off x="5114925" y="31813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B15</a:t>
            </a:r>
          </a:p>
        </p:txBody>
      </p:sp>
      <p:sp>
        <p:nvSpPr>
          <p:cNvPr id="29" name="Flowchart: Magnetic Disk 28"/>
          <p:cNvSpPr/>
          <p:nvPr/>
        </p:nvSpPr>
        <p:spPr>
          <a:xfrm>
            <a:off x="5105400" y="26574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B11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5114925" y="21240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B7</a:t>
            </a:r>
          </a:p>
        </p:txBody>
      </p:sp>
      <p:sp>
        <p:nvSpPr>
          <p:cNvPr id="31" name="Flowchart: Magnetic Disk 30"/>
          <p:cNvSpPr/>
          <p:nvPr/>
        </p:nvSpPr>
        <p:spPr>
          <a:xfrm>
            <a:off x="5114925" y="15906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32" name="Flowchart: Process 31"/>
          <p:cNvSpPr/>
          <p:nvPr/>
        </p:nvSpPr>
        <p:spPr>
          <a:xfrm>
            <a:off x="5191126" y="4629151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3</a:t>
            </a:r>
          </a:p>
        </p:txBody>
      </p:sp>
      <p:sp>
        <p:nvSpPr>
          <p:cNvPr id="33" name="Flowchart: Process 32"/>
          <p:cNvSpPr/>
          <p:nvPr/>
        </p:nvSpPr>
        <p:spPr>
          <a:xfrm>
            <a:off x="6657976" y="1400175"/>
            <a:ext cx="1581150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Magnetic Disk 33"/>
          <p:cNvSpPr/>
          <p:nvPr/>
        </p:nvSpPr>
        <p:spPr>
          <a:xfrm>
            <a:off x="6772275" y="370522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B20</a:t>
            </a:r>
          </a:p>
        </p:txBody>
      </p:sp>
      <p:sp>
        <p:nvSpPr>
          <p:cNvPr id="35" name="Flowchart: Magnetic Disk 34"/>
          <p:cNvSpPr/>
          <p:nvPr/>
        </p:nvSpPr>
        <p:spPr>
          <a:xfrm>
            <a:off x="6762750" y="31813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B16</a:t>
            </a:r>
          </a:p>
        </p:txBody>
      </p:sp>
      <p:sp>
        <p:nvSpPr>
          <p:cNvPr id="36" name="Flowchart: Magnetic Disk 35"/>
          <p:cNvSpPr/>
          <p:nvPr/>
        </p:nvSpPr>
        <p:spPr>
          <a:xfrm>
            <a:off x="6753225" y="26574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B12</a:t>
            </a:r>
          </a:p>
        </p:txBody>
      </p:sp>
      <p:sp>
        <p:nvSpPr>
          <p:cNvPr id="37" name="Flowchart: Magnetic Disk 36"/>
          <p:cNvSpPr/>
          <p:nvPr/>
        </p:nvSpPr>
        <p:spPr>
          <a:xfrm>
            <a:off x="6762750" y="21240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B8</a:t>
            </a:r>
          </a:p>
        </p:txBody>
      </p:sp>
      <p:sp>
        <p:nvSpPr>
          <p:cNvPr id="38" name="Flowchart: Magnetic Disk 37"/>
          <p:cNvSpPr/>
          <p:nvPr/>
        </p:nvSpPr>
        <p:spPr>
          <a:xfrm>
            <a:off x="6762750" y="15906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39" name="Flowchart: Process 38"/>
          <p:cNvSpPr/>
          <p:nvPr/>
        </p:nvSpPr>
        <p:spPr>
          <a:xfrm>
            <a:off x="6838951" y="4629151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4</a:t>
            </a:r>
          </a:p>
        </p:txBody>
      </p:sp>
      <p:sp>
        <p:nvSpPr>
          <p:cNvPr id="40" name="Flowchart: Process 39"/>
          <p:cNvSpPr/>
          <p:nvPr/>
        </p:nvSpPr>
        <p:spPr>
          <a:xfrm>
            <a:off x="8639176" y="1409700"/>
            <a:ext cx="1581150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Magnetic Disk 40"/>
          <p:cNvSpPr/>
          <p:nvPr/>
        </p:nvSpPr>
        <p:spPr>
          <a:xfrm>
            <a:off x="8753475" y="371475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P5</a:t>
            </a:r>
          </a:p>
        </p:txBody>
      </p:sp>
      <p:sp>
        <p:nvSpPr>
          <p:cNvPr id="42" name="Flowchart: Magnetic Disk 41"/>
          <p:cNvSpPr/>
          <p:nvPr/>
        </p:nvSpPr>
        <p:spPr>
          <a:xfrm>
            <a:off x="8743950" y="3190876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</a:t>
            </a:r>
          </a:p>
        </p:txBody>
      </p:sp>
      <p:sp>
        <p:nvSpPr>
          <p:cNvPr id="43" name="Flowchart: Magnetic Disk 42"/>
          <p:cNvSpPr/>
          <p:nvPr/>
        </p:nvSpPr>
        <p:spPr>
          <a:xfrm>
            <a:off x="8734425" y="266700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44" name="Flowchart: Magnetic Disk 43"/>
          <p:cNvSpPr/>
          <p:nvPr/>
        </p:nvSpPr>
        <p:spPr>
          <a:xfrm>
            <a:off x="8743950" y="213360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45" name="Flowchart: Magnetic Disk 44"/>
          <p:cNvSpPr/>
          <p:nvPr/>
        </p:nvSpPr>
        <p:spPr>
          <a:xfrm>
            <a:off x="8743950" y="160020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46" name="Flowchart: Process 45"/>
          <p:cNvSpPr/>
          <p:nvPr/>
        </p:nvSpPr>
        <p:spPr>
          <a:xfrm>
            <a:off x="8820151" y="4638676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Parity Disk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199157"/>
              </p:ext>
            </p:extLst>
          </p:nvPr>
        </p:nvGraphicFramePr>
        <p:xfrm>
          <a:off x="3429000" y="519747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block (512 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ular Callout 8"/>
          <p:cNvSpPr/>
          <p:nvPr/>
        </p:nvSpPr>
        <p:spPr>
          <a:xfrm>
            <a:off x="6067426" y="1057275"/>
            <a:ext cx="1781175" cy="1104900"/>
          </a:xfrm>
          <a:prstGeom prst="wedgeRectCallout">
            <a:avLst>
              <a:gd name="adj1" fmla="val 96280"/>
              <a:gd name="adj2" fmla="val 3836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Single point of contention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324726" y="5619751"/>
            <a:ext cx="2828925" cy="6381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reading a single block </a:t>
            </a:r>
            <a:r>
              <a:rPr lang="en-US" dirty="0">
                <a:sym typeface="Wingdings" panose="05000000000000000000" pitchFamily="2" charset="2"/>
              </a:rPr>
              <a:t> access all the disks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0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Process 13"/>
          <p:cNvSpPr/>
          <p:nvPr/>
        </p:nvSpPr>
        <p:spPr>
          <a:xfrm>
            <a:off x="1695451" y="1400175"/>
            <a:ext cx="1581150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1809750" y="370522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B17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1800225" y="31813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B13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790700" y="26574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B9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1800225" y="2124076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2565400" y="2286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>
                <a:solidFill>
                  <a:schemeClr val="tx1"/>
                </a:solidFill>
              </a:rPr>
              <a:t>RAID 5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1800225" y="15906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1876426" y="4629151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1</a:t>
            </a:r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2851150" y="5276849"/>
            <a:ext cx="8007350" cy="13811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To avoid this problem: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Distribute the parity blocks across</a:t>
            </a:r>
            <a:b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the disks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Reliable + high bandwidth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3343276" y="1400175"/>
            <a:ext cx="1581150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3457575" y="370522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B18</a:t>
            </a:r>
          </a:p>
        </p:txBody>
      </p:sp>
      <p:sp>
        <p:nvSpPr>
          <p:cNvPr id="21" name="Flowchart: Magnetic Disk 20"/>
          <p:cNvSpPr/>
          <p:nvPr/>
        </p:nvSpPr>
        <p:spPr>
          <a:xfrm>
            <a:off x="3448050" y="31813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B14</a:t>
            </a:r>
          </a:p>
        </p:txBody>
      </p:sp>
      <p:sp>
        <p:nvSpPr>
          <p:cNvPr id="22" name="Flowchart: Magnetic Disk 21"/>
          <p:cNvSpPr/>
          <p:nvPr/>
        </p:nvSpPr>
        <p:spPr>
          <a:xfrm>
            <a:off x="3438525" y="2657476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23" name="Flowchart: Magnetic Disk 22"/>
          <p:cNvSpPr/>
          <p:nvPr/>
        </p:nvSpPr>
        <p:spPr>
          <a:xfrm>
            <a:off x="3448050" y="21240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B5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3448050" y="15906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3524251" y="4629151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2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5010151" y="1400175"/>
            <a:ext cx="1581150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gnetic Disk 26"/>
          <p:cNvSpPr/>
          <p:nvPr/>
        </p:nvSpPr>
        <p:spPr>
          <a:xfrm>
            <a:off x="5124450" y="370522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B19</a:t>
            </a:r>
          </a:p>
        </p:txBody>
      </p:sp>
      <p:sp>
        <p:nvSpPr>
          <p:cNvPr id="28" name="Flowchart: Magnetic Disk 27"/>
          <p:cNvSpPr/>
          <p:nvPr/>
        </p:nvSpPr>
        <p:spPr>
          <a:xfrm>
            <a:off x="5114925" y="318135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</a:t>
            </a:r>
          </a:p>
        </p:txBody>
      </p:sp>
      <p:sp>
        <p:nvSpPr>
          <p:cNvPr id="29" name="Flowchart: Magnetic Disk 28"/>
          <p:cNvSpPr/>
          <p:nvPr/>
        </p:nvSpPr>
        <p:spPr>
          <a:xfrm>
            <a:off x="5105400" y="26574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B10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5114925" y="21240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B6</a:t>
            </a:r>
          </a:p>
        </p:txBody>
      </p:sp>
      <p:sp>
        <p:nvSpPr>
          <p:cNvPr id="31" name="Flowchart: Magnetic Disk 30"/>
          <p:cNvSpPr/>
          <p:nvPr/>
        </p:nvSpPr>
        <p:spPr>
          <a:xfrm>
            <a:off x="5114925" y="15906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32" name="Flowchart: Process 31"/>
          <p:cNvSpPr/>
          <p:nvPr/>
        </p:nvSpPr>
        <p:spPr>
          <a:xfrm>
            <a:off x="5191126" y="4629151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3</a:t>
            </a:r>
          </a:p>
        </p:txBody>
      </p:sp>
      <p:sp>
        <p:nvSpPr>
          <p:cNvPr id="33" name="Flowchart: Process 32"/>
          <p:cNvSpPr/>
          <p:nvPr/>
        </p:nvSpPr>
        <p:spPr>
          <a:xfrm>
            <a:off x="6657976" y="1400175"/>
            <a:ext cx="1581150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Magnetic Disk 33"/>
          <p:cNvSpPr/>
          <p:nvPr/>
        </p:nvSpPr>
        <p:spPr>
          <a:xfrm>
            <a:off x="6772275" y="3705226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P5</a:t>
            </a:r>
          </a:p>
        </p:txBody>
      </p:sp>
      <p:sp>
        <p:nvSpPr>
          <p:cNvPr id="35" name="Flowchart: Magnetic Disk 34"/>
          <p:cNvSpPr/>
          <p:nvPr/>
        </p:nvSpPr>
        <p:spPr>
          <a:xfrm>
            <a:off x="6762750" y="31813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B15</a:t>
            </a:r>
          </a:p>
        </p:txBody>
      </p:sp>
      <p:sp>
        <p:nvSpPr>
          <p:cNvPr id="36" name="Flowchart: Magnetic Disk 35"/>
          <p:cNvSpPr/>
          <p:nvPr/>
        </p:nvSpPr>
        <p:spPr>
          <a:xfrm>
            <a:off x="6753225" y="26574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B11</a:t>
            </a:r>
          </a:p>
        </p:txBody>
      </p:sp>
      <p:sp>
        <p:nvSpPr>
          <p:cNvPr id="37" name="Flowchart: Magnetic Disk 36"/>
          <p:cNvSpPr/>
          <p:nvPr/>
        </p:nvSpPr>
        <p:spPr>
          <a:xfrm>
            <a:off x="6762750" y="21240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B7</a:t>
            </a:r>
          </a:p>
        </p:txBody>
      </p:sp>
      <p:sp>
        <p:nvSpPr>
          <p:cNvPr id="38" name="Flowchart: Magnetic Disk 37"/>
          <p:cNvSpPr/>
          <p:nvPr/>
        </p:nvSpPr>
        <p:spPr>
          <a:xfrm>
            <a:off x="6762750" y="15906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39" name="Flowchart: Process 38"/>
          <p:cNvSpPr/>
          <p:nvPr/>
        </p:nvSpPr>
        <p:spPr>
          <a:xfrm>
            <a:off x="6838951" y="4629151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4</a:t>
            </a:r>
          </a:p>
        </p:txBody>
      </p:sp>
      <p:sp>
        <p:nvSpPr>
          <p:cNvPr id="40" name="Flowchart: Process 39"/>
          <p:cNvSpPr/>
          <p:nvPr/>
        </p:nvSpPr>
        <p:spPr>
          <a:xfrm>
            <a:off x="8439151" y="1409700"/>
            <a:ext cx="1581150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Magnetic Disk 40"/>
          <p:cNvSpPr/>
          <p:nvPr/>
        </p:nvSpPr>
        <p:spPr>
          <a:xfrm>
            <a:off x="8553450" y="37147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B20</a:t>
            </a:r>
          </a:p>
        </p:txBody>
      </p:sp>
      <p:sp>
        <p:nvSpPr>
          <p:cNvPr id="42" name="Flowchart: Magnetic Disk 41"/>
          <p:cNvSpPr/>
          <p:nvPr/>
        </p:nvSpPr>
        <p:spPr>
          <a:xfrm>
            <a:off x="8543925" y="31908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B16</a:t>
            </a:r>
          </a:p>
        </p:txBody>
      </p:sp>
      <p:sp>
        <p:nvSpPr>
          <p:cNvPr id="43" name="Flowchart: Magnetic Disk 42"/>
          <p:cNvSpPr/>
          <p:nvPr/>
        </p:nvSpPr>
        <p:spPr>
          <a:xfrm>
            <a:off x="8534400" y="26670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B12</a:t>
            </a:r>
          </a:p>
        </p:txBody>
      </p:sp>
      <p:sp>
        <p:nvSpPr>
          <p:cNvPr id="44" name="Flowchart: Magnetic Disk 43"/>
          <p:cNvSpPr/>
          <p:nvPr/>
        </p:nvSpPr>
        <p:spPr>
          <a:xfrm>
            <a:off x="8543925" y="21336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B8</a:t>
            </a:r>
          </a:p>
        </p:txBody>
      </p:sp>
      <p:sp>
        <p:nvSpPr>
          <p:cNvPr id="45" name="Flowchart: Magnetic Disk 44"/>
          <p:cNvSpPr/>
          <p:nvPr/>
        </p:nvSpPr>
        <p:spPr>
          <a:xfrm>
            <a:off x="8543925" y="160020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46" name="Flowchart: Process 45"/>
          <p:cNvSpPr/>
          <p:nvPr/>
        </p:nvSpPr>
        <p:spPr>
          <a:xfrm>
            <a:off x="8620126" y="4638676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5</a:t>
            </a:r>
          </a:p>
        </p:txBody>
      </p:sp>
    </p:spTree>
    <p:extLst>
      <p:ext uri="{BB962C8B-B14F-4D97-AF65-F5344CB8AC3E}">
        <p14:creationId xmlns:p14="http://schemas.microsoft.com/office/powerpoint/2010/main" val="30427021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Process 13"/>
          <p:cNvSpPr/>
          <p:nvPr/>
        </p:nvSpPr>
        <p:spPr>
          <a:xfrm>
            <a:off x="1590676" y="1333500"/>
            <a:ext cx="1419225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1657350" y="36385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B17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1647825" y="31146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B13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638300" y="259080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P3A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1647825" y="205740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P2B</a:t>
            </a: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2565400" y="2286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>
                <a:solidFill>
                  <a:schemeClr val="tx1"/>
                </a:solidFill>
              </a:rPr>
              <a:t>RAID 6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1647825" y="15240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1724026" y="4562476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1</a:t>
            </a:r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2851150" y="5276849"/>
            <a:ext cx="8007350" cy="13811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Immune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to two disk failures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Have two parity blocks (parity is computed differently)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High reliability at the cost of increased storage overhead</a:t>
            </a:r>
          </a:p>
        </p:txBody>
      </p:sp>
      <p:sp>
        <p:nvSpPr>
          <p:cNvPr id="54" name="Flowchart: Process 53"/>
          <p:cNvSpPr/>
          <p:nvPr/>
        </p:nvSpPr>
        <p:spPr>
          <a:xfrm>
            <a:off x="3057526" y="1333500"/>
            <a:ext cx="1419225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Magnetic Disk 54"/>
          <p:cNvSpPr/>
          <p:nvPr/>
        </p:nvSpPr>
        <p:spPr>
          <a:xfrm>
            <a:off x="3124200" y="36385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B18</a:t>
            </a:r>
          </a:p>
        </p:txBody>
      </p:sp>
      <p:sp>
        <p:nvSpPr>
          <p:cNvPr id="56" name="Flowchart: Magnetic Disk 55"/>
          <p:cNvSpPr/>
          <p:nvPr/>
        </p:nvSpPr>
        <p:spPr>
          <a:xfrm>
            <a:off x="3114675" y="3114676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P4A</a:t>
            </a:r>
          </a:p>
        </p:txBody>
      </p:sp>
      <p:sp>
        <p:nvSpPr>
          <p:cNvPr id="57" name="Flowchart: Magnetic Disk 56"/>
          <p:cNvSpPr/>
          <p:nvPr/>
        </p:nvSpPr>
        <p:spPr>
          <a:xfrm>
            <a:off x="3105150" y="259080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P3B</a:t>
            </a:r>
          </a:p>
        </p:txBody>
      </p:sp>
      <p:sp>
        <p:nvSpPr>
          <p:cNvPr id="58" name="Flowchart: Magnetic Disk 57"/>
          <p:cNvSpPr/>
          <p:nvPr/>
        </p:nvSpPr>
        <p:spPr>
          <a:xfrm>
            <a:off x="3114675" y="20574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B5</a:t>
            </a:r>
          </a:p>
        </p:txBody>
      </p:sp>
      <p:sp>
        <p:nvSpPr>
          <p:cNvPr id="59" name="Flowchart: Magnetic Disk 58"/>
          <p:cNvSpPr/>
          <p:nvPr/>
        </p:nvSpPr>
        <p:spPr>
          <a:xfrm>
            <a:off x="3114675" y="15240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60" name="Flowchart: Process 59"/>
          <p:cNvSpPr/>
          <p:nvPr/>
        </p:nvSpPr>
        <p:spPr>
          <a:xfrm>
            <a:off x="3190876" y="4562476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2</a:t>
            </a:r>
          </a:p>
        </p:txBody>
      </p:sp>
      <p:sp>
        <p:nvSpPr>
          <p:cNvPr id="61" name="Flowchart: Process 60"/>
          <p:cNvSpPr/>
          <p:nvPr/>
        </p:nvSpPr>
        <p:spPr>
          <a:xfrm>
            <a:off x="4524376" y="1333500"/>
            <a:ext cx="1419225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Magnetic Disk 61"/>
          <p:cNvSpPr/>
          <p:nvPr/>
        </p:nvSpPr>
        <p:spPr>
          <a:xfrm>
            <a:off x="4591050" y="363855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P5A</a:t>
            </a:r>
          </a:p>
        </p:txBody>
      </p:sp>
      <p:sp>
        <p:nvSpPr>
          <p:cNvPr id="63" name="Flowchart: Magnetic Disk 62"/>
          <p:cNvSpPr/>
          <p:nvPr/>
        </p:nvSpPr>
        <p:spPr>
          <a:xfrm>
            <a:off x="4581525" y="3114676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P4B</a:t>
            </a:r>
          </a:p>
        </p:txBody>
      </p:sp>
      <p:sp>
        <p:nvSpPr>
          <p:cNvPr id="64" name="Flowchart: Magnetic Disk 63"/>
          <p:cNvSpPr/>
          <p:nvPr/>
        </p:nvSpPr>
        <p:spPr>
          <a:xfrm>
            <a:off x="4572000" y="25908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B9</a:t>
            </a:r>
          </a:p>
        </p:txBody>
      </p:sp>
      <p:sp>
        <p:nvSpPr>
          <p:cNvPr id="65" name="Flowchart: Magnetic Disk 64"/>
          <p:cNvSpPr/>
          <p:nvPr/>
        </p:nvSpPr>
        <p:spPr>
          <a:xfrm>
            <a:off x="4581525" y="20574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B6</a:t>
            </a:r>
          </a:p>
        </p:txBody>
      </p:sp>
      <p:sp>
        <p:nvSpPr>
          <p:cNvPr id="66" name="Flowchart: Magnetic Disk 65"/>
          <p:cNvSpPr/>
          <p:nvPr/>
        </p:nvSpPr>
        <p:spPr>
          <a:xfrm>
            <a:off x="4581525" y="15240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67" name="Flowchart: Process 66"/>
          <p:cNvSpPr/>
          <p:nvPr/>
        </p:nvSpPr>
        <p:spPr>
          <a:xfrm>
            <a:off x="4657726" y="4562476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3</a:t>
            </a:r>
          </a:p>
        </p:txBody>
      </p:sp>
      <p:sp>
        <p:nvSpPr>
          <p:cNvPr id="68" name="Flowchart: Process 67"/>
          <p:cNvSpPr/>
          <p:nvPr/>
        </p:nvSpPr>
        <p:spPr>
          <a:xfrm>
            <a:off x="5991226" y="1333500"/>
            <a:ext cx="1419225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Magnetic Disk 68"/>
          <p:cNvSpPr/>
          <p:nvPr/>
        </p:nvSpPr>
        <p:spPr>
          <a:xfrm>
            <a:off x="6057900" y="363855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P5B</a:t>
            </a:r>
          </a:p>
        </p:txBody>
      </p:sp>
      <p:sp>
        <p:nvSpPr>
          <p:cNvPr id="70" name="Flowchart: Magnetic Disk 69"/>
          <p:cNvSpPr/>
          <p:nvPr/>
        </p:nvSpPr>
        <p:spPr>
          <a:xfrm>
            <a:off x="6048375" y="31146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B14</a:t>
            </a:r>
          </a:p>
        </p:txBody>
      </p:sp>
      <p:sp>
        <p:nvSpPr>
          <p:cNvPr id="71" name="Flowchart: Magnetic Disk 70"/>
          <p:cNvSpPr/>
          <p:nvPr/>
        </p:nvSpPr>
        <p:spPr>
          <a:xfrm>
            <a:off x="6038850" y="25908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B10</a:t>
            </a:r>
          </a:p>
        </p:txBody>
      </p:sp>
      <p:sp>
        <p:nvSpPr>
          <p:cNvPr id="72" name="Flowchart: Magnetic Disk 71"/>
          <p:cNvSpPr/>
          <p:nvPr/>
        </p:nvSpPr>
        <p:spPr>
          <a:xfrm>
            <a:off x="6048375" y="20574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B7</a:t>
            </a:r>
          </a:p>
        </p:txBody>
      </p:sp>
      <p:sp>
        <p:nvSpPr>
          <p:cNvPr id="73" name="Flowchart: Magnetic Disk 72"/>
          <p:cNvSpPr/>
          <p:nvPr/>
        </p:nvSpPr>
        <p:spPr>
          <a:xfrm>
            <a:off x="6048375" y="15240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74" name="Flowchart: Process 73"/>
          <p:cNvSpPr/>
          <p:nvPr/>
        </p:nvSpPr>
        <p:spPr>
          <a:xfrm>
            <a:off x="6124576" y="4562476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4</a:t>
            </a:r>
          </a:p>
        </p:txBody>
      </p:sp>
      <p:sp>
        <p:nvSpPr>
          <p:cNvPr id="75" name="Flowchart: Process 74"/>
          <p:cNvSpPr/>
          <p:nvPr/>
        </p:nvSpPr>
        <p:spPr>
          <a:xfrm>
            <a:off x="7467601" y="1333500"/>
            <a:ext cx="1419225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Magnetic Disk 75"/>
          <p:cNvSpPr/>
          <p:nvPr/>
        </p:nvSpPr>
        <p:spPr>
          <a:xfrm>
            <a:off x="7534275" y="36385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B19</a:t>
            </a:r>
          </a:p>
        </p:txBody>
      </p:sp>
      <p:sp>
        <p:nvSpPr>
          <p:cNvPr id="77" name="Flowchart: Magnetic Disk 76"/>
          <p:cNvSpPr/>
          <p:nvPr/>
        </p:nvSpPr>
        <p:spPr>
          <a:xfrm>
            <a:off x="7524750" y="31146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B15</a:t>
            </a:r>
          </a:p>
        </p:txBody>
      </p:sp>
      <p:sp>
        <p:nvSpPr>
          <p:cNvPr id="78" name="Flowchart: Magnetic Disk 77"/>
          <p:cNvSpPr/>
          <p:nvPr/>
        </p:nvSpPr>
        <p:spPr>
          <a:xfrm>
            <a:off x="7515225" y="25908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B11</a:t>
            </a:r>
          </a:p>
        </p:txBody>
      </p:sp>
      <p:sp>
        <p:nvSpPr>
          <p:cNvPr id="79" name="Flowchart: Magnetic Disk 78"/>
          <p:cNvSpPr/>
          <p:nvPr/>
        </p:nvSpPr>
        <p:spPr>
          <a:xfrm>
            <a:off x="7524750" y="20574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B8</a:t>
            </a:r>
          </a:p>
        </p:txBody>
      </p:sp>
      <p:sp>
        <p:nvSpPr>
          <p:cNvPr id="80" name="Flowchart: Magnetic Disk 79"/>
          <p:cNvSpPr/>
          <p:nvPr/>
        </p:nvSpPr>
        <p:spPr>
          <a:xfrm>
            <a:off x="7524750" y="152400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P1A</a:t>
            </a:r>
          </a:p>
        </p:txBody>
      </p:sp>
      <p:sp>
        <p:nvSpPr>
          <p:cNvPr id="81" name="Flowchart: Process 80"/>
          <p:cNvSpPr/>
          <p:nvPr/>
        </p:nvSpPr>
        <p:spPr>
          <a:xfrm>
            <a:off x="7600951" y="4562476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5</a:t>
            </a:r>
          </a:p>
        </p:txBody>
      </p:sp>
      <p:sp>
        <p:nvSpPr>
          <p:cNvPr id="82" name="Flowchart: Process 81"/>
          <p:cNvSpPr/>
          <p:nvPr/>
        </p:nvSpPr>
        <p:spPr>
          <a:xfrm>
            <a:off x="8934451" y="1333500"/>
            <a:ext cx="1419225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Magnetic Disk 82"/>
          <p:cNvSpPr/>
          <p:nvPr/>
        </p:nvSpPr>
        <p:spPr>
          <a:xfrm>
            <a:off x="9001125" y="36385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B20</a:t>
            </a:r>
          </a:p>
        </p:txBody>
      </p:sp>
      <p:sp>
        <p:nvSpPr>
          <p:cNvPr id="84" name="Flowchart: Magnetic Disk 83"/>
          <p:cNvSpPr/>
          <p:nvPr/>
        </p:nvSpPr>
        <p:spPr>
          <a:xfrm>
            <a:off x="8991600" y="31146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B16</a:t>
            </a:r>
          </a:p>
        </p:txBody>
      </p:sp>
      <p:sp>
        <p:nvSpPr>
          <p:cNvPr id="85" name="Flowchart: Magnetic Disk 84"/>
          <p:cNvSpPr/>
          <p:nvPr/>
        </p:nvSpPr>
        <p:spPr>
          <a:xfrm>
            <a:off x="8982075" y="25908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B12</a:t>
            </a:r>
          </a:p>
        </p:txBody>
      </p:sp>
      <p:sp>
        <p:nvSpPr>
          <p:cNvPr id="86" name="Flowchart: Magnetic Disk 85"/>
          <p:cNvSpPr/>
          <p:nvPr/>
        </p:nvSpPr>
        <p:spPr>
          <a:xfrm>
            <a:off x="8991600" y="205740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P2A</a:t>
            </a:r>
          </a:p>
        </p:txBody>
      </p:sp>
      <p:sp>
        <p:nvSpPr>
          <p:cNvPr id="87" name="Flowchart: Magnetic Disk 86"/>
          <p:cNvSpPr/>
          <p:nvPr/>
        </p:nvSpPr>
        <p:spPr>
          <a:xfrm>
            <a:off x="8991600" y="152400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P1B</a:t>
            </a:r>
          </a:p>
        </p:txBody>
      </p:sp>
      <p:sp>
        <p:nvSpPr>
          <p:cNvPr id="88" name="Flowchart: Process 87"/>
          <p:cNvSpPr/>
          <p:nvPr/>
        </p:nvSpPr>
        <p:spPr>
          <a:xfrm>
            <a:off x="9067801" y="4562476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6</a:t>
            </a:r>
          </a:p>
        </p:txBody>
      </p:sp>
    </p:spTree>
    <p:extLst>
      <p:ext uri="{BB962C8B-B14F-4D97-AF65-F5344CB8AC3E}">
        <p14:creationId xmlns:p14="http://schemas.microsoft.com/office/powerpoint/2010/main" val="36907106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57700" y="4181475"/>
            <a:ext cx="3409950" cy="139065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Optical Drives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DVD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Blu-Ray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277" y="1352551"/>
            <a:ext cx="2639099" cy="263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241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2565400" y="2286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>
                <a:solidFill>
                  <a:schemeClr val="tx1"/>
                </a:solidFill>
              </a:rPr>
              <a:t>Structure of an Optical Disc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290887" y="2776538"/>
            <a:ext cx="4991100" cy="1352550"/>
            <a:chOff x="1762125" y="2762250"/>
            <a:chExt cx="4991100" cy="1352550"/>
          </a:xfrm>
        </p:grpSpPr>
        <p:sp>
          <p:nvSpPr>
            <p:cNvPr id="17" name="Rectangle 16"/>
            <p:cNvSpPr/>
            <p:nvPr/>
          </p:nvSpPr>
          <p:spPr>
            <a:xfrm>
              <a:off x="1762125" y="2762250"/>
              <a:ext cx="4657725" cy="1219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781174" y="2781300"/>
              <a:ext cx="4629151" cy="21907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762125" y="3000375"/>
              <a:ext cx="295275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009775" y="3000375"/>
              <a:ext cx="619125" cy="238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28900" y="3000375"/>
              <a:ext cx="20955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28925" y="3000375"/>
              <a:ext cx="142875" cy="238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62275" y="3000375"/>
              <a:ext cx="40005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62325" y="3000375"/>
              <a:ext cx="142875" cy="238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05199" y="3000375"/>
              <a:ext cx="923925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19600" y="3000375"/>
              <a:ext cx="428625" cy="238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48225" y="3000375"/>
              <a:ext cx="9525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33950" y="3000375"/>
              <a:ext cx="428625" cy="238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53050" y="3000375"/>
              <a:ext cx="24765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00700" y="3000375"/>
              <a:ext cx="428625" cy="238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29325" y="3000375"/>
              <a:ext cx="24765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67451" y="3000375"/>
              <a:ext cx="152400" cy="238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6057900" y="3724276"/>
              <a:ext cx="695325" cy="3905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ounded Rectangle 20"/>
          <p:cNvSpPr/>
          <p:nvPr/>
        </p:nvSpPr>
        <p:spPr>
          <a:xfrm>
            <a:off x="8334375" y="4171950"/>
            <a:ext cx="215265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Polycarbonate layer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3314700" y="3228975"/>
            <a:ext cx="4629150" cy="285750"/>
            <a:chOff x="1790700" y="3228975"/>
            <a:chExt cx="4629150" cy="28575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790700" y="3495675"/>
              <a:ext cx="285750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062162" y="3228975"/>
              <a:ext cx="0" cy="276225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062162" y="3238500"/>
              <a:ext cx="561976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633662" y="3238500"/>
              <a:ext cx="4763" cy="257175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33663" y="3500438"/>
              <a:ext cx="204787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838450" y="3248025"/>
              <a:ext cx="0" cy="257175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833687" y="3238500"/>
              <a:ext cx="123825" cy="4763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957512" y="3243262"/>
              <a:ext cx="4763" cy="24765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967038" y="3490913"/>
              <a:ext cx="395287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3362325" y="3248025"/>
              <a:ext cx="4763" cy="242888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362325" y="3248025"/>
              <a:ext cx="142874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505199" y="3248025"/>
              <a:ext cx="4764" cy="242888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509963" y="3486150"/>
              <a:ext cx="923925" cy="4763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4433888" y="3238500"/>
              <a:ext cx="0" cy="242888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433888" y="3238500"/>
              <a:ext cx="423862" cy="4763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848225" y="3248025"/>
              <a:ext cx="0" cy="24765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4848225" y="3500438"/>
              <a:ext cx="100013" cy="1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4948238" y="3243263"/>
              <a:ext cx="0" cy="24765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948237" y="3252788"/>
              <a:ext cx="400050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348287" y="3252788"/>
              <a:ext cx="9525" cy="252413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367338" y="3505200"/>
              <a:ext cx="242887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 flipV="1">
              <a:off x="5610225" y="3248025"/>
              <a:ext cx="1" cy="26670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610225" y="3238500"/>
              <a:ext cx="414338" cy="4763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6281738" y="3238500"/>
              <a:ext cx="138112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6029325" y="3495675"/>
              <a:ext cx="242888" cy="4763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281738" y="3238500"/>
              <a:ext cx="0" cy="261938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6024564" y="3243263"/>
              <a:ext cx="9524" cy="261937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2" name="Rounded Rectangle 91"/>
          <p:cNvSpPr/>
          <p:nvPr/>
        </p:nvSpPr>
        <p:spPr>
          <a:xfrm>
            <a:off x="8355101" y="3592830"/>
            <a:ext cx="215265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Reflective Layer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H="1" flipV="1">
            <a:off x="7785812" y="3408884"/>
            <a:ext cx="568109" cy="265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8359978" y="2457907"/>
            <a:ext cx="2249500" cy="537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Plastic/ Surface Layer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H="1" flipV="1">
            <a:off x="7835799" y="3078480"/>
            <a:ext cx="568109" cy="265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8353882" y="3123438"/>
            <a:ext cx="215265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Lacquer Layer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H="1">
            <a:off x="7741920" y="2650200"/>
            <a:ext cx="604686" cy="275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94047">
            <a:off x="4390855" y="3176768"/>
            <a:ext cx="2047958" cy="2896155"/>
          </a:xfrm>
          <a:prstGeom prst="rect">
            <a:avLst/>
          </a:prstGeom>
        </p:spPr>
      </p:pic>
      <p:sp>
        <p:nvSpPr>
          <p:cNvPr id="101" name="Rounded Rectangle 100"/>
          <p:cNvSpPr/>
          <p:nvPr/>
        </p:nvSpPr>
        <p:spPr>
          <a:xfrm>
            <a:off x="4387825" y="5733746"/>
            <a:ext cx="215265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Laser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3864865" y="4103827"/>
            <a:ext cx="943661" cy="270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Land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2722475" y="4117239"/>
            <a:ext cx="943661" cy="270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Pit</a:t>
            </a:r>
          </a:p>
        </p:txBody>
      </p:sp>
      <p:cxnSp>
        <p:nvCxnSpPr>
          <p:cNvPr id="104" name="Straight Arrow Connector 103"/>
          <p:cNvCxnSpPr>
            <a:endCxn id="4" idx="2"/>
          </p:cNvCxnSpPr>
          <p:nvPr/>
        </p:nvCxnSpPr>
        <p:spPr>
          <a:xfrm flipV="1">
            <a:off x="3233282" y="3252788"/>
            <a:ext cx="614819" cy="867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5" idx="2"/>
          </p:cNvCxnSpPr>
          <p:nvPr/>
        </p:nvCxnSpPr>
        <p:spPr>
          <a:xfrm flipV="1">
            <a:off x="4248875" y="3509963"/>
            <a:ext cx="13563" cy="587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4631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3004769" y="1838705"/>
            <a:ext cx="8007350" cy="31722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 Physical bits:  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Lands represent the physical bit 1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Pits represent the physical bit 0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Logical bits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Encoded using the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NRZI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 encryption scheme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Elaborate error protection codes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565400" y="2286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 err="1">
                <a:solidFill>
                  <a:schemeClr val="tx1"/>
                </a:solidFill>
              </a:rPr>
              <a:t>Encoding</a:t>
            </a:r>
            <a:r>
              <a:rPr lang="fr-FR" dirty="0">
                <a:solidFill>
                  <a:schemeClr val="tx1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0129291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3" y="1398317"/>
            <a:ext cx="7529513" cy="503105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565400" y="2286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>
                <a:solidFill>
                  <a:schemeClr val="tx1"/>
                </a:solidFill>
              </a:rPr>
              <a:t>Design of an Optical Drive</a:t>
            </a:r>
          </a:p>
        </p:txBody>
      </p:sp>
    </p:spTree>
    <p:extLst>
      <p:ext uri="{BB962C8B-B14F-4D97-AF65-F5344CB8AC3E}">
        <p14:creationId xmlns:p14="http://schemas.microsoft.com/office/powerpoint/2010/main" val="38439050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 of the Optical Disc Drive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Rotates at </a:t>
                </a:r>
                <a:r>
                  <a:rPr lang="en-US" dirty="0">
                    <a:solidFill>
                      <a:srgbClr val="FF0000"/>
                    </a:solidFill>
                  </a:rPr>
                  <a:t>constant linear velocity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linear velocity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angular velocity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r  radius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The motor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changes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its speed (rpm) depending on the position of the head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It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analyses </a:t>
                </a:r>
                <a:r>
                  <a:rPr lang="en-US" dirty="0">
                    <a:solidFill>
                      <a:schemeClr val="tx1"/>
                    </a:solidFill>
                  </a:rPr>
                  <a:t>the reflected light and figures out the sequences of bits (NRZI scheme)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16" t="-2998" r="-905" b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78146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Generations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604544"/>
              </p:ext>
            </p:extLst>
          </p:nvPr>
        </p:nvGraphicFramePr>
        <p:xfrm>
          <a:off x="2196996" y="2083118"/>
          <a:ext cx="7585180" cy="249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9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6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6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Blu-Ray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r>
                        <a:rPr lang="en-US" baseline="0" dirty="0"/>
                        <a:t> Def. Video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Laser wavelength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780 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650 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405 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Raw 1X transfer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1.39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87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Chipset and </a:t>
            </a:r>
            <a:r>
              <a:rPr lang="fr-FR" dirty="0" err="1">
                <a:solidFill>
                  <a:schemeClr val="tx1"/>
                </a:solidFill>
              </a:rPr>
              <a:t>Motherboard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927350" y="4954588"/>
            <a:ext cx="7740650" cy="1446212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 </a:t>
            </a:r>
            <a:r>
              <a:rPr lang="en-US" sz="2800" dirty="0">
                <a:solidFill>
                  <a:srgbClr val="0047FF"/>
                </a:solidFill>
                <a:latin typeface="Calibri" panose="020F0502020204030204" pitchFamily="34" charset="0"/>
              </a:rPr>
              <a:t>motherboard</a:t>
            </a:r>
            <a:r>
              <a:rPr lang="en-US" sz="2800" dirty="0">
                <a:latin typeface="Calibri" panose="020F0502020204030204" pitchFamily="34" charset="0"/>
              </a:rPr>
              <a:t> is a printed circuit board connecting the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processors</a:t>
            </a:r>
            <a:r>
              <a:rPr lang="en-US" sz="2800" dirty="0">
                <a:latin typeface="Calibri" panose="020F0502020204030204" pitchFamily="34" charset="0"/>
              </a:rPr>
              <a:t> and auxiliary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chips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additional </a:t>
            </a:r>
            <a:r>
              <a:rPr lang="en-US" sz="2800" dirty="0">
                <a:solidFill>
                  <a:srgbClr val="FF3366"/>
                </a:solidFill>
                <a:latin typeface="Calibri" panose="020F0502020204030204" pitchFamily="34" charset="0"/>
              </a:rPr>
              <a:t>chips</a:t>
            </a:r>
            <a:r>
              <a:rPr lang="en-US" sz="2800" dirty="0">
                <a:latin typeface="Calibri" panose="020F0502020204030204" pitchFamily="34" charset="0"/>
              </a:rPr>
              <a:t> comprise the </a:t>
            </a:r>
            <a:r>
              <a:rPr lang="en-US" sz="2800" dirty="0">
                <a:solidFill>
                  <a:srgbClr val="0084D1"/>
                </a:solidFill>
                <a:latin typeface="Calibri" panose="020F0502020204030204" pitchFamily="34" charset="0"/>
              </a:rPr>
              <a:t>chipset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57600" y="1412402"/>
            <a:ext cx="4968000" cy="331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610100" y="4095750"/>
            <a:ext cx="318135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Solid State Drives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04" y="2706567"/>
            <a:ext cx="3464592" cy="87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6583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Floating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Gate</a:t>
            </a:r>
            <a:r>
              <a:rPr lang="fr-FR" dirty="0">
                <a:solidFill>
                  <a:schemeClr val="tx1"/>
                </a:solidFill>
              </a:rPr>
              <a:t> (FG) Transistor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67000" y="3352800"/>
            <a:ext cx="7588250" cy="32004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FG transistor has 2 gates – </a:t>
            </a:r>
            <a:r>
              <a:rPr lang="en-US" sz="2800" dirty="0">
                <a:solidFill>
                  <a:srgbClr val="FF3333"/>
                </a:solidFill>
                <a:latin typeface="Calibri" panose="020F0502020204030204" pitchFamily="34" charset="0"/>
              </a:rPr>
              <a:t>control gate</a:t>
            </a:r>
            <a:r>
              <a:rPr lang="en-US" sz="2800" dirty="0">
                <a:latin typeface="Calibri" panose="020F0502020204030204" pitchFamily="34" charset="0"/>
              </a:rPr>
              <a:t> and </a:t>
            </a:r>
            <a:r>
              <a:rPr lang="en-US" sz="2800" dirty="0">
                <a:solidFill>
                  <a:srgbClr val="0047FF"/>
                </a:solidFill>
                <a:latin typeface="Calibri" panose="020F0502020204030204" pitchFamily="34" charset="0"/>
              </a:rPr>
              <a:t>floating gate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When we apply a </a:t>
            </a:r>
            <a:r>
              <a:rPr lang="en-US" sz="2400" dirty="0">
                <a:solidFill>
                  <a:srgbClr val="FF3333"/>
                </a:solidFill>
                <a:latin typeface="Calibri" panose="020F0502020204030204" pitchFamily="34" charset="0"/>
              </a:rPr>
              <a:t>very high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33CC66"/>
                </a:solidFill>
                <a:latin typeface="Calibri" panose="020F0502020204030204" pitchFamily="34" charset="0"/>
              </a:rPr>
              <a:t>voltage</a:t>
            </a:r>
            <a:r>
              <a:rPr lang="en-US" sz="2400" dirty="0">
                <a:latin typeface="Calibri" panose="020F0502020204030204" pitchFamily="34" charset="0"/>
              </a:rPr>
              <a:t> to the control gate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solidFill>
                  <a:srgbClr val="0047FF"/>
                </a:solidFill>
                <a:latin typeface="Calibri" panose="020F0502020204030204" pitchFamily="34" charset="0"/>
              </a:rPr>
              <a:t>Electrons</a:t>
            </a:r>
            <a:r>
              <a:rPr lang="en-US" sz="2000" dirty="0">
                <a:latin typeface="Calibri" panose="020F0502020204030204" pitchFamily="34" charset="0"/>
              </a:rPr>
              <a:t> get deposited in the floating gate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solidFill>
                  <a:srgbClr val="B80047"/>
                </a:solidFill>
                <a:latin typeface="Calibri" panose="020F0502020204030204" pitchFamily="34" charset="0"/>
              </a:rPr>
              <a:t>Increases</a:t>
            </a:r>
            <a:r>
              <a:rPr lang="en-US" sz="2000" dirty="0">
                <a:latin typeface="Calibri" panose="020F0502020204030204" pitchFamily="34" charset="0"/>
              </a:rPr>
              <a:t> the threshold voltage of the transistor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The </a:t>
            </a:r>
            <a:r>
              <a:rPr lang="en-US" sz="2000" dirty="0">
                <a:solidFill>
                  <a:srgbClr val="2300DC"/>
                </a:solidFill>
                <a:latin typeface="Calibri" panose="020F0502020204030204" pitchFamily="34" charset="0"/>
              </a:rPr>
              <a:t>FG transistor</a:t>
            </a:r>
            <a:r>
              <a:rPr lang="en-US" sz="2000" dirty="0">
                <a:latin typeface="Calibri" panose="020F0502020204030204" pitchFamily="34" charset="0"/>
              </a:rPr>
              <a:t> is said to be </a:t>
            </a: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programmed</a:t>
            </a:r>
            <a:r>
              <a:rPr lang="en-US" sz="2000" dirty="0">
                <a:latin typeface="Calibri" panose="020F0502020204030204" pitchFamily="34" charset="0"/>
              </a:rPr>
              <a:t> (value = 0)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Not programmed</a:t>
            </a:r>
            <a:r>
              <a:rPr lang="en-US" sz="2000" dirty="0">
                <a:latin typeface="Calibri" panose="020F0502020204030204" pitchFamily="34" charset="0"/>
              </a:rPr>
              <a:t> (value = 1)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810000" y="1447801"/>
            <a:ext cx="4800600" cy="1846263"/>
            <a:chOff x="1680" y="912"/>
            <a:chExt cx="3024" cy="1163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80" y="912"/>
              <a:ext cx="3024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907" y="1344"/>
              <a:ext cx="1224" cy="498"/>
            </a:xfrm>
            <a:prstGeom prst="rect">
              <a:avLst/>
            </a:prstGeom>
            <a:solidFill>
              <a:srgbClr val="FFE6D5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986" y="1348"/>
              <a:ext cx="278" cy="192"/>
            </a:xfrm>
            <a:custGeom>
              <a:avLst/>
              <a:gdLst>
                <a:gd name="T0" fmla="*/ 263 w 1098"/>
                <a:gd name="T1" fmla="*/ 0 h 753"/>
                <a:gd name="T2" fmla="*/ 835 w 1098"/>
                <a:gd name="T3" fmla="*/ 0 h 753"/>
                <a:gd name="T4" fmla="*/ 1098 w 1098"/>
                <a:gd name="T5" fmla="*/ 263 h 753"/>
                <a:gd name="T6" fmla="*/ 1098 w 1098"/>
                <a:gd name="T7" fmla="*/ 491 h 753"/>
                <a:gd name="T8" fmla="*/ 835 w 1098"/>
                <a:gd name="T9" fmla="*/ 753 h 753"/>
                <a:gd name="T10" fmla="*/ 263 w 1098"/>
                <a:gd name="T11" fmla="*/ 753 h 753"/>
                <a:gd name="T12" fmla="*/ 0 w 1098"/>
                <a:gd name="T13" fmla="*/ 491 h 753"/>
                <a:gd name="T14" fmla="*/ 0 w 1098"/>
                <a:gd name="T15" fmla="*/ 263 h 753"/>
                <a:gd name="T16" fmla="*/ 263 w 1098"/>
                <a:gd name="T17" fmla="*/ 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8" h="753">
                  <a:moveTo>
                    <a:pt x="263" y="0"/>
                  </a:moveTo>
                  <a:lnTo>
                    <a:pt x="835" y="0"/>
                  </a:lnTo>
                  <a:cubicBezTo>
                    <a:pt x="980" y="0"/>
                    <a:pt x="1098" y="117"/>
                    <a:pt x="1098" y="263"/>
                  </a:cubicBezTo>
                  <a:lnTo>
                    <a:pt x="1098" y="491"/>
                  </a:lnTo>
                  <a:cubicBezTo>
                    <a:pt x="1098" y="636"/>
                    <a:pt x="980" y="753"/>
                    <a:pt x="835" y="753"/>
                  </a:cubicBezTo>
                  <a:lnTo>
                    <a:pt x="263" y="753"/>
                  </a:lnTo>
                  <a:cubicBezTo>
                    <a:pt x="117" y="753"/>
                    <a:pt x="0" y="636"/>
                    <a:pt x="0" y="491"/>
                  </a:cubicBezTo>
                  <a:lnTo>
                    <a:pt x="0" y="263"/>
                  </a:lnTo>
                  <a:cubicBezTo>
                    <a:pt x="0" y="117"/>
                    <a:pt x="117" y="0"/>
                    <a:pt x="263" y="0"/>
                  </a:cubicBezTo>
                  <a:close/>
                </a:path>
              </a:pathLst>
            </a:custGeom>
            <a:solidFill>
              <a:srgbClr val="A2D0D9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2781" y="1348"/>
              <a:ext cx="278" cy="192"/>
            </a:xfrm>
            <a:custGeom>
              <a:avLst/>
              <a:gdLst>
                <a:gd name="T0" fmla="*/ 332 w 1098"/>
                <a:gd name="T1" fmla="*/ 0 h 753"/>
                <a:gd name="T2" fmla="*/ 766 w 1098"/>
                <a:gd name="T3" fmla="*/ 0 h 753"/>
                <a:gd name="T4" fmla="*/ 1098 w 1098"/>
                <a:gd name="T5" fmla="*/ 331 h 753"/>
                <a:gd name="T6" fmla="*/ 1098 w 1098"/>
                <a:gd name="T7" fmla="*/ 421 h 753"/>
                <a:gd name="T8" fmla="*/ 766 w 1098"/>
                <a:gd name="T9" fmla="*/ 753 h 753"/>
                <a:gd name="T10" fmla="*/ 332 w 1098"/>
                <a:gd name="T11" fmla="*/ 753 h 753"/>
                <a:gd name="T12" fmla="*/ 0 w 1098"/>
                <a:gd name="T13" fmla="*/ 421 h 753"/>
                <a:gd name="T14" fmla="*/ 0 w 1098"/>
                <a:gd name="T15" fmla="*/ 331 h 753"/>
                <a:gd name="T16" fmla="*/ 332 w 1098"/>
                <a:gd name="T17" fmla="*/ 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8" h="753">
                  <a:moveTo>
                    <a:pt x="332" y="0"/>
                  </a:moveTo>
                  <a:lnTo>
                    <a:pt x="766" y="0"/>
                  </a:lnTo>
                  <a:cubicBezTo>
                    <a:pt x="950" y="0"/>
                    <a:pt x="1098" y="148"/>
                    <a:pt x="1098" y="331"/>
                  </a:cubicBezTo>
                  <a:lnTo>
                    <a:pt x="1098" y="421"/>
                  </a:lnTo>
                  <a:cubicBezTo>
                    <a:pt x="1098" y="605"/>
                    <a:pt x="950" y="753"/>
                    <a:pt x="766" y="753"/>
                  </a:cubicBezTo>
                  <a:lnTo>
                    <a:pt x="332" y="753"/>
                  </a:lnTo>
                  <a:cubicBezTo>
                    <a:pt x="148" y="753"/>
                    <a:pt x="0" y="605"/>
                    <a:pt x="0" y="421"/>
                  </a:cubicBezTo>
                  <a:lnTo>
                    <a:pt x="0" y="331"/>
                  </a:lnTo>
                  <a:cubicBezTo>
                    <a:pt x="0" y="148"/>
                    <a:pt x="148" y="0"/>
                    <a:pt x="332" y="0"/>
                  </a:cubicBezTo>
                  <a:close/>
                </a:path>
              </a:pathLst>
            </a:custGeom>
            <a:solidFill>
              <a:srgbClr val="A2D0D9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234" y="1303"/>
              <a:ext cx="633" cy="49"/>
            </a:xfrm>
            <a:prstGeom prst="rect">
              <a:avLst/>
            </a:prstGeom>
            <a:solidFill>
              <a:srgbClr val="800000"/>
            </a:solidFill>
            <a:ln w="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723" y="1201"/>
              <a:ext cx="29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000000"/>
                  </a:solidFill>
                  <a:latin typeface="Sans"/>
                </a:rPr>
                <a:t>Source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984" y="1317"/>
              <a:ext cx="127" cy="12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2067" y="1394"/>
              <a:ext cx="49" cy="48"/>
            </a:xfrm>
            <a:custGeom>
              <a:avLst/>
              <a:gdLst>
                <a:gd name="T0" fmla="*/ 21 w 49"/>
                <a:gd name="T1" fmla="*/ 21 h 48"/>
                <a:gd name="T2" fmla="*/ 0 w 49"/>
                <a:gd name="T3" fmla="*/ 22 h 48"/>
                <a:gd name="T4" fmla="*/ 49 w 49"/>
                <a:gd name="T5" fmla="*/ 48 h 48"/>
                <a:gd name="T6" fmla="*/ 21 w 49"/>
                <a:gd name="T7" fmla="*/ 0 h 48"/>
                <a:gd name="T8" fmla="*/ 21 w 49"/>
                <a:gd name="T9" fmla="*/ 2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8">
                  <a:moveTo>
                    <a:pt x="21" y="21"/>
                  </a:moveTo>
                  <a:lnTo>
                    <a:pt x="0" y="22"/>
                  </a:lnTo>
                  <a:lnTo>
                    <a:pt x="49" y="48"/>
                  </a:lnTo>
                  <a:lnTo>
                    <a:pt x="21" y="0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000000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3019" y="1211"/>
              <a:ext cx="22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000000"/>
                  </a:solidFill>
                  <a:latin typeface="Sans"/>
                </a:rPr>
                <a:t>Drain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2902" y="1305"/>
              <a:ext cx="166" cy="137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896" y="1401"/>
              <a:ext cx="51" cy="46"/>
            </a:xfrm>
            <a:custGeom>
              <a:avLst/>
              <a:gdLst>
                <a:gd name="T0" fmla="*/ 29 w 51"/>
                <a:gd name="T1" fmla="*/ 21 h 46"/>
                <a:gd name="T2" fmla="*/ 32 w 51"/>
                <a:gd name="T3" fmla="*/ 0 h 46"/>
                <a:gd name="T4" fmla="*/ 0 w 51"/>
                <a:gd name="T5" fmla="*/ 46 h 46"/>
                <a:gd name="T6" fmla="*/ 51 w 51"/>
                <a:gd name="T7" fmla="*/ 24 h 46"/>
                <a:gd name="T8" fmla="*/ 29 w 51"/>
                <a:gd name="T9" fmla="*/ 2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6">
                  <a:moveTo>
                    <a:pt x="29" y="21"/>
                  </a:moveTo>
                  <a:lnTo>
                    <a:pt x="32" y="0"/>
                  </a:lnTo>
                  <a:lnTo>
                    <a:pt x="0" y="46"/>
                  </a:lnTo>
                  <a:lnTo>
                    <a:pt x="51" y="24"/>
                  </a:lnTo>
                  <a:lnTo>
                    <a:pt x="29" y="21"/>
                  </a:lnTo>
                  <a:close/>
                </a:path>
              </a:pathLst>
            </a:custGeom>
            <a:solidFill>
              <a:srgbClr val="000000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271" y="1211"/>
              <a:ext cx="573" cy="88"/>
            </a:xfrm>
            <a:prstGeom prst="rect">
              <a:avLst/>
            </a:prstGeom>
            <a:solidFill>
              <a:srgbClr val="E9AFA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267" y="1072"/>
              <a:ext cx="573" cy="89"/>
            </a:xfrm>
            <a:prstGeom prst="rect">
              <a:avLst/>
            </a:prstGeom>
            <a:solidFill>
              <a:srgbClr val="E9AFA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2264" y="1162"/>
              <a:ext cx="583" cy="49"/>
            </a:xfrm>
            <a:prstGeom prst="rect">
              <a:avLst/>
            </a:prstGeom>
            <a:solidFill>
              <a:srgbClr val="800000"/>
            </a:solidFill>
            <a:ln w="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1863" y="1093"/>
              <a:ext cx="11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SiO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2008" y="1124"/>
              <a:ext cx="2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00"/>
                  </a:solidFill>
                  <a:latin typeface="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2052" y="1157"/>
              <a:ext cx="190" cy="148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2196" y="1264"/>
              <a:ext cx="52" cy="45"/>
            </a:xfrm>
            <a:custGeom>
              <a:avLst/>
              <a:gdLst>
                <a:gd name="T0" fmla="*/ 22 w 52"/>
                <a:gd name="T1" fmla="*/ 22 h 45"/>
                <a:gd name="T2" fmla="*/ 0 w 52"/>
                <a:gd name="T3" fmla="*/ 25 h 45"/>
                <a:gd name="T4" fmla="*/ 52 w 52"/>
                <a:gd name="T5" fmla="*/ 45 h 45"/>
                <a:gd name="T6" fmla="*/ 19 w 52"/>
                <a:gd name="T7" fmla="*/ 0 h 45"/>
                <a:gd name="T8" fmla="*/ 22 w 52"/>
                <a:gd name="T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5">
                  <a:moveTo>
                    <a:pt x="22" y="22"/>
                  </a:moveTo>
                  <a:lnTo>
                    <a:pt x="0" y="25"/>
                  </a:lnTo>
                  <a:lnTo>
                    <a:pt x="52" y="45"/>
                  </a:lnTo>
                  <a:lnTo>
                    <a:pt x="19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2060" y="1157"/>
              <a:ext cx="200" cy="25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2213" y="1161"/>
              <a:ext cx="55" cy="30"/>
            </a:xfrm>
            <a:custGeom>
              <a:avLst/>
              <a:gdLst>
                <a:gd name="T0" fmla="*/ 17 w 55"/>
                <a:gd name="T1" fmla="*/ 17 h 30"/>
                <a:gd name="T2" fmla="*/ 0 w 55"/>
                <a:gd name="T3" fmla="*/ 30 h 30"/>
                <a:gd name="T4" fmla="*/ 55 w 55"/>
                <a:gd name="T5" fmla="*/ 22 h 30"/>
                <a:gd name="T6" fmla="*/ 4 w 55"/>
                <a:gd name="T7" fmla="*/ 0 h 30"/>
                <a:gd name="T8" fmla="*/ 17 w 55"/>
                <a:gd name="T9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0">
                  <a:moveTo>
                    <a:pt x="17" y="17"/>
                  </a:moveTo>
                  <a:lnTo>
                    <a:pt x="0" y="30"/>
                  </a:lnTo>
                  <a:lnTo>
                    <a:pt x="55" y="22"/>
                  </a:lnTo>
                  <a:lnTo>
                    <a:pt x="4" y="0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rgbClr val="000000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2964" y="1109"/>
              <a:ext cx="42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Floating gate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2352" y="934"/>
              <a:ext cx="40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Sans"/>
                </a:rPr>
                <a:t>Control gate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>
              <a:off x="2690" y="1162"/>
              <a:ext cx="224" cy="95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2683" y="1225"/>
              <a:ext cx="56" cy="35"/>
            </a:xfrm>
            <a:custGeom>
              <a:avLst/>
              <a:gdLst>
                <a:gd name="T0" fmla="*/ 36 w 56"/>
                <a:gd name="T1" fmla="*/ 20 h 35"/>
                <a:gd name="T2" fmla="*/ 44 w 56"/>
                <a:gd name="T3" fmla="*/ 0 h 35"/>
                <a:gd name="T4" fmla="*/ 0 w 56"/>
                <a:gd name="T5" fmla="*/ 35 h 35"/>
                <a:gd name="T6" fmla="*/ 56 w 56"/>
                <a:gd name="T7" fmla="*/ 28 h 35"/>
                <a:gd name="T8" fmla="*/ 36 w 56"/>
                <a:gd name="T9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5">
                  <a:moveTo>
                    <a:pt x="36" y="20"/>
                  </a:moveTo>
                  <a:lnTo>
                    <a:pt x="44" y="0"/>
                  </a:lnTo>
                  <a:lnTo>
                    <a:pt x="0" y="35"/>
                  </a:lnTo>
                  <a:lnTo>
                    <a:pt x="56" y="28"/>
                  </a:lnTo>
                  <a:lnTo>
                    <a:pt x="36" y="20"/>
                  </a:lnTo>
                  <a:close/>
                </a:path>
              </a:pathLst>
            </a:custGeom>
            <a:solidFill>
              <a:srgbClr val="000000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2558" y="1023"/>
              <a:ext cx="3" cy="116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2545" y="1092"/>
              <a:ext cx="30" cy="54"/>
            </a:xfrm>
            <a:custGeom>
              <a:avLst/>
              <a:gdLst>
                <a:gd name="T0" fmla="*/ 15 w 30"/>
                <a:gd name="T1" fmla="*/ 16 h 54"/>
                <a:gd name="T2" fmla="*/ 0 w 30"/>
                <a:gd name="T3" fmla="*/ 1 h 54"/>
                <a:gd name="T4" fmla="*/ 16 w 30"/>
                <a:gd name="T5" fmla="*/ 54 h 54"/>
                <a:gd name="T6" fmla="*/ 30 w 30"/>
                <a:gd name="T7" fmla="*/ 0 h 54"/>
                <a:gd name="T8" fmla="*/ 15 w 30"/>
                <a:gd name="T9" fmla="*/ 1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4">
                  <a:moveTo>
                    <a:pt x="15" y="16"/>
                  </a:moveTo>
                  <a:lnTo>
                    <a:pt x="0" y="1"/>
                  </a:lnTo>
                  <a:lnTo>
                    <a:pt x="16" y="54"/>
                  </a:lnTo>
                  <a:lnTo>
                    <a:pt x="30" y="0"/>
                  </a:lnTo>
                  <a:lnTo>
                    <a:pt x="15" y="16"/>
                  </a:lnTo>
                  <a:close/>
                </a:path>
              </a:pathLst>
            </a:custGeom>
            <a:solidFill>
              <a:srgbClr val="000000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3570" y="1455"/>
              <a:ext cx="965" cy="166"/>
            </a:xfrm>
            <a:custGeom>
              <a:avLst/>
              <a:gdLst>
                <a:gd name="T0" fmla="*/ 0 w 3807"/>
                <a:gd name="T1" fmla="*/ 651 h 651"/>
                <a:gd name="T2" fmla="*/ 1350 w 3807"/>
                <a:gd name="T3" fmla="*/ 651 h 651"/>
                <a:gd name="T4" fmla="*/ 1350 w 3807"/>
                <a:gd name="T5" fmla="*/ 0 h 651"/>
                <a:gd name="T6" fmla="*/ 2289 w 3807"/>
                <a:gd name="T7" fmla="*/ 0 h 651"/>
                <a:gd name="T8" fmla="*/ 2289 w 3807"/>
                <a:gd name="T9" fmla="*/ 651 h 651"/>
                <a:gd name="T10" fmla="*/ 3807 w 3807"/>
                <a:gd name="T11" fmla="*/ 6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7" h="651">
                  <a:moveTo>
                    <a:pt x="0" y="651"/>
                  </a:moveTo>
                  <a:lnTo>
                    <a:pt x="1350" y="651"/>
                  </a:lnTo>
                  <a:lnTo>
                    <a:pt x="1350" y="0"/>
                  </a:lnTo>
                  <a:lnTo>
                    <a:pt x="2289" y="0"/>
                  </a:lnTo>
                  <a:lnTo>
                    <a:pt x="2289" y="651"/>
                  </a:lnTo>
                  <a:lnTo>
                    <a:pt x="3807" y="651"/>
                  </a:lnTo>
                </a:path>
              </a:pathLst>
            </a:cu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>
              <a:off x="3918" y="1400"/>
              <a:ext cx="226" cy="0"/>
            </a:xfrm>
            <a:prstGeom prst="line">
              <a:avLst/>
            </a:pr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3924" y="1345"/>
              <a:ext cx="226" cy="0"/>
            </a:xfrm>
            <a:prstGeom prst="line">
              <a:avLst/>
            </a:pr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 flipV="1">
              <a:off x="4022" y="1124"/>
              <a:ext cx="0" cy="216"/>
            </a:xfrm>
            <a:prstGeom prst="line">
              <a:avLst/>
            </a:pr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3765" y="1665"/>
              <a:ext cx="40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000000"/>
                  </a:solidFill>
                  <a:latin typeface="Sans"/>
                </a:rPr>
                <a:t>Symbol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2389" y="1896"/>
              <a:ext cx="14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(a)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3922" y="1910"/>
              <a:ext cx="15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000000"/>
                  </a:solidFill>
                  <a:latin typeface="Sans"/>
                </a:rPr>
                <a:t>(b)</a:t>
              </a:r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the Value in a FG Transistor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Depositing </a:t>
                </a:r>
                <a:r>
                  <a:rPr lang="en-US" b="1" dirty="0">
                    <a:solidFill>
                      <a:srgbClr val="00B050"/>
                    </a:solidFill>
                  </a:rPr>
                  <a:t>electrons</a:t>
                </a:r>
                <a:r>
                  <a:rPr lang="en-US" dirty="0">
                    <a:solidFill>
                      <a:schemeClr val="tx1"/>
                    </a:solidFill>
                  </a:rPr>
                  <a:t> increases the threshold voltage 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Increases</a:t>
                </a:r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When the cell contains a </a:t>
                </a:r>
                <a:r>
                  <a:rPr lang="en-US" dirty="0">
                    <a:solidFill>
                      <a:srgbClr val="002060"/>
                    </a:solidFill>
                  </a:rPr>
                  <a:t>logical 1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When the cell contains a </a:t>
                </a:r>
                <a:r>
                  <a:rPr lang="en-US" dirty="0">
                    <a:solidFill>
                      <a:srgbClr val="0070C0"/>
                    </a:solidFill>
                  </a:rPr>
                  <a:t>logical 0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Set the gate voltage to a value </a:t>
                </a:r>
                <a:r>
                  <a:rPr lang="en-US" dirty="0">
                    <a:solidFill>
                      <a:srgbClr val="C00000"/>
                    </a:solidFill>
                  </a:rPr>
                  <a:t>between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nd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If a cell has 1, it will </a:t>
                </a:r>
                <a:r>
                  <a:rPr lang="en-US" dirty="0">
                    <a:solidFill>
                      <a:srgbClr val="00B050"/>
                    </a:solidFill>
                  </a:rPr>
                  <a:t>conduct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Otherwise, it will </a:t>
                </a:r>
                <a:r>
                  <a:rPr lang="en-US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>
                    <a:solidFill>
                      <a:schemeClr val="tx1"/>
                    </a:solidFill>
                  </a:rPr>
                  <a:t> conduct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16" t="-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8042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384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NOR Flash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5040313"/>
            <a:ext cx="7848600" cy="1732627"/>
          </a:xfrm>
        </p:spPr>
        <p:txBody>
          <a:bodyPr vert="horz" lIns="0" tIns="0" rIns="0" bIns="0" rtlCol="0">
            <a:normAutofit fontScale="85000"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Rarely used →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low density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low bandwidth</a:t>
            </a:r>
            <a:r>
              <a:rPr lang="en-US" dirty="0">
                <a:latin typeface="Calibri" panose="020F0502020204030204" pitchFamily="34" charset="0"/>
              </a:rPr>
              <a:t>,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 faster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Read the value of the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bit line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using  a sense amplifier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Operation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Similar to a DRAM array (see Chapter 6)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5334000" y="1517651"/>
            <a:ext cx="2343150" cy="3406775"/>
            <a:chOff x="2400" y="956"/>
            <a:chExt cx="1476" cy="2146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400" y="956"/>
              <a:ext cx="1476" cy="2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V="1">
              <a:off x="2774" y="2643"/>
              <a:ext cx="627" cy="5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V="1">
              <a:off x="2769" y="1060"/>
              <a:ext cx="5" cy="1923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281" y="1983"/>
              <a:ext cx="296" cy="665"/>
            </a:xfrm>
            <a:custGeom>
              <a:avLst/>
              <a:gdLst>
                <a:gd name="T0" fmla="*/ 272 w 645"/>
                <a:gd name="T1" fmla="*/ 1461 h 1461"/>
                <a:gd name="T2" fmla="*/ 272 w 645"/>
                <a:gd name="T3" fmla="*/ 1007 h 1461"/>
                <a:gd name="T4" fmla="*/ 0 w 645"/>
                <a:gd name="T5" fmla="*/ 1007 h 1461"/>
                <a:gd name="T6" fmla="*/ 0 w 645"/>
                <a:gd name="T7" fmla="*/ 655 h 1461"/>
                <a:gd name="T8" fmla="*/ 262 w 645"/>
                <a:gd name="T9" fmla="*/ 655 h 1461"/>
                <a:gd name="T10" fmla="*/ 262 w 645"/>
                <a:gd name="T11" fmla="*/ 0 h 1461"/>
                <a:gd name="T12" fmla="*/ 645 w 645"/>
                <a:gd name="T13" fmla="*/ 0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5" h="1461">
                  <a:moveTo>
                    <a:pt x="272" y="1461"/>
                  </a:moveTo>
                  <a:lnTo>
                    <a:pt x="272" y="1007"/>
                  </a:lnTo>
                  <a:lnTo>
                    <a:pt x="0" y="1007"/>
                  </a:lnTo>
                  <a:lnTo>
                    <a:pt x="0" y="655"/>
                  </a:lnTo>
                  <a:lnTo>
                    <a:pt x="262" y="655"/>
                  </a:lnTo>
                  <a:lnTo>
                    <a:pt x="262" y="0"/>
                  </a:lnTo>
                  <a:lnTo>
                    <a:pt x="645" y="0"/>
                  </a:lnTo>
                </a:path>
              </a:pathLst>
            </a:cu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3595" y="2108"/>
              <a:ext cx="208" cy="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3642" y="2157"/>
              <a:ext cx="118" cy="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3689" y="2203"/>
              <a:ext cx="40" cy="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V="1">
              <a:off x="3236" y="2285"/>
              <a:ext cx="0" cy="161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3198" y="2281"/>
              <a:ext cx="0" cy="165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3051" y="2363"/>
              <a:ext cx="147" cy="0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556" y="1980"/>
              <a:ext cx="138" cy="120"/>
            </a:xfrm>
            <a:custGeom>
              <a:avLst/>
              <a:gdLst>
                <a:gd name="T0" fmla="*/ 0 w 302"/>
                <a:gd name="T1" fmla="*/ 0 h 262"/>
                <a:gd name="T2" fmla="*/ 302 w 302"/>
                <a:gd name="T3" fmla="*/ 0 h 262"/>
                <a:gd name="T4" fmla="*/ 302 w 302"/>
                <a:gd name="T5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2" h="262">
                  <a:moveTo>
                    <a:pt x="0" y="0"/>
                  </a:moveTo>
                  <a:lnTo>
                    <a:pt x="302" y="0"/>
                  </a:lnTo>
                  <a:lnTo>
                    <a:pt x="302" y="262"/>
                  </a:lnTo>
                </a:path>
              </a:pathLst>
            </a:cu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2769" y="1317"/>
              <a:ext cx="632" cy="666"/>
            </a:xfrm>
            <a:custGeom>
              <a:avLst/>
              <a:gdLst>
                <a:gd name="T0" fmla="*/ 1381 w 1381"/>
                <a:gd name="T1" fmla="*/ 1462 h 1462"/>
                <a:gd name="T2" fmla="*/ 1381 w 1381"/>
                <a:gd name="T3" fmla="*/ 1008 h 1462"/>
                <a:gd name="T4" fmla="*/ 1109 w 1381"/>
                <a:gd name="T5" fmla="*/ 1008 h 1462"/>
                <a:gd name="T6" fmla="*/ 1109 w 1381"/>
                <a:gd name="T7" fmla="*/ 655 h 1462"/>
                <a:gd name="T8" fmla="*/ 1371 w 1381"/>
                <a:gd name="T9" fmla="*/ 655 h 1462"/>
                <a:gd name="T10" fmla="*/ 1371 w 1381"/>
                <a:gd name="T11" fmla="*/ 0 h 1462"/>
                <a:gd name="T12" fmla="*/ 0 w 1381"/>
                <a:gd name="T13" fmla="*/ 1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1" h="1462">
                  <a:moveTo>
                    <a:pt x="1381" y="1462"/>
                  </a:moveTo>
                  <a:lnTo>
                    <a:pt x="1381" y="1008"/>
                  </a:lnTo>
                  <a:lnTo>
                    <a:pt x="1109" y="1008"/>
                  </a:lnTo>
                  <a:lnTo>
                    <a:pt x="1109" y="655"/>
                  </a:lnTo>
                  <a:lnTo>
                    <a:pt x="1371" y="655"/>
                  </a:lnTo>
                  <a:lnTo>
                    <a:pt x="1371" y="0"/>
                  </a:lnTo>
                  <a:lnTo>
                    <a:pt x="0" y="10"/>
                  </a:lnTo>
                </a:path>
              </a:pathLst>
            </a:cu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3230" y="1620"/>
              <a:ext cx="0" cy="160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3194" y="1615"/>
              <a:ext cx="0" cy="165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H="1">
              <a:off x="3041" y="1698"/>
              <a:ext cx="153" cy="0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2833" y="1653"/>
              <a:ext cx="19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000000"/>
                  </a:solidFill>
                  <a:latin typeface="Sans"/>
                </a:rPr>
                <a:t>WL1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2841" y="2311"/>
              <a:ext cx="19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000000"/>
                  </a:solidFill>
                  <a:latin typeface="Sans"/>
                </a:rPr>
                <a:t>WL2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529" y="1104"/>
              <a:ext cx="12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Bit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2506" y="1236"/>
              <a:ext cx="16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line</a:t>
              </a:r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251200" y="3492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NAND Flash	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971800" y="3635376"/>
            <a:ext cx="7416800" cy="246062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To </a:t>
            </a:r>
            <a:r>
              <a:rPr lang="en-US" sz="2600" dirty="0">
                <a:solidFill>
                  <a:srgbClr val="33CC66"/>
                </a:solidFill>
                <a:latin typeface="Calibri" panose="020F0502020204030204" pitchFamily="34" charset="0"/>
              </a:rPr>
              <a:t>read</a:t>
            </a:r>
            <a:r>
              <a:rPr lang="en-US" sz="2600" dirty="0">
                <a:latin typeface="Calibri" panose="020F0502020204030204" pitchFamily="34" charset="0"/>
              </a:rPr>
              <a:t> a certain transistor, </a:t>
            </a:r>
            <a:r>
              <a:rPr lang="en-US" sz="2600" dirty="0">
                <a:solidFill>
                  <a:srgbClr val="2300DC"/>
                </a:solidFill>
                <a:latin typeface="Calibri" panose="020F0502020204030204" pitchFamily="34" charset="0"/>
              </a:rPr>
              <a:t>enable</a:t>
            </a:r>
            <a:r>
              <a:rPr lang="en-US" sz="2600" dirty="0">
                <a:latin typeface="Calibri" panose="020F0502020204030204" pitchFamily="34" charset="0"/>
              </a:rPr>
              <a:t> the rest of the transistors and </a:t>
            </a:r>
            <a:r>
              <a:rPr lang="en-US" sz="2600" dirty="0">
                <a:solidFill>
                  <a:srgbClr val="C00000"/>
                </a:solidFill>
                <a:latin typeface="Calibri" panose="020F0502020204030204" pitchFamily="34" charset="0"/>
              </a:rPr>
              <a:t>ground select </a:t>
            </a:r>
            <a:r>
              <a:rPr lang="en-US" sz="2600" dirty="0">
                <a:latin typeface="Calibri" panose="020F0502020204030204" pitchFamily="34" charset="0"/>
              </a:rPr>
              <a:t>and </a:t>
            </a:r>
            <a:r>
              <a:rPr lang="en-US" sz="2600" dirty="0">
                <a:solidFill>
                  <a:srgbClr val="002060"/>
                </a:solidFill>
                <a:latin typeface="Calibri" panose="020F0502020204030204" pitchFamily="34" charset="0"/>
              </a:rPr>
              <a:t>bit line select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solidFill>
                  <a:srgbClr val="FF3333"/>
                </a:solidFill>
                <a:latin typeface="Calibri" panose="020F0502020204030204" pitchFamily="34" charset="0"/>
              </a:rPr>
              <a:t>High density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</a:rPr>
              <a:t>40-60% </a:t>
            </a:r>
            <a:r>
              <a:rPr lang="en-US" sz="2600" dirty="0">
                <a:solidFill>
                  <a:srgbClr val="FF0000"/>
                </a:solidFill>
                <a:latin typeface="Calibri" panose="020F0502020204030204" pitchFamily="34" charset="0"/>
              </a:rPr>
              <a:t>more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</a:rPr>
              <a:t> density than NOR flash</a:t>
            </a:r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2895600" y="1752600"/>
            <a:ext cx="7772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3035301" y="2073275"/>
            <a:ext cx="7135813" cy="6350"/>
          </a:xfrm>
          <a:prstGeom prst="line">
            <a:avLst/>
          </a:pr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9059864" y="2079625"/>
            <a:ext cx="790575" cy="791166"/>
          </a:xfrm>
          <a:custGeom>
            <a:avLst/>
            <a:gdLst>
              <a:gd name="T0" fmla="*/ 0 w 1190"/>
              <a:gd name="T1" fmla="*/ 1169 h 1169"/>
              <a:gd name="T2" fmla="*/ 434 w 1190"/>
              <a:gd name="T3" fmla="*/ 1169 h 1169"/>
              <a:gd name="T4" fmla="*/ 434 w 1190"/>
              <a:gd name="T5" fmla="*/ 836 h 1169"/>
              <a:gd name="T6" fmla="*/ 807 w 1190"/>
              <a:gd name="T7" fmla="*/ 836 h 1169"/>
              <a:gd name="T8" fmla="*/ 807 w 1190"/>
              <a:gd name="T9" fmla="*/ 1159 h 1169"/>
              <a:gd name="T10" fmla="*/ 1190 w 1190"/>
              <a:gd name="T11" fmla="*/ 1159 h 1169"/>
              <a:gd name="T12" fmla="*/ 1190 w 1190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0" h="1169">
                <a:moveTo>
                  <a:pt x="0" y="1169"/>
                </a:moveTo>
                <a:lnTo>
                  <a:pt x="434" y="1169"/>
                </a:lnTo>
                <a:lnTo>
                  <a:pt x="434" y="836"/>
                </a:lnTo>
                <a:lnTo>
                  <a:pt x="807" y="836"/>
                </a:lnTo>
                <a:lnTo>
                  <a:pt x="807" y="1159"/>
                </a:lnTo>
                <a:lnTo>
                  <a:pt x="1190" y="1159"/>
                </a:lnTo>
                <a:lnTo>
                  <a:pt x="1190" y="0"/>
                </a:lnTo>
              </a:path>
            </a:pathLst>
          </a:cu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8894763" y="2246314"/>
            <a:ext cx="39594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Bit line</a:t>
            </a:r>
            <a:endParaRPr lang="en-US">
              <a:latin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8926514" y="2406651"/>
            <a:ext cx="3334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select</a:t>
            </a:r>
            <a:endParaRPr lang="en-US">
              <a:latin typeface="Arial" pitchFamily="34" charset="0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6559550" y="2647950"/>
            <a:ext cx="2541588" cy="222841"/>
          </a:xfrm>
          <a:custGeom>
            <a:avLst/>
            <a:gdLst>
              <a:gd name="T0" fmla="*/ 3830 w 3830"/>
              <a:gd name="T1" fmla="*/ 323 h 323"/>
              <a:gd name="T2" fmla="*/ 3326 w 3830"/>
              <a:gd name="T3" fmla="*/ 323 h 323"/>
              <a:gd name="T4" fmla="*/ 3326 w 3830"/>
              <a:gd name="T5" fmla="*/ 0 h 323"/>
              <a:gd name="T6" fmla="*/ 2892 w 3830"/>
              <a:gd name="T7" fmla="*/ 0 h 323"/>
              <a:gd name="T8" fmla="*/ 2892 w 3830"/>
              <a:gd name="T9" fmla="*/ 323 h 323"/>
              <a:gd name="T10" fmla="*/ 2449 w 3830"/>
              <a:gd name="T11" fmla="*/ 323 h 323"/>
              <a:gd name="T12" fmla="*/ 2449 w 3830"/>
              <a:gd name="T13" fmla="*/ 10 h 323"/>
              <a:gd name="T14" fmla="*/ 1985 w 3830"/>
              <a:gd name="T15" fmla="*/ 10 h 323"/>
              <a:gd name="T16" fmla="*/ 1985 w 3830"/>
              <a:gd name="T17" fmla="*/ 313 h 323"/>
              <a:gd name="T18" fmla="*/ 1522 w 3830"/>
              <a:gd name="T19" fmla="*/ 313 h 323"/>
              <a:gd name="T20" fmla="*/ 1522 w 3830"/>
              <a:gd name="T21" fmla="*/ 21 h 323"/>
              <a:gd name="T22" fmla="*/ 1058 w 3830"/>
              <a:gd name="T23" fmla="*/ 21 h 323"/>
              <a:gd name="T24" fmla="*/ 1058 w 3830"/>
              <a:gd name="T25" fmla="*/ 323 h 323"/>
              <a:gd name="T26" fmla="*/ 624 w 3830"/>
              <a:gd name="T27" fmla="*/ 323 h 323"/>
              <a:gd name="T28" fmla="*/ 624 w 3830"/>
              <a:gd name="T29" fmla="*/ 31 h 323"/>
              <a:gd name="T30" fmla="*/ 191 w 3830"/>
              <a:gd name="T31" fmla="*/ 31 h 323"/>
              <a:gd name="T32" fmla="*/ 191 w 3830"/>
              <a:gd name="T33" fmla="*/ 323 h 323"/>
              <a:gd name="T34" fmla="*/ 0 w 3830"/>
              <a:gd name="T35" fmla="*/ 323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30" h="323">
                <a:moveTo>
                  <a:pt x="3830" y="323"/>
                </a:moveTo>
                <a:lnTo>
                  <a:pt x="3326" y="323"/>
                </a:lnTo>
                <a:lnTo>
                  <a:pt x="3326" y="0"/>
                </a:lnTo>
                <a:lnTo>
                  <a:pt x="2892" y="0"/>
                </a:lnTo>
                <a:lnTo>
                  <a:pt x="2892" y="323"/>
                </a:lnTo>
                <a:lnTo>
                  <a:pt x="2449" y="323"/>
                </a:lnTo>
                <a:lnTo>
                  <a:pt x="2449" y="10"/>
                </a:lnTo>
                <a:lnTo>
                  <a:pt x="1985" y="10"/>
                </a:lnTo>
                <a:lnTo>
                  <a:pt x="1985" y="313"/>
                </a:lnTo>
                <a:lnTo>
                  <a:pt x="1522" y="313"/>
                </a:lnTo>
                <a:lnTo>
                  <a:pt x="1522" y="21"/>
                </a:lnTo>
                <a:lnTo>
                  <a:pt x="1058" y="21"/>
                </a:lnTo>
                <a:lnTo>
                  <a:pt x="1058" y="323"/>
                </a:lnTo>
                <a:lnTo>
                  <a:pt x="624" y="323"/>
                </a:lnTo>
                <a:lnTo>
                  <a:pt x="624" y="31"/>
                </a:lnTo>
                <a:lnTo>
                  <a:pt x="191" y="31"/>
                </a:lnTo>
                <a:lnTo>
                  <a:pt x="191" y="323"/>
                </a:lnTo>
                <a:lnTo>
                  <a:pt x="0" y="323"/>
                </a:lnTo>
              </a:path>
            </a:pathLst>
          </a:cu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6726239" y="2608263"/>
            <a:ext cx="207963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6726239" y="2540000"/>
            <a:ext cx="201613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6827838" y="2378076"/>
            <a:ext cx="0" cy="155575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515101" y="2333625"/>
            <a:ext cx="27892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Sans"/>
              </a:rPr>
              <a:t>WL4</a:t>
            </a:r>
            <a:endParaRPr lang="en-US">
              <a:latin typeface="Arial" pitchFamily="34" charset="0"/>
            </a:endParaRP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7296151" y="2606675"/>
            <a:ext cx="206375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7296151" y="2540000"/>
            <a:ext cx="200025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7396163" y="2376489"/>
            <a:ext cx="0" cy="155575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7083426" y="2332038"/>
            <a:ext cx="27892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Sans"/>
              </a:rPr>
              <a:t>WL3</a:t>
            </a:r>
            <a:endParaRPr lang="en-US">
              <a:latin typeface="Arial" pitchFamily="34" charset="0"/>
            </a:endParaRP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7910514" y="2600325"/>
            <a:ext cx="207963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7910514" y="2532063"/>
            <a:ext cx="201613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8010525" y="2370139"/>
            <a:ext cx="0" cy="155575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7699376" y="2324100"/>
            <a:ext cx="27892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Sans"/>
              </a:rPr>
              <a:t>WL2</a:t>
            </a:r>
            <a:endParaRPr lang="en-US">
              <a:latin typeface="Arial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8532814" y="2586038"/>
            <a:ext cx="207963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8532814" y="2517775"/>
            <a:ext cx="200025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8632825" y="2355851"/>
            <a:ext cx="0" cy="155575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8321676" y="2311400"/>
            <a:ext cx="27892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Sans"/>
              </a:rPr>
              <a:t>WL1</a:t>
            </a:r>
            <a:endParaRPr lang="en-US">
              <a:latin typeface="Arial" pitchFamily="34" charset="0"/>
            </a:endParaRPr>
          </a:p>
        </p:txBody>
      </p:sp>
      <p:sp>
        <p:nvSpPr>
          <p:cNvPr id="31" name="Freeform 26"/>
          <p:cNvSpPr>
            <a:spLocks/>
          </p:cNvSpPr>
          <p:nvPr/>
        </p:nvSpPr>
        <p:spPr bwMode="auto">
          <a:xfrm>
            <a:off x="4138613" y="2651125"/>
            <a:ext cx="2541588" cy="215900"/>
          </a:xfrm>
          <a:custGeom>
            <a:avLst/>
            <a:gdLst>
              <a:gd name="T0" fmla="*/ 3831 w 3831"/>
              <a:gd name="T1" fmla="*/ 322 h 322"/>
              <a:gd name="T2" fmla="*/ 3327 w 3831"/>
              <a:gd name="T3" fmla="*/ 322 h 322"/>
              <a:gd name="T4" fmla="*/ 3327 w 3831"/>
              <a:gd name="T5" fmla="*/ 0 h 322"/>
              <a:gd name="T6" fmla="*/ 2893 w 3831"/>
              <a:gd name="T7" fmla="*/ 0 h 322"/>
              <a:gd name="T8" fmla="*/ 2893 w 3831"/>
              <a:gd name="T9" fmla="*/ 322 h 322"/>
              <a:gd name="T10" fmla="*/ 2450 w 3831"/>
              <a:gd name="T11" fmla="*/ 322 h 322"/>
              <a:gd name="T12" fmla="*/ 2450 w 3831"/>
              <a:gd name="T13" fmla="*/ 10 h 322"/>
              <a:gd name="T14" fmla="*/ 1986 w 3831"/>
              <a:gd name="T15" fmla="*/ 10 h 322"/>
              <a:gd name="T16" fmla="*/ 1986 w 3831"/>
              <a:gd name="T17" fmla="*/ 312 h 322"/>
              <a:gd name="T18" fmla="*/ 1522 w 3831"/>
              <a:gd name="T19" fmla="*/ 312 h 322"/>
              <a:gd name="T20" fmla="*/ 1522 w 3831"/>
              <a:gd name="T21" fmla="*/ 20 h 322"/>
              <a:gd name="T22" fmla="*/ 1059 w 3831"/>
              <a:gd name="T23" fmla="*/ 20 h 322"/>
              <a:gd name="T24" fmla="*/ 1059 w 3831"/>
              <a:gd name="T25" fmla="*/ 322 h 322"/>
              <a:gd name="T26" fmla="*/ 625 w 3831"/>
              <a:gd name="T27" fmla="*/ 322 h 322"/>
              <a:gd name="T28" fmla="*/ 625 w 3831"/>
              <a:gd name="T29" fmla="*/ 30 h 322"/>
              <a:gd name="T30" fmla="*/ 192 w 3831"/>
              <a:gd name="T31" fmla="*/ 30 h 322"/>
              <a:gd name="T32" fmla="*/ 192 w 3831"/>
              <a:gd name="T33" fmla="*/ 322 h 322"/>
              <a:gd name="T34" fmla="*/ 0 w 3831"/>
              <a:gd name="T35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31" h="322">
                <a:moveTo>
                  <a:pt x="3831" y="322"/>
                </a:moveTo>
                <a:lnTo>
                  <a:pt x="3327" y="322"/>
                </a:lnTo>
                <a:lnTo>
                  <a:pt x="3327" y="0"/>
                </a:lnTo>
                <a:lnTo>
                  <a:pt x="2893" y="0"/>
                </a:lnTo>
                <a:lnTo>
                  <a:pt x="2893" y="322"/>
                </a:lnTo>
                <a:lnTo>
                  <a:pt x="2450" y="322"/>
                </a:lnTo>
                <a:lnTo>
                  <a:pt x="2450" y="10"/>
                </a:lnTo>
                <a:lnTo>
                  <a:pt x="1986" y="10"/>
                </a:lnTo>
                <a:lnTo>
                  <a:pt x="1986" y="312"/>
                </a:lnTo>
                <a:lnTo>
                  <a:pt x="1522" y="312"/>
                </a:lnTo>
                <a:lnTo>
                  <a:pt x="1522" y="20"/>
                </a:lnTo>
                <a:lnTo>
                  <a:pt x="1059" y="20"/>
                </a:lnTo>
                <a:lnTo>
                  <a:pt x="1059" y="322"/>
                </a:lnTo>
                <a:lnTo>
                  <a:pt x="625" y="322"/>
                </a:lnTo>
                <a:lnTo>
                  <a:pt x="625" y="30"/>
                </a:lnTo>
                <a:lnTo>
                  <a:pt x="192" y="30"/>
                </a:lnTo>
                <a:lnTo>
                  <a:pt x="192" y="322"/>
                </a:lnTo>
                <a:lnTo>
                  <a:pt x="0" y="322"/>
                </a:lnTo>
              </a:path>
            </a:pathLst>
          </a:cu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>
            <a:off x="4305301" y="2609850"/>
            <a:ext cx="207963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4305301" y="2543175"/>
            <a:ext cx="201613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>
            <a:off x="4406900" y="2379664"/>
            <a:ext cx="0" cy="155575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4094164" y="2335213"/>
            <a:ext cx="27892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ans"/>
              </a:rPr>
              <a:t>WL8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>
            <a:off x="4875214" y="2609850"/>
            <a:ext cx="206375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>
            <a:off x="4875214" y="2541588"/>
            <a:ext cx="200025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4975225" y="2379664"/>
            <a:ext cx="0" cy="155575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4662489" y="2335213"/>
            <a:ext cx="27892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ans"/>
              </a:rPr>
              <a:t>WL7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5489576" y="2603500"/>
            <a:ext cx="207963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5489576" y="2535238"/>
            <a:ext cx="201613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5589588" y="2373314"/>
            <a:ext cx="0" cy="155575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38"/>
          <p:cNvSpPr>
            <a:spLocks noChangeArrowheads="1"/>
          </p:cNvSpPr>
          <p:nvPr/>
        </p:nvSpPr>
        <p:spPr bwMode="auto">
          <a:xfrm>
            <a:off x="5278439" y="2328863"/>
            <a:ext cx="27892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ans"/>
              </a:rPr>
              <a:t>WL6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6111876" y="2589213"/>
            <a:ext cx="207963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>
            <a:off x="6111876" y="2522538"/>
            <a:ext cx="201613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6211888" y="2359026"/>
            <a:ext cx="0" cy="155575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5900739" y="2314575"/>
            <a:ext cx="27892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Sans"/>
              </a:rPr>
              <a:t>WL5</a:t>
            </a:r>
            <a:endParaRPr lang="en-US">
              <a:latin typeface="Arial" pitchFamily="34" charset="0"/>
            </a:endParaRPr>
          </a:p>
        </p:txBody>
      </p:sp>
      <p:sp>
        <p:nvSpPr>
          <p:cNvPr id="48" name="Freeform 43"/>
          <p:cNvSpPr>
            <a:spLocks/>
          </p:cNvSpPr>
          <p:nvPr/>
        </p:nvSpPr>
        <p:spPr bwMode="auto">
          <a:xfrm>
            <a:off x="9355138" y="2566988"/>
            <a:ext cx="234950" cy="6350"/>
          </a:xfrm>
          <a:custGeom>
            <a:avLst/>
            <a:gdLst>
              <a:gd name="T0" fmla="*/ 0 w 353"/>
              <a:gd name="T1" fmla="*/ 0 h 10"/>
              <a:gd name="T2" fmla="*/ 353 w 353"/>
              <a:gd name="T3" fmla="*/ 0 h 10"/>
              <a:gd name="T4" fmla="*/ 353 w 353"/>
              <a:gd name="T5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3" h="10">
                <a:moveTo>
                  <a:pt x="0" y="0"/>
                </a:moveTo>
                <a:lnTo>
                  <a:pt x="353" y="0"/>
                </a:lnTo>
                <a:lnTo>
                  <a:pt x="353" y="10"/>
                </a:lnTo>
              </a:path>
            </a:pathLst>
          </a:cu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4"/>
          <p:cNvSpPr>
            <a:spLocks noChangeShapeType="1"/>
          </p:cNvSpPr>
          <p:nvPr/>
        </p:nvSpPr>
        <p:spPr bwMode="auto">
          <a:xfrm flipV="1">
            <a:off x="9467850" y="2295526"/>
            <a:ext cx="0" cy="277813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5"/>
          <p:cNvSpPr>
            <a:spLocks/>
          </p:cNvSpPr>
          <p:nvPr/>
        </p:nvSpPr>
        <p:spPr bwMode="auto">
          <a:xfrm>
            <a:off x="3276600" y="2627314"/>
            <a:ext cx="895350" cy="488027"/>
          </a:xfrm>
          <a:custGeom>
            <a:avLst/>
            <a:gdLst>
              <a:gd name="T0" fmla="*/ 1350 w 1350"/>
              <a:gd name="T1" fmla="*/ 343 h 686"/>
              <a:gd name="T2" fmla="*/ 947 w 1350"/>
              <a:gd name="T3" fmla="*/ 343 h 686"/>
              <a:gd name="T4" fmla="*/ 947 w 1350"/>
              <a:gd name="T5" fmla="*/ 0 h 686"/>
              <a:gd name="T6" fmla="*/ 514 w 1350"/>
              <a:gd name="T7" fmla="*/ 0 h 686"/>
              <a:gd name="T8" fmla="*/ 514 w 1350"/>
              <a:gd name="T9" fmla="*/ 323 h 686"/>
              <a:gd name="T10" fmla="*/ 0 w 1350"/>
              <a:gd name="T11" fmla="*/ 323 h 686"/>
              <a:gd name="T12" fmla="*/ 0 w 1350"/>
              <a:gd name="T13" fmla="*/ 686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0" h="686">
                <a:moveTo>
                  <a:pt x="1350" y="343"/>
                </a:moveTo>
                <a:lnTo>
                  <a:pt x="947" y="343"/>
                </a:lnTo>
                <a:lnTo>
                  <a:pt x="947" y="0"/>
                </a:lnTo>
                <a:lnTo>
                  <a:pt x="514" y="0"/>
                </a:lnTo>
                <a:lnTo>
                  <a:pt x="514" y="323"/>
                </a:lnTo>
                <a:lnTo>
                  <a:pt x="0" y="323"/>
                </a:lnTo>
                <a:lnTo>
                  <a:pt x="0" y="686"/>
                </a:lnTo>
              </a:path>
            </a:pathLst>
          </a:cu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6"/>
          <p:cNvSpPr>
            <a:spLocks noChangeShapeType="1"/>
          </p:cNvSpPr>
          <p:nvPr/>
        </p:nvSpPr>
        <p:spPr bwMode="auto">
          <a:xfrm>
            <a:off x="3060700" y="3095625"/>
            <a:ext cx="382588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47"/>
          <p:cNvSpPr>
            <a:spLocks noChangeShapeType="1"/>
          </p:cNvSpPr>
          <p:nvPr/>
        </p:nvSpPr>
        <p:spPr bwMode="auto">
          <a:xfrm>
            <a:off x="3148014" y="3168650"/>
            <a:ext cx="214313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48"/>
          <p:cNvSpPr>
            <a:spLocks noChangeShapeType="1"/>
          </p:cNvSpPr>
          <p:nvPr/>
        </p:nvSpPr>
        <p:spPr bwMode="auto">
          <a:xfrm>
            <a:off x="3208339" y="3243263"/>
            <a:ext cx="74613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49"/>
          <p:cNvSpPr>
            <a:spLocks noChangeShapeType="1"/>
          </p:cNvSpPr>
          <p:nvPr/>
        </p:nvSpPr>
        <p:spPr bwMode="auto">
          <a:xfrm>
            <a:off x="3630613" y="2552700"/>
            <a:ext cx="247650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0"/>
          <p:cNvSpPr>
            <a:spLocks noChangeShapeType="1"/>
          </p:cNvSpPr>
          <p:nvPr/>
        </p:nvSpPr>
        <p:spPr bwMode="auto">
          <a:xfrm flipV="1">
            <a:off x="3757613" y="2333626"/>
            <a:ext cx="0" cy="212725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1"/>
          <p:cNvSpPr>
            <a:spLocks noChangeArrowheads="1"/>
          </p:cNvSpPr>
          <p:nvPr/>
        </p:nvSpPr>
        <p:spPr bwMode="auto">
          <a:xfrm>
            <a:off x="3127375" y="2195514"/>
            <a:ext cx="4344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Ground</a:t>
            </a:r>
            <a:endParaRPr lang="en-US">
              <a:latin typeface="Arial" pitchFamily="34" charset="0"/>
            </a:endParaRPr>
          </a:p>
        </p:txBody>
      </p:sp>
      <p:sp>
        <p:nvSpPr>
          <p:cNvPr id="57" name="Rectangle 52"/>
          <p:cNvSpPr>
            <a:spLocks noChangeArrowheads="1"/>
          </p:cNvSpPr>
          <p:nvPr/>
        </p:nvSpPr>
        <p:spPr bwMode="auto">
          <a:xfrm>
            <a:off x="3186114" y="2355851"/>
            <a:ext cx="3334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select</a:t>
            </a:r>
            <a:endParaRPr lang="en-US">
              <a:latin typeface="Arial" pitchFamily="34" charset="0"/>
            </a:endParaRPr>
          </a:p>
        </p:txBody>
      </p:sp>
      <p:sp>
        <p:nvSpPr>
          <p:cNvPr id="58" name="Rectangle 53"/>
          <p:cNvSpPr>
            <a:spLocks noChangeArrowheads="1"/>
          </p:cNvSpPr>
          <p:nvPr/>
        </p:nvSpPr>
        <p:spPr bwMode="auto">
          <a:xfrm>
            <a:off x="9875838" y="1860550"/>
            <a:ext cx="54341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000000"/>
                </a:solidFill>
                <a:latin typeface="Sans"/>
              </a:rPr>
              <a:t>Bit line</a:t>
            </a:r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and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346" y="1725597"/>
            <a:ext cx="7408333" cy="4005352"/>
          </a:xfrm>
        </p:spPr>
        <p:txBody>
          <a:bodyPr>
            <a:noAutofit/>
          </a:bodyPr>
          <a:lstStyle/>
          <a:p>
            <a:pPr marL="574675" indent="-463550"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A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page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contains 512-4096 bytes of data</a:t>
            </a:r>
          </a:p>
          <a:p>
            <a:pPr marL="876618" lvl="1" indent="-463550"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Most NAND flash devices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read/write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data at the granularity of pages</a:t>
            </a:r>
          </a:p>
          <a:p>
            <a:pPr marL="876618" lvl="1" indent="-463550"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Has additional bits for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</a:rPr>
              <a:t>error correction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(CRC)</a:t>
            </a:r>
          </a:p>
          <a:p>
            <a:pPr marL="574675" indent="-463550"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Blocks contain 32-128 pages</a:t>
            </a:r>
          </a:p>
          <a:p>
            <a:pPr marL="876618" lvl="1" indent="-463550"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Size: 16 to 512 KB</a:t>
            </a:r>
          </a:p>
          <a:p>
            <a:pPr marL="876618" lvl="1" indent="-463550"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Can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</a:rPr>
              <a:t>erase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data at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</a:rPr>
              <a:t>the level of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blocks (deprogram)</a:t>
            </a:r>
          </a:p>
          <a:p>
            <a:pPr marL="574675" indent="-463550"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Program Erase Cycle</a:t>
            </a:r>
          </a:p>
          <a:p>
            <a:pPr marL="876618" lvl="1" indent="-463550"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To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rewrite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a page, we need to erase it first</a:t>
            </a:r>
          </a:p>
          <a:p>
            <a:pPr marL="876618" lvl="1" indent="-463550"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Converting 0s to 1s (deprogramming) is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slow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and has to be done at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</a:rPr>
              <a:t>large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granularities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708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Wear </a:t>
            </a:r>
            <a:r>
              <a:rPr lang="fr-FR" dirty="0" err="1">
                <a:solidFill>
                  <a:schemeClr val="tx1"/>
                </a:solidFill>
              </a:rPr>
              <a:t>Levelling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4600" y="1371600"/>
            <a:ext cx="7416800" cy="51054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b="1" dirty="0">
                <a:solidFill>
                  <a:srgbClr val="00AE00"/>
                </a:solidFill>
                <a:latin typeface="Calibri" panose="020F0502020204030204" pitchFamily="34" charset="0"/>
              </a:rPr>
              <a:t>Flash memory</a:t>
            </a:r>
            <a:r>
              <a:rPr lang="en-US" sz="2800" dirty="0">
                <a:latin typeface="Calibri" panose="020F0502020204030204" pitchFamily="34" charset="0"/>
              </a:rPr>
              <a:t> can only tolerate a certain number (100k) of </a:t>
            </a:r>
            <a:r>
              <a:rPr lang="en-US" sz="2800" u="sng" dirty="0">
                <a:latin typeface="Calibri" panose="020F0502020204030204" pitchFamily="34" charset="0"/>
              </a:rPr>
              <a:t>program/erase cycles (P/E)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SiO</a:t>
            </a:r>
            <a:r>
              <a:rPr lang="en-US" sz="2800" baseline="-33000" dirty="0">
                <a:latin typeface="Calibri" panose="020F0502020204030204" pitchFamily="34" charset="0"/>
              </a:rPr>
              <a:t>2</a:t>
            </a:r>
            <a:r>
              <a:rPr lang="en-US" sz="2800" dirty="0">
                <a:latin typeface="Calibri" panose="020F0502020204030204" pitchFamily="34" charset="0"/>
              </a:rPr>
              <a:t> layer breaks down and does not remain an </a:t>
            </a:r>
            <a:r>
              <a:rPr lang="en-US" sz="2800" dirty="0">
                <a:solidFill>
                  <a:srgbClr val="B80047"/>
                </a:solidFill>
                <a:latin typeface="Calibri" panose="020F0502020204030204" pitchFamily="34" charset="0"/>
              </a:rPr>
              <a:t>insulator</a:t>
            </a:r>
            <a:r>
              <a:rPr lang="en-US" sz="2800" dirty="0">
                <a:latin typeface="Calibri" panose="020F0502020204030204" pitchFamily="34" charset="0"/>
              </a:rPr>
              <a:t>, hence the device cannot hold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charge</a:t>
            </a:r>
            <a:r>
              <a:rPr lang="en-US" sz="2800" dirty="0">
                <a:latin typeface="Calibri" panose="020F0502020204030204" pitchFamily="34" charset="0"/>
              </a:rPr>
              <a:t> anymore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b="1" dirty="0">
                <a:solidFill>
                  <a:srgbClr val="2323DC"/>
                </a:solidFill>
                <a:latin typeface="Calibri" panose="020F0502020204030204" pitchFamily="34" charset="0"/>
              </a:rPr>
              <a:t>Solution </a:t>
            </a:r>
            <a:r>
              <a:rPr lang="en-US" sz="2800" dirty="0">
                <a:latin typeface="Calibri" panose="020F0502020204030204" pitchFamily="34" charset="0"/>
              </a:rPr>
              <a:t>: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Keep </a:t>
            </a:r>
            <a:r>
              <a:rPr lang="en-US" sz="2400" dirty="0">
                <a:solidFill>
                  <a:srgbClr val="33CC66"/>
                </a:solidFill>
                <a:latin typeface="Calibri" panose="020F0502020204030204" pitchFamily="34" charset="0"/>
              </a:rPr>
              <a:t>counters</a:t>
            </a:r>
            <a:r>
              <a:rPr lang="en-US" sz="2400" dirty="0">
                <a:latin typeface="Calibri" panose="020F0502020204030204" pitchFamily="34" charset="0"/>
              </a:rPr>
              <a:t> for each block</a:t>
            </a:r>
            <a:endParaRPr lang="en-US" sz="2800" dirty="0">
              <a:latin typeface="Calibri" panose="020F0502020204030204" pitchFamily="34" charset="0"/>
            </a:endParaRP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Increment</a:t>
            </a:r>
            <a:r>
              <a:rPr lang="en-US" sz="2400" dirty="0">
                <a:latin typeface="Calibri" panose="020F0502020204030204" pitchFamily="34" charset="0"/>
              </a:rPr>
              <a:t> the counter on each P/E cycle 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Aim</a:t>
            </a:r>
            <a:r>
              <a:rPr lang="en-US" sz="2400" dirty="0">
                <a:latin typeface="Calibri" panose="020F0502020204030204" pitchFamily="34" charset="0"/>
              </a:rPr>
              <a:t>: Ensure that the number of P/E cycles for each block is roughly the same.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33" y="4922876"/>
            <a:ext cx="1180215" cy="1286538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Wear Levelling and Read Disturbance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9523" y="1476519"/>
            <a:ext cx="7408333" cy="452634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Wear Levelling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Once a counter reaches a </a:t>
            </a:r>
            <a:r>
              <a:rPr lang="en-US" dirty="0">
                <a:solidFill>
                  <a:srgbClr val="FF0000"/>
                </a:solidFill>
              </a:rPr>
              <a:t>high</a:t>
            </a:r>
            <a:r>
              <a:rPr lang="en-US" dirty="0">
                <a:solidFill>
                  <a:schemeClr val="tx1"/>
                </a:solidFill>
              </a:rPr>
              <a:t> value.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Swap</a:t>
            </a:r>
            <a:r>
              <a:rPr lang="en-US" dirty="0">
                <a:solidFill>
                  <a:schemeClr val="tx1"/>
                </a:solidFill>
              </a:rPr>
              <a:t> the contents of a frequently accessed block with a less frequently accessed block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Keep a high level </a:t>
            </a:r>
            <a:r>
              <a:rPr lang="en-US" dirty="0">
                <a:solidFill>
                  <a:srgbClr val="0070C0"/>
                </a:solidFill>
              </a:rPr>
              <a:t>mapping</a:t>
            </a:r>
            <a:r>
              <a:rPr lang="en-US" dirty="0">
                <a:solidFill>
                  <a:schemeClr val="tx1"/>
                </a:solidFill>
              </a:rPr>
              <a:t> table: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Logical block number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Physical block location</a:t>
            </a:r>
          </a:p>
          <a:p>
            <a:pPr lvl="2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Just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change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the mapping in this table</a:t>
            </a:r>
          </a:p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Read disturbance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It is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possible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that repeatedly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reading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a transistor causes the contents of the rest of the transistors to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change</a:t>
            </a:r>
          </a:p>
          <a:p>
            <a:pPr lvl="1"/>
            <a:r>
              <a:rPr lang="en-US" u="sng" dirty="0">
                <a:solidFill>
                  <a:srgbClr val="C00000"/>
                </a:solidFill>
                <a:sym typeface="Wingdings" panose="05000000000000000000" pitchFamily="2" charset="2"/>
              </a:rPr>
              <a:t>Same approach: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have a counter,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copy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the block to another location, if the counter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exceeds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a threshold.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57255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 bwMode="auto">
          <a:xfrm>
            <a:off x="2971800" y="1828801"/>
            <a:ext cx="60960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ctr" rtl="0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1pPr>
            <a:lvl2pPr marL="864000" marR="0" lvl="1" indent="-324000" algn="ctr" rtl="0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2pPr>
            <a:lvl3pPr marL="1295999" marR="0" lvl="2" indent="-288000" algn="ctr" rtl="0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3pPr>
            <a:lvl4pPr marL="1728000" marR="0" lvl="3" indent="-216000" algn="ctr" rtl="0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4pPr>
            <a:lvl5pPr marL="2160000" marR="0" lvl="4" indent="-216000" algn="ctr" rtl="0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5pPr>
            <a:lvl6pPr marL="2514600" marR="0" lvl="5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6pPr>
            <a:lvl7pPr marL="2971800" marR="0" lvl="6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7pPr>
            <a:lvl8pPr marL="3429000" marR="0" lvl="7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8pPr>
            <a:lvl9pPr marL="3886200" marR="0" lvl="8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9pPr>
          </a:lstStyle>
          <a:p>
            <a:pPr marL="0" indent="0" hangingPunct="0">
              <a:spcBef>
                <a:spcPct val="0"/>
              </a:spcBef>
              <a:spcAft>
                <a:spcPts val="1413"/>
              </a:spcAft>
              <a:buNone/>
            </a:pPr>
            <a:r>
              <a:rPr lang="en-IN" sz="9600" dirty="0"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THE END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4349</TotalTime>
  <Words>4657</Words>
  <Application>Microsoft Office PowerPoint</Application>
  <PresentationFormat>Widescreen</PresentationFormat>
  <Paragraphs>1076</Paragraphs>
  <Slides>98</Slides>
  <Notes>92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98</vt:i4>
      </vt:variant>
    </vt:vector>
  </HeadingPairs>
  <TitlesOfParts>
    <vt:vector size="111" baseType="lpstr">
      <vt:lpstr>Arial</vt:lpstr>
      <vt:lpstr>Calibri</vt:lpstr>
      <vt:lpstr>Calibri Light</vt:lpstr>
      <vt:lpstr>Cambria Math</vt:lpstr>
      <vt:lpstr>Candara</vt:lpstr>
      <vt:lpstr>Comic Sans MS</vt:lpstr>
      <vt:lpstr>Sans</vt:lpstr>
      <vt:lpstr>StarSymbol</vt:lpstr>
      <vt:lpstr>Symbol</vt:lpstr>
      <vt:lpstr>Times New Roman</vt:lpstr>
      <vt:lpstr>Wingdings</vt:lpstr>
      <vt:lpstr>Waveform</vt:lpstr>
      <vt:lpstr>Office Theme</vt:lpstr>
      <vt:lpstr>PowerPoint Presentation</vt:lpstr>
      <vt:lpstr>PowerPoint Presentation</vt:lpstr>
      <vt:lpstr>Outline</vt:lpstr>
      <vt:lpstr>I/O Devices</vt:lpstr>
      <vt:lpstr>I/O Devices</vt:lpstr>
      <vt:lpstr>Software's View of I/O Devices</vt:lpstr>
      <vt:lpstr>Operating System's I/O Stack</vt:lpstr>
      <vt:lpstr>A Network Card</vt:lpstr>
      <vt:lpstr>Chipset and Motherboard</vt:lpstr>
      <vt:lpstr>Architecture of the Motherboard</vt:lpstr>
      <vt:lpstr>I/O Buses</vt:lpstr>
      <vt:lpstr>Layers in the I/O System</vt:lpstr>
      <vt:lpstr>Layers in the I/O System</vt:lpstr>
      <vt:lpstr>Layers - II</vt:lpstr>
      <vt:lpstr>Outline</vt:lpstr>
      <vt:lpstr>Active High and Active Low</vt:lpstr>
      <vt:lpstr>LVDS Signalling</vt:lpstr>
      <vt:lpstr>Terminology</vt:lpstr>
      <vt:lpstr>Binary vs Ternary Signalling</vt:lpstr>
      <vt:lpstr>Return to Zero (RZ)</vt:lpstr>
      <vt:lpstr>Manchester Encoding</vt:lpstr>
      <vt:lpstr>Non Return to Zero (NRZ)</vt:lpstr>
      <vt:lpstr>Non Return to Zero Inverted (NRZI)</vt:lpstr>
      <vt:lpstr>Synchronisation Sublayer</vt:lpstr>
      <vt:lpstr>Synchronous Buses</vt:lpstr>
      <vt:lpstr>Mesochronous Buses</vt:lpstr>
      <vt:lpstr>Source Synchronous Bus</vt:lpstr>
      <vt:lpstr>Asynchronous Bus</vt:lpstr>
      <vt:lpstr> Communication with Strobe Signals</vt:lpstr>
      <vt:lpstr>4 Phase Handshake</vt:lpstr>
      <vt:lpstr>2 Phase Handshake</vt:lpstr>
      <vt:lpstr>Outline</vt:lpstr>
      <vt:lpstr>Framing</vt:lpstr>
      <vt:lpstr>PowerPoint Presentation</vt:lpstr>
      <vt:lpstr>Error Detection/ Correction</vt:lpstr>
      <vt:lpstr>Other Error Detection/Correction Schemes</vt:lpstr>
      <vt:lpstr>Arbitration</vt:lpstr>
      <vt:lpstr>Centralised Arbitration</vt:lpstr>
      <vt:lpstr>Daisy Chain Arbitration</vt:lpstr>
      <vt:lpstr>Transaction Oriented Bus</vt:lpstr>
      <vt:lpstr>DRAM Read Transaction</vt:lpstr>
      <vt:lpstr>Split Transaction Buses</vt:lpstr>
      <vt:lpstr>Outline</vt:lpstr>
      <vt:lpstr>I/O Port Addressing</vt:lpstr>
      <vt:lpstr>Software Interface</vt:lpstr>
      <vt:lpstr>I/O Address Space</vt:lpstr>
      <vt:lpstr>Port-Mapped I/O</vt:lpstr>
      <vt:lpstr>Memory-Mapped I/O</vt:lpstr>
      <vt:lpstr>Memory-Mapped I/O</vt:lpstr>
      <vt:lpstr>Advantages</vt:lpstr>
      <vt:lpstr>Outline</vt:lpstr>
      <vt:lpstr>Protocol Layer</vt:lpstr>
      <vt:lpstr>Polling</vt:lpstr>
      <vt:lpstr>Interrupts</vt:lpstr>
      <vt:lpstr>DMA (Direct Memory Access)</vt:lpstr>
      <vt:lpstr>DMA Engine</vt:lpstr>
      <vt:lpstr>DMA Modes</vt:lpstr>
      <vt:lpstr>Outline</vt:lpstr>
      <vt:lpstr>PCI Express</vt:lpstr>
      <vt:lpstr>PowerPoint Presentation</vt:lpstr>
      <vt:lpstr>USB</vt:lpstr>
      <vt:lpstr>USB Physical Layer</vt:lpstr>
      <vt:lpstr>USB Data Link Layer</vt:lpstr>
      <vt:lpstr>Network Layer</vt:lpstr>
      <vt:lpstr>USB Summary</vt:lpstr>
      <vt:lpstr>PowerPoint Presentation</vt:lpstr>
      <vt:lpstr>Outline</vt:lpstr>
      <vt:lpstr>PowerPoint Presentation</vt:lpstr>
      <vt:lpstr>PowerPoint Presentation</vt:lpstr>
      <vt:lpstr>Data Storage in Hard Disks</vt:lpstr>
      <vt:lpstr>Structure of a Platter</vt:lpstr>
      <vt:lpstr>Structure of a Hard Disk</vt:lpstr>
      <vt:lpstr>Structure in Detail</vt:lpstr>
      <vt:lpstr>Accessing a Given Sector</vt:lpstr>
      <vt:lpstr>Logical vs Physical Block Address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Operation of the Optical Disc Drive</vt:lpstr>
      <vt:lpstr>Technology Generations</vt:lpstr>
      <vt:lpstr>PowerPoint Presentation</vt:lpstr>
      <vt:lpstr>Floating Gate (FG) Transistor</vt:lpstr>
      <vt:lpstr>Reading the Value in a FG Transistor</vt:lpstr>
      <vt:lpstr>NOR Flash</vt:lpstr>
      <vt:lpstr>NAND Flash </vt:lpstr>
      <vt:lpstr>Blocks and Pages</vt:lpstr>
      <vt:lpstr>Wear Levelling</vt:lpstr>
      <vt:lpstr>Wear Levelling and Read Disturbance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Banner</dc:title>
  <dc:creator>Raj, Baldev</dc:creator>
  <cp:keywords>Template,Presentation,Presentation background,Banner,Clean,Design,Showeet.com,Impress,simple</cp:keywords>
  <dc:description>"Simple Banner" is a clean &lt;a href="http://www.showeet.com/category/templates/"&gt;template&lt;/a&gt;. Is perfect for personal or business and corporate use. &lt;a href="http://www.showeet.com/27/12/2011/templates/simple-banner-free-template-powerpoint-impress/"&gt;More about "Simple Banner"&lt;/a&gt;</dc:description>
  <cp:lastModifiedBy>Smruti Ranjan Sarangi</cp:lastModifiedBy>
  <cp:revision>445</cp:revision>
  <dcterms:created xsi:type="dcterms:W3CDTF">2013-07-05T14:39:01Z</dcterms:created>
  <dcterms:modified xsi:type="dcterms:W3CDTF">2024-12-16T07:31:31Z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