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2.svg" ContentType="image/svg"/>
  <Override PartName="/ppt/media/image5.png" ContentType="image/png"/>
  <Override PartName="/ppt/media/image14.png" ContentType="image/png"/>
  <Override PartName="/ppt/media/image4.svg" ContentType="image/sv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54D34-F647-4261-A5EB-3577D1DED3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31EDDB4-C5E8-4AD0-879D-8A1FC9C63C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61B5628-9A40-48B5-8FAF-BF26CFEA8E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7437B6B-8862-4257-A0C9-47AE62404B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CDEAEC8-4B2C-4DBF-AC3D-38CF20CC6D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1227FC5-D809-4D40-AEA1-8040EEFDBD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8387E14-1876-4D52-8E4E-A31C576AB7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E7F37BB-2C8E-41B4-958D-BD6B6715CB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C203CF9-DF7F-43C9-88E1-2563E0CE62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005B9C-8279-4D05-9863-2AA653ADC3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988005-63AA-4887-A4DB-65A44C7D90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661366-4471-4890-A85B-A1270E5A1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59C4247-9A80-41C9-9A20-C624A8BAC9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69C9ACE-43E4-4D96-BDF3-D53B3283EE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F7879FF-0B2A-4BD7-9F6F-8B03DD8867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B0EB8E1-EBE6-411C-83D4-536391980B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85F8BFB-8208-4F36-9214-F6CA34023E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6C9936-629C-4C26-82C8-E1ED6C366E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67359F-0C0B-447F-9145-A293193332E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D8C03B-16F8-4C42-A707-599420B56E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D90A8-3D4E-4174-9C8A-DBC0AF2B36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edit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Master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title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D8593C-B5BE-4E3C-B3D8-C3C227D892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8CC5C6-F723-4F90-BA0C-C6A7C97D828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A6F91C-3A66-4A10-8F9F-C9C0804211C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32EFF9-F4F8-40EC-9D99-AA0FB0DB340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2964EC-0D0E-4CBF-9E28-BB3C522E412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FC77C9-1ECC-46DC-B4D6-6A753F1F28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A7BED2-0017-4784-85C4-C258234E29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6.png"/><Relationship Id="rId6" Type="http://schemas.openxmlformats.org/officeDocument/2006/relationships/hyperlink" Target="https://docs.scrapy.org/en/latest/topics/architecture.html#component-spiders" TargetMode="External"/><Relationship Id="rId7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7.png"/><Relationship Id="rId6" Type="http://schemas.openxmlformats.org/officeDocument/2006/relationships/hyperlink" Target="https://docs.scrapy.org/en/latest/topics/architecture.html#component-downloader-middleware" TargetMode="External"/><Relationship Id="rId7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8.png"/><Relationship Id="rId6" Type="http://schemas.openxmlformats.org/officeDocument/2006/relationships/hyperlink" Target="https://docs.scrapy.org/en/latest/topics/architecture.html#component-engine" TargetMode="External"/><Relationship Id="rId7" Type="http://schemas.openxmlformats.org/officeDocument/2006/relationships/hyperlink" Target="https://docs.scrapy.org/en/latest/topics/architecture.html#component-downloader" TargetMode="External"/><Relationship Id="rId8" Type="http://schemas.openxmlformats.org/officeDocument/2006/relationships/hyperlink" Target="https://docs.scrapy.org/en/latest/topics/architecture.html#component-spiders" TargetMode="External"/><Relationship Id="rId9" Type="http://schemas.openxmlformats.org/officeDocument/2006/relationships/hyperlink" Target="https://docs.scrapy.org/en/latest/topics/architecture.html#component-spiders" TargetMode="External"/><Relationship Id="rId10" Type="http://schemas.openxmlformats.org/officeDocument/2006/relationships/hyperlink" Target="https://docs.scrapy.org/en/latest/topics/architecture.html#component-downloader-middleware" TargetMode="External"/><Relationship Id="rId1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hyperlink" Target="https://docs.scrapy.org/en/latest/topics/architecture.html#component-pipelines" TargetMode="External"/><Relationship Id="rId6" Type="http://schemas.openxmlformats.org/officeDocument/2006/relationships/hyperlink" Target="https://docs.scrapy.org/en/latest/topics/architecture.html#component-engine" TargetMode="External"/><Relationship Id="rId7" Type="http://schemas.openxmlformats.org/officeDocument/2006/relationships/hyperlink" Target="https://docs.scrapy.org/en/latest/topics/architecture.html#component-pipelines" TargetMode="External"/><Relationship Id="rId8" Type="http://schemas.openxmlformats.org/officeDocument/2006/relationships/hyperlink" Target="https://docs.scrapy.org/en/latest/topics/architecture.html#component-scheduler" TargetMode="External"/><Relationship Id="rId9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2"/>
          <p:cNvSpPr/>
          <p:nvPr/>
        </p:nvSpPr>
        <p:spPr>
          <a:xfrm>
            <a:off x="2636640" y="1738440"/>
            <a:ext cx="13017960" cy="22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7490"/>
              </a:lnSpc>
            </a:pPr>
            <a:r>
              <a:rPr b="1" lang="en-US" sz="1249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BOOK SCRAPER</a:t>
            </a:r>
            <a:endParaRPr b="0" lang="en-US" sz="12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extBox 3"/>
          <p:cNvSpPr/>
          <p:nvPr/>
        </p:nvSpPr>
        <p:spPr>
          <a:xfrm>
            <a:off x="4883040" y="4779000"/>
            <a:ext cx="8521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Presented by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7" name="Group 4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78" name="Freeform 5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9" name="TextBox 6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80" name="Group 7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81" name="Freeform 8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2" name="TextBox 9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83" name="Freeform 10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Freeform 11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5" name="Group 12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86" name="Freeform 13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" name="TextBox 14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88" name="TextBox 15"/>
          <p:cNvSpPr/>
          <p:nvPr/>
        </p:nvSpPr>
        <p:spPr>
          <a:xfrm>
            <a:off x="4883040" y="5609880"/>
            <a:ext cx="852192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501"/>
              </a:lnSpc>
            </a:pPr>
            <a:r>
              <a:rPr b="1" lang="en-US" sz="607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Saurav Roy</a:t>
            </a:r>
            <a:endParaRPr b="0" lang="en-US" sz="6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Box 16"/>
          <p:cNvSpPr/>
          <p:nvPr/>
        </p:nvSpPr>
        <p:spPr>
          <a:xfrm>
            <a:off x="4884480" y="6768360"/>
            <a:ext cx="8521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Intern Software Engineer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Box 17"/>
          <p:cNvSpPr/>
          <p:nvPr/>
        </p:nvSpPr>
        <p:spPr>
          <a:xfrm>
            <a:off x="4883040" y="7571520"/>
            <a:ext cx="8521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W3 Engineers Limited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Box 18"/>
          <p:cNvSpPr/>
          <p:nvPr/>
        </p:nvSpPr>
        <p:spPr>
          <a:xfrm>
            <a:off x="4883040" y="8374680"/>
            <a:ext cx="8521920" cy="7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98"/>
              </a:lnSpc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Date: January 3, 2024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230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1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32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233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4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35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7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238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9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40" name="TextBox 13"/>
          <p:cNvSpPr/>
          <p:nvPr/>
        </p:nvSpPr>
        <p:spPr>
          <a:xfrm>
            <a:off x="2237400" y="3018600"/>
            <a:ext cx="14295960" cy="25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For scraping, these three elements are used in this project: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571760" indent="-523800" defTabSz="914400">
              <a:lnSpc>
                <a:spcPts val="5097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For </a:t>
            </a:r>
            <a:r>
              <a:rPr b="1" lang="en-US" sz="364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Title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: a::attr(title)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571760" indent="-523800" defTabSz="914400">
              <a:lnSpc>
                <a:spcPts val="5097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For </a:t>
            </a:r>
            <a:r>
              <a:rPr b="1" lang="en-US" sz="364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Price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: p.price_color::text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571760" indent="-523800" defTabSz="914400">
              <a:lnSpc>
                <a:spcPts val="5097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For </a:t>
            </a:r>
            <a:r>
              <a:rPr b="1" lang="en-US" sz="364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Rating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: p::attr(class)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TextBox 14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 (CONT.)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2" name="Group 15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243" name="Freeform 16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4" name="TextBox 17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10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246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7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48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249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0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51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3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254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5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56" name="Freeform 13"/>
          <p:cNvSpPr/>
          <p:nvPr/>
        </p:nvSpPr>
        <p:spPr>
          <a:xfrm>
            <a:off x="4005360" y="2392920"/>
            <a:ext cx="10276560" cy="1258560"/>
          </a:xfrm>
          <a:custGeom>
            <a:avLst/>
            <a:gdLst>
              <a:gd name="textAreaLeft" fmla="*/ 0 w 10276560"/>
              <a:gd name="textAreaRight" fmla="*/ 10276920 w 10276560"/>
              <a:gd name="textAreaTop" fmla="*/ 0 h 1258560"/>
              <a:gd name="textAreaBottom" fmla="*/ 1258920 h 1258560"/>
            </a:gdLst>
            <a:ahLst/>
            <a:rect l="textAreaLeft" t="textAreaTop" r="textAreaRight" b="textAreaBottom"/>
            <a:pathLst>
              <a:path w="10277055" h="1258939">
                <a:moveTo>
                  <a:pt x="0" y="0"/>
                </a:moveTo>
                <a:lnTo>
                  <a:pt x="10277056" y="0"/>
                </a:lnTo>
                <a:lnTo>
                  <a:pt x="10277056" y="1258940"/>
                </a:lnTo>
                <a:lnTo>
                  <a:pt x="0" y="12589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Freeform 14"/>
          <p:cNvSpPr/>
          <p:nvPr/>
        </p:nvSpPr>
        <p:spPr>
          <a:xfrm>
            <a:off x="5330880" y="3775680"/>
            <a:ext cx="7626240" cy="733320"/>
          </a:xfrm>
          <a:custGeom>
            <a:avLst/>
            <a:gdLst>
              <a:gd name="textAreaLeft" fmla="*/ 0 w 7626240"/>
              <a:gd name="textAreaRight" fmla="*/ 7626600 w 7626240"/>
              <a:gd name="textAreaTop" fmla="*/ 0 h 733320"/>
              <a:gd name="textAreaBottom" fmla="*/ 733680 h 733320"/>
            </a:gdLst>
            <a:ahLst/>
            <a:rect l="textAreaLeft" t="textAreaTop" r="textAreaRight" b="textAreaBottom"/>
            <a:pathLst>
              <a:path w="7626462" h="733820">
                <a:moveTo>
                  <a:pt x="0" y="0"/>
                </a:moveTo>
                <a:lnTo>
                  <a:pt x="7626462" y="0"/>
                </a:lnTo>
                <a:lnTo>
                  <a:pt x="7626462" y="733820"/>
                </a:lnTo>
                <a:lnTo>
                  <a:pt x="0" y="7338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Freeform 15"/>
          <p:cNvSpPr/>
          <p:nvPr/>
        </p:nvSpPr>
        <p:spPr>
          <a:xfrm>
            <a:off x="5330880" y="4633560"/>
            <a:ext cx="7626240" cy="1056240"/>
          </a:xfrm>
          <a:custGeom>
            <a:avLst/>
            <a:gdLst>
              <a:gd name="textAreaLeft" fmla="*/ 0 w 7626240"/>
              <a:gd name="textAreaRight" fmla="*/ 7626600 w 7626240"/>
              <a:gd name="textAreaTop" fmla="*/ 0 h 1056240"/>
              <a:gd name="textAreaBottom" fmla="*/ 1056600 h 1056240"/>
            </a:gdLst>
            <a:ahLst/>
            <a:rect l="textAreaLeft" t="textAreaTop" r="textAreaRight" b="textAreaBottom"/>
            <a:pathLst>
              <a:path w="7626462" h="1056563">
                <a:moveTo>
                  <a:pt x="0" y="0"/>
                </a:moveTo>
                <a:lnTo>
                  <a:pt x="7626462" y="0"/>
                </a:lnTo>
                <a:lnTo>
                  <a:pt x="7626462" y="1056563"/>
                </a:lnTo>
                <a:lnTo>
                  <a:pt x="0" y="10565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Freeform 16"/>
          <p:cNvSpPr/>
          <p:nvPr/>
        </p:nvSpPr>
        <p:spPr>
          <a:xfrm>
            <a:off x="5011560" y="6626160"/>
            <a:ext cx="8264160" cy="1761480"/>
          </a:xfrm>
          <a:custGeom>
            <a:avLst/>
            <a:gdLst>
              <a:gd name="textAreaLeft" fmla="*/ 0 w 8264160"/>
              <a:gd name="textAreaRight" fmla="*/ 8264520 w 8264160"/>
              <a:gd name="textAreaTop" fmla="*/ 0 h 1761480"/>
              <a:gd name="textAreaBottom" fmla="*/ 1761840 h 1761480"/>
            </a:gdLst>
            <a:ahLst/>
            <a:rect l="textAreaLeft" t="textAreaTop" r="textAreaRight" b="textAreaBottom"/>
            <a:pathLst>
              <a:path w="8264556" h="1761824">
                <a:moveTo>
                  <a:pt x="0" y="0"/>
                </a:moveTo>
                <a:lnTo>
                  <a:pt x="8264556" y="0"/>
                </a:lnTo>
                <a:lnTo>
                  <a:pt x="8264556" y="1761824"/>
                </a:lnTo>
                <a:lnTo>
                  <a:pt x="0" y="176182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TextBox 17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 (CONT.)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TextBox 18"/>
          <p:cNvSpPr/>
          <p:nvPr/>
        </p:nvSpPr>
        <p:spPr>
          <a:xfrm>
            <a:off x="4883040" y="587340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6: Webpage elements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TextBox 19"/>
          <p:cNvSpPr/>
          <p:nvPr/>
        </p:nvSpPr>
        <p:spPr>
          <a:xfrm>
            <a:off x="4883040" y="856872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7: Code to scrape data from response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3" name="Group 20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264" name="Freeform 21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5" name="TextBox 22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11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267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8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69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270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1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72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4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275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6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77" name="Freeform 13"/>
          <p:cNvSpPr/>
          <p:nvPr/>
        </p:nvSpPr>
        <p:spPr>
          <a:xfrm>
            <a:off x="3495240" y="4700520"/>
            <a:ext cx="11300760" cy="3759120"/>
          </a:xfrm>
          <a:custGeom>
            <a:avLst/>
            <a:gdLst>
              <a:gd name="textAreaLeft" fmla="*/ 0 w 11300760"/>
              <a:gd name="textAreaRight" fmla="*/ 11301120 w 11300760"/>
              <a:gd name="textAreaTop" fmla="*/ 0 h 3759120"/>
              <a:gd name="textAreaBottom" fmla="*/ 3759480 h 3759120"/>
            </a:gdLst>
            <a:ahLst/>
            <a:rect l="textAreaLeft" t="textAreaTop" r="textAreaRight" b="textAreaBottom"/>
            <a:pathLst>
              <a:path w="11301259" h="3759537">
                <a:moveTo>
                  <a:pt x="0" y="0"/>
                </a:moveTo>
                <a:lnTo>
                  <a:pt x="11301259" y="0"/>
                </a:lnTo>
                <a:lnTo>
                  <a:pt x="11301259" y="3759538"/>
                </a:lnTo>
                <a:lnTo>
                  <a:pt x="0" y="37595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TextBox 14"/>
          <p:cNvSpPr/>
          <p:nvPr/>
        </p:nvSpPr>
        <p:spPr>
          <a:xfrm>
            <a:off x="2237400" y="3018600"/>
            <a:ext cx="1245456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The output is a CSV file which contains the titles, prices and ratings of the books in a webpage.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TextBox 15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RESULTS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TextBox 16"/>
          <p:cNvSpPr/>
          <p:nvPr/>
        </p:nvSpPr>
        <p:spPr>
          <a:xfrm>
            <a:off x="4883040" y="874404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8: Output CSV file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1" name="Group 17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282" name="Freeform 18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3" name="TextBox 19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12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285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6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87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288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9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90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2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293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95" name="TextBox 13"/>
          <p:cNvSpPr/>
          <p:nvPr/>
        </p:nvSpPr>
        <p:spPr>
          <a:xfrm>
            <a:off x="2237400" y="3018600"/>
            <a:ext cx="13365000" cy="32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This is a simple project that scrapes data and stores it in a CSV file.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In future, the project can be updated by integrating database.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Middlewares can be added for different cases.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TextBox 14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CONCLUSION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7" name="Group 15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298" name="Freeform 16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9" name="TextBox 17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13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Box 2"/>
          <p:cNvSpPr/>
          <p:nvPr/>
        </p:nvSpPr>
        <p:spPr>
          <a:xfrm>
            <a:off x="2950560" y="4013280"/>
            <a:ext cx="12386520" cy="21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6642"/>
              </a:lnSpc>
            </a:pPr>
            <a:r>
              <a:rPr b="1" lang="en-US" sz="1189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THANK YOU</a:t>
            </a:r>
            <a:endParaRPr b="0" lang="en-US" sz="118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1" name="Group 3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302" name="Freeform 4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3" name="TextBox 5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304" name="Group 6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305" name="Freeform 7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6" name="TextBox 8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07" name="Freeform 9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Freeform 10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9" name="Group 11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310" name="Freeform 12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1" name="TextBox 13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93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4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95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96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98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0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01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2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03" name="TextBox 13"/>
          <p:cNvSpPr/>
          <p:nvPr/>
        </p:nvSpPr>
        <p:spPr>
          <a:xfrm>
            <a:off x="2237400" y="3018600"/>
            <a:ext cx="12454560" cy="32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Introduction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Scrapy Life Cycle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Results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Conclusion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4" name="Group 14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105" name="Freeform 15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6" name="TextBox 16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2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7" name="TextBox 17"/>
          <p:cNvSpPr/>
          <p:nvPr/>
        </p:nvSpPr>
        <p:spPr>
          <a:xfrm>
            <a:off x="2237400" y="876240"/>
            <a:ext cx="853668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1" lang="en-US" sz="819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OUTLINES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09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0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11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12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3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14" name="TextBox 8"/>
          <p:cNvSpPr/>
          <p:nvPr/>
        </p:nvSpPr>
        <p:spPr>
          <a:xfrm>
            <a:off x="2237400" y="876240"/>
            <a:ext cx="853668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1" lang="en-US" sz="8190" strike="noStrike" u="none">
                <a:solidFill>
                  <a:srgbClr val="000000"/>
                </a:solidFill>
                <a:uFillTx/>
                <a:latin typeface="Century Gothic Paneuropean Bold"/>
                <a:ea typeface="Century Gothic Paneuropean Bold"/>
              </a:rPr>
              <a:t>INTRODUCTION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TextBox 9"/>
          <p:cNvSpPr/>
          <p:nvPr/>
        </p:nvSpPr>
        <p:spPr>
          <a:xfrm>
            <a:off x="2237400" y="3018600"/>
            <a:ext cx="12454560" cy="58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Book Scraper is an application developed using the Scrapy technology.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Target website: </a:t>
            </a:r>
            <a:r>
              <a:rPr b="0" i="1" lang="en-US" sz="3640" strike="noStrike" u="sng">
                <a:solidFill>
                  <a:srgbClr val="004aad"/>
                </a:solidFill>
                <a:uFillTx/>
                <a:latin typeface="Century Gothic Paneuropean Italics"/>
                <a:ea typeface="Century Gothic Paneuropean Italics"/>
              </a:rPr>
              <a:t>https://books.toscrape.com/</a:t>
            </a:r>
            <a:r>
              <a:rPr b="0" i="1" lang="en-US" sz="3640" strike="noStrike" u="none">
                <a:solidFill>
                  <a:srgbClr val="004aad"/>
                </a:solidFill>
                <a:uFillTx/>
                <a:latin typeface="Century Gothic Paneuropean Italics"/>
                <a:ea typeface="Century Gothic Paneuropean Italics"/>
              </a:rPr>
              <a:t> </a:t>
            </a:r>
            <a:r>
              <a:rPr b="0" i="1" lang="en-US" sz="3640" strike="noStrike" u="none">
                <a:solidFill>
                  <a:srgbClr val="000000"/>
                </a:solidFill>
                <a:uFillTx/>
                <a:latin typeface="Century Gothic Paneuropean Italics"/>
                <a:ea typeface="Century Gothic Paneuropean Italics"/>
              </a:rPr>
              <a:t>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Information scraped: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571760" indent="-523800" defTabSz="914400">
              <a:lnSpc>
                <a:spcPts val="5097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Product Titles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571760" indent="-523800" defTabSz="914400">
              <a:lnSpc>
                <a:spcPts val="5097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Prices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571760" indent="-523800" defTabSz="914400">
              <a:lnSpc>
                <a:spcPts val="5097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Ratings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Store data in a csv file.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5097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Freeform 10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Freeform 11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8" name="Group 12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19" name="Freeform 13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0" name="TextBox 14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21" name="Group 15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122" name="Freeform 16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3" name="TextBox 17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3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25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6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27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28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9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0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2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33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4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5" name="Freeform 13"/>
          <p:cNvSpPr/>
          <p:nvPr/>
        </p:nvSpPr>
        <p:spPr>
          <a:xfrm>
            <a:off x="3466800" y="2221560"/>
            <a:ext cx="11354040" cy="6773760"/>
          </a:xfrm>
          <a:custGeom>
            <a:avLst/>
            <a:gdLst>
              <a:gd name="textAreaLeft" fmla="*/ 0 w 11354040"/>
              <a:gd name="textAreaRight" fmla="*/ 11354400 w 11354040"/>
              <a:gd name="textAreaTop" fmla="*/ 0 h 6773760"/>
              <a:gd name="textAreaBottom" fmla="*/ 6774120 h 6773760"/>
            </a:gdLst>
            <a:ahLst/>
            <a:rect l="textAreaLeft" t="textAreaTop" r="textAreaRight" b="textAreaBottom"/>
            <a:pathLst>
              <a:path w="11354246" h="6774189">
                <a:moveTo>
                  <a:pt x="0" y="0"/>
                </a:moveTo>
                <a:lnTo>
                  <a:pt x="11354246" y="0"/>
                </a:lnTo>
                <a:lnTo>
                  <a:pt x="11354246" y="6774189"/>
                </a:lnTo>
                <a:lnTo>
                  <a:pt x="0" y="67741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TextBox 14"/>
          <p:cNvSpPr/>
          <p:nvPr/>
        </p:nvSpPr>
        <p:spPr>
          <a:xfrm>
            <a:off x="2237400" y="876240"/>
            <a:ext cx="1373004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SCRAPY LIFE CYCLE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TextBox 15"/>
          <p:cNvSpPr/>
          <p:nvPr/>
        </p:nvSpPr>
        <p:spPr>
          <a:xfrm>
            <a:off x="4841280" y="897264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1: Scrapy Life Cycle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8" name="Group 16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139" name="Freeform 17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0" name="TextBox 18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4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42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3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44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45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6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47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9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50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1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52" name="Freeform 13"/>
          <p:cNvSpPr/>
          <p:nvPr/>
        </p:nvSpPr>
        <p:spPr>
          <a:xfrm>
            <a:off x="3242880" y="4464360"/>
            <a:ext cx="11805480" cy="3049560"/>
          </a:xfrm>
          <a:custGeom>
            <a:avLst/>
            <a:gdLst>
              <a:gd name="textAreaLeft" fmla="*/ 0 w 11805480"/>
              <a:gd name="textAreaRight" fmla="*/ 11805840 w 11805480"/>
              <a:gd name="textAreaTop" fmla="*/ 0 h 3049560"/>
              <a:gd name="textAreaBottom" fmla="*/ 3049920 h 3049560"/>
            </a:gdLst>
            <a:ahLst/>
            <a:rect l="textAreaLeft" t="textAreaTop" r="textAreaRight" b="textAreaBottom"/>
            <a:pathLst>
              <a:path w="11805831" h="3049840">
                <a:moveTo>
                  <a:pt x="0" y="0"/>
                </a:moveTo>
                <a:lnTo>
                  <a:pt x="11805830" y="0"/>
                </a:lnTo>
                <a:lnTo>
                  <a:pt x="11805830" y="3049840"/>
                </a:lnTo>
                <a:lnTo>
                  <a:pt x="0" y="30498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TextBox 14"/>
          <p:cNvSpPr/>
          <p:nvPr/>
        </p:nvSpPr>
        <p:spPr>
          <a:xfrm>
            <a:off x="2237400" y="876240"/>
            <a:ext cx="1034532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TextBox 15"/>
          <p:cNvSpPr/>
          <p:nvPr/>
        </p:nvSpPr>
        <p:spPr>
          <a:xfrm>
            <a:off x="2237400" y="3018600"/>
            <a:ext cx="1245456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Step 1: Initial Requests to crawl from the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6"/>
              </a:rPr>
              <a:t>Spider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TextBox 16"/>
          <p:cNvSpPr/>
          <p:nvPr/>
        </p:nvSpPr>
        <p:spPr>
          <a:xfrm>
            <a:off x="4883040" y="827604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2: Crawl request from spider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6" name="Group 17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157" name="Freeform 18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8" name="TextBox 19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5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60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1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62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63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4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65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7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68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9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70" name="Freeform 13"/>
          <p:cNvSpPr/>
          <p:nvPr/>
        </p:nvSpPr>
        <p:spPr>
          <a:xfrm>
            <a:off x="4369680" y="5769000"/>
            <a:ext cx="9551520" cy="3065400"/>
          </a:xfrm>
          <a:custGeom>
            <a:avLst/>
            <a:gdLst>
              <a:gd name="textAreaLeft" fmla="*/ 0 w 9551520"/>
              <a:gd name="textAreaRight" fmla="*/ 9551880 w 9551520"/>
              <a:gd name="textAreaTop" fmla="*/ 0 h 3065400"/>
              <a:gd name="textAreaBottom" fmla="*/ 3065760 h 3065400"/>
            </a:gdLst>
            <a:ahLst/>
            <a:rect l="textAreaLeft" t="textAreaTop" r="textAreaRight" b="textAreaBottom"/>
            <a:pathLst>
              <a:path w="9551943" h="3065840">
                <a:moveTo>
                  <a:pt x="0" y="0"/>
                </a:moveTo>
                <a:lnTo>
                  <a:pt x="9551942" y="0"/>
                </a:lnTo>
                <a:lnTo>
                  <a:pt x="9551942" y="3065839"/>
                </a:lnTo>
                <a:lnTo>
                  <a:pt x="0" y="306583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TextBox 14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 (CONT.)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TextBox 15"/>
          <p:cNvSpPr/>
          <p:nvPr/>
        </p:nvSpPr>
        <p:spPr>
          <a:xfrm>
            <a:off x="2237400" y="2899080"/>
            <a:ext cx="13682160" cy="25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Step 2: Enable downloader middlewares. The engine sends a download request to the downloader. The downloader generates a response.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Both pass through the middlewares for processing.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TextBox 16"/>
          <p:cNvSpPr/>
          <p:nvPr/>
        </p:nvSpPr>
        <p:spPr>
          <a:xfrm>
            <a:off x="4817520" y="897264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3: </a:t>
            </a:r>
            <a:r>
              <a:rPr b="0" lang="en-US" sz="300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6"/>
              </a:rPr>
              <a:t>Downloader middlewares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4" name="Group 17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175" name="Freeform 18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6" name="TextBox 19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6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78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9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80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81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2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83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5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86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7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88" name="Freeform 13"/>
          <p:cNvSpPr/>
          <p:nvPr/>
        </p:nvSpPr>
        <p:spPr>
          <a:xfrm>
            <a:off x="2701800" y="6406560"/>
            <a:ext cx="12935880" cy="2071080"/>
          </a:xfrm>
          <a:custGeom>
            <a:avLst/>
            <a:gdLst>
              <a:gd name="textAreaLeft" fmla="*/ 0 w 12935880"/>
              <a:gd name="textAreaRight" fmla="*/ 12936240 w 12935880"/>
              <a:gd name="textAreaTop" fmla="*/ 0 h 2071080"/>
              <a:gd name="textAreaBottom" fmla="*/ 2071440 h 2071080"/>
            </a:gdLst>
            <a:ahLst/>
            <a:rect l="textAreaLeft" t="textAreaTop" r="textAreaRight" b="textAreaBottom"/>
            <a:pathLst>
              <a:path w="12936096" h="2071282">
                <a:moveTo>
                  <a:pt x="0" y="0"/>
                </a:moveTo>
                <a:lnTo>
                  <a:pt x="12936096" y="0"/>
                </a:lnTo>
                <a:lnTo>
                  <a:pt x="12936096" y="2071281"/>
                </a:lnTo>
                <a:lnTo>
                  <a:pt x="0" y="20712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TextBox 14"/>
          <p:cNvSpPr/>
          <p:nvPr/>
        </p:nvSpPr>
        <p:spPr>
          <a:xfrm>
            <a:off x="2237400" y="2875680"/>
            <a:ext cx="13864680" cy="32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Step 3: Enable spider middlewares.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The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6"/>
              </a:rPr>
              <a:t>Engine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 receives the Response from the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7"/>
              </a:rPr>
              <a:t>Downloader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 and sends it to the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8"/>
              </a:rPr>
              <a:t>Spider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The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9"/>
              </a:rPr>
              <a:t>Spider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 processes the Response and returns scraped items and new Requests (to follow).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TextBox 15"/>
          <p:cNvSpPr/>
          <p:nvPr/>
        </p:nvSpPr>
        <p:spPr>
          <a:xfrm>
            <a:off x="4883040" y="874404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4: Spider</a:t>
            </a:r>
            <a:r>
              <a:rPr b="0" lang="en-US" sz="300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10"/>
              </a:rPr>
              <a:t> middlewares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TextBox 16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 (CONT.)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2" name="Group 17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193" name="Freeform 18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4" name="TextBox 19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7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96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7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98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99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0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01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3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204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5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06" name="Freeform 13"/>
          <p:cNvSpPr/>
          <p:nvPr/>
        </p:nvSpPr>
        <p:spPr>
          <a:xfrm>
            <a:off x="3493440" y="3779280"/>
            <a:ext cx="11300760" cy="4887360"/>
          </a:xfrm>
          <a:custGeom>
            <a:avLst/>
            <a:gdLst>
              <a:gd name="textAreaLeft" fmla="*/ 0 w 11300760"/>
              <a:gd name="textAreaRight" fmla="*/ 11301120 w 11300760"/>
              <a:gd name="textAreaTop" fmla="*/ 0 h 4887360"/>
              <a:gd name="textAreaBottom" fmla="*/ 4887720 h 4887360"/>
            </a:gdLst>
            <a:ahLst/>
            <a:rect l="textAreaLeft" t="textAreaTop" r="textAreaRight" b="textAreaBottom"/>
            <a:pathLst>
              <a:path w="11301259" h="4887795">
                <a:moveTo>
                  <a:pt x="0" y="0"/>
                </a:moveTo>
                <a:lnTo>
                  <a:pt x="11301258" y="0"/>
                </a:lnTo>
                <a:lnTo>
                  <a:pt x="11301258" y="4887795"/>
                </a:lnTo>
                <a:lnTo>
                  <a:pt x="0" y="488779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TextBox 14"/>
          <p:cNvSpPr/>
          <p:nvPr/>
        </p:nvSpPr>
        <p:spPr>
          <a:xfrm>
            <a:off x="2237400" y="3018600"/>
            <a:ext cx="1245456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Step 4: Save the data to CSV.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TextBox 15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 (CONT.)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TextBox 16"/>
          <p:cNvSpPr/>
          <p:nvPr/>
        </p:nvSpPr>
        <p:spPr>
          <a:xfrm>
            <a:off x="4883040" y="8744040"/>
            <a:ext cx="85219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Figure 5: Output CSV file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0" name="Group 17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211" name="Freeform 18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2" name="TextBox 19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8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214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5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16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217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>
                <a:gd name="textAreaLeft" fmla="*/ 0 w 19346400"/>
                <a:gd name="textAreaRight" fmla="*/ 19346760 w 19346400"/>
                <a:gd name="textAreaTop" fmla="*/ 0 h 821520"/>
                <a:gd name="textAreaBottom" fmla="*/ 821880 h 821520"/>
              </a:gdLst>
              <a:ahLst/>
              <a:rect l="textAreaLeft" t="textAreaTop" r="textAreaRight" b="textAreaBottom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8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19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>
              <a:gd name="textAreaLeft" fmla="*/ -360 w 4518360"/>
              <a:gd name="textAreaRight" fmla="*/ 451836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>
              <a:gd name="textAreaLeft" fmla="*/ 0 w 4518360"/>
              <a:gd name="textAreaRight" fmla="*/ 4518720 w 4518360"/>
              <a:gd name="textAreaTop" fmla="*/ 0 h 3939480"/>
              <a:gd name="textAreaBottom" fmla="*/ 3939840 h 3939480"/>
            </a:gdLst>
            <a:ahLst/>
            <a:rect l="textAreaLeft" t="textAreaTop" r="textAreaRight" b="textAreaBottom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1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222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>
                <a:gd name="textAreaLeft" fmla="*/ 0 w 1080360"/>
                <a:gd name="textAreaRight" fmla="*/ 1080720 w 1080360"/>
                <a:gd name="textAreaTop" fmla="*/ 0 h 2956320"/>
                <a:gd name="textAreaBottom" fmla="*/ 2956680 h 2956320"/>
              </a:gdLst>
              <a:ahLst/>
              <a:rect l="textAreaLeft" t="textAreaTop" r="textAreaRight" b="textAreaBottom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3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24" name="TextBox 13"/>
          <p:cNvSpPr/>
          <p:nvPr/>
        </p:nvSpPr>
        <p:spPr>
          <a:xfrm>
            <a:off x="2237400" y="3018600"/>
            <a:ext cx="12454560" cy="38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Step 5: Send items to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5"/>
              </a:rPr>
              <a:t>Item Pipelines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The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6"/>
              </a:rPr>
              <a:t>Engine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 sends processed items to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7"/>
              </a:rPr>
              <a:t>Item Pipelines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, then send processed Requests to the </a:t>
            </a:r>
            <a:r>
              <a:rPr b="0" lang="en-US" sz="3640" strike="noStrike" u="sng">
                <a:solidFill>
                  <a:srgbClr val="0000ff"/>
                </a:solidFill>
                <a:uFillTx/>
                <a:latin typeface="Century Gothic Paneuropean"/>
                <a:ea typeface="Century Gothic Paneuropean"/>
                <a:hlinkClick r:id="rId8"/>
              </a:rPr>
              <a:t>Scheduler</a:t>
            </a: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 and asks for possible next Requests to crawl.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85880" indent="-393120" defTabSz="91440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Since no database is used for this project, the items pipeline is empty.</a:t>
            </a:r>
            <a:endParaRPr b="0" lang="en-US" sz="3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TextBox 14"/>
          <p:cNvSpPr/>
          <p:nvPr/>
        </p:nvSpPr>
        <p:spPr>
          <a:xfrm>
            <a:off x="2237400" y="876240"/>
            <a:ext cx="133650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469"/>
              </a:lnSpc>
            </a:pPr>
            <a:r>
              <a:rPr b="0" lang="en-US" sz="8190" strike="noStrike" u="none">
                <a:solidFill>
                  <a:srgbClr val="000000"/>
                </a:solidFill>
                <a:uFillTx/>
                <a:latin typeface="Century Gothic Paneuropean"/>
                <a:ea typeface="Century Gothic Paneuropean"/>
              </a:rPr>
              <a:t>IMPLEMENTATION (CONT.)</a:t>
            </a:r>
            <a:endParaRPr b="0" lang="en-US" sz="81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6" name="Group 15"/>
          <p:cNvGrpSpPr/>
          <p:nvPr/>
        </p:nvGrpSpPr>
        <p:grpSpPr>
          <a:xfrm>
            <a:off x="16992000" y="8628120"/>
            <a:ext cx="1069200" cy="1069200"/>
            <a:chOff x="16992000" y="8628120"/>
            <a:chExt cx="1069200" cy="1069200"/>
          </a:xfrm>
        </p:grpSpPr>
        <p:sp>
          <p:nvSpPr>
            <p:cNvPr id="227" name="Freeform 16"/>
            <p:cNvSpPr/>
            <p:nvPr/>
          </p:nvSpPr>
          <p:spPr>
            <a:xfrm>
              <a:off x="16992000" y="8628120"/>
              <a:ext cx="1069200" cy="1069200"/>
            </a:xfrm>
            <a:custGeom>
              <a:avLst/>
              <a:gdLst>
                <a:gd name="textAreaLeft" fmla="*/ 0 w 1069200"/>
                <a:gd name="textAreaRight" fmla="*/ 1069560 w 1069200"/>
                <a:gd name="textAreaTop" fmla="*/ 0 h 1069200"/>
                <a:gd name="textAreaBottom" fmla="*/ 1069560 h 10692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8" name="TextBox 17"/>
            <p:cNvSpPr/>
            <p:nvPr/>
          </p:nvSpPr>
          <p:spPr>
            <a:xfrm>
              <a:off x="17092440" y="8653320"/>
              <a:ext cx="868680" cy="94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000000"/>
                  </a:solidFill>
                  <a:uFillTx/>
                  <a:latin typeface="Open Sans Bold"/>
                  <a:ea typeface="Open Sans Bold"/>
                </a:rPr>
                <a:t>9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LibreOffice/24.8.3.2$Linux_X86_64 LibreOffice_project/e14c9fdd1f585efcbb2c5363087a99d20928d522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DAGbGzGVqtE</dc:identifier>
  <dc:language>en-US</dc:language>
  <cp:lastModifiedBy/>
  <dcterms:modified xsi:type="dcterms:W3CDTF">2025-01-03T16:50:40Z</dcterms:modified>
  <cp:revision>3</cp:revision>
  <dc:subject/>
  <dc:title>Book Scraper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