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3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86" r:id="rId12"/>
    <p:sldId id="271" r:id="rId13"/>
    <p:sldId id="269" r:id="rId14"/>
    <p:sldId id="272" r:id="rId15"/>
    <p:sldId id="270" r:id="rId16"/>
    <p:sldId id="273" r:id="rId17"/>
    <p:sldId id="288" r:id="rId18"/>
    <p:sldId id="274" r:id="rId19"/>
    <p:sldId id="275" r:id="rId20"/>
    <p:sldId id="280" r:id="rId21"/>
    <p:sldId id="281" r:id="rId22"/>
    <p:sldId id="268" r:id="rId23"/>
    <p:sldId id="276" r:id="rId24"/>
    <p:sldId id="282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79" r:id="rId33"/>
    <p:sldId id="277" r:id="rId34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6/3/10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  <a:endParaRPr lang="en-GB" sz="1600" dirty="0" smtClean="0">
                <a:solidFill>
                  <a:srgbClr val="013478"/>
                </a:solidFill>
              </a:endParaRPr>
            </a:p>
            <a:p>
              <a:r>
                <a:rPr lang="en-GB" sz="1200" dirty="0" err="1" smtClean="0">
                  <a:solidFill>
                    <a:srgbClr val="013478"/>
                  </a:solidFill>
                </a:rPr>
                <a:t>sstrong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@imeta.co.uk</a:t>
              </a:r>
              <a:r>
                <a:rPr lang="en-GB" sz="1200" dirty="0" smtClean="0">
                  <a:solidFill>
                    <a:srgbClr val="013478"/>
                  </a:solidFill>
                </a:rPr>
                <a:t> 	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  <a:endParaRPr lang="en-GB" sz="1200" baseline="0" dirty="0" smtClean="0">
                <a:solidFill>
                  <a:srgbClr val="013478"/>
                </a:solidFill>
              </a:endParaRP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+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44 (0) 23 8076 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 &amp; .</a:t>
            </a:r>
            <a:r>
              <a:rPr lang="en-GB" dirty="0" err="1" smtClean="0"/>
              <a:t>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one set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  <a:p>
            <a:pPr lvl="1"/>
            <a:r>
              <a:rPr lang="en-GB" dirty="0" smtClean="0"/>
              <a:t>Although this depends on how the partitioning was done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</a:t>
            </a:r>
            <a:r>
              <a:rPr lang="en-GB" dirty="0" smtClean="0"/>
              <a:t>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  <a:endParaRPr lang="en-GB" dirty="0" smtClean="0"/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r>
              <a:rPr lang="en-GB" dirty="0" smtClean="0"/>
              <a:t> &amp;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</a:t>
            </a:r>
            <a:r>
              <a:rPr lang="en-GB" dirty="0" smtClean="0"/>
              <a:t>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</a:t>
            </a:r>
            <a:r>
              <a:rPr lang="en-GB" dirty="0" smtClean="0"/>
              <a:t>Token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</a:t>
            </a:r>
            <a:r>
              <a:rPr lang="en-GB" dirty="0" smtClean="0"/>
              <a:t>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</a:t>
            </a:r>
            <a:r>
              <a:rPr lang="en-GB" dirty="0" smtClean="0"/>
              <a:t>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  <a:r>
              <a:rPr lang="en-GB" dirty="0" smtClean="0"/>
              <a:t/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write down all the slide or code content</a:t>
            </a:r>
          </a:p>
          <a:p>
            <a:r>
              <a:rPr lang="en-GB" dirty="0" smtClean="0"/>
              <a:t>Except this one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http://github.com/srstrong/DDDSW2010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CancellationSource</a:t>
            </a:r>
            <a:r>
              <a:rPr lang="en-GB" sz="2400" dirty="0" smtClean="0"/>
              <a:t> is used to create tokens</a:t>
            </a:r>
          </a:p>
          <a:p>
            <a:r>
              <a:rPr lang="en-GB" sz="2400" dirty="0" smtClean="0"/>
              <a:t>From the source, can “cancel” any of the tokens</a:t>
            </a:r>
          </a:p>
          <a:p>
            <a:r>
              <a:rPr lang="en-GB" sz="2400" dirty="0" smtClean="0"/>
              <a:t>Workers can monitor tokens to determine if they should exit</a:t>
            </a:r>
          </a:p>
          <a:p>
            <a:r>
              <a:rPr lang="en-GB" sz="2400" dirty="0" smtClean="0"/>
              <a:t>Tokens can be combined</a:t>
            </a:r>
          </a:p>
          <a:p>
            <a:pPr lvl="1"/>
            <a:r>
              <a:rPr lang="en-GB" sz="2400" dirty="0" smtClean="0"/>
              <a:t>So if worker has many cancellation tokens, only needs to check the combo</a:t>
            </a:r>
          </a:p>
          <a:p>
            <a:r>
              <a:rPr lang="en-GB" sz="2400" dirty="0" smtClean="0"/>
              <a:t>Cancellation can trigger method call (such as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cancel)</a:t>
            </a:r>
          </a:p>
          <a:p>
            <a:pPr lvl="1"/>
            <a:r>
              <a:rPr lang="en-GB" sz="2000" dirty="0" err="1" smtClean="0"/>
              <a:t>CancellationToken.Register</a:t>
            </a:r>
            <a:r>
              <a:rPr lang="en-GB" sz="2000" dirty="0" smtClean="0"/>
              <a:t>()</a:t>
            </a:r>
          </a:p>
          <a:p>
            <a:r>
              <a:rPr lang="en-GB" sz="2400" dirty="0" smtClean="0"/>
              <a:t>Token has </a:t>
            </a:r>
            <a:r>
              <a:rPr lang="en-GB" sz="2400" dirty="0" err="1" smtClean="0"/>
              <a:t>WaitHandle</a:t>
            </a:r>
            <a:r>
              <a:rPr lang="en-GB" sz="2400" dirty="0" smtClean="0"/>
              <a:t> available, so worker can wait on it efficiently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parallelism</a:t>
            </a:r>
          </a:p>
          <a:p>
            <a:pPr lvl="1"/>
            <a:r>
              <a:rPr lang="en-GB" dirty="0" smtClean="0"/>
              <a:t>And, incidentally, is what is used internally by Parallel.</a:t>
            </a:r>
            <a:r>
              <a:rPr lang="en-GB" dirty="0" smtClean="0"/>
              <a:t>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</a:t>
            </a:r>
            <a:r>
              <a:rPr lang="en-GB" dirty="0" smtClean="0"/>
              <a:t>handling</a:t>
            </a:r>
          </a:p>
          <a:p>
            <a:pPr lvl="1"/>
            <a:r>
              <a:rPr lang="en-GB" dirty="0" smtClean="0"/>
              <a:t>Including handling unhandled exceptions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</a:t>
            </a:r>
            <a:r>
              <a:rPr lang="en-GB" dirty="0" smtClean="0"/>
              <a:t>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</a:t>
            </a:r>
            <a:r>
              <a:rPr lang="en-GB" dirty="0" smtClean="0"/>
              <a:t>children, which changes behaviour</a:t>
            </a:r>
          </a:p>
          <a:p>
            <a:r>
              <a:rPr lang="en-GB" dirty="0" smtClean="0"/>
              <a:t>Watch out for exceptions…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A basic </a:t>
            </a:r>
            <a:r>
              <a:rPr lang="en-GB" dirty="0" err="1" smtClean="0"/>
              <a:t>async</a:t>
            </a:r>
            <a:r>
              <a:rPr lang="en-GB" dirty="0" smtClean="0"/>
              <a:t> example</a:t>
            </a:r>
          </a:p>
          <a:p>
            <a:pPr lvl="1"/>
            <a:r>
              <a:rPr lang="en-GB" dirty="0" smtClean="0"/>
              <a:t>And a complex one</a:t>
            </a:r>
          </a:p>
          <a:p>
            <a:pPr lvl="2"/>
            <a:r>
              <a:rPr lang="en-GB" dirty="0" smtClean="0"/>
              <a:t>Which we may skip if time is tight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</a:t>
            </a:r>
            <a:r>
              <a:rPr lang="en-GB" dirty="0" smtClean="0"/>
              <a:t>Patterns</a:t>
            </a:r>
          </a:p>
          <a:p>
            <a:pPr lvl="1"/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Other .Net 4 concurrency features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Concurrency </a:t>
            </a:r>
            <a:r>
              <a:rPr lang="en-US" dirty="0" err="1" smtClean="0">
                <a:sym typeface="Wingdings"/>
              </a:rPr>
              <a:t>Visualizer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Useful reports from the VS2010 profiler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System.Collections.Concurrent</a:t>
            </a:r>
            <a:endParaRPr lang="en-GB" dirty="0" smtClean="0"/>
          </a:p>
          <a:p>
            <a:pPr lvl="1"/>
            <a:r>
              <a:rPr lang="en-GB" dirty="0" err="1" smtClean="0"/>
              <a:t>ConcurrentDictionary</a:t>
            </a:r>
            <a:r>
              <a:rPr lang="en-GB" dirty="0" smtClean="0"/>
              <a:t>, </a:t>
            </a:r>
            <a:r>
              <a:rPr lang="en-GB" dirty="0" err="1" smtClean="0"/>
              <a:t>ConcurrentStack</a:t>
            </a:r>
            <a:r>
              <a:rPr lang="en-GB" dirty="0" smtClean="0"/>
              <a:t>, </a:t>
            </a:r>
            <a:r>
              <a:rPr lang="en-GB" dirty="0" err="1" smtClean="0"/>
              <a:t>ConcurrentQueue</a:t>
            </a:r>
            <a:r>
              <a:rPr lang="en-GB" dirty="0" smtClean="0"/>
              <a:t>, </a:t>
            </a:r>
            <a:r>
              <a:rPr lang="en-GB" dirty="0" err="1" smtClean="0"/>
              <a:t>ConcurrentBag</a:t>
            </a:r>
            <a:r>
              <a:rPr lang="en-GB" dirty="0" smtClean="0"/>
              <a:t>, </a:t>
            </a:r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err="1" smtClean="0"/>
              <a:t>System.Threading</a:t>
            </a:r>
            <a:endParaRPr lang="en-GB" dirty="0" smtClean="0"/>
          </a:p>
          <a:p>
            <a:pPr lvl="1"/>
            <a:r>
              <a:rPr lang="en-GB" dirty="0" smtClean="0"/>
              <a:t>Barrier, </a:t>
            </a:r>
            <a:r>
              <a:rPr lang="en-GB" dirty="0" err="1" smtClean="0"/>
              <a:t>CountdownEvent</a:t>
            </a:r>
            <a:r>
              <a:rPr lang="en-GB" dirty="0" smtClean="0"/>
              <a:t>, </a:t>
            </a:r>
            <a:r>
              <a:rPr lang="en-GB" dirty="0" err="1" smtClean="0"/>
              <a:t>ManualResetEventSlim</a:t>
            </a:r>
            <a:r>
              <a:rPr lang="en-GB" dirty="0" smtClean="0"/>
              <a:t>, </a:t>
            </a:r>
            <a:r>
              <a:rPr lang="en-GB" dirty="0" err="1" smtClean="0"/>
              <a:t>SemaphoreSlim</a:t>
            </a:r>
            <a:r>
              <a:rPr lang="en-GB" dirty="0" smtClean="0"/>
              <a:t>, </a:t>
            </a:r>
            <a:r>
              <a:rPr lang="en-GB" dirty="0" err="1" smtClean="0"/>
              <a:t>SpinLock</a:t>
            </a:r>
            <a:r>
              <a:rPr lang="en-GB" dirty="0" smtClean="0"/>
              <a:t>, </a:t>
            </a:r>
            <a:r>
              <a:rPr lang="en-GB" dirty="0" err="1" smtClean="0"/>
              <a:t>SpinWait</a:t>
            </a:r>
            <a:r>
              <a:rPr lang="en-GB" dirty="0" smtClean="0"/>
              <a:t>, </a:t>
            </a:r>
            <a:r>
              <a:rPr lang="en-GB" dirty="0" err="1" smtClean="0"/>
              <a:t>ThreadLocal</a:t>
            </a:r>
            <a:r>
              <a:rPr lang="en-GB" dirty="0" smtClean="0"/>
              <a:t>&lt;T&gt;, </a:t>
            </a:r>
            <a:r>
              <a:rPr lang="en-GB" dirty="0" err="1" smtClean="0"/>
              <a:t>LazyInitializer</a:t>
            </a:r>
            <a:endParaRPr lang="en-GB" dirty="0" smtClean="0"/>
          </a:p>
          <a:p>
            <a:r>
              <a:rPr lang="en-GB" dirty="0" err="1" smtClean="0"/>
              <a:t>System.Lazy</a:t>
            </a:r>
            <a:r>
              <a:rPr lang="en-GB" dirty="0" smtClean="0"/>
              <a:t>&lt;T&gt;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Slides and Source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http://github.com/srstrong/DDDSW2010</a:t>
            </a:r>
          </a:p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</a:t>
            </a:r>
            <a:r>
              <a:rPr lang="en-US" sz="1600" dirty="0" smtClean="0"/>
              <a:t>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</a:t>
            </a:r>
            <a:r>
              <a:rPr lang="en-US" sz="1600" dirty="0" smtClean="0"/>
              <a:t>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</a:t>
            </a:r>
            <a:r>
              <a:rPr lang="en-US" sz="1600" dirty="0" smtClean="0"/>
              <a:t>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 smtClean="0"/>
              <a:t>://code.msdn.microsoft.com/Project/Download/FileDownload.aspx?ProjectName=ParExtSamples&amp;DownloadId=</a:t>
            </a:r>
            <a:r>
              <a:rPr lang="en-US" sz="1600" dirty="0" smtClean="0"/>
              <a:t>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</a:t>
            </a:r>
            <a:r>
              <a:rPr lang="en-US" sz="1600" dirty="0" smtClean="0"/>
              <a:t>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Why Concurrency?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 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dirty="0" smtClean="0"/>
              <a:t>Reasoning about the possible execution paths becomes very hard</a:t>
            </a:r>
          </a:p>
          <a:p>
            <a:pPr lvl="1"/>
            <a:r>
              <a:rPr lang="en-GB" dirty="0" smtClean="0"/>
              <a:t>Need for locks etc to protect share state</a:t>
            </a:r>
          </a:p>
          <a:p>
            <a:pPr lvl="1"/>
            <a:r>
              <a:rPr lang="en-GB" dirty="0" smtClean="0"/>
              <a:t>Data races / deadlocks are difficult to reproduce and debug</a:t>
            </a:r>
          </a:p>
          <a:p>
            <a:pPr lvl="1"/>
            <a:r>
              <a:rPr lang="en-GB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6852</TotalTime>
  <Words>1201</Words>
  <Application>Microsoft Macintosh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</vt:lpstr>
      <vt:lpstr>Introducing the Task Parallel Library</vt:lpstr>
      <vt:lpstr>Slide 2</vt:lpstr>
      <vt:lpstr>Topics</vt:lpstr>
      <vt:lpstr>Why Concurrency?</vt:lpstr>
      <vt:lpstr>Slide 5</vt:lpstr>
      <vt:lpstr>Slide 6</vt:lpstr>
      <vt:lpstr>Concurrency is hard</vt:lpstr>
      <vt:lpstr>Task Parallel Library</vt:lpstr>
      <vt:lpstr>Parallel.For</vt:lpstr>
      <vt:lpstr>Parallel.ForEach</vt:lpstr>
      <vt:lpstr>.For &amp; .ForEach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Cancellation Notes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And Other Stuff</vt:lpstr>
      <vt:lpstr>Remember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47</cp:revision>
  <dcterms:created xsi:type="dcterms:W3CDTF">2010-06-02T12:41:39Z</dcterms:created>
  <dcterms:modified xsi:type="dcterms:W3CDTF">2010-06-04T12:12:41Z</dcterms:modified>
</cp:coreProperties>
</file>