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93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86" r:id="rId14"/>
    <p:sldId id="271" r:id="rId15"/>
    <p:sldId id="269" r:id="rId16"/>
    <p:sldId id="272" r:id="rId17"/>
    <p:sldId id="270" r:id="rId18"/>
    <p:sldId id="273" r:id="rId19"/>
    <p:sldId id="288" r:id="rId20"/>
    <p:sldId id="274" r:id="rId21"/>
    <p:sldId id="275" r:id="rId22"/>
    <p:sldId id="280" r:id="rId23"/>
    <p:sldId id="281" r:id="rId24"/>
    <p:sldId id="268" r:id="rId25"/>
    <p:sldId id="276" r:id="rId26"/>
    <p:sldId id="282" r:id="rId27"/>
    <p:sldId id="283" r:id="rId28"/>
    <p:sldId id="284" r:id="rId29"/>
    <p:sldId id="285" r:id="rId30"/>
    <p:sldId id="289" r:id="rId31"/>
    <p:sldId id="290" r:id="rId32"/>
    <p:sldId id="291" r:id="rId33"/>
    <p:sldId id="292" r:id="rId34"/>
    <p:sldId id="279" r:id="rId35"/>
    <p:sldId id="277" r:id="rId36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6/3/10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244128" y="2399238"/>
            <a:ext cx="4615033" cy="2598125"/>
            <a:chOff x="2244128" y="1818028"/>
            <a:chExt cx="4615033" cy="2598125"/>
          </a:xfrm>
          <a:effectLst>
            <a:reflection stA="30000" endPos="14000" dist="12700" dir="5400000" sy="-100000" algn="bl" rotWithShape="0"/>
          </a:effectLst>
        </p:grpSpPr>
        <p:sp>
          <p:nvSpPr>
            <p:cNvPr id="10" name="Rounded Rectangle 9"/>
            <p:cNvSpPr/>
            <p:nvPr/>
          </p:nvSpPr>
          <p:spPr>
            <a:xfrm>
              <a:off x="2244128" y="1818028"/>
              <a:ext cx="4615033" cy="2598125"/>
            </a:xfrm>
            <a:prstGeom prst="roundRect">
              <a:avLst>
                <a:gd name="adj" fmla="val 3552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 smtClean="0">
                  <a:solidFill>
                    <a:srgbClr val="013478"/>
                  </a:solidFill>
                </a:rPr>
                <a:t>Steve Strong </a:t>
              </a:r>
              <a:r>
                <a:rPr lang="en-GB" sz="1600" dirty="0" smtClean="0">
                  <a:solidFill>
                    <a:srgbClr val="013478"/>
                  </a:solidFill>
                </a:rPr>
                <a:t>CTO</a:t>
              </a:r>
              <a:endParaRPr lang="en-GB" sz="1600" dirty="0" smtClean="0">
                <a:solidFill>
                  <a:srgbClr val="013478"/>
                </a:solidFill>
              </a:endParaRPr>
            </a:p>
            <a:p>
              <a:r>
                <a:rPr lang="en-GB" sz="1200" dirty="0" err="1" smtClean="0">
                  <a:solidFill>
                    <a:srgbClr val="013478"/>
                  </a:solidFill>
                </a:rPr>
                <a:t>sstrong</a:t>
              </a:r>
              <a:r>
                <a:rPr lang="en-GB" sz="1200" dirty="0" err="1" smtClean="0">
                  <a:solidFill>
                    <a:srgbClr val="013478"/>
                  </a:solidFill>
                </a:rPr>
                <a:t>@imeta.co.uk</a:t>
              </a:r>
              <a:r>
                <a:rPr lang="en-GB" sz="1200" dirty="0" smtClean="0">
                  <a:solidFill>
                    <a:srgbClr val="013478"/>
                  </a:solidFill>
                </a:rPr>
                <a:t> 	@</a:t>
              </a:r>
              <a:r>
                <a:rPr lang="en-GB" sz="1200" dirty="0" err="1" smtClean="0">
                  <a:solidFill>
                    <a:srgbClr val="013478"/>
                  </a:solidFill>
                </a:rPr>
                <a:t>srstrong</a:t>
              </a:r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r>
                <a:rPr lang="en-GB" sz="1200" b="1" dirty="0" smtClean="0">
                  <a:solidFill>
                    <a:srgbClr val="013478"/>
                  </a:solidFill>
                </a:rPr>
                <a:t>iMeta</a:t>
              </a:r>
              <a:r>
                <a:rPr lang="en-GB" sz="1200" b="1" baseline="0" dirty="0" smtClean="0">
                  <a:solidFill>
                    <a:srgbClr val="013478"/>
                  </a:solidFill>
                </a:rPr>
                <a:t> Technologies Ltd</a:t>
              </a:r>
            </a:p>
            <a:p>
              <a:r>
                <a:rPr lang="en-GB" sz="1200" baseline="0" dirty="0" smtClean="0">
                  <a:solidFill>
                    <a:srgbClr val="013478"/>
                  </a:solidFill>
                </a:rPr>
                <a:t>Phi House, Enterprise Road, Southampton Science Park, UK, SO16 7NS</a:t>
              </a:r>
              <a:endParaRPr lang="en-GB" sz="1200" baseline="0" dirty="0" smtClean="0">
                <a:solidFill>
                  <a:srgbClr val="013478"/>
                </a:solidFill>
              </a:endParaRPr>
            </a:p>
            <a:p>
              <a:r>
                <a:rPr lang="en-GB" sz="1200" baseline="0" dirty="0" err="1" smtClean="0">
                  <a:solidFill>
                    <a:srgbClr val="013478"/>
                  </a:solidFill>
                </a:rPr>
                <a:t>www.imeta.co.uk</a:t>
              </a:r>
              <a:r>
                <a:rPr lang="en-GB" sz="1200" baseline="0" dirty="0" smtClean="0">
                  <a:solidFill>
                    <a:srgbClr val="013478"/>
                  </a:solidFill>
                </a:rPr>
                <a:t>   +</a:t>
              </a:r>
              <a:r>
                <a:rPr lang="en-GB" sz="1200" baseline="0" dirty="0" smtClean="0">
                  <a:solidFill>
                    <a:srgbClr val="013478"/>
                  </a:solidFill>
                </a:rPr>
                <a:t>44 (0) 23 8076 </a:t>
              </a:r>
              <a:r>
                <a:rPr lang="en-GB" sz="1200" baseline="0" dirty="0" smtClean="0">
                  <a:solidFill>
                    <a:srgbClr val="013478"/>
                  </a:solidFill>
                </a:rPr>
                <a:t>2012</a:t>
              </a:r>
              <a:endParaRPr lang="en-GB" sz="1200" dirty="0" smtClean="0"/>
            </a:p>
          </p:txBody>
        </p:sp>
        <p:pic>
          <p:nvPicPr>
            <p:cNvPr id="7" name="Picture 6" descr="Newlogo2006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123" y="2466246"/>
              <a:ext cx="2608498" cy="125571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_tradnl" noProof="0" smtClean="0"/>
              <a:t>Click to edit Master text styles</a:t>
            </a:r>
          </a:p>
          <a:p>
            <a:pPr lvl="1"/>
            <a:r>
              <a:rPr lang="es-ES_tradnl" noProof="0" smtClean="0"/>
              <a:t>Second level</a:t>
            </a:r>
          </a:p>
          <a:p>
            <a:pPr lvl="2"/>
            <a:r>
              <a:rPr lang="es-ES_tradnl" noProof="0" smtClean="0"/>
              <a:t>Third level</a:t>
            </a:r>
          </a:p>
          <a:p>
            <a:pPr lvl="3"/>
            <a:r>
              <a:rPr lang="es-ES_tradnl" noProof="0" smtClean="0"/>
              <a:t>Fourth level</a:t>
            </a:r>
          </a:p>
          <a:p>
            <a:pPr lvl="4"/>
            <a:r>
              <a:rPr lang="es-ES_tradnl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6000" b="0" i="1" cap="none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3500449"/>
            <a:ext cx="77724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6000" b="0" i="0" cap="none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3500449"/>
            <a:ext cx="77724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One L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44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err="1" smtClean="0"/>
              <a:t>click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6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DDAD-5252-C048-A5F8-1776C8665A85}" type="datetimeFigureOut">
              <a:rPr lang="en-GB" smtClean="0"/>
              <a:pPr/>
              <a:t>6/2/10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Introducing the Task Parallel Library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Parallel.For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Parallel.ForEach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Concurrent version of sequential </a:t>
            </a:r>
            <a:r>
              <a:rPr lang="en-GB" dirty="0" err="1" smtClean="0"/>
              <a:t>foreach</a:t>
            </a:r>
            <a:r>
              <a:rPr lang="en-GB" dirty="0" smtClean="0"/>
              <a:t> loop</a:t>
            </a:r>
          </a:p>
          <a:p>
            <a:r>
              <a:rPr lang="en-GB" dirty="0" smtClean="0"/>
              <a:t>20(!) overloads</a:t>
            </a:r>
          </a:p>
          <a:p>
            <a:r>
              <a:rPr lang="en-GB" dirty="0" smtClean="0"/>
              <a:t>Basic (and most common) is simply:</a:t>
            </a:r>
          </a:p>
          <a:p>
            <a:pPr lvl="1"/>
            <a:r>
              <a:rPr lang="en-GB" dirty="0" err="1" smtClean="0"/>
              <a:t>IEnumerable</a:t>
            </a:r>
            <a:r>
              <a:rPr lang="en-GB" dirty="0" smtClean="0"/>
              <a:t>&lt;T&gt;</a:t>
            </a:r>
          </a:p>
          <a:p>
            <a:pPr lvl="1"/>
            <a:r>
              <a:rPr lang="en-GB" dirty="0" smtClean="0"/>
              <a:t>Delegate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Parallel.ForEach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.For &amp; .</a:t>
            </a:r>
            <a:r>
              <a:rPr lang="en-GB" dirty="0" err="1" smtClean="0"/>
              <a:t>ForEach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System partitions input into sets</a:t>
            </a:r>
          </a:p>
          <a:p>
            <a:r>
              <a:rPr lang="en-GB" dirty="0" smtClean="0"/>
              <a:t>Each thread given one set to process</a:t>
            </a:r>
          </a:p>
          <a:p>
            <a:r>
              <a:rPr lang="en-GB" dirty="0" smtClean="0"/>
              <a:t>Thread iterates over set calling lambda</a:t>
            </a:r>
          </a:p>
          <a:p>
            <a:r>
              <a:rPr lang="en-GB" dirty="0" smtClean="0"/>
              <a:t>If thread exhausts set, can “steal” from other threads</a:t>
            </a:r>
          </a:p>
          <a:p>
            <a:pPr lvl="1"/>
            <a:r>
              <a:rPr lang="en-GB" dirty="0" smtClean="0"/>
              <a:t>Although this depends on how the partitioning was done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all those overloads?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as bad as it looks</a:t>
            </a:r>
          </a:p>
          <a:p>
            <a:r>
              <a:rPr lang="en-GB" dirty="0" smtClean="0"/>
              <a:t>5 key concepts</a:t>
            </a:r>
          </a:p>
          <a:p>
            <a:pPr lvl="1"/>
            <a:r>
              <a:rPr lang="en-GB" dirty="0" err="1" smtClean="0"/>
              <a:t>ParallelLoopState</a:t>
            </a:r>
            <a:endParaRPr lang="en-GB" dirty="0" smtClean="0"/>
          </a:p>
          <a:p>
            <a:pPr lvl="1"/>
            <a:r>
              <a:rPr lang="en-GB" dirty="0" smtClean="0"/>
              <a:t>Iteration Index</a:t>
            </a:r>
          </a:p>
          <a:p>
            <a:pPr lvl="1"/>
            <a:r>
              <a:rPr lang="en-GB" dirty="0" smtClean="0"/>
              <a:t>Local thread data</a:t>
            </a:r>
          </a:p>
          <a:p>
            <a:pPr lvl="1"/>
            <a:r>
              <a:rPr lang="en-GB" dirty="0" err="1" smtClean="0"/>
              <a:t>ParallelOptions</a:t>
            </a:r>
            <a:endParaRPr lang="en-GB" dirty="0" smtClean="0"/>
          </a:p>
          <a:p>
            <a:pPr lvl="1"/>
            <a:r>
              <a:rPr lang="en-GB" dirty="0" err="1" smtClean="0"/>
              <a:t>Partioner</a:t>
            </a:r>
            <a:r>
              <a:rPr lang="en-GB" dirty="0" smtClean="0"/>
              <a:t> &amp; </a:t>
            </a:r>
            <a:r>
              <a:rPr lang="en-GB" dirty="0" err="1" smtClean="0"/>
              <a:t>OrderablePartioner</a:t>
            </a:r>
            <a:endParaRPr lang="en-GB" dirty="0" smtClean="0"/>
          </a:p>
          <a:p>
            <a:r>
              <a:rPr lang="en-GB" dirty="0" smtClean="0"/>
              <a:t>Overloads are just combinations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ParallelLoopState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Additional parameter that allows the loop to be monitored &amp; </a:t>
            </a:r>
            <a:r>
              <a:rPr lang="en-GB" dirty="0" smtClean="0"/>
              <a:t>manipulated</a:t>
            </a:r>
          </a:p>
          <a:p>
            <a:pPr lvl="1"/>
            <a:r>
              <a:rPr lang="en-GB" dirty="0" err="1" smtClean="0"/>
              <a:t>IsStopped</a:t>
            </a:r>
            <a:r>
              <a:rPr lang="en-GB" dirty="0" smtClean="0"/>
              <a:t>, </a:t>
            </a:r>
            <a:r>
              <a:rPr lang="en-GB" dirty="0" err="1" smtClean="0"/>
              <a:t>IsExceptional</a:t>
            </a:r>
            <a:r>
              <a:rPr lang="en-GB" dirty="0" smtClean="0"/>
              <a:t>, </a:t>
            </a:r>
            <a:r>
              <a:rPr lang="en-GB" dirty="0" err="1" smtClean="0"/>
              <a:t>ShouldExit</a:t>
            </a:r>
            <a:r>
              <a:rPr lang="en-GB" dirty="0" smtClean="0"/>
              <a:t>, Break(), Stop()</a:t>
            </a:r>
            <a:endParaRPr lang="en-GB" dirty="0" smtClean="0"/>
          </a:p>
          <a:p>
            <a:r>
              <a:rPr lang="en-GB" dirty="0" smtClean="0"/>
              <a:t>Demo also shows </a:t>
            </a:r>
            <a:r>
              <a:rPr lang="en-GB" dirty="0" err="1" smtClean="0"/>
              <a:t>ParallelLoopResult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4696679"/>
            <a:ext cx="5195454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 smtClean="0">
                <a:solidFill>
                  <a:schemeClr val="bg1"/>
                </a:solidFill>
              </a:rPr>
              <a:t>static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IEnumerable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ParallelLoopState</a:t>
            </a:r>
            <a:r>
              <a:rPr lang="en-US" dirty="0" smtClean="0">
                <a:solidFill>
                  <a:schemeClr val="bg1"/>
                </a:solidFill>
              </a:rPr>
              <a:t>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 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each iteration with a loop index</a:t>
            </a:r>
          </a:p>
          <a:p>
            <a:r>
              <a:rPr lang="en-GB" dirty="0" smtClean="0"/>
              <a:t>Saw this in the </a:t>
            </a:r>
            <a:r>
              <a:rPr lang="en-GB" dirty="0" err="1" smtClean="0"/>
              <a:t>ParallelLoopState</a:t>
            </a:r>
            <a:r>
              <a:rPr lang="en-GB" dirty="0" smtClean="0"/>
              <a:t> demo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970125" y="3264648"/>
            <a:ext cx="5195454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static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IEnumerable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ParallelLoopState</a:t>
            </a:r>
            <a:r>
              <a:rPr lang="en-US" dirty="0" smtClean="0">
                <a:solidFill>
                  <a:schemeClr val="bg1"/>
                </a:solidFill>
              </a:rPr>
              <a:t>, long&gt;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LocalThreadState</a:t>
            </a:r>
            <a:r>
              <a:rPr lang="en-GB" dirty="0" smtClean="0"/>
              <a:t> (</a:t>
            </a:r>
            <a:r>
              <a:rPr lang="en-GB" dirty="0" err="1" smtClean="0"/>
              <a:t>TLocal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each thread with local data accessible from all iterations performed on that thread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530520" y="3646284"/>
            <a:ext cx="6080991" cy="17543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public static </a:t>
            </a:r>
            <a:r>
              <a:rPr lang="en-US" dirty="0" err="1" smtClean="0">
                <a:solidFill>
                  <a:srgbClr val="FFFFFF"/>
                </a:solidFill>
              </a:rPr>
              <a:t>ParallelLoopResult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ForEach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TSource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&gt;(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</a:t>
            </a:r>
            <a:r>
              <a:rPr lang="en-US" dirty="0" err="1" smtClean="0">
                <a:solidFill>
                  <a:srgbClr val="FFFFFF"/>
                </a:solidFill>
              </a:rPr>
              <a:t>IEnumerable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TSource</a:t>
            </a:r>
            <a:r>
              <a:rPr lang="en-US" dirty="0" smtClean="0">
                <a:solidFill>
                  <a:srgbClr val="FFFFFF"/>
                </a:solidFill>
              </a:rPr>
              <a:t>&gt; source,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</a:t>
            </a:r>
            <a:r>
              <a:rPr lang="en-US" dirty="0" err="1" smtClean="0">
                <a:solidFill>
                  <a:srgbClr val="FFFFFF"/>
                </a:solidFill>
              </a:rPr>
              <a:t>Func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 </a:t>
            </a:r>
            <a:r>
              <a:rPr lang="en-US" dirty="0" err="1" smtClean="0">
                <a:solidFill>
                  <a:srgbClr val="FFFFFF"/>
                </a:solidFill>
              </a:rPr>
              <a:t>localInit</a:t>
            </a:r>
            <a:r>
              <a:rPr lang="en-US" dirty="0" smtClean="0">
                <a:solidFill>
                  <a:srgbClr val="FFFFFF"/>
                </a:solidFill>
              </a:rPr>
              <a:t>,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</a:t>
            </a:r>
            <a:r>
              <a:rPr lang="en-US" dirty="0" err="1" smtClean="0">
                <a:solidFill>
                  <a:srgbClr val="FFFFFF"/>
                </a:solidFill>
              </a:rPr>
              <a:t>Func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TSource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ParallelLoopState</a:t>
            </a:r>
            <a:r>
              <a:rPr lang="en-US" dirty="0" smtClean="0">
                <a:solidFill>
                  <a:srgbClr val="FFFFFF"/>
                </a:solidFill>
              </a:rPr>
              <a:t>,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 body,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Action&lt;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 </a:t>
            </a:r>
            <a:r>
              <a:rPr lang="en-US" dirty="0" err="1" smtClean="0">
                <a:solidFill>
                  <a:srgbClr val="FFFFFF"/>
                </a:solidFill>
              </a:rPr>
              <a:t>localFinally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GB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access to execution options:</a:t>
            </a:r>
          </a:p>
          <a:p>
            <a:pPr lvl="1"/>
            <a:r>
              <a:rPr lang="en-GB" dirty="0" smtClean="0"/>
              <a:t>Degree of </a:t>
            </a:r>
            <a:r>
              <a:rPr lang="en-GB" dirty="0" smtClean="0"/>
              <a:t>parallelism</a:t>
            </a:r>
          </a:p>
          <a:p>
            <a:pPr lvl="1"/>
            <a:r>
              <a:rPr lang="en-GB" dirty="0" smtClean="0"/>
              <a:t>Task Scheduler</a:t>
            </a:r>
          </a:p>
          <a:p>
            <a:pPr lvl="1"/>
            <a:r>
              <a:rPr lang="en-GB" dirty="0" smtClean="0"/>
              <a:t>Cancellation </a:t>
            </a:r>
            <a:r>
              <a:rPr lang="en-GB" dirty="0" smtClean="0"/>
              <a:t>Token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70125" y="4288260"/>
            <a:ext cx="5195454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static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IEnumerable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ParallelOptions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parallelOptions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Schedulers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Default is based on the Thread Pool</a:t>
            </a:r>
          </a:p>
          <a:p>
            <a:pPr lvl="1"/>
            <a:r>
              <a:rPr lang="en-GB" dirty="0" smtClean="0"/>
              <a:t>Work stealing, thread injection &amp; retirement</a:t>
            </a:r>
          </a:p>
          <a:p>
            <a:r>
              <a:rPr lang="en-GB" dirty="0" smtClean="0"/>
              <a:t>Can write your own custom implementation</a:t>
            </a:r>
          </a:p>
          <a:p>
            <a:pPr lvl="1"/>
            <a:r>
              <a:rPr lang="en-GB" i="1" dirty="0" smtClean="0"/>
              <a:t>May</a:t>
            </a:r>
            <a:r>
              <a:rPr lang="en-GB" dirty="0" smtClean="0"/>
              <a:t> be able to perform better if you data has very specific characteristics </a:t>
            </a:r>
          </a:p>
          <a:p>
            <a:pPr lvl="1"/>
            <a:r>
              <a:rPr lang="en-GB" dirty="0" smtClean="0"/>
              <a:t>But the default does perform well in most scenarios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8891"/>
          </a:xfrm>
        </p:spPr>
        <p:txBody>
          <a:bodyPr/>
          <a:lstStyle/>
          <a:p>
            <a:r>
              <a:rPr lang="en-GB" dirty="0" smtClean="0"/>
              <a:t>No need to try to write down all the slide or code content</a:t>
            </a:r>
          </a:p>
          <a:p>
            <a:r>
              <a:rPr lang="en-GB" dirty="0" smtClean="0"/>
              <a:t>Except this one </a:t>
            </a:r>
            <a:r>
              <a:rPr lang="en-US" dirty="0" err="1" smtClean="0">
                <a:sym typeface="Wingdings"/>
              </a:rPr>
              <a:t>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54364" y="568613"/>
            <a:ext cx="1270000" cy="57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8140" y="3834088"/>
            <a:ext cx="7239000" cy="5847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http://github.com/srstrong/DDDSW2010</a:t>
            </a:r>
            <a:endParaRPr lang="en-GB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Partitioners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Responsible for splitting source data into multiple sets</a:t>
            </a:r>
          </a:p>
          <a:p>
            <a:r>
              <a:rPr lang="en-GB" dirty="0" smtClean="0"/>
              <a:t>As with Schedulers, the defaults work well</a:t>
            </a:r>
          </a:p>
          <a:p>
            <a:pPr lvl="1"/>
            <a:r>
              <a:rPr lang="en-GB" dirty="0" smtClean="0"/>
              <a:t>can still </a:t>
            </a:r>
            <a:r>
              <a:rPr lang="en-GB" dirty="0" smtClean="0"/>
              <a:t>use custom if required</a:t>
            </a:r>
          </a:p>
          <a:p>
            <a:r>
              <a:rPr lang="en-GB" dirty="0" smtClean="0"/>
              <a:t>Demo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4580435"/>
            <a:ext cx="5195454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static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Partitioner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Exceptions from iterations are gathered</a:t>
            </a:r>
          </a:p>
          <a:p>
            <a:r>
              <a:rPr lang="en-GB" dirty="0" smtClean="0"/>
              <a:t>When all iterations complete, a single </a:t>
            </a:r>
            <a:r>
              <a:rPr lang="en-GB" dirty="0" err="1" smtClean="0"/>
              <a:t>AggregateException</a:t>
            </a:r>
            <a:r>
              <a:rPr lang="en-GB" dirty="0" smtClean="0"/>
              <a:t> is throw</a:t>
            </a:r>
          </a:p>
          <a:p>
            <a:pPr lvl="1"/>
            <a:r>
              <a:rPr lang="en-GB" dirty="0" smtClean="0"/>
              <a:t>Within the </a:t>
            </a:r>
            <a:r>
              <a:rPr lang="en-GB" dirty="0" err="1" smtClean="0"/>
              <a:t>AggregateException</a:t>
            </a:r>
            <a:r>
              <a:rPr lang="en-GB" dirty="0" smtClean="0"/>
              <a:t>, the original </a:t>
            </a:r>
            <a:r>
              <a:rPr lang="en-GB" dirty="0" err="1" smtClean="0"/>
              <a:t>exception(s</a:t>
            </a:r>
            <a:r>
              <a:rPr lang="en-GB" dirty="0" smtClean="0"/>
              <a:t>) can be accessed</a:t>
            </a:r>
          </a:p>
          <a:p>
            <a:pPr lvl="1"/>
            <a:r>
              <a:rPr lang="en-GB" dirty="0" smtClean="0"/>
              <a:t>No indication as to which </a:t>
            </a:r>
            <a:r>
              <a:rPr lang="en-GB" dirty="0" err="1" smtClean="0"/>
              <a:t>iteration(s</a:t>
            </a:r>
            <a:r>
              <a:rPr lang="en-GB" dirty="0" smtClean="0"/>
              <a:t>) </a:t>
            </a:r>
            <a:r>
              <a:rPr lang="en-GB" dirty="0" smtClean="0"/>
              <a:t>threw</a:t>
            </a:r>
          </a:p>
          <a:p>
            <a:pPr lvl="2"/>
            <a:r>
              <a:rPr lang="en-GB" dirty="0" smtClean="0"/>
              <a:t>If this matters to you, you need to pass it out in the exception</a:t>
            </a:r>
            <a:r>
              <a:rPr lang="en-GB" dirty="0" smtClean="0"/>
              <a:t/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Cancellation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Already seen .Break &amp; .Stop from within loop</a:t>
            </a:r>
          </a:p>
          <a:p>
            <a:r>
              <a:rPr lang="en-GB" dirty="0" smtClean="0"/>
              <a:t>Can also cancel from outside…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Cancellation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 smtClean="0"/>
              <a:t>CancellationSource</a:t>
            </a:r>
            <a:r>
              <a:rPr lang="en-GB" sz="2400" dirty="0" smtClean="0"/>
              <a:t> is used to create tokens</a:t>
            </a:r>
          </a:p>
          <a:p>
            <a:r>
              <a:rPr lang="en-GB" sz="2400" dirty="0" smtClean="0"/>
              <a:t>From the source, can “cancel” any of the tokens</a:t>
            </a:r>
          </a:p>
          <a:p>
            <a:r>
              <a:rPr lang="en-GB" sz="2400" dirty="0" smtClean="0"/>
              <a:t>Workers can monitor tokens to determine if they should exit</a:t>
            </a:r>
          </a:p>
          <a:p>
            <a:r>
              <a:rPr lang="en-GB" sz="2400" dirty="0" smtClean="0"/>
              <a:t>Tokens can be combined</a:t>
            </a:r>
          </a:p>
          <a:p>
            <a:pPr lvl="1"/>
            <a:r>
              <a:rPr lang="en-GB" sz="2400" dirty="0" smtClean="0"/>
              <a:t>So if worker has many cancellation tokens, only needs to check the combo</a:t>
            </a:r>
          </a:p>
          <a:p>
            <a:r>
              <a:rPr lang="en-GB" sz="2400" dirty="0" smtClean="0"/>
              <a:t>Cancellation can trigger method call (such as an </a:t>
            </a:r>
            <a:r>
              <a:rPr lang="en-GB" sz="2400" dirty="0" err="1" smtClean="0"/>
              <a:t>async</a:t>
            </a:r>
            <a:r>
              <a:rPr lang="en-GB" sz="2400" dirty="0" smtClean="0"/>
              <a:t> cancel)</a:t>
            </a:r>
          </a:p>
          <a:p>
            <a:pPr lvl="1"/>
            <a:r>
              <a:rPr lang="en-GB" sz="2000" dirty="0" err="1" smtClean="0"/>
              <a:t>CancellationToken.Register</a:t>
            </a:r>
            <a:r>
              <a:rPr lang="en-GB" sz="2000" dirty="0" smtClean="0"/>
              <a:t>()</a:t>
            </a:r>
          </a:p>
          <a:p>
            <a:r>
              <a:rPr lang="en-GB" sz="2400" dirty="0" smtClean="0"/>
              <a:t>Token has </a:t>
            </a:r>
            <a:r>
              <a:rPr lang="en-GB" sz="2400" dirty="0" err="1" smtClean="0"/>
              <a:t>WaitHandle</a:t>
            </a:r>
            <a:r>
              <a:rPr lang="en-GB" sz="2400" dirty="0" smtClean="0"/>
              <a:t> available, so worker can wait on it efficiently</a:t>
            </a:r>
          </a:p>
          <a:p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Parallel.For</a:t>
            </a:r>
            <a:r>
              <a:rPr lang="en-GB" dirty="0" smtClean="0"/>
              <a:t>() and </a:t>
            </a:r>
            <a:r>
              <a:rPr lang="en-GB" dirty="0" err="1" smtClean="0"/>
              <a:t>Parallel.ForEach</a:t>
            </a:r>
            <a:r>
              <a:rPr lang="en-GB" dirty="0" smtClean="0"/>
              <a:t>() methods are great for data parallelism</a:t>
            </a:r>
          </a:p>
          <a:p>
            <a:r>
              <a:rPr lang="en-GB" dirty="0" smtClean="0"/>
              <a:t>The Task class forms the basis for, you guessed it, Task parallelism</a:t>
            </a:r>
          </a:p>
          <a:p>
            <a:pPr lvl="1"/>
            <a:r>
              <a:rPr lang="en-GB" dirty="0" smtClean="0"/>
              <a:t>And, incidentally, is what is used internally by Parallel.</a:t>
            </a:r>
            <a:r>
              <a:rPr lang="en-GB" dirty="0" smtClean="0"/>
              <a:t>*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Task 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and starting</a:t>
            </a:r>
          </a:p>
          <a:p>
            <a:r>
              <a:rPr lang="en-GB" dirty="0" smtClean="0"/>
              <a:t>Return values</a:t>
            </a:r>
          </a:p>
          <a:p>
            <a:r>
              <a:rPr lang="en-GB" dirty="0" smtClean="0"/>
              <a:t>Accessing local variables</a:t>
            </a:r>
          </a:p>
          <a:p>
            <a:r>
              <a:rPr lang="en-GB" dirty="0" smtClean="0"/>
              <a:t>Waiting</a:t>
            </a:r>
          </a:p>
          <a:p>
            <a:r>
              <a:rPr lang="en-GB" dirty="0" smtClean="0"/>
              <a:t>Cancelling</a:t>
            </a:r>
          </a:p>
          <a:p>
            <a:r>
              <a:rPr lang="en-GB" dirty="0" smtClean="0"/>
              <a:t>Exception </a:t>
            </a:r>
            <a:r>
              <a:rPr lang="en-GB" dirty="0" smtClean="0"/>
              <a:t>handling</a:t>
            </a:r>
          </a:p>
          <a:p>
            <a:pPr lvl="1"/>
            <a:r>
              <a:rPr lang="en-GB" dirty="0" smtClean="0"/>
              <a:t>Including handling unhandled exceptions</a:t>
            </a:r>
            <a:endParaRPr lang="en-GB" dirty="0" smtClean="0"/>
          </a:p>
          <a:p>
            <a:r>
              <a:rPr lang="en-GB" dirty="0" smtClean="0"/>
              <a:t>Demo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where Tasks get funky</a:t>
            </a:r>
          </a:p>
          <a:p>
            <a:r>
              <a:rPr lang="en-GB" dirty="0" smtClean="0"/>
              <a:t>Allows </a:t>
            </a:r>
            <a:r>
              <a:rPr lang="en-GB" dirty="0" smtClean="0"/>
              <a:t>the chaining of tasks</a:t>
            </a:r>
          </a:p>
          <a:p>
            <a:r>
              <a:rPr lang="en-GB" dirty="0" smtClean="0"/>
              <a:t>Easy to use, very powerful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Continuation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you to decide when a continuation is run</a:t>
            </a:r>
          </a:p>
          <a:p>
            <a:r>
              <a:rPr lang="en-GB" dirty="0" smtClean="0"/>
              <a:t>Many options, such as:</a:t>
            </a:r>
          </a:p>
          <a:p>
            <a:pPr lvl="1"/>
            <a:r>
              <a:rPr lang="en-GB" dirty="0" err="1" smtClean="0"/>
              <a:t>OnRanToCompletion</a:t>
            </a:r>
            <a:r>
              <a:rPr lang="en-GB" dirty="0" smtClean="0"/>
              <a:t>, </a:t>
            </a:r>
            <a:r>
              <a:rPr lang="en-GB" dirty="0" err="1" smtClean="0"/>
              <a:t>OnFaulted</a:t>
            </a:r>
            <a:r>
              <a:rPr lang="en-GB" dirty="0" smtClean="0"/>
              <a:t>, </a:t>
            </a:r>
            <a:r>
              <a:rPr lang="en-GB" dirty="0" err="1" smtClean="0"/>
              <a:t>OnCancelled</a:t>
            </a:r>
            <a:endParaRPr lang="en-GB" dirty="0" smtClean="0"/>
          </a:p>
          <a:p>
            <a:pPr lvl="1"/>
            <a:r>
              <a:rPr lang="en-GB" dirty="0" err="1" smtClean="0"/>
              <a:t>NotOnRanToCompletion</a:t>
            </a:r>
            <a:r>
              <a:rPr lang="en-GB" dirty="0" smtClean="0"/>
              <a:t>, </a:t>
            </a:r>
            <a:r>
              <a:rPr lang="en-GB" dirty="0" err="1" smtClean="0"/>
              <a:t>NotOnFaulted</a:t>
            </a:r>
            <a:r>
              <a:rPr lang="en-GB" dirty="0" smtClean="0"/>
              <a:t>, </a:t>
            </a:r>
            <a:r>
              <a:rPr lang="en-GB" dirty="0" err="1" smtClean="0"/>
              <a:t>NoOnCancelled</a:t>
            </a:r>
            <a:endParaRPr lang="en-GB" dirty="0" smtClean="0"/>
          </a:p>
          <a:p>
            <a:pPr lvl="1"/>
            <a:r>
              <a:rPr lang="en-GB" dirty="0" err="1" smtClean="0"/>
              <a:t>ExecuteSynchronously</a:t>
            </a:r>
            <a:r>
              <a:rPr lang="en-GB" dirty="0" smtClean="0"/>
              <a:t>, </a:t>
            </a:r>
            <a:r>
              <a:rPr lang="en-GB" dirty="0" err="1" smtClean="0"/>
              <a:t>LongRunning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Tasks may create other tasks</a:t>
            </a:r>
          </a:p>
          <a:p>
            <a:r>
              <a:rPr lang="en-GB" dirty="0" smtClean="0"/>
              <a:t>By default, there is no strong relationship between them</a:t>
            </a:r>
          </a:p>
          <a:p>
            <a:r>
              <a:rPr lang="en-GB" dirty="0" smtClean="0"/>
              <a:t>But can specify that tasks are created as </a:t>
            </a:r>
            <a:r>
              <a:rPr lang="en-GB" dirty="0" smtClean="0"/>
              <a:t>children, which changes behaviour</a:t>
            </a:r>
          </a:p>
          <a:p>
            <a:r>
              <a:rPr lang="en-GB" dirty="0" smtClean="0"/>
              <a:t>Watch out for exceptions…</a:t>
            </a:r>
            <a:endParaRPr lang="en-GB" dirty="0" smtClean="0"/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support in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Tasks can support for asynchronous operations</a:t>
            </a:r>
          </a:p>
          <a:p>
            <a:pPr lvl="1"/>
            <a:r>
              <a:rPr lang="en-GB" dirty="0" smtClean="0"/>
              <a:t>Web calls, File IO etc.</a:t>
            </a:r>
          </a:p>
          <a:p>
            <a:r>
              <a:rPr lang="en-GB" dirty="0" smtClean="0"/>
              <a:t>.</a:t>
            </a:r>
            <a:r>
              <a:rPr lang="en-GB" dirty="0" err="1" smtClean="0"/>
              <a:t>FromAsync</a:t>
            </a:r>
            <a:r>
              <a:rPr lang="en-GB" dirty="0" smtClean="0"/>
              <a:t>()</a:t>
            </a:r>
          </a:p>
          <a:p>
            <a:r>
              <a:rPr lang="en-GB" dirty="0" smtClean="0"/>
              <a:t>Demo</a:t>
            </a:r>
          </a:p>
          <a:p>
            <a:pPr lvl="1"/>
            <a:r>
              <a:rPr lang="en-GB" dirty="0" smtClean="0"/>
              <a:t>A basic </a:t>
            </a:r>
            <a:r>
              <a:rPr lang="en-GB" dirty="0" err="1" smtClean="0"/>
              <a:t>async</a:t>
            </a:r>
            <a:r>
              <a:rPr lang="en-GB" dirty="0" smtClean="0"/>
              <a:t> example</a:t>
            </a:r>
          </a:p>
          <a:p>
            <a:pPr lvl="1"/>
            <a:r>
              <a:rPr lang="en-GB" dirty="0" smtClean="0"/>
              <a:t>And a complex one</a:t>
            </a:r>
          </a:p>
          <a:p>
            <a:pPr lvl="2"/>
            <a:r>
              <a:rPr lang="en-GB" dirty="0" smtClean="0"/>
              <a:t>Which we may skip if time is tight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care about concurrency?</a:t>
            </a:r>
          </a:p>
          <a:p>
            <a:r>
              <a:rPr lang="en-GB" dirty="0" smtClean="0"/>
              <a:t>What’s wrong with what we’ve got?</a:t>
            </a:r>
          </a:p>
          <a:p>
            <a:r>
              <a:rPr lang="en-GB" dirty="0" smtClean="0"/>
              <a:t>TPL – Raising the abstraction</a:t>
            </a:r>
          </a:p>
          <a:p>
            <a:pPr lvl="1"/>
            <a:r>
              <a:rPr lang="en-GB" dirty="0" smtClean="0"/>
              <a:t>Data parallelism</a:t>
            </a:r>
          </a:p>
          <a:p>
            <a:pPr lvl="1"/>
            <a:r>
              <a:rPr lang="en-GB" dirty="0" smtClean="0"/>
              <a:t>Task parallelism</a:t>
            </a:r>
          </a:p>
          <a:p>
            <a:pPr lvl="1"/>
            <a:r>
              <a:rPr lang="en-GB" dirty="0" smtClean="0"/>
              <a:t>Asynchronous Patterns</a:t>
            </a:r>
          </a:p>
          <a:p>
            <a:r>
              <a:rPr lang="en-GB" dirty="0" smtClean="0"/>
              <a:t>Other .Net 4 concurrency features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Linq</a:t>
            </a:r>
            <a:r>
              <a:rPr lang="en-GB" dirty="0" smtClean="0"/>
              <a:t> (to Objects)</a:t>
            </a:r>
          </a:p>
          <a:p>
            <a:pPr lvl="1"/>
            <a:r>
              <a:rPr lang="en-GB" dirty="0" smtClean="0"/>
              <a:t>But Parallel</a:t>
            </a:r>
          </a:p>
          <a:p>
            <a:pPr lvl="1"/>
            <a:r>
              <a:rPr lang="en-GB" dirty="0" smtClean="0"/>
              <a:t>And easy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PLinq</a:t>
            </a:r>
            <a:r>
              <a:rPr lang="en-GB" dirty="0" smtClean="0"/>
              <a:t>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Query is parallelised if useful</a:t>
            </a:r>
          </a:p>
          <a:p>
            <a:pPr lvl="1"/>
            <a:r>
              <a:rPr lang="en-GB" dirty="0" err="1" smtClean="0"/>
              <a:t>Plinq</a:t>
            </a:r>
            <a:r>
              <a:rPr lang="en-GB" dirty="0" smtClean="0"/>
              <a:t> examines query to decide</a:t>
            </a:r>
          </a:p>
          <a:p>
            <a:r>
              <a:rPr lang="en-GB" dirty="0" smtClean="0"/>
              <a:t>Various options</a:t>
            </a:r>
          </a:p>
          <a:p>
            <a:pPr lvl="1"/>
            <a:r>
              <a:rPr lang="en-GB" dirty="0" err="1" smtClean="0"/>
              <a:t>WithExecutionMode</a:t>
            </a:r>
            <a:r>
              <a:rPr lang="en-GB" dirty="0" smtClean="0"/>
              <a:t>, </a:t>
            </a:r>
            <a:r>
              <a:rPr lang="en-GB" dirty="0" err="1" smtClean="0"/>
              <a:t>WithDegreeOfParallelism</a:t>
            </a:r>
            <a:r>
              <a:rPr lang="en-GB" dirty="0" smtClean="0"/>
              <a:t>,</a:t>
            </a:r>
          </a:p>
          <a:p>
            <a:pPr lvl="1">
              <a:buNone/>
            </a:pPr>
            <a:r>
              <a:rPr lang="en-GB" dirty="0" err="1" smtClean="0"/>
              <a:t>WithCancellation</a:t>
            </a:r>
            <a:r>
              <a:rPr lang="en-GB" dirty="0" smtClean="0"/>
              <a:t>, </a:t>
            </a:r>
            <a:r>
              <a:rPr lang="en-GB" dirty="0" err="1" smtClean="0"/>
              <a:t>WithMergeOptions</a:t>
            </a:r>
            <a:endParaRPr lang="en-GB" dirty="0" smtClean="0"/>
          </a:p>
          <a:p>
            <a:pPr lvl="1"/>
            <a:r>
              <a:rPr lang="en-GB" dirty="0" err="1" smtClean="0"/>
              <a:t>AsParallel</a:t>
            </a:r>
            <a:r>
              <a:rPr lang="en-GB" dirty="0" smtClean="0"/>
              <a:t>, </a:t>
            </a:r>
            <a:r>
              <a:rPr lang="en-GB" dirty="0" err="1" smtClean="0"/>
              <a:t>AsSequential</a:t>
            </a:r>
            <a:r>
              <a:rPr lang="en-GB" dirty="0" smtClean="0"/>
              <a:t>, </a:t>
            </a:r>
            <a:r>
              <a:rPr lang="en-GB" dirty="0" err="1" smtClean="0"/>
              <a:t>AsOrdered</a:t>
            </a:r>
            <a:r>
              <a:rPr lang="en-GB" dirty="0" smtClean="0"/>
              <a:t>, </a:t>
            </a:r>
            <a:r>
              <a:rPr lang="en-GB" dirty="0" err="1" smtClean="0"/>
              <a:t>AsUnordered</a:t>
            </a:r>
            <a:endParaRPr lang="en-GB" dirty="0" smtClean="0"/>
          </a:p>
          <a:p>
            <a:r>
              <a:rPr lang="en-GB" dirty="0" smtClean="0"/>
              <a:t>Exception handling, cancellation etc you already know</a:t>
            </a:r>
          </a:p>
          <a:p>
            <a:pPr lvl="1"/>
            <a:r>
              <a:rPr lang="en-GB" dirty="0" smtClean="0"/>
              <a:t>See, all that previous stuff was worthwhile </a:t>
            </a:r>
            <a:r>
              <a:rPr lang="en-US" dirty="0" err="1" smtClean="0">
                <a:sym typeface="Wingdings"/>
              </a:rPr>
              <a:t></a:t>
            </a: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Running tasks on the UI Thread</a:t>
            </a:r>
          </a:p>
          <a:p>
            <a:pPr lvl="1"/>
            <a:r>
              <a:rPr lang="en-GB" dirty="0" smtClean="0"/>
              <a:t>Demo.  Shows Continuations, </a:t>
            </a:r>
            <a:r>
              <a:rPr lang="en-GB" dirty="0" err="1" smtClean="0"/>
              <a:t>Parallel.For</a:t>
            </a:r>
            <a:r>
              <a:rPr lang="en-GB" dirty="0" smtClean="0"/>
              <a:t> &amp; UI thread operations</a:t>
            </a:r>
          </a:p>
          <a:p>
            <a:pPr lvl="2"/>
            <a:r>
              <a:rPr lang="en-GB" dirty="0" smtClean="0"/>
              <a:t>Thanks to MSDN </a:t>
            </a:r>
            <a:r>
              <a:rPr lang="en-US" dirty="0" err="1" smtClean="0">
                <a:sym typeface="Wingdings"/>
              </a:rPr>
              <a:t></a:t>
            </a:r>
            <a:endParaRPr lang="en-US" dirty="0" smtClean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TaskContinuationOptions.LongRunning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Scheduler hint</a:t>
            </a:r>
          </a:p>
          <a:p>
            <a:r>
              <a:rPr lang="en-US" dirty="0" smtClean="0">
                <a:sym typeface="Wingdings"/>
              </a:rPr>
              <a:t>Concurrency </a:t>
            </a:r>
            <a:r>
              <a:rPr lang="en-US" dirty="0" err="1" smtClean="0">
                <a:sym typeface="Wingdings"/>
              </a:rPr>
              <a:t>Visualizer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Useful reports from the VS2010 profiler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Other Stuff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System.Collections.Concurrent</a:t>
            </a:r>
            <a:endParaRPr lang="en-GB" dirty="0" smtClean="0"/>
          </a:p>
          <a:p>
            <a:pPr lvl="1"/>
            <a:r>
              <a:rPr lang="en-GB" dirty="0" err="1" smtClean="0"/>
              <a:t>ConcurrentDictionary</a:t>
            </a:r>
            <a:r>
              <a:rPr lang="en-GB" dirty="0" smtClean="0"/>
              <a:t>, </a:t>
            </a:r>
            <a:r>
              <a:rPr lang="en-GB" dirty="0" err="1" smtClean="0"/>
              <a:t>ConcurrentStack</a:t>
            </a:r>
            <a:r>
              <a:rPr lang="en-GB" dirty="0" smtClean="0"/>
              <a:t>, </a:t>
            </a:r>
            <a:r>
              <a:rPr lang="en-GB" dirty="0" err="1" smtClean="0"/>
              <a:t>ConcurrentQueue</a:t>
            </a:r>
            <a:r>
              <a:rPr lang="en-GB" dirty="0" smtClean="0"/>
              <a:t>, </a:t>
            </a:r>
            <a:r>
              <a:rPr lang="en-GB" dirty="0" err="1" smtClean="0"/>
              <a:t>ConcurrentBag</a:t>
            </a:r>
            <a:r>
              <a:rPr lang="en-GB" dirty="0" smtClean="0"/>
              <a:t>, </a:t>
            </a:r>
            <a:r>
              <a:rPr lang="en-GB" dirty="0" err="1" smtClean="0"/>
              <a:t>BlockingCollection</a:t>
            </a:r>
            <a:endParaRPr lang="en-GB" dirty="0" smtClean="0"/>
          </a:p>
          <a:p>
            <a:r>
              <a:rPr lang="en-GB" dirty="0" err="1" smtClean="0"/>
              <a:t>System.Threading</a:t>
            </a:r>
            <a:endParaRPr lang="en-GB" dirty="0" smtClean="0"/>
          </a:p>
          <a:p>
            <a:pPr lvl="1"/>
            <a:r>
              <a:rPr lang="en-GB" dirty="0" smtClean="0"/>
              <a:t>Barrier, </a:t>
            </a:r>
            <a:r>
              <a:rPr lang="en-GB" dirty="0" err="1" smtClean="0"/>
              <a:t>CountdownEvent</a:t>
            </a:r>
            <a:r>
              <a:rPr lang="en-GB" dirty="0" smtClean="0"/>
              <a:t>, </a:t>
            </a:r>
            <a:r>
              <a:rPr lang="en-GB" dirty="0" err="1" smtClean="0"/>
              <a:t>ManualResetEventSlim</a:t>
            </a:r>
            <a:r>
              <a:rPr lang="en-GB" dirty="0" smtClean="0"/>
              <a:t>, </a:t>
            </a:r>
            <a:r>
              <a:rPr lang="en-GB" dirty="0" err="1" smtClean="0"/>
              <a:t>SemaphoreSlim</a:t>
            </a:r>
            <a:r>
              <a:rPr lang="en-GB" dirty="0" smtClean="0"/>
              <a:t>, </a:t>
            </a:r>
            <a:r>
              <a:rPr lang="en-GB" dirty="0" err="1" smtClean="0"/>
              <a:t>SpinLock</a:t>
            </a:r>
            <a:r>
              <a:rPr lang="en-GB" dirty="0" smtClean="0"/>
              <a:t>, </a:t>
            </a:r>
            <a:r>
              <a:rPr lang="en-GB" dirty="0" err="1" smtClean="0"/>
              <a:t>SpinWait</a:t>
            </a:r>
            <a:r>
              <a:rPr lang="en-GB" dirty="0" smtClean="0"/>
              <a:t>, </a:t>
            </a:r>
            <a:r>
              <a:rPr lang="en-GB" dirty="0" err="1" smtClean="0"/>
              <a:t>ThreadLocal</a:t>
            </a:r>
            <a:r>
              <a:rPr lang="en-GB" dirty="0" smtClean="0"/>
              <a:t>&lt;T&gt;, </a:t>
            </a:r>
            <a:r>
              <a:rPr lang="en-GB" dirty="0" err="1" smtClean="0"/>
              <a:t>LazyInitializer</a:t>
            </a:r>
            <a:endParaRPr lang="en-GB" dirty="0" smtClean="0"/>
          </a:p>
          <a:p>
            <a:r>
              <a:rPr lang="en-GB" dirty="0" err="1" smtClean="0"/>
              <a:t>System.Lazy</a:t>
            </a:r>
            <a:r>
              <a:rPr lang="en-GB" dirty="0" smtClean="0"/>
              <a:t>&lt;T&gt;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Remember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Always measure; do not assume parallel is faster</a:t>
            </a:r>
          </a:p>
          <a:p>
            <a:r>
              <a:rPr lang="en-GB" sz="2400" dirty="0" smtClean="0"/>
              <a:t>Avoid shared memory</a:t>
            </a:r>
          </a:p>
          <a:p>
            <a:r>
              <a:rPr lang="en-GB" sz="2400" dirty="0" smtClean="0"/>
              <a:t>Avoid too much parallelism</a:t>
            </a:r>
          </a:p>
          <a:p>
            <a:r>
              <a:rPr lang="en-GB" sz="2400" dirty="0" smtClean="0"/>
              <a:t>Avoid non-thread-safe methods</a:t>
            </a:r>
          </a:p>
          <a:p>
            <a:r>
              <a:rPr lang="en-GB" sz="2400" dirty="0" smtClean="0"/>
              <a:t>Limit calls to “thread safe” methods</a:t>
            </a:r>
          </a:p>
          <a:p>
            <a:pPr lvl="1"/>
            <a:r>
              <a:rPr lang="en-GB" sz="2400" dirty="0" smtClean="0"/>
              <a:t>They may be locking, and hence killing your concurrency</a:t>
            </a:r>
          </a:p>
          <a:p>
            <a:r>
              <a:rPr lang="en-GB" sz="2400" dirty="0" smtClean="0"/>
              <a:t>Don’t assume parallelism =&gt; potential for deadlock</a:t>
            </a:r>
          </a:p>
          <a:p>
            <a:pPr lvl="1"/>
            <a:r>
              <a:rPr lang="en-GB" sz="2400" dirty="0" smtClean="0"/>
              <a:t>One iteration should never wait on the completion of another iteration</a:t>
            </a:r>
          </a:p>
          <a:p>
            <a:pPr lvl="2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Slides and Source on </a:t>
            </a:r>
            <a:r>
              <a:rPr lang="en-US" sz="1600" dirty="0" err="1" smtClean="0"/>
              <a:t>Github</a:t>
            </a:r>
            <a:endParaRPr lang="en-US" sz="1600" dirty="0" smtClean="0"/>
          </a:p>
          <a:p>
            <a:pPr lvl="1"/>
            <a:r>
              <a:rPr lang="en-US" sz="1600" dirty="0" smtClean="0"/>
              <a:t>http://github.com/srstrong/DDDSW2010</a:t>
            </a:r>
          </a:p>
          <a:p>
            <a:r>
              <a:rPr lang="en-US" sz="1600" dirty="0" smtClean="0"/>
              <a:t>MSDN Parallel Computing Site</a:t>
            </a:r>
          </a:p>
          <a:p>
            <a:pPr lvl="1"/>
            <a:r>
              <a:rPr lang="en-US" sz="1600" dirty="0" smtClean="0"/>
              <a:t>http://msdn.microsoft.com/en-us/concurrency/</a:t>
            </a:r>
            <a:r>
              <a:rPr lang="en-US" sz="1600" dirty="0" smtClean="0"/>
              <a:t>default.aspx </a:t>
            </a:r>
          </a:p>
          <a:p>
            <a:r>
              <a:rPr lang="en-US" sz="1600" dirty="0" smtClean="0"/>
              <a:t>.Net Parallel Programming</a:t>
            </a:r>
          </a:p>
          <a:p>
            <a:pPr lvl="1"/>
            <a:r>
              <a:rPr lang="en-US" sz="1600" dirty="0" smtClean="0"/>
              <a:t>http://msdn.microsoft.com/en-us/library/dd460693(VS.100).</a:t>
            </a:r>
            <a:r>
              <a:rPr lang="en-US" sz="1600" dirty="0" smtClean="0"/>
              <a:t>aspx </a:t>
            </a:r>
          </a:p>
          <a:p>
            <a:r>
              <a:rPr lang="en-US" sz="1600" dirty="0" smtClean="0"/>
              <a:t>MSDN Parallel Programming Blog</a:t>
            </a:r>
          </a:p>
          <a:p>
            <a:pPr lvl="1"/>
            <a:r>
              <a:rPr lang="en-US" sz="1600" dirty="0" smtClean="0"/>
              <a:t>http://blogs.msdn.com/b/pfxteam</a:t>
            </a:r>
            <a:r>
              <a:rPr lang="en-US" sz="1600" dirty="0" smtClean="0"/>
              <a:t>/ </a:t>
            </a:r>
          </a:p>
          <a:p>
            <a:r>
              <a:rPr lang="en-US" sz="1600" dirty="0" smtClean="0"/>
              <a:t>Task Parallel Library</a:t>
            </a:r>
          </a:p>
          <a:p>
            <a:pPr lvl="1"/>
            <a:r>
              <a:rPr lang="en-US" sz="1600" dirty="0" smtClean="0"/>
              <a:t>http://msdn.microsoft.com/en-us/library/dd460717.aspx</a:t>
            </a:r>
          </a:p>
          <a:p>
            <a:r>
              <a:rPr lang="en-US" sz="1600" dirty="0" smtClean="0"/>
              <a:t>Extensive </a:t>
            </a:r>
            <a:r>
              <a:rPr lang="en-US" sz="1600" dirty="0" err="1" smtClean="0"/>
              <a:t>Samples</a:t>
            </a:r>
          </a:p>
          <a:p>
            <a:pPr lvl="1"/>
            <a:r>
              <a:rPr lang="en-US" sz="1600" dirty="0" smtClean="0"/>
              <a:t>http</a:t>
            </a:r>
            <a:r>
              <a:rPr lang="en-US" sz="1600" dirty="0" smtClean="0"/>
              <a:t>://code.msdn.microsoft.com/Project/Download/FileDownload.aspx?ProjectName=ParExtSamples&amp;DownloadId=</a:t>
            </a:r>
            <a:r>
              <a:rPr lang="en-US" sz="1600" dirty="0" smtClean="0"/>
              <a:t>10226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Concurrency </a:t>
            </a:r>
            <a:r>
              <a:rPr lang="en-US" sz="1600" dirty="0" err="1" smtClean="0"/>
              <a:t>Visualizer</a:t>
            </a:r>
            <a:endParaRPr lang="en-US" sz="1600" dirty="0" smtClean="0"/>
          </a:p>
          <a:p>
            <a:pPr marL="742950" lvl="2" indent="-342900"/>
            <a:r>
              <a:rPr lang="en-US" sz="1600" dirty="0" smtClean="0"/>
              <a:t>http://msdn.microsoft.com/en-us/library/dd537632.</a:t>
            </a:r>
            <a:r>
              <a:rPr lang="en-US" sz="1600" dirty="0" smtClean="0"/>
              <a:t>aspx </a:t>
            </a:r>
          </a:p>
          <a:p>
            <a:pPr marL="742950" lvl="2" indent="-342900">
              <a:buNone/>
            </a:pP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dirty="0" smtClean="0"/>
              <a:t>Why Concurrency?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25" y="336762"/>
            <a:ext cx="7051749" cy="6184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397000"/>
            <a:ext cx="4013200" cy="406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 is hard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Reasoning about sequential code is easy</a:t>
            </a:r>
          </a:p>
          <a:p>
            <a:r>
              <a:rPr lang="en-GB" dirty="0" smtClean="0"/>
              <a:t>Shared state is the norm</a:t>
            </a:r>
          </a:p>
          <a:p>
            <a:r>
              <a:rPr lang="en-GB" dirty="0" smtClean="0"/>
              <a:t>Moving to concurrent code means:</a:t>
            </a:r>
          </a:p>
          <a:p>
            <a:pPr lvl="1"/>
            <a:r>
              <a:rPr lang="en-GB" dirty="0" smtClean="0"/>
              <a:t>Reasoning about the possible execution paths becomes very hard</a:t>
            </a:r>
          </a:p>
          <a:p>
            <a:pPr lvl="1"/>
            <a:r>
              <a:rPr lang="en-GB" dirty="0" smtClean="0"/>
              <a:t>Need for locks etc to protect share state</a:t>
            </a:r>
          </a:p>
          <a:p>
            <a:pPr lvl="1"/>
            <a:r>
              <a:rPr lang="en-GB" dirty="0" smtClean="0"/>
              <a:t>Data races / deadlocks are difficult to reproduce and debug</a:t>
            </a:r>
          </a:p>
          <a:p>
            <a:pPr lvl="1"/>
            <a:r>
              <a:rPr lang="en-GB" dirty="0" smtClean="0"/>
              <a:t>Need for global understanding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Parallel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New in .Net 4.0</a:t>
            </a:r>
          </a:p>
          <a:p>
            <a:r>
              <a:rPr lang="en-GB" dirty="0" smtClean="0"/>
              <a:t>Doesn’t “solve” concurrency</a:t>
            </a:r>
          </a:p>
          <a:p>
            <a:pPr lvl="1"/>
            <a:r>
              <a:rPr lang="en-GB" dirty="0" smtClean="0"/>
              <a:t>But does provide some new tools</a:t>
            </a:r>
          </a:p>
          <a:p>
            <a:pPr lvl="1"/>
            <a:r>
              <a:rPr lang="en-GB" dirty="0" smtClean="0"/>
              <a:t>Higher level of abstraction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Parallel.For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Concurrent version of sequential for loop</a:t>
            </a:r>
          </a:p>
          <a:p>
            <a:r>
              <a:rPr lang="en-GB" dirty="0" smtClean="0"/>
              <a:t>12 overloads providing variety of options</a:t>
            </a:r>
          </a:p>
          <a:p>
            <a:r>
              <a:rPr lang="en-GB" dirty="0" smtClean="0"/>
              <a:t>Basic (and most common) is simply:</a:t>
            </a:r>
          </a:p>
          <a:p>
            <a:pPr lvl="1"/>
            <a:r>
              <a:rPr lang="en-GB" dirty="0" smtClean="0"/>
              <a:t>Initial value</a:t>
            </a:r>
          </a:p>
          <a:p>
            <a:pPr lvl="1"/>
            <a:r>
              <a:rPr lang="en-GB" dirty="0" smtClean="0"/>
              <a:t>Max value</a:t>
            </a:r>
          </a:p>
          <a:p>
            <a:pPr lvl="1"/>
            <a:r>
              <a:rPr lang="en-GB" dirty="0" smtClean="0"/>
              <a:t>Delegate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5">
            <a:lumMod val="50000"/>
          </a:schemeClr>
        </a:solidFill>
        <a:ln>
          <a:solidFill>
            <a:schemeClr val="tx1"/>
          </a:solidFill>
          <a:round/>
        </a:ln>
        <a:effectLst>
          <a:reflection stA="50000" endPos="25000" dist="38100" dir="5400000" sy="-100000" algn="bl" rotWithShape="0"/>
          <a:softEdge rad="25400"/>
        </a:effectLst>
      </a:spPr>
      <a:bodyPr wrap="square" rtlCol="0" anchor="ctr" anchorCtr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theme.thmx</Template>
  <TotalTime>5998</TotalTime>
  <Words>1203</Words>
  <Application>Microsoft Macintosh PowerPoint</Application>
  <PresentationFormat>On-screen Show (4:3)</PresentationFormat>
  <Paragraphs>217</Paragraphs>
  <Slides>35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theme</vt:lpstr>
      <vt:lpstr>Introducing the Task Parallel Library</vt:lpstr>
      <vt:lpstr>Slide 2</vt:lpstr>
      <vt:lpstr>Topics</vt:lpstr>
      <vt:lpstr>Why Concurrency?</vt:lpstr>
      <vt:lpstr>Slide 5</vt:lpstr>
      <vt:lpstr>Slide 6</vt:lpstr>
      <vt:lpstr>Concurrency is hard</vt:lpstr>
      <vt:lpstr>Task Parallel Library</vt:lpstr>
      <vt:lpstr>Parallel.For</vt:lpstr>
      <vt:lpstr>Parallel.For</vt:lpstr>
      <vt:lpstr>Parallel.ForEach</vt:lpstr>
      <vt:lpstr>Parallel.ForEach</vt:lpstr>
      <vt:lpstr>.For &amp; .ForEach</vt:lpstr>
      <vt:lpstr>What about all those overloads?</vt:lpstr>
      <vt:lpstr>ParallelLoopState</vt:lpstr>
      <vt:lpstr>Iteration Index</vt:lpstr>
      <vt:lpstr>LocalThreadState (TLocal)</vt:lpstr>
      <vt:lpstr>Parallel Options</vt:lpstr>
      <vt:lpstr>Task Schedulers</vt:lpstr>
      <vt:lpstr>Partitioners</vt:lpstr>
      <vt:lpstr>Exception Handling</vt:lpstr>
      <vt:lpstr>Cancellation</vt:lpstr>
      <vt:lpstr>Cancellation Notes</vt:lpstr>
      <vt:lpstr>Tasks</vt:lpstr>
      <vt:lpstr>Basic Task Functionality</vt:lpstr>
      <vt:lpstr>Continuations</vt:lpstr>
      <vt:lpstr>Continuation Options</vt:lpstr>
      <vt:lpstr>Nested Tasks</vt:lpstr>
      <vt:lpstr>Async support in Tasks</vt:lpstr>
      <vt:lpstr>PLinq</vt:lpstr>
      <vt:lpstr>PLinq Notes</vt:lpstr>
      <vt:lpstr>Misc</vt:lpstr>
      <vt:lpstr>And Other Stuff</vt:lpstr>
      <vt:lpstr>Remember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the Task Parallel Library</dc:title>
  <dc:creator>Steve Strong</dc:creator>
  <cp:lastModifiedBy>Steve Strong</cp:lastModifiedBy>
  <cp:revision>45</cp:revision>
  <dcterms:created xsi:type="dcterms:W3CDTF">2010-06-02T12:41:39Z</dcterms:created>
  <dcterms:modified xsi:type="dcterms:W3CDTF">2010-06-03T21:59:36Z</dcterms:modified>
</cp:coreProperties>
</file>