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9" r:id="rId3"/>
    <p:sldId id="282" r:id="rId4"/>
    <p:sldId id="265" r:id="rId5"/>
    <p:sldId id="302" r:id="rId6"/>
    <p:sldId id="284" r:id="rId7"/>
    <p:sldId id="281" r:id="rId8"/>
    <p:sldId id="300" r:id="rId9"/>
    <p:sldId id="301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303" r:id="rId18"/>
    <p:sldId id="293" r:id="rId19"/>
    <p:sldId id="294" r:id="rId20"/>
    <p:sldId id="295" r:id="rId21"/>
    <p:sldId id="299" r:id="rId22"/>
    <p:sldId id="267" r:id="rId23"/>
    <p:sldId id="296" r:id="rId24"/>
    <p:sldId id="306" r:id="rId25"/>
    <p:sldId id="307" r:id="rId26"/>
    <p:sldId id="308" r:id="rId27"/>
    <p:sldId id="297" r:id="rId28"/>
    <p:sldId id="305" r:id="rId29"/>
    <p:sldId id="283" r:id="rId30"/>
    <p:sldId id="304" r:id="rId31"/>
    <p:sldId id="309" r:id="rId32"/>
    <p:sldId id="279" r:id="rId33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7"/>
          <p:cNvGrpSpPr/>
          <p:nvPr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smtClean="0">
                  <a:solidFill>
                    <a:srgbClr val="013478"/>
                  </a:solidFill>
                </a:rPr>
                <a:t>sstrong@imeta.co.uk  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5C5-178F-394E-A859-372AF9F32A87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imeta_white_on_black_300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1984" y="6026253"/>
            <a:ext cx="1548912" cy="76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msdn.microsoft.com/Forums/en/chess" TargetMode="External"/><Relationship Id="rId4" Type="http://schemas.openxmlformats.org/officeDocument/2006/relationships/hyperlink" Target="http://social.msdn.microsoft.com/Forums/en-US/chess/thread/2f25caf6-ce8e-4070-b1f5-6ef5554140cc" TargetMode="External"/><Relationship Id="rId5" Type="http://schemas.openxmlformats.org/officeDocument/2006/relationships/hyperlink" Target="http://social.msdn.microsoft.com/Forums/en/chess/thread/72b74537-15aa-4d6b-891c-335c12927682" TargetMode="External"/><Relationship Id="rId6" Type="http://schemas.openxmlformats.org/officeDocument/2006/relationships/hyperlink" Target="http://blogs.sun.com/dave/entry/qpi_quiescence" TargetMode="External"/><Relationship Id="rId7" Type="http://schemas.openxmlformats.org/officeDocument/2006/relationships/hyperlink" Target="http://www.yoda.arachsys.com/csharp/threads/volatility.shtml" TargetMode="External"/><Relationship Id="rId8" Type="http://schemas.openxmlformats.org/officeDocument/2006/relationships/hyperlink" Target="http://www.drdobbs.com/architecture-and-design/184405316" TargetMode="External"/><Relationship Id="rId9" Type="http://schemas.openxmlformats.org/officeDocument/2006/relationships/hyperlink" Target="http://herbsutter.com/2008/08/05/effective-concurrency-lock-free-code-a-false-sense-of-security/" TargetMode="External"/><Relationship Id="rId10" Type="http://schemas.openxmlformats.org/officeDocument/2006/relationships/hyperlink" Target="http://www.bluebytesoftware.com/blog/CommentView,guid,dd3aff8a-7f8d-4de6-a2e7-d199662b68f4.aspx" TargetMode="External"/><Relationship Id="rId11" Type="http://schemas.openxmlformats.org/officeDocument/2006/relationships/hyperlink" Target="http://www.albahari.com/threading/part4.aspx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ogs.msdn.com/b/ches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CHESS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3556" dirty="0" smtClean="0"/>
              <a:t>Finding and Reproducing </a:t>
            </a:r>
            <a:r>
              <a:rPr lang="en-GB" sz="3556" dirty="0" err="1" smtClean="0"/>
              <a:t>Heisenbugs</a:t>
            </a:r>
            <a:endParaRPr lang="en-GB" sz="355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tool from Microsoft Research</a:t>
            </a:r>
          </a:p>
          <a:p>
            <a:r>
              <a:rPr lang="en-GB" dirty="0" smtClean="0"/>
              <a:t>Aims to remove the non-determinism from concurrent testing</a:t>
            </a:r>
          </a:p>
          <a:p>
            <a:r>
              <a:rPr lang="en-GB" dirty="0" smtClean="0"/>
              <a:t>And instead to systematically test the different thread interleaving</a:t>
            </a:r>
          </a:p>
          <a:p>
            <a:pPr lvl="1"/>
            <a:r>
              <a:rPr lang="en-GB" dirty="0" smtClean="0"/>
              <a:t>Giving confidence of the testing</a:t>
            </a:r>
          </a:p>
          <a:p>
            <a:pPr lvl="1"/>
            <a:r>
              <a:rPr lang="en-GB" dirty="0" smtClean="0"/>
              <a:t>And simple repro cases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– what it isn’t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A silver bullet that can find all bugs</a:t>
            </a:r>
          </a:p>
          <a:p>
            <a:r>
              <a:rPr lang="en-GB" dirty="0" smtClean="0"/>
              <a:t>A cross-process tool</a:t>
            </a:r>
          </a:p>
          <a:p>
            <a:r>
              <a:rPr lang="en-GB" dirty="0" smtClean="0"/>
              <a:t>A supported product</a:t>
            </a:r>
          </a:p>
          <a:p>
            <a:pPr lvl="1"/>
            <a:r>
              <a:rPr lang="en-GB" dirty="0" smtClean="0"/>
              <a:t>Prototype, </a:t>
            </a:r>
            <a:r>
              <a:rPr lang="en-GB" b="1" dirty="0" smtClean="0"/>
              <a:t>not</a:t>
            </a:r>
            <a:r>
              <a:rPr lang="en-GB" dirty="0" smtClean="0"/>
              <a:t> product</a:t>
            </a:r>
          </a:p>
          <a:p>
            <a:pPr lvl="1"/>
            <a:r>
              <a:rPr lang="en-GB" dirty="0" smtClean="0"/>
              <a:t>No support, don’t use in production, </a:t>
            </a:r>
            <a:r>
              <a:rPr lang="en-GB" dirty="0" err="1" smtClean="0"/>
              <a:t>yadda</a:t>
            </a:r>
            <a:r>
              <a:rPr lang="en-GB" dirty="0" smtClean="0"/>
              <a:t> </a:t>
            </a:r>
            <a:r>
              <a:rPr lang="en-GB" dirty="0" err="1" smtClean="0"/>
              <a:t>yadda</a:t>
            </a:r>
            <a:endParaRPr lang="en-GB" dirty="0" smtClean="0"/>
          </a:p>
          <a:p>
            <a:pPr lvl="1"/>
            <a:r>
              <a:rPr lang="en-GB" dirty="0" smtClean="0"/>
              <a:t>May become product</a:t>
            </a:r>
          </a:p>
          <a:p>
            <a:pPr lvl="1"/>
            <a:r>
              <a:rPr lang="en-GB" dirty="0" smtClean="0"/>
              <a:t>May become open source</a:t>
            </a:r>
          </a:p>
          <a:p>
            <a:pPr lvl="1"/>
            <a:r>
              <a:rPr lang="en-GB" dirty="0" smtClean="0"/>
              <a:t>May get retired</a:t>
            </a:r>
          </a:p>
          <a:p>
            <a:pPr lvl="1"/>
            <a:r>
              <a:rPr lang="en-GB" dirty="0" smtClean="0"/>
              <a:t>But right now, it’s available &amp; very useful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Atomicity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Creates a semaphore per thread</a:t>
            </a:r>
          </a:p>
          <a:p>
            <a:r>
              <a:rPr lang="en-GB" dirty="0" smtClean="0"/>
              <a:t>And uses injection and interception techniques to control every pre-emption point</a:t>
            </a:r>
          </a:p>
          <a:p>
            <a:r>
              <a:rPr lang="en-GB" dirty="0" smtClean="0"/>
              <a:t>Thus, effectively takes over Windows scheduler</a:t>
            </a:r>
          </a:p>
          <a:p>
            <a:r>
              <a:rPr lang="en-GB" dirty="0" smtClean="0"/>
              <a:t>And has total deterministic control of the </a:t>
            </a:r>
            <a:r>
              <a:rPr lang="en-GB" dirty="0" err="1" smtClean="0"/>
              <a:t>interleavings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It then systematically explores the possible </a:t>
            </a:r>
            <a:r>
              <a:rPr lang="en-GB" dirty="0" err="1" smtClean="0"/>
              <a:t>interleavings</a:t>
            </a:r>
            <a:endParaRPr lang="en-GB" dirty="0" smtClean="0"/>
          </a:p>
          <a:p>
            <a:r>
              <a:rPr lang="en-GB" dirty="0" smtClean="0"/>
              <a:t>Never runs the same interleaving twice</a:t>
            </a:r>
          </a:p>
          <a:p>
            <a:r>
              <a:rPr lang="en-GB" dirty="0" smtClean="0"/>
              <a:t>Will never run a false interleaving</a:t>
            </a:r>
          </a:p>
          <a:p>
            <a:r>
              <a:rPr lang="en-GB" dirty="0" smtClean="0"/>
              <a:t>And if a bug is found, records the interleaving that was used</a:t>
            </a:r>
          </a:p>
          <a:p>
            <a:pPr lvl="1"/>
            <a:r>
              <a:rPr lang="en-GB" dirty="0" smtClean="0"/>
              <a:t>Repro therefore becomes trivial</a:t>
            </a:r>
          </a:p>
          <a:p>
            <a:r>
              <a:rPr lang="en-GB" dirty="0" smtClean="0"/>
              <a:t>Can also test just fine on single-core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So, does it explore </a:t>
            </a:r>
            <a:r>
              <a:rPr lang="en-GB" i="1" dirty="0" smtClean="0"/>
              <a:t>all</a:t>
            </a:r>
            <a:r>
              <a:rPr lang="en-GB" dirty="0" smtClean="0"/>
              <a:t> </a:t>
            </a:r>
            <a:r>
              <a:rPr lang="en-GB" dirty="0" err="1" smtClean="0"/>
              <a:t>interleavings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Err, no.</a:t>
            </a:r>
          </a:p>
          <a:p>
            <a:pPr lvl="1"/>
            <a:r>
              <a:rPr lang="en-GB" dirty="0" smtClean="0"/>
              <a:t>If there are </a:t>
            </a:r>
            <a:r>
              <a:rPr lang="en-GB" dirty="0" err="1" smtClean="0"/>
              <a:t>n</a:t>
            </a:r>
            <a:r>
              <a:rPr lang="en-GB" dirty="0" smtClean="0"/>
              <a:t> threads</a:t>
            </a:r>
          </a:p>
          <a:p>
            <a:pPr lvl="1"/>
            <a:r>
              <a:rPr lang="en-GB" dirty="0" smtClean="0"/>
              <a:t>With </a:t>
            </a:r>
            <a:r>
              <a:rPr lang="en-GB" dirty="0" err="1" smtClean="0"/>
              <a:t>k</a:t>
            </a:r>
            <a:r>
              <a:rPr lang="en-GB" dirty="0" smtClean="0"/>
              <a:t> steps each</a:t>
            </a:r>
          </a:p>
          <a:p>
            <a:pPr lvl="1"/>
            <a:r>
              <a:rPr lang="en-GB" dirty="0" smtClean="0"/>
              <a:t>Then the number of possible </a:t>
            </a:r>
            <a:r>
              <a:rPr lang="en-GB" dirty="0" err="1" smtClean="0"/>
              <a:t>interleavings</a:t>
            </a:r>
            <a:r>
              <a:rPr lang="en-GB" dirty="0" smtClean="0"/>
              <a:t> is: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23706"/>
            <a:ext cx="33528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quite big,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n</a:t>
            </a:r>
            <a:r>
              <a:rPr lang="en-GB" dirty="0" smtClean="0"/>
              <a:t> = 2 (not exactly a lot of threads)</a:t>
            </a:r>
          </a:p>
          <a:p>
            <a:r>
              <a:rPr lang="en-GB" dirty="0" smtClean="0"/>
              <a:t>And </a:t>
            </a:r>
            <a:r>
              <a:rPr lang="en-GB" dirty="0" err="1" smtClean="0"/>
              <a:t>k</a:t>
            </a:r>
            <a:r>
              <a:rPr lang="en-GB" dirty="0" smtClean="0"/>
              <a:t> = 100 (not exactly a lot of steps)</a:t>
            </a:r>
          </a:p>
          <a:p>
            <a:r>
              <a:rPr lang="en-GB" dirty="0" smtClean="0"/>
              <a:t>Total space is 2^200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06" y="274638"/>
            <a:ext cx="6209188" cy="6209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does it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limits the number of pre-</a:t>
            </a:r>
            <a:r>
              <a:rPr lang="en-GB" dirty="0" err="1" smtClean="0"/>
              <a:t>emptions</a:t>
            </a:r>
            <a:r>
              <a:rPr lang="en-GB" dirty="0" smtClean="0"/>
              <a:t> that it searches</a:t>
            </a:r>
          </a:p>
          <a:p>
            <a:r>
              <a:rPr lang="en-GB" dirty="0" smtClean="0"/>
              <a:t>State size is now</a:t>
            </a:r>
          </a:p>
          <a:p>
            <a:pPr lvl="1"/>
            <a:r>
              <a:rPr lang="en-GB" dirty="0" smtClean="0"/>
              <a:t>(where </a:t>
            </a:r>
            <a:r>
              <a:rPr lang="en-GB" dirty="0" err="1" smtClean="0"/>
              <a:t>c</a:t>
            </a:r>
            <a:r>
              <a:rPr lang="en-GB" dirty="0" smtClean="0"/>
              <a:t> is the number of pre-</a:t>
            </a:r>
            <a:r>
              <a:rPr lang="en-GB" dirty="0" err="1" smtClean="0"/>
              <a:t>emptions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662680"/>
            <a:ext cx="88138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that better?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</a:p>
          <a:p>
            <a:r>
              <a:rPr lang="en-GB" dirty="0" smtClean="0"/>
              <a:t>Now just exponential in </a:t>
            </a:r>
            <a:r>
              <a:rPr lang="en-GB" dirty="0" err="1" smtClean="0"/>
              <a:t>n</a:t>
            </a:r>
            <a:r>
              <a:rPr lang="en-GB" dirty="0" smtClean="0"/>
              <a:t> (number of threads) and </a:t>
            </a:r>
            <a:r>
              <a:rPr lang="en-GB" dirty="0" err="1" smtClean="0"/>
              <a:t>c</a:t>
            </a:r>
            <a:r>
              <a:rPr lang="en-GB" dirty="0" smtClean="0"/>
              <a:t> (number of pre-</a:t>
            </a:r>
            <a:r>
              <a:rPr lang="en-GB" dirty="0" err="1" smtClean="0"/>
              <a:t>emptions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k</a:t>
            </a:r>
            <a:r>
              <a:rPr lang="en-GB" dirty="0" smtClean="0"/>
              <a:t> (number of steps) is no longer quite so significant</a:t>
            </a:r>
          </a:p>
          <a:p>
            <a:pPr lvl="1"/>
            <a:r>
              <a:rPr lang="en-GB" dirty="0" smtClean="0"/>
              <a:t>Hence, CHESS can scale to larger code basis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github.com/srstrong/NDC</a:t>
            </a:r>
            <a:r>
              <a:rPr lang="en-US" sz="3200" dirty="0" smtClean="0">
                <a:solidFill>
                  <a:schemeClr val="bg1"/>
                </a:solidFill>
              </a:rPr>
              <a:t>-CHESS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 that means it’s not exhaustive?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</a:t>
            </a:r>
          </a:p>
          <a:p>
            <a:r>
              <a:rPr lang="en-GB" dirty="0" smtClean="0"/>
              <a:t>But the research suggests that the vast majority of concurrency bugs are found with a small number of pre-</a:t>
            </a:r>
            <a:r>
              <a:rPr lang="en-GB" dirty="0" err="1" smtClean="0"/>
              <a:t>emptions</a:t>
            </a:r>
            <a:r>
              <a:rPr lang="en-GB" dirty="0" smtClean="0"/>
              <a:t> &amp; threads</a:t>
            </a:r>
          </a:p>
          <a:p>
            <a:r>
              <a:rPr lang="en-GB" dirty="0" smtClean="0"/>
              <a:t>And you can always test with more over the weekend etc.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does it pre-empt?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default, around any synchronization call</a:t>
            </a:r>
          </a:p>
          <a:p>
            <a:pPr lvl="1"/>
            <a:r>
              <a:rPr lang="en-GB" dirty="0" smtClean="0"/>
              <a:t>Lock, semaphore, Interlocked.* etc</a:t>
            </a:r>
          </a:p>
          <a:p>
            <a:r>
              <a:rPr lang="en-GB" dirty="0" smtClean="0"/>
              <a:t>But can also do it around volatile access</a:t>
            </a:r>
          </a:p>
          <a:p>
            <a:pPr lvl="1"/>
            <a:r>
              <a:rPr lang="en-GB" dirty="0" smtClean="0"/>
              <a:t>And, from the command line, around every memory access</a:t>
            </a:r>
          </a:p>
          <a:p>
            <a:r>
              <a:rPr lang="en-GB" dirty="0" smtClean="0"/>
              <a:t>It’s proven that, for race-free programs,</a:t>
            </a:r>
            <a:r>
              <a:rPr lang="en-GB" dirty="0" smtClean="0"/>
              <a:t> </a:t>
            </a:r>
            <a:r>
              <a:rPr lang="en-GB" dirty="0" smtClean="0"/>
              <a:t>pre-empting around sync calls</a:t>
            </a:r>
            <a:r>
              <a:rPr lang="en-GB" dirty="0" smtClean="0"/>
              <a:t> is </a:t>
            </a:r>
            <a:r>
              <a:rPr lang="en-GB" dirty="0" smtClean="0"/>
              <a:t>sufficient to catch all concurrency issues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CHESS find?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360"/>
            <a:ext cx="8229600" cy="4525963"/>
          </a:xfrm>
        </p:spPr>
        <p:txBody>
          <a:bodyPr/>
          <a:lstStyle/>
          <a:p>
            <a:r>
              <a:rPr lang="en-GB" dirty="0" smtClean="0"/>
              <a:t>Data races</a:t>
            </a:r>
          </a:p>
          <a:p>
            <a:pPr lvl="1"/>
            <a:r>
              <a:rPr lang="en-GB" sz="2400" dirty="0" smtClean="0"/>
              <a:t>Concurrent, unsynchronised access to a single memory location, with at least one writer</a:t>
            </a:r>
          </a:p>
          <a:p>
            <a:r>
              <a:rPr lang="en-GB" dirty="0" smtClean="0"/>
              <a:t>Deadlocks</a:t>
            </a:r>
          </a:p>
          <a:p>
            <a:pPr lvl="1"/>
            <a:r>
              <a:rPr lang="en-GB" sz="2400" dirty="0" smtClean="0"/>
              <a:t>Um, yeah, a deadlock</a:t>
            </a:r>
          </a:p>
          <a:p>
            <a:r>
              <a:rPr lang="en-GB" dirty="0" err="1" smtClean="0"/>
              <a:t>Livelocks</a:t>
            </a:r>
            <a:endParaRPr lang="en-GB" dirty="0" smtClean="0"/>
          </a:p>
          <a:p>
            <a:pPr lvl="1"/>
            <a:r>
              <a:rPr lang="en-GB" sz="2400" dirty="0" smtClean="0"/>
              <a:t>See </a:t>
            </a:r>
            <a:r>
              <a:rPr lang="en-GB" sz="2400" dirty="0" err="1" smtClean="0"/>
              <a:t>Livelocks</a:t>
            </a:r>
            <a:endParaRPr lang="en-GB" sz="2400" dirty="0" smtClean="0"/>
          </a:p>
          <a:p>
            <a:r>
              <a:rPr lang="en-GB" dirty="0" smtClean="0"/>
              <a:t>Assertions failures</a:t>
            </a:r>
          </a:p>
          <a:p>
            <a:pPr lvl="1"/>
            <a:r>
              <a:rPr lang="en-GB" sz="2400" dirty="0" smtClean="0"/>
              <a:t>Running your unit tests to see if they fail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Sounds good. How do I use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VS2008 – </a:t>
            </a:r>
            <a:r>
              <a:rPr lang="en-GB" dirty="0" err="1" smtClean="0"/>
              <a:t>MSTest</a:t>
            </a:r>
            <a:r>
              <a:rPr lang="en-GB" dirty="0" smtClean="0"/>
              <a:t> with </a:t>
            </a:r>
            <a:r>
              <a:rPr lang="en-GB" dirty="0" err="1" smtClean="0"/>
              <a:t>HostType</a:t>
            </a:r>
            <a:endParaRPr lang="en-GB" dirty="0" smtClean="0"/>
          </a:p>
          <a:p>
            <a:pPr lvl="1"/>
            <a:r>
              <a:rPr lang="en-GB" dirty="0" smtClean="0"/>
              <a:t>Showing repro, breakpoints etc</a:t>
            </a:r>
          </a:p>
          <a:p>
            <a:r>
              <a:rPr lang="en-GB" dirty="0" smtClean="0"/>
              <a:t>Command line – </a:t>
            </a:r>
            <a:r>
              <a:rPr lang="en-GB" dirty="0" err="1" smtClean="0"/>
              <a:t>mchess</a:t>
            </a:r>
            <a:endParaRPr lang="en-GB" dirty="0" smtClean="0"/>
          </a:p>
          <a:p>
            <a:r>
              <a:rPr lang="en-GB" dirty="0" smtClean="0"/>
              <a:t>Chessboard</a:t>
            </a:r>
          </a:p>
          <a:p>
            <a:pPr lvl="1"/>
            <a:r>
              <a:rPr lang="en-GB" dirty="0" err="1" smtClean="0"/>
              <a:t>ConcurrencyExplorer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VS2008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mchess.exe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Chessboard &amp; Concurrency Explorer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CHESS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CHESS loop is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45287" y="2641060"/>
            <a:ext cx="5517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ChessTest.Startup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</a:p>
          <a:p>
            <a:endParaRPr lang="en-GB" dirty="0" smtClean="0">
              <a:solidFill>
                <a:schemeClr val="bg1"/>
              </a:solidFill>
              <a:latin typeface="Droid Sans Mono"/>
              <a:cs typeface="Droid Sans Mono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While (exists unexplored schedules)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	</a:t>
            </a:r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ChessTest.Run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}</a:t>
            </a:r>
          </a:p>
          <a:p>
            <a:endParaRPr lang="en-GB" dirty="0" smtClean="0">
              <a:solidFill>
                <a:schemeClr val="bg1"/>
              </a:solidFill>
              <a:latin typeface="Droid Sans Mono"/>
              <a:cs typeface="Droid Sans Mono"/>
            </a:endParaRPr>
          </a:p>
          <a:p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ChessTest.Shutdown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  <a:endParaRPr lang="en-GB" dirty="0">
              <a:solidFill>
                <a:schemeClr val="bg1"/>
              </a:solidFill>
              <a:latin typeface="Droid Sans Mono"/>
              <a:cs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CHESS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/>
              <a:t>ChessTest.Run</a:t>
            </a:r>
            <a:r>
              <a:rPr lang="en-GB" sz="2800" dirty="0" smtClean="0"/>
              <a:t>() should always start in the same state</a:t>
            </a:r>
          </a:p>
          <a:p>
            <a:pPr lvl="1"/>
            <a:r>
              <a:rPr lang="en-GB" sz="2400" dirty="0" smtClean="0"/>
              <a:t>Watch for statics, thread pools etc</a:t>
            </a:r>
          </a:p>
          <a:p>
            <a:r>
              <a:rPr lang="en-GB" sz="2800" dirty="0" smtClean="0"/>
              <a:t>You’ll need to create at least one additional thread </a:t>
            </a:r>
            <a:r>
              <a:rPr lang="en-US" sz="2800" dirty="0" err="1" smtClean="0">
                <a:sym typeface="Wingdings"/>
              </a:rPr>
              <a:t></a:t>
            </a:r>
            <a:endParaRPr lang="en-US" sz="2800" dirty="0" smtClean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But due to space being exponential on threads, use the minimum you can</a:t>
            </a:r>
          </a:p>
          <a:p>
            <a:r>
              <a:rPr lang="en-US" sz="2800" dirty="0" smtClean="0">
                <a:sym typeface="Wingdings"/>
              </a:rPr>
              <a:t>Try to keep tests small, each testing one scenario</a:t>
            </a:r>
          </a:p>
          <a:p>
            <a:pPr lvl="1"/>
            <a:r>
              <a:rPr lang="en-US" sz="2400" dirty="0" smtClean="0">
                <a:sym typeface="Wingdings"/>
              </a:rPr>
              <a:t>Again, keeps the search space under control</a:t>
            </a:r>
          </a:p>
          <a:p>
            <a:r>
              <a:rPr lang="en-US" sz="2800" dirty="0" smtClean="0">
                <a:sym typeface="Wingdings"/>
              </a:rPr>
              <a:t>Avoid any external source of non-determinism</a:t>
            </a:r>
          </a:p>
          <a:p>
            <a:pPr lvl="1"/>
            <a:r>
              <a:rPr lang="es-ES_tradnl" sz="2400" dirty="0" smtClean="0">
                <a:sym typeface="Wingdings"/>
              </a:rPr>
              <a:t>Network </a:t>
            </a:r>
            <a:r>
              <a:rPr lang="es-ES_tradnl" sz="2400" dirty="0" err="1" smtClean="0">
                <a:sym typeface="Wingdings"/>
              </a:rPr>
              <a:t>calls</a:t>
            </a:r>
            <a:r>
              <a:rPr lang="es-ES_tradnl" sz="2400" dirty="0" smtClean="0">
                <a:sym typeface="Wingdings"/>
              </a:rPr>
              <a:t>, </a:t>
            </a:r>
            <a:r>
              <a:rPr lang="es-ES_tradnl" sz="2400" dirty="0" err="1" smtClean="0">
                <a:sym typeface="Wingdings"/>
              </a:rPr>
              <a:t>async</a:t>
            </a:r>
            <a:r>
              <a:rPr lang="es-ES_tradnl" sz="2400" dirty="0" smtClean="0">
                <a:sym typeface="Wingdings"/>
              </a:rPr>
              <a:t> file IO, </a:t>
            </a:r>
            <a:r>
              <a:rPr lang="es-ES_tradnl" sz="2400" dirty="0" err="1" smtClean="0">
                <a:sym typeface="Wingdings"/>
              </a:rPr>
              <a:t>user</a:t>
            </a:r>
            <a:r>
              <a:rPr lang="es-ES_tradnl" sz="2400" dirty="0" smtClean="0">
                <a:sym typeface="Wingdings"/>
              </a:rPr>
              <a:t> </a:t>
            </a:r>
            <a:r>
              <a:rPr lang="es-ES_tradnl" sz="2400" dirty="0" err="1" smtClean="0">
                <a:sym typeface="Wingdings"/>
              </a:rPr>
              <a:t>input</a:t>
            </a:r>
            <a:r>
              <a:rPr lang="es-ES_tradnl" sz="2400" dirty="0" smtClean="0">
                <a:sym typeface="Wingdings"/>
              </a:rPr>
              <a:t> </a:t>
            </a:r>
            <a:r>
              <a:rPr lang="es-ES_tradnl" sz="2400" dirty="0" err="1" smtClean="0">
                <a:sym typeface="Wingdings"/>
              </a:rPr>
              <a:t>etc</a:t>
            </a:r>
            <a:endParaRPr lang="en-GB" sz="2400" dirty="0" smtClean="0"/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Refinement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large suites of small tests is tiresome</a:t>
            </a:r>
          </a:p>
          <a:p>
            <a:r>
              <a:rPr lang="en-GB" dirty="0" smtClean="0"/>
              <a:t>If sequential tests all pass, then can write a set of concurrent tests </a:t>
            </a:r>
            <a:r>
              <a:rPr lang="en-GB" i="1" dirty="0" smtClean="0"/>
              <a:t>without assertions</a:t>
            </a:r>
          </a:p>
          <a:p>
            <a:r>
              <a:rPr lang="en-GB" dirty="0" smtClean="0"/>
              <a:t>Then CHESS will run those tests with coarse locking and observe the results</a:t>
            </a:r>
          </a:p>
          <a:p>
            <a:r>
              <a:rPr lang="en-GB" dirty="0" smtClean="0"/>
              <a:t>And then use those results as assertions for doing the full concurrency tests</a:t>
            </a:r>
          </a:p>
          <a:p>
            <a:r>
              <a:rPr lang="en-GB" dirty="0" smtClean="0"/>
              <a:t>How awesome is that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one advice to novices from concurrency experts with regard to concurrent programming</a:t>
            </a:r>
          </a:p>
          <a:p>
            <a:pPr lvl="1"/>
            <a:r>
              <a:rPr lang="en-GB" dirty="0" smtClean="0"/>
              <a:t>“Don’t do it”</a:t>
            </a:r>
          </a:p>
          <a:p>
            <a:r>
              <a:rPr lang="en-GB" dirty="0" smtClean="0"/>
              <a:t>It can be bordering on black magic</a:t>
            </a:r>
          </a:p>
          <a:p>
            <a:pPr lvl="1"/>
            <a:r>
              <a:rPr lang="en-GB" dirty="0" smtClean="0"/>
              <a:t>Many subtleties, very hard to reason against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smtClean="0"/>
              <a:t>Research Page</a:t>
            </a:r>
          </a:p>
          <a:p>
            <a:pPr lvl="1"/>
            <a:r>
              <a:rPr lang="en-US" sz="1400" dirty="0" smtClean="0"/>
              <a:t>http://</a:t>
            </a:r>
            <a:r>
              <a:rPr lang="en-US" sz="1400" dirty="0" err="1" smtClean="0"/>
              <a:t>research.microsoft.com</a:t>
            </a:r>
            <a:r>
              <a:rPr lang="en-US" sz="1400" dirty="0" smtClean="0"/>
              <a:t>/en-us/projects/chess/</a:t>
            </a:r>
            <a:endParaRPr lang="en-GB" sz="1400" dirty="0" smtClean="0"/>
          </a:p>
          <a:p>
            <a:r>
              <a:rPr lang="en-GB" sz="1400" dirty="0" err="1" smtClean="0"/>
              <a:t>DevLabs</a:t>
            </a:r>
            <a:r>
              <a:rPr lang="en-GB" sz="1400" dirty="0" smtClean="0"/>
              <a:t> Page</a:t>
            </a:r>
          </a:p>
          <a:p>
            <a:pPr lvl="1"/>
            <a:r>
              <a:rPr lang="en-US" sz="1400" dirty="0" smtClean="0"/>
              <a:t>http://msdn.microsoft.com/en-us/devlabs/cc950526.aspx</a:t>
            </a:r>
            <a:endParaRPr lang="en-GB" sz="1400" dirty="0" smtClean="0"/>
          </a:p>
          <a:p>
            <a:r>
              <a:rPr lang="en-GB" sz="1400" dirty="0" smtClean="0"/>
              <a:t>CHESS Blog</a:t>
            </a:r>
          </a:p>
          <a:p>
            <a:pPr lvl="1"/>
            <a:r>
              <a:rPr lang="en-GB" sz="1000" dirty="0" smtClean="0"/>
              <a:t> </a:t>
            </a:r>
            <a:r>
              <a:rPr lang="en-US" sz="1000" dirty="0" smtClean="0">
                <a:hlinkClick r:id="rId2"/>
              </a:rPr>
              <a:t>http://blogs.msdn.com/b/chess</a:t>
            </a:r>
            <a:endParaRPr lang="en-US" sz="1000" dirty="0" smtClean="0"/>
          </a:p>
          <a:p>
            <a:r>
              <a:rPr lang="en-US" sz="1400" dirty="0" smtClean="0"/>
              <a:t>CHESS forum</a:t>
            </a:r>
          </a:p>
          <a:p>
            <a:pPr lvl="1"/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http://social.msdn.microsoft.com/Forums/en/chess</a:t>
            </a:r>
            <a:endParaRPr lang="en-US" sz="1000" dirty="0" smtClean="0"/>
          </a:p>
          <a:p>
            <a:r>
              <a:rPr lang="en-US" sz="1400" dirty="0" smtClean="0"/>
              <a:t>Running in 64bit </a:t>
            </a:r>
          </a:p>
          <a:p>
            <a:pPr lvl="1"/>
            <a:r>
              <a:rPr lang="en-US" sz="1000" dirty="0" smtClean="0">
                <a:hlinkClick r:id="rId4"/>
              </a:rPr>
              <a:t>http://social.msdn.microsoft.com/Forums/en-US/chess/thread/2f25caf6-ce8e-4070-b1f5-6ef5554140cc</a:t>
            </a:r>
            <a:endParaRPr lang="en-US" sz="1000" dirty="0" smtClean="0"/>
          </a:p>
          <a:p>
            <a:r>
              <a:rPr lang="en-US" sz="1400" dirty="0" smtClean="0"/>
              <a:t>A discussion on what constitutes a data race</a:t>
            </a:r>
          </a:p>
          <a:p>
            <a:pPr lvl="1"/>
            <a:r>
              <a:rPr lang="en-US" sz="1000" dirty="0" smtClean="0">
                <a:hlinkClick r:id="rId5"/>
              </a:rPr>
              <a:t>http://social.msdn.microsoft.com/Forums/en/chess/thread/72b74537-15aa-4d6b-891c-335c12927682</a:t>
            </a:r>
            <a:endParaRPr lang="en-US" sz="1000" dirty="0" smtClean="0"/>
          </a:p>
          <a:p>
            <a:r>
              <a:rPr lang="en-US" sz="1400" dirty="0" smtClean="0"/>
              <a:t>The documentation and samples that come with the install</a:t>
            </a:r>
          </a:p>
          <a:p>
            <a:pPr lvl="1"/>
            <a:r>
              <a:rPr lang="en-US" sz="1000" dirty="0" smtClean="0"/>
              <a:t>These list command line options, </a:t>
            </a:r>
            <a:r>
              <a:rPr lang="en-US" sz="1000" dirty="0" err="1" smtClean="0"/>
              <a:t>MSTest</a:t>
            </a:r>
            <a:r>
              <a:rPr lang="en-US" sz="1000" dirty="0" smtClean="0"/>
              <a:t> options etc</a:t>
            </a:r>
          </a:p>
          <a:p>
            <a:r>
              <a:rPr lang="en-US" sz="1400" dirty="0" smtClean="0"/>
              <a:t>Various useful posts on memory models etc</a:t>
            </a:r>
          </a:p>
          <a:p>
            <a:pPr lvl="1"/>
            <a:r>
              <a:rPr lang="en-US" sz="1000" dirty="0" smtClean="0">
                <a:hlinkClick r:id="rId6"/>
              </a:rPr>
              <a:t>http://blogs.sun.com/dave/entry/qpi_quiescence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7"/>
              </a:rPr>
              <a:t>http://www.yoda.arachsys.com/csharp/threads/volatility.shtml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8"/>
              </a:rPr>
              <a:t>http://www.drdobbs.com/architecture-and-design/184405316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9"/>
              </a:rPr>
              <a:t>http://herbsutter.com/2008/08/05/effective-concurrency-lock-free-code-a-false-sense-of-security/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10"/>
              </a:rPr>
              <a:t>http://www.bluebytesoftware.com/blog/CommentView,guid,dd3aff8a-7f8d-4de6-a2e7-d199662b68f4.aspx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11"/>
              </a:rPr>
              <a:t>http://www.albahari.com/threading/part4.aspx</a:t>
            </a:r>
            <a:endParaRPr lang="en-US" sz="1000" dirty="0" smtClean="0"/>
          </a:p>
          <a:p>
            <a:pPr lvl="1"/>
            <a:r>
              <a:rPr lang="en-US" sz="1000" dirty="0" err="1" smtClean="0"/>
              <a:t>http://igoro.com/archive/volatile-keyword-in-c-memory-model-explained/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forget the feedback cards!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more on data races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detect</a:t>
            </a:r>
            <a:r>
              <a:rPr lang="en-GB" dirty="0" smtClean="0"/>
              <a:t> would </a:t>
            </a:r>
            <a:r>
              <a:rPr lang="en-GB" dirty="0" smtClean="0"/>
              <a:t>need to sample *every* memory access</a:t>
            </a:r>
          </a:p>
          <a:p>
            <a:r>
              <a:rPr lang="en-GB" dirty="0" smtClean="0"/>
              <a:t>Uses heuristics to predict which memory access may result in a data race</a:t>
            </a:r>
          </a:p>
          <a:p>
            <a:pPr lvl="1"/>
            <a:r>
              <a:rPr lang="en-GB" dirty="0" smtClean="0"/>
              <a:t>&lt;5% of memory accesses sampled</a:t>
            </a:r>
          </a:p>
          <a:p>
            <a:pPr lvl="1"/>
            <a:r>
              <a:rPr lang="en-GB" dirty="0" smtClean="0"/>
              <a:t>Less than 30% overhead</a:t>
            </a:r>
          </a:p>
          <a:p>
            <a:pPr lvl="2"/>
            <a:r>
              <a:rPr lang="en-GB" dirty="0" smtClean="0"/>
              <a:t>Compared to &gt; 1000% for some other tools</a:t>
            </a:r>
          </a:p>
          <a:p>
            <a:r>
              <a:rPr lang="en-GB" dirty="0" smtClean="0"/>
              <a:t>Detects benign data races</a:t>
            </a:r>
          </a:p>
          <a:p>
            <a:pPr lvl="1"/>
            <a:r>
              <a:rPr lang="en-GB" dirty="0" smtClean="0"/>
              <a:t>Runs program down both paths of the race to detect if there are any observable differences (?)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Concurrent code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recipe:</a:t>
            </a:r>
          </a:p>
          <a:p>
            <a:pPr lvl="1"/>
            <a:r>
              <a:rPr lang="en-GB" dirty="0" smtClean="0"/>
              <a:t>Take lots of threads</a:t>
            </a:r>
          </a:p>
          <a:p>
            <a:pPr lvl="1"/>
            <a:r>
              <a:rPr lang="en-GB" dirty="0" smtClean="0"/>
              <a:t>Stir in a spoonful of random sleeps</a:t>
            </a:r>
          </a:p>
          <a:p>
            <a:pPr lvl="1"/>
            <a:r>
              <a:rPr lang="en-GB" dirty="0" smtClean="0"/>
              <a:t>Wrap the mixture in a large loop</a:t>
            </a:r>
          </a:p>
          <a:p>
            <a:pPr lvl="1"/>
            <a:r>
              <a:rPr lang="en-GB" dirty="0" smtClean="0"/>
              <a:t>Allow to cook for several minutes / hours / days</a:t>
            </a:r>
          </a:p>
          <a:p>
            <a:r>
              <a:rPr lang="en-GB" i="1" dirty="0" smtClean="0"/>
              <a:t>Hope </a:t>
            </a:r>
            <a:r>
              <a:rPr lang="en-GB" dirty="0" smtClean="0"/>
              <a:t>that the stress causes random thread interactions</a:t>
            </a:r>
          </a:p>
          <a:p>
            <a:pPr lvl="1"/>
            <a:r>
              <a:rPr lang="en-GB" dirty="0" smtClean="0"/>
              <a:t>And thus that threading errors are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3810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test like that?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scheduler is out of your control and non-deterministic</a:t>
            </a:r>
          </a:p>
          <a:p>
            <a:r>
              <a:rPr lang="en-GB" dirty="0" smtClean="0"/>
              <a:t>Stressing the system is the only way to attempt to get different interactions</a:t>
            </a:r>
          </a:p>
          <a:p>
            <a:pPr lvl="1"/>
            <a:r>
              <a:rPr lang="en-GB" dirty="0" smtClean="0"/>
              <a:t>And it’s through </a:t>
            </a:r>
            <a:r>
              <a:rPr lang="en-GB" b="1" dirty="0" smtClean="0"/>
              <a:t>just the right</a:t>
            </a:r>
            <a:r>
              <a:rPr lang="en-GB" dirty="0" smtClean="0"/>
              <a:t> interactions that concurrency issues are found</a:t>
            </a:r>
          </a:p>
          <a:p>
            <a:r>
              <a:rPr lang="en-GB" dirty="0" smtClean="0"/>
              <a:t>Not much different to just tossing a coin</a:t>
            </a:r>
          </a:p>
          <a:p>
            <a:pPr lvl="1"/>
            <a:r>
              <a:rPr lang="en-GB" dirty="0" smtClean="0"/>
              <a:t>Actually, slightly worse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that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issues are always down to the </a:t>
            </a:r>
            <a:r>
              <a:rPr lang="en-GB" dirty="0" err="1" smtClean="0"/>
              <a:t>interleavings</a:t>
            </a:r>
            <a:r>
              <a:rPr lang="en-GB" dirty="0" smtClean="0"/>
              <a:t> between threads that occur</a:t>
            </a:r>
          </a:p>
          <a:p>
            <a:pPr lvl="1"/>
            <a:r>
              <a:rPr lang="en-GB" dirty="0" smtClean="0"/>
              <a:t>Those are outside of your control</a:t>
            </a:r>
          </a:p>
          <a:p>
            <a:r>
              <a:rPr lang="en-GB" dirty="0" smtClean="0"/>
              <a:t>No guarantee that a stress test will cover all (or even many) of the possible space</a:t>
            </a:r>
          </a:p>
          <a:p>
            <a:pPr lvl="1"/>
            <a:r>
              <a:rPr lang="en-GB" dirty="0" smtClean="0"/>
              <a:t>So no real confidence even if the test passes</a:t>
            </a:r>
          </a:p>
          <a:p>
            <a:r>
              <a:rPr lang="en-GB" dirty="0" smtClean="0"/>
              <a:t>And if a bug is found, repro it is very difficult</a:t>
            </a:r>
          </a:p>
          <a:p>
            <a:pPr lvl="1"/>
            <a:r>
              <a:rPr lang="en-GB" dirty="0" smtClean="0"/>
              <a:t>And adding trace etc tends to change 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962150"/>
            <a:ext cx="62738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524000"/>
            <a:ext cx="6223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3637</TotalTime>
  <Words>1266</Words>
  <Application>Microsoft Macintosh PowerPoint</Application>
  <PresentationFormat>On-screen Show 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</vt:lpstr>
      <vt:lpstr>CHESS  Finding and Reproducing Heisenbugs</vt:lpstr>
      <vt:lpstr>Slide 2</vt:lpstr>
      <vt:lpstr>Concurrency is hard</vt:lpstr>
      <vt:lpstr>Testing Concurrent code is hard</vt:lpstr>
      <vt:lpstr>Slide 5</vt:lpstr>
      <vt:lpstr>Why test like that?</vt:lpstr>
      <vt:lpstr>Problems with that approach</vt:lpstr>
      <vt:lpstr>Slide 8</vt:lpstr>
      <vt:lpstr>Slide 9</vt:lpstr>
      <vt:lpstr>CHESS – what is it?</vt:lpstr>
      <vt:lpstr>CHESS – what it isn’t</vt:lpstr>
      <vt:lpstr>Demo</vt:lpstr>
      <vt:lpstr>How does it work?</vt:lpstr>
      <vt:lpstr>How does it work?</vt:lpstr>
      <vt:lpstr>So, does it explore all interleavings?</vt:lpstr>
      <vt:lpstr>That’s quite big, right?</vt:lpstr>
      <vt:lpstr>Slide 17</vt:lpstr>
      <vt:lpstr>So what does it do?</vt:lpstr>
      <vt:lpstr>Is that better?</vt:lpstr>
      <vt:lpstr>But that means it’s not exhaustive?</vt:lpstr>
      <vt:lpstr>When does it pre-empt?</vt:lpstr>
      <vt:lpstr>So what can CHESS find?</vt:lpstr>
      <vt:lpstr>Sounds good. How do I use it?</vt:lpstr>
      <vt:lpstr>VS2008 Demo</vt:lpstr>
      <vt:lpstr>mchess.exe Demo</vt:lpstr>
      <vt:lpstr>Chessboard &amp; Concurrency Explorer</vt:lpstr>
      <vt:lpstr>How to write CHESS tests</vt:lpstr>
      <vt:lpstr>How to write CHESS tests</vt:lpstr>
      <vt:lpstr>Refinement checking</vt:lpstr>
      <vt:lpstr>References</vt:lpstr>
      <vt:lpstr>Don’t forget the feedback cards!</vt:lpstr>
      <vt:lpstr>A little more on data races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Strong</dc:creator>
  <cp:lastModifiedBy>Steve Strong</cp:lastModifiedBy>
  <cp:revision>39</cp:revision>
  <dcterms:created xsi:type="dcterms:W3CDTF">2010-06-16T11:21:26Z</dcterms:created>
  <dcterms:modified xsi:type="dcterms:W3CDTF">2010-06-16T11:23:33Z</dcterms:modified>
</cp:coreProperties>
</file>