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79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69" r:id="rId12"/>
    <p:sldId id="270" r:id="rId13"/>
    <p:sldId id="271" r:id="rId14"/>
    <p:sldId id="264" r:id="rId15"/>
    <p:sldId id="273" r:id="rId16"/>
    <p:sldId id="265" r:id="rId17"/>
    <p:sldId id="274" r:id="rId18"/>
    <p:sldId id="277" r:id="rId19"/>
    <p:sldId id="266" r:id="rId20"/>
    <p:sldId id="275" r:id="rId21"/>
    <p:sldId id="267" r:id="rId22"/>
    <p:sldId id="278" r:id="rId23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675" autoAdjust="0"/>
  </p:normalViewPr>
  <p:slideViewPr>
    <p:cSldViewPr snapToGrid="0"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7"/>
          <p:cNvGrpSpPr/>
          <p:nvPr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smtClean="0">
                  <a:solidFill>
                    <a:srgbClr val="013478"/>
                  </a:solidFill>
                </a:rPr>
                <a:t>sstrong@imeta.co.uk  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imeta_white_on_black_300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1984" y="6026253"/>
            <a:ext cx="1548912" cy="76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Concurrency Overview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abstraction for work items</a:t>
            </a:r>
          </a:p>
          <a:p>
            <a:pPr lvl="1"/>
            <a:r>
              <a:rPr lang="en-GB" dirty="0" smtClean="0"/>
              <a:t>To be used in preference to QUWI</a:t>
            </a:r>
          </a:p>
          <a:p>
            <a:r>
              <a:rPr lang="en-GB" dirty="0" err="1" smtClean="0"/>
              <a:t>Waitable</a:t>
            </a:r>
            <a:r>
              <a:rPr lang="en-GB" dirty="0" smtClean="0"/>
              <a:t>, Cancellable</a:t>
            </a:r>
          </a:p>
          <a:p>
            <a:r>
              <a:rPr lang="en-GB" dirty="0" smtClean="0"/>
              <a:t>Can handle exceptions</a:t>
            </a:r>
          </a:p>
          <a:p>
            <a:r>
              <a:rPr lang="en-GB" dirty="0" smtClean="0"/>
              <a:t>And support continuations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tasks to be chained and automatically scheduled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ContinueWith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Can specify when to continue, such as</a:t>
            </a:r>
          </a:p>
          <a:p>
            <a:pPr lvl="2"/>
            <a:r>
              <a:rPr lang="en-GB" dirty="0" err="1" smtClean="0"/>
              <a:t>OnRanToCompletion</a:t>
            </a:r>
            <a:endParaRPr lang="en-GB" dirty="0" smtClean="0"/>
          </a:p>
          <a:p>
            <a:pPr lvl="2"/>
            <a:r>
              <a:rPr lang="en-GB" dirty="0" err="1" smtClean="0"/>
              <a:t>OnFaulted</a:t>
            </a:r>
            <a:endParaRPr lang="en-GB" dirty="0" smtClean="0"/>
          </a:p>
          <a:p>
            <a:pPr lvl="2"/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smtClean="0"/>
              <a:t>Very powerful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Tasks &amp; Continuations</a:t>
            </a:r>
            <a:endParaRPr lang="en-GB" dirty="0" smtClean="0"/>
          </a:p>
          <a:p>
            <a:r>
              <a:rPr lang="en-GB" dirty="0" smtClean="0"/>
              <a:t>UI </a:t>
            </a:r>
            <a:r>
              <a:rPr lang="en-GB" dirty="0" smtClean="0"/>
              <a:t>Thread </a:t>
            </a:r>
            <a:r>
              <a:rPr lang="en-GB" dirty="0" smtClean="0"/>
              <a:t>marshalling</a:t>
            </a:r>
          </a:p>
          <a:p>
            <a:r>
              <a:rPr lang="en-GB" dirty="0" smtClean="0"/>
              <a:t>Cancellations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smtClean="0"/>
              <a:t>But Parallel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over events</a:t>
            </a:r>
          </a:p>
          <a:p>
            <a:r>
              <a:rPr lang="en-GB" dirty="0" smtClean="0"/>
              <a:t>Cleaner </a:t>
            </a:r>
            <a:r>
              <a:rPr lang="en-GB" dirty="0" err="1" smtClean="0"/>
              <a:t>async</a:t>
            </a:r>
            <a:r>
              <a:rPr lang="en-GB" dirty="0" smtClean="0"/>
              <a:t> code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 </a:t>
            </a:r>
            <a:r>
              <a:rPr lang="en-GB" dirty="0" err="1" smtClean="0"/>
              <a:t>VMs</a:t>
            </a:r>
            <a:r>
              <a:rPr lang="en-GB" dirty="0" smtClean="0"/>
              <a:t> NOW!!!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concurrent code, quite frankly, sucks</a:t>
            </a:r>
          </a:p>
          <a:p>
            <a:r>
              <a:rPr lang="en-GB" dirty="0" smtClean="0"/>
              <a:t>Non-determinism everywhere</a:t>
            </a:r>
          </a:p>
          <a:p>
            <a:pPr lvl="1"/>
            <a:r>
              <a:rPr lang="en-GB" dirty="0" smtClean="0"/>
              <a:t>Very hard to construct and sort of meaningful testing strategy</a:t>
            </a:r>
          </a:p>
          <a:p>
            <a:pPr lvl="1"/>
            <a:r>
              <a:rPr lang="en-GB" dirty="0" smtClean="0"/>
              <a:t>Best that most manage is just multi-threaded stress testing</a:t>
            </a:r>
          </a:p>
          <a:p>
            <a:r>
              <a:rPr lang="en-GB" dirty="0" smtClean="0"/>
              <a:t>CHESS to the rescue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github.com/srstrong/</a:t>
            </a:r>
            <a:r>
              <a:rPr lang="en-US" sz="3200" dirty="0" err="1" smtClean="0">
                <a:solidFill>
                  <a:schemeClr val="bg1"/>
                </a:solidFill>
              </a:rPr>
              <a:t>NDC</a:t>
            </a:r>
            <a:r>
              <a:rPr lang="en-US" sz="3200" smtClean="0">
                <a:solidFill>
                  <a:schemeClr val="bg1"/>
                </a:solidFill>
              </a:rPr>
              <a:t>-</a:t>
            </a:r>
            <a:r>
              <a:rPr lang="en-US" sz="3200" smtClean="0">
                <a:solidFill>
                  <a:schemeClr val="bg1"/>
                </a:solidFill>
              </a:rPr>
              <a:t>Overview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Transaction Memory</a:t>
            </a:r>
          </a:p>
          <a:p>
            <a:pPr lvl="1"/>
            <a:r>
              <a:rPr lang="en-GB" dirty="0" smtClean="0"/>
              <a:t>A promising approach for those times when you have to have shared state</a:t>
            </a:r>
          </a:p>
          <a:p>
            <a:pPr lvl="1"/>
            <a:r>
              <a:rPr lang="en-GB" dirty="0" smtClean="0"/>
              <a:t>Microsoft Research project got as far as a beta</a:t>
            </a:r>
          </a:p>
          <a:p>
            <a:pPr lvl="1"/>
            <a:r>
              <a:rPr lang="en-GB" dirty="0" smtClean="0"/>
              <a:t>There was to be an in-depth talk later today</a:t>
            </a:r>
          </a:p>
          <a:p>
            <a:pPr lvl="1"/>
            <a:r>
              <a:rPr lang="en-GB" dirty="0" smtClean="0"/>
              <a:t>But the project got canned a few weeks back </a:t>
            </a:r>
            <a:r>
              <a:rPr lang="en-US" dirty="0" err="1" smtClean="0">
                <a:sym typeface="Wingdings"/>
              </a:rPr>
              <a:t>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Something similar might be in .Net one day</a:t>
            </a:r>
          </a:p>
          <a:p>
            <a:r>
              <a:rPr lang="en-US" dirty="0" smtClean="0">
                <a:sym typeface="Wingdings"/>
              </a:rPr>
              <a:t>Other languages (e.g., </a:t>
            </a:r>
            <a:r>
              <a:rPr lang="en-US" dirty="0" err="1" smtClean="0">
                <a:sym typeface="Wingdings"/>
              </a:rPr>
              <a:t>Clojure</a:t>
            </a:r>
            <a:r>
              <a:rPr lang="en-US" dirty="0" smtClean="0">
                <a:sym typeface="Wingdings"/>
              </a:rPr>
              <a:t>) have it today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Core threading infrastructure improved in .Net 4</a:t>
            </a:r>
          </a:p>
          <a:p>
            <a:r>
              <a:rPr lang="en-GB" sz="2800" dirty="0" smtClean="0"/>
              <a:t>But new abstractions mean it will be used less</a:t>
            </a:r>
          </a:p>
          <a:p>
            <a:r>
              <a:rPr lang="en-GB" sz="2800" dirty="0" smtClean="0"/>
              <a:t>Data parallelism through </a:t>
            </a:r>
            <a:r>
              <a:rPr lang="en-GB" sz="2800" dirty="0" err="1" smtClean="0"/>
              <a:t>Parallel.For[Each</a:t>
            </a:r>
            <a:r>
              <a:rPr lang="en-GB" sz="2800" dirty="0" smtClean="0"/>
              <a:t>]</a:t>
            </a:r>
          </a:p>
          <a:p>
            <a:r>
              <a:rPr lang="en-GB" sz="2800" dirty="0" smtClean="0"/>
              <a:t>Tasks parallelism through Task</a:t>
            </a:r>
          </a:p>
          <a:p>
            <a:r>
              <a:rPr lang="en-GB" sz="2800" dirty="0" smtClean="0"/>
              <a:t>Parallel </a:t>
            </a:r>
            <a:r>
              <a:rPr lang="en-GB" sz="2800" dirty="0" err="1" smtClean="0"/>
              <a:t>Linq</a:t>
            </a:r>
            <a:r>
              <a:rPr lang="en-GB" sz="2800" dirty="0" smtClean="0"/>
              <a:t> execution</a:t>
            </a:r>
          </a:p>
          <a:p>
            <a:r>
              <a:rPr lang="en-GB" sz="2800" dirty="0" smtClean="0"/>
              <a:t>Improved testing support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Threading</a:t>
            </a:r>
          </a:p>
          <a:p>
            <a:r>
              <a:rPr lang="en-GB" dirty="0" smtClean="0"/>
              <a:t>Data Parallelism</a:t>
            </a:r>
          </a:p>
          <a:p>
            <a:r>
              <a:rPr lang="en-GB" dirty="0" smtClean="0"/>
              <a:t>Task Parallelism</a:t>
            </a:r>
          </a:p>
          <a:p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Reactive Extensions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bedrock of any concurrent code</a:t>
            </a:r>
          </a:p>
          <a:p>
            <a:r>
              <a:rPr lang="en-GB" dirty="0" smtClean="0"/>
              <a:t>Better abstractions exist in .Net 4.0</a:t>
            </a:r>
          </a:p>
          <a:p>
            <a:pPr lvl="1"/>
            <a:r>
              <a:rPr lang="en-GB" dirty="0" smtClean="0"/>
              <a:t>So don’t expect to be using “new Thread()” or “</a:t>
            </a:r>
            <a:r>
              <a:rPr lang="en-GB" dirty="0" err="1" smtClean="0"/>
              <a:t>ThreadPool.QueueUserWorkItem</a:t>
            </a:r>
            <a:r>
              <a:rPr lang="en-GB" dirty="0" smtClean="0"/>
              <a:t>()” so much</a:t>
            </a:r>
          </a:p>
          <a:p>
            <a:r>
              <a:rPr lang="en-GB" dirty="0" smtClean="0"/>
              <a:t>But still worth seeing what’s under the covers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ThreadPool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love, a reflection that the move is towards multi-core, concurrent code</a:t>
            </a:r>
          </a:p>
          <a:p>
            <a:pPr lvl="1"/>
            <a:r>
              <a:rPr lang="en-GB" dirty="0" smtClean="0"/>
              <a:t>Finer grained work items</a:t>
            </a:r>
          </a:p>
          <a:p>
            <a:r>
              <a:rPr lang="en-GB" dirty="0" smtClean="0"/>
              <a:t>Lock-free queue for holding work</a:t>
            </a:r>
          </a:p>
          <a:p>
            <a:pPr lvl="1"/>
            <a:r>
              <a:rPr lang="en-GB" dirty="0" smtClean="0"/>
              <a:t>Largely the same as </a:t>
            </a:r>
            <a:r>
              <a:rPr lang="en-GB" dirty="0" err="1" smtClean="0"/>
              <a:t>ConcurrentQueue</a:t>
            </a:r>
            <a:endParaRPr lang="en-GB" dirty="0" smtClean="0"/>
          </a:p>
          <a:p>
            <a:r>
              <a:rPr lang="en-GB" dirty="0" smtClean="0"/>
              <a:t>Local queues</a:t>
            </a:r>
          </a:p>
          <a:p>
            <a:r>
              <a:rPr lang="en-GB" dirty="0" smtClean="0"/>
              <a:t>Work stealing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ConcurrentDictionary</a:t>
            </a:r>
            <a:endParaRPr lang="en-GB" dirty="0" smtClean="0"/>
          </a:p>
          <a:p>
            <a:r>
              <a:rPr lang="en-GB" dirty="0" err="1" smtClean="0"/>
              <a:t>ConcurrentQueue</a:t>
            </a:r>
            <a:endParaRPr lang="en-GB" dirty="0" smtClean="0"/>
          </a:p>
          <a:p>
            <a:r>
              <a:rPr lang="en-GB" dirty="0" err="1" smtClean="0"/>
              <a:t>ConcurrentStack</a:t>
            </a:r>
            <a:endParaRPr lang="en-GB" dirty="0" smtClean="0"/>
          </a:p>
          <a:p>
            <a:r>
              <a:rPr lang="en-GB" dirty="0" err="1" smtClean="0"/>
              <a:t>ConcurrentBag</a:t>
            </a:r>
            <a:endParaRPr lang="en-GB" dirty="0" smtClean="0"/>
          </a:p>
          <a:p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err="1" smtClean="0"/>
              <a:t>ConcurrentList</a:t>
            </a:r>
            <a:endParaRPr lang="en-GB" dirty="0" smtClean="0"/>
          </a:p>
          <a:p>
            <a:pPr lvl="1"/>
            <a:r>
              <a:rPr lang="en-GB" dirty="0" smtClean="0"/>
              <a:t>No known algorithm for doing this in a lock-free manner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Miscellaneous bits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Barrier</a:t>
            </a:r>
          </a:p>
          <a:p>
            <a:pPr lvl="1"/>
            <a:r>
              <a:rPr lang="en-GB" dirty="0" smtClean="0"/>
              <a:t>Synchronisation mechanism</a:t>
            </a:r>
          </a:p>
          <a:p>
            <a:r>
              <a:rPr lang="en-GB" dirty="0" err="1" smtClean="0"/>
              <a:t>CountdownEvent</a:t>
            </a:r>
            <a:endParaRPr lang="en-GB" dirty="0" smtClean="0"/>
          </a:p>
          <a:p>
            <a:r>
              <a:rPr lang="en-GB" dirty="0" err="1" smtClean="0"/>
              <a:t>ManualResetEventSlim</a:t>
            </a:r>
            <a:r>
              <a:rPr lang="en-GB" dirty="0" smtClean="0"/>
              <a:t> / </a:t>
            </a:r>
            <a:r>
              <a:rPr lang="en-GB" dirty="0" err="1" smtClean="0"/>
              <a:t>SemaphoreSlim</a:t>
            </a:r>
            <a:endParaRPr lang="en-GB" dirty="0" smtClean="0"/>
          </a:p>
          <a:p>
            <a:r>
              <a:rPr lang="en-GB" dirty="0" err="1" smtClean="0"/>
              <a:t>SpinLock</a:t>
            </a:r>
            <a:r>
              <a:rPr lang="en-GB" dirty="0" smtClean="0"/>
              <a:t> / </a:t>
            </a:r>
            <a:r>
              <a:rPr lang="en-GB" dirty="0" err="1" smtClean="0"/>
              <a:t>SpinWait</a:t>
            </a:r>
            <a:endParaRPr lang="en-GB" dirty="0" smtClean="0"/>
          </a:p>
          <a:p>
            <a:r>
              <a:rPr lang="en-GB" dirty="0" err="1" smtClean="0"/>
              <a:t>ThreadLocal</a:t>
            </a:r>
            <a:r>
              <a:rPr lang="en-GB" dirty="0" smtClean="0"/>
              <a:t>&lt;T&gt;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Abstractions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Parallelism</a:t>
            </a:r>
          </a:p>
          <a:p>
            <a:r>
              <a:rPr lang="en-GB" dirty="0" smtClean="0"/>
              <a:t>Task Parallelism</a:t>
            </a:r>
          </a:p>
          <a:p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Reactive Extensions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r>
              <a:rPr lang="en-GB" dirty="0" smtClean="0"/>
              <a:t>(), </a:t>
            </a:r>
            <a:r>
              <a:rPr lang="en-GB" dirty="0" err="1" smtClean="0"/>
              <a:t>Parallel.ForEach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Very similar to the traditional “for” or “</a:t>
            </a:r>
            <a:r>
              <a:rPr lang="en-GB" dirty="0" err="1" smtClean="0"/>
              <a:t>foreach</a:t>
            </a:r>
            <a:r>
              <a:rPr lang="en-GB" dirty="0" smtClean="0"/>
              <a:t>” loops</a:t>
            </a:r>
          </a:p>
          <a:p>
            <a:r>
              <a:rPr lang="en-GB" dirty="0" smtClean="0"/>
              <a:t>But executing the loop body in parallel</a:t>
            </a:r>
          </a:p>
          <a:p>
            <a:pPr lvl="1"/>
            <a:r>
              <a:rPr lang="en-GB" dirty="0" smtClean="0"/>
              <a:t>Need to ensure iterations are independent</a:t>
            </a:r>
          </a:p>
          <a:p>
            <a:r>
              <a:rPr lang="en-GB" dirty="0" smtClean="0"/>
              <a:t>Support for exception handling, flow control &amp; cancellation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4000</TotalTime>
  <Words>438</Words>
  <Application>Microsoft Macintosh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</vt:lpstr>
      <vt:lpstr>.Net Concurrency Overview</vt:lpstr>
      <vt:lpstr>Slide 2</vt:lpstr>
      <vt:lpstr>Topics</vt:lpstr>
      <vt:lpstr>Threading</vt:lpstr>
      <vt:lpstr>ThreadPool</vt:lpstr>
      <vt:lpstr>Concurrent Collections</vt:lpstr>
      <vt:lpstr>And Miscellaneous bits</vt:lpstr>
      <vt:lpstr>New Abstractions</vt:lpstr>
      <vt:lpstr>Data Parallelism</vt:lpstr>
      <vt:lpstr>Parallel Demo</vt:lpstr>
      <vt:lpstr>Tasks</vt:lpstr>
      <vt:lpstr>Task Continuations</vt:lpstr>
      <vt:lpstr>Task Demo</vt:lpstr>
      <vt:lpstr>PLinq</vt:lpstr>
      <vt:lpstr>PLinq Demo</vt:lpstr>
      <vt:lpstr>Reactive Extensions</vt:lpstr>
      <vt:lpstr>Reactive Demo</vt:lpstr>
      <vt:lpstr>SWITCH VMs NOW!!!</vt:lpstr>
      <vt:lpstr>Testing</vt:lpstr>
      <vt:lpstr>CHESS Demo</vt:lpstr>
      <vt:lpstr>STM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Concurrency Overview</dc:title>
  <dc:creator>Steve Strong</dc:creator>
  <cp:lastModifiedBy>Steve Strong</cp:lastModifiedBy>
  <cp:revision>13</cp:revision>
  <dcterms:created xsi:type="dcterms:W3CDTF">2010-06-14T13:03:10Z</dcterms:created>
  <dcterms:modified xsi:type="dcterms:W3CDTF">2010-06-14T20:52:47Z</dcterms:modified>
</cp:coreProperties>
</file>