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93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86" r:id="rId11"/>
    <p:sldId id="271" r:id="rId12"/>
    <p:sldId id="269" r:id="rId13"/>
    <p:sldId id="272" r:id="rId14"/>
    <p:sldId id="270" r:id="rId15"/>
    <p:sldId id="273" r:id="rId16"/>
    <p:sldId id="288" r:id="rId17"/>
    <p:sldId id="274" r:id="rId18"/>
    <p:sldId id="275" r:id="rId19"/>
    <p:sldId id="280" r:id="rId20"/>
    <p:sldId id="268" r:id="rId21"/>
    <p:sldId id="276" r:id="rId22"/>
    <p:sldId id="282" r:id="rId23"/>
    <p:sldId id="283" r:id="rId24"/>
    <p:sldId id="284" r:id="rId25"/>
    <p:sldId id="285" r:id="rId26"/>
    <p:sldId id="289" r:id="rId27"/>
    <p:sldId id="290" r:id="rId28"/>
    <p:sldId id="291" r:id="rId29"/>
    <p:sldId id="279" r:id="rId30"/>
    <p:sldId id="277" r:id="rId31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</a:p>
            <a:p>
              <a:r>
                <a:rPr lang="en-GB" sz="1200" dirty="0" err="1" smtClean="0">
                  <a:solidFill>
                    <a:srgbClr val="013478"/>
                  </a:solidFill>
                </a:rPr>
                <a:t>sstrong@imeta.co.uk</a:t>
              </a:r>
              <a:r>
                <a:rPr lang="en-GB" sz="1200" dirty="0" smtClean="0">
                  <a:solidFill>
                    <a:srgbClr val="013478"/>
                  </a:solidFill>
                </a:rPr>
                <a:t> 	@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srstrong</a:t>
              </a:r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</a:p>
            <a:p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  +44 (0) 23 8076 2012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DDAD-5252-C048-A5F8-1776C8665A85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Introducing the Task Parallel Library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.For() &amp; .</a:t>
            </a:r>
            <a:r>
              <a:rPr lang="en-GB" dirty="0" err="1" smtClean="0"/>
              <a:t>ForEach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 partitions input into sets</a:t>
            </a:r>
          </a:p>
          <a:p>
            <a:r>
              <a:rPr lang="en-GB" dirty="0" smtClean="0"/>
              <a:t>Each thread given sets of work to process</a:t>
            </a:r>
          </a:p>
          <a:p>
            <a:r>
              <a:rPr lang="en-GB" dirty="0" smtClean="0"/>
              <a:t>Thread iterates over set calling lambda</a:t>
            </a:r>
          </a:p>
          <a:p>
            <a:r>
              <a:rPr lang="en-GB" dirty="0" smtClean="0"/>
              <a:t>If thread exhausts set, can “steal” from other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all those overloads?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as bad as it looks</a:t>
            </a:r>
          </a:p>
          <a:p>
            <a:r>
              <a:rPr lang="en-GB" dirty="0" smtClean="0"/>
              <a:t>5 key concepts</a:t>
            </a:r>
          </a:p>
          <a:p>
            <a:pPr lvl="1"/>
            <a:r>
              <a:rPr lang="en-GB" dirty="0" err="1" smtClean="0"/>
              <a:t>ParallelLoopState</a:t>
            </a:r>
            <a:endParaRPr lang="en-GB" dirty="0" smtClean="0"/>
          </a:p>
          <a:p>
            <a:pPr lvl="1"/>
            <a:r>
              <a:rPr lang="en-GB" dirty="0" smtClean="0"/>
              <a:t>Iteration Index</a:t>
            </a:r>
          </a:p>
          <a:p>
            <a:pPr lvl="1"/>
            <a:r>
              <a:rPr lang="en-GB" dirty="0" smtClean="0"/>
              <a:t>Local thread data</a:t>
            </a:r>
          </a:p>
          <a:p>
            <a:pPr lvl="1"/>
            <a:r>
              <a:rPr lang="en-GB" dirty="0" err="1" smtClean="0"/>
              <a:t>ParallelOptions</a:t>
            </a:r>
            <a:endParaRPr lang="en-GB" dirty="0" smtClean="0"/>
          </a:p>
          <a:p>
            <a:pPr lvl="1"/>
            <a:r>
              <a:rPr lang="en-GB" dirty="0" err="1" smtClean="0"/>
              <a:t>Partioner</a:t>
            </a:r>
            <a:r>
              <a:rPr lang="en-GB" dirty="0" smtClean="0"/>
              <a:t> &amp; </a:t>
            </a:r>
            <a:r>
              <a:rPr lang="en-GB" dirty="0" err="1" smtClean="0"/>
              <a:t>OrderablePartioner</a:t>
            </a:r>
            <a:endParaRPr lang="en-GB" dirty="0" smtClean="0"/>
          </a:p>
          <a:p>
            <a:r>
              <a:rPr lang="en-GB" dirty="0" smtClean="0"/>
              <a:t>Overloads are just combinations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ParallelLoopState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parameter that allows the loop to be monitored &amp; manipulated</a:t>
            </a:r>
          </a:p>
          <a:p>
            <a:pPr lvl="1"/>
            <a:r>
              <a:rPr lang="en-GB" dirty="0" err="1" smtClean="0"/>
              <a:t>IsStopped</a:t>
            </a:r>
            <a:r>
              <a:rPr lang="en-GB" dirty="0" smtClean="0"/>
              <a:t>, </a:t>
            </a:r>
            <a:r>
              <a:rPr lang="en-GB" dirty="0" err="1" smtClean="0"/>
              <a:t>IsExceptional</a:t>
            </a:r>
            <a:r>
              <a:rPr lang="en-GB" dirty="0" smtClean="0"/>
              <a:t>, </a:t>
            </a:r>
            <a:r>
              <a:rPr lang="en-GB" dirty="0" err="1" smtClean="0"/>
              <a:t>ShouldExit</a:t>
            </a:r>
            <a:r>
              <a:rPr lang="en-GB" dirty="0" smtClean="0"/>
              <a:t>, Break(), Stop()</a:t>
            </a:r>
          </a:p>
          <a:p>
            <a:r>
              <a:rPr lang="en-GB" dirty="0" smtClean="0"/>
              <a:t>Demo also shows </a:t>
            </a:r>
            <a:r>
              <a:rPr lang="en-GB" dirty="0" err="1" smtClean="0"/>
              <a:t>ParallelLoopResult</a:t>
            </a:r>
            <a:r>
              <a:rPr lang="en-GB" dirty="0" smtClean="0"/>
              <a:t> &amp; Index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696679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iteration with a loop index</a:t>
            </a:r>
          </a:p>
          <a:p>
            <a:r>
              <a:rPr lang="en-GB" dirty="0" smtClean="0"/>
              <a:t>Saw this in the </a:t>
            </a:r>
            <a:r>
              <a:rPr lang="en-GB" dirty="0" err="1" smtClean="0"/>
              <a:t>ParallelLoopState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70125" y="3264648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, long&gt;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LocalThreadState</a:t>
            </a:r>
            <a:r>
              <a:rPr lang="en-GB" dirty="0" smtClean="0"/>
              <a:t> (</a:t>
            </a:r>
            <a:r>
              <a:rPr lang="en-GB" dirty="0" err="1" smtClean="0"/>
              <a:t>TLocal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thread with local data accessible from all iterations performed on that thread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30520" y="3646284"/>
            <a:ext cx="6080991" cy="17543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public static </a:t>
            </a:r>
            <a:r>
              <a:rPr lang="en-US" dirty="0" err="1" smtClean="0">
                <a:solidFill>
                  <a:srgbClr val="FFFFFF"/>
                </a:solidFill>
              </a:rPr>
              <a:t>ParallelLoopResult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ForEach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&gt;(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IEnumerable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&gt; source,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localInit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ParallelLoopState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body,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Action&lt;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localFinally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access to execution options:</a:t>
            </a:r>
          </a:p>
          <a:p>
            <a:pPr lvl="1"/>
            <a:r>
              <a:rPr lang="en-GB" dirty="0" smtClean="0"/>
              <a:t>Degree of parallelism</a:t>
            </a:r>
          </a:p>
          <a:p>
            <a:pPr lvl="1"/>
            <a:r>
              <a:rPr lang="en-GB" dirty="0" smtClean="0"/>
              <a:t>Task Scheduler</a:t>
            </a:r>
          </a:p>
          <a:p>
            <a:pPr lvl="1"/>
            <a:r>
              <a:rPr lang="en-GB" dirty="0" smtClean="0"/>
              <a:t>Cancellation Token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125" y="4288260"/>
            <a:ext cx="5195454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Schedulers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 is based on the Thread Pool</a:t>
            </a:r>
          </a:p>
          <a:p>
            <a:pPr lvl="1"/>
            <a:r>
              <a:rPr lang="en-GB" dirty="0" smtClean="0"/>
              <a:t>Work stealing, thread injection &amp; retirement</a:t>
            </a:r>
          </a:p>
          <a:p>
            <a:r>
              <a:rPr lang="en-GB" dirty="0" smtClean="0"/>
              <a:t>Can write your own custom implementation</a:t>
            </a:r>
          </a:p>
          <a:p>
            <a:pPr lvl="1"/>
            <a:r>
              <a:rPr lang="en-GB" i="1" dirty="0" smtClean="0"/>
              <a:t>May</a:t>
            </a:r>
            <a:r>
              <a:rPr lang="en-GB" dirty="0" smtClean="0"/>
              <a:t> be able to perform better if your data has very specific characteristics </a:t>
            </a:r>
          </a:p>
          <a:p>
            <a:pPr lvl="1"/>
            <a:r>
              <a:rPr lang="en-GB" dirty="0" smtClean="0"/>
              <a:t>But the default does perform well in most 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Partitioners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Responsible for splitting source data into multiple sets</a:t>
            </a:r>
          </a:p>
          <a:p>
            <a:r>
              <a:rPr lang="en-GB" dirty="0" smtClean="0"/>
              <a:t>As with Schedulers, the defaults work well</a:t>
            </a:r>
          </a:p>
          <a:p>
            <a:pPr lvl="1"/>
            <a:r>
              <a:rPr lang="en-GB" dirty="0" smtClean="0"/>
              <a:t>can still use custom if required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580435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Partitioner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from iterations are gathered</a:t>
            </a:r>
          </a:p>
          <a:p>
            <a:r>
              <a:rPr lang="en-GB" dirty="0" smtClean="0"/>
              <a:t>When all iterations complete, a single </a:t>
            </a:r>
            <a:r>
              <a:rPr lang="en-GB" dirty="0" err="1" smtClean="0"/>
              <a:t>AggregateException</a:t>
            </a:r>
            <a:r>
              <a:rPr lang="en-GB" dirty="0" smtClean="0"/>
              <a:t> is throw</a:t>
            </a:r>
          </a:p>
          <a:p>
            <a:pPr lvl="1"/>
            <a:r>
              <a:rPr lang="en-GB" dirty="0" smtClean="0"/>
              <a:t>Within the </a:t>
            </a:r>
            <a:r>
              <a:rPr lang="en-GB" dirty="0" err="1" smtClean="0"/>
              <a:t>AggregateException</a:t>
            </a:r>
            <a:r>
              <a:rPr lang="en-GB" dirty="0" smtClean="0"/>
              <a:t>, the original </a:t>
            </a:r>
            <a:r>
              <a:rPr lang="en-GB" dirty="0" err="1" smtClean="0"/>
              <a:t>exception(s</a:t>
            </a:r>
            <a:r>
              <a:rPr lang="en-GB" dirty="0" smtClean="0"/>
              <a:t>) can be accessed</a:t>
            </a:r>
          </a:p>
          <a:p>
            <a:pPr lvl="1"/>
            <a:r>
              <a:rPr lang="en-GB" dirty="0" smtClean="0"/>
              <a:t>No indication as to which </a:t>
            </a:r>
            <a:r>
              <a:rPr lang="en-GB" dirty="0" err="1" smtClean="0"/>
              <a:t>iteration(s</a:t>
            </a:r>
            <a:r>
              <a:rPr lang="en-GB" dirty="0" smtClean="0"/>
              <a:t>) threw</a:t>
            </a:r>
          </a:p>
          <a:p>
            <a:pPr lvl="2"/>
            <a:r>
              <a:rPr lang="en-GB" dirty="0" smtClean="0"/>
              <a:t>If this matters to you, you need to pass it out in the exception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Already seen .Break &amp; .Stop from within loop</a:t>
            </a:r>
          </a:p>
          <a:p>
            <a:r>
              <a:rPr lang="en-GB" dirty="0" smtClean="0"/>
              <a:t>Can also cancel from outside…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8891"/>
          </a:xfrm>
        </p:spPr>
        <p:txBody>
          <a:bodyPr/>
          <a:lstStyle/>
          <a:p>
            <a:r>
              <a:rPr lang="en-GB" dirty="0" smtClean="0"/>
              <a:t>No need to try to remember all the slides or the code</a:t>
            </a:r>
          </a:p>
          <a:p>
            <a:pPr lvl="1"/>
            <a:r>
              <a:rPr lang="en-GB" dirty="0" smtClean="0"/>
              <a:t>Except this slide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54364" y="568613"/>
            <a:ext cx="12700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140" y="3834088"/>
            <a:ext cx="7239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http://</a:t>
            </a:r>
            <a:r>
              <a:rPr lang="en-US" sz="3200" dirty="0" err="1" smtClean="0">
                <a:solidFill>
                  <a:schemeClr val="bg1"/>
                </a:solidFill>
              </a:rPr>
              <a:t>github.com/srstrong</a:t>
            </a:r>
            <a:r>
              <a:rPr lang="en-US" sz="3200" dirty="0" err="1" smtClean="0">
                <a:solidFill>
                  <a:schemeClr val="bg1"/>
                </a:solidFill>
              </a:rPr>
              <a:t>/NDC</a:t>
            </a:r>
            <a:r>
              <a:rPr lang="en-US" sz="3200" smtClean="0">
                <a:solidFill>
                  <a:schemeClr val="bg1"/>
                </a:solidFill>
              </a:rPr>
              <a:t>-TPL</a:t>
            </a:r>
            <a:endParaRPr lang="en-GB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Parallel.For</a:t>
            </a:r>
            <a:r>
              <a:rPr lang="en-GB" dirty="0" smtClean="0"/>
              <a:t>() and </a:t>
            </a:r>
            <a:r>
              <a:rPr lang="en-GB" dirty="0" err="1" smtClean="0"/>
              <a:t>Parallel.ForEach</a:t>
            </a:r>
            <a:r>
              <a:rPr lang="en-GB" dirty="0" smtClean="0"/>
              <a:t>() methods are great for data parallelism</a:t>
            </a:r>
          </a:p>
          <a:p>
            <a:r>
              <a:rPr lang="en-GB" dirty="0" smtClean="0"/>
              <a:t>The Task class forms the basis for, you guessed it, Task parallelism</a:t>
            </a:r>
          </a:p>
          <a:p>
            <a:pPr lvl="1"/>
            <a:r>
              <a:rPr lang="en-GB" dirty="0" smtClean="0"/>
              <a:t>And, incidentally, is what is used internally by Parallel.*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Task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and starting</a:t>
            </a:r>
          </a:p>
          <a:p>
            <a:r>
              <a:rPr lang="en-GB" dirty="0" smtClean="0"/>
              <a:t>Return values</a:t>
            </a:r>
          </a:p>
          <a:p>
            <a:r>
              <a:rPr lang="en-GB" dirty="0" smtClean="0"/>
              <a:t>Accessing local variables</a:t>
            </a:r>
          </a:p>
          <a:p>
            <a:r>
              <a:rPr lang="en-GB" dirty="0" smtClean="0"/>
              <a:t>Waiting</a:t>
            </a:r>
          </a:p>
          <a:p>
            <a:r>
              <a:rPr lang="en-GB" dirty="0" smtClean="0"/>
              <a:t>Cancelling</a:t>
            </a:r>
          </a:p>
          <a:p>
            <a:r>
              <a:rPr lang="en-GB" dirty="0" smtClean="0"/>
              <a:t>Exception handling</a:t>
            </a:r>
          </a:p>
          <a:p>
            <a:pPr lvl="1"/>
            <a:r>
              <a:rPr lang="en-GB" dirty="0" smtClean="0"/>
              <a:t>Including handling unhandled exceptions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where Tasks get funky</a:t>
            </a:r>
          </a:p>
          <a:p>
            <a:r>
              <a:rPr lang="en-GB" dirty="0" smtClean="0"/>
              <a:t>Allows the chaining of tasks</a:t>
            </a:r>
          </a:p>
          <a:p>
            <a:r>
              <a:rPr lang="en-GB" dirty="0" smtClean="0"/>
              <a:t>Easy to use, very powerful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decide when a continuation is run</a:t>
            </a:r>
          </a:p>
          <a:p>
            <a:r>
              <a:rPr lang="en-GB" dirty="0" smtClean="0"/>
              <a:t>Many options, such as:</a:t>
            </a:r>
          </a:p>
          <a:p>
            <a:pPr lvl="1"/>
            <a:r>
              <a:rPr lang="en-GB" dirty="0" err="1" smtClean="0"/>
              <a:t>OnRanToCompletion</a:t>
            </a:r>
            <a:r>
              <a:rPr lang="en-GB" dirty="0" smtClean="0"/>
              <a:t>, </a:t>
            </a:r>
            <a:r>
              <a:rPr lang="en-GB" dirty="0" err="1" smtClean="0"/>
              <a:t>OnFaulted</a:t>
            </a:r>
            <a:r>
              <a:rPr lang="en-GB" dirty="0" smtClean="0"/>
              <a:t>, </a:t>
            </a:r>
            <a:r>
              <a:rPr lang="en-GB" dirty="0" err="1" smtClean="0"/>
              <a:t>OnCancelled</a:t>
            </a:r>
            <a:endParaRPr lang="en-GB" dirty="0" smtClean="0"/>
          </a:p>
          <a:p>
            <a:pPr lvl="1"/>
            <a:r>
              <a:rPr lang="en-GB" dirty="0" err="1" smtClean="0"/>
              <a:t>NotOnRanToCompletion</a:t>
            </a:r>
            <a:r>
              <a:rPr lang="en-GB" dirty="0" smtClean="0"/>
              <a:t>, </a:t>
            </a:r>
            <a:r>
              <a:rPr lang="en-GB" dirty="0" err="1" smtClean="0"/>
              <a:t>NotOnFaulted</a:t>
            </a:r>
            <a:r>
              <a:rPr lang="en-GB" dirty="0" smtClean="0"/>
              <a:t>, </a:t>
            </a:r>
            <a:r>
              <a:rPr lang="en-GB" dirty="0" err="1" smtClean="0"/>
              <a:t>NoOnCancelled</a:t>
            </a:r>
            <a:endParaRPr lang="en-GB" dirty="0" smtClean="0"/>
          </a:p>
          <a:p>
            <a:pPr lvl="1"/>
            <a:r>
              <a:rPr lang="en-GB" dirty="0" err="1" smtClean="0"/>
              <a:t>ExecuteSynchronously</a:t>
            </a:r>
            <a:r>
              <a:rPr lang="en-GB" dirty="0" smtClean="0"/>
              <a:t>, </a:t>
            </a:r>
            <a:r>
              <a:rPr lang="en-GB" dirty="0" err="1" smtClean="0"/>
              <a:t>LongRunning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may create other tasks</a:t>
            </a:r>
          </a:p>
          <a:p>
            <a:r>
              <a:rPr lang="en-GB" dirty="0" smtClean="0"/>
              <a:t>By default, there is no strong relationship between them</a:t>
            </a:r>
          </a:p>
          <a:p>
            <a:r>
              <a:rPr lang="en-GB" dirty="0" smtClean="0"/>
              <a:t>But can specify that tasks are created as children, which changes behaviour</a:t>
            </a:r>
          </a:p>
          <a:p>
            <a:r>
              <a:rPr lang="en-GB" dirty="0" smtClean="0"/>
              <a:t>Watch out for exceptions…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support in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can support for asynchronous operations</a:t>
            </a:r>
          </a:p>
          <a:p>
            <a:pPr lvl="1"/>
            <a:r>
              <a:rPr lang="en-GB" dirty="0" smtClean="0"/>
              <a:t>Web calls, File IO etc.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FromAsync</a:t>
            </a:r>
            <a:r>
              <a:rPr lang="en-GB" dirty="0" smtClean="0"/>
              <a:t>()</a:t>
            </a:r>
          </a:p>
          <a:p>
            <a:r>
              <a:rPr lang="en-GB" smtClean="0"/>
              <a:t>Demo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(to Objects)</a:t>
            </a:r>
          </a:p>
          <a:p>
            <a:pPr lvl="1"/>
            <a:r>
              <a:rPr lang="en-GB" dirty="0" smtClean="0"/>
              <a:t>But Parallel</a:t>
            </a:r>
          </a:p>
          <a:p>
            <a:pPr lvl="1"/>
            <a:r>
              <a:rPr lang="en-GB" dirty="0" smtClean="0"/>
              <a:t>And easy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r>
              <a:rPr lang="en-GB" dirty="0" smtClean="0"/>
              <a:t>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is parallelised if useful</a:t>
            </a:r>
          </a:p>
          <a:p>
            <a:pPr lvl="1"/>
            <a:r>
              <a:rPr lang="en-GB" dirty="0" err="1" smtClean="0"/>
              <a:t>Plinq</a:t>
            </a:r>
            <a:r>
              <a:rPr lang="en-GB" dirty="0" smtClean="0"/>
              <a:t> examines query to decide</a:t>
            </a:r>
          </a:p>
          <a:p>
            <a:r>
              <a:rPr lang="en-GB" dirty="0" smtClean="0"/>
              <a:t>Various options</a:t>
            </a:r>
          </a:p>
          <a:p>
            <a:pPr lvl="1"/>
            <a:r>
              <a:rPr lang="en-GB" dirty="0" err="1" smtClean="0"/>
              <a:t>WithExecutionMode</a:t>
            </a:r>
            <a:r>
              <a:rPr lang="en-GB" dirty="0" smtClean="0"/>
              <a:t>, </a:t>
            </a:r>
            <a:r>
              <a:rPr lang="en-GB" dirty="0" err="1" smtClean="0"/>
              <a:t>WithDegreeOfParallelism</a:t>
            </a:r>
            <a:r>
              <a:rPr lang="en-GB" dirty="0" smtClean="0"/>
              <a:t>,</a:t>
            </a:r>
          </a:p>
          <a:p>
            <a:pPr lvl="1">
              <a:buNone/>
            </a:pPr>
            <a:r>
              <a:rPr lang="en-GB" dirty="0" err="1" smtClean="0"/>
              <a:t>WithCancellation</a:t>
            </a:r>
            <a:r>
              <a:rPr lang="en-GB" dirty="0" smtClean="0"/>
              <a:t>, </a:t>
            </a:r>
            <a:r>
              <a:rPr lang="en-GB" dirty="0" err="1" smtClean="0"/>
              <a:t>WithMergeOptions</a:t>
            </a:r>
            <a:endParaRPr lang="en-GB" dirty="0" smtClean="0"/>
          </a:p>
          <a:p>
            <a:pPr lvl="1"/>
            <a:r>
              <a:rPr lang="en-GB" dirty="0" err="1" smtClean="0"/>
              <a:t>AsParallel</a:t>
            </a:r>
            <a:r>
              <a:rPr lang="en-GB" dirty="0" smtClean="0"/>
              <a:t>, </a:t>
            </a:r>
            <a:r>
              <a:rPr lang="en-GB" dirty="0" err="1" smtClean="0"/>
              <a:t>AsSequential</a:t>
            </a:r>
            <a:r>
              <a:rPr lang="en-GB" dirty="0" smtClean="0"/>
              <a:t>, </a:t>
            </a:r>
            <a:r>
              <a:rPr lang="en-GB" dirty="0" err="1" smtClean="0"/>
              <a:t>AsOrdered</a:t>
            </a:r>
            <a:r>
              <a:rPr lang="en-GB" dirty="0" smtClean="0"/>
              <a:t>, </a:t>
            </a:r>
            <a:r>
              <a:rPr lang="en-GB" dirty="0" err="1" smtClean="0"/>
              <a:t>AsUnordered</a:t>
            </a:r>
            <a:endParaRPr lang="en-GB" dirty="0" smtClean="0"/>
          </a:p>
          <a:p>
            <a:r>
              <a:rPr lang="en-GB" dirty="0" smtClean="0"/>
              <a:t>Exception handling, cancellation etc you already know</a:t>
            </a:r>
          </a:p>
          <a:p>
            <a:pPr lvl="1"/>
            <a:r>
              <a:rPr lang="en-GB" dirty="0" smtClean="0"/>
              <a:t>See, all that previous stuff was worthwhile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tasks on the UI Thread</a:t>
            </a:r>
          </a:p>
          <a:p>
            <a:pPr lvl="1"/>
            <a:r>
              <a:rPr lang="en-GB" dirty="0" smtClean="0"/>
              <a:t>Demo.  Shows Continuations, </a:t>
            </a:r>
            <a:r>
              <a:rPr lang="en-GB" dirty="0" err="1" smtClean="0"/>
              <a:t>Parallel.For</a:t>
            </a:r>
            <a:r>
              <a:rPr lang="en-GB" dirty="0" smtClean="0"/>
              <a:t> &amp; UI thread operations</a:t>
            </a:r>
          </a:p>
          <a:p>
            <a:pPr lvl="2"/>
            <a:r>
              <a:rPr lang="en-GB" dirty="0" smtClean="0"/>
              <a:t>Thanks to MSDN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Always measure; do not assume parallel is faster</a:t>
            </a:r>
          </a:p>
          <a:p>
            <a:r>
              <a:rPr lang="en-GB" sz="2400" dirty="0" smtClean="0"/>
              <a:t>Avoid shared memory</a:t>
            </a:r>
          </a:p>
          <a:p>
            <a:r>
              <a:rPr lang="en-GB" sz="2400" dirty="0" smtClean="0"/>
              <a:t>Avoid too much parallelism</a:t>
            </a:r>
          </a:p>
          <a:p>
            <a:r>
              <a:rPr lang="en-GB" sz="2400" dirty="0" smtClean="0"/>
              <a:t>Avoid non-thread-safe methods</a:t>
            </a:r>
          </a:p>
          <a:p>
            <a:r>
              <a:rPr lang="en-GB" sz="2400" dirty="0" smtClean="0"/>
              <a:t>Limit calls to “thread safe” methods</a:t>
            </a:r>
          </a:p>
          <a:p>
            <a:pPr lvl="1"/>
            <a:r>
              <a:rPr lang="en-GB" sz="2400" dirty="0" smtClean="0"/>
              <a:t>They may be locking, and hence killing your concurrency</a:t>
            </a:r>
          </a:p>
          <a:p>
            <a:r>
              <a:rPr lang="en-GB" sz="2400" dirty="0" smtClean="0"/>
              <a:t>Don’t assume parallelism =&gt; potential for deadlock</a:t>
            </a:r>
          </a:p>
          <a:p>
            <a:pPr lvl="1"/>
            <a:r>
              <a:rPr lang="en-GB" sz="2400" dirty="0" smtClean="0"/>
              <a:t>One iteration should never wait on the completion of another iteration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care about concurrency?</a:t>
            </a:r>
          </a:p>
          <a:p>
            <a:r>
              <a:rPr lang="en-GB" dirty="0" smtClean="0"/>
              <a:t>What’s wrong with what we’ve got?</a:t>
            </a:r>
          </a:p>
          <a:p>
            <a:r>
              <a:rPr lang="en-GB" dirty="0" smtClean="0"/>
              <a:t>TPL – Raising the abstraction</a:t>
            </a:r>
          </a:p>
          <a:p>
            <a:pPr lvl="1"/>
            <a:r>
              <a:rPr lang="en-GB" dirty="0" smtClean="0"/>
              <a:t>Data parallelism</a:t>
            </a:r>
          </a:p>
          <a:p>
            <a:pPr lvl="1"/>
            <a:r>
              <a:rPr lang="en-GB" dirty="0" smtClean="0"/>
              <a:t>Task parallelism</a:t>
            </a:r>
          </a:p>
          <a:p>
            <a:pPr lvl="1"/>
            <a:r>
              <a:rPr lang="en-GB" dirty="0" smtClean="0"/>
              <a:t>Asynchronous Patterns</a:t>
            </a:r>
          </a:p>
          <a:p>
            <a:pPr lvl="1"/>
            <a:r>
              <a:rPr lang="en-GB" dirty="0" err="1" smtClean="0"/>
              <a:t>PLinq</a:t>
            </a:r>
            <a:endParaRPr lang="en-GB" dirty="0" smtClean="0"/>
          </a:p>
          <a:p>
            <a:r>
              <a:rPr lang="en-GB" dirty="0" smtClean="0"/>
              <a:t>Other .Net 4 concurrency features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Slides and Source on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1"/>
            <a:r>
              <a:rPr lang="en-US" sz="1600" dirty="0" smtClean="0"/>
              <a:t>http://</a:t>
            </a:r>
            <a:r>
              <a:rPr lang="en-US" sz="1600" dirty="0" err="1" smtClean="0"/>
              <a:t>github.com/srstrong</a:t>
            </a:r>
            <a:r>
              <a:rPr lang="en-US" sz="1600" dirty="0" err="1" smtClean="0"/>
              <a:t>/NDC</a:t>
            </a:r>
            <a:r>
              <a:rPr lang="en-US" sz="1600" dirty="0" smtClean="0"/>
              <a:t>-TPL</a:t>
            </a:r>
          </a:p>
          <a:p>
            <a:r>
              <a:rPr lang="en-US" sz="1600" dirty="0" smtClean="0"/>
              <a:t>MSDN Parallel Computing Site</a:t>
            </a:r>
          </a:p>
          <a:p>
            <a:pPr lvl="1"/>
            <a:r>
              <a:rPr lang="en-US" sz="1600" dirty="0" smtClean="0"/>
              <a:t>http://msdn.microsoft.com/en-us/concurrency/default.aspx </a:t>
            </a:r>
          </a:p>
          <a:p>
            <a:r>
              <a:rPr lang="en-US" sz="1600" dirty="0" smtClean="0"/>
              <a:t>.Net Parallel Programming</a:t>
            </a:r>
          </a:p>
          <a:p>
            <a:pPr lvl="1"/>
            <a:r>
              <a:rPr lang="en-US" sz="1600" dirty="0" smtClean="0"/>
              <a:t>http://msdn.microsoft.com/en-us/library/dd460693(VS.100).aspx </a:t>
            </a:r>
          </a:p>
          <a:p>
            <a:r>
              <a:rPr lang="en-US" sz="1600" dirty="0" smtClean="0"/>
              <a:t>MSDN Parallel Programming Blog</a:t>
            </a:r>
          </a:p>
          <a:p>
            <a:pPr lvl="1"/>
            <a:r>
              <a:rPr lang="en-US" sz="1600" dirty="0" smtClean="0"/>
              <a:t>http://blogs.msdn.com/b/pfxteam/ </a:t>
            </a:r>
          </a:p>
          <a:p>
            <a:r>
              <a:rPr lang="en-US" sz="1600" dirty="0" smtClean="0"/>
              <a:t>Task Parallel Library</a:t>
            </a:r>
          </a:p>
          <a:p>
            <a:pPr lvl="1"/>
            <a:r>
              <a:rPr lang="en-US" sz="1600" dirty="0" smtClean="0"/>
              <a:t>http://msdn.microsoft.com/en-us/library/dd460717.aspx</a:t>
            </a:r>
          </a:p>
          <a:p>
            <a:r>
              <a:rPr lang="en-US" sz="1600" dirty="0" smtClean="0"/>
              <a:t>Extensive </a:t>
            </a:r>
            <a:r>
              <a:rPr lang="en-US" sz="1600" dirty="0" err="1" smtClean="0"/>
              <a:t>Samples</a:t>
            </a:r>
          </a:p>
          <a:p>
            <a:pPr lvl="1"/>
            <a:r>
              <a:rPr lang="en-US" sz="1600" dirty="0" smtClean="0"/>
              <a:t>http://code.msdn.microsoft.com/Project/Download/FileDownload.aspx?ProjectName=ParExtSamples&amp;DownloadId=10226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Concurrency </a:t>
            </a:r>
            <a:r>
              <a:rPr lang="en-US" sz="1600" dirty="0" err="1" smtClean="0"/>
              <a:t>Visualizer</a:t>
            </a:r>
            <a:endParaRPr lang="en-US" sz="1600" dirty="0" smtClean="0"/>
          </a:p>
          <a:p>
            <a:pPr marL="742950" lvl="2" indent="-342900"/>
            <a:r>
              <a:rPr lang="en-US" sz="1600" dirty="0" smtClean="0"/>
              <a:t>http://msdn.microsoft.com/en-us/library/dd537632.aspx </a:t>
            </a:r>
          </a:p>
          <a:p>
            <a:pPr marL="742950" lvl="2" indent="-342900"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5" y="336762"/>
            <a:ext cx="7051749" cy="618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397000"/>
            <a:ext cx="40132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Reasoning about sequential code is easy</a:t>
            </a:r>
          </a:p>
          <a:p>
            <a:r>
              <a:rPr lang="en-GB" dirty="0" smtClean="0"/>
              <a:t>Shared, mutable state is the norm</a:t>
            </a:r>
          </a:p>
          <a:p>
            <a:r>
              <a:rPr lang="en-GB" dirty="0" smtClean="0"/>
              <a:t>Moving to concurrent code means:</a:t>
            </a:r>
          </a:p>
          <a:p>
            <a:pPr lvl="1"/>
            <a:r>
              <a:rPr lang="en-GB" sz="2400" dirty="0" smtClean="0"/>
              <a:t>Reasoning about the possible execution paths becomes very hard</a:t>
            </a:r>
          </a:p>
          <a:p>
            <a:pPr lvl="1"/>
            <a:r>
              <a:rPr lang="en-GB" sz="2400" dirty="0" smtClean="0"/>
              <a:t>Need for locks etc to protect share state and to synchronise execution</a:t>
            </a:r>
          </a:p>
          <a:p>
            <a:pPr lvl="1"/>
            <a:r>
              <a:rPr lang="en-GB" sz="2400" dirty="0" smtClean="0"/>
              <a:t>Data races / deadlocks are difficult to reproduce and debug</a:t>
            </a:r>
          </a:p>
          <a:p>
            <a:pPr lvl="1"/>
            <a:r>
              <a:rPr lang="en-GB" sz="2400" dirty="0" smtClean="0"/>
              <a:t>Need for global understanding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Parallel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in .Net 4.0</a:t>
            </a:r>
          </a:p>
          <a:p>
            <a:r>
              <a:rPr lang="en-GB" dirty="0" smtClean="0"/>
              <a:t>Doesn’t “solve” concurrency</a:t>
            </a:r>
          </a:p>
          <a:p>
            <a:pPr lvl="1"/>
            <a:r>
              <a:rPr lang="en-GB" dirty="0" smtClean="0"/>
              <a:t>But does provide some new tools</a:t>
            </a:r>
          </a:p>
          <a:p>
            <a:pPr lvl="1"/>
            <a:r>
              <a:rPr lang="en-GB" dirty="0" smtClean="0"/>
              <a:t>Higher level of abstraction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for loop</a:t>
            </a:r>
          </a:p>
          <a:p>
            <a:r>
              <a:rPr lang="en-GB" dirty="0" smtClean="0"/>
              <a:t>12 overloads providing variety of options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smtClean="0"/>
              <a:t>Initial value</a:t>
            </a:r>
          </a:p>
          <a:p>
            <a:pPr lvl="1"/>
            <a:r>
              <a:rPr lang="en-GB" dirty="0" smtClean="0"/>
              <a:t>Max value</a:t>
            </a:r>
          </a:p>
          <a:p>
            <a:pPr lvl="1"/>
            <a:r>
              <a:rPr lang="en-GB" dirty="0" smtClean="0"/>
              <a:t>Delegate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Parallel.ForEach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</a:t>
            </a:r>
            <a:r>
              <a:rPr lang="en-GB" dirty="0" err="1" smtClean="0"/>
              <a:t>foreach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20(!) overloads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err="1" smtClean="0"/>
              <a:t>IEnumerable</a:t>
            </a:r>
            <a:r>
              <a:rPr lang="en-GB" dirty="0" smtClean="0"/>
              <a:t>&lt;T&gt;</a:t>
            </a:r>
          </a:p>
          <a:p>
            <a:pPr lvl="1"/>
            <a:r>
              <a:rPr lang="en-GB" dirty="0" smtClean="0"/>
              <a:t>Delegate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5">
            <a:lumMod val="50000"/>
          </a:schemeClr>
        </a:solidFill>
        <a:ln>
          <a:solidFill>
            <a:schemeClr val="tx1"/>
          </a:solidFill>
          <a:round/>
        </a:ln>
        <a:effectLst>
          <a:reflection stA="50000" endPos="25000" dist="38100" dir="5400000" sy="-100000" algn="bl" rotWithShape="0"/>
          <a:softEdge rad="25400"/>
        </a:effectLst>
      </a:spPr>
      <a:bodyPr wrap="square" rtlCol="0" anchor="ctr" anchorCtr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8123</TotalTime>
  <Words>1071</Words>
  <Application>Microsoft Macintosh PowerPoint</Application>
  <PresentationFormat>On-screen Show (4:3)</PresentationFormat>
  <Paragraphs>191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</vt:lpstr>
      <vt:lpstr>Introducing the Task Parallel Library</vt:lpstr>
      <vt:lpstr>Slide 2</vt:lpstr>
      <vt:lpstr>Topics</vt:lpstr>
      <vt:lpstr>Slide 4</vt:lpstr>
      <vt:lpstr>Slide 5</vt:lpstr>
      <vt:lpstr>Concurrency is hard</vt:lpstr>
      <vt:lpstr>Task Parallel Library</vt:lpstr>
      <vt:lpstr>Parallel.For()</vt:lpstr>
      <vt:lpstr>Parallel.ForEach()</vt:lpstr>
      <vt:lpstr>.For() &amp; .ForEach()</vt:lpstr>
      <vt:lpstr>What about all those overloads?</vt:lpstr>
      <vt:lpstr>ParallelLoopState</vt:lpstr>
      <vt:lpstr>Iteration Index</vt:lpstr>
      <vt:lpstr>LocalThreadState (TLocal)</vt:lpstr>
      <vt:lpstr>Parallel Options</vt:lpstr>
      <vt:lpstr>Task Schedulers</vt:lpstr>
      <vt:lpstr>Partitioners</vt:lpstr>
      <vt:lpstr>Exception Handling</vt:lpstr>
      <vt:lpstr>Cancellation</vt:lpstr>
      <vt:lpstr>Tasks</vt:lpstr>
      <vt:lpstr>Basic Task Functionality</vt:lpstr>
      <vt:lpstr>Continuations</vt:lpstr>
      <vt:lpstr>Continuation Options</vt:lpstr>
      <vt:lpstr>Nested Tasks</vt:lpstr>
      <vt:lpstr>Async support in Tasks</vt:lpstr>
      <vt:lpstr>PLinq</vt:lpstr>
      <vt:lpstr>PLinq Notes</vt:lpstr>
      <vt:lpstr>Misc</vt:lpstr>
      <vt:lpstr>Remember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Task Parallel Library</dc:title>
  <dc:creator>Steve Strong</dc:creator>
  <cp:lastModifiedBy>Steve Strong</cp:lastModifiedBy>
  <cp:revision>52</cp:revision>
  <dcterms:created xsi:type="dcterms:W3CDTF">2010-06-14T09:37:12Z</dcterms:created>
  <dcterms:modified xsi:type="dcterms:W3CDTF">2010-06-14T09:38:07Z</dcterms:modified>
</cp:coreProperties>
</file>