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79" r:id="rId3"/>
    <p:sldId id="268" r:id="rId4"/>
    <p:sldId id="269" r:id="rId5"/>
    <p:sldId id="267" r:id="rId6"/>
    <p:sldId id="266" r:id="rId7"/>
    <p:sldId id="282" r:id="rId8"/>
    <p:sldId id="270" r:id="rId9"/>
    <p:sldId id="259" r:id="rId10"/>
    <p:sldId id="261" r:id="rId11"/>
    <p:sldId id="260" r:id="rId12"/>
    <p:sldId id="257" r:id="rId13"/>
    <p:sldId id="262" r:id="rId14"/>
    <p:sldId id="263" r:id="rId15"/>
    <p:sldId id="271" r:id="rId16"/>
    <p:sldId id="281" r:id="rId17"/>
    <p:sldId id="283" r:id="rId18"/>
    <p:sldId id="264" r:id="rId19"/>
    <p:sldId id="272" r:id="rId20"/>
    <p:sldId id="278" r:id="rId21"/>
    <p:sldId id="273" r:id="rId22"/>
    <p:sldId id="275" r:id="rId23"/>
    <p:sldId id="276" r:id="rId24"/>
    <p:sldId id="277" r:id="rId25"/>
    <p:sldId id="28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311" autoAdjust="0"/>
  </p:normalViewPr>
  <p:slideViewPr>
    <p:cSldViewPr snapToGrid="0" snapToObjects="1">
      <p:cViewPr varScale="1">
        <p:scale>
          <a:sx n="77" d="100"/>
          <a:sy n="77" d="100"/>
        </p:scale>
        <p:origin x="-18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E531F-069C-CE4A-9F3F-15C89A6C8E88}" type="datetimeFigureOut">
              <a:rPr lang="en-US" smtClean="0"/>
              <a:t>4/4/14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EC9BDA-F708-DF41-89DE-74D4D6CA0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85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 has used Eclipse?</a:t>
            </a:r>
          </a:p>
          <a:p>
            <a:endParaRPr lang="en-US" dirty="0" smtClean="0"/>
          </a:p>
          <a:p>
            <a:r>
              <a:rPr lang="en-US" dirty="0" smtClean="0"/>
              <a:t>Who has done Android</a:t>
            </a:r>
            <a:r>
              <a:rPr lang="en-US" baseline="0" dirty="0" smtClean="0"/>
              <a:t> programming?</a:t>
            </a:r>
          </a:p>
          <a:p>
            <a:r>
              <a:rPr lang="en-US" baseline="0" dirty="0" smtClean="0"/>
              <a:t>--Might be too basic for people that have done Android before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Android Studio is the new way to write apps, but support isn’t as good, and it’s not worth switching yet </a:t>
            </a:r>
            <a:r>
              <a:rPr lang="en-US" baseline="0" dirty="0" err="1" smtClean="0"/>
              <a:t>imo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C9BDA-F708-DF41-89DE-74D4D6CA0C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891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Never call “new” activity.</a:t>
            </a:r>
            <a:r>
              <a:rPr lang="en-US" baseline="0" dirty="0" smtClean="0"/>
              <a:t> Just do your initialization in the callbacks.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Show the log messages in the life cycle methods.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C9BDA-F708-DF41-89DE-74D4D6CA0C5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278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C9BDA-F708-DF41-89DE-74D4D6CA0C5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61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C9BDA-F708-DF41-89DE-74D4D6CA0C5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474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Resize</a:t>
            </a:r>
            <a:r>
              <a:rPr lang="en-US" baseline="0" dirty="0" smtClean="0"/>
              <a:t> the text in the say name activity using both xml and java.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Edit text,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textview</a:t>
            </a:r>
            <a:r>
              <a:rPr lang="en-US" baseline="0" dirty="0" smtClean="0"/>
              <a:t>, and the buttons in the app</a:t>
            </a:r>
          </a:p>
          <a:p>
            <a:endParaRPr lang="en-US" baseline="0" dirty="0" smtClean="0"/>
          </a:p>
          <a:p>
            <a:r>
              <a:rPr lang="en-US" baseline="0" dirty="0" smtClean="0"/>
              <a:t>Walk them through the </a:t>
            </a:r>
            <a:r>
              <a:rPr lang="en-US" baseline="0" dirty="0" err="1" smtClean="0"/>
              <a:t>ViewTree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C9BDA-F708-DF41-89DE-74D4D6CA0C5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20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C9BDA-F708-DF41-89DE-74D4D6CA0C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9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</a:t>
            </a:r>
            <a:r>
              <a:rPr lang="en-US" baseline="0" dirty="0" smtClean="0"/>
              <a:t> them the </a:t>
            </a:r>
            <a:r>
              <a:rPr lang="en-US" baseline="0" dirty="0" err="1" smtClean="0"/>
              <a:t>logcat</a:t>
            </a:r>
            <a:endParaRPr lang="en-US" baseline="0" dirty="0" smtClean="0"/>
          </a:p>
          <a:p>
            <a:r>
              <a:rPr lang="en-US" baseline="0" dirty="0" smtClean="0"/>
              <a:t>Show them a </a:t>
            </a:r>
            <a:r>
              <a:rPr lang="en-US" baseline="0" dirty="0" err="1" smtClean="0"/>
              <a:t>console.log</a:t>
            </a:r>
            <a:endParaRPr lang="en-US" baseline="0" dirty="0" smtClean="0"/>
          </a:p>
          <a:p>
            <a:r>
              <a:rPr lang="en-US" baseline="0" dirty="0" smtClean="0"/>
              <a:t>Show them the “what is this support library”.</a:t>
            </a:r>
          </a:p>
          <a:p>
            <a:r>
              <a:rPr lang="en-US" baseline="0" dirty="0" smtClean="0"/>
              <a:t>Mention it’s preferred over </a:t>
            </a:r>
            <a:r>
              <a:rPr lang="en-US" baseline="0" dirty="0" err="1" smtClean="0"/>
              <a:t>actionbarsherlock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C9BDA-F708-DF41-89DE-74D4D6CA0C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94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C9BDA-F708-DF41-89DE-74D4D6CA0C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94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Src</a:t>
            </a:r>
            <a:r>
              <a:rPr lang="en-US" dirty="0" smtClean="0"/>
              <a:t>, gen, res, libs</a:t>
            </a:r>
          </a:p>
          <a:p>
            <a:endParaRPr lang="en-US" dirty="0" smtClean="0"/>
          </a:p>
          <a:p>
            <a:r>
              <a:rPr lang="en-US" dirty="0" smtClean="0"/>
              <a:t>Show</a:t>
            </a:r>
            <a:r>
              <a:rPr lang="en-US" baseline="0" dirty="0" smtClean="0"/>
              <a:t> them the </a:t>
            </a:r>
            <a:r>
              <a:rPr lang="en-US" baseline="0" dirty="0" err="1" smtClean="0"/>
              <a:t>logcat</a:t>
            </a:r>
            <a:endParaRPr lang="en-US" baseline="0" dirty="0" smtClean="0"/>
          </a:p>
          <a:p>
            <a:r>
              <a:rPr lang="en-US" baseline="0" dirty="0" smtClean="0"/>
              <a:t>Show them a </a:t>
            </a:r>
            <a:r>
              <a:rPr lang="en-US" baseline="0" dirty="0" err="1" smtClean="0"/>
              <a:t>console.log</a:t>
            </a:r>
            <a:endParaRPr lang="en-US" baseline="0" dirty="0" smtClean="0"/>
          </a:p>
          <a:p>
            <a:r>
              <a:rPr lang="en-US" baseline="0" dirty="0" smtClean="0"/>
              <a:t>Show them the “what is this support library”.</a:t>
            </a:r>
          </a:p>
          <a:p>
            <a:r>
              <a:rPr lang="en-US" baseline="0" dirty="0" smtClean="0"/>
              <a:t>Mention it’s preferred over </a:t>
            </a:r>
            <a:r>
              <a:rPr lang="en-US" baseline="0" dirty="0" err="1" smtClean="0"/>
              <a:t>actionbarsherlock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C9BDA-F708-DF41-89DE-74D4D6CA0C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94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the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C9BDA-F708-DF41-89DE-74D4D6CA0C5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94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C9BDA-F708-DF41-89DE-74D4D6CA0C5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948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the two screens on the device</a:t>
            </a:r>
          </a:p>
          <a:p>
            <a:endParaRPr lang="en-US" dirty="0" smtClean="0"/>
          </a:p>
          <a:p>
            <a:r>
              <a:rPr lang="en-US" dirty="0" smtClean="0"/>
              <a:t>Show the back button manipulating the back stack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C9BDA-F708-DF41-89DE-74D4D6CA0C5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8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C9BDA-F708-DF41-89DE-74D4D6CA0C5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16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Android Primer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0286" y="3886200"/>
            <a:ext cx="791389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Sam Sudar</a:t>
            </a:r>
          </a:p>
          <a:p>
            <a:r>
              <a:rPr lang="en-US" dirty="0" smtClean="0"/>
              <a:t>April 4, 2014</a:t>
            </a:r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srsudar</a:t>
            </a:r>
            <a:r>
              <a:rPr lang="en-US" dirty="0"/>
              <a:t>/android-primer</a:t>
            </a:r>
          </a:p>
        </p:txBody>
      </p:sp>
    </p:spTree>
    <p:extLst>
      <p:ext uri="{BB962C8B-B14F-4D97-AF65-F5344CB8AC3E}">
        <p14:creationId xmlns:p14="http://schemas.microsoft.com/office/powerpoint/2010/main" val="225621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Activities</a:t>
            </a:r>
            <a:endParaRPr lang="en-US" sz="6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unit of user interaction.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524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Lifecycle</a:t>
            </a:r>
          </a:p>
          <a:p>
            <a:r>
              <a:rPr lang="en-US" dirty="0" smtClean="0"/>
              <a:t>Android Manifest</a:t>
            </a:r>
          </a:p>
          <a:p>
            <a:r>
              <a:rPr lang="en-US" dirty="0" err="1" smtClean="0"/>
              <a:t>Actionbar</a:t>
            </a:r>
            <a:endParaRPr lang="en-US" dirty="0" smtClean="0"/>
          </a:p>
          <a:p>
            <a:r>
              <a:rPr lang="en-US" dirty="0" smtClean="0"/>
              <a:t>Views and Fragments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100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ctivity_lifecyc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00" y="0"/>
            <a:ext cx="5306416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77788" y="5045233"/>
            <a:ext cx="2844065" cy="1673466"/>
          </a:xfrm>
        </p:spPr>
        <p:txBody>
          <a:bodyPr>
            <a:noAutofit/>
          </a:bodyPr>
          <a:lstStyle/>
          <a:p>
            <a:pPr algn="l"/>
            <a:r>
              <a:rPr lang="en-US" sz="1500" dirty="0"/>
              <a:t>http://</a:t>
            </a:r>
            <a:r>
              <a:rPr lang="en-US" sz="1500" dirty="0" err="1" smtClean="0"/>
              <a:t>developer.android.com</a:t>
            </a:r>
            <a:r>
              <a:rPr lang="en-US" sz="1500" dirty="0" smtClean="0"/>
              <a:t/>
            </a:r>
            <a:br>
              <a:rPr lang="en-US" sz="1500" dirty="0" smtClean="0"/>
            </a:br>
            <a:r>
              <a:rPr lang="en-US" sz="1500" dirty="0" smtClean="0"/>
              <a:t>/</a:t>
            </a:r>
            <a:r>
              <a:rPr lang="en-US" sz="1500" dirty="0"/>
              <a:t>reference/android/</a:t>
            </a:r>
            <a:r>
              <a:rPr lang="en-US" sz="1500" dirty="0" smtClean="0"/>
              <a:t>app</a:t>
            </a:r>
            <a:br>
              <a:rPr lang="en-US" sz="1500" dirty="0" smtClean="0"/>
            </a:br>
            <a:r>
              <a:rPr lang="en-US" sz="1500" dirty="0" smtClean="0"/>
              <a:t>/</a:t>
            </a:r>
            <a:r>
              <a:rPr lang="en-US" sz="1500" dirty="0" err="1" smtClean="0"/>
              <a:t>Activity.html</a:t>
            </a:r>
            <a:r>
              <a:rPr lang="en-US" sz="1500" dirty="0" err="1"/>
              <a:t>#ProcessLifecycle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474901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Gotchas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Didn’t add to </a:t>
            </a:r>
            <a:r>
              <a:rPr lang="en-US" dirty="0" err="1" smtClean="0"/>
              <a:t>AndroidManifest.xml</a:t>
            </a:r>
            <a:endParaRPr lang="en-US" dirty="0" smtClean="0"/>
          </a:p>
          <a:p>
            <a:r>
              <a:rPr lang="en-US" dirty="0" smtClean="0"/>
              <a:t>Respect the lifecycle!</a:t>
            </a:r>
            <a:endParaRPr lang="en-US" dirty="0"/>
          </a:p>
          <a:p>
            <a:r>
              <a:rPr lang="en-US" dirty="0" smtClean="0"/>
              <a:t>Rotation / Lock / </a:t>
            </a:r>
            <a:r>
              <a:rPr lang="en-US" dirty="0" err="1" smtClean="0"/>
              <a:t>Phonecall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159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Views</a:t>
            </a:r>
            <a:endParaRPr lang="en-US" sz="6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46724" y="3886199"/>
            <a:ext cx="7086600" cy="2437647"/>
          </a:xfrm>
        </p:spPr>
        <p:txBody>
          <a:bodyPr>
            <a:normAutofit/>
          </a:bodyPr>
          <a:lstStyle/>
          <a:p>
            <a:r>
              <a:rPr lang="en-US" dirty="0" smtClean="0"/>
              <a:t>Something that is displayed to the user.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363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3354"/>
            <a:ext cx="8229600" cy="6059250"/>
          </a:xfrm>
        </p:spPr>
        <p:txBody>
          <a:bodyPr>
            <a:normAutofit fontScale="62500" lnSpcReduction="20000"/>
          </a:bodyPr>
          <a:lstStyle/>
          <a:p>
            <a:r>
              <a:rPr lang="en-US" sz="6000" dirty="0" smtClean="0"/>
              <a:t>View</a:t>
            </a:r>
          </a:p>
          <a:p>
            <a:pPr lvl="1"/>
            <a:r>
              <a:rPr lang="en-US" sz="5600" dirty="0" err="1" smtClean="0"/>
              <a:t>TextView</a:t>
            </a:r>
            <a:endParaRPr lang="en-US" sz="5600" dirty="0" smtClean="0"/>
          </a:p>
          <a:p>
            <a:pPr lvl="1"/>
            <a:r>
              <a:rPr lang="en-US" sz="5600" dirty="0" smtClean="0"/>
              <a:t>Button</a:t>
            </a:r>
          </a:p>
          <a:p>
            <a:pPr lvl="1"/>
            <a:r>
              <a:rPr lang="en-US" sz="5600" dirty="0" err="1" smtClean="0"/>
              <a:t>EditText</a:t>
            </a:r>
            <a:r>
              <a:rPr lang="en-US" sz="5600" dirty="0" smtClean="0"/>
              <a:t> (text entry)</a:t>
            </a:r>
          </a:p>
          <a:p>
            <a:pPr lvl="1"/>
            <a:r>
              <a:rPr lang="en-US" sz="5600" dirty="0" smtClean="0"/>
              <a:t>Spinner (dropdown)</a:t>
            </a:r>
            <a:endParaRPr lang="en-US" sz="5600" dirty="0"/>
          </a:p>
          <a:p>
            <a:pPr lvl="1"/>
            <a:r>
              <a:rPr lang="en-US" sz="5600" dirty="0" err="1" smtClean="0"/>
              <a:t>etc</a:t>
            </a:r>
            <a:endParaRPr lang="en-US" sz="5600" dirty="0" smtClean="0"/>
          </a:p>
          <a:p>
            <a:r>
              <a:rPr lang="en-US" sz="6000" dirty="0" err="1" smtClean="0"/>
              <a:t>ViewGroup</a:t>
            </a:r>
            <a:r>
              <a:rPr lang="en-US" sz="6000" dirty="0" smtClean="0"/>
              <a:t>: holds views</a:t>
            </a:r>
          </a:p>
          <a:p>
            <a:pPr lvl="1"/>
            <a:r>
              <a:rPr lang="en-US" sz="5600" dirty="0" err="1" smtClean="0"/>
              <a:t>LinearLayout</a:t>
            </a:r>
            <a:endParaRPr lang="en-US" sz="5600" dirty="0" smtClean="0"/>
          </a:p>
          <a:p>
            <a:pPr lvl="1"/>
            <a:r>
              <a:rPr lang="en-US" sz="5600" dirty="0" err="1" smtClean="0"/>
              <a:t>ScrollView</a:t>
            </a:r>
            <a:endParaRPr lang="en-US" sz="5600" dirty="0" smtClean="0"/>
          </a:p>
          <a:p>
            <a:pPr lvl="1"/>
            <a:r>
              <a:rPr lang="en-US" sz="5600" dirty="0" err="1" smtClean="0"/>
              <a:t>RelativeLayout</a:t>
            </a:r>
            <a:endParaRPr lang="en-US" sz="5600" dirty="0" smtClean="0"/>
          </a:p>
          <a:p>
            <a:pPr lvl="1"/>
            <a:r>
              <a:rPr lang="en-US" sz="5600" dirty="0" err="1" smtClean="0"/>
              <a:t>etc</a:t>
            </a:r>
            <a:endParaRPr lang="en-US" sz="5600" dirty="0"/>
          </a:p>
        </p:txBody>
      </p:sp>
    </p:spTree>
    <p:extLst>
      <p:ext uri="{BB962C8B-B14F-4D97-AF65-F5344CB8AC3E}">
        <p14:creationId xmlns:p14="http://schemas.microsoft.com/office/powerpoint/2010/main" val="430577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</a:t>
            </a:r>
            <a:r>
              <a:rPr lang="en-US" dirty="0"/>
              <a:t>configure statically (xml) </a:t>
            </a:r>
            <a:r>
              <a:rPr lang="en-US" dirty="0" smtClean="0"/>
              <a:t>or programmatically </a:t>
            </a:r>
            <a:r>
              <a:rPr lang="en-US" dirty="0"/>
              <a:t>(java</a:t>
            </a:r>
            <a:r>
              <a:rPr lang="en-US" dirty="0" smtClean="0"/>
              <a:t>)</a:t>
            </a:r>
          </a:p>
          <a:p>
            <a:r>
              <a:rPr lang="en-US" dirty="0"/>
              <a:t>Usually specified in res/</a:t>
            </a:r>
            <a:r>
              <a:rPr lang="en-US" dirty="0" smtClean="0"/>
              <a:t>layout</a:t>
            </a:r>
          </a:p>
          <a:p>
            <a:r>
              <a:rPr lang="en-US" dirty="0" smtClean="0"/>
              <a:t>Redrawn on rotation, those with ids are saved by the system</a:t>
            </a:r>
          </a:p>
        </p:txBody>
      </p:sp>
    </p:spTree>
    <p:extLst>
      <p:ext uri="{BB962C8B-B14F-4D97-AF65-F5344CB8AC3E}">
        <p14:creationId xmlns:p14="http://schemas.microsoft.com/office/powerpoint/2010/main" val="2013062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 numCol="1">
            <a:normAutofit/>
          </a:bodyPr>
          <a:lstStyle/>
          <a:p>
            <a:pPr algn="l"/>
            <a:r>
              <a:rPr lang="en-US" sz="1800" dirty="0" smtClean="0"/>
              <a:t>                                                                Java			xml</a:t>
            </a:r>
            <a:br>
              <a:rPr lang="en-US" sz="1800" dirty="0" smtClean="0"/>
            </a:br>
            <a:r>
              <a:rPr lang="en-US" sz="1800" dirty="0" smtClean="0"/>
              <a:t>default                                                </a:t>
            </a:r>
            <a:r>
              <a:rPr lang="en-US" sz="1800" dirty="0" err="1" smtClean="0"/>
              <a:t>mNameView.setTextSize</a:t>
            </a:r>
            <a:r>
              <a:rPr lang="en-US" sz="1800" dirty="0" smtClean="0"/>
              <a:t>(30)       </a:t>
            </a:r>
            <a:r>
              <a:rPr lang="en-US" sz="1800" dirty="0" err="1" smtClean="0"/>
              <a:t>android:textSize</a:t>
            </a:r>
            <a:r>
              <a:rPr lang="en-US" sz="1800" dirty="0" smtClean="0"/>
              <a:t>=“30sp”</a:t>
            </a:r>
            <a:endParaRPr lang="en-US" sz="1800" dirty="0"/>
          </a:p>
        </p:txBody>
      </p:sp>
      <p:pic>
        <p:nvPicPr>
          <p:cNvPr id="4" name="Picture 3" descr="2014-04-04 21.53.5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23" y="1534081"/>
            <a:ext cx="2762737" cy="4911532"/>
          </a:xfrm>
          <a:prstGeom prst="rect">
            <a:avLst/>
          </a:prstGeom>
        </p:spPr>
      </p:pic>
      <p:pic>
        <p:nvPicPr>
          <p:cNvPr id="5" name="Picture 4" descr="2014-04-04 21.54.4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885" y="1534081"/>
            <a:ext cx="2753982" cy="4895969"/>
          </a:xfrm>
          <a:prstGeom prst="rect">
            <a:avLst/>
          </a:prstGeom>
        </p:spPr>
      </p:pic>
      <p:pic>
        <p:nvPicPr>
          <p:cNvPr id="6" name="Picture 5" descr="2014-04-04 21.54.4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294" y="1549644"/>
            <a:ext cx="2753982" cy="489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762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Gotchas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findViewById</a:t>
            </a:r>
            <a:r>
              <a:rPr lang="en-US" dirty="0" smtClean="0"/>
              <a:t>() must follow view tree</a:t>
            </a:r>
          </a:p>
          <a:p>
            <a:r>
              <a:rPr lang="en-US" dirty="0" smtClean="0"/>
              <a:t>Some attributes required (e.g. </a:t>
            </a:r>
            <a:r>
              <a:rPr lang="en-US" dirty="0" err="1" smtClean="0"/>
              <a:t>layout_width</a:t>
            </a:r>
            <a:r>
              <a:rPr lang="en-US" dirty="0" smtClean="0"/>
              <a:t>)</a:t>
            </a:r>
          </a:p>
          <a:p>
            <a:r>
              <a:rPr lang="en-US" dirty="0" smtClean="0"/>
              <a:t>Wrap everything in a </a:t>
            </a:r>
            <a:r>
              <a:rPr lang="en-US" dirty="0" err="1" smtClean="0"/>
              <a:t>ScrollView</a:t>
            </a:r>
            <a:r>
              <a:rPr lang="en-US" dirty="0" smtClean="0"/>
              <a:t> or else you can’t scroll</a:t>
            </a:r>
          </a:p>
          <a:p>
            <a:r>
              <a:rPr lang="en-US" dirty="0" err="1" smtClean="0"/>
              <a:t>match_parent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wrap_content</a:t>
            </a:r>
            <a:endParaRPr lang="en-US" dirty="0" smtClean="0"/>
          </a:p>
          <a:p>
            <a:r>
              <a:rPr lang="en-US" dirty="0" smtClean="0"/>
              <a:t>Let eclipse suggest things</a:t>
            </a:r>
          </a:p>
        </p:txBody>
      </p:sp>
    </p:spTree>
    <p:extLst>
      <p:ext uri="{BB962C8B-B14F-4D97-AF65-F5344CB8AC3E}">
        <p14:creationId xmlns:p14="http://schemas.microsoft.com/office/powerpoint/2010/main" val="566641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Fragments</a:t>
            </a:r>
            <a:endParaRPr lang="en-US" sz="6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46724" y="3886200"/>
            <a:ext cx="70866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mini activity inside an activity.</a:t>
            </a:r>
          </a:p>
          <a:p>
            <a:r>
              <a:rPr lang="en-US" dirty="0" smtClean="0"/>
              <a:t>Lets you resize for big screens easily.</a:t>
            </a:r>
          </a:p>
          <a:p>
            <a:r>
              <a:rPr lang="en-US" dirty="0" smtClean="0"/>
              <a:t>Not talked about here for time reasons, but you should use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146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 smtClean="0"/>
              <a:t>Building an app:</a:t>
            </a:r>
            <a:br>
              <a:rPr lang="en-US" sz="6000" dirty="0" smtClean="0"/>
            </a:br>
            <a:r>
              <a:rPr lang="en-US" sz="6000" dirty="0" smtClean="0"/>
              <a:t>Say my name.</a:t>
            </a:r>
            <a:br>
              <a:rPr lang="en-US" sz="6000" dirty="0" smtClean="0"/>
            </a:br>
            <a:r>
              <a:rPr lang="en-US" sz="6000" dirty="0"/>
              <a:t/>
            </a:r>
            <a:br>
              <a:rPr lang="en-US" sz="6000" dirty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>Demo.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439668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 Gotchas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have their own life cycle!</a:t>
            </a:r>
          </a:p>
          <a:p>
            <a:r>
              <a:rPr lang="en-US" dirty="0" smtClean="0"/>
              <a:t>Activity doesn’t attach immediately, so </a:t>
            </a:r>
            <a:r>
              <a:rPr lang="en-US" dirty="0" err="1" smtClean="0"/>
              <a:t>getActivity</a:t>
            </a:r>
            <a:r>
              <a:rPr lang="en-US" dirty="0" smtClean="0"/>
              <a:t>() will return null through the first few lifecycle methods</a:t>
            </a:r>
          </a:p>
          <a:p>
            <a:r>
              <a:rPr lang="en-US" dirty="0" smtClean="0"/>
              <a:t>TWO CLASSES—support and standard, for all Fragment-related things.</a:t>
            </a:r>
          </a:p>
        </p:txBody>
      </p:sp>
    </p:spTree>
    <p:extLst>
      <p:ext uri="{BB962C8B-B14F-4D97-AF65-F5344CB8AC3E}">
        <p14:creationId xmlns:p14="http://schemas.microsoft.com/office/powerpoint/2010/main" val="2033107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err="1" smtClean="0"/>
              <a:t>R.java</a:t>
            </a:r>
            <a:endParaRPr lang="en-US" sz="6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46724" y="3886200"/>
            <a:ext cx="70866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A bunch of </a:t>
            </a:r>
            <a:r>
              <a:rPr lang="en-US" dirty="0" err="1" smtClean="0"/>
              <a:t>int</a:t>
            </a:r>
            <a:r>
              <a:rPr lang="en-US" dirty="0" smtClean="0"/>
              <a:t> ids.</a:t>
            </a:r>
          </a:p>
          <a:p>
            <a:r>
              <a:rPr lang="en-US" dirty="0" smtClean="0"/>
              <a:t>Built automatically!!! Don’t edit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941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R.Java</a:t>
            </a:r>
            <a:r>
              <a:rPr lang="en-US" dirty="0" smtClean="0"/>
              <a:t> Gotchas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edit it. Overwritten.</a:t>
            </a:r>
          </a:p>
          <a:p>
            <a:r>
              <a:rPr lang="en-US" dirty="0" smtClean="0"/>
              <a:t>Cannot find </a:t>
            </a:r>
            <a:r>
              <a:rPr lang="en-US" dirty="0" err="1" smtClean="0"/>
              <a:t>R.java</a:t>
            </a:r>
            <a:r>
              <a:rPr lang="en-US" dirty="0" smtClean="0"/>
              <a:t>—not your main problem.</a:t>
            </a:r>
            <a:endParaRPr lang="en-US" dirty="0"/>
          </a:p>
          <a:p>
            <a:r>
              <a:rPr lang="en-US" dirty="0" smtClean="0"/>
              <a:t>Two </a:t>
            </a:r>
            <a:r>
              <a:rPr lang="en-US" dirty="0" err="1" smtClean="0"/>
              <a:t>R.java</a:t>
            </a:r>
            <a:r>
              <a:rPr lang="en-US" dirty="0" smtClean="0"/>
              <a:t> files—yours and Android’s</a:t>
            </a:r>
          </a:p>
          <a:p>
            <a:r>
              <a:rPr lang="en-US" dirty="0" smtClean="0"/>
              <a:t>Using the wrong id.</a:t>
            </a:r>
          </a:p>
        </p:txBody>
      </p:sp>
    </p:spTree>
    <p:extLst>
      <p:ext uri="{BB962C8B-B14F-4D97-AF65-F5344CB8AC3E}">
        <p14:creationId xmlns:p14="http://schemas.microsoft.com/office/powerpoint/2010/main" val="425526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Intents</a:t>
            </a:r>
            <a:endParaRPr lang="en-US" sz="6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46724" y="3886200"/>
            <a:ext cx="70866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How you launch other apps and activities.</a:t>
            </a:r>
          </a:p>
          <a:p>
            <a:r>
              <a:rPr lang="en-US" dirty="0" smtClean="0"/>
              <a:t>How activities communicate.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638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Bundle is a map</a:t>
            </a:r>
          </a:p>
          <a:p>
            <a:r>
              <a:rPr lang="en-US" dirty="0" smtClean="0"/>
              <a:t>An intent (may) have a Bundle</a:t>
            </a:r>
          </a:p>
          <a:p>
            <a:r>
              <a:rPr lang="en-US" dirty="0" smtClean="0"/>
              <a:t>Can return information as well</a:t>
            </a:r>
          </a:p>
          <a:p>
            <a:pPr lvl="1"/>
            <a:r>
              <a:rPr lang="en-US" dirty="0" err="1" smtClean="0"/>
              <a:t>startActivityForResult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4566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If we have time</a:t>
            </a:r>
            <a:endParaRPr lang="en-US" sz="6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5800" y="3793961"/>
            <a:ext cx="7990176" cy="2540305"/>
          </a:xfrm>
        </p:spPr>
        <p:txBody>
          <a:bodyPr>
            <a:normAutofit/>
          </a:bodyPr>
          <a:lstStyle/>
          <a:p>
            <a:r>
              <a:rPr lang="en-US" dirty="0" smtClean="0"/>
              <a:t>Protected </a:t>
            </a:r>
            <a:r>
              <a:rPr lang="en-US" dirty="0" err="1" smtClean="0"/>
              <a:t>vs</a:t>
            </a:r>
            <a:r>
              <a:rPr lang="en-US" dirty="0" smtClean="0"/>
              <a:t> external storage</a:t>
            </a:r>
          </a:p>
          <a:p>
            <a:r>
              <a:rPr lang="en-US" dirty="0" err="1"/>
              <a:t>a</a:t>
            </a:r>
            <a:r>
              <a:rPr lang="en-US" dirty="0" err="1" smtClean="0"/>
              <a:t>db</a:t>
            </a:r>
            <a:r>
              <a:rPr lang="en-US" dirty="0" smtClean="0"/>
              <a:t> backup</a:t>
            </a:r>
          </a:p>
          <a:p>
            <a:r>
              <a:rPr lang="en-US" dirty="0" err="1" smtClean="0"/>
              <a:t>ContentProvider</a:t>
            </a:r>
            <a:r>
              <a:rPr lang="en-US" dirty="0" smtClean="0"/>
              <a:t>—imagine a web endpoint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180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000" dirty="0" smtClean="0"/>
              <a:t>1:    Configuration</a:t>
            </a:r>
          </a:p>
          <a:p>
            <a:pPr algn="l"/>
            <a:r>
              <a:rPr lang="en-US" sz="6000" dirty="0" smtClean="0"/>
              <a:t>2:    Android at a glance</a:t>
            </a:r>
          </a:p>
        </p:txBody>
      </p:sp>
    </p:spTree>
    <p:extLst>
      <p:ext uri="{BB962C8B-B14F-4D97-AF65-F5344CB8AC3E}">
        <p14:creationId xmlns:p14="http://schemas.microsoft.com/office/powerpoint/2010/main" val="1544250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1: Configuration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802975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02775"/>
            <a:ext cx="7772400" cy="1470025"/>
          </a:xfrm>
        </p:spPr>
        <p:txBody>
          <a:bodyPr>
            <a:normAutofit/>
          </a:bodyPr>
          <a:lstStyle/>
          <a:p>
            <a:r>
              <a:rPr lang="en-US" sz="6000" dirty="0" smtClean="0"/>
              <a:t>Installing Android</a:t>
            </a:r>
            <a:endParaRPr lang="en-US" sz="6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237930"/>
            <a:ext cx="6400800" cy="3522500"/>
          </a:xfrm>
        </p:spPr>
        <p:txBody>
          <a:bodyPr>
            <a:normAutofit/>
          </a:bodyPr>
          <a:lstStyle/>
          <a:p>
            <a:r>
              <a:rPr lang="en-US" dirty="0" smtClean="0"/>
              <a:t>You’re on your own. Google it.</a:t>
            </a:r>
          </a:p>
          <a:p>
            <a:r>
              <a:rPr lang="en-US" dirty="0" smtClean="0"/>
              <a:t>Nothing is more frustrating than not being able to get started. I’ve fixed a lot of Android builds. Email me if you’re stuck and we’ll figure it out: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udar.sam@gmail.com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373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Plunge into Eclipse</a:t>
            </a:r>
            <a:endParaRPr lang="en-US" sz="6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49056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res/</a:t>
            </a:r>
          </a:p>
          <a:p>
            <a:r>
              <a:rPr lang="en-US" dirty="0" smtClean="0"/>
              <a:t>xml</a:t>
            </a:r>
          </a:p>
          <a:p>
            <a:r>
              <a:rPr lang="en-US" dirty="0" err="1" smtClean="0"/>
              <a:t>Logcat</a:t>
            </a:r>
            <a:endParaRPr lang="en-US" dirty="0" smtClean="0"/>
          </a:p>
          <a:p>
            <a:r>
              <a:rPr lang="en-US" dirty="0" err="1" smtClean="0"/>
              <a:t>Log.e</a:t>
            </a:r>
            <a:r>
              <a:rPr lang="en-US" dirty="0" smtClean="0"/>
              <a:t>(“</a:t>
            </a:r>
            <a:r>
              <a:rPr lang="en-US" dirty="0" err="1" smtClean="0"/>
              <a:t>MainActivity</a:t>
            </a:r>
            <a:r>
              <a:rPr lang="en-US" dirty="0" smtClean="0"/>
              <a:t>”, “hello”);</a:t>
            </a:r>
          </a:p>
          <a:p>
            <a:r>
              <a:rPr lang="en-US" dirty="0" smtClean="0"/>
              <a:t>Support Library over ABS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263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err="1" smtClean="0"/>
              <a:t>adb</a:t>
            </a:r>
            <a:endParaRPr lang="en-US" sz="6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600450"/>
            <a:ext cx="6400800" cy="277631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Your friend. Put it on your PATH.</a:t>
            </a:r>
          </a:p>
          <a:p>
            <a:pPr algn="l"/>
            <a:r>
              <a:rPr lang="en-US" dirty="0" smtClean="0"/>
              <a:t>$ </a:t>
            </a:r>
            <a:r>
              <a:rPr lang="en-US" dirty="0" err="1" smtClean="0"/>
              <a:t>adb</a:t>
            </a:r>
            <a:r>
              <a:rPr lang="en-US" dirty="0" smtClean="0"/>
              <a:t> devices</a:t>
            </a:r>
          </a:p>
          <a:p>
            <a:pPr algn="l"/>
            <a:r>
              <a:rPr lang="en-US" dirty="0" smtClean="0"/>
              <a:t>$ </a:t>
            </a:r>
            <a:r>
              <a:rPr lang="en-US" dirty="0" err="1" smtClean="0"/>
              <a:t>adb</a:t>
            </a:r>
            <a:r>
              <a:rPr lang="en-US" dirty="0" smtClean="0"/>
              <a:t> shell</a:t>
            </a:r>
          </a:p>
          <a:p>
            <a:pPr algn="l"/>
            <a:r>
              <a:rPr lang="en-US" dirty="0" smtClean="0"/>
              <a:t>$ </a:t>
            </a:r>
            <a:r>
              <a:rPr lang="en-US" dirty="0" err="1" smtClean="0"/>
              <a:t>adb</a:t>
            </a:r>
            <a:r>
              <a:rPr lang="en-US" dirty="0" smtClean="0"/>
              <a:t> push</a:t>
            </a:r>
          </a:p>
          <a:p>
            <a:pPr algn="l"/>
            <a:r>
              <a:rPr lang="en-US" dirty="0" smtClean="0"/>
              <a:t>$ </a:t>
            </a:r>
            <a:r>
              <a:rPr lang="en-US" dirty="0" err="1" smtClean="0"/>
              <a:t>adb</a:t>
            </a:r>
            <a:r>
              <a:rPr lang="en-US" dirty="0" smtClean="0"/>
              <a:t> pull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79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2</a:t>
            </a:r>
            <a:r>
              <a:rPr lang="en-US" sz="6000" dirty="0" smtClean="0"/>
              <a:t>: Android at a glance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0270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 smtClean="0"/>
              <a:t>Activities</a:t>
            </a:r>
          </a:p>
          <a:p>
            <a:pPr marL="0" indent="0">
              <a:buNone/>
            </a:pPr>
            <a:r>
              <a:rPr lang="en-US" sz="6000" dirty="0" smtClean="0"/>
              <a:t>Views and Fragments</a:t>
            </a:r>
          </a:p>
          <a:p>
            <a:pPr marL="0" indent="0">
              <a:buNone/>
            </a:pPr>
            <a:r>
              <a:rPr lang="en-US" sz="6000" dirty="0" err="1" smtClean="0"/>
              <a:t>R.java</a:t>
            </a:r>
            <a:endParaRPr lang="en-US" sz="6000" dirty="0" smtClean="0"/>
          </a:p>
          <a:p>
            <a:pPr marL="0" indent="0">
              <a:buNone/>
            </a:pPr>
            <a:r>
              <a:rPr lang="en-US" sz="6000" dirty="0" smtClean="0"/>
              <a:t>Intents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141444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1066</TotalTime>
  <Words>623</Words>
  <Application>Microsoft Macintosh PowerPoint</Application>
  <PresentationFormat>On-screen Show (4:3)</PresentationFormat>
  <Paragraphs>131</Paragraphs>
  <Slides>25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 Black </vt:lpstr>
      <vt:lpstr>Android Primer</vt:lpstr>
      <vt:lpstr>Building an app: Say my name.   Demo.</vt:lpstr>
      <vt:lpstr>PowerPoint Presentation</vt:lpstr>
      <vt:lpstr>1: Configuration</vt:lpstr>
      <vt:lpstr>Installing Android</vt:lpstr>
      <vt:lpstr>Plunge into Eclipse</vt:lpstr>
      <vt:lpstr>adb</vt:lpstr>
      <vt:lpstr>2: Android at a glance</vt:lpstr>
      <vt:lpstr>PowerPoint Presentation</vt:lpstr>
      <vt:lpstr>Activities</vt:lpstr>
      <vt:lpstr>PowerPoint Presentation</vt:lpstr>
      <vt:lpstr>http://developer.android.com /reference/android/app /Activity.html#ProcessLifecycle</vt:lpstr>
      <vt:lpstr>Activity Gotchas</vt:lpstr>
      <vt:lpstr>Views</vt:lpstr>
      <vt:lpstr>PowerPoint Presentation</vt:lpstr>
      <vt:lpstr>PowerPoint Presentation</vt:lpstr>
      <vt:lpstr>                                                                Java   xml default                                                mNameView.setTextSize(30)       android:textSize=“30sp”</vt:lpstr>
      <vt:lpstr>View Gotchas</vt:lpstr>
      <vt:lpstr>Fragments</vt:lpstr>
      <vt:lpstr>Fragment Gotchas</vt:lpstr>
      <vt:lpstr>R.java</vt:lpstr>
      <vt:lpstr>R.Java Gotchas</vt:lpstr>
      <vt:lpstr>Intents</vt:lpstr>
      <vt:lpstr>PowerPoint Presentation</vt:lpstr>
      <vt:lpstr>If we have time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Primer</dc:title>
  <dc:creator>Sam Sudar</dc:creator>
  <cp:lastModifiedBy>Sam Sudar</cp:lastModifiedBy>
  <cp:revision>59</cp:revision>
  <dcterms:created xsi:type="dcterms:W3CDTF">2014-04-04T04:29:35Z</dcterms:created>
  <dcterms:modified xsi:type="dcterms:W3CDTF">2014-04-04T22:16:25Z</dcterms:modified>
</cp:coreProperties>
</file>