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mcgill.ca/dstephens/SISCR2017/Articles/HIrano-Imbens-200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CACD-5185-2746-8884-CE59F643A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25BA-78BE-6A4F-9A90-9BC9187F7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Tuan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61941-8D33-CE47-82D4-67F48C0650D6}"/>
              </a:ext>
            </a:extLst>
          </p:cNvPr>
          <p:cNvSpPr txBox="1"/>
          <p:nvPr/>
        </p:nvSpPr>
        <p:spPr>
          <a:xfrm>
            <a:off x="2343955" y="5808373"/>
            <a:ext cx="454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 overview of first 3 parts of the book:</a:t>
            </a:r>
          </a:p>
          <a:p>
            <a:r>
              <a:rPr lang="en-US" dirty="0"/>
              <a:t>Causal Inference by Rubin and </a:t>
            </a:r>
            <a:r>
              <a:rPr lang="en-US" dirty="0" err="1"/>
              <a:t>Imbens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6F1-E6A6-E147-B935-E3F5FF25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B514-1C95-934C-B05D-F555064C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Causal network</a:t>
            </a:r>
          </a:p>
          <a:p>
            <a:pPr lvl="1"/>
            <a:r>
              <a:rPr lang="en-US" dirty="0"/>
              <a:t>Directionality</a:t>
            </a:r>
          </a:p>
          <a:p>
            <a:pPr lvl="1"/>
            <a:r>
              <a:rPr lang="en-US" dirty="0"/>
              <a:t>Feed-back loop</a:t>
            </a:r>
          </a:p>
          <a:p>
            <a:pPr lvl="1"/>
            <a:r>
              <a:rPr lang="en-US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20558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C7F9-C4C8-554C-AD02-3261A423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E16B-CE54-DB49-A72A-5CB585AF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estimation of </a:t>
            </a:r>
          </a:p>
          <a:p>
            <a:pPr lvl="1"/>
            <a:r>
              <a:rPr lang="en-US" dirty="0"/>
              <a:t>propensity score</a:t>
            </a:r>
          </a:p>
          <a:p>
            <a:pPr lvl="1"/>
            <a:r>
              <a:rPr lang="en-US" dirty="0"/>
              <a:t>balance in bucketing </a:t>
            </a:r>
          </a:p>
          <a:p>
            <a:r>
              <a:rPr lang="en-US" dirty="0"/>
              <a:t>Continuous variable: </a:t>
            </a:r>
            <a:r>
              <a:rPr lang="en-US" dirty="0">
                <a:hlinkClick r:id="rId2"/>
              </a:rPr>
              <a:t>http://www.math.mcgill.ca/dstephens/SISCR2017/Articles/HIrano-Imbens-2004.pdf</a:t>
            </a:r>
            <a:endParaRPr lang="en-US" dirty="0"/>
          </a:p>
          <a:p>
            <a:r>
              <a:rPr lang="en-US" dirty="0"/>
              <a:t>Causal performance evaluation</a:t>
            </a:r>
          </a:p>
          <a:p>
            <a:pPr lvl="1"/>
            <a:r>
              <a:rPr lang="en-US" dirty="0"/>
              <a:t>Simulated ground truth</a:t>
            </a:r>
          </a:p>
          <a:p>
            <a:pPr lvl="1"/>
            <a:r>
              <a:rPr lang="en-US" dirty="0"/>
              <a:t>Robustness in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C75-F610-9443-BEFB-6C4B964B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A41E-872D-174F-8A16-06EF47FF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general overview of the book</a:t>
            </a:r>
          </a:p>
          <a:p>
            <a:endParaRPr lang="en-US" dirty="0"/>
          </a:p>
          <a:p>
            <a:r>
              <a:rPr lang="en-US" dirty="0"/>
              <a:t>Counter-factual and Potential Outcome</a:t>
            </a:r>
          </a:p>
          <a:p>
            <a:r>
              <a:rPr lang="en-US" dirty="0"/>
              <a:t>Assignment Mechanism</a:t>
            </a:r>
          </a:p>
          <a:p>
            <a:pPr lvl="1"/>
            <a:r>
              <a:rPr lang="en-US" dirty="0"/>
              <a:t>Randomized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Instrumental Variable</a:t>
            </a:r>
          </a:p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Individual Causality (imputation/missing)</a:t>
            </a:r>
          </a:p>
          <a:p>
            <a:pPr lvl="1"/>
            <a:r>
              <a:rPr lang="en-US" dirty="0"/>
              <a:t>Population Causality</a:t>
            </a:r>
          </a:p>
          <a:p>
            <a:pPr lvl="1"/>
            <a:r>
              <a:rPr lang="en-US" dirty="0"/>
              <a:t>Randomized: classical vs model-based</a:t>
            </a:r>
          </a:p>
          <a:p>
            <a:pPr lvl="1"/>
            <a:r>
              <a:rPr lang="en-US" dirty="0"/>
              <a:t>Design: propensity based</a:t>
            </a:r>
          </a:p>
        </p:txBody>
      </p:sp>
    </p:spTree>
    <p:extLst>
      <p:ext uri="{BB962C8B-B14F-4D97-AF65-F5344CB8AC3E}">
        <p14:creationId xmlns:p14="http://schemas.microsoft.com/office/powerpoint/2010/main" val="7115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66A1-4DD6-9747-B196-E044B291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Counterfactual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Potential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A50D-B4AD-EE44-8D06-7B2BA326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Counterfactual: What would happen if otherwise?</a:t>
            </a:r>
          </a:p>
          <a:p>
            <a:r>
              <a:rPr lang="en-US" dirty="0"/>
              <a:t>Actions: 0 or 1</a:t>
            </a:r>
          </a:p>
          <a:p>
            <a:r>
              <a:rPr lang="en-US" dirty="0"/>
              <a:t>Potential Outcomes: Y(0) and Y(1), both R.V.</a:t>
            </a:r>
          </a:p>
          <a:p>
            <a:r>
              <a:rPr lang="en-US" dirty="0"/>
              <a:t>If W is the action taken</a:t>
            </a:r>
          </a:p>
          <a:p>
            <a:pPr lvl="1"/>
            <a:r>
              <a:rPr lang="en-US" dirty="0"/>
              <a:t>Y(W) is observed outcome</a:t>
            </a:r>
          </a:p>
          <a:p>
            <a:pPr lvl="1"/>
            <a:r>
              <a:rPr lang="en-US" dirty="0"/>
              <a:t>Y(1-W) is the counter-factual outcome</a:t>
            </a:r>
          </a:p>
          <a:p>
            <a:r>
              <a:rPr lang="en-US" dirty="0"/>
              <a:t>Why this definition?</a:t>
            </a:r>
          </a:p>
          <a:p>
            <a:pPr lvl="1"/>
            <a:r>
              <a:rPr lang="en-US" dirty="0"/>
              <a:t>The signal of Y(W) doesn’t imply W(Y)</a:t>
            </a:r>
          </a:p>
          <a:p>
            <a:pPr lvl="1"/>
            <a:r>
              <a:rPr lang="en-US" dirty="0"/>
              <a:t>There is a clear sign of directionality of causality</a:t>
            </a:r>
          </a:p>
        </p:txBody>
      </p:sp>
    </p:spTree>
    <p:extLst>
      <p:ext uri="{BB962C8B-B14F-4D97-AF65-F5344CB8AC3E}">
        <p14:creationId xmlns:p14="http://schemas.microsoft.com/office/powerpoint/2010/main" val="16177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34DD-577F-904C-ACAD-3BD0E477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2124-FD8B-FB44-8C07-1AB49B2E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Y(W) – Y(1-W)</a:t>
            </a:r>
          </a:p>
          <a:p>
            <a:r>
              <a:rPr lang="en-US" dirty="0"/>
              <a:t>In this language, we can express:</a:t>
            </a:r>
          </a:p>
          <a:p>
            <a:pPr lvl="1"/>
            <a:r>
              <a:rPr lang="en-US" dirty="0"/>
              <a:t>Individual causality: Y</a:t>
            </a:r>
            <a:r>
              <a:rPr lang="en-US" baseline="-25000" dirty="0"/>
              <a:t>i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) – Y</a:t>
            </a:r>
            <a:r>
              <a:rPr lang="en-US" baseline="-25000" dirty="0"/>
              <a:t>i</a:t>
            </a:r>
            <a:r>
              <a:rPr lang="en-US" dirty="0"/>
              <a:t>(1-W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 causality: sum(Y</a:t>
            </a:r>
            <a:r>
              <a:rPr lang="en-US" baseline="-25000" dirty="0"/>
              <a:t>i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) – Y</a:t>
            </a:r>
            <a:r>
              <a:rPr lang="en-US" baseline="-25000" dirty="0"/>
              <a:t>i</a:t>
            </a:r>
            <a:r>
              <a:rPr lang="en-US" dirty="0"/>
              <a:t>(1-W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Problem of missing value: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obs</a:t>
            </a:r>
            <a:r>
              <a:rPr lang="en-US" dirty="0"/>
              <a:t> = Y</a:t>
            </a:r>
            <a:r>
              <a:rPr lang="en-US" baseline="-25000" dirty="0"/>
              <a:t>i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miss</a:t>
            </a:r>
            <a:r>
              <a:rPr lang="en-US" dirty="0"/>
              <a:t> = Y</a:t>
            </a:r>
            <a:r>
              <a:rPr lang="en-US" baseline="-25000" dirty="0"/>
              <a:t>i</a:t>
            </a:r>
            <a:r>
              <a:rPr lang="en-US" dirty="0"/>
              <a:t>(1-W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Inference is imputation (individual or population-wise)</a:t>
            </a:r>
          </a:p>
        </p:txBody>
      </p:sp>
    </p:spTree>
    <p:extLst>
      <p:ext uri="{BB962C8B-B14F-4D97-AF65-F5344CB8AC3E}">
        <p14:creationId xmlns:p14="http://schemas.microsoft.com/office/powerpoint/2010/main" val="26227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C590-9FE4-1144-A5E4-7FECD4A7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ED7F-2763-2340-911A-EA1DEB05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Mechanism: how did individual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come take action W</a:t>
            </a:r>
            <a:r>
              <a:rPr lang="en-US" baseline="-25000" dirty="0"/>
              <a:t>i</a:t>
            </a:r>
            <a:r>
              <a:rPr lang="en-US" dirty="0"/>
              <a:t>?</a:t>
            </a:r>
          </a:p>
          <a:p>
            <a:r>
              <a:rPr lang="en-US" dirty="0"/>
              <a:t>Do researchers have </a:t>
            </a:r>
            <a:r>
              <a:rPr lang="en-US" b="1" dirty="0"/>
              <a:t>control</a:t>
            </a:r>
            <a:r>
              <a:rPr lang="en-US" dirty="0"/>
              <a:t> over this assignment?</a:t>
            </a:r>
          </a:p>
          <a:p>
            <a:pPr lvl="1"/>
            <a:r>
              <a:rPr lang="en-US" dirty="0"/>
              <a:t>Control: know exactly what affect action W</a:t>
            </a:r>
            <a:r>
              <a:rPr lang="en-US" baseline="-25000" dirty="0"/>
              <a:t>i</a:t>
            </a:r>
            <a:r>
              <a:rPr lang="en-US" dirty="0"/>
              <a:t> to happen</a:t>
            </a:r>
          </a:p>
          <a:p>
            <a:r>
              <a:rPr lang="en-US" dirty="0"/>
              <a:t>Do researchers </a:t>
            </a:r>
            <a:r>
              <a:rPr lang="en-US" b="1" dirty="0"/>
              <a:t>know</a:t>
            </a:r>
            <a:r>
              <a:rPr lang="en-US" dirty="0"/>
              <a:t> about the assignment </a:t>
            </a:r>
            <a:r>
              <a:rPr lang="en-US" b="1" dirty="0"/>
              <a:t>process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This rely on pre-action covariates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Randomized: completely in control</a:t>
            </a:r>
          </a:p>
          <a:p>
            <a:pPr lvl="1"/>
            <a:r>
              <a:rPr lang="en-US" dirty="0"/>
              <a:t>Design (observational): not in control and assignment can be inferred</a:t>
            </a:r>
          </a:p>
          <a:p>
            <a:pPr lvl="1"/>
            <a:r>
              <a:rPr lang="en-US" dirty="0"/>
              <a:t>Instrumental variable: partially control</a:t>
            </a:r>
          </a:p>
          <a:p>
            <a:r>
              <a:rPr lang="en-US" dirty="0"/>
              <a:t>Example: effect of lunch on end-of-day blood pressure</a:t>
            </a:r>
          </a:p>
          <a:p>
            <a:pPr lvl="1"/>
            <a:r>
              <a:rPr lang="en-US" dirty="0"/>
              <a:t>time of lunch</a:t>
            </a:r>
          </a:p>
          <a:p>
            <a:pPr lvl="1"/>
            <a:r>
              <a:rPr lang="en-US" dirty="0"/>
              <a:t>fat (hi – low) </a:t>
            </a:r>
          </a:p>
        </p:txBody>
      </p:sp>
    </p:spTree>
    <p:extLst>
      <p:ext uri="{BB962C8B-B14F-4D97-AF65-F5344CB8AC3E}">
        <p14:creationId xmlns:p14="http://schemas.microsoft.com/office/powerpoint/2010/main" val="35335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E861-5CBA-C140-8ED6-5E60E2FF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9EE9-D427-8243-9D11-881E6FA5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W: action taken</a:t>
            </a:r>
          </a:p>
          <a:p>
            <a:r>
              <a:rPr lang="en-US" dirty="0"/>
              <a:t>Outcomes:</a:t>
            </a:r>
          </a:p>
          <a:p>
            <a:pPr lvl="1"/>
            <a:r>
              <a:rPr lang="en-US" dirty="0"/>
              <a:t>Y(W) observed</a:t>
            </a:r>
          </a:p>
          <a:p>
            <a:pPr lvl="1"/>
            <a:r>
              <a:rPr lang="en-US" dirty="0"/>
              <a:t>Y(1-W) counter-factual</a:t>
            </a:r>
          </a:p>
          <a:p>
            <a:r>
              <a:rPr lang="en-US" dirty="0"/>
              <a:t>X: pre-action covariates</a:t>
            </a:r>
          </a:p>
          <a:p>
            <a:endParaRPr lang="en-US" dirty="0"/>
          </a:p>
          <a:p>
            <a:r>
              <a:rPr lang="en-US" dirty="0"/>
              <a:t>Assignment Mechanism: </a:t>
            </a:r>
          </a:p>
          <a:p>
            <a:pPr lvl="1"/>
            <a:r>
              <a:rPr lang="en-US" dirty="0"/>
              <a:t>p(W|X,Y(0),Y(1))</a:t>
            </a:r>
          </a:p>
          <a:p>
            <a:pPr lvl="1"/>
            <a:r>
              <a:rPr lang="en-US" dirty="0"/>
              <a:t>Or p(W|X) for simplicity</a:t>
            </a:r>
          </a:p>
          <a:p>
            <a:pPr lvl="1"/>
            <a:r>
              <a:rPr lang="en-US" dirty="0"/>
              <a:t>Propensity score: e(X) = p(W|X)</a:t>
            </a:r>
          </a:p>
          <a:p>
            <a:endParaRPr lang="en-US" dirty="0"/>
          </a:p>
          <a:p>
            <a:r>
              <a:rPr lang="en-US" dirty="0"/>
              <a:t>Causality: Y</a:t>
            </a:r>
            <a:r>
              <a:rPr lang="en-US" baseline="-25000" dirty="0"/>
              <a:t>i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) – Y</a:t>
            </a:r>
            <a:r>
              <a:rPr lang="en-US" baseline="-25000" dirty="0"/>
              <a:t>i</a:t>
            </a:r>
            <a:r>
              <a:rPr lang="en-US" dirty="0"/>
              <a:t>(1-W</a:t>
            </a:r>
            <a:r>
              <a:rPr lang="en-US" baseline="-25000" dirty="0"/>
              <a:t>i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E33B-D1F9-7442-BCF1-90F44DE7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Randomized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0946-8321-9A42-B2F6-7A997DCE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Infer: </a:t>
            </a:r>
            <a:r>
              <a:rPr lang="en-US" b="1" dirty="0"/>
              <a:t>Y</a:t>
            </a:r>
            <a:r>
              <a:rPr lang="en-US" b="1" baseline="-25000" dirty="0"/>
              <a:t>i</a:t>
            </a:r>
            <a:r>
              <a:rPr lang="en-US" b="1" dirty="0"/>
              <a:t>(W</a:t>
            </a:r>
            <a:r>
              <a:rPr lang="en-US" b="1" baseline="-25000" dirty="0"/>
              <a:t>i</a:t>
            </a:r>
            <a:r>
              <a:rPr lang="en-US" b="1" dirty="0"/>
              <a:t>) – Y</a:t>
            </a:r>
            <a:r>
              <a:rPr lang="en-US" b="1" baseline="-25000" dirty="0"/>
              <a:t>i</a:t>
            </a:r>
            <a:r>
              <a:rPr lang="en-US" b="1" dirty="0"/>
              <a:t>(1-W</a:t>
            </a:r>
            <a:r>
              <a:rPr lang="en-US" b="1" baseline="-25000" dirty="0"/>
              <a:t>i</a:t>
            </a:r>
            <a:r>
              <a:rPr lang="en-US" b="1" dirty="0"/>
              <a:t>) </a:t>
            </a:r>
            <a:r>
              <a:rPr lang="en-US" dirty="0"/>
              <a:t>or |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obs</a:t>
            </a:r>
            <a:r>
              <a:rPr lang="en-US" baseline="30000" dirty="0"/>
              <a:t> </a:t>
            </a:r>
            <a:r>
              <a:rPr lang="en-US" dirty="0"/>
              <a:t>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miss</a:t>
            </a:r>
            <a:r>
              <a:rPr lang="en-US" dirty="0"/>
              <a:t>|</a:t>
            </a:r>
          </a:p>
          <a:p>
            <a:r>
              <a:rPr lang="en-US" dirty="0"/>
              <a:t>Assignment Mechanism for W</a:t>
            </a:r>
            <a:r>
              <a:rPr lang="en-US" baseline="-25000" dirty="0"/>
              <a:t>i</a:t>
            </a:r>
            <a:r>
              <a:rPr lang="en-US" dirty="0"/>
              <a:t>: with complete control over the assignment</a:t>
            </a:r>
            <a:endParaRPr lang="en-US" baseline="-25000" dirty="0"/>
          </a:p>
          <a:p>
            <a:pPr lvl="1"/>
            <a:r>
              <a:rPr lang="en-US" dirty="0"/>
              <a:t>Bernoulli trials: pure random assignment</a:t>
            </a:r>
          </a:p>
          <a:p>
            <a:pPr lvl="1"/>
            <a:r>
              <a:rPr lang="en-US" dirty="0"/>
              <a:t>Completely randomized </a:t>
            </a:r>
            <a:r>
              <a:rPr lang="en-US" dirty="0" err="1"/>
              <a:t>exp</a:t>
            </a:r>
            <a:r>
              <a:rPr lang="en-US" dirty="0"/>
              <a:t>: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out of N</a:t>
            </a:r>
          </a:p>
          <a:p>
            <a:pPr lvl="1"/>
            <a:r>
              <a:rPr lang="en-US" dirty="0"/>
              <a:t>Stratified randomized </a:t>
            </a:r>
            <a:r>
              <a:rPr lang="en-US" dirty="0" err="1"/>
              <a:t>exp</a:t>
            </a:r>
            <a:r>
              <a:rPr lang="en-US" dirty="0"/>
              <a:t>: assign by X</a:t>
            </a:r>
            <a:r>
              <a:rPr lang="en-US" baseline="-25000" dirty="0"/>
              <a:t>i</a:t>
            </a:r>
          </a:p>
          <a:p>
            <a:r>
              <a:rPr lang="en-US" dirty="0"/>
              <a:t>Inference:</a:t>
            </a:r>
          </a:p>
          <a:p>
            <a:pPr lvl="1"/>
            <a:r>
              <a:rPr lang="en-US" dirty="0"/>
              <a:t>Fisher: exact hypothesis Y</a:t>
            </a:r>
            <a:r>
              <a:rPr lang="en-US" baseline="-25000" dirty="0"/>
              <a:t>i</a:t>
            </a:r>
            <a:r>
              <a:rPr lang="en-US" dirty="0"/>
              <a:t>(1) = Y</a:t>
            </a:r>
            <a:r>
              <a:rPr lang="en-US" baseline="-25000" dirty="0"/>
              <a:t>i</a:t>
            </a:r>
            <a:r>
              <a:rPr lang="en-US" dirty="0"/>
              <a:t>(0) for all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test statistics &amp; confidence interval</a:t>
            </a:r>
            <a:endParaRPr lang="en-US" dirty="0"/>
          </a:p>
          <a:p>
            <a:pPr lvl="1"/>
            <a:r>
              <a:rPr lang="en-US" dirty="0" err="1"/>
              <a:t>Neyman</a:t>
            </a:r>
            <a:r>
              <a:rPr lang="en-US" dirty="0"/>
              <a:t>: average treatment effect </a:t>
            </a:r>
            <a:r>
              <a:rPr lang="en-US" dirty="0" err="1"/>
              <a:t>Y</a:t>
            </a:r>
            <a:r>
              <a:rPr lang="en-US" baseline="-25000" dirty="0" err="1"/>
              <a:t>ave</a:t>
            </a:r>
            <a:r>
              <a:rPr lang="en-US" dirty="0"/>
              <a:t>(1) = </a:t>
            </a:r>
            <a:r>
              <a:rPr lang="en-US" dirty="0" err="1"/>
              <a:t>Y</a:t>
            </a:r>
            <a:r>
              <a:rPr lang="en-US" baseline="-25000" dirty="0" err="1"/>
              <a:t>ave</a:t>
            </a:r>
            <a:r>
              <a:rPr lang="en-US" dirty="0"/>
              <a:t>(0)</a:t>
            </a:r>
            <a:endParaRPr lang="en-US" baseline="-25000" dirty="0"/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Taking X</a:t>
            </a:r>
            <a:r>
              <a:rPr lang="en-US" baseline="-25000" dirty="0"/>
              <a:t>i</a:t>
            </a:r>
            <a:r>
              <a:rPr lang="en-US" dirty="0"/>
              <a:t> into account</a:t>
            </a:r>
          </a:p>
          <a:p>
            <a:pPr lvl="2"/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obs</a:t>
            </a:r>
            <a:r>
              <a:rPr lang="en-US" baseline="30000" dirty="0"/>
              <a:t> </a:t>
            </a:r>
            <a:r>
              <a:rPr lang="en-US" dirty="0"/>
              <a:t>= a + </a:t>
            </a:r>
            <a:r>
              <a:rPr lang="en-US" dirty="0" err="1"/>
              <a:t>bX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cW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Model-based imputation: infer f(</a:t>
            </a:r>
            <a:r>
              <a:rPr lang="en-US" dirty="0" err="1"/>
              <a:t>Y</a:t>
            </a:r>
            <a:r>
              <a:rPr lang="en-US" baseline="30000" dirty="0" err="1"/>
              <a:t>miss</a:t>
            </a:r>
            <a:r>
              <a:rPr lang="en-US" dirty="0" err="1"/>
              <a:t>|Y</a:t>
            </a:r>
            <a:r>
              <a:rPr lang="en-US" baseline="30000" dirty="0" err="1"/>
              <a:t>obs</a:t>
            </a:r>
            <a:r>
              <a:rPr lang="en-US" dirty="0"/>
              <a:t>, W)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762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F3E1-F8BC-7442-BCFB-EC5A97DB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for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79F6-E48B-3844-A7C4-50D1DB4E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is not assigned by researchers. The subject takes action along with observational covariates X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r>
              <a:rPr lang="en-US" dirty="0"/>
              <a:t>Stratification: adjust for confounders</a:t>
            </a:r>
          </a:p>
          <a:p>
            <a:r>
              <a:rPr lang="en-US" dirty="0"/>
              <a:t>Improve the idea of stratification</a:t>
            </a:r>
          </a:p>
          <a:p>
            <a:pPr lvl="1"/>
            <a:r>
              <a:rPr lang="en-US" dirty="0"/>
              <a:t>Balancing score: reduce dimension for stratification</a:t>
            </a:r>
          </a:p>
          <a:p>
            <a:pPr lvl="1"/>
            <a:r>
              <a:rPr lang="en-US" dirty="0"/>
              <a:t>Propensity score e(X) = p(W|X) is balancing score</a:t>
            </a:r>
          </a:p>
          <a:p>
            <a:pPr lvl="1"/>
            <a:r>
              <a:rPr lang="en-US" dirty="0"/>
              <a:t>Treat as Bernoulli trial given propensity score</a:t>
            </a:r>
          </a:p>
          <a:p>
            <a:r>
              <a:rPr lang="en-US" dirty="0"/>
              <a:t>Estimate (4 approaches):</a:t>
            </a:r>
          </a:p>
          <a:p>
            <a:pPr lvl="1"/>
            <a:r>
              <a:rPr lang="en-US" dirty="0"/>
              <a:t>Imputation: </a:t>
            </a:r>
            <a:r>
              <a:rPr lang="en-US" dirty="0" err="1"/>
              <a:t>Y</a:t>
            </a:r>
            <a:r>
              <a:rPr lang="en-US" baseline="30000" dirty="0" err="1"/>
              <a:t>miss</a:t>
            </a:r>
            <a:r>
              <a:rPr lang="en-US" dirty="0" err="1"/>
              <a:t>|Y</a:t>
            </a:r>
            <a:r>
              <a:rPr lang="en-US" baseline="30000" dirty="0" err="1"/>
              <a:t>obs</a:t>
            </a:r>
            <a:r>
              <a:rPr lang="en-US" dirty="0"/>
              <a:t>, X, W</a:t>
            </a:r>
          </a:p>
          <a:p>
            <a:pPr lvl="1"/>
            <a:r>
              <a:rPr lang="en-US" dirty="0"/>
              <a:t>Weighting: E[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30000" dirty="0" err="1"/>
              <a:t>obs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/e(X</a:t>
            </a:r>
            <a:r>
              <a:rPr lang="en-US" baseline="-25000" dirty="0"/>
              <a:t>i</a:t>
            </a:r>
            <a:r>
              <a:rPr lang="en-US" dirty="0"/>
              <a:t>)] = E[Y</a:t>
            </a:r>
            <a:r>
              <a:rPr lang="en-US" baseline="-25000" dirty="0"/>
              <a:t>i</a:t>
            </a:r>
            <a:r>
              <a:rPr lang="en-US" dirty="0"/>
              <a:t>(1)]</a:t>
            </a:r>
          </a:p>
          <a:p>
            <a:pPr lvl="1"/>
            <a:r>
              <a:rPr lang="en-US" b="1" dirty="0"/>
              <a:t>Stratification: create blocks of similar propensity</a:t>
            </a:r>
          </a:p>
          <a:p>
            <a:pPr lvl="1"/>
            <a:r>
              <a:rPr lang="en-US" dirty="0"/>
              <a:t>Matching estimators</a:t>
            </a:r>
          </a:p>
        </p:txBody>
      </p:sp>
    </p:spTree>
    <p:extLst>
      <p:ext uri="{BB962C8B-B14F-4D97-AF65-F5344CB8AC3E}">
        <p14:creationId xmlns:p14="http://schemas.microsoft.com/office/powerpoint/2010/main" val="22544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DD5-DFD2-C940-9118-8C7322A2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B7140-4357-8246-BB1B-41C65F52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Estimating propensity score without overfitting. Does overfitting matter?</a:t>
                </a:r>
              </a:p>
              <a:p>
                <a:r>
                  <a:rPr lang="en-US" dirty="0"/>
                  <a:t>Stratify observations into buckets of similar propensity score. How wide and tight is each bucket?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baseline="-25000" dirty="0"/>
                  <a:t>i</a:t>
                </a:r>
                <a:r>
                  <a:rPr lang="en-US" dirty="0"/>
                  <a:t>(j) = 1{b</a:t>
                </a:r>
                <a:r>
                  <a:rPr lang="en-US" baseline="-25000" dirty="0"/>
                  <a:t>j-1</a:t>
                </a:r>
                <a:r>
                  <a:rPr lang="en-US" dirty="0"/>
                  <a:t> &lt; e(X</a:t>
                </a:r>
                <a:r>
                  <a:rPr lang="en-US" baseline="-25000" dirty="0"/>
                  <a:t>i</a:t>
                </a:r>
                <a:r>
                  <a:rPr lang="en-US" dirty="0"/>
                  <a:t>) &lt;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j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Test for balance in covariates distribution within buckets. Large-scale inference techniques requires.</a:t>
                </a:r>
              </a:p>
              <a:p>
                <a:pPr lvl="1"/>
                <a:r>
                  <a:rPr lang="en-US" dirty="0"/>
                  <a:t>E[X</a:t>
                </a:r>
                <a:r>
                  <a:rPr lang="en-US" baseline="-25000" dirty="0"/>
                  <a:t>i</a:t>
                </a:r>
                <a:r>
                  <a:rPr lang="en-US" dirty="0"/>
                  <a:t>| W</a:t>
                </a:r>
                <a:r>
                  <a:rPr lang="en-US" baseline="-25000" dirty="0"/>
                  <a:t>i</a:t>
                </a:r>
                <a:r>
                  <a:rPr lang="en-US" dirty="0"/>
                  <a:t>=1, B</a:t>
                </a:r>
                <a:r>
                  <a:rPr lang="en-US" baseline="-25000" dirty="0"/>
                  <a:t>i</a:t>
                </a:r>
                <a:r>
                  <a:rPr lang="en-US" dirty="0"/>
                  <a:t>(j)] = E[X</a:t>
                </a:r>
                <a:r>
                  <a:rPr lang="en-US" baseline="-25000" dirty="0"/>
                  <a:t>i</a:t>
                </a:r>
                <a:r>
                  <a:rPr lang="en-US" dirty="0"/>
                  <a:t>| W</a:t>
                </a:r>
                <a:r>
                  <a:rPr lang="en-US" baseline="-25000" dirty="0"/>
                  <a:t>i</a:t>
                </a:r>
                <a:r>
                  <a:rPr lang="en-US" dirty="0"/>
                  <a:t>=0, B</a:t>
                </a:r>
                <a:r>
                  <a:rPr lang="en-US" baseline="-25000" dirty="0"/>
                  <a:t>i</a:t>
                </a:r>
                <a:r>
                  <a:rPr lang="en-US" dirty="0"/>
                  <a:t>(j)]   for all blocks</a:t>
                </a:r>
              </a:p>
              <a:p>
                <a:pPr lvl="1"/>
                <a:r>
                  <a:rPr lang="en-US" dirty="0"/>
                  <a:t>Blocks selection: filter by testing (e(X)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W)</a:t>
                </a:r>
              </a:p>
              <a:p>
                <a:r>
                  <a:rPr lang="en-US" dirty="0"/>
                  <a:t>Matching and trimming for improving performance</a:t>
                </a:r>
              </a:p>
              <a:p>
                <a:pPr lvl="1"/>
                <a:r>
                  <a:rPr lang="en-US" dirty="0"/>
                  <a:t>Matching: remove rows that are not relevant</a:t>
                </a:r>
              </a:p>
              <a:p>
                <a:pPr lvl="1"/>
                <a:r>
                  <a:rPr lang="en-US" dirty="0"/>
                  <a:t>Trimming: remove extreme blocks that affect quality of causal estimate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B7140-4357-8246-BB1B-41C65F52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836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2828</TotalTime>
  <Words>761</Words>
  <Application>Microsoft Macintosh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Cambria Math</vt:lpstr>
      <vt:lpstr>Rockwell</vt:lpstr>
      <vt:lpstr>Wingdings</vt:lpstr>
      <vt:lpstr>Atlas</vt:lpstr>
      <vt:lpstr>Statistical Causal Inference</vt:lpstr>
      <vt:lpstr>Overview</vt:lpstr>
      <vt:lpstr>Counterfactual  Potential Outcome</vt:lpstr>
      <vt:lpstr>Causality</vt:lpstr>
      <vt:lpstr>Mechanism Assignment</vt:lpstr>
      <vt:lpstr>Recap</vt:lpstr>
      <vt:lpstr>Inference for Randomized Experiment</vt:lpstr>
      <vt:lpstr>Inference for Observational Studies</vt:lpstr>
      <vt:lpstr>Real Work</vt:lpstr>
      <vt:lpstr>Further topics</vt:lpstr>
      <vt:lpstr>Possible next topics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Causal Inference</dc:title>
  <dc:creator>Tuan Huy Nguyen</dc:creator>
  <cp:lastModifiedBy>Tuan Huy Nguyen</cp:lastModifiedBy>
  <cp:revision>41</cp:revision>
  <dcterms:created xsi:type="dcterms:W3CDTF">2018-09-18T18:10:04Z</dcterms:created>
  <dcterms:modified xsi:type="dcterms:W3CDTF">2018-09-20T17:18:32Z</dcterms:modified>
</cp:coreProperties>
</file>