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9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9695E-2BBE-F341-8148-38C98C0BEE0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AC5F5-B690-E842-9163-C4CB4A25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44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Multivariate Causal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From Book : Elements of causal inference</a:t>
            </a:r>
            <a:endParaRPr lang="fa-IR" dirty="0" smtClean="0"/>
          </a:p>
          <a:p>
            <a:pPr algn="ctr"/>
            <a:r>
              <a:rPr lang="en-US" dirty="0" smtClean="0"/>
              <a:t>Chapter 6 up to section 6.5.2</a:t>
            </a:r>
          </a:p>
          <a:p>
            <a:pPr algn="ctr"/>
            <a:r>
              <a:rPr lang="en-US" dirty="0" smtClean="0"/>
              <a:t>Sara Taheri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1471"/>
            <a:ext cx="8596668" cy="708561"/>
          </a:xfrm>
        </p:spPr>
        <p:txBody>
          <a:bodyPr/>
          <a:lstStyle/>
          <a:p>
            <a:pPr algn="ctr"/>
            <a:r>
              <a:rPr lang="en-US" smtClean="0"/>
              <a:t>Intervention distribution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37" y="1060158"/>
            <a:ext cx="8080681" cy="165929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38" y="2734582"/>
            <a:ext cx="8242062" cy="35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pPr algn="ctr"/>
            <a:r>
              <a:rPr lang="en-US" smtClean="0"/>
              <a:t>Intervention distribution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950" y="2649960"/>
            <a:ext cx="2711127" cy="2646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04" y="2001979"/>
            <a:ext cx="6679046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32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 (Predictors and intervention targets)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296" y="1436914"/>
            <a:ext cx="6127668" cy="4773881"/>
          </a:xfrm>
        </p:spPr>
      </p:pic>
    </p:spTree>
    <p:extLst>
      <p:ext uri="{BB962C8B-B14F-4D97-AF65-F5344CB8AC3E}">
        <p14:creationId xmlns:p14="http://schemas.microsoft.com/office/powerpoint/2010/main" val="89532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Total Causal effect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42" y="1253729"/>
            <a:ext cx="7302355" cy="17269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1" y="3015236"/>
            <a:ext cx="7570350" cy="355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7938"/>
          </a:xfrm>
        </p:spPr>
        <p:txBody>
          <a:bodyPr/>
          <a:lstStyle/>
          <a:p>
            <a:pPr algn="ctr"/>
            <a:r>
              <a:rPr lang="en-US" dirty="0" smtClean="0"/>
              <a:t>Counterfactuals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38" y="1386220"/>
            <a:ext cx="8299264" cy="239013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38" y="4053767"/>
            <a:ext cx="8299263" cy="230014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6153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9813"/>
          </a:xfrm>
        </p:spPr>
        <p:txBody>
          <a:bodyPr/>
          <a:lstStyle/>
          <a:p>
            <a:pPr algn="ctr"/>
            <a:r>
              <a:rPr lang="en-US" smtClean="0"/>
              <a:t>Counterfactual examples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1" y="1472543"/>
            <a:ext cx="7980695" cy="3908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30745" y="5459000"/>
            <a:ext cx="801373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Counterfactual statements depend on the structure of the SCM. Next example shows</a:t>
            </a:r>
            <a:br>
              <a:rPr lang="en-US" sz="1600" dirty="0" smtClean="0"/>
            </a:br>
            <a:r>
              <a:rPr lang="en-US" sz="1600" dirty="0" smtClean="0"/>
              <a:t>two SCMs that induce the same graph, observational distributions, and intervention</a:t>
            </a:r>
            <a:br>
              <a:rPr lang="en-US" sz="1600" dirty="0" smtClean="0"/>
            </a:br>
            <a:r>
              <a:rPr lang="en-US" sz="1600" dirty="0" smtClean="0"/>
              <a:t>distributions but entail different counterfactual statement.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3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46" y="808892"/>
            <a:ext cx="5908431" cy="5509846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050215" y="21922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215"/>
          </a:xfrm>
        </p:spPr>
        <p:txBody>
          <a:bodyPr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smtClean="0"/>
              <a:t>Markov Property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7109"/>
            <a:ext cx="8596668" cy="4564254"/>
          </a:xfrm>
        </p:spPr>
        <p:txBody>
          <a:bodyPr/>
          <a:lstStyle/>
          <a:p>
            <a:r>
              <a:rPr lang="en-US" dirty="0"/>
              <a:t>The Markov property is a commonly used assumption that forms the basis </a:t>
            </a:r>
            <a:r>
              <a:rPr lang="en-US" dirty="0" smtClean="0"/>
              <a:t>of graphical </a:t>
            </a:r>
            <a:r>
              <a:rPr lang="en-US" dirty="0"/>
              <a:t>models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distribution is Markovian with respect to a graph, </a:t>
            </a:r>
            <a:r>
              <a:rPr lang="en-US" dirty="0" smtClean="0"/>
              <a:t>this graph </a:t>
            </a:r>
            <a:r>
              <a:rPr lang="en-US" dirty="0"/>
              <a:t>encodes certain independences in the distribution that we can exploit for </a:t>
            </a:r>
            <a:r>
              <a:rPr lang="en-US" dirty="0" smtClean="0"/>
              <a:t>efficient computation </a:t>
            </a:r>
            <a:r>
              <a:rPr lang="en-US" dirty="0"/>
              <a:t>or data storage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Markov property exists for both </a:t>
            </a:r>
            <a:r>
              <a:rPr lang="en-US" dirty="0" smtClean="0"/>
              <a:t>directed and </a:t>
            </a:r>
            <a:r>
              <a:rPr lang="en-US" dirty="0"/>
              <a:t>undirected graphs, and the two classes encode different sets of </a:t>
            </a:r>
            <a:r>
              <a:rPr lang="en-US" dirty="0" smtClean="0"/>
              <a:t>independences.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4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938"/>
          </a:xfrm>
        </p:spPr>
        <p:txBody>
          <a:bodyPr/>
          <a:lstStyle/>
          <a:p>
            <a:pPr algn="ctr"/>
            <a:r>
              <a:rPr lang="en-US" dirty="0" smtClean="0"/>
              <a:t>Markov </a:t>
            </a:r>
            <a:r>
              <a:rPr lang="en-US" smtClean="0"/>
              <a:t>property definition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04" y="1676400"/>
            <a:ext cx="6080604" cy="4365625"/>
          </a:xfrm>
        </p:spPr>
      </p:pic>
    </p:spTree>
    <p:extLst>
      <p:ext uri="{BB962C8B-B14F-4D97-AF65-F5344CB8AC3E}">
        <p14:creationId xmlns:p14="http://schemas.microsoft.com/office/powerpoint/2010/main" val="9019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108"/>
          </a:xfrm>
        </p:spPr>
        <p:txBody>
          <a:bodyPr/>
          <a:lstStyle/>
          <a:p>
            <a:pPr algn="ctr"/>
            <a:r>
              <a:rPr lang="en-US" smtClean="0"/>
              <a:t>Example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51" y="1765201"/>
            <a:ext cx="7964834" cy="156181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5" y="3191601"/>
            <a:ext cx="7977550" cy="34290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453" y="1934857"/>
            <a:ext cx="2711127" cy="264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7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723"/>
          </a:xfrm>
        </p:spPr>
        <p:txBody>
          <a:bodyPr/>
          <a:lstStyle/>
          <a:p>
            <a:pPr algn="ctr"/>
            <a:r>
              <a:rPr lang="en-US" dirty="0" smtClean="0"/>
              <a:t>Recap (From chapter 3)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59169"/>
                <a:ext cx="9662420" cy="4482193"/>
              </a:xfrm>
            </p:spPr>
            <p:txBody>
              <a:bodyPr/>
              <a:lstStyle/>
              <a:p>
                <a:r>
                  <a:rPr lang="en-US" b="1" dirty="0" smtClean="0"/>
                  <a:t>Structural causal models (SCM) </a:t>
                </a:r>
                <a:r>
                  <a:rPr lang="en-US" dirty="0" smtClean="0"/>
                  <a:t>: </a:t>
                </a:r>
                <a:r>
                  <a:rPr lang="en-US" dirty="0">
                    <a:latin typeface="Cambria Math" charset="0"/>
                  </a:rPr>
                  <a:t>An SCM with graph C(cause) </a:t>
                </a:r>
                <a:r>
                  <a:rPr lang="en-US" dirty="0">
                    <a:latin typeface="Cambria Math" charset="0"/>
                    <a:sym typeface="Wingdings"/>
                  </a:rPr>
                  <a:t> E(effect) consists of two assignments,</a:t>
                </a:r>
                <a:r>
                  <a:rPr lang="en-US" dirty="0" smtClean="0">
                    <a:sym typeface="Wingdings"/>
                  </a:rPr>
                  <a:t/>
                </a:r>
                <a:br>
                  <a:rPr lang="en-US" dirty="0" smtClean="0">
                    <a:sym typeface="Wingdings"/>
                  </a:rPr>
                </a:br>
                <a:r>
                  <a:rPr lang="en-US" dirty="0" smtClean="0">
                    <a:sym typeface="Wingdings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sym typeface="Wingdings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  <a:sym typeface="Wingdings"/>
                      </a:rPr>
                      <m:t>:=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sym typeface="Wingdings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sym typeface="Wingdings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sym typeface="Wingdings"/>
                      </a:rPr>
                      <m:t>, </m:t>
                    </m:r>
                  </m:oMath>
                </a14:m>
                <a:r>
                  <a:rPr lang="en-US" b="0" i="1" dirty="0" smtClean="0">
                    <a:latin typeface="Cambria Math" charset="0"/>
                    <a:sym typeface="Wingdings"/>
                  </a:rPr>
                  <a:t/>
                </a:r>
                <a:br>
                  <a:rPr lang="en-US" b="0" i="1" dirty="0" smtClean="0">
                    <a:latin typeface="Cambria Math" charset="0"/>
                    <a:sym typeface="Wingdings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sym typeface="Wingdings"/>
                      </a:rPr>
                      <m:t>  </m:t>
                    </m:r>
                    <m:r>
                      <a:rPr lang="en-US" b="0" i="1" smtClean="0">
                        <a:latin typeface="Cambria Math" charset="0"/>
                        <a:sym typeface="Wingdings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  <a:sym typeface="Wingdings"/>
                      </a:rPr>
                      <m:t>:=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sym typeface="Wingdings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sym typeface="Wingdings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sym typeface="Wingdings"/>
                          </a:rPr>
                          <m:t>𝐶</m:t>
                        </m:r>
                        <m:r>
                          <a:rPr lang="en-US" b="0" i="1" smtClean="0">
                            <a:latin typeface="Cambria Math" charset="0"/>
                            <a:sym typeface="Wingdings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sym typeface="Wingdings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sym typeface="Wingdings"/>
                              </a:rPr>
                              <m:t>𝐸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  <a:sym typeface="Wingdings"/>
                      </a:rPr>
                      <m:t>,</m:t>
                    </m:r>
                  </m:oMath>
                </a14:m>
                <a:r>
                  <a:rPr lang="en-US" b="0" i="1" dirty="0" smtClean="0">
                    <a:latin typeface="Cambria Math" charset="0"/>
                    <a:sym typeface="Wingdings"/>
                  </a:rPr>
                  <a:t/>
                </a:r>
                <a:br>
                  <a:rPr lang="en-US" b="0" i="1" dirty="0" smtClean="0">
                    <a:latin typeface="Cambria Math" charset="0"/>
                    <a:sym typeface="Wingdings"/>
                  </a:rPr>
                </a:br>
                <a:r>
                  <a:rPr lang="en-US" b="0" i="1" dirty="0" smtClean="0">
                    <a:latin typeface="Cambria Math" charset="0"/>
                    <a:sym typeface="Wingdings"/>
                  </a:rPr>
                  <a:t>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sym typeface="Wingdings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sym typeface="Wingdings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sym typeface="Wingdings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sym typeface="Wingdings"/>
                          </a:rPr>
                          <m:t>     </m:t>
                        </m:r>
                        <m:r>
                          <a:rPr lang="en-US" i="1">
                            <a:latin typeface="Cambria Math" charset="0"/>
                            <a:sym typeface="Wingdings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sym typeface="Wingdings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 charset="0"/>
                    <a:sym typeface="Wingdings"/>
                  </a:rPr>
                  <a:t>, </a:t>
                </a:r>
                <a:r>
                  <a:rPr lang="en-US" b="0" dirty="0" smtClean="0">
                    <a:latin typeface="Cambria Math" charset="0"/>
                    <a:sym typeface="Wingdings"/>
                  </a:rPr>
                  <a:t>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sym typeface="Wingdings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sym typeface="Wingdings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 charset="0"/>
                    <a:sym typeface="Wingdings"/>
                  </a:rPr>
                  <a:t> </a:t>
                </a:r>
                <a:r>
                  <a:rPr lang="en-US" dirty="0" smtClean="0">
                    <a:latin typeface="Cambria Math" charset="0"/>
                    <a:sym typeface="Wingdings"/>
                  </a:rPr>
                  <a:t>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sym typeface="Wingdings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sym typeface="Wingdings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sym typeface="Wingdings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charset="0"/>
                        <a:sym typeface="Wingdings"/>
                      </a:rPr>
                      <m:t> </m:t>
                    </m:r>
                  </m:oMath>
                </a14:m>
                <a:r>
                  <a:rPr lang="en-US" b="0" i="1" dirty="0" smtClean="0">
                    <a:latin typeface="Cambria Math" charset="0"/>
                    <a:sym typeface="Wingdings"/>
                  </a:rPr>
                  <a:t>.</a:t>
                </a:r>
                <a:br>
                  <a:rPr lang="en-US" b="0" i="1" dirty="0" smtClean="0">
                    <a:latin typeface="Cambria Math" charset="0"/>
                    <a:sym typeface="Wingdings"/>
                  </a:rPr>
                </a:br>
                <a:endParaRPr lang="en-US" dirty="0" smtClean="0">
                  <a:latin typeface="Cambria Math" charset="0"/>
                  <a:sym typeface="Wingdings"/>
                </a:endParaRPr>
              </a:p>
              <a:p>
                <a:r>
                  <a:rPr lang="en-US" b="1" dirty="0" smtClean="0">
                    <a:solidFill>
                      <a:schemeClr val="tx1"/>
                    </a:solidFill>
                    <a:latin typeface="Cambria Math" charset="0"/>
                    <a:sym typeface="Wingdings"/>
                  </a:rPr>
                  <a:t>Interventions</a:t>
                </a:r>
                <a:r>
                  <a:rPr lang="en-US" b="1" dirty="0" smtClean="0">
                    <a:latin typeface="Cambria Math" charset="0"/>
                    <a:sym typeface="Wingdings"/>
                  </a:rPr>
                  <a:t> : </a:t>
                </a:r>
                <a:r>
                  <a:rPr lang="en-US" dirty="0" smtClean="0">
                    <a:latin typeface="Cambria Math" charset="0"/>
                    <a:sym typeface="Wingdings"/>
                  </a:rPr>
                  <a:t>The intervened system induces another distribution, which usually differs from observational distribution.</a:t>
                </a:r>
                <a:br>
                  <a:rPr lang="en-US" dirty="0" smtClean="0">
                    <a:latin typeface="Cambria Math" charset="0"/>
                    <a:sym typeface="Wingdings"/>
                  </a:rPr>
                </a:br>
                <a:r>
                  <a:rPr lang="en-US" dirty="0" smtClean="0">
                    <a:latin typeface="Cambria Math" charset="0"/>
                    <a:sym typeface="Wingdings"/>
                  </a:rPr>
                  <a:t/>
                </a:r>
                <a:br>
                  <a:rPr lang="en-US" dirty="0" smtClean="0">
                    <a:latin typeface="Cambria Math" charset="0"/>
                    <a:sym typeface="Wingdings"/>
                  </a:rPr>
                </a:br>
                <a:r>
                  <a:rPr lang="en-US" b="1" dirty="0" smtClean="0">
                    <a:solidFill>
                      <a:schemeClr val="tx1"/>
                    </a:solidFill>
                    <a:latin typeface="Cambria Math" charset="0"/>
                    <a:sym typeface="Wingdings"/>
                  </a:rPr>
                  <a:t>Hard intervention: </a:t>
                </a:r>
                <a:r>
                  <a:rPr lang="en-US" dirty="0">
                    <a:latin typeface="Cambria Math" charset="0"/>
                    <a:sym typeface="Wingdings"/>
                  </a:rPr>
                  <a:t>E:= 4. It entails a distribution over C that we denote</a:t>
                </a:r>
                <a:br>
                  <a:rPr lang="en-US" dirty="0">
                    <a:latin typeface="Cambria Math" charset="0"/>
                    <a:sym typeface="Wingdings"/>
                  </a:rPr>
                </a:br>
                <a:r>
                  <a:rPr lang="en-US" b="1" dirty="0" smtClean="0">
                    <a:solidFill>
                      <a:schemeClr val="tx1"/>
                    </a:solidFill>
                    <a:latin typeface="Cambria Math" charset="0"/>
                    <a:sym typeface="Wingdings"/>
                  </a:rPr>
                  <a:t>Soft intervention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charset="0"/>
                    <a:sym typeface="Wingdings"/>
                  </a:rPr>
                  <a:t>: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ambria Math" charset="0"/>
                    <a:sym typeface="Wingdings"/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  <a:latin typeface="Cambria Math" charset="0"/>
                    <a:sym typeface="Wingdings"/>
                  </a:rPr>
                  <a:t>Counterfactual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charset="0"/>
                    <a:sym typeface="Wingdings"/>
                  </a:rPr>
                  <a:t>: </a:t>
                </a:r>
                <a:r>
                  <a:rPr lang="en-US" dirty="0">
                    <a:latin typeface="Cambria Math" charset="0"/>
                    <a:sym typeface="Wingdings"/>
                  </a:rPr>
                  <a:t>What if an event have not happened? We saw an example of eye treatment that a patient had eye treatment and went blind and the question was what if the patient had not have the treatment?</a:t>
                </a:r>
                <a:endParaRPr lang="en-US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59169"/>
                <a:ext cx="9662420" cy="4482193"/>
              </a:xfrm>
              <a:blipFill rotWithShape="0">
                <a:blip r:embed="rId2"/>
                <a:stretch>
                  <a:fillRect l="-126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167" y="2762742"/>
            <a:ext cx="237543" cy="214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475" y="4114799"/>
            <a:ext cx="24384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065" y="4446955"/>
            <a:ext cx="23241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7" y="293077"/>
            <a:ext cx="8838327" cy="6107723"/>
          </a:xfrm>
        </p:spPr>
      </p:pic>
    </p:spTree>
    <p:extLst>
      <p:ext uri="{BB962C8B-B14F-4D97-AF65-F5344CB8AC3E}">
        <p14:creationId xmlns:p14="http://schemas.microsoft.com/office/powerpoint/2010/main" val="18416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55" y="339970"/>
            <a:ext cx="8440614" cy="570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Graphical criteria for Markov equivalence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19" y="2237828"/>
            <a:ext cx="8559800" cy="1054100"/>
          </a:xfrm>
        </p:spPr>
      </p:pic>
      <p:sp>
        <p:nvSpPr>
          <p:cNvPr id="7" name="TextBox 6"/>
          <p:cNvSpPr txBox="1"/>
          <p:nvPr/>
        </p:nvSpPr>
        <p:spPr>
          <a:xfrm>
            <a:off x="2168769" y="2895606"/>
            <a:ext cx="2977097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Immortalities = v-structure</a:t>
            </a:r>
            <a:endParaRPr lang="en-US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8" y="3483429"/>
            <a:ext cx="4840758" cy="291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831"/>
          </a:xfrm>
        </p:spPr>
        <p:txBody>
          <a:bodyPr/>
          <a:lstStyle/>
          <a:p>
            <a:pPr algn="ctr"/>
            <a:r>
              <a:rPr lang="en-US" smtClean="0"/>
              <a:t>Markov Blanket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55" y="1575837"/>
            <a:ext cx="8596312" cy="23312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" y="4456721"/>
            <a:ext cx="87630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723"/>
          </a:xfrm>
        </p:spPr>
        <p:txBody>
          <a:bodyPr/>
          <a:lstStyle/>
          <a:p>
            <a:pPr algn="ctr"/>
            <a:r>
              <a:rPr lang="en-US" smtClean="0"/>
              <a:t>SCMs imply Markov property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70" y="2084866"/>
            <a:ext cx="8596312" cy="2673013"/>
          </a:xfrm>
        </p:spPr>
      </p:pic>
    </p:spTree>
    <p:extLst>
      <p:ext uri="{BB962C8B-B14F-4D97-AF65-F5344CB8AC3E}">
        <p14:creationId xmlns:p14="http://schemas.microsoft.com/office/powerpoint/2010/main" val="18918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4187"/>
          </a:xfrm>
        </p:spPr>
        <p:txBody>
          <a:bodyPr/>
          <a:lstStyle/>
          <a:p>
            <a:r>
              <a:rPr lang="en-US" smtClean="0"/>
              <a:t>Graph Terminology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20043"/>
                <a:ext cx="8596668" cy="45213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𝑿</m:t>
                    </m:r>
                    <m:r>
                      <a:rPr lang="en-US" b="0" i="1" smtClean="0">
                        <a:latin typeface="Cambria Math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d random variables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𝑽</m:t>
                    </m:r>
                    <m:r>
                      <a:rPr lang="en-US" b="0" i="1" smtClean="0">
                        <a:latin typeface="Cambria Math" charset="0"/>
                      </a:rPr>
                      <m:t>≔{</m:t>
                    </m:r>
                    <m:r>
                      <a:rPr lang="en-US" b="0" i="1" smtClean="0">
                        <a:latin typeface="Cambria Math" charset="0"/>
                      </a:rPr>
                      <m:t>1</m:t>
                    </m:r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dirty="0" smtClean="0"/>
                  <a:t> index set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en-US" dirty="0" smtClean="0"/>
                  <a:t> : joint distribution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𝒑</m:t>
                    </m:r>
                    <m:d>
                      <m:d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dirty="0" smtClean="0"/>
                  <a:t> : density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𝑮</m:t>
                    </m:r>
                    <m:r>
                      <a:rPr lang="en-US" b="1" i="1" smtClean="0">
                        <a:latin typeface="Cambria Math" charset="0"/>
                      </a:rPr>
                      <m:t>=(</m:t>
                    </m:r>
                    <m:r>
                      <a:rPr lang="en-US" b="1" i="1" smtClean="0">
                        <a:latin typeface="Cambria Math" charset="0"/>
                      </a:rPr>
                      <m:t>𝑽</m:t>
                    </m:r>
                    <m:r>
                      <a:rPr lang="en-US" b="1" i="1" smtClean="0">
                        <a:latin typeface="Cambria Math" charset="0"/>
                      </a:rPr>
                      <m:t>,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 smtClean="0"/>
                  <a:t> : </a:t>
                </a:r>
                <a:r>
                  <a:rPr lang="en-US" dirty="0" smtClean="0"/>
                  <a:t>Graph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𝑷𝑨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 smtClean="0"/>
                  <a:t> : The set of parents of j</a:t>
                </a:r>
              </a:p>
              <a:p>
                <a:r>
                  <a:rPr lang="en-US" b="1" dirty="0" smtClean="0"/>
                  <a:t>V structure </a:t>
                </a:r>
                <a:r>
                  <a:rPr lang="en-US" dirty="0" smtClean="0"/>
                  <a:t>: If one node is a child of the two others that themselves are not adjacent.</a:t>
                </a:r>
              </a:p>
              <a:p>
                <a:r>
                  <a:rPr lang="en-US" b="1" dirty="0" smtClean="0"/>
                  <a:t>Skeleton of G </a:t>
                </a:r>
                <a:r>
                  <a:rPr lang="en-US" dirty="0" smtClean="0"/>
                  <a:t>: does not take the directions of the edges into account.</a:t>
                </a:r>
              </a:p>
              <a:p>
                <a:r>
                  <a:rPr lang="en-US" b="1" dirty="0" smtClean="0"/>
                  <a:t>A path in G </a:t>
                </a:r>
                <a:r>
                  <a:rPr lang="en-US" dirty="0" smtClean="0"/>
                  <a:t>: A sequence of distinct vertices such that there is an edge between two consecutive nodes.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20043"/>
                <a:ext cx="8596668" cy="4521320"/>
              </a:xfrm>
              <a:blipFill rotWithShape="0">
                <a:blip r:embed="rId2"/>
                <a:stretch>
                  <a:fillRect l="-142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1688"/>
          </a:xfrm>
        </p:spPr>
        <p:txBody>
          <a:bodyPr/>
          <a:lstStyle/>
          <a:p>
            <a:r>
              <a:rPr lang="en-US" smtClean="0"/>
              <a:t>Graph Terminology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55669"/>
                <a:ext cx="8596668" cy="44856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𝐴𝑁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 smtClean="0"/>
                  <a:t> : all ancestors of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is not an ancestor of itself)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𝐷𝐸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 smtClean="0"/>
                  <a:t> : all descendants of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𝑁𝐷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 smtClean="0"/>
                  <a:t> : all non-descendants of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excluding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(include the parents of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Source node : a node </a:t>
                </a:r>
                <a:r>
                  <a:rPr lang="en-US" dirty="0" err="1" smtClean="0"/>
                  <a:t>withouth</a:t>
                </a:r>
                <a:r>
                  <a:rPr lang="en-US" dirty="0" smtClean="0"/>
                  <a:t> parents</a:t>
                </a:r>
              </a:p>
              <a:p>
                <a:r>
                  <a:rPr lang="en-US" dirty="0" smtClean="0"/>
                  <a:t>Topological or causal ordering : </a:t>
                </a:r>
                <a:r>
                  <a:rPr lang="en-US" dirty="0"/>
                  <a:t> A</a:t>
                </a:r>
                <a:r>
                  <a:rPr lang="en-US" dirty="0" smtClean="0"/>
                  <a:t> </a:t>
                </a:r>
                <a:r>
                  <a:rPr lang="en-US" dirty="0"/>
                  <a:t>linear ordering </a:t>
                </a:r>
                <a:r>
                  <a:rPr lang="en-US" dirty="0" smtClean="0"/>
                  <a:t>of </a:t>
                </a:r>
                <a:r>
                  <a:rPr lang="en-US" dirty="0"/>
                  <a:t>vertices </a:t>
                </a:r>
                <a:r>
                  <a:rPr lang="en-US" dirty="0" smtClean="0"/>
                  <a:t>of graph such </a:t>
                </a:r>
                <a:r>
                  <a:rPr lang="en-US" dirty="0"/>
                  <a:t>that for every directed edge </a:t>
                </a:r>
                <a:r>
                  <a:rPr lang="en-US" dirty="0" err="1"/>
                  <a:t>uv</a:t>
                </a:r>
                <a:r>
                  <a:rPr lang="en-US" dirty="0"/>
                  <a:t> from vertex u to vertex v, u comes before v in the ordering.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55669"/>
                <a:ext cx="8596668" cy="4485694"/>
              </a:xfrm>
              <a:blipFill rotWithShape="0">
                <a:blip r:embed="rId2"/>
                <a:stretch>
                  <a:fillRect l="-142" t="-543" r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98" y="4295163"/>
            <a:ext cx="8610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561"/>
          </a:xfrm>
        </p:spPr>
        <p:txBody>
          <a:bodyPr/>
          <a:lstStyle/>
          <a:p>
            <a:pPr algn="ctr"/>
            <a:r>
              <a:rPr lang="en-US" dirty="0" smtClean="0"/>
              <a:t>Pearl’s d-separation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02" y="1484416"/>
            <a:ext cx="5773434" cy="5011387"/>
          </a:xfrm>
        </p:spPr>
      </p:pic>
      <p:sp>
        <p:nvSpPr>
          <p:cNvPr id="6" name="Oval 5"/>
          <p:cNvSpPr/>
          <p:nvPr/>
        </p:nvSpPr>
        <p:spPr>
          <a:xfrm>
            <a:off x="7596554" y="2625969"/>
            <a:ext cx="445477" cy="445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651625" y="2602524"/>
            <a:ext cx="445477" cy="445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112367" y="3423134"/>
            <a:ext cx="445477" cy="445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88921" y="4372697"/>
            <a:ext cx="445477" cy="445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378451" y="3376242"/>
            <a:ext cx="445477" cy="445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cxnSp>
        <p:nvCxnSpPr>
          <p:cNvPr id="12" name="Straight Arrow Connector 11"/>
          <p:cNvCxnSpPr>
            <a:stCxn id="6" idx="4"/>
            <a:endCxn id="8" idx="1"/>
          </p:cNvCxnSpPr>
          <p:nvPr/>
        </p:nvCxnSpPr>
        <p:spPr>
          <a:xfrm>
            <a:off x="7819293" y="3071446"/>
            <a:ext cx="358313" cy="41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7"/>
          </p:cNvCxnSpPr>
          <p:nvPr/>
        </p:nvCxnSpPr>
        <p:spPr>
          <a:xfrm flipH="1">
            <a:off x="8492605" y="2982762"/>
            <a:ext cx="224259" cy="50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1"/>
          </p:cNvCxnSpPr>
          <p:nvPr/>
        </p:nvCxnSpPr>
        <p:spPr>
          <a:xfrm>
            <a:off x="9031863" y="2982762"/>
            <a:ext cx="411827" cy="45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  <a:endCxn id="9" idx="0"/>
          </p:cNvCxnSpPr>
          <p:nvPr/>
        </p:nvCxnSpPr>
        <p:spPr>
          <a:xfrm flipH="1">
            <a:off x="8311660" y="3868611"/>
            <a:ext cx="23446" cy="50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34402" y="4360985"/>
            <a:ext cx="22044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Path btw S,P</a:t>
            </a:r>
            <a:br>
              <a:rPr lang="en-US" dirty="0" smtClean="0"/>
            </a:br>
            <a:r>
              <a:rPr lang="en-US" dirty="0" smtClean="0"/>
              <a:t>is not blocked by W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Path btw S,P is</a:t>
            </a:r>
            <a:br>
              <a:rPr lang="en-US" dirty="0" smtClean="0"/>
            </a:br>
            <a:r>
              <a:rPr lang="en-US" dirty="0" smtClean="0"/>
              <a:t>is Blocked by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062"/>
          </a:xfrm>
        </p:spPr>
        <p:txBody>
          <a:bodyPr/>
          <a:lstStyle/>
          <a:p>
            <a:pPr algn="ctr"/>
            <a:r>
              <a:rPr lang="en-US" dirty="0" smtClean="0"/>
              <a:t>Structural Causal Models (SCM)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619542"/>
            <a:ext cx="8596312" cy="1746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38" y="3041236"/>
            <a:ext cx="77978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Sample n data points from the joint distribution (ancestral sampling)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784827" cy="4370840"/>
              </a:xfrm>
            </p:spPr>
            <p:txBody>
              <a:bodyPr/>
              <a:lstStyle/>
              <a:p>
                <a:r>
                  <a:rPr lang="en-US" dirty="0" smtClean="0"/>
                  <a:t>1)First </a:t>
                </a:r>
                <a:r>
                  <a:rPr lang="en-US" dirty="0"/>
                  <a:t>generate an </a:t>
                </a:r>
                <a:r>
                  <a:rPr lang="en-US" dirty="0" err="1"/>
                  <a:t>i.i.d</a:t>
                </a:r>
                <a:r>
                  <a:rPr lang="en-US" dirty="0"/>
                  <a:t>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~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2)Use </a:t>
                </a:r>
                <a:r>
                  <a:rPr lang="en-US" dirty="0"/>
                  <a:t>topological ordering to generate </a:t>
                </a:r>
                <a:r>
                  <a:rPr lang="en-US" dirty="0" err="1"/>
                  <a:t>i.i.d</a:t>
                </a:r>
                <a:r>
                  <a:rPr lang="en-US" dirty="0"/>
                  <a:t>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~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784827" cy="4370840"/>
              </a:xfrm>
              <a:blipFill rotWithShape="0">
                <a:blip r:embed="rId2"/>
                <a:stretch>
                  <a:fillRect l="-125" t="-7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102335"/>
            <a:ext cx="6887249" cy="3568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12" y="3135088"/>
            <a:ext cx="2706915" cy="23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6691"/>
          </a:xfrm>
        </p:spPr>
        <p:txBody>
          <a:bodyPr/>
          <a:lstStyle/>
          <a:p>
            <a:pPr algn="ctr"/>
            <a:r>
              <a:rPr lang="en-US" smtClean="0"/>
              <a:t>Entailed distributions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38" y="1702063"/>
            <a:ext cx="8596312" cy="1212141"/>
          </a:xfrm>
        </p:spPr>
      </p:pic>
      <p:sp>
        <p:nvSpPr>
          <p:cNvPr id="5" name="TextBox 4"/>
          <p:cNvSpPr txBox="1"/>
          <p:nvPr/>
        </p:nvSpPr>
        <p:spPr>
          <a:xfrm>
            <a:off x="927342" y="3336966"/>
            <a:ext cx="8466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shows that each SCM entails a distribution. What about the other direction?</a:t>
            </a:r>
            <a:br>
              <a:rPr lang="en-US" dirty="0" smtClean="0"/>
            </a:br>
            <a:r>
              <a:rPr lang="en-US" dirty="0" smtClean="0"/>
              <a:t>We will see later that each distribution can be induced by any SCM whose graph</a:t>
            </a:r>
            <a:br>
              <a:rPr lang="en-US" dirty="0" smtClean="0"/>
            </a:br>
            <a:r>
              <a:rPr lang="en-US" dirty="0" smtClean="0"/>
              <a:t>structure is a complete DAG.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0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pPr algn="ctr"/>
            <a:r>
              <a:rPr lang="en-US" smtClean="0"/>
              <a:t>Interventions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13165"/>
                <a:ext cx="8596668" cy="4628198"/>
              </a:xfrm>
            </p:spPr>
            <p:txBody>
              <a:bodyPr/>
              <a:lstStyle/>
              <a:p>
                <a:r>
                  <a:rPr lang="en-US" dirty="0" smtClean="0"/>
                  <a:t>When we intervene on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and set it to the binary outcome of a coin flip, we expect that this intervention changes the distribution of the system compared to its earlier behavior without intervention.</a:t>
                </a:r>
              </a:p>
              <a:p>
                <a:r>
                  <a:rPr lang="en-US" dirty="0" smtClean="0"/>
                  <a:t>Furthermore, even if 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was causally influenced by other variables before, it is now influenced by nothing else than the coin flip : its causal parents have changed.</a:t>
                </a:r>
              </a:p>
              <a:p>
                <a:r>
                  <a:rPr lang="en-US" dirty="0" smtClean="0"/>
                  <a:t>We construct intervention distributions from a SCM C. They are obtained by making modifications to SCM model and considering the new entailed distribution.</a:t>
                </a:r>
              </a:p>
              <a:p>
                <a:r>
                  <a:rPr lang="en-US" dirty="0" smtClean="0"/>
                  <a:t>In general, intervention distributions differ from the observational distribution.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13165"/>
                <a:ext cx="8596668" cy="4628198"/>
              </a:xfrm>
              <a:blipFill rotWithShape="0">
                <a:blip r:embed="rId2"/>
                <a:stretch>
                  <a:fillRect l="-142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2419</TotalTime>
  <Words>526</Words>
  <Application>Microsoft Macintosh PowerPoint</Application>
  <PresentationFormat>Widescreen</PresentationFormat>
  <Paragraphs>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Cambria Math</vt:lpstr>
      <vt:lpstr>Tahoma</vt:lpstr>
      <vt:lpstr>Trebuchet MS</vt:lpstr>
      <vt:lpstr>Wingdings</vt:lpstr>
      <vt:lpstr>Wingdings 3</vt:lpstr>
      <vt:lpstr>Arial</vt:lpstr>
      <vt:lpstr>Facet</vt:lpstr>
      <vt:lpstr>Multivariate Causal Models</vt:lpstr>
      <vt:lpstr>Recap (From chapter 3)</vt:lpstr>
      <vt:lpstr>Graph Terminology</vt:lpstr>
      <vt:lpstr>Graph Terminology</vt:lpstr>
      <vt:lpstr>Pearl’s d-separation</vt:lpstr>
      <vt:lpstr>Structural Causal Models (SCM)</vt:lpstr>
      <vt:lpstr>Sample n data points from the joint distribution (ancestral sampling)</vt:lpstr>
      <vt:lpstr>Entailed distributions</vt:lpstr>
      <vt:lpstr>Interventions</vt:lpstr>
      <vt:lpstr>Intervention distribution</vt:lpstr>
      <vt:lpstr>Intervention distribution</vt:lpstr>
      <vt:lpstr>Example (Predictors and intervention targets)</vt:lpstr>
      <vt:lpstr>Total Causal effect</vt:lpstr>
      <vt:lpstr>Counterfactuals</vt:lpstr>
      <vt:lpstr>Counterfactual examples</vt:lpstr>
      <vt:lpstr>PowerPoint Presentation</vt:lpstr>
      <vt:lpstr>Markov Property</vt:lpstr>
      <vt:lpstr>Markov property definition</vt:lpstr>
      <vt:lpstr>Example</vt:lpstr>
      <vt:lpstr>PowerPoint Presentation</vt:lpstr>
      <vt:lpstr>PowerPoint Presentation</vt:lpstr>
      <vt:lpstr>Graphical criteria for Markov equivalence</vt:lpstr>
      <vt:lpstr>Markov Blanket</vt:lpstr>
      <vt:lpstr>SCMs imply Markov property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Connections of Causal Inference and Machine Learning</dc:title>
  <dc:creator>Sara Taheri</dc:creator>
  <cp:lastModifiedBy>Sara Taheri</cp:lastModifiedBy>
  <cp:revision>45</cp:revision>
  <dcterms:created xsi:type="dcterms:W3CDTF">2018-10-23T14:05:39Z</dcterms:created>
  <dcterms:modified xsi:type="dcterms:W3CDTF">2018-10-25T20:51:43Z</dcterms:modified>
</cp:coreProperties>
</file>