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61" r:id="rId2"/>
    <p:sldId id="259" r:id="rId3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D6E8"/>
    <a:srgbClr val="EC9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 snapToObjects="1">
      <p:cViewPr varScale="1">
        <p:scale>
          <a:sx n="63" d="100"/>
          <a:sy n="63" d="100"/>
        </p:scale>
        <p:origin x="2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5E9DA-945E-C44B-978E-FCC463D8CEA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79647-6923-4042-B541-C458BC29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7EFA-3AE6-E048-B58F-4F65FB56A8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7EFA-3AE6-E048-B58F-4F65FB56A8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3498-2292-E942-B5B9-8A9EA6B89B1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24C4-6698-8549-9FD5-2F1A4CE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.png"/><Relationship Id="rId12" Type="http://schemas.openxmlformats.org/officeDocument/2006/relationships/image" Target="../media/image100.png"/><Relationship Id="rId13" Type="http://schemas.openxmlformats.org/officeDocument/2006/relationships/image" Target="../media/image110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14.png"/><Relationship Id="rId9" Type="http://schemas.openxmlformats.org/officeDocument/2006/relationships/image" Target="../media/image70.png"/><Relationship Id="rId10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7679" y="2216328"/>
            <a:ext cx="6502401" cy="114183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97902" y="2746699"/>
                <a:ext cx="316441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Step 1 input</a:t>
                </a:r>
                <a:endParaRPr lang="en-US" i="1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 smtClean="0"/>
                  <a:t> and/or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en-US" i="1">
                        <a:latin typeface="Cambria Math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02" y="2746699"/>
                <a:ext cx="3164413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4191368" y="2746699"/>
                <a:ext cx="2591746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Step 1 output</a:t>
                </a:r>
                <a:endParaRPr lang="en-US" i="1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  <m:r>
                      <a:rPr lang="en-US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: repaired </a:t>
                </a:r>
                <a:r>
                  <a:rPr lang="en-US" dirty="0" smtClean="0"/>
                  <a:t>network</a:t>
                </a: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8" y="2746699"/>
                <a:ext cx="259174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700251" y="4714292"/>
                <a:ext cx="2524331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Step 2 input</a:t>
                </a:r>
                <a:endParaRPr lang="en-US" i="1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51" y="4714292"/>
                <a:ext cx="2524331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12264" b="-6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4217924" y="4714247"/>
            <a:ext cx="259174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</a:t>
            </a:r>
            <a:r>
              <a:rPr lang="en-US" b="1" dirty="0" smtClean="0"/>
              <a:t>2 output</a:t>
            </a:r>
            <a:endParaRPr lang="en-US" dirty="0" smtClean="0"/>
          </a:p>
          <a:p>
            <a:pPr algn="ctr"/>
            <a:r>
              <a:rPr lang="en-US" dirty="0" smtClean="0"/>
              <a:t>True or 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726798" y="8463279"/>
                <a:ext cx="2707281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Step 4 input</a:t>
                </a:r>
                <a:endParaRPr lang="en-US" i="1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98" y="8463279"/>
                <a:ext cx="2707281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2264" b="-6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4228456" y="8483418"/>
                <a:ext cx="2581210" cy="655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Step </a:t>
                </a:r>
                <a:r>
                  <a:rPr lang="en-US" b="1" dirty="0" smtClean="0"/>
                  <a:t>4 output</a:t>
                </a:r>
                <a:endParaRPr lang="en-US" i="1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/>
                  <a:t>: estimated </a:t>
                </a:r>
                <a:r>
                  <a:rPr lang="en-US" dirty="0" smtClean="0"/>
                  <a:t>query</a:t>
                </a:r>
                <a:endParaRPr 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456" y="8483418"/>
                <a:ext cx="2581210" cy="655629"/>
              </a:xfrm>
              <a:prstGeom prst="rect">
                <a:avLst/>
              </a:prstGeom>
              <a:blipFill rotWithShape="0">
                <a:blip r:embed="rId7"/>
                <a:stretch>
                  <a:fillRect t="-5607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761244" y="12226600"/>
                <a:ext cx="2497778" cy="6556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Step </a:t>
                </a:r>
                <a:r>
                  <a:rPr lang="en-US" b="1" dirty="0" smtClean="0"/>
                  <a:t>6 input</a:t>
                </a:r>
                <a:endParaRPr lang="en-US" i="1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</m:acc>
                    <m:r>
                      <a:rPr lang="en-US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4" y="12226600"/>
                <a:ext cx="2497778" cy="655629"/>
              </a:xfrm>
              <a:prstGeom prst="rect">
                <a:avLst/>
              </a:prstGeom>
              <a:blipFill rotWithShape="0">
                <a:blip r:embed="rId8"/>
                <a:stretch>
                  <a:fillRect t="-11215" b="-69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4191368" y="12226600"/>
                <a:ext cx="2591746" cy="6556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Step </a:t>
                </a:r>
                <a:r>
                  <a:rPr lang="en-US" b="1" smtClean="0"/>
                  <a:t>6 output</a:t>
                </a:r>
                <a:endParaRPr lang="en-US" smtClean="0"/>
              </a:p>
              <a:p>
                <a:pPr algn="ctr"/>
                <a:r>
                  <a:rPr lang="en-US" dirty="0" smtClean="0"/>
                  <a:t>verified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8" y="12226600"/>
                <a:ext cx="2591746" cy="655629"/>
              </a:xfrm>
              <a:prstGeom prst="rect">
                <a:avLst/>
              </a:prstGeom>
              <a:blipFill rotWithShape="0">
                <a:blip r:embed="rId9"/>
                <a:stretch>
                  <a:fillRect t="-5607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ounded Rectangle 100"/>
          <p:cNvSpPr/>
          <p:nvPr/>
        </p:nvSpPr>
        <p:spPr>
          <a:xfrm>
            <a:off x="673700" y="3414136"/>
            <a:ext cx="6109419" cy="813547"/>
          </a:xfrm>
          <a:prstGeom prst="round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1 : Repair the network structure</a:t>
            </a:r>
            <a:br>
              <a:rPr lang="en-US" b="1" dirty="0"/>
            </a:br>
            <a:r>
              <a:rPr lang="en-US" sz="1400" dirty="0"/>
              <a:t>Add a bi-directed edge between variables when conditional independencies implied by the prior network contradicts with the ones indicated by data.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700250" y="5368845"/>
            <a:ext cx="6109419" cy="56308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2 : Check query identifiability</a:t>
            </a:r>
          </a:p>
          <a:p>
            <a:pPr algn="ctr"/>
            <a:r>
              <a:rPr lang="en-US" sz="1400" dirty="0"/>
              <a:t>If query is identifiable proceed to the following steps. 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00250" y="9149741"/>
            <a:ext cx="6082869" cy="678373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4 : Estimate the query</a:t>
            </a:r>
          </a:p>
          <a:p>
            <a:pPr algn="ctr"/>
            <a:r>
              <a:rPr lang="en-US" sz="1400" dirty="0"/>
              <a:t>Generate the </a:t>
            </a:r>
            <a:r>
              <a:rPr lang="en-US" sz="1400" dirty="0" err="1"/>
              <a:t>estimand</a:t>
            </a:r>
            <a:r>
              <a:rPr lang="en-US" sz="1400" dirty="0"/>
              <a:t> and proceed to estimate the query using the selected estimation method.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995680" y="12882354"/>
            <a:ext cx="5486400" cy="627272"/>
          </a:xfrm>
          <a:prstGeom prst="round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Step  </a:t>
            </a:r>
            <a:r>
              <a:rPr lang="en-US" b="1" dirty="0"/>
              <a:t>: Verify the correctness of the result with respect to external evidence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3504496" y="4387158"/>
            <a:ext cx="474377" cy="2456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3515421" y="8063463"/>
            <a:ext cx="474377" cy="2456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517771" y="9977180"/>
            <a:ext cx="474377" cy="2456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97903" y="6466314"/>
                <a:ext cx="2524331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Step </a:t>
                </a:r>
                <a:r>
                  <a:rPr lang="en-US" b="1" dirty="0" smtClean="0"/>
                  <a:t>3 input</a:t>
                </a:r>
                <a:endParaRPr lang="en-US" i="1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03" y="6466314"/>
                <a:ext cx="2524331" cy="646331"/>
              </a:xfrm>
              <a:prstGeom prst="rect">
                <a:avLst/>
              </a:prstGeom>
              <a:blipFill rotWithShape="0">
                <a:blip r:embed="rId10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234987" y="6447653"/>
                <a:ext cx="259174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Step </a:t>
                </a:r>
                <a:r>
                  <a:rPr lang="en-US" b="1" dirty="0" smtClean="0"/>
                  <a:t>3 output</a:t>
                </a:r>
                <a:endParaRPr lang="en-US" i="1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simplified network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987" y="6447653"/>
                <a:ext cx="2591747" cy="646331"/>
              </a:xfrm>
              <a:prstGeom prst="rect">
                <a:avLst/>
              </a:prstGeom>
              <a:blipFill rotWithShape="0">
                <a:blip r:embed="rId11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697904" y="7111492"/>
            <a:ext cx="6109419" cy="786501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3 (optional): Simplify the network</a:t>
            </a:r>
          </a:p>
          <a:p>
            <a:pPr algn="ctr"/>
            <a:r>
              <a:rPr lang="en-US" sz="1400" dirty="0"/>
              <a:t>Mark all the nuisance variables that cannot be part of the query estimation (e.g., descendants of the outcome) as latent. Apply simplification rules.</a:t>
            </a:r>
          </a:p>
        </p:txBody>
      </p:sp>
      <p:sp>
        <p:nvSpPr>
          <p:cNvPr id="35" name="Right Arrow 34"/>
          <p:cNvSpPr/>
          <p:nvPr/>
        </p:nvSpPr>
        <p:spPr>
          <a:xfrm rot="5400000">
            <a:off x="3504495" y="6063483"/>
            <a:ext cx="474377" cy="2456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34691" y="10332356"/>
                <a:ext cx="2524331" cy="646331"/>
              </a:xfrm>
              <a:prstGeom prst="rect">
                <a:avLst/>
              </a:prstGeom>
              <a:solidFill>
                <a:srgbClr val="EC9FE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Step </a:t>
                </a:r>
                <a:r>
                  <a:rPr lang="en-US" b="1" smtClean="0"/>
                  <a:t>5 input</a:t>
                </a:r>
                <a:endParaRPr lang="en-US" i="1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1" y="10332356"/>
                <a:ext cx="2524331" cy="646331"/>
              </a:xfrm>
              <a:prstGeom prst="rect">
                <a:avLst/>
              </a:prstGeom>
              <a:blipFill rotWithShape="0">
                <a:blip r:embed="rId1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252364" y="10331779"/>
                <a:ext cx="2591747" cy="646331"/>
              </a:xfrm>
              <a:prstGeom prst="rect">
                <a:avLst/>
              </a:prstGeom>
              <a:solidFill>
                <a:srgbClr val="EC9FE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Step </a:t>
                </a:r>
                <a:r>
                  <a:rPr lang="en-US" b="1" dirty="0" smtClean="0"/>
                  <a:t>5 output</a:t>
                </a:r>
                <a:endParaRPr lang="en-US" i="1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′′′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simplified network</a:t>
                </a: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364" y="10331779"/>
                <a:ext cx="2591747" cy="646331"/>
              </a:xfrm>
              <a:prstGeom prst="rect">
                <a:avLst/>
              </a:prstGeom>
              <a:blipFill rotWithShape="0">
                <a:blip r:embed="rId1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734692" y="10997854"/>
            <a:ext cx="6109419" cy="786501"/>
          </a:xfrm>
          <a:prstGeom prst="round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5 (optional): Further simplify the network</a:t>
            </a:r>
          </a:p>
          <a:p>
            <a:pPr algn="ctr"/>
            <a:r>
              <a:rPr lang="en-US" sz="1400" dirty="0"/>
              <a:t>Mark rest of the nuisance variables that are not part of the </a:t>
            </a:r>
            <a:r>
              <a:rPr lang="en-US" sz="1400" dirty="0" err="1"/>
              <a:t>estimand</a:t>
            </a:r>
            <a:r>
              <a:rPr lang="en-US" sz="1400" dirty="0"/>
              <a:t> as latent. Apply simplification rules. </a:t>
            </a:r>
          </a:p>
        </p:txBody>
      </p:sp>
      <p:sp>
        <p:nvSpPr>
          <p:cNvPr id="39" name="Right Arrow 38"/>
          <p:cNvSpPr/>
          <p:nvPr/>
        </p:nvSpPr>
        <p:spPr>
          <a:xfrm rot="5400000">
            <a:off x="3504495" y="11928223"/>
            <a:ext cx="474377" cy="2456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8703" y="-14522"/>
            <a:ext cx="342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Overall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8239" y="-14522"/>
            <a:ext cx="210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Overall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728702" y="427665"/>
                <a:ext cx="3428691" cy="14499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68D6E8">
                      <a:tint val="66000"/>
                      <a:satMod val="160000"/>
                    </a:srgbClr>
                  </a:gs>
                  <a:gs pos="50000">
                    <a:srgbClr val="68D6E8">
                      <a:tint val="44500"/>
                      <a:satMod val="160000"/>
                    </a:srgbClr>
                  </a:gs>
                  <a:gs pos="100000">
                    <a:srgbClr val="68D6E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causal query</a:t>
                </a:r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observational and/or,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interventional data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𝐺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prior Knowledge on network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𝑀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estimation method</a:t>
                </a: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2" y="427665"/>
                <a:ext cx="3428691" cy="1449980"/>
              </a:xfrm>
              <a:prstGeom prst="roundRect">
                <a:avLst/>
              </a:prstGeom>
              <a:blipFill rotWithShape="0">
                <a:blip r:embed="rId14"/>
                <a:stretch>
                  <a:fillRect t="-2083" b="-1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4578239" y="481570"/>
                <a:ext cx="2103355" cy="1360127"/>
              </a:xfrm>
              <a:prstGeom prst="roundRect">
                <a:avLst/>
              </a:prstGeom>
              <a:gradFill flip="none" rotWithShape="1">
                <a:gsLst>
                  <a:gs pos="0">
                    <a:srgbClr val="68D6E8">
                      <a:tint val="66000"/>
                      <a:satMod val="160000"/>
                    </a:srgbClr>
                  </a:gs>
                  <a:gs pos="50000">
                    <a:srgbClr val="68D6E8">
                      <a:tint val="44500"/>
                      <a:satMod val="160000"/>
                    </a:srgbClr>
                  </a:gs>
                  <a:gs pos="100000">
                    <a:srgbClr val="68D6E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estimated and verified value of the query</a:t>
                </a: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239" y="481570"/>
                <a:ext cx="2103355" cy="1360127"/>
              </a:xfrm>
              <a:prstGeom prst="round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34691" y="2297608"/>
            <a:ext cx="594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Causal workflow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27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324045" y="3724963"/>
                <a:ext cx="2298210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Network validation: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  <m:r>
                      <a:rPr lang="en-US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validated</a:t>
                </a:r>
                <a:br>
                  <a:rPr lang="en-US" dirty="0"/>
                </a:br>
                <a:r>
                  <a:rPr lang="en-US" dirty="0"/>
                  <a:t>network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045" y="295963"/>
                <a:ext cx="229821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2387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42235" y="3712375"/>
                <a:ext cx="228741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Construct</a:t>
                </a:r>
                <a:br>
                  <a:rPr lang="en-US" b="1" dirty="0"/>
                </a:br>
                <a:r>
                  <a:rPr lang="en-US" b="1" dirty="0"/>
                  <a:t>network: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prior knowledge on network and/or causal discovery methods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235" y="283374"/>
                <a:ext cx="2287416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2128" t="-2058" r="-3989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23591" y="3712374"/>
                <a:ext cx="2201511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Data collection: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observational and/or,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: interventional data 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5" y="283374"/>
                <a:ext cx="2201511" cy="1513556"/>
              </a:xfrm>
              <a:prstGeom prst="rect">
                <a:avLst/>
              </a:prstGeom>
              <a:blipFill rotWithShape="0">
                <a:blip r:embed="rId5"/>
                <a:stretch>
                  <a:fillRect l="-2216" t="-2008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71717" y="5877897"/>
                <a:ext cx="215338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Define the causal query of interest 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: causal query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1" y="2448890"/>
                <a:ext cx="2153385" cy="1200329"/>
              </a:xfrm>
              <a:prstGeom prst="rect">
                <a:avLst/>
              </a:prstGeom>
              <a:blipFill rotWithShape="0">
                <a:blip r:embed="rId6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517458" y="7878449"/>
                <a:ext cx="2548761" cy="120962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Estimation and inference: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/>
                  <a:t>: estimated</a:t>
                </a:r>
                <a:br>
                  <a:rPr lang="en-US" dirty="0"/>
                </a:br>
                <a:r>
                  <a:rPr lang="en-US" dirty="0"/>
                  <a:t> query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50" y="4449441"/>
                <a:ext cx="2548761" cy="1209627"/>
              </a:xfrm>
              <a:prstGeom prst="rect">
                <a:avLst/>
              </a:prstGeom>
              <a:blipFill rotWithShape="0">
                <a:blip r:embed="rId7"/>
                <a:stretch>
                  <a:fillRect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1748752" y="7883096"/>
            <a:ext cx="213018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Experimental design</a:t>
            </a:r>
          </a:p>
          <a:p>
            <a:pPr algn="ctr"/>
            <a:r>
              <a:rPr lang="en-US" dirty="0"/>
              <a:t>Perform new experiments. Follow steps 1-5</a:t>
            </a:r>
          </a:p>
        </p:txBody>
      </p:sp>
      <p:sp>
        <p:nvSpPr>
          <p:cNvPr id="90" name="Right Arrow 89"/>
          <p:cNvSpPr/>
          <p:nvPr/>
        </p:nvSpPr>
        <p:spPr>
          <a:xfrm>
            <a:off x="2508234" y="4205400"/>
            <a:ext cx="474377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87" y="4300187"/>
            <a:ext cx="1012354" cy="606933"/>
          </a:xfrm>
          <a:prstGeom prst="rect">
            <a:avLst/>
          </a:prstGeom>
        </p:spPr>
      </p:pic>
      <p:cxnSp>
        <p:nvCxnSpPr>
          <p:cNvPr id="51" name="Curved Connector 50"/>
          <p:cNvCxnSpPr/>
          <p:nvPr/>
        </p:nvCxnSpPr>
        <p:spPr>
          <a:xfrm rot="16200000" flipH="1">
            <a:off x="12506525" y="4198832"/>
            <a:ext cx="303467" cy="506177"/>
          </a:xfrm>
          <a:prstGeom prst="curvedConnector4">
            <a:avLst>
              <a:gd name="adj1" fmla="val -75329"/>
              <a:gd name="adj2" fmla="val 145162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2335259" y="6024846"/>
                <a:ext cx="2081560" cy="1135311"/>
              </a:xfrm>
              <a:prstGeom prst="round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is identifiable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  <m:r>
                      <a:rPr lang="en-US" i="1">
                        <a:latin typeface="Cambria Math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259" y="2595839"/>
                <a:ext cx="2081560" cy="1135311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/>
          <p:cNvCxnSpPr/>
          <p:nvPr/>
        </p:nvCxnSpPr>
        <p:spPr>
          <a:xfrm flipV="1">
            <a:off x="12671315" y="4603647"/>
            <a:ext cx="240026" cy="145148"/>
          </a:xfrm>
          <a:prstGeom prst="curvedConnector3">
            <a:avLst>
              <a:gd name="adj1" fmla="val 19524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 rot="5400000">
            <a:off x="4157396" y="5350547"/>
            <a:ext cx="365760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65735" y="3712374"/>
                <a:ext cx="231968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Data preprocessing: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preprocessed observational and/or,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: preprocessed interventional data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5" y="283374"/>
                <a:ext cx="2319686" cy="1477328"/>
              </a:xfrm>
              <a:prstGeom prst="rect">
                <a:avLst/>
              </a:prstGeom>
              <a:blipFill rotWithShape="0">
                <a:blip r:embed="rId10"/>
                <a:stretch>
                  <a:fillRect l="-210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5741074" y="4205400"/>
            <a:ext cx="493140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149396" y="7474021"/>
                <a:ext cx="1459797" cy="1021114"/>
              </a:xfrm>
              <a:prstGeom prst="round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is not identifiable</a:t>
                </a:r>
              </a:p>
              <a:p>
                <a:r>
                  <a:rPr lang="en-US" dirty="0"/>
                  <a:t>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  <m:r>
                      <a:rPr lang="en-US" i="1">
                        <a:latin typeface="Cambria Math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0" y="4045021"/>
                <a:ext cx="1459797" cy="1021114"/>
              </a:xfrm>
              <a:prstGeom prst="roundRect">
                <a:avLst/>
              </a:prstGeom>
              <a:blipFill rotWithShape="0">
                <a:blip r:embed="rId11"/>
                <a:stretch>
                  <a:fillRect l="-418" t="-11976" r="-2092" b="-1796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8109444" y="7861933"/>
            <a:ext cx="35054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 dirty="0"/>
              <a:t>Validation and interpretation of the estimate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19051" y="5900793"/>
                <a:ext cx="2515842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Generate the </a:t>
                </a:r>
                <a:r>
                  <a:rPr lang="en-US" b="1" dirty="0" err="1"/>
                  <a:t>estimand</a:t>
                </a:r>
                <a:r>
                  <a:rPr lang="en-US" b="1" dirty="0"/>
                  <a:t>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</m:oMath>
                </a14:m>
                <a:r>
                  <a:rPr lang="en-US" dirty="0"/>
                  <a:t>: query </a:t>
                </a:r>
                <a:r>
                  <a:rPr lang="en-US" dirty="0" err="1"/>
                  <a:t>estimand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050" y="2471785"/>
                <a:ext cx="2515842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242" t="-2538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/>
          <p:cNvSpPr/>
          <p:nvPr/>
        </p:nvSpPr>
        <p:spPr>
          <a:xfrm>
            <a:off x="8723226" y="4253090"/>
            <a:ext cx="474377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5603695" y="7329087"/>
            <a:ext cx="365760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09443" y="5877896"/>
                <a:ext cx="3549364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Network simplification:</a:t>
                </a:r>
              </a:p>
              <a:p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/>
                  <a:t>: simplified</a:t>
                </a:r>
                <a:br>
                  <a:rPr lang="en-US" dirty="0"/>
                </a:br>
                <a:r>
                  <a:rPr lang="en-US" dirty="0"/>
                  <a:t>network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442" y="2448889"/>
                <a:ext cx="3549364" cy="1200329"/>
              </a:xfrm>
              <a:prstGeom prst="rect">
                <a:avLst/>
              </a:prstGeom>
              <a:blipFill rotWithShape="0">
                <a:blip r:embed="rId13"/>
                <a:stretch>
                  <a:fillRect l="-1372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311" y="6481689"/>
            <a:ext cx="1012354" cy="606933"/>
          </a:xfrm>
          <a:prstGeom prst="rect">
            <a:avLst/>
          </a:prstGeom>
        </p:spPr>
      </p:pic>
      <p:cxnSp>
        <p:nvCxnSpPr>
          <p:cNvPr id="43" name="Curved Connector 42"/>
          <p:cNvCxnSpPr/>
          <p:nvPr/>
        </p:nvCxnSpPr>
        <p:spPr>
          <a:xfrm rot="16200000" flipH="1">
            <a:off x="10310849" y="6380334"/>
            <a:ext cx="303467" cy="506177"/>
          </a:xfrm>
          <a:prstGeom prst="curvedConnector4">
            <a:avLst>
              <a:gd name="adj1" fmla="val -75329"/>
              <a:gd name="adj2" fmla="val 145162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644759" y="6918689"/>
            <a:ext cx="1144102" cy="171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/>
          <p:cNvCxnSpPr/>
          <p:nvPr/>
        </p:nvCxnSpPr>
        <p:spPr>
          <a:xfrm flipV="1">
            <a:off x="10475639" y="6785149"/>
            <a:ext cx="240026" cy="145148"/>
          </a:xfrm>
          <a:prstGeom prst="curvedConnector3">
            <a:avLst>
              <a:gd name="adj1" fmla="val 19524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7363215" y="6408933"/>
            <a:ext cx="493140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7414507" y="8477774"/>
            <a:ext cx="493140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10069285" y="5350547"/>
            <a:ext cx="365760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6223" y="48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85527" y="4806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46045" y="480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39748" y="4825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23536" y="6690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47948" y="6700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853483" y="6695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2561360" y="6469699"/>
            <a:ext cx="1737360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8404334">
            <a:off x="7012505" y="7346543"/>
            <a:ext cx="1097280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266794" y="8590805"/>
            <a:ext cx="1280160" cy="245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64731" y="8695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841704" y="8691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95" y="3734288"/>
            <a:ext cx="973836" cy="6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</TotalTime>
  <Words>424</Words>
  <Application>Microsoft Macintosh PowerPoint</Application>
  <PresentationFormat>Custom</PresentationFormat>
  <Paragraphs>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cp:lastPrinted>2023-06-30T20:04:14Z</cp:lastPrinted>
  <dcterms:created xsi:type="dcterms:W3CDTF">2023-05-31T14:43:33Z</dcterms:created>
  <dcterms:modified xsi:type="dcterms:W3CDTF">2023-06-30T20:04:17Z</dcterms:modified>
</cp:coreProperties>
</file>