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DFF"/>
    <a:srgbClr val="FFFFFF"/>
    <a:srgbClr val="FF4AF2"/>
    <a:srgbClr val="E944DA"/>
    <a:srgbClr val="8D4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5"/>
    <p:restoredTop sz="92824"/>
  </p:normalViewPr>
  <p:slideViewPr>
    <p:cSldViewPr snapToGrid="0" snapToObjects="1">
      <p:cViewPr varScale="1">
        <p:scale>
          <a:sx n="96" d="100"/>
          <a:sy n="96" d="100"/>
        </p:scale>
        <p:origin x="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F3E3E-5414-C345-8793-72972BE12B0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63267-55A8-CC4B-864C-AA884F8A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7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0B6B-1B50-5546-AA3C-F1A7E479FCD5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2AE2-8D3B-E34F-9A1F-8B9C1A50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0B6B-1B50-5546-AA3C-F1A7E479FCD5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2AE2-8D3B-E34F-9A1F-8B9C1A50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1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0B6B-1B50-5546-AA3C-F1A7E479FCD5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2AE2-8D3B-E34F-9A1F-8B9C1A50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4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0B6B-1B50-5546-AA3C-F1A7E479FCD5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2AE2-8D3B-E34F-9A1F-8B9C1A50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4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0B6B-1B50-5546-AA3C-F1A7E479FCD5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2AE2-8D3B-E34F-9A1F-8B9C1A50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8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0B6B-1B50-5546-AA3C-F1A7E479FCD5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2AE2-8D3B-E34F-9A1F-8B9C1A50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0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0B6B-1B50-5546-AA3C-F1A7E479FCD5}" type="datetimeFigureOut">
              <a:rPr lang="en-US" smtClean="0"/>
              <a:t>12/6/22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2AE2-8D3B-E34F-9A1F-8B9C1A50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3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0B6B-1B50-5546-AA3C-F1A7E479FCD5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2AE2-8D3B-E34F-9A1F-8B9C1A50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0B6B-1B50-5546-AA3C-F1A7E479FCD5}" type="datetimeFigureOut">
              <a:rPr lang="en-US" smtClean="0"/>
              <a:t>12/6/22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2AE2-8D3B-E34F-9A1F-8B9C1A50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0B6B-1B50-5546-AA3C-F1A7E479FCD5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2AE2-8D3B-E34F-9A1F-8B9C1A50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5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0B6B-1B50-5546-AA3C-F1A7E479FCD5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2AE2-8D3B-E34F-9A1F-8B9C1A50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0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B0B6B-1B50-5546-AA3C-F1A7E479FCD5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02AE2-8D3B-E34F-9A1F-8B9C1A50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9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7.png"/><Relationship Id="rId23" Type="http://schemas.openxmlformats.org/officeDocument/2006/relationships/image" Target="../media/image20.png"/><Relationship Id="rId24" Type="http://schemas.openxmlformats.org/officeDocument/2006/relationships/image" Target="../media/image18.png"/><Relationship Id="rId25" Type="http://schemas.openxmlformats.org/officeDocument/2006/relationships/image" Target="../media/image19.png"/><Relationship Id="rId26" Type="http://schemas.openxmlformats.org/officeDocument/2006/relationships/image" Target="../media/image21.png"/><Relationship Id="rId27" Type="http://schemas.openxmlformats.org/officeDocument/2006/relationships/image" Target="../media/image22.png"/><Relationship Id="rId28" Type="http://schemas.openxmlformats.org/officeDocument/2006/relationships/image" Target="../media/image23.png"/><Relationship Id="rId30" Type="http://schemas.openxmlformats.org/officeDocument/2006/relationships/image" Target="../media/image27.png"/><Relationship Id="rId10" Type="http://schemas.openxmlformats.org/officeDocument/2006/relationships/image" Target="../media/image9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0.png"/><Relationship Id="rId16" Type="http://schemas.openxmlformats.org/officeDocument/2006/relationships/image" Target="../media/image11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9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/>
          <p:cNvSpPr/>
          <p:nvPr/>
        </p:nvSpPr>
        <p:spPr>
          <a:xfrm>
            <a:off x="2032566" y="3215456"/>
            <a:ext cx="650880" cy="24171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48481" y="1304714"/>
                <a:ext cx="1894313" cy="1563169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rtl="1"/>
                <a:endParaRPr lang="en-US" i="1" dirty="0" smtClean="0">
                  <a:latin typeface="Cambria Math" charset="0"/>
                </a:endParaRPr>
              </a:p>
              <a:p>
                <a:pPr algn="ctr" rt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dirty="0"/>
                  <a:t> : </a:t>
                </a:r>
                <a:r>
                  <a:rPr lang="en-US" dirty="0" smtClean="0"/>
                  <a:t>Weighted ADMG</a:t>
                </a:r>
                <a:endParaRPr lang="en-US" dirty="0"/>
              </a:p>
              <a:p>
                <a:pPr rtl="1"/>
                <a:endParaRPr lang="en-US" dirty="0"/>
              </a:p>
              <a:p>
                <a:pPr rtl="1"/>
                <a:endParaRPr lang="en-US" dirty="0"/>
              </a:p>
              <a:p>
                <a:pPr rtl="1"/>
                <a:endParaRPr lang="en-US" dirty="0"/>
              </a:p>
              <a:p>
                <a:pPr rtl="1"/>
                <a:endParaRPr lang="en-US" dirty="0"/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1" y="1304714"/>
                <a:ext cx="1894313" cy="1563169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8" y="1932302"/>
            <a:ext cx="895292" cy="885251"/>
          </a:xfrm>
          <a:prstGeom prst="rect">
            <a:avLst/>
          </a:prstGeom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le 36"/>
              <p:cNvSpPr/>
              <p:nvPr/>
            </p:nvSpPr>
            <p:spPr>
              <a:xfrm>
                <a:off x="63491" y="3951904"/>
                <a:ext cx="1902963" cy="85915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rt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𝑁</m:t>
                    </m:r>
                  </m:oMath>
                </a14:m>
                <a:r>
                  <a:rPr lang="en-US" dirty="0"/>
                  <a:t>: # </a:t>
                </a:r>
                <a:r>
                  <a:rPr lang="en-US" dirty="0" smtClean="0"/>
                  <a:t>of replicates </a:t>
                </a:r>
                <a:r>
                  <a:rPr lang="en-US" dirty="0"/>
                  <a:t>in a future experiment</a:t>
                </a:r>
              </a:p>
            </p:txBody>
          </p:sp>
        </mc:Choice>
        <mc:Fallback xmlns="">
          <p:sp>
            <p:nvSpPr>
              <p:cNvPr id="37" name="Rounded 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1" y="3951904"/>
                <a:ext cx="1902963" cy="859154"/>
              </a:xfrm>
              <a:prstGeom prst="roundRect">
                <a:avLst/>
              </a:prstGeom>
              <a:blipFill rotWithShape="0">
                <a:blip r:embed="rId4"/>
                <a:stretch>
                  <a:fillRect t="-6294" b="-13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Multidocument 5"/>
              <p:cNvSpPr/>
              <p:nvPr/>
            </p:nvSpPr>
            <p:spPr>
              <a:xfrm>
                <a:off x="2711909" y="2523475"/>
                <a:ext cx="1958447" cy="1850871"/>
              </a:xfrm>
              <a:prstGeom prst="flowChartMultidocument">
                <a:avLst/>
              </a:prstGeom>
              <a:solidFill>
                <a:srgbClr val="FFAD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: synthetic data sets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Multidocumen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909" y="2523475"/>
                <a:ext cx="1958447" cy="1850871"/>
              </a:xfrm>
              <a:prstGeom prst="flowChartMultidocumen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29" y="3431186"/>
            <a:ext cx="1263063" cy="5954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ounded Rectangle 40"/>
              <p:cNvSpPr/>
              <p:nvPr/>
            </p:nvSpPr>
            <p:spPr>
              <a:xfrm>
                <a:off x="5305945" y="2270632"/>
                <a:ext cx="1448147" cy="96244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dirty="0"/>
                  <a:t>Valid </a:t>
                </a:r>
                <a:r>
                  <a:rPr lang="en-US" dirty="0" smtClean="0"/>
                  <a:t>adjustment </a:t>
                </a: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945" y="2270632"/>
                <a:ext cx="1448147" cy="962441"/>
              </a:xfrm>
              <a:prstGeom prst="roundRect">
                <a:avLst/>
              </a:prstGeom>
              <a:blipFill rotWithShape="0">
                <a:blip r:embed="rId7"/>
                <a:stretch>
                  <a:fillRect b="-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ounded Rectangle 41"/>
              <p:cNvSpPr/>
              <p:nvPr/>
            </p:nvSpPr>
            <p:spPr>
              <a:xfrm>
                <a:off x="5324225" y="3537614"/>
                <a:ext cx="1467367" cy="917529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dirty="0"/>
                  <a:t>Valid </a:t>
                </a:r>
                <a:r>
                  <a:rPr lang="en-US" dirty="0" smtClean="0"/>
                  <a:t>adjustment </a:t>
                </a: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225" y="3537614"/>
                <a:ext cx="1467367" cy="917529"/>
              </a:xfrm>
              <a:prstGeom prst="roundRect">
                <a:avLst/>
              </a:prstGeom>
              <a:blipFill rotWithShape="0">
                <a:blip r:embed="rId8"/>
                <a:stretch>
                  <a:fillRect t="-2614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ight Arrow 45"/>
          <p:cNvSpPr/>
          <p:nvPr/>
        </p:nvSpPr>
        <p:spPr>
          <a:xfrm rot="1845782">
            <a:off x="4672089" y="3351198"/>
            <a:ext cx="676656" cy="24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004258" y="3171216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54" name="Right Arrow 53"/>
          <p:cNvSpPr/>
          <p:nvPr/>
        </p:nvSpPr>
        <p:spPr>
          <a:xfrm>
            <a:off x="6866871" y="2618100"/>
            <a:ext cx="676656" cy="246888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19544429">
            <a:off x="4663270" y="2832965"/>
            <a:ext cx="676656" cy="24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6917703" y="3764766"/>
            <a:ext cx="676656" cy="24688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ounded Rectangle 74"/>
              <p:cNvSpPr/>
              <p:nvPr/>
            </p:nvSpPr>
            <p:spPr>
              <a:xfrm>
                <a:off x="9188216" y="2270632"/>
                <a:ext cx="1209470" cy="109558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rt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𝑉𝑎𝑟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algn="ctr" rtl="1"/>
                <a:r>
                  <a:rPr lang="en-US" dirty="0" smtClean="0"/>
                  <a:t>Cost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5" name="Rounded 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216" y="2270632"/>
                <a:ext cx="1209470" cy="1095584"/>
              </a:xfrm>
              <a:prstGeom prst="round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ounded Rectangle 75"/>
              <p:cNvSpPr/>
              <p:nvPr/>
            </p:nvSpPr>
            <p:spPr>
              <a:xfrm>
                <a:off x="9135207" y="3612056"/>
                <a:ext cx="1262479" cy="108147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𝑉𝑎𝑟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:r>
                  <a:rPr lang="en-US" dirty="0"/>
                  <a:t>Cost </a:t>
                </a:r>
                <a:r>
                  <a:rPr lang="en-US" dirty="0" smtClean="0"/>
                  <a:t>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6" name="Rounded 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207" y="3612056"/>
                <a:ext cx="1262479" cy="1081470"/>
              </a:xfrm>
              <a:prstGeom prst="round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437489" y="3718071"/>
                <a:ext cx="6631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charset="0"/>
                        </a:rPr>
                        <m:t>=2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489" y="3718071"/>
                <a:ext cx="663195" cy="30777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593692" y="3570146"/>
                <a:ext cx="6631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692" y="3570146"/>
                <a:ext cx="663195" cy="30777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/>
          <p:cNvSpPr txBox="1"/>
          <p:nvPr/>
        </p:nvSpPr>
        <p:spPr>
          <a:xfrm rot="18534303">
            <a:off x="4240215" y="386594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10758645" y="2780838"/>
            <a:ext cx="1395776" cy="14062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en-US" dirty="0"/>
              <a:t>V</a:t>
            </a:r>
            <a:r>
              <a:rPr lang="en-US" dirty="0" smtClean="0"/>
              <a:t>ariance-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ranked </a:t>
            </a:r>
            <a:br>
              <a:rPr lang="en-US" dirty="0"/>
            </a:br>
            <a:r>
              <a:rPr lang="en-US" smtClean="0"/>
              <a:t>adjustment sets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ounded Rectangle 44"/>
              <p:cNvSpPr/>
              <p:nvPr/>
            </p:nvSpPr>
            <p:spPr>
              <a:xfrm>
                <a:off x="48481" y="3055250"/>
                <a:ext cx="1907354" cy="70021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 algn="ctr" rtl="1">
                  <a:buFontTx/>
                  <a:buChar char="-"/>
                </a:pPr>
                <a:endParaRPr lang="en-US" b="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dirty="0"/>
                  <a:t> : </a:t>
                </a:r>
                <a:r>
                  <a:rPr lang="en-US" dirty="0" smtClean="0"/>
                  <a:t># of synthetic data sets</a:t>
                </a:r>
                <a:endParaRPr lang="en-US" dirty="0"/>
              </a:p>
              <a:p>
                <a:pPr algn="ctr" rtl="1"/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45" name="Rounded 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1" y="3055250"/>
                <a:ext cx="1907354" cy="700214"/>
              </a:xfrm>
              <a:prstGeom prst="roundRect">
                <a:avLst/>
              </a:prstGeom>
              <a:blipFill rotWithShape="0">
                <a:blip r:embed="rId15"/>
                <a:stretch>
                  <a:fillRect r="-635" b="-8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684583" y="2780839"/>
            <a:ext cx="122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query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032565" y="399299"/>
                <a:ext cx="3215223" cy="17543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Input: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𝐺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 smtClean="0"/>
                  <a:t>optional full </a:t>
                </a:r>
                <a:r>
                  <a:rPr lang="en-US" dirty="0"/>
                  <a:t>weighted ADMG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𝐻</m:t>
                    </m:r>
                  </m:oMath>
                </a14:m>
                <a:r>
                  <a:rPr lang="en-US" dirty="0"/>
                  <a:t> : optional </a:t>
                </a:r>
                <a:r>
                  <a:rPr lang="en-US" dirty="0" smtClean="0"/>
                  <a:t>experimental data</a:t>
                </a:r>
                <a:endParaRPr lang="en-US" i="1" dirty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dirty="0"/>
                  <a:t> : </a:t>
                </a:r>
                <a:r>
                  <a:rPr lang="en-US" dirty="0" smtClean="0"/>
                  <a:t># of synthetic data sets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𝑁</m:t>
                    </m:r>
                  </m:oMath>
                </a14:m>
                <a:r>
                  <a:rPr lang="en-US" dirty="0"/>
                  <a:t> : # of replicates in a future </a:t>
                </a:r>
                <a:r>
                  <a:rPr lang="en-US" dirty="0" smtClean="0"/>
                  <a:t>   experiment</a:t>
                </a:r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565" y="399299"/>
                <a:ext cx="3215223" cy="1754326"/>
              </a:xfrm>
              <a:prstGeom prst="rect">
                <a:avLst/>
              </a:prstGeom>
              <a:blipFill rotWithShape="0">
                <a:blip r:embed="rId16"/>
                <a:stretch>
                  <a:fillRect l="-1515" t="-4878" r="-284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319197" y="402449"/>
                <a:ext cx="2380316" cy="17543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Input: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𝐺</m:t>
                    </m:r>
                    <m:r>
                      <a:rPr lang="en-US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: full weighted ADMG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𝑄</m:t>
                    </m:r>
                  </m:oMath>
                </a14:m>
                <a:r>
                  <a:rPr lang="en-US" dirty="0"/>
                  <a:t> : causal query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197" y="402449"/>
                <a:ext cx="2380316" cy="1754326"/>
              </a:xfrm>
              <a:prstGeom prst="rect">
                <a:avLst/>
              </a:prstGeom>
              <a:blipFill rotWithShape="0">
                <a:blip r:embed="rId17"/>
                <a:stretch>
                  <a:fillRect l="-2308" t="-4861" r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7811550" y="415698"/>
                <a:ext cx="2544554" cy="17543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Input: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𝑨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: Valid adjustment sets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𝑆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 smtClean="0"/>
                  <a:t>synthetic </a:t>
                </a:r>
                <a:r>
                  <a:rPr lang="en-US" dirty="0"/>
                  <a:t>data sets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𝑄</m:t>
                    </m:r>
                  </m:oMath>
                </a14:m>
                <a:r>
                  <a:rPr lang="en-US" dirty="0"/>
                  <a:t> : causal query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/>
                  <a:t> : estimation </a:t>
                </a:r>
                <a:r>
                  <a:rPr lang="en-US" dirty="0" smtClean="0"/>
                  <a:t>method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550" y="415698"/>
                <a:ext cx="2544554" cy="1754326"/>
              </a:xfrm>
              <a:prstGeom prst="rect">
                <a:avLst/>
              </a:prstGeom>
              <a:blipFill rotWithShape="0">
                <a:blip r:embed="rId18"/>
                <a:stretch>
                  <a:fillRect l="-1914" t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Bracket 18"/>
          <p:cNvSpPr/>
          <p:nvPr/>
        </p:nvSpPr>
        <p:spPr>
          <a:xfrm rot="5400000">
            <a:off x="922636" y="4053282"/>
            <a:ext cx="260828" cy="195903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ket 54"/>
          <p:cNvSpPr/>
          <p:nvPr/>
        </p:nvSpPr>
        <p:spPr>
          <a:xfrm rot="5400000">
            <a:off x="3354818" y="3833033"/>
            <a:ext cx="260826" cy="239952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959100" y="4799805"/>
            <a:ext cx="96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59" name="Right Bracket 58"/>
          <p:cNvSpPr/>
          <p:nvPr/>
        </p:nvSpPr>
        <p:spPr>
          <a:xfrm rot="5400000">
            <a:off x="6199210" y="3564007"/>
            <a:ext cx="267691" cy="293897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904392" y="4799805"/>
            <a:ext cx="96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62" name="Right Bracket 61"/>
          <p:cNvSpPr/>
          <p:nvPr/>
        </p:nvSpPr>
        <p:spPr>
          <a:xfrm rot="5400000">
            <a:off x="9189088" y="3720712"/>
            <a:ext cx="225642" cy="261561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8983771" y="4812504"/>
            <a:ext cx="89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</a:t>
            </a:r>
          </a:p>
        </p:txBody>
      </p:sp>
      <p:sp>
        <p:nvSpPr>
          <p:cNvPr id="72" name="Right Bracket 71"/>
          <p:cNvSpPr/>
          <p:nvPr/>
        </p:nvSpPr>
        <p:spPr>
          <a:xfrm rot="5400000">
            <a:off x="11314142" y="4389515"/>
            <a:ext cx="252253" cy="127799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74496" y="5219953"/>
            <a:ext cx="1221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Input</a:t>
            </a:r>
            <a:br>
              <a:rPr lang="en-US" b="1" dirty="0"/>
            </a:br>
            <a:r>
              <a:rPr lang="en-US" dirty="0"/>
              <a:t>Section 3.1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130391" y="5219953"/>
            <a:ext cx="2699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Simulating future datasets </a:t>
            </a:r>
            <a:br>
              <a:rPr lang="en-US" dirty="0"/>
            </a:br>
            <a:r>
              <a:rPr lang="en-US" dirty="0"/>
              <a:t>Section 3.2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684993" y="5207427"/>
            <a:ext cx="3117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Exploring </a:t>
            </a:r>
            <a:r>
              <a:rPr lang="en-US" dirty="0" smtClean="0"/>
              <a:t>valid adjustment sets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Section 3.3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168761" y="5219953"/>
            <a:ext cx="2399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Estimating causal query</a:t>
            </a:r>
            <a:br>
              <a:rPr lang="en-US" dirty="0"/>
            </a:br>
            <a:r>
              <a:rPr lang="en-US" dirty="0"/>
              <a:t> Section 3.4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846569" y="5219953"/>
            <a:ext cx="1221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Output</a:t>
            </a:r>
          </a:p>
          <a:p>
            <a:pPr algn="ctr"/>
            <a:r>
              <a:rPr lang="en-US" dirty="0"/>
              <a:t>Section 3.1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Multidocument 22"/>
              <p:cNvSpPr/>
              <p:nvPr/>
            </p:nvSpPr>
            <p:spPr>
              <a:xfrm>
                <a:off x="7855464" y="2209321"/>
                <a:ext cx="877057" cy="1145851"/>
              </a:xfrm>
              <a:prstGeom prst="flowChartMultidocumen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Multidocument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464" y="2209321"/>
                <a:ext cx="877057" cy="1145851"/>
              </a:xfrm>
              <a:prstGeom prst="flowChartMultidocument">
                <a:avLst/>
              </a:prstGeom>
              <a:blipFill rotWithShape="0">
                <a:blip r:embed="rId19"/>
                <a:stretch>
                  <a:fillRect b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Multidocument 88"/>
              <p:cNvSpPr/>
              <p:nvPr/>
            </p:nvSpPr>
            <p:spPr>
              <a:xfrm>
                <a:off x="7788548" y="3532989"/>
                <a:ext cx="868024" cy="1144197"/>
              </a:xfrm>
              <a:prstGeom prst="flowChartMulti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9" name="Multidocument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548" y="3532989"/>
                <a:ext cx="868024" cy="1144197"/>
              </a:xfrm>
              <a:prstGeom prst="flowChartMultidocument">
                <a:avLst/>
              </a:prstGeom>
              <a:blipFill rotWithShape="0">
                <a:blip r:embed="rId20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ight Arrow 89"/>
          <p:cNvSpPr/>
          <p:nvPr/>
        </p:nvSpPr>
        <p:spPr>
          <a:xfrm>
            <a:off x="8758273" y="2654392"/>
            <a:ext cx="420164" cy="24070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Arrow 90"/>
          <p:cNvSpPr/>
          <p:nvPr/>
        </p:nvSpPr>
        <p:spPr>
          <a:xfrm>
            <a:off x="8677473" y="4010115"/>
            <a:ext cx="394948" cy="24358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Arrow 91"/>
          <p:cNvSpPr/>
          <p:nvPr/>
        </p:nvSpPr>
        <p:spPr>
          <a:xfrm rot="2381253">
            <a:off x="10435176" y="2978554"/>
            <a:ext cx="311097" cy="23402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Arrow 92"/>
          <p:cNvSpPr/>
          <p:nvPr/>
        </p:nvSpPr>
        <p:spPr>
          <a:xfrm rot="19100966">
            <a:off x="10422807" y="3659667"/>
            <a:ext cx="338994" cy="24688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088849" y="4095939"/>
                <a:ext cx="694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charset="0"/>
                        </a:rPr>
                        <m:t>𝐾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849" y="4095939"/>
                <a:ext cx="694293" cy="30777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8583146" y="2956073"/>
                <a:ext cx="5952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charset="0"/>
                        </a:rPr>
                        <m:t>𝑘</m:t>
                      </m:r>
                      <m:r>
                        <a:rPr lang="en-US" sz="1200" b="0" i="1" smtClean="0">
                          <a:latin typeface="Cambria Math" charset="0"/>
                        </a:rPr>
                        <m:t>=2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3146" y="2956073"/>
                <a:ext cx="595291" cy="276999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 rot="18534303">
            <a:off x="8419833" y="3087486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 . 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8672916" y="2820375"/>
                <a:ext cx="5952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charset="0"/>
                        </a:rPr>
                        <m:t>𝑘</m:t>
                      </m:r>
                      <m:r>
                        <a:rPr lang="en-US" sz="1200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916" y="2820375"/>
                <a:ext cx="595291" cy="276999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8347240" y="3221207"/>
                <a:ext cx="6224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charset="0"/>
                        </a:rPr>
                        <m:t>𝑘</m:t>
                      </m:r>
                      <m:r>
                        <a:rPr lang="en-US" sz="1200" b="0" i="1" smtClean="0">
                          <a:latin typeface="Cambria Math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charset="0"/>
                        </a:rPr>
                        <m:t>𝐾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240" y="3221207"/>
                <a:ext cx="622414" cy="276999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8607292" y="4187071"/>
                <a:ext cx="5952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charset="0"/>
                        </a:rPr>
                        <m:t>𝑘</m:t>
                      </m:r>
                      <m:r>
                        <a:rPr lang="en-US" sz="1200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292" y="4187071"/>
                <a:ext cx="595291" cy="276999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8491744" y="4296991"/>
                <a:ext cx="5952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charset="0"/>
                        </a:rPr>
                        <m:t>𝑘</m:t>
                      </m:r>
                      <m:r>
                        <a:rPr lang="en-US" sz="1200" b="0" i="1" smtClean="0">
                          <a:latin typeface="Cambria Math" charset="0"/>
                        </a:rPr>
                        <m:t>=2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744" y="4296991"/>
                <a:ext cx="595291" cy="276999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/>
          <p:cNvSpPr txBox="1"/>
          <p:nvPr/>
        </p:nvSpPr>
        <p:spPr>
          <a:xfrm rot="18534303">
            <a:off x="8403587" y="440335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 . 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8268364" y="4549599"/>
                <a:ext cx="6224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charset="0"/>
                        </a:rPr>
                        <m:t>𝑘</m:t>
                      </m:r>
                      <m:r>
                        <a:rPr lang="en-US" sz="1200" b="0" i="1" smtClean="0">
                          <a:latin typeface="Cambria Math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charset="0"/>
                        </a:rPr>
                        <m:t>𝐾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364" y="4549599"/>
                <a:ext cx="622414" cy="276999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ounded Rectangle 86"/>
              <p:cNvSpPr/>
              <p:nvPr/>
            </p:nvSpPr>
            <p:spPr>
              <a:xfrm>
                <a:off x="48481" y="415699"/>
                <a:ext cx="1876951" cy="68659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 algn="ctr" rtl="1">
                  <a:buFontTx/>
                  <a:buChar char="-"/>
                </a:pPr>
                <a:endParaRPr lang="en-US" b="0" dirty="0"/>
              </a:p>
              <a:p>
                <a:pPr algn="ctr" rt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𝑄</m:t>
                    </m:r>
                  </m:oMath>
                </a14:m>
                <a:r>
                  <a:rPr lang="en-US" dirty="0"/>
                  <a:t> : causal query with respect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 algn="ctr" rtl="1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7" name="Rounded 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1" y="415699"/>
                <a:ext cx="1876951" cy="686592"/>
              </a:xfrm>
              <a:prstGeom prst="roundRect">
                <a:avLst/>
              </a:prstGeom>
              <a:blipFill rotWithShape="0">
                <a:blip r:embed="rId30"/>
                <a:stretch>
                  <a:fillRect b="-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61B780A3-A629-1E41-A57D-DA2456C63AC2}"/>
              </a:ext>
            </a:extLst>
          </p:cNvPr>
          <p:cNvSpPr txBox="1"/>
          <p:nvPr/>
        </p:nvSpPr>
        <p:spPr>
          <a:xfrm>
            <a:off x="7911488" y="319772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571938" y="2270632"/>
            <a:ext cx="122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Causal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07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10521</TotalTime>
  <Words>176</Words>
  <Application>Microsoft Macintosh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96</cp:revision>
  <cp:lastPrinted>2022-10-14T02:36:15Z</cp:lastPrinted>
  <dcterms:created xsi:type="dcterms:W3CDTF">2022-09-28T15:33:29Z</dcterms:created>
  <dcterms:modified xsi:type="dcterms:W3CDTF">2022-12-06T16:18:12Z</dcterms:modified>
</cp:coreProperties>
</file>