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06"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754399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19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e4322c60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e4322c60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49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e4322c60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e4322c60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480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a193b42fc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a193b42fc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97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a193b42fc_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a193b42fc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330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a193b42fc_8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a193b42fc_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48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e0d132c7d1947d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e0d132c7d1947d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73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e0d132c7d1947d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e0d132c7d1947d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596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a193b42fc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a193b42fc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75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a193b42fc_7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a193b42fc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221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193b42fc_1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a193b42fc_1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521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e4322c60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e4322c60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026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a193b42fc_1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a193b42fc_1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06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e4322c60b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e4322c60b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6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a193b421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a193b42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45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193b421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a193b421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37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e170ea904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e170ea904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411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e170ea904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e170ea904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722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e170ea904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e170ea90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055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e170ea904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e170ea904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78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291875" y="406900"/>
            <a:ext cx="4813500" cy="13887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Clr>
                <a:schemeClr val="dk1"/>
              </a:buClr>
              <a:buSzPts val="3000"/>
              <a:buNone/>
              <a:defRPr sz="3000">
                <a:solidFill>
                  <a:srgbClr val="FF0000"/>
                </a:solidFill>
              </a:defRPr>
            </a:lvl1pPr>
            <a:lvl2pPr lvl="1" algn="l" rtl="0">
              <a:lnSpc>
                <a:spcPct val="100000"/>
              </a:lnSpc>
              <a:spcBef>
                <a:spcPts val="0"/>
              </a:spcBef>
              <a:spcAft>
                <a:spcPts val="0"/>
              </a:spcAft>
              <a:buClr>
                <a:schemeClr val="dk1"/>
              </a:buClr>
              <a:buSzPts val="3000"/>
              <a:buNone/>
              <a:defRPr sz="3000">
                <a:solidFill>
                  <a:srgbClr val="FF0000"/>
                </a:solidFill>
              </a:defRPr>
            </a:lvl2pPr>
            <a:lvl3pPr lvl="2" algn="l" rtl="0">
              <a:lnSpc>
                <a:spcPct val="100000"/>
              </a:lnSpc>
              <a:spcBef>
                <a:spcPts val="0"/>
              </a:spcBef>
              <a:spcAft>
                <a:spcPts val="0"/>
              </a:spcAft>
              <a:buClr>
                <a:schemeClr val="dk1"/>
              </a:buClr>
              <a:buSzPts val="3000"/>
              <a:buNone/>
              <a:defRPr sz="3000">
                <a:solidFill>
                  <a:srgbClr val="FF0000"/>
                </a:solidFill>
              </a:defRPr>
            </a:lvl3pPr>
            <a:lvl4pPr lvl="3" algn="l" rtl="0">
              <a:lnSpc>
                <a:spcPct val="100000"/>
              </a:lnSpc>
              <a:spcBef>
                <a:spcPts val="0"/>
              </a:spcBef>
              <a:spcAft>
                <a:spcPts val="0"/>
              </a:spcAft>
              <a:buClr>
                <a:schemeClr val="dk1"/>
              </a:buClr>
              <a:buSzPts val="3000"/>
              <a:buNone/>
              <a:defRPr sz="3000">
                <a:solidFill>
                  <a:srgbClr val="FF0000"/>
                </a:solidFill>
              </a:defRPr>
            </a:lvl4pPr>
            <a:lvl5pPr lvl="4" algn="l" rtl="0">
              <a:lnSpc>
                <a:spcPct val="100000"/>
              </a:lnSpc>
              <a:spcBef>
                <a:spcPts val="0"/>
              </a:spcBef>
              <a:spcAft>
                <a:spcPts val="0"/>
              </a:spcAft>
              <a:buClr>
                <a:schemeClr val="dk1"/>
              </a:buClr>
              <a:buSzPts val="3000"/>
              <a:buNone/>
              <a:defRPr sz="3000">
                <a:solidFill>
                  <a:srgbClr val="FF0000"/>
                </a:solidFill>
              </a:defRPr>
            </a:lvl5pPr>
            <a:lvl6pPr lvl="5" algn="l" rtl="0">
              <a:lnSpc>
                <a:spcPct val="100000"/>
              </a:lnSpc>
              <a:spcBef>
                <a:spcPts val="0"/>
              </a:spcBef>
              <a:spcAft>
                <a:spcPts val="0"/>
              </a:spcAft>
              <a:buClr>
                <a:schemeClr val="dk1"/>
              </a:buClr>
              <a:buSzPts val="3000"/>
              <a:buNone/>
              <a:defRPr sz="3000">
                <a:solidFill>
                  <a:srgbClr val="FF0000"/>
                </a:solidFill>
              </a:defRPr>
            </a:lvl6pPr>
            <a:lvl7pPr lvl="6" algn="l" rtl="0">
              <a:lnSpc>
                <a:spcPct val="100000"/>
              </a:lnSpc>
              <a:spcBef>
                <a:spcPts val="0"/>
              </a:spcBef>
              <a:spcAft>
                <a:spcPts val="0"/>
              </a:spcAft>
              <a:buClr>
                <a:schemeClr val="dk1"/>
              </a:buClr>
              <a:buSzPts val="3000"/>
              <a:buNone/>
              <a:defRPr sz="3000">
                <a:solidFill>
                  <a:srgbClr val="FF0000"/>
                </a:solidFill>
              </a:defRPr>
            </a:lvl7pPr>
            <a:lvl8pPr lvl="7" algn="l" rtl="0">
              <a:lnSpc>
                <a:spcPct val="100000"/>
              </a:lnSpc>
              <a:spcBef>
                <a:spcPts val="0"/>
              </a:spcBef>
              <a:spcAft>
                <a:spcPts val="0"/>
              </a:spcAft>
              <a:buClr>
                <a:schemeClr val="dk1"/>
              </a:buClr>
              <a:buSzPts val="3000"/>
              <a:buNone/>
              <a:defRPr sz="3000">
                <a:solidFill>
                  <a:srgbClr val="FF0000"/>
                </a:solidFill>
              </a:defRPr>
            </a:lvl8pPr>
            <a:lvl9pPr lvl="8" algn="l" rtl="0">
              <a:lnSpc>
                <a:spcPct val="100000"/>
              </a:lnSpc>
              <a:spcBef>
                <a:spcPts val="0"/>
              </a:spcBef>
              <a:spcAft>
                <a:spcPts val="0"/>
              </a:spcAft>
              <a:buClr>
                <a:schemeClr val="dk1"/>
              </a:buClr>
              <a:buSzPts val="3000"/>
              <a:buNone/>
              <a:defRPr sz="3000">
                <a:solidFill>
                  <a:srgbClr val="FF0000"/>
                </a:solidFill>
              </a:defRPr>
            </a:lvl9pPr>
          </a:lstStyle>
          <a:p>
            <a:endParaRPr/>
          </a:p>
        </p:txBody>
      </p:sp>
      <p:sp>
        <p:nvSpPr>
          <p:cNvPr id="53" name="Google Shape;53;p13"/>
          <p:cNvSpPr txBox="1">
            <a:spLocks noGrp="1"/>
          </p:cNvSpPr>
          <p:nvPr>
            <p:ph type="body" idx="1"/>
          </p:nvPr>
        </p:nvSpPr>
        <p:spPr>
          <a:xfrm>
            <a:off x="291975" y="1854951"/>
            <a:ext cx="4813500" cy="2577000"/>
          </a:xfrm>
          <a:prstGeom prst="rect">
            <a:avLst/>
          </a:prstGeom>
          <a:noFill/>
        </p:spPr>
        <p:txBody>
          <a:bodyPr spcFirstLastPara="1" wrap="square" lIns="91425" tIns="91425" rIns="91425" bIns="91425" anchor="t" anchorCtr="0">
            <a:normAutofit/>
          </a:bodyPr>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0"/>
              </a:spcBef>
              <a:spcAft>
                <a:spcPts val="0"/>
              </a:spcAft>
              <a:buClr>
                <a:schemeClr val="dk2"/>
              </a:buClr>
              <a:buSzPts val="1400"/>
              <a:buChar char="○"/>
              <a:defRPr sz="1400">
                <a:solidFill>
                  <a:schemeClr val="dk2"/>
                </a:solidFill>
              </a:defRPr>
            </a:lvl2pPr>
            <a:lvl3pPr marL="1371600" lvl="2" indent="-317500" algn="l" rtl="0">
              <a:lnSpc>
                <a:spcPct val="115000"/>
              </a:lnSpc>
              <a:spcBef>
                <a:spcPts val="0"/>
              </a:spcBef>
              <a:spcAft>
                <a:spcPts val="0"/>
              </a:spcAft>
              <a:buClr>
                <a:schemeClr val="dk2"/>
              </a:buClr>
              <a:buSzPts val="1400"/>
              <a:buChar char="■"/>
              <a:defRPr sz="1400">
                <a:solidFill>
                  <a:schemeClr val="dk2"/>
                </a:solidFill>
              </a:defRPr>
            </a:lvl3pPr>
            <a:lvl4pPr marL="1828800" lvl="3" indent="-317500" algn="l" rtl="0">
              <a:lnSpc>
                <a:spcPct val="115000"/>
              </a:lnSpc>
              <a:spcBef>
                <a:spcPts val="0"/>
              </a:spcBef>
              <a:spcAft>
                <a:spcPts val="0"/>
              </a:spcAft>
              <a:buClr>
                <a:schemeClr val="dk2"/>
              </a:buClr>
              <a:buSzPts val="1400"/>
              <a:buChar char="●"/>
              <a:defRPr sz="1400">
                <a:solidFill>
                  <a:schemeClr val="dk2"/>
                </a:solidFill>
              </a:defRPr>
            </a:lvl4pPr>
            <a:lvl5pPr marL="2286000" lvl="4" indent="-317500" algn="l" rtl="0">
              <a:lnSpc>
                <a:spcPct val="115000"/>
              </a:lnSpc>
              <a:spcBef>
                <a:spcPts val="0"/>
              </a:spcBef>
              <a:spcAft>
                <a:spcPts val="0"/>
              </a:spcAft>
              <a:buClr>
                <a:schemeClr val="dk2"/>
              </a:buClr>
              <a:buSzPts val="1400"/>
              <a:buChar char="○"/>
              <a:defRPr sz="1400">
                <a:solidFill>
                  <a:schemeClr val="dk2"/>
                </a:solidFill>
              </a:defRPr>
            </a:lvl5pPr>
            <a:lvl6pPr marL="2743200" lvl="5" indent="-317500" algn="l" rtl="0">
              <a:lnSpc>
                <a:spcPct val="115000"/>
              </a:lnSpc>
              <a:spcBef>
                <a:spcPts val="0"/>
              </a:spcBef>
              <a:spcAft>
                <a:spcPts val="0"/>
              </a:spcAft>
              <a:buClr>
                <a:schemeClr val="dk2"/>
              </a:buClr>
              <a:buSzPts val="1400"/>
              <a:buChar char="■"/>
              <a:defRPr sz="1400">
                <a:solidFill>
                  <a:schemeClr val="dk2"/>
                </a:solidFill>
              </a:defRPr>
            </a:lvl6pPr>
            <a:lvl7pPr marL="3200400" lvl="6" indent="-317500" algn="l" rtl="0">
              <a:lnSpc>
                <a:spcPct val="115000"/>
              </a:lnSpc>
              <a:spcBef>
                <a:spcPts val="0"/>
              </a:spcBef>
              <a:spcAft>
                <a:spcPts val="0"/>
              </a:spcAft>
              <a:buClr>
                <a:schemeClr val="dk2"/>
              </a:buClr>
              <a:buSzPts val="1400"/>
              <a:buChar char="●"/>
              <a:defRPr sz="1400">
                <a:solidFill>
                  <a:schemeClr val="dk2"/>
                </a:solidFill>
              </a:defRPr>
            </a:lvl7pPr>
            <a:lvl8pPr marL="3657600" lvl="7" indent="-317500" algn="l" rtl="0">
              <a:lnSpc>
                <a:spcPct val="115000"/>
              </a:lnSpc>
              <a:spcBef>
                <a:spcPts val="0"/>
              </a:spcBef>
              <a:spcAft>
                <a:spcPts val="0"/>
              </a:spcAft>
              <a:buClr>
                <a:schemeClr val="dk2"/>
              </a:buClr>
              <a:buSzPts val="1400"/>
              <a:buChar char="○"/>
              <a:defRPr sz="1400">
                <a:solidFill>
                  <a:schemeClr val="dk2"/>
                </a:solidFill>
              </a:defRPr>
            </a:lvl8pPr>
            <a:lvl9pPr marL="4114800" lvl="8" indent="-317500" algn="l" rtl="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4" name="Google Shape;54;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www.intepat.com/blog/copyright/5-copyright-cases-2019-india/" TargetMode="External"/><Relationship Id="rId13" Type="http://schemas.openxmlformats.org/officeDocument/2006/relationships/hyperlink" Target="https://copyright.gov.in/frmWorkFlow.aspx" TargetMode="External"/><Relationship Id="rId18" Type="http://schemas.openxmlformats.org/officeDocument/2006/relationships/hyperlink" Target="https://www.lexology.com/library/detail.aspx?g=96a0fc1e-d8de-4efe-9f7b-d9ed17752bc4#:~:text=civil%20remedies%20%2D%20these%20provide%20for,copies%20to%20the%20owner%3B%20and" TargetMode="External"/><Relationship Id="rId3" Type="http://schemas.openxmlformats.org/officeDocument/2006/relationships/hyperlink" Target="https://cleartax.in/s/copyright-registration-india-explained" TargetMode="External"/><Relationship Id="rId7" Type="http://schemas.openxmlformats.org/officeDocument/2006/relationships/hyperlink" Target="https://www.mondaq.com/india/copyright/655852/copyright-law-in-india-everything-you-must-know" TargetMode="External"/><Relationship Id="rId12" Type="http://schemas.openxmlformats.org/officeDocument/2006/relationships/hyperlink" Target="https://www.mondaq.com/india/copyright/823850/demolition--a-limitation-on-architect39s-moral-rights#:~:text=In%20Raj%20Rewal%20v%20Union,basis%20of%20his%20moral%20rights" TargetMode="External"/><Relationship Id="rId17" Type="http://schemas.openxmlformats.org/officeDocument/2006/relationships/hyperlink" Target="https://www.education.gov.in/hi/sites/upload_files/mhrd/files/upload_document/CprAct.pdf" TargetMode="External"/><Relationship Id="rId2" Type="http://schemas.openxmlformats.org/officeDocument/2006/relationships/notesSlide" Target="../notesSlides/notesSlide19.xml"/><Relationship Id="rId16" Type="http://schemas.openxmlformats.org/officeDocument/2006/relationships/hyperlink" Target="https://copyright.gov.in/Exceptions.aspx" TargetMode="External"/><Relationship Id="rId1" Type="http://schemas.openxmlformats.org/officeDocument/2006/relationships/slideLayout" Target="../slideLayouts/slideLayout3.xml"/><Relationship Id="rId6" Type="http://schemas.openxmlformats.org/officeDocument/2006/relationships/hyperlink" Target="https://www.indiacode.nic.in/bitstream/123456789/1367/1/AAA1957___14.pdf" TargetMode="External"/><Relationship Id="rId11" Type="http://schemas.openxmlformats.org/officeDocument/2006/relationships/hyperlink" Target="https://corpbiz.io/learning/type-of-works-protected-by-copyright-in-india/" TargetMode="External"/><Relationship Id="rId5" Type="http://schemas.openxmlformats.org/officeDocument/2006/relationships/hyperlink" Target="https://copyright.gov.in/documents/copyrightrules1957.pdf" TargetMode="External"/><Relationship Id="rId15" Type="http://schemas.openxmlformats.org/officeDocument/2006/relationships/hyperlink" Target="https://vakilsearch.com/advice/replying-to-a-copyright-objection/" TargetMode="External"/><Relationship Id="rId10" Type="http://schemas.openxmlformats.org/officeDocument/2006/relationships/hyperlink" Target="https://copyright.gov.in/documents/handbook.html#:~:text=The%20general%20rule%20is%20that,the%20death%20of%20the%20author" TargetMode="External"/><Relationship Id="rId19" Type="http://schemas.openxmlformats.org/officeDocument/2006/relationships/hyperlink" Target="https://www.obhanandassociates.com/blog/copyright-in-perpetuity/#:~:text=In%20India%2C%20under%20the%20Copyright,year%20after%20the%20author's%20death" TargetMode="External"/><Relationship Id="rId4" Type="http://schemas.openxmlformats.org/officeDocument/2006/relationships/hyperlink" Target="https://en.wikipedia.org/wiki/Copyright_law_of_India" TargetMode="External"/><Relationship Id="rId9" Type="http://schemas.openxmlformats.org/officeDocument/2006/relationships/hyperlink" Target="http://www.legalserviceindia.com/article/l195-Copyright-Law-in-India.html" TargetMode="External"/><Relationship Id="rId14" Type="http://schemas.openxmlformats.org/officeDocument/2006/relationships/hyperlink" Target="https://blog.ipleaders.in/copyright-registration/#Essential_documents_required_for_copyright_registr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680302" y="685300"/>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Copyright Act </a:t>
            </a:r>
            <a:endParaRPr/>
          </a:p>
        </p:txBody>
      </p:sp>
      <p:sp>
        <p:nvSpPr>
          <p:cNvPr id="60" name="Google Shape;60;p14"/>
          <p:cNvSpPr txBox="1">
            <a:spLocks noGrp="1"/>
          </p:cNvSpPr>
          <p:nvPr>
            <p:ph type="subTitle" idx="1"/>
          </p:nvPr>
        </p:nvSpPr>
        <p:spPr>
          <a:xfrm>
            <a:off x="271750" y="23677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Group 6</a:t>
            </a:r>
            <a:endParaRPr>
              <a:latin typeface="Times New Roman"/>
              <a:ea typeface="Times New Roman"/>
              <a:cs typeface="Times New Roman"/>
              <a:sym typeface="Times New Roman"/>
            </a:endParaRPr>
          </a:p>
        </p:txBody>
      </p:sp>
      <p:sp>
        <p:nvSpPr>
          <p:cNvPr id="61" name="Google Shape;61;p14"/>
          <p:cNvSpPr txBox="1">
            <a:spLocks noGrp="1"/>
          </p:cNvSpPr>
          <p:nvPr>
            <p:ph type="subTitle" idx="1"/>
          </p:nvPr>
        </p:nvSpPr>
        <p:spPr>
          <a:xfrm>
            <a:off x="311700" y="3160300"/>
            <a:ext cx="8520600" cy="10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Times New Roman"/>
                <a:ea typeface="Times New Roman"/>
                <a:cs typeface="Times New Roman"/>
                <a:sym typeface="Times New Roman"/>
              </a:rPr>
              <a:t>Aastha Joshi				20020845001</a:t>
            </a:r>
            <a:endParaRPr sz="1200" dirty="0">
              <a:latin typeface="Times New Roman"/>
              <a:ea typeface="Times New Roman"/>
              <a:cs typeface="Times New Roman"/>
              <a:sym typeface="Times New Roman"/>
            </a:endParaRPr>
          </a:p>
          <a:p>
            <a:pPr marL="0" lvl="0" indent="0" algn="ctr" rtl="0">
              <a:spcBef>
                <a:spcPts val="0"/>
              </a:spcBef>
              <a:spcAft>
                <a:spcPts val="0"/>
              </a:spcAft>
              <a:buNone/>
            </a:pPr>
            <a:r>
              <a:rPr lang="en" sz="1200" dirty="0">
                <a:latin typeface="Times New Roman"/>
                <a:ea typeface="Times New Roman"/>
                <a:cs typeface="Times New Roman"/>
                <a:sym typeface="Times New Roman"/>
              </a:rPr>
              <a:t>Aishwarya Singh			20020845004</a:t>
            </a:r>
            <a:endParaRPr sz="1200" dirty="0">
              <a:latin typeface="Times New Roman"/>
              <a:ea typeface="Times New Roman"/>
              <a:cs typeface="Times New Roman"/>
              <a:sym typeface="Times New Roman"/>
            </a:endParaRPr>
          </a:p>
          <a:p>
            <a:pPr marL="0" lvl="0" indent="0" algn="ctr" rtl="0">
              <a:spcBef>
                <a:spcPts val="0"/>
              </a:spcBef>
              <a:spcAft>
                <a:spcPts val="0"/>
              </a:spcAft>
              <a:buNone/>
            </a:pPr>
            <a:r>
              <a:rPr lang="en" sz="1200" dirty="0">
                <a:latin typeface="Times New Roman"/>
                <a:ea typeface="Times New Roman"/>
                <a:cs typeface="Times New Roman"/>
                <a:sym typeface="Times New Roman"/>
              </a:rPr>
              <a:t>Harsh Tambe				20020845010</a:t>
            </a:r>
            <a:endParaRPr sz="1200" dirty="0">
              <a:latin typeface="Times New Roman"/>
              <a:ea typeface="Times New Roman"/>
              <a:cs typeface="Times New Roman"/>
              <a:sym typeface="Times New Roman"/>
            </a:endParaRPr>
          </a:p>
          <a:p>
            <a:pPr marL="0" lvl="0" indent="0" algn="ctr" rtl="0">
              <a:spcBef>
                <a:spcPts val="0"/>
              </a:spcBef>
              <a:spcAft>
                <a:spcPts val="0"/>
              </a:spcAft>
              <a:buNone/>
            </a:pPr>
            <a:r>
              <a:rPr lang="en" sz="1200" dirty="0">
                <a:latin typeface="Times New Roman"/>
                <a:ea typeface="Times New Roman"/>
                <a:cs typeface="Times New Roman"/>
                <a:sym typeface="Times New Roman"/>
              </a:rPr>
              <a:t>Joel Keith Pais			20020845011</a:t>
            </a:r>
          </a:p>
          <a:p>
            <a:pPr marL="0" lvl="0" indent="0" algn="ctr" rtl="0">
              <a:spcBef>
                <a:spcPts val="0"/>
              </a:spcBef>
              <a:spcAft>
                <a:spcPts val="0"/>
              </a:spcAft>
              <a:buNone/>
            </a:pPr>
            <a:r>
              <a:rPr lang="en" sz="1200" dirty="0">
                <a:latin typeface="Times New Roman"/>
                <a:ea typeface="Times New Roman"/>
                <a:cs typeface="Times New Roman"/>
                <a:sym typeface="Times New Roman"/>
              </a:rPr>
              <a:t>Taksande Sandeep Ravindra			20020845030</a:t>
            </a:r>
            <a:endParaRPr sz="12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335775"/>
            <a:ext cx="75321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FF0000"/>
                </a:solidFill>
                <a:latin typeface="Times New Roman"/>
                <a:ea typeface="Times New Roman"/>
                <a:cs typeface="Times New Roman"/>
                <a:sym typeface="Times New Roman"/>
              </a:rPr>
              <a:t>OWNERSHIP OF COPYRIGHT AND RIGHTS OF THE OWNER</a:t>
            </a:r>
            <a:endParaRPr sz="1820" b="1">
              <a:solidFill>
                <a:srgbClr val="FF0000"/>
              </a:solidFill>
              <a:latin typeface="Times New Roman"/>
              <a:ea typeface="Times New Roman"/>
              <a:cs typeface="Times New Roman"/>
              <a:sym typeface="Times New Roman"/>
            </a:endParaRPr>
          </a:p>
        </p:txBody>
      </p:sp>
      <p:sp>
        <p:nvSpPr>
          <p:cNvPr id="127" name="Google Shape;127;p23"/>
          <p:cNvSpPr txBox="1">
            <a:spLocks noGrp="1"/>
          </p:cNvSpPr>
          <p:nvPr>
            <p:ph type="body" idx="1"/>
          </p:nvPr>
        </p:nvSpPr>
        <p:spPr>
          <a:xfrm>
            <a:off x="311700" y="1171575"/>
            <a:ext cx="5212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Who is an author?</a:t>
            </a:r>
            <a:endParaRPr sz="1500" b="1">
              <a:solidFill>
                <a:srgbClr val="000000"/>
              </a:solidFill>
              <a:latin typeface="Times New Roman"/>
              <a:ea typeface="Times New Roman"/>
              <a:cs typeface="Times New Roman"/>
              <a:sym typeface="Times New Roman"/>
            </a:endParaRPr>
          </a:p>
          <a:p>
            <a:pPr marL="457200" lvl="0" indent="-323850" algn="l" rtl="0">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In relation to a literary or dramatic work, the author of the work;</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In relation to a music work, the composer;</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In relation to artistic work other than a photograph, the artist;</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In relation to photograph, the person taking the photograph, the artist;</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In relation to a cinematograph film or sound recording, the producer; and</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In relation to any literary, dramatic, musical or artistic work which is computer- generated, the person who causes the work to be created.</a:t>
            </a:r>
            <a:endParaRPr sz="1500">
              <a:solidFill>
                <a:srgbClr val="000000"/>
              </a:solidFill>
              <a:latin typeface="Times New Roman"/>
              <a:ea typeface="Times New Roman"/>
              <a:cs typeface="Times New Roman"/>
              <a:sym typeface="Times New Roman"/>
            </a:endParaRPr>
          </a:p>
        </p:txBody>
      </p:sp>
      <p:sp>
        <p:nvSpPr>
          <p:cNvPr id="128" name="Google Shape;128;p23"/>
          <p:cNvSpPr txBox="1">
            <a:spLocks noGrp="1"/>
          </p:cNvSpPr>
          <p:nvPr>
            <p:ph type="body" idx="2"/>
          </p:nvPr>
        </p:nvSpPr>
        <p:spPr>
          <a:xfrm>
            <a:off x="5761175" y="1171575"/>
            <a:ext cx="2830500" cy="243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000000"/>
                </a:solidFill>
                <a:latin typeface="Times New Roman"/>
                <a:ea typeface="Times New Roman"/>
                <a:cs typeface="Times New Roman"/>
                <a:sym typeface="Times New Roman"/>
              </a:rPr>
              <a:t>Rights of the Owner</a:t>
            </a:r>
            <a:endParaRPr sz="1500" b="1">
              <a:solidFill>
                <a:srgbClr val="000000"/>
              </a:solidFill>
              <a:latin typeface="Times New Roman"/>
              <a:ea typeface="Times New Roman"/>
              <a:cs typeface="Times New Roman"/>
              <a:sym typeface="Times New Roman"/>
            </a:endParaRPr>
          </a:p>
          <a:p>
            <a:pPr marL="457200" lvl="0" indent="-323850" algn="l" rtl="0">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Reproduction </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Distribution</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Performing and Display</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Recording </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Motion Picture </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Translation and Adaptation</a:t>
            </a:r>
            <a:endParaRPr sz="1500">
              <a:solidFill>
                <a:srgbClr val="000000"/>
              </a:solidFill>
              <a:latin typeface="Times New Roman"/>
              <a:ea typeface="Times New Roman"/>
              <a:cs typeface="Times New Roman"/>
              <a:sym typeface="Times New Roman"/>
            </a:endParaRPr>
          </a:p>
        </p:txBody>
      </p:sp>
      <p:sp>
        <p:nvSpPr>
          <p:cNvPr id="129" name="Google Shape;129;p23"/>
          <p:cNvSpPr txBox="1"/>
          <p:nvPr/>
        </p:nvSpPr>
        <p:spPr>
          <a:xfrm>
            <a:off x="311700" y="771375"/>
            <a:ext cx="807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Subject to the provisions of this Act, the author of a work shall be the first owner of the copyright.</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body" idx="1"/>
          </p:nvPr>
        </p:nvSpPr>
        <p:spPr>
          <a:xfrm>
            <a:off x="311700" y="495000"/>
            <a:ext cx="4190100" cy="4153500"/>
          </a:xfrm>
          <a:prstGeom prst="rect">
            <a:avLst/>
          </a:prstGeom>
        </p:spPr>
        <p:txBody>
          <a:bodyPr spcFirstLastPara="1" wrap="square" lIns="91425" tIns="91425" rIns="91425" bIns="91425" anchor="t" anchorCtr="0">
            <a:noAutofit/>
          </a:bodyPr>
          <a:lstStyle/>
          <a:p>
            <a:pPr marL="0" lvl="0" indent="0" algn="l" rtl="0">
              <a:lnSpc>
                <a:spcPct val="110000"/>
              </a:lnSpc>
              <a:spcBef>
                <a:spcPts val="500"/>
              </a:spcBef>
              <a:spcAft>
                <a:spcPts val="0"/>
              </a:spcAft>
              <a:buNone/>
            </a:pPr>
            <a:r>
              <a:rPr lang="en" sz="1500" b="1">
                <a:solidFill>
                  <a:srgbClr val="000000"/>
                </a:solidFill>
                <a:latin typeface="Times New Roman"/>
                <a:ea typeface="Times New Roman"/>
                <a:cs typeface="Times New Roman"/>
                <a:sym typeface="Times New Roman"/>
              </a:rPr>
              <a:t>         Assignment of copyright</a:t>
            </a:r>
            <a:endParaRPr sz="1500" b="1">
              <a:solidFill>
                <a:srgbClr val="000000"/>
              </a:solidFill>
              <a:latin typeface="Times New Roman"/>
              <a:ea typeface="Times New Roman"/>
              <a:cs typeface="Times New Roman"/>
              <a:sym typeface="Times New Roman"/>
            </a:endParaRPr>
          </a:p>
          <a:p>
            <a:pPr marL="457200" lvl="0" indent="-323850" algn="l" rtl="0">
              <a:spcBef>
                <a:spcPts val="11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Owner may assign to any person the copyright, either wholly or partially and either generally or subject to limitations and either for the whole term of the copyright or any part thereof.</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Assignment of copyright in any future work.</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assignee of a copyright becomes entitled to any right comprised in the copyright</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Legal representatives of the assignee are responsible, if the assignee dies before the work comes into existence.</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Mode of Assignment - It should be in writing signed by assignor or by his duly authorized agent.</a:t>
            </a:r>
            <a:endParaRPr sz="1500">
              <a:solidFill>
                <a:srgbClr val="000000"/>
              </a:solidFill>
              <a:latin typeface="Times New Roman"/>
              <a:ea typeface="Times New Roman"/>
              <a:cs typeface="Times New Roman"/>
              <a:sym typeface="Times New Roman"/>
            </a:endParaRPr>
          </a:p>
        </p:txBody>
      </p:sp>
      <p:sp>
        <p:nvSpPr>
          <p:cNvPr id="135" name="Google Shape;135;p24"/>
          <p:cNvSpPr txBox="1">
            <a:spLocks noGrp="1"/>
          </p:cNvSpPr>
          <p:nvPr>
            <p:ph type="body" idx="2"/>
          </p:nvPr>
        </p:nvSpPr>
        <p:spPr>
          <a:xfrm>
            <a:off x="4748600" y="495000"/>
            <a:ext cx="4035300" cy="41535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Disputes with respect to assignment of copyright</a:t>
            </a:r>
            <a:endParaRPr sz="1500" b="1">
              <a:solidFill>
                <a:srgbClr val="000000"/>
              </a:solidFill>
              <a:latin typeface="Times New Roman"/>
              <a:ea typeface="Times New Roman"/>
              <a:cs typeface="Times New Roman"/>
              <a:sym typeface="Times New Roman"/>
            </a:endParaRPr>
          </a:p>
          <a:p>
            <a:pPr marL="457200" lvl="0" indent="-323850" algn="l" rtl="0">
              <a:lnSpc>
                <a:spcPct val="100000"/>
              </a:lnSpc>
              <a:spcBef>
                <a:spcPts val="100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Transmission of copyright in manuscript by testamentary disposition</a:t>
            </a:r>
            <a:endParaRPr sz="1500" b="1">
              <a:solidFill>
                <a:srgbClr val="000000"/>
              </a:solidFill>
              <a:latin typeface="Times New Roman"/>
              <a:ea typeface="Times New Roman"/>
              <a:cs typeface="Times New Roman"/>
              <a:sym typeface="Times New Roman"/>
            </a:endParaRPr>
          </a:p>
          <a:p>
            <a:pPr marL="457200" lvl="0" indent="-323850" algn="l" rtl="0">
              <a:lnSpc>
                <a:spcPct val="100000"/>
              </a:lnSpc>
              <a:spcBef>
                <a:spcPts val="120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Right of author to relinquish copyright.</a:t>
            </a:r>
            <a:endParaRPr sz="1500" b="1">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r>
              <a:rPr lang="en" sz="1500">
                <a:solidFill>
                  <a:srgbClr val="000000"/>
                </a:solidFill>
                <a:latin typeface="Times New Roman"/>
                <a:ea typeface="Times New Roman"/>
                <a:cs typeface="Times New Roman"/>
                <a:sym typeface="Times New Roman"/>
              </a:rPr>
              <a:t>The author of a work may relinquish all or any of the rights comprised in the copyright in the work by giving notice in the prescribed from to the Registrar of Copyrights</a:t>
            </a:r>
            <a:endParaRPr sz="1500">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r>
              <a:rPr lang="en" sz="1500">
                <a:solidFill>
                  <a:srgbClr val="000000"/>
                </a:solidFill>
                <a:latin typeface="Times New Roman"/>
                <a:ea typeface="Times New Roman"/>
                <a:cs typeface="Times New Roman"/>
                <a:sym typeface="Times New Roman"/>
              </a:rPr>
              <a:t>It shall not affect any rights subsisting in favour of any person on the date of the notice.</a:t>
            </a:r>
            <a:endParaRPr sz="1500">
              <a:solidFill>
                <a:srgbClr val="000000"/>
              </a:solidFill>
              <a:highlight>
                <a:srgbClr val="E8E6D7"/>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519650" y="85375"/>
            <a:ext cx="6104700" cy="448500"/>
          </a:xfrm>
          <a:prstGeom prst="rect">
            <a:avLst/>
          </a:prstGeom>
        </p:spPr>
        <p:txBody>
          <a:bodyPr spcFirstLastPara="1" wrap="square" lIns="91425" tIns="91425" rIns="91425" bIns="91425" anchor="t" anchorCtr="0">
            <a:noAutofit/>
          </a:bodyPr>
          <a:lstStyle/>
          <a:p>
            <a:pPr marL="0" lvl="0" indent="0" algn="l" rtl="0">
              <a:spcBef>
                <a:spcPts val="0"/>
              </a:spcBef>
              <a:spcAft>
                <a:spcPts val="2000"/>
              </a:spcAft>
              <a:buClr>
                <a:schemeClr val="dk1"/>
              </a:buClr>
              <a:buSzPts val="990"/>
              <a:buFont typeface="Arial"/>
              <a:buNone/>
            </a:pPr>
            <a:r>
              <a:rPr lang="en" sz="1840" b="1">
                <a:solidFill>
                  <a:srgbClr val="FF0000"/>
                </a:solidFill>
                <a:latin typeface="Times New Roman"/>
                <a:ea typeface="Times New Roman"/>
                <a:cs typeface="Times New Roman"/>
                <a:sym typeface="Times New Roman"/>
              </a:rPr>
              <a:t>Exceptions To Infringement Under Copyright Act, 1957</a:t>
            </a:r>
            <a:endParaRPr sz="3190">
              <a:solidFill>
                <a:srgbClr val="FF0000"/>
              </a:solidFill>
              <a:latin typeface="Times New Roman"/>
              <a:ea typeface="Times New Roman"/>
              <a:cs typeface="Times New Roman"/>
              <a:sym typeface="Times New Roman"/>
            </a:endParaRPr>
          </a:p>
        </p:txBody>
      </p:sp>
      <p:sp>
        <p:nvSpPr>
          <p:cNvPr id="141" name="Google Shape;141;p25"/>
          <p:cNvSpPr txBox="1">
            <a:spLocks noGrp="1"/>
          </p:cNvSpPr>
          <p:nvPr>
            <p:ph type="body" idx="1"/>
          </p:nvPr>
        </p:nvSpPr>
        <p:spPr>
          <a:xfrm>
            <a:off x="295350" y="522750"/>
            <a:ext cx="8553300" cy="4098000"/>
          </a:xfrm>
          <a:prstGeom prst="rect">
            <a:avLst/>
          </a:prstGeom>
        </p:spPr>
        <p:txBody>
          <a:bodyPr spcFirstLastPara="1" wrap="square" lIns="91425" tIns="91425" rIns="91425" bIns="91425" anchor="t" anchorCtr="0">
            <a:noAutofit/>
          </a:bodyPr>
          <a:lstStyle/>
          <a:p>
            <a:pPr marL="0" indent="0">
              <a:lnSpc>
                <a:spcPct val="80000"/>
              </a:lnSpc>
              <a:buNone/>
            </a:pPr>
            <a:r>
              <a:rPr lang="en" sz="1600" b="1" dirty="0">
                <a:solidFill>
                  <a:schemeClr val="dk1"/>
                </a:solidFill>
                <a:highlight>
                  <a:srgbClr val="FFFFFF"/>
                </a:highlight>
                <a:latin typeface="Times New Roman"/>
                <a:ea typeface="Times New Roman"/>
                <a:cs typeface="Times New Roman"/>
                <a:sym typeface="Times New Roman"/>
              </a:rPr>
              <a:t>	The following acts shall not constitute an infringement of copyright, namely</a:t>
            </a:r>
            <a:endParaRPr sz="1600" b="1" dirty="0">
              <a:solidFill>
                <a:schemeClr val="dk1"/>
              </a:solidFill>
              <a:highlight>
                <a:srgbClr val="FFFFFF"/>
              </a:highlight>
              <a:latin typeface="Times New Roman"/>
              <a:ea typeface="Times New Roman"/>
              <a:cs typeface="Times New Roman"/>
              <a:sym typeface="Times New Roman"/>
            </a:endParaRPr>
          </a:p>
          <a:p>
            <a:pPr marL="742950" indent="-285750">
              <a:lnSpc>
                <a:spcPct val="80000"/>
              </a:lnSpc>
              <a:buFont typeface="Arial" panose="020B0604020202020204" pitchFamily="34" charset="0"/>
              <a:buChar char="•"/>
            </a:pPr>
            <a:endParaRPr sz="1600" dirty="0">
              <a:solidFill>
                <a:schemeClr val="dk1"/>
              </a:solidFill>
              <a:highlight>
                <a:srgbClr val="FFFFFF"/>
              </a:highlight>
              <a:latin typeface="Times New Roman"/>
              <a:ea typeface="Times New Roman"/>
              <a:cs typeface="Times New Roman"/>
              <a:sym typeface="Times New Roman"/>
            </a:endParaRPr>
          </a:p>
          <a:p>
            <a:pPr marL="469900" indent="-285750">
              <a:lnSpc>
                <a:spcPct val="95000"/>
              </a:lnSpc>
              <a:buClr>
                <a:schemeClr val="dk1"/>
              </a:buClr>
              <a:buSzPts val="1600"/>
              <a:buFont typeface="Arial" panose="020B0604020202020204" pitchFamily="34" charset="0"/>
              <a:buChar char="•"/>
            </a:pPr>
            <a:r>
              <a:rPr lang="en" sz="1600" dirty="0">
                <a:solidFill>
                  <a:schemeClr val="dk1"/>
                </a:solidFill>
                <a:highlight>
                  <a:srgbClr val="FFFFFF"/>
                </a:highlight>
                <a:latin typeface="Times New Roman"/>
                <a:ea typeface="Times New Roman"/>
                <a:cs typeface="Times New Roman"/>
                <a:sym typeface="Times New Roman"/>
              </a:rPr>
              <a:t>A fair dealing with any work, not being a computer programme</a:t>
            </a:r>
            <a:endParaRPr sz="1600" dirty="0">
              <a:solidFill>
                <a:schemeClr val="dk1"/>
              </a:solidFill>
              <a:highlight>
                <a:srgbClr val="FFFFFF"/>
              </a:highlight>
              <a:latin typeface="Times New Roman"/>
              <a:ea typeface="Times New Roman"/>
              <a:cs typeface="Times New Roman"/>
              <a:sym typeface="Times New Roman"/>
            </a:endParaRPr>
          </a:p>
          <a:p>
            <a:pPr marL="469900" indent="-285750">
              <a:lnSpc>
                <a:spcPct val="95000"/>
              </a:lnSpc>
              <a:buClr>
                <a:schemeClr val="dk1"/>
              </a:buClr>
              <a:buSzPts val="1600"/>
              <a:buFont typeface="Arial" panose="020B0604020202020204" pitchFamily="34" charset="0"/>
              <a:buChar char="•"/>
            </a:pPr>
            <a:r>
              <a:rPr lang="en" sz="1600" dirty="0">
                <a:solidFill>
                  <a:schemeClr val="dk1"/>
                </a:solidFill>
                <a:highlight>
                  <a:srgbClr val="FFFFFF"/>
                </a:highlight>
                <a:latin typeface="Times New Roman"/>
                <a:ea typeface="Times New Roman"/>
                <a:cs typeface="Times New Roman"/>
                <a:sym typeface="Times New Roman"/>
              </a:rPr>
              <a:t>The transient or incidental storage of a work or performance purely in the technical process of electronic transmission or communication to the public</a:t>
            </a:r>
            <a:endParaRPr sz="1600" dirty="0">
              <a:solidFill>
                <a:schemeClr val="dk1"/>
              </a:solidFill>
              <a:highlight>
                <a:srgbClr val="FFFFFF"/>
              </a:highlight>
              <a:latin typeface="Times New Roman"/>
              <a:ea typeface="Times New Roman"/>
              <a:cs typeface="Times New Roman"/>
              <a:sym typeface="Times New Roman"/>
            </a:endParaRPr>
          </a:p>
          <a:p>
            <a:pPr marL="469900" indent="-285750">
              <a:lnSpc>
                <a:spcPct val="95000"/>
              </a:lnSpc>
              <a:buClr>
                <a:schemeClr val="dk1"/>
              </a:buClr>
              <a:buSzPts val="1600"/>
              <a:buFont typeface="Arial" panose="020B0604020202020204" pitchFamily="34" charset="0"/>
              <a:buChar char="•"/>
            </a:pPr>
            <a:r>
              <a:rPr lang="en" sz="1600" dirty="0">
                <a:solidFill>
                  <a:schemeClr val="dk1"/>
                </a:solidFill>
                <a:highlight>
                  <a:srgbClr val="FFFFFF"/>
                </a:highlight>
                <a:latin typeface="Times New Roman"/>
                <a:ea typeface="Times New Roman"/>
                <a:cs typeface="Times New Roman"/>
                <a:sym typeface="Times New Roman"/>
              </a:rPr>
              <a:t>Transient or incidental storage of a work or performance for the purpose of providing electronic links, access or integration</a:t>
            </a:r>
            <a:endParaRPr sz="1600" dirty="0">
              <a:solidFill>
                <a:schemeClr val="dk1"/>
              </a:solidFill>
              <a:highlight>
                <a:srgbClr val="FFFFFF"/>
              </a:highlight>
              <a:latin typeface="Times New Roman"/>
              <a:ea typeface="Times New Roman"/>
              <a:cs typeface="Times New Roman"/>
              <a:sym typeface="Times New Roman"/>
            </a:endParaRPr>
          </a:p>
          <a:p>
            <a:pPr marL="469900" indent="-285750">
              <a:lnSpc>
                <a:spcPct val="95000"/>
              </a:lnSpc>
              <a:buClr>
                <a:schemeClr val="dk1"/>
              </a:buClr>
              <a:buSzPts val="1600"/>
              <a:buFont typeface="Arial" panose="020B0604020202020204" pitchFamily="34" charset="0"/>
              <a:buChar char="•"/>
            </a:pPr>
            <a:r>
              <a:rPr lang="en" sz="1600" dirty="0">
                <a:solidFill>
                  <a:schemeClr val="dk1"/>
                </a:solidFill>
                <a:highlight>
                  <a:srgbClr val="FFFFFF"/>
                </a:highlight>
                <a:latin typeface="Times New Roman"/>
                <a:ea typeface="Times New Roman"/>
                <a:cs typeface="Times New Roman"/>
                <a:sym typeface="Times New Roman"/>
              </a:rPr>
              <a:t>The reproduction of any work for the purpose of a judicial proceeding or for the purpose of a report of a judicial proceeding</a:t>
            </a:r>
            <a:endParaRPr sz="1600" dirty="0">
              <a:solidFill>
                <a:schemeClr val="dk1"/>
              </a:solidFill>
              <a:highlight>
                <a:srgbClr val="FFFFFF"/>
              </a:highlight>
              <a:latin typeface="Times New Roman"/>
              <a:ea typeface="Times New Roman"/>
              <a:cs typeface="Times New Roman"/>
              <a:sym typeface="Times New Roman"/>
            </a:endParaRPr>
          </a:p>
          <a:p>
            <a:pPr marL="469900" indent="-285750">
              <a:lnSpc>
                <a:spcPct val="95000"/>
              </a:lnSpc>
              <a:buClr>
                <a:schemeClr val="dk1"/>
              </a:buClr>
              <a:buSzPts val="1600"/>
              <a:buFont typeface="Arial" panose="020B0604020202020204" pitchFamily="34" charset="0"/>
              <a:buChar char="•"/>
            </a:pPr>
            <a:r>
              <a:rPr lang="en" sz="1600" dirty="0">
                <a:solidFill>
                  <a:schemeClr val="dk1"/>
                </a:solidFill>
                <a:highlight>
                  <a:srgbClr val="FFFFFF"/>
                </a:highlight>
                <a:latin typeface="Times New Roman"/>
                <a:ea typeface="Times New Roman"/>
                <a:cs typeface="Times New Roman"/>
                <a:sym typeface="Times New Roman"/>
              </a:rPr>
              <a:t>The reproduction or publication of any work prepared by the Secretariat of a Legislature or, where the legislature consists of two Houses, by the Secretariat of either House of the Legislature,</a:t>
            </a:r>
            <a:endParaRPr sz="1600" dirty="0">
              <a:solidFill>
                <a:schemeClr val="dk1"/>
              </a:solidFill>
              <a:highlight>
                <a:srgbClr val="FFFFFF"/>
              </a:highlight>
              <a:latin typeface="Times New Roman"/>
              <a:ea typeface="Times New Roman"/>
              <a:cs typeface="Times New Roman"/>
              <a:sym typeface="Times New Roman"/>
            </a:endParaRPr>
          </a:p>
          <a:p>
            <a:pPr marL="469900" indent="-285750">
              <a:lnSpc>
                <a:spcPct val="95000"/>
              </a:lnSpc>
              <a:buClr>
                <a:schemeClr val="dk1"/>
              </a:buClr>
              <a:buSzPts val="1600"/>
              <a:buFont typeface="Arial" panose="020B0604020202020204" pitchFamily="34" charset="0"/>
              <a:buChar char="•"/>
            </a:pPr>
            <a:r>
              <a:rPr lang="en" sz="1600" dirty="0">
                <a:solidFill>
                  <a:schemeClr val="dk1"/>
                </a:solidFill>
                <a:highlight>
                  <a:srgbClr val="FFFFFF"/>
                </a:highlight>
                <a:latin typeface="Times New Roman"/>
                <a:ea typeface="Times New Roman"/>
                <a:cs typeface="Times New Roman"/>
                <a:sym typeface="Times New Roman"/>
              </a:rPr>
              <a:t>The reproduction of any work in a certified copy made or supplied in accordance with any law for the time being in force</a:t>
            </a:r>
            <a:endParaRPr sz="1600" dirty="0">
              <a:solidFill>
                <a:schemeClr val="dk1"/>
              </a:solidFill>
              <a:highlight>
                <a:srgbClr val="FFFFFF"/>
              </a:highlight>
              <a:latin typeface="Times New Roman"/>
              <a:ea typeface="Times New Roman"/>
              <a:cs typeface="Times New Roman"/>
              <a:sym typeface="Times New Roman"/>
            </a:endParaRPr>
          </a:p>
          <a:p>
            <a:pPr marL="469900" indent="-285750">
              <a:lnSpc>
                <a:spcPct val="95000"/>
              </a:lnSpc>
              <a:buClr>
                <a:schemeClr val="dk1"/>
              </a:buClr>
              <a:buSzPts val="1600"/>
              <a:buFont typeface="Arial" panose="020B0604020202020204" pitchFamily="34" charset="0"/>
              <a:buChar char="•"/>
            </a:pPr>
            <a:r>
              <a:rPr lang="en" sz="1600" dirty="0">
                <a:solidFill>
                  <a:schemeClr val="dk1"/>
                </a:solidFill>
                <a:highlight>
                  <a:srgbClr val="FFFFFF"/>
                </a:highlight>
                <a:latin typeface="Times New Roman"/>
                <a:ea typeface="Times New Roman"/>
                <a:cs typeface="Times New Roman"/>
                <a:sym typeface="Times New Roman"/>
              </a:rPr>
              <a:t>The reading or recitation in public of reasonable extracts from a published literacy or dramatic work</a:t>
            </a:r>
            <a:endParaRPr sz="1600" dirty="0">
              <a:solidFill>
                <a:schemeClr val="dk1"/>
              </a:solidFill>
              <a:highlight>
                <a:srgbClr val="FFFFFF"/>
              </a:highlight>
              <a:latin typeface="Times New Roman"/>
              <a:ea typeface="Times New Roman"/>
              <a:cs typeface="Times New Roman"/>
              <a:sym typeface="Times New Roman"/>
            </a:endParaRPr>
          </a:p>
          <a:p>
            <a:pPr marL="469900" indent="-285750">
              <a:lnSpc>
                <a:spcPct val="95000"/>
              </a:lnSpc>
              <a:buClr>
                <a:schemeClr val="dk1"/>
              </a:buClr>
              <a:buSzPts val="1600"/>
              <a:buFont typeface="Arial" panose="020B0604020202020204" pitchFamily="34" charset="0"/>
              <a:buChar char="•"/>
            </a:pPr>
            <a:r>
              <a:rPr lang="en" sz="1600" dirty="0">
                <a:solidFill>
                  <a:schemeClr val="dk1"/>
                </a:solidFill>
                <a:highlight>
                  <a:srgbClr val="FFFFFF"/>
                </a:highlight>
                <a:latin typeface="Times New Roman"/>
                <a:ea typeface="Times New Roman"/>
                <a:cs typeface="Times New Roman"/>
                <a:sym typeface="Times New Roman"/>
              </a:rPr>
              <a:t>The publication in a collection, mainly composed of non-copyright matter, bona fide intended for instructional use, and so described in the title and in any advertisement issued by or on behalf of the publisher</a:t>
            </a:r>
            <a:endParaRPr sz="16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264800" y="195400"/>
            <a:ext cx="6852300" cy="446400"/>
          </a:xfrm>
          <a:prstGeom prst="rect">
            <a:avLst/>
          </a:prstGeom>
        </p:spPr>
        <p:txBody>
          <a:bodyPr spcFirstLastPara="1" wrap="square" lIns="91425" tIns="91425" rIns="91425" bIns="91425" anchor="t" anchorCtr="0">
            <a:noAutofit/>
          </a:bodyPr>
          <a:lstStyle/>
          <a:p>
            <a:pPr marL="0" lvl="0" indent="0" algn="l" rtl="0">
              <a:spcBef>
                <a:spcPts val="0"/>
              </a:spcBef>
              <a:spcAft>
                <a:spcPts val="2000"/>
              </a:spcAft>
              <a:buClr>
                <a:schemeClr val="dk1"/>
              </a:buClr>
              <a:buSzPts val="990"/>
              <a:buFont typeface="Arial"/>
              <a:buNone/>
            </a:pPr>
            <a:r>
              <a:rPr lang="en" sz="1840" b="1">
                <a:solidFill>
                  <a:srgbClr val="FF0000"/>
                </a:solidFill>
                <a:latin typeface="Times New Roman"/>
                <a:ea typeface="Times New Roman"/>
                <a:cs typeface="Times New Roman"/>
                <a:sym typeface="Times New Roman"/>
              </a:rPr>
              <a:t>Exceptions To Infringement Under Copyright Act, 1957 [Contd.]</a:t>
            </a:r>
            <a:endParaRPr sz="1840" b="1">
              <a:solidFill>
                <a:srgbClr val="FF0000"/>
              </a:solidFill>
              <a:latin typeface="Times New Roman"/>
              <a:ea typeface="Times New Roman"/>
              <a:cs typeface="Times New Roman"/>
              <a:sym typeface="Times New Roman"/>
            </a:endParaRPr>
          </a:p>
        </p:txBody>
      </p:sp>
      <p:sp>
        <p:nvSpPr>
          <p:cNvPr id="147" name="Google Shape;147;p26"/>
          <p:cNvSpPr txBox="1">
            <a:spLocks noGrp="1"/>
          </p:cNvSpPr>
          <p:nvPr>
            <p:ph type="body" idx="1"/>
          </p:nvPr>
        </p:nvSpPr>
        <p:spPr>
          <a:xfrm>
            <a:off x="679600" y="788800"/>
            <a:ext cx="7918500" cy="3770700"/>
          </a:xfrm>
          <a:prstGeom prst="rect">
            <a:avLst/>
          </a:prstGeom>
        </p:spPr>
        <p:txBody>
          <a:bodyPr spcFirstLastPara="1" wrap="square" lIns="91425" tIns="91425" rIns="91425" bIns="91425" anchor="t" anchorCtr="0">
            <a:noAutofit/>
          </a:bodyPr>
          <a:lstStyle/>
          <a:p>
            <a:pPr marL="285750" indent="-285750">
              <a:lnSpc>
                <a:spcPct val="80000"/>
              </a:lnSpc>
              <a:buSzPts val="852"/>
            </a:pPr>
            <a:r>
              <a:rPr lang="en" sz="1500" dirty="0">
                <a:solidFill>
                  <a:srgbClr val="000000"/>
                </a:solidFill>
                <a:latin typeface="Times New Roman"/>
                <a:ea typeface="Times New Roman"/>
                <a:cs typeface="Times New Roman"/>
                <a:sym typeface="Times New Roman"/>
              </a:rPr>
              <a:t>The performance, in the course of the activities of an educational institution, of a literary, dramatic or musical work by the staff and students of the institution</a:t>
            </a: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r>
              <a:rPr lang="en" sz="1500" dirty="0">
                <a:solidFill>
                  <a:srgbClr val="000000"/>
                </a:solidFill>
                <a:latin typeface="Times New Roman"/>
                <a:ea typeface="Times New Roman"/>
                <a:cs typeface="Times New Roman"/>
                <a:sym typeface="Times New Roman"/>
              </a:rPr>
              <a:t>The causing of a recording to be heard in public</a:t>
            </a: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r>
              <a:rPr lang="en" sz="1500" dirty="0">
                <a:solidFill>
                  <a:srgbClr val="000000"/>
                </a:solidFill>
                <a:latin typeface="Times New Roman"/>
                <a:ea typeface="Times New Roman"/>
                <a:cs typeface="Times New Roman"/>
                <a:sym typeface="Times New Roman"/>
              </a:rPr>
              <a:t>The performance of a literary, dramatic or musical work by an amateur club or society, if the performance is given to a non-paying audience, or for the benefit of a religious institution</a:t>
            </a: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r>
              <a:rPr lang="en" sz="1500" dirty="0">
                <a:solidFill>
                  <a:srgbClr val="000000"/>
                </a:solidFill>
                <a:latin typeface="Times New Roman"/>
                <a:ea typeface="Times New Roman"/>
                <a:cs typeface="Times New Roman"/>
                <a:sym typeface="Times New Roman"/>
              </a:rPr>
              <a:t>The storing of a work in any medium by electronic means by a non-commercial public library, for preservation if the library already possesses a non-digital copy of the work</a:t>
            </a: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r>
              <a:rPr lang="en" sz="1500" dirty="0">
                <a:solidFill>
                  <a:srgbClr val="000000"/>
                </a:solidFill>
                <a:latin typeface="Times New Roman"/>
                <a:ea typeface="Times New Roman"/>
                <a:cs typeface="Times New Roman"/>
                <a:sym typeface="Times New Roman"/>
              </a:rPr>
              <a:t>The making or publishing of a painting, drawing, engraving or photograph of a work of architecture or the display of a work of architecture</a:t>
            </a: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r>
              <a:rPr lang="en" sz="1500" dirty="0">
                <a:solidFill>
                  <a:srgbClr val="000000"/>
                </a:solidFill>
                <a:latin typeface="Times New Roman"/>
                <a:ea typeface="Times New Roman"/>
                <a:cs typeface="Times New Roman"/>
                <a:sym typeface="Times New Roman"/>
              </a:rPr>
              <a:t>The use by the author of an artistic work, where the author of such work is not the owner of the copyright therein, of any mould, cast, sketch, plan, model or study made by him for the purpose of the work</a:t>
            </a: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endParaRPr sz="1500" dirty="0">
              <a:solidFill>
                <a:srgbClr val="000000"/>
              </a:solidFill>
              <a:latin typeface="Times New Roman"/>
              <a:ea typeface="Times New Roman"/>
              <a:cs typeface="Times New Roman"/>
              <a:sym typeface="Times New Roman"/>
            </a:endParaRPr>
          </a:p>
          <a:p>
            <a:pPr marL="285750" indent="-285750">
              <a:lnSpc>
                <a:spcPct val="80000"/>
              </a:lnSpc>
              <a:buSzPts val="852"/>
            </a:pPr>
            <a:r>
              <a:rPr lang="en" sz="1500" dirty="0">
                <a:solidFill>
                  <a:srgbClr val="000000"/>
                </a:solidFill>
                <a:latin typeface="Times New Roman"/>
                <a:ea typeface="Times New Roman"/>
                <a:cs typeface="Times New Roman"/>
                <a:sym typeface="Times New Roman"/>
              </a:rPr>
              <a:t>The making of a three-dimensional object from a two-dimensional artistic work, such as a technical drawing, for the purposes of industrial application of any purely functional part of a useful device</a:t>
            </a:r>
            <a:endParaRPr sz="15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408275" y="393500"/>
            <a:ext cx="7857300" cy="492900"/>
          </a:xfrm>
          <a:prstGeom prst="rect">
            <a:avLst/>
          </a:prstGeom>
        </p:spPr>
        <p:txBody>
          <a:bodyPr spcFirstLastPara="1" wrap="square" lIns="91425" tIns="91425" rIns="91425" bIns="91425" anchor="t" anchorCtr="0">
            <a:noAutofit/>
          </a:bodyPr>
          <a:lstStyle/>
          <a:p>
            <a:pPr marL="285750" lvl="0" indent="0" algn="l" rtl="0">
              <a:spcBef>
                <a:spcPts val="0"/>
              </a:spcBef>
              <a:spcAft>
                <a:spcPts val="1200"/>
              </a:spcAft>
              <a:buClr>
                <a:schemeClr val="dk1"/>
              </a:buClr>
              <a:buSzPts val="1100"/>
              <a:buFont typeface="Arial"/>
              <a:buNone/>
            </a:pPr>
            <a:r>
              <a:rPr lang="en" sz="2200" b="1">
                <a:solidFill>
                  <a:srgbClr val="FF0000"/>
                </a:solidFill>
                <a:latin typeface="Times New Roman"/>
                <a:ea typeface="Times New Roman"/>
                <a:cs typeface="Times New Roman"/>
                <a:sym typeface="Times New Roman"/>
              </a:rPr>
              <a:t>Remedies available against copyright infringement in India</a:t>
            </a:r>
            <a:endParaRPr sz="2200">
              <a:solidFill>
                <a:srgbClr val="FF0000"/>
              </a:solidFill>
              <a:latin typeface="Times New Roman"/>
              <a:ea typeface="Times New Roman"/>
              <a:cs typeface="Times New Roman"/>
              <a:sym typeface="Times New Roman"/>
            </a:endParaRPr>
          </a:p>
        </p:txBody>
      </p:sp>
      <p:sp>
        <p:nvSpPr>
          <p:cNvPr id="154" name="Google Shape;154;p27"/>
          <p:cNvSpPr txBox="1">
            <a:spLocks noGrp="1"/>
          </p:cNvSpPr>
          <p:nvPr>
            <p:ph type="body" idx="1"/>
          </p:nvPr>
        </p:nvSpPr>
        <p:spPr>
          <a:xfrm>
            <a:off x="268950" y="993550"/>
            <a:ext cx="8520600" cy="3832500"/>
          </a:xfrm>
          <a:prstGeom prst="rect">
            <a:avLst/>
          </a:prstGeom>
        </p:spPr>
        <p:txBody>
          <a:bodyPr spcFirstLastPara="1" wrap="square" lIns="91425" tIns="91425" rIns="91425" bIns="91425" anchor="t" anchorCtr="0">
            <a:normAutofit/>
          </a:bodyPr>
          <a:lstStyle/>
          <a:p>
            <a:pPr marL="457200" lvl="0" indent="-352425" algn="l" rtl="0">
              <a:lnSpc>
                <a:spcPct val="100000"/>
              </a:lnSpc>
              <a:spcBef>
                <a:spcPts val="0"/>
              </a:spcBef>
              <a:spcAft>
                <a:spcPts val="0"/>
              </a:spcAft>
              <a:buClr>
                <a:srgbClr val="000000"/>
              </a:buClr>
              <a:buSzPts val="1950"/>
              <a:buFont typeface="Arial" panose="020B0604020202020204" pitchFamily="34" charset="0"/>
              <a:buChar char="•"/>
            </a:pPr>
            <a:r>
              <a:rPr lang="en" sz="1950" dirty="0">
                <a:solidFill>
                  <a:srgbClr val="202122"/>
                </a:solidFill>
                <a:highlight>
                  <a:srgbClr val="FFFFFF"/>
                </a:highlight>
                <a:latin typeface="Times New Roman"/>
                <a:ea typeface="Times New Roman"/>
                <a:cs typeface="Times New Roman"/>
                <a:sym typeface="Times New Roman"/>
              </a:rPr>
              <a:t>The Copyright Act 1957 provides three kinds of remedies - administrative remedies, civil remedies and criminal remedies</a:t>
            </a:r>
            <a:endParaRPr sz="1950" dirty="0">
              <a:solidFill>
                <a:srgbClr val="202122"/>
              </a:solidFill>
              <a:highlight>
                <a:srgbClr val="FFFFFF"/>
              </a:highlight>
              <a:latin typeface="Times New Roman"/>
              <a:ea typeface="Times New Roman"/>
              <a:cs typeface="Times New Roman"/>
              <a:sym typeface="Times New Roman"/>
            </a:endParaRPr>
          </a:p>
          <a:p>
            <a:pPr marL="460375" lvl="0" algn="l" rtl="0">
              <a:lnSpc>
                <a:spcPct val="100000"/>
              </a:lnSpc>
              <a:spcBef>
                <a:spcPts val="0"/>
              </a:spcBef>
              <a:spcAft>
                <a:spcPts val="0"/>
              </a:spcAft>
              <a:buClr>
                <a:srgbClr val="000000"/>
              </a:buClr>
              <a:buSzPts val="1750"/>
              <a:buFont typeface="Arial" panose="020B0604020202020204" pitchFamily="34" charset="0"/>
              <a:buChar char="•"/>
            </a:pPr>
            <a:r>
              <a:rPr lang="en" sz="1950" dirty="0">
                <a:solidFill>
                  <a:srgbClr val="202122"/>
                </a:solidFill>
                <a:highlight>
                  <a:srgbClr val="FFFFFF"/>
                </a:highlight>
                <a:latin typeface="Times New Roman"/>
                <a:ea typeface="Times New Roman"/>
                <a:cs typeface="Times New Roman"/>
                <a:sym typeface="Times New Roman"/>
              </a:rPr>
              <a:t>Administrative remedies - </a:t>
            </a:r>
            <a:r>
              <a:rPr lang="en" sz="1850" dirty="0">
                <a:solidFill>
                  <a:srgbClr val="202122"/>
                </a:solidFill>
                <a:highlight>
                  <a:srgbClr val="FFFFFF"/>
                </a:highlight>
                <a:latin typeface="Times New Roman"/>
                <a:ea typeface="Times New Roman"/>
                <a:cs typeface="Times New Roman"/>
                <a:sym typeface="Times New Roman"/>
              </a:rPr>
              <a:t>detention of the infringing goods by the customs authorities</a:t>
            </a:r>
            <a:endParaRPr sz="1850" dirty="0">
              <a:solidFill>
                <a:srgbClr val="202122"/>
              </a:solidFill>
              <a:highlight>
                <a:srgbClr val="FFFFFF"/>
              </a:highlight>
              <a:latin typeface="Times New Roman"/>
              <a:ea typeface="Times New Roman"/>
              <a:cs typeface="Times New Roman"/>
              <a:sym typeface="Times New Roman"/>
            </a:endParaRPr>
          </a:p>
          <a:p>
            <a:pPr marL="457200" lvl="0" indent="-352425" algn="l" rtl="0">
              <a:lnSpc>
                <a:spcPct val="100000"/>
              </a:lnSpc>
              <a:spcBef>
                <a:spcPts val="0"/>
              </a:spcBef>
              <a:spcAft>
                <a:spcPts val="0"/>
              </a:spcAft>
              <a:buClr>
                <a:srgbClr val="000000"/>
              </a:buClr>
              <a:buSzPts val="1950"/>
              <a:buFont typeface="Arial" panose="020B0604020202020204" pitchFamily="34" charset="0"/>
              <a:buChar char="•"/>
            </a:pPr>
            <a:r>
              <a:rPr lang="en" sz="1850" dirty="0">
                <a:solidFill>
                  <a:srgbClr val="202122"/>
                </a:solidFill>
                <a:highlight>
                  <a:srgbClr val="FFFFFF"/>
                </a:highlight>
                <a:latin typeface="Times New Roman"/>
                <a:ea typeface="Times New Roman"/>
                <a:cs typeface="Times New Roman"/>
                <a:sym typeface="Times New Roman"/>
              </a:rPr>
              <a:t>Civil remedies - include injunctions, damages and account of profits</a:t>
            </a:r>
            <a:endParaRPr sz="1850" dirty="0">
              <a:solidFill>
                <a:srgbClr val="202122"/>
              </a:solidFill>
              <a:highlight>
                <a:srgbClr val="FFFFFF"/>
              </a:highlight>
              <a:latin typeface="Times New Roman"/>
              <a:ea typeface="Times New Roman"/>
              <a:cs typeface="Times New Roman"/>
              <a:sym typeface="Times New Roman"/>
            </a:endParaRPr>
          </a:p>
          <a:p>
            <a:pPr marL="457200" lvl="0" indent="-352425" algn="l" rtl="0">
              <a:lnSpc>
                <a:spcPct val="100000"/>
              </a:lnSpc>
              <a:spcBef>
                <a:spcPts val="0"/>
              </a:spcBef>
              <a:spcAft>
                <a:spcPts val="0"/>
              </a:spcAft>
              <a:buClr>
                <a:srgbClr val="000000"/>
              </a:buClr>
              <a:buSzPct val="100000"/>
              <a:buFont typeface="Arial" panose="020B0604020202020204" pitchFamily="34" charset="0"/>
              <a:buChar char="•"/>
            </a:pPr>
            <a:r>
              <a:rPr lang="en" sz="1850" dirty="0">
                <a:solidFill>
                  <a:srgbClr val="202122"/>
                </a:solidFill>
                <a:highlight>
                  <a:srgbClr val="FFFFFF"/>
                </a:highlight>
                <a:latin typeface="Times New Roman"/>
                <a:ea typeface="Times New Roman"/>
                <a:cs typeface="Times New Roman"/>
                <a:sym typeface="Times New Roman"/>
              </a:rPr>
              <a:t>Criminal remedies - include  imprisonment (up to 3 years) along with a fine (up to 200,000 Rupees)</a:t>
            </a:r>
            <a:endParaRPr sz="1650" dirty="0">
              <a:solidFill>
                <a:srgbClr val="202122"/>
              </a:solidFill>
              <a:highlight>
                <a:srgbClr val="FFFFFF"/>
              </a:highlight>
              <a:latin typeface="Times New Roman"/>
              <a:ea typeface="Times New Roman"/>
              <a:cs typeface="Times New Roman"/>
              <a:sym typeface="Times New Roman"/>
            </a:endParaRPr>
          </a:p>
          <a:p>
            <a:pPr marL="457200" lvl="0" indent="0" algn="l" rtl="0">
              <a:lnSpc>
                <a:spcPct val="100000"/>
              </a:lnSpc>
              <a:spcBef>
                <a:spcPts val="1200"/>
              </a:spcBef>
              <a:spcAft>
                <a:spcPts val="1200"/>
              </a:spcAft>
              <a:buNone/>
            </a:pPr>
            <a:r>
              <a:rPr lang="en" sz="1850" b="1" dirty="0">
                <a:solidFill>
                  <a:srgbClr val="202122"/>
                </a:solidFill>
                <a:highlight>
                  <a:srgbClr val="FFFFFF"/>
                </a:highlight>
                <a:latin typeface="Times New Roman"/>
                <a:ea typeface="Times New Roman"/>
                <a:cs typeface="Times New Roman"/>
                <a:sym typeface="Times New Roman"/>
              </a:rPr>
              <a:t>Limitation Period:</a:t>
            </a:r>
            <a:r>
              <a:rPr lang="en" sz="1850" dirty="0">
                <a:solidFill>
                  <a:srgbClr val="202122"/>
                </a:solidFill>
                <a:highlight>
                  <a:srgbClr val="FFFFFF"/>
                </a:highlight>
                <a:latin typeface="Times New Roman"/>
                <a:ea typeface="Times New Roman"/>
                <a:cs typeface="Times New Roman"/>
                <a:sym typeface="Times New Roman"/>
              </a:rPr>
              <a:t> The limitation period for </a:t>
            </a:r>
            <a:r>
              <a:rPr lang="en" sz="1750" dirty="0">
                <a:solidFill>
                  <a:srgbClr val="333333"/>
                </a:solidFill>
                <a:latin typeface="Times New Roman"/>
                <a:ea typeface="Times New Roman"/>
                <a:cs typeface="Times New Roman"/>
                <a:sym typeface="Times New Roman"/>
              </a:rPr>
              <a:t>filing a suit for damages for infringement of copyright is three years from the date of such infringement</a:t>
            </a:r>
            <a:endParaRPr sz="1850" dirty="0">
              <a:solidFill>
                <a:srgbClr val="2021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582400"/>
            <a:ext cx="8520600" cy="96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rgbClr val="0000FF"/>
                </a:solidFill>
                <a:latin typeface="Times New Roman"/>
                <a:ea typeface="Times New Roman"/>
                <a:cs typeface="Times New Roman"/>
                <a:sym typeface="Times New Roman"/>
              </a:rPr>
              <a:t>YASH RAJ FILMS PVT LTD (Plaintiff) </a:t>
            </a:r>
            <a:r>
              <a:rPr lang="en" sz="1400" b="1">
                <a:latin typeface="Times New Roman"/>
                <a:ea typeface="Times New Roman"/>
                <a:cs typeface="Times New Roman"/>
                <a:sym typeface="Times New Roman"/>
              </a:rPr>
              <a:t>Vs. </a:t>
            </a:r>
            <a:r>
              <a:rPr lang="en" sz="1400" b="1">
                <a:solidFill>
                  <a:srgbClr val="FF0000"/>
                </a:solidFill>
                <a:latin typeface="Times New Roman"/>
                <a:ea typeface="Times New Roman"/>
                <a:cs typeface="Times New Roman"/>
                <a:sym typeface="Times New Roman"/>
              </a:rPr>
              <a:t>SRI SAI GANESH PRODUCTIONS &amp; ORS (Defendants)</a:t>
            </a:r>
            <a:endParaRPr sz="1400" b="1">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b="1">
                <a:latin typeface="Times New Roman"/>
                <a:ea typeface="Times New Roman"/>
                <a:cs typeface="Times New Roman"/>
                <a:sym typeface="Times New Roman"/>
              </a:rPr>
              <a:t>Advocate : JAYANT K MEHTA</a:t>
            </a:r>
            <a:endParaRPr sz="1400" b="1">
              <a:latin typeface="Times New Roman"/>
              <a:ea typeface="Times New Roman"/>
              <a:cs typeface="Times New Roman"/>
              <a:sym typeface="Times New Roman"/>
            </a:endParaRPr>
          </a:p>
          <a:p>
            <a:pPr marL="0" lvl="0" indent="0" algn="l" rtl="0">
              <a:spcBef>
                <a:spcPts val="0"/>
              </a:spcBef>
              <a:spcAft>
                <a:spcPts val="0"/>
              </a:spcAft>
              <a:buNone/>
            </a:pPr>
            <a:r>
              <a:rPr lang="en" sz="1400" b="1">
                <a:latin typeface="Times New Roman"/>
                <a:ea typeface="Times New Roman"/>
                <a:cs typeface="Times New Roman"/>
                <a:sym typeface="Times New Roman"/>
              </a:rPr>
              <a:t>Decided on 8 July 2019 by the High Court at New Delhi</a:t>
            </a:r>
            <a:endParaRPr sz="1400">
              <a:latin typeface="Times New Roman"/>
              <a:ea typeface="Times New Roman"/>
              <a:cs typeface="Times New Roman"/>
              <a:sym typeface="Times New Roman"/>
            </a:endParaRPr>
          </a:p>
        </p:txBody>
      </p:sp>
      <p:sp>
        <p:nvSpPr>
          <p:cNvPr id="160" name="Google Shape;160;p28"/>
          <p:cNvSpPr txBox="1">
            <a:spLocks noGrp="1"/>
          </p:cNvSpPr>
          <p:nvPr>
            <p:ph type="body" idx="1"/>
          </p:nvPr>
        </p:nvSpPr>
        <p:spPr>
          <a:xfrm>
            <a:off x="311700" y="1503500"/>
            <a:ext cx="3999900" cy="3416400"/>
          </a:xfrm>
          <a:prstGeom prst="rect">
            <a:avLst/>
          </a:prstGeom>
        </p:spPr>
        <p:txBody>
          <a:bodyPr spcFirstLastPara="1" wrap="square" lIns="91425" tIns="91425" rIns="91425" bIns="91425" anchor="t" anchorCtr="0">
            <a:normAutofit fontScale="77500" lnSpcReduction="20000"/>
          </a:bodyPr>
          <a:lstStyle/>
          <a:p>
            <a:pPr marL="0" lvl="0" indent="0" algn="ctr" rtl="0">
              <a:lnSpc>
                <a:spcPct val="115000"/>
              </a:lnSpc>
              <a:spcBef>
                <a:spcPts val="1000"/>
              </a:spcBef>
              <a:spcAft>
                <a:spcPts val="0"/>
              </a:spcAft>
              <a:buClr>
                <a:schemeClr val="dk1"/>
              </a:buClr>
              <a:buSzPct val="45833"/>
              <a:buFont typeface="Arial"/>
              <a:buNone/>
            </a:pPr>
            <a:r>
              <a:rPr lang="en" sz="2400" b="1">
                <a:solidFill>
                  <a:schemeClr val="dk1"/>
                </a:solidFill>
                <a:latin typeface="Times New Roman"/>
                <a:ea typeface="Times New Roman"/>
                <a:cs typeface="Times New Roman"/>
                <a:sym typeface="Times New Roman"/>
              </a:rPr>
              <a:t>FACTS</a:t>
            </a:r>
            <a:endParaRPr sz="2400" b="1">
              <a:solidFill>
                <a:schemeClr val="dk1"/>
              </a:solidFill>
              <a:latin typeface="Times New Roman"/>
              <a:ea typeface="Times New Roman"/>
              <a:cs typeface="Times New Roman"/>
              <a:sym typeface="Times New Roman"/>
            </a:endParaRPr>
          </a:p>
          <a:p>
            <a:pPr marL="0" lvl="0" indent="0" algn="just" rtl="0">
              <a:lnSpc>
                <a:spcPct val="115000"/>
              </a:lnSpc>
              <a:spcBef>
                <a:spcPts val="1000"/>
              </a:spcBef>
              <a:spcAft>
                <a:spcPts val="0"/>
              </a:spcAft>
              <a:buClr>
                <a:schemeClr val="dk1"/>
              </a:buClr>
              <a:buSzPct val="48888"/>
              <a:buFont typeface="Arial"/>
              <a:buNone/>
            </a:pPr>
            <a:r>
              <a:rPr lang="en" sz="2250">
                <a:solidFill>
                  <a:schemeClr val="dk1"/>
                </a:solidFill>
                <a:latin typeface="Times New Roman"/>
                <a:ea typeface="Times New Roman"/>
                <a:cs typeface="Times New Roman"/>
                <a:sym typeface="Times New Roman"/>
              </a:rPr>
              <a:t>A copyright infringement suit was filed against Sri Sai Ganesh Productions &amp; others by Yash Raj Films Pvt Ltd on the grounds that it blatantly copied the movie “</a:t>
            </a:r>
            <a:r>
              <a:rPr lang="en" sz="2250" i="1">
                <a:solidFill>
                  <a:schemeClr val="dk1"/>
                </a:solidFill>
                <a:latin typeface="Times New Roman"/>
                <a:ea typeface="Times New Roman"/>
                <a:cs typeface="Times New Roman"/>
                <a:sym typeface="Times New Roman"/>
              </a:rPr>
              <a:t>Band Baja Baarat”</a:t>
            </a:r>
            <a:r>
              <a:rPr lang="en" sz="2250">
                <a:solidFill>
                  <a:schemeClr val="dk1"/>
                </a:solidFill>
                <a:latin typeface="Times New Roman"/>
                <a:ea typeface="Times New Roman"/>
                <a:cs typeface="Times New Roman"/>
                <a:sym typeface="Times New Roman"/>
              </a:rPr>
              <a:t> produced under the YRF banner and producing “</a:t>
            </a:r>
            <a:r>
              <a:rPr lang="en" sz="2250" i="1">
                <a:solidFill>
                  <a:schemeClr val="dk1"/>
                </a:solidFill>
                <a:latin typeface="Times New Roman"/>
                <a:ea typeface="Times New Roman"/>
                <a:cs typeface="Times New Roman"/>
                <a:sym typeface="Times New Roman"/>
              </a:rPr>
              <a:t>Jabardasht”</a:t>
            </a:r>
            <a:r>
              <a:rPr lang="en" sz="2250">
                <a:solidFill>
                  <a:schemeClr val="dk1"/>
                </a:solidFill>
                <a:latin typeface="Times New Roman"/>
                <a:ea typeface="Times New Roman"/>
                <a:cs typeface="Times New Roman"/>
                <a:sym typeface="Times New Roman"/>
              </a:rPr>
              <a:t> which showcased substantial and material similarities in terms of theme, concept, plot, character, sketches, story, script, form and expression amongst other things.</a:t>
            </a:r>
            <a:endParaRPr sz="225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1200"/>
              </a:spcAft>
              <a:buNone/>
            </a:pPr>
            <a:endParaRPr>
              <a:latin typeface="Times New Roman"/>
              <a:ea typeface="Times New Roman"/>
              <a:cs typeface="Times New Roman"/>
              <a:sym typeface="Times New Roman"/>
            </a:endParaRPr>
          </a:p>
        </p:txBody>
      </p:sp>
      <p:sp>
        <p:nvSpPr>
          <p:cNvPr id="161" name="Google Shape;161;p28"/>
          <p:cNvSpPr txBox="1">
            <a:spLocks noGrp="1"/>
          </p:cNvSpPr>
          <p:nvPr>
            <p:ph type="body" idx="2"/>
          </p:nvPr>
        </p:nvSpPr>
        <p:spPr>
          <a:xfrm>
            <a:off x="4832400" y="1503500"/>
            <a:ext cx="3999900" cy="3416400"/>
          </a:xfrm>
          <a:prstGeom prst="rect">
            <a:avLst/>
          </a:prstGeom>
        </p:spPr>
        <p:txBody>
          <a:bodyPr spcFirstLastPara="1" wrap="square" lIns="91425" tIns="91425" rIns="91425" bIns="91425" anchor="t" anchorCtr="0">
            <a:normAutofit fontScale="70000" lnSpcReduction="20000"/>
          </a:bodyPr>
          <a:lstStyle/>
          <a:p>
            <a:pPr marL="0" lvl="0" indent="0" algn="ctr" rtl="0">
              <a:lnSpc>
                <a:spcPct val="90000"/>
              </a:lnSpc>
              <a:spcBef>
                <a:spcPts val="1000"/>
              </a:spcBef>
              <a:spcAft>
                <a:spcPts val="0"/>
              </a:spcAft>
              <a:buClr>
                <a:schemeClr val="dk1"/>
              </a:buClr>
              <a:buSzPct val="42307"/>
              <a:buFont typeface="Arial"/>
              <a:buNone/>
            </a:pPr>
            <a:r>
              <a:rPr lang="en" sz="2600" b="1">
                <a:solidFill>
                  <a:schemeClr val="dk1"/>
                </a:solidFill>
                <a:latin typeface="Times New Roman"/>
                <a:ea typeface="Times New Roman"/>
                <a:cs typeface="Times New Roman"/>
                <a:sym typeface="Times New Roman"/>
              </a:rPr>
              <a:t>ISSUES</a:t>
            </a:r>
            <a:endParaRPr sz="2600" b="1">
              <a:solidFill>
                <a:schemeClr val="dk1"/>
              </a:solidFill>
              <a:latin typeface="Times New Roman"/>
              <a:ea typeface="Times New Roman"/>
              <a:cs typeface="Times New Roman"/>
              <a:sym typeface="Times New Roman"/>
            </a:endParaRPr>
          </a:p>
          <a:p>
            <a:pPr marL="457200" lvl="0" indent="-331787" algn="just" rtl="0">
              <a:lnSpc>
                <a:spcPct val="115000"/>
              </a:lnSpc>
              <a:spcBef>
                <a:spcPts val="1000"/>
              </a:spcBef>
              <a:spcAft>
                <a:spcPts val="0"/>
              </a:spcAft>
              <a:buClr>
                <a:schemeClr val="dk1"/>
              </a:buClr>
              <a:buSzPct val="100000"/>
              <a:buFont typeface="Times New Roman"/>
              <a:buAutoNum type="arabicPeriod"/>
            </a:pPr>
            <a:r>
              <a:rPr lang="en" sz="2600">
                <a:solidFill>
                  <a:schemeClr val="dk1"/>
                </a:solidFill>
                <a:latin typeface="Times New Roman"/>
                <a:ea typeface="Times New Roman"/>
                <a:cs typeface="Times New Roman"/>
                <a:sym typeface="Times New Roman"/>
              </a:rPr>
              <a:t>Whether copyright can subsist in a cinematography film independent of the underlying works that it is comprised of?</a:t>
            </a:r>
            <a:endParaRPr sz="2600">
              <a:solidFill>
                <a:schemeClr val="dk1"/>
              </a:solidFill>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sz="2600">
              <a:solidFill>
                <a:schemeClr val="dk1"/>
              </a:solidFill>
              <a:latin typeface="Times New Roman"/>
              <a:ea typeface="Times New Roman"/>
              <a:cs typeface="Times New Roman"/>
              <a:sym typeface="Times New Roman"/>
            </a:endParaRPr>
          </a:p>
          <a:p>
            <a:pPr marL="457200" lvl="0" indent="-331787" algn="just" rtl="0">
              <a:lnSpc>
                <a:spcPct val="115000"/>
              </a:lnSpc>
              <a:spcBef>
                <a:spcPts val="0"/>
              </a:spcBef>
              <a:spcAft>
                <a:spcPts val="0"/>
              </a:spcAft>
              <a:buClr>
                <a:schemeClr val="dk1"/>
              </a:buClr>
              <a:buSzPct val="100000"/>
              <a:buFont typeface="Times New Roman"/>
              <a:buAutoNum type="arabicPeriod"/>
            </a:pPr>
            <a:r>
              <a:rPr lang="en" sz="2600">
                <a:solidFill>
                  <a:schemeClr val="dk1"/>
                </a:solidFill>
                <a:latin typeface="Times New Roman"/>
                <a:ea typeface="Times New Roman"/>
                <a:cs typeface="Times New Roman"/>
                <a:sym typeface="Times New Roman"/>
              </a:rPr>
              <a:t>Whether the expression under section 14 to ‘make a copy of the film mean making physical copy of the film only? And between the two film is there a substantial and material similarity?</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latin typeface="Times New Roman"/>
              <a:ea typeface="Times New Roman"/>
              <a:cs typeface="Times New Roman"/>
              <a:sym typeface="Times New Roman"/>
            </a:endParaRPr>
          </a:p>
        </p:txBody>
      </p:sp>
      <p:sp>
        <p:nvSpPr>
          <p:cNvPr id="162" name="Google Shape;162;p28"/>
          <p:cNvSpPr txBox="1"/>
          <p:nvPr/>
        </p:nvSpPr>
        <p:spPr>
          <a:xfrm>
            <a:off x="3905425" y="182200"/>
            <a:ext cx="12669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rgbClr val="FF0000"/>
                </a:solidFill>
                <a:latin typeface="Times New Roman"/>
                <a:ea typeface="Times New Roman"/>
                <a:cs typeface="Times New Roman"/>
                <a:sym typeface="Times New Roman"/>
              </a:rPr>
              <a:t>CASE 1</a:t>
            </a:r>
            <a:endParaRPr sz="1700" b="1">
              <a:solidFill>
                <a:srgbClr val="FF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body" idx="1"/>
          </p:nvPr>
        </p:nvSpPr>
        <p:spPr>
          <a:xfrm>
            <a:off x="288800" y="305375"/>
            <a:ext cx="4555800" cy="29748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0"/>
              </a:spcAft>
              <a:buClr>
                <a:schemeClr val="dk1"/>
              </a:buClr>
              <a:buSzPts val="770"/>
              <a:buFont typeface="Arial"/>
              <a:buNone/>
            </a:pPr>
            <a:r>
              <a:rPr lang="en" sz="1360" b="1">
                <a:solidFill>
                  <a:schemeClr val="dk1"/>
                </a:solidFill>
                <a:latin typeface="Times New Roman"/>
                <a:ea typeface="Times New Roman"/>
                <a:cs typeface="Times New Roman"/>
                <a:sym typeface="Times New Roman"/>
              </a:rPr>
              <a:t>Judgment Analysis of Issue 1</a:t>
            </a:r>
            <a:endParaRPr sz="1360" b="1">
              <a:solidFill>
                <a:schemeClr val="dk1"/>
              </a:solidFill>
              <a:latin typeface="Times New Roman"/>
              <a:ea typeface="Times New Roman"/>
              <a:cs typeface="Times New Roman"/>
              <a:sym typeface="Times New Roman"/>
            </a:endParaRPr>
          </a:p>
          <a:p>
            <a:pPr marL="457200" lvl="0" indent="-314960" algn="l" rtl="0">
              <a:lnSpc>
                <a:spcPct val="95000"/>
              </a:lnSpc>
              <a:spcBef>
                <a:spcPts val="100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The Court held that for the purpose of copyright law, a cinematograph film is seen in a wider perspective than just an assortment of its underlying works.</a:t>
            </a:r>
            <a:endParaRPr sz="1360">
              <a:solidFill>
                <a:schemeClr val="dk1"/>
              </a:solidFill>
              <a:latin typeface="Times New Roman"/>
              <a:ea typeface="Times New Roman"/>
              <a:cs typeface="Times New Roman"/>
              <a:sym typeface="Times New Roman"/>
            </a:endParaRPr>
          </a:p>
          <a:p>
            <a:pPr marL="457200" lvl="0" indent="-314960" algn="l" rtl="0">
              <a:lnSpc>
                <a:spcPct val="95000"/>
              </a:lnSpc>
              <a:spcBef>
                <a:spcPts val="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 “underlying works” here refers to the different kinds of creative and original works that go into making an entire cinematograph film.</a:t>
            </a:r>
            <a:endParaRPr sz="1360">
              <a:solidFill>
                <a:schemeClr val="dk1"/>
              </a:solidFill>
              <a:latin typeface="Times New Roman"/>
              <a:ea typeface="Times New Roman"/>
              <a:cs typeface="Times New Roman"/>
              <a:sym typeface="Times New Roman"/>
            </a:endParaRPr>
          </a:p>
          <a:p>
            <a:pPr marL="457200" lvl="0" indent="-314960" algn="l" rtl="0">
              <a:lnSpc>
                <a:spcPct val="95000"/>
              </a:lnSpc>
              <a:spcBef>
                <a:spcPts val="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A cinematograph film as a whole is also entitled to be protected under the Act.</a:t>
            </a:r>
            <a:endParaRPr sz="1360">
              <a:solidFill>
                <a:schemeClr val="dk1"/>
              </a:solidFill>
              <a:latin typeface="Times New Roman"/>
              <a:ea typeface="Times New Roman"/>
              <a:cs typeface="Times New Roman"/>
              <a:sym typeface="Times New Roman"/>
            </a:endParaRPr>
          </a:p>
          <a:p>
            <a:pPr marL="457200" lvl="0" indent="-314960" algn="l" rtl="0">
              <a:lnSpc>
                <a:spcPct val="95000"/>
              </a:lnSpc>
              <a:spcBef>
                <a:spcPts val="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Referring to </a:t>
            </a:r>
            <a:r>
              <a:rPr lang="en" sz="1360" i="1">
                <a:solidFill>
                  <a:schemeClr val="dk1"/>
                </a:solidFill>
                <a:latin typeface="Times New Roman"/>
                <a:ea typeface="Times New Roman"/>
                <a:cs typeface="Times New Roman"/>
                <a:sym typeface="Times New Roman"/>
              </a:rPr>
              <a:t>MRF Limited v. Metro Tyres Limited</a:t>
            </a:r>
            <a:r>
              <a:rPr lang="en" sz="1360">
                <a:solidFill>
                  <a:schemeClr val="dk1"/>
                </a:solidFill>
                <a:latin typeface="Times New Roman"/>
                <a:ea typeface="Times New Roman"/>
                <a:cs typeface="Times New Roman"/>
                <a:sym typeface="Times New Roman"/>
              </a:rPr>
              <a:t>, CS(COMM) 753/2017,  the Court held that even though a cinematograph film may not be infringing any of the underlying works, the film as a whole may not be copyrightable for want of ‘originality’. </a:t>
            </a:r>
            <a:endParaRPr sz="1360">
              <a:solidFill>
                <a:schemeClr val="dk1"/>
              </a:solidFill>
              <a:latin typeface="Times New Roman"/>
              <a:ea typeface="Times New Roman"/>
              <a:cs typeface="Times New Roman"/>
              <a:sym typeface="Times New Roman"/>
            </a:endParaRPr>
          </a:p>
        </p:txBody>
      </p:sp>
      <p:sp>
        <p:nvSpPr>
          <p:cNvPr id="168" name="Google Shape;168;p29"/>
          <p:cNvSpPr txBox="1">
            <a:spLocks noGrp="1"/>
          </p:cNvSpPr>
          <p:nvPr>
            <p:ph type="body" idx="2"/>
          </p:nvPr>
        </p:nvSpPr>
        <p:spPr>
          <a:xfrm>
            <a:off x="4762125" y="275400"/>
            <a:ext cx="3999900" cy="4592700"/>
          </a:xfrm>
          <a:prstGeom prst="rect">
            <a:avLst/>
          </a:prstGeom>
        </p:spPr>
        <p:txBody>
          <a:bodyPr spcFirstLastPara="1" wrap="square" lIns="91425" tIns="91425" rIns="91425" bIns="91425" anchor="t" anchorCtr="0">
            <a:noAutofit/>
          </a:bodyPr>
          <a:lstStyle/>
          <a:p>
            <a:pPr marL="0" lvl="0" indent="0" algn="ctr" rtl="0">
              <a:lnSpc>
                <a:spcPct val="105000"/>
              </a:lnSpc>
              <a:spcBef>
                <a:spcPts val="0"/>
              </a:spcBef>
              <a:spcAft>
                <a:spcPts val="0"/>
              </a:spcAft>
              <a:buClr>
                <a:schemeClr val="dk1"/>
              </a:buClr>
              <a:buSzPts val="770"/>
              <a:buFont typeface="Arial"/>
              <a:buNone/>
            </a:pPr>
            <a:r>
              <a:rPr lang="en" sz="1360" b="1">
                <a:solidFill>
                  <a:schemeClr val="dk1"/>
                </a:solidFill>
                <a:latin typeface="Times New Roman"/>
                <a:ea typeface="Times New Roman"/>
                <a:cs typeface="Times New Roman"/>
                <a:sym typeface="Times New Roman"/>
              </a:rPr>
              <a:t>Judgment Analysis of Issue 2</a:t>
            </a:r>
            <a:endParaRPr sz="1360" b="1">
              <a:solidFill>
                <a:schemeClr val="dk1"/>
              </a:solidFill>
              <a:latin typeface="Times New Roman"/>
              <a:ea typeface="Times New Roman"/>
              <a:cs typeface="Times New Roman"/>
              <a:sym typeface="Times New Roman"/>
            </a:endParaRPr>
          </a:p>
          <a:p>
            <a:pPr marL="457200" lvl="0" indent="-314960" algn="l" rtl="0">
              <a:lnSpc>
                <a:spcPct val="105000"/>
              </a:lnSpc>
              <a:spcBef>
                <a:spcPts val="100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The Court further held that the expression “to make a copy of the film” under Section 14 (d) (i) of the Act.</a:t>
            </a:r>
            <a:endParaRPr sz="1360">
              <a:solidFill>
                <a:schemeClr val="dk1"/>
              </a:solidFill>
              <a:latin typeface="Times New Roman"/>
              <a:ea typeface="Times New Roman"/>
              <a:cs typeface="Times New Roman"/>
              <a:sym typeface="Times New Roman"/>
            </a:endParaRPr>
          </a:p>
          <a:p>
            <a:pPr marL="457200" lvl="0" indent="-314960" algn="l" rtl="0">
              <a:lnSpc>
                <a:spcPct val="105000"/>
              </a:lnSpc>
              <a:spcBef>
                <a:spcPts val="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Copying the idea, expression and other intangible aspects of an existing cinematograph film and incorporating them in another film.</a:t>
            </a:r>
            <a:endParaRPr sz="1360">
              <a:solidFill>
                <a:schemeClr val="dk1"/>
              </a:solidFill>
              <a:latin typeface="Times New Roman"/>
              <a:ea typeface="Times New Roman"/>
              <a:cs typeface="Times New Roman"/>
              <a:sym typeface="Times New Roman"/>
            </a:endParaRPr>
          </a:p>
          <a:p>
            <a:pPr marL="457200" lvl="0" indent="-314960" algn="l" rtl="0">
              <a:lnSpc>
                <a:spcPct val="105000"/>
              </a:lnSpc>
              <a:spcBef>
                <a:spcPts val="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Referring to the landmark case of </a:t>
            </a:r>
            <a:r>
              <a:rPr lang="en" sz="1360" i="1">
                <a:solidFill>
                  <a:schemeClr val="dk1"/>
                </a:solidFill>
                <a:latin typeface="Times New Roman"/>
                <a:ea typeface="Times New Roman"/>
                <a:cs typeface="Times New Roman"/>
                <a:sym typeface="Times New Roman"/>
              </a:rPr>
              <a:t>R.G. Anand v. Deluxe Films</a:t>
            </a:r>
            <a:r>
              <a:rPr lang="en" sz="1360">
                <a:solidFill>
                  <a:schemeClr val="dk1"/>
                </a:solidFill>
                <a:latin typeface="Times New Roman"/>
                <a:ea typeface="Times New Roman"/>
                <a:cs typeface="Times New Roman"/>
                <a:sym typeface="Times New Roman"/>
              </a:rPr>
              <a:t>, 4 SCC 118 (1978), “the substance, the foundation, the kernel” of the two films in question was compared.</a:t>
            </a:r>
            <a:endParaRPr sz="1360">
              <a:solidFill>
                <a:schemeClr val="dk1"/>
              </a:solidFill>
              <a:latin typeface="Times New Roman"/>
              <a:ea typeface="Times New Roman"/>
              <a:cs typeface="Times New Roman"/>
              <a:sym typeface="Times New Roman"/>
            </a:endParaRPr>
          </a:p>
          <a:p>
            <a:pPr marL="457200" lvl="0" indent="-314960" algn="l" rtl="0">
              <a:lnSpc>
                <a:spcPct val="105000"/>
              </a:lnSpc>
              <a:spcBef>
                <a:spcPts val="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Court found that the defendants, in their film </a:t>
            </a:r>
            <a:r>
              <a:rPr lang="en" sz="1360" i="1">
                <a:solidFill>
                  <a:schemeClr val="dk1"/>
                </a:solidFill>
                <a:latin typeface="Times New Roman"/>
                <a:ea typeface="Times New Roman"/>
                <a:cs typeface="Times New Roman"/>
                <a:sym typeface="Times New Roman"/>
              </a:rPr>
              <a:t>Jabardasth</a:t>
            </a:r>
            <a:r>
              <a:rPr lang="en" sz="1360">
                <a:solidFill>
                  <a:schemeClr val="dk1"/>
                </a:solidFill>
                <a:latin typeface="Times New Roman"/>
                <a:ea typeface="Times New Roman"/>
                <a:cs typeface="Times New Roman"/>
                <a:sym typeface="Times New Roman"/>
              </a:rPr>
              <a:t>, had blatantly copied the fundamental, essential and distinctive features of the plaintiff’s film, </a:t>
            </a:r>
            <a:r>
              <a:rPr lang="en" sz="1360" i="1">
                <a:solidFill>
                  <a:schemeClr val="dk1"/>
                </a:solidFill>
                <a:latin typeface="Times New Roman"/>
                <a:ea typeface="Times New Roman"/>
                <a:cs typeface="Times New Roman"/>
                <a:sym typeface="Times New Roman"/>
              </a:rPr>
              <a:t>Band Baja Baarat</a:t>
            </a:r>
            <a:r>
              <a:rPr lang="en" sz="1360">
                <a:solidFill>
                  <a:schemeClr val="dk1"/>
                </a:solidFill>
                <a:latin typeface="Times New Roman"/>
                <a:ea typeface="Times New Roman"/>
                <a:cs typeface="Times New Roman"/>
                <a:sym typeface="Times New Roman"/>
              </a:rPr>
              <a:t> </a:t>
            </a:r>
            <a:endParaRPr sz="1360">
              <a:solidFill>
                <a:schemeClr val="dk1"/>
              </a:solidFill>
              <a:latin typeface="Times New Roman"/>
              <a:ea typeface="Times New Roman"/>
              <a:cs typeface="Times New Roman"/>
              <a:sym typeface="Times New Roman"/>
            </a:endParaRPr>
          </a:p>
          <a:p>
            <a:pPr marL="457200" lvl="0" indent="-314960" algn="l" rtl="0">
              <a:lnSpc>
                <a:spcPct val="105000"/>
              </a:lnSpc>
              <a:spcBef>
                <a:spcPts val="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The defendant acknowledged the plaintiff to be the owner of the copyright in script, screenplay, dialogues and other works which could be copyrightable by the plaintiff. </a:t>
            </a:r>
            <a:endParaRPr sz="1360">
              <a:solidFill>
                <a:schemeClr val="dk1"/>
              </a:solidFill>
              <a:latin typeface="Times New Roman"/>
              <a:ea typeface="Times New Roman"/>
              <a:cs typeface="Times New Roman"/>
              <a:sym typeface="Times New Roman"/>
            </a:endParaRPr>
          </a:p>
          <a:p>
            <a:pPr marL="457200" lvl="0" indent="-314960" algn="l" rtl="0">
              <a:lnSpc>
                <a:spcPct val="105000"/>
              </a:lnSpc>
              <a:spcBef>
                <a:spcPts val="0"/>
              </a:spcBef>
              <a:spcAft>
                <a:spcPts val="0"/>
              </a:spcAft>
              <a:buClr>
                <a:schemeClr val="dk1"/>
              </a:buClr>
              <a:buSzPts val="1360"/>
              <a:buFont typeface="Times New Roman"/>
              <a:buChar char="●"/>
            </a:pPr>
            <a:r>
              <a:rPr lang="en" sz="1360">
                <a:solidFill>
                  <a:schemeClr val="dk1"/>
                </a:solidFill>
                <a:latin typeface="Times New Roman"/>
                <a:ea typeface="Times New Roman"/>
                <a:cs typeface="Times New Roman"/>
                <a:sym typeface="Times New Roman"/>
              </a:rPr>
              <a:t>Nineteen exact similarities between the two films were admitted on record.</a:t>
            </a:r>
            <a:endParaRPr sz="1360">
              <a:solidFill>
                <a:schemeClr val="dk1"/>
              </a:solidFill>
              <a:latin typeface="Times New Roman"/>
              <a:ea typeface="Times New Roman"/>
              <a:cs typeface="Times New Roman"/>
              <a:sym typeface="Times New Roman"/>
            </a:endParaRPr>
          </a:p>
        </p:txBody>
      </p:sp>
      <p:pic>
        <p:nvPicPr>
          <p:cNvPr id="169" name="Google Shape;169;p29"/>
          <p:cNvPicPr preferRelativeResize="0"/>
          <p:nvPr/>
        </p:nvPicPr>
        <p:blipFill>
          <a:blip r:embed="rId3">
            <a:alphaModFix/>
          </a:blip>
          <a:stretch>
            <a:fillRect/>
          </a:stretch>
        </p:blipFill>
        <p:spPr>
          <a:xfrm>
            <a:off x="737200" y="3493725"/>
            <a:ext cx="3753447" cy="140434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body" idx="1"/>
          </p:nvPr>
        </p:nvSpPr>
        <p:spPr>
          <a:xfrm>
            <a:off x="382700" y="1393025"/>
            <a:ext cx="4031358" cy="3175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dirty="0">
                <a:solidFill>
                  <a:schemeClr val="tx1"/>
                </a:solidFill>
                <a:latin typeface="Times New Roman"/>
                <a:ea typeface="Times New Roman"/>
                <a:cs typeface="Times New Roman"/>
                <a:sym typeface="Times New Roman"/>
              </a:rPr>
              <a:t>•</a:t>
            </a:r>
            <a:r>
              <a:rPr lang="en" b="1" dirty="0">
                <a:solidFill>
                  <a:schemeClr val="tx1"/>
                </a:solidFill>
                <a:latin typeface="Times New Roman"/>
                <a:ea typeface="Times New Roman"/>
                <a:cs typeface="Times New Roman"/>
                <a:sym typeface="Times New Roman"/>
              </a:rPr>
              <a:t>Background</a:t>
            </a:r>
            <a:endParaRPr b="1" dirty="0">
              <a:solidFill>
                <a:schemeClr val="tx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dirty="0">
                <a:solidFill>
                  <a:srgbClr val="000000"/>
                </a:solidFill>
                <a:latin typeface="Times New Roman"/>
                <a:ea typeface="Times New Roman"/>
                <a:cs typeface="Times New Roman"/>
                <a:sym typeface="Times New Roman"/>
              </a:rPr>
              <a:t>Mr. Raj Rewal designed the Hall of Nations building. I was hailed as an icon of modernist Indian architecture and was erected in the Pragati Maidan grounds in New Delhi.</a:t>
            </a:r>
            <a:endParaRPr dirty="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dirty="0">
                <a:solidFill>
                  <a:srgbClr val="000000"/>
                </a:solidFill>
                <a:latin typeface="Times New Roman"/>
                <a:ea typeface="Times New Roman"/>
                <a:cs typeface="Times New Roman"/>
                <a:sym typeface="Times New Roman"/>
              </a:rPr>
              <a:t>The ITPO in 2016, made a proposal to demolish the Hall of Nations complex in order to build another structure.</a:t>
            </a:r>
            <a:endParaRPr dirty="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dirty="0">
                <a:solidFill>
                  <a:srgbClr val="000000"/>
                </a:solidFill>
                <a:latin typeface="Times New Roman"/>
                <a:ea typeface="Times New Roman"/>
                <a:cs typeface="Times New Roman"/>
                <a:sym typeface="Times New Roman"/>
              </a:rPr>
              <a:t>Post demolition of the building the Plaintiff instituted a suit against the actions of ITPO by claiming that the actions of demolition had derogated the Plaintiff’s special rights under Section 57.</a:t>
            </a:r>
            <a:endParaRPr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dirty="0">
              <a:solidFill>
                <a:srgbClr val="000000"/>
              </a:solidFill>
              <a:latin typeface="Times New Roman"/>
              <a:ea typeface="Times New Roman"/>
              <a:cs typeface="Times New Roman"/>
              <a:sym typeface="Times New Roman"/>
            </a:endParaRPr>
          </a:p>
        </p:txBody>
      </p:sp>
      <p:sp>
        <p:nvSpPr>
          <p:cNvPr id="175" name="Google Shape;175;p30"/>
          <p:cNvSpPr txBox="1">
            <a:spLocks noGrp="1"/>
          </p:cNvSpPr>
          <p:nvPr>
            <p:ph type="body" idx="2"/>
          </p:nvPr>
        </p:nvSpPr>
        <p:spPr>
          <a:xfrm>
            <a:off x="4832400" y="1393125"/>
            <a:ext cx="3999900" cy="31758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 dirty="0">
                <a:solidFill>
                  <a:schemeClr val="tx1"/>
                </a:solidFill>
                <a:latin typeface="Times New Roman"/>
                <a:ea typeface="Times New Roman"/>
                <a:cs typeface="Times New Roman"/>
                <a:sym typeface="Times New Roman"/>
              </a:rPr>
              <a:t>•</a:t>
            </a:r>
            <a:r>
              <a:rPr lang="en" b="1" dirty="0">
                <a:solidFill>
                  <a:schemeClr val="tx1"/>
                </a:solidFill>
                <a:latin typeface="Times New Roman"/>
                <a:ea typeface="Times New Roman"/>
                <a:cs typeface="Times New Roman"/>
                <a:sym typeface="Times New Roman"/>
              </a:rPr>
              <a:t>Issue</a:t>
            </a:r>
            <a:endParaRPr b="1" dirty="0">
              <a:solidFill>
                <a:schemeClr val="tx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dirty="0">
                <a:solidFill>
                  <a:srgbClr val="000000"/>
                </a:solidFill>
                <a:latin typeface="Times New Roman"/>
                <a:ea typeface="Times New Roman"/>
                <a:cs typeface="Times New Roman"/>
                <a:sym typeface="Times New Roman"/>
              </a:rPr>
              <a:t>Section 57 of the Copyright Act, 1957 provides the author with special rights called ‘moral rights’ which subsists with the author of the work over and above economic rights of others.</a:t>
            </a:r>
            <a:endParaRPr dirty="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dirty="0">
                <a:solidFill>
                  <a:srgbClr val="000000"/>
                </a:solidFill>
                <a:latin typeface="Times New Roman"/>
                <a:ea typeface="Times New Roman"/>
                <a:cs typeface="Times New Roman"/>
                <a:sym typeface="Times New Roman"/>
              </a:rPr>
              <a:t>Whether an Architect, as the creator and legally the ‘author’ of a structure has a right vested in him to object to such modification or demolition of their work by the owner of the building?</a:t>
            </a:r>
            <a:endParaRPr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dirty="0">
              <a:solidFill>
                <a:srgbClr val="000000"/>
              </a:solidFill>
              <a:latin typeface="Times New Roman"/>
              <a:ea typeface="Times New Roman"/>
              <a:cs typeface="Times New Roman"/>
              <a:sym typeface="Times New Roman"/>
            </a:endParaRPr>
          </a:p>
        </p:txBody>
      </p:sp>
      <p:sp>
        <p:nvSpPr>
          <p:cNvPr id="176" name="Google Shape;176;p30"/>
          <p:cNvSpPr txBox="1"/>
          <p:nvPr/>
        </p:nvSpPr>
        <p:spPr>
          <a:xfrm>
            <a:off x="1586644" y="161949"/>
            <a:ext cx="5970613" cy="12310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rgbClr val="FF0000"/>
                </a:solidFill>
                <a:latin typeface="Times New Roman"/>
                <a:ea typeface="Times New Roman"/>
                <a:cs typeface="Times New Roman"/>
                <a:sym typeface="Times New Roman"/>
              </a:rPr>
              <a:t>Case 2</a:t>
            </a:r>
          </a:p>
          <a:p>
            <a:pPr marL="0" lvl="0" indent="0" algn="ctr" rtl="0">
              <a:spcBef>
                <a:spcPts val="0"/>
              </a:spcBef>
              <a:spcAft>
                <a:spcPts val="0"/>
              </a:spcAft>
              <a:buNone/>
            </a:pPr>
            <a:r>
              <a:rPr lang="en" sz="1800" b="1" dirty="0">
                <a:solidFill>
                  <a:schemeClr val="tx1"/>
                </a:solidFill>
                <a:latin typeface="Times New Roman"/>
                <a:ea typeface="Times New Roman"/>
                <a:cs typeface="Times New Roman"/>
                <a:sym typeface="Times New Roman"/>
              </a:rPr>
              <a:t>Demolition - A Limitation On Architect's Moral Rights </a:t>
            </a:r>
          </a:p>
          <a:p>
            <a:pPr marL="0" lvl="0" indent="0" algn="ctr" rtl="0">
              <a:spcBef>
                <a:spcPts val="0"/>
              </a:spcBef>
              <a:spcAft>
                <a:spcPts val="0"/>
              </a:spcAft>
              <a:buNone/>
            </a:pPr>
            <a:r>
              <a:rPr lang="en" sz="1600" dirty="0">
                <a:solidFill>
                  <a:schemeClr val="tx1"/>
                </a:solidFill>
                <a:latin typeface="Times New Roman"/>
                <a:ea typeface="Times New Roman"/>
                <a:cs typeface="Times New Roman"/>
                <a:sym typeface="Times New Roman"/>
              </a:rPr>
              <a:t>Raj Rewal (plaintiff) vs Union of India (defendant) </a:t>
            </a:r>
          </a:p>
          <a:p>
            <a:pPr marL="0" lvl="0" indent="0" algn="ctr" rtl="0">
              <a:spcBef>
                <a:spcPts val="0"/>
              </a:spcBef>
              <a:spcAft>
                <a:spcPts val="0"/>
              </a:spcAft>
              <a:buNone/>
            </a:pPr>
            <a:r>
              <a:rPr lang="en" sz="1600" dirty="0">
                <a:solidFill>
                  <a:schemeClr val="tx1"/>
                </a:solidFill>
                <a:latin typeface="Times New Roman"/>
                <a:ea typeface="Times New Roman"/>
                <a:cs typeface="Times New Roman"/>
                <a:sym typeface="Times New Roman"/>
              </a:rPr>
              <a:t>Decided on 28th May 2019 by the High Court at New Delhi</a:t>
            </a:r>
            <a:endParaRPr sz="16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152400" y="1017475"/>
            <a:ext cx="8913024" cy="3150900"/>
          </a:xfrm>
          <a:prstGeom prst="rect">
            <a:avLst/>
          </a:prstGeom>
          <a:noFill/>
          <a:ln>
            <a:noFill/>
          </a:ln>
        </p:spPr>
      </p:pic>
      <p:sp>
        <p:nvSpPr>
          <p:cNvPr id="182" name="Google Shape;182;p31"/>
          <p:cNvSpPr txBox="1"/>
          <p:nvPr/>
        </p:nvSpPr>
        <p:spPr>
          <a:xfrm>
            <a:off x="3694200" y="278575"/>
            <a:ext cx="1755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FF0000"/>
                </a:solidFill>
                <a:latin typeface="Times New Roman"/>
                <a:ea typeface="Times New Roman"/>
                <a:cs typeface="Times New Roman"/>
                <a:sym typeface="Times New Roman"/>
              </a:rPr>
              <a:t>Judgement</a:t>
            </a:r>
            <a:endParaRPr sz="2500" b="1">
              <a:solidFill>
                <a:srgbClr val="FF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515389" y="174568"/>
            <a:ext cx="7022832" cy="55902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4000"/>
              <a:buFont typeface="Arial"/>
              <a:buNone/>
            </a:pPr>
            <a:r>
              <a:rPr lang="en" sz="2500" b="1" dirty="0">
                <a:solidFill>
                  <a:srgbClr val="FF0000"/>
                </a:solidFill>
                <a:latin typeface="Times New Roman"/>
                <a:ea typeface="Times New Roman"/>
                <a:cs typeface="Times New Roman"/>
                <a:sym typeface="Times New Roman"/>
              </a:rPr>
              <a:t>   References</a:t>
            </a:r>
            <a:endParaRPr dirty="0"/>
          </a:p>
        </p:txBody>
      </p:sp>
      <p:sp>
        <p:nvSpPr>
          <p:cNvPr id="188" name="Google Shape;188;p32"/>
          <p:cNvSpPr txBox="1">
            <a:spLocks noGrp="1"/>
          </p:cNvSpPr>
          <p:nvPr>
            <p:ph type="body" idx="1"/>
          </p:nvPr>
        </p:nvSpPr>
        <p:spPr>
          <a:xfrm>
            <a:off x="320012" y="575654"/>
            <a:ext cx="8520600" cy="3965100"/>
          </a:xfrm>
          <a:prstGeom prst="rect">
            <a:avLst/>
          </a:prstGeom>
        </p:spPr>
        <p:txBody>
          <a:bodyPr spcFirstLastPara="1" wrap="square" lIns="91425" tIns="91425" rIns="91425" bIns="91425" anchor="t" anchorCtr="0">
            <a:noAutofit/>
          </a:bodyPr>
          <a:lstStyle/>
          <a:p>
            <a:pPr marL="457200" lvl="0" indent="-311150" algn="l" rtl="0">
              <a:lnSpc>
                <a:spcPct val="80000"/>
              </a:lnSpc>
              <a:spcBef>
                <a:spcPts val="120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https://cleartax.in/s/copyright-registration-india-explained</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https://en.wikipedia.org/wiki/Copyright_law_of_India</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https://copyright.gov.in/documents/copyrightrules1957.pdf</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https://www.indiacode.nic.in/bitstream/123456789/1367/1/AAA1957___14.pdf</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https://www.mondaq.com/india/copyright/655852/copyright-law-in-india-everything-you-must-know</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https://www.intepat.com/blog/copyright/5-copyright-cases-2019-india/</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http://www.legalserviceindia.com/article/l195-Copyright-Law-in-India.html</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https://copyright.gov.in/documents/handbook.html#:~:text=The%20general%20rule%20is%20that,the%20death%20of%20the%20author</a:t>
            </a:r>
            <a:r>
              <a:rPr lang="en" sz="1300" u="sng" dirty="0">
                <a:solidFill>
                  <a:srgbClr val="000000"/>
                </a:solidFill>
                <a:latin typeface="Times New Roman"/>
                <a:ea typeface="Times New Roman"/>
                <a:cs typeface="Times New Roman"/>
                <a:sym typeface="Times New Roman"/>
              </a:rPr>
              <a:t>.</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https://corpbiz.io/learning/type-of-works-protected-by-copyright-in-india/</a:t>
            </a:r>
            <a:endParaRPr sz="1300" u="sng" dirty="0">
              <a:solidFill>
                <a:srgbClr val="000000"/>
              </a:solidFill>
              <a:latin typeface="Times New Roman"/>
              <a:ea typeface="Times New Roman"/>
              <a:cs typeface="Times New Roman"/>
              <a:sym typeface="Times New Roman"/>
            </a:endParaRPr>
          </a:p>
          <a:p>
            <a:pPr marL="457200" lvl="0" indent="-311150" algn="l" rtl="0">
              <a:lnSpc>
                <a:spcPct val="8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https://www.mondaq.com/india/copyright/823850/demolition--a-limitation-on-architect39s-moral-rights#:~:text=In%20Raj%20Rewal%20v%20Union,basis%20of%20his%20moral%20rights</a:t>
            </a:r>
            <a:r>
              <a:rPr lang="en" sz="1300" u="sng" dirty="0">
                <a:solidFill>
                  <a:srgbClr val="000000"/>
                </a:solidFill>
                <a:latin typeface="Times New Roman"/>
                <a:ea typeface="Times New Roman"/>
                <a:cs typeface="Times New Roman"/>
                <a:sym typeface="Times New Roman"/>
              </a:rPr>
              <a:t>.</a:t>
            </a:r>
            <a:endParaRPr sz="1300" u="sng" dirty="0">
              <a:solidFill>
                <a:srgbClr val="000000"/>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https://copyright.gov.in/frmWorkFlow.aspx</a:t>
            </a:r>
            <a:endParaRPr sz="1300" u="sng" dirty="0">
              <a:solidFill>
                <a:srgbClr val="000000"/>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4">
                  <a:extLst>
                    <a:ext uri="{A12FA001-AC4F-418D-AE19-62706E023703}">
                      <ahyp:hlinkClr xmlns:ahyp="http://schemas.microsoft.com/office/drawing/2018/hyperlinkcolor" val="tx"/>
                    </a:ext>
                  </a:extLst>
                </a:hlinkClick>
              </a:rPr>
              <a:t>https://blog.ipleaders.in/copyright-registration/#Essential_documents_required_for_copyright_registration</a:t>
            </a:r>
            <a:endParaRPr sz="1300" u="sng" dirty="0">
              <a:solidFill>
                <a:srgbClr val="000000"/>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5">
                  <a:extLst>
                    <a:ext uri="{A12FA001-AC4F-418D-AE19-62706E023703}">
                      <ahyp:hlinkClr xmlns:ahyp="http://schemas.microsoft.com/office/drawing/2018/hyperlinkcolor" val="tx"/>
                    </a:ext>
                  </a:extLst>
                </a:hlinkClick>
              </a:rPr>
              <a:t>https://vakilsearch.com/advice/replying-to-a-copyright-objection/</a:t>
            </a:r>
            <a:endParaRPr sz="1300" u="sng" dirty="0">
              <a:solidFill>
                <a:srgbClr val="000000"/>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6">
                  <a:extLst>
                    <a:ext uri="{A12FA001-AC4F-418D-AE19-62706E023703}">
                      <ahyp:hlinkClr xmlns:ahyp="http://schemas.microsoft.com/office/drawing/2018/hyperlinkcolor" val="tx"/>
                    </a:ext>
                  </a:extLst>
                </a:hlinkClick>
              </a:rPr>
              <a:t>https://copyright.gov.in/Exceptions.aspx</a:t>
            </a:r>
            <a:endParaRPr sz="1300" dirty="0">
              <a:solidFill>
                <a:srgbClr val="000000"/>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7">
                  <a:extLst>
                    <a:ext uri="{A12FA001-AC4F-418D-AE19-62706E023703}">
                      <ahyp:hlinkClr xmlns:ahyp="http://schemas.microsoft.com/office/drawing/2018/hyperlinkcolor" val="tx"/>
                    </a:ext>
                  </a:extLst>
                </a:hlinkClick>
              </a:rPr>
              <a:t>https://www.education.gov.in/hi/sites/upload_files/mhrd/files/upload_document/CprAct.pdf</a:t>
            </a:r>
            <a:endParaRPr sz="1300" dirty="0">
              <a:solidFill>
                <a:srgbClr val="000000"/>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8">
                  <a:extLst>
                    <a:ext uri="{A12FA001-AC4F-418D-AE19-62706E023703}">
                      <ahyp:hlinkClr xmlns:ahyp="http://schemas.microsoft.com/office/drawing/2018/hyperlinkcolor" val="tx"/>
                    </a:ext>
                  </a:extLst>
                </a:hlinkClick>
              </a:rPr>
              <a:t>https://www.lexology.com/library/detail.aspx?g=96a0fc1e-d8de-4efe-9f7b-d9ed17752bc4#:~:text=civil%20remedies%20%2D%20these%20provide%20for,copies%20to%20the%20owner%3B%20and</a:t>
            </a:r>
            <a:endParaRPr sz="1300" dirty="0">
              <a:solidFill>
                <a:srgbClr val="000000"/>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000000"/>
              </a:buClr>
              <a:buSzPts val="1300"/>
              <a:buFont typeface="Times New Roman"/>
              <a:buChar char="●"/>
            </a:pPr>
            <a:r>
              <a:rPr lang="en" sz="1300" u="sng" dirty="0">
                <a:solidFill>
                  <a:srgbClr val="000000"/>
                </a:solidFill>
                <a:latin typeface="Times New Roman"/>
                <a:ea typeface="Times New Roman"/>
                <a:cs typeface="Times New Roman"/>
                <a:sym typeface="Times New Roman"/>
                <a:hlinkClick r:id="rId19">
                  <a:extLst>
                    <a:ext uri="{A12FA001-AC4F-418D-AE19-62706E023703}">
                      <ahyp:hlinkClr xmlns:ahyp="http://schemas.microsoft.com/office/drawing/2018/hyperlinkcolor" val="tx"/>
                    </a:ext>
                  </a:extLst>
                </a:hlinkClick>
              </a:rPr>
              <a:t>https://www.obhanandassociates.com/blog/copyright-in-perpetuity/#:~:text=In%20India%2C%20under%20the%20Copyright,year%20after%20the%20author's%20death</a:t>
            </a:r>
            <a:endParaRPr sz="1300" u="sng"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l="2812" r="2812"/>
          <a:stretch/>
        </p:blipFill>
        <p:spPr>
          <a:xfrm>
            <a:off x="5442850" y="846525"/>
            <a:ext cx="3402000" cy="3632600"/>
          </a:xfrm>
          <a:prstGeom prst="rect">
            <a:avLst/>
          </a:prstGeom>
          <a:noFill/>
          <a:ln>
            <a:noFill/>
          </a:ln>
        </p:spPr>
      </p:pic>
      <p:sp>
        <p:nvSpPr>
          <p:cNvPr id="67" name="Google Shape;67;p15"/>
          <p:cNvSpPr txBox="1">
            <a:spLocks noGrp="1"/>
          </p:cNvSpPr>
          <p:nvPr>
            <p:ph type="title"/>
          </p:nvPr>
        </p:nvSpPr>
        <p:spPr>
          <a:xfrm>
            <a:off x="558675" y="308100"/>
            <a:ext cx="4280100" cy="1256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What is Copyright?</a:t>
            </a:r>
            <a:endParaRPr b="1">
              <a:latin typeface="Times New Roman"/>
              <a:ea typeface="Times New Roman"/>
              <a:cs typeface="Times New Roman"/>
              <a:sym typeface="Times New Roman"/>
            </a:endParaRPr>
          </a:p>
        </p:txBody>
      </p:sp>
      <p:sp>
        <p:nvSpPr>
          <p:cNvPr id="68" name="Google Shape;68;p15"/>
          <p:cNvSpPr txBox="1">
            <a:spLocks noGrp="1"/>
          </p:cNvSpPr>
          <p:nvPr>
            <p:ph type="body" idx="1"/>
          </p:nvPr>
        </p:nvSpPr>
        <p:spPr>
          <a:xfrm>
            <a:off x="291975" y="1704926"/>
            <a:ext cx="4813500" cy="2577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A copyright is essentially a right not to copy someone’s work.</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A copyright gives the owner of the subject an exclusive right over his work.</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If a work is protected by copyright, no one can imitate, copy or reproduce the original work in any other way. </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u="sng" dirty="0">
                <a:latin typeface="Times New Roman"/>
                <a:ea typeface="Times New Roman"/>
                <a:cs typeface="Times New Roman"/>
                <a:sym typeface="Times New Roman"/>
              </a:rPr>
              <a:t>THANK YOU</a:t>
            </a:r>
            <a:endParaRPr b="1" u="sng"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8525" y="615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b="1">
                <a:solidFill>
                  <a:srgbClr val="FF0000"/>
                </a:solidFill>
                <a:latin typeface="Times New Roman"/>
                <a:ea typeface="Times New Roman"/>
                <a:cs typeface="Times New Roman"/>
                <a:sym typeface="Times New Roman"/>
              </a:rPr>
              <a:t>Reason to register a Copyright</a:t>
            </a:r>
            <a:endParaRPr sz="2820" b="1">
              <a:solidFill>
                <a:srgbClr val="FF0000"/>
              </a:solidFill>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366125"/>
            <a:ext cx="6567600" cy="28338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Legal Protection</a:t>
            </a:r>
            <a:endParaRPr sz="2600">
              <a:solidFill>
                <a:schemeClr val="dk1"/>
              </a:solidFill>
              <a:latin typeface="Times New Roman"/>
              <a:ea typeface="Times New Roman"/>
              <a:cs typeface="Times New Roman"/>
              <a:sym typeface="Times New Roman"/>
            </a:endParaRPr>
          </a:p>
          <a:p>
            <a:pPr marL="457200" lvl="0" indent="-393700" algn="l" rtl="0">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Branding and goodwill</a:t>
            </a:r>
            <a:endParaRPr sz="2600">
              <a:solidFill>
                <a:schemeClr val="dk1"/>
              </a:solidFill>
              <a:latin typeface="Times New Roman"/>
              <a:ea typeface="Times New Roman"/>
              <a:cs typeface="Times New Roman"/>
              <a:sym typeface="Times New Roman"/>
            </a:endParaRPr>
          </a:p>
          <a:p>
            <a:pPr marL="457200" lvl="0" indent="-393700" algn="l" rtl="0">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Restricts any unauthorized reproduction</a:t>
            </a:r>
            <a:endParaRPr sz="2600">
              <a:solidFill>
                <a:schemeClr val="dk1"/>
              </a:solidFill>
              <a:latin typeface="Times New Roman"/>
              <a:ea typeface="Times New Roman"/>
              <a:cs typeface="Times New Roman"/>
              <a:sym typeface="Times New Roman"/>
            </a:endParaRPr>
          </a:p>
          <a:p>
            <a:pPr marL="457200" lvl="0" indent="-393700" algn="l" rtl="0">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Global protection</a:t>
            </a:r>
            <a:endParaRPr sz="2600">
              <a:solidFill>
                <a:schemeClr val="dk1"/>
              </a:solidFill>
              <a:latin typeface="Times New Roman"/>
              <a:ea typeface="Times New Roman"/>
              <a:cs typeface="Times New Roman"/>
              <a:sym typeface="Times New Roman"/>
            </a:endParaRPr>
          </a:p>
          <a:p>
            <a:pPr marL="457200" lvl="0" indent="-393700" algn="l" rtl="0">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Asset Creation</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832400" y="77650"/>
            <a:ext cx="26274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latin typeface="Times New Roman"/>
                <a:ea typeface="Times New Roman"/>
                <a:cs typeface="Times New Roman"/>
                <a:sym typeface="Times New Roman"/>
              </a:rPr>
              <a:t>Procedure</a:t>
            </a:r>
            <a:endParaRPr b="1">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a:solidFill>
                <a:srgbClr val="FF0000"/>
              </a:solidFill>
            </a:endParaRPr>
          </a:p>
        </p:txBody>
      </p:sp>
      <p:sp>
        <p:nvSpPr>
          <p:cNvPr id="80" name="Google Shape;80;p17"/>
          <p:cNvSpPr txBox="1">
            <a:spLocks noGrp="1"/>
          </p:cNvSpPr>
          <p:nvPr>
            <p:ph type="body" idx="2"/>
          </p:nvPr>
        </p:nvSpPr>
        <p:spPr>
          <a:xfrm>
            <a:off x="3490225" y="650350"/>
            <a:ext cx="5342100" cy="424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Documents required</a:t>
            </a:r>
            <a:endParaRPr b="1" dirty="0">
              <a:solidFill>
                <a:schemeClr val="tx1"/>
              </a:solidFill>
              <a:latin typeface="Times New Roman"/>
              <a:ea typeface="Times New Roman"/>
              <a:cs typeface="Times New Roman"/>
              <a:sym typeface="Times New Roman"/>
            </a:endParaRPr>
          </a:p>
          <a:p>
            <a:pPr marL="457200" lvl="0" indent="-298450" algn="l" rtl="0">
              <a:lnSpc>
                <a:spcPct val="100000"/>
              </a:lnSpc>
              <a:spcBef>
                <a:spcPts val="120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3 copies of the work if the work is published.</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2 copies of manuscripts if otherwise if work is not published.</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Special power of attorney or vakalatnama.</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Authorization in respect of work, if the work is not the work of the applicant;</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Information regarding the title and language of the work;</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Information regarding the name, address and nationality of the applicant;</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Applicant’s contact details.</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If the applicant is not the author, a document containing the name, address and nationality of the author.</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If the author is deceased, the date of his death;</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If the work is to be used on a product, then a no-objection certificate from the trademark office.</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If the applicant is other than the author, a no-objection certificate from the author.</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If a person’s photo is appearing in the work, then a no-objection certificate from such person.</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In case the publisher is not the applicant, a no-objection certificate from the publisher.</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If the work is published, the year and address of first publication.</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Information regarding the year and country of subsequent publications.</a:t>
            </a:r>
            <a:endParaRPr sz="1100" dirty="0">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sz="1100" dirty="0">
                <a:solidFill>
                  <a:schemeClr val="dk1"/>
                </a:solidFill>
                <a:latin typeface="Times New Roman"/>
                <a:ea typeface="Times New Roman"/>
                <a:cs typeface="Times New Roman"/>
                <a:sym typeface="Times New Roman"/>
              </a:rPr>
              <a:t>In case of copyright is for software, then source code and object code.</a:t>
            </a:r>
            <a:endParaRPr dirty="0">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1" y="182881"/>
            <a:ext cx="3459875" cy="48130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224444" y="0"/>
            <a:ext cx="4107856" cy="1892796"/>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200"/>
              </a:spcBef>
              <a:spcAft>
                <a:spcPts val="0"/>
              </a:spcAft>
              <a:buNone/>
            </a:pPr>
            <a:r>
              <a:rPr lang="en" sz="1800" u="sng" dirty="0">
                <a:solidFill>
                  <a:schemeClr val="dk1"/>
                </a:solidFill>
                <a:latin typeface="Times New Roman"/>
                <a:ea typeface="Times New Roman"/>
                <a:cs typeface="Times New Roman"/>
                <a:sym typeface="Times New Roman"/>
              </a:rPr>
              <a:t>Step 1: File an Application</a:t>
            </a:r>
            <a:endParaRPr sz="1800" u="sng" dirty="0">
              <a:solidFill>
                <a:schemeClr val="dk1"/>
              </a:solidFill>
              <a:latin typeface="Times New Roman"/>
              <a:ea typeface="Times New Roman"/>
              <a:cs typeface="Times New Roman"/>
              <a:sym typeface="Times New Roman"/>
            </a:endParaRPr>
          </a:p>
          <a:p>
            <a:pPr marL="0" lvl="0" indent="0" algn="l" rtl="0">
              <a:lnSpc>
                <a:spcPct val="90000"/>
              </a:lnSpc>
              <a:spcBef>
                <a:spcPts val="1200"/>
              </a:spcBef>
              <a:spcAft>
                <a:spcPts val="0"/>
              </a:spcAft>
              <a:buNone/>
            </a:pPr>
            <a:r>
              <a:rPr lang="en" sz="1800" dirty="0">
                <a:solidFill>
                  <a:schemeClr val="dk1"/>
                </a:solidFill>
                <a:latin typeface="Times New Roman"/>
                <a:ea typeface="Times New Roman"/>
                <a:cs typeface="Times New Roman"/>
                <a:sym typeface="Times New Roman"/>
              </a:rPr>
              <a:t>1. Filling the application</a:t>
            </a:r>
            <a:endParaRPr sz="1800" dirty="0">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 sz="1800" dirty="0">
                <a:solidFill>
                  <a:schemeClr val="dk1"/>
                </a:solidFill>
                <a:latin typeface="Times New Roman"/>
                <a:ea typeface="Times New Roman"/>
                <a:cs typeface="Times New Roman"/>
                <a:sym typeface="Times New Roman"/>
              </a:rPr>
              <a:t>2. Payment of fees. (fees for registration ranges from Rs. 500 to Rs. 5000)</a:t>
            </a:r>
            <a:endParaRPr sz="1800" dirty="0">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1200"/>
              </a:spcAft>
              <a:buNone/>
            </a:pPr>
            <a:r>
              <a:rPr lang="en" sz="1800" dirty="0">
                <a:solidFill>
                  <a:schemeClr val="dk1"/>
                </a:solidFill>
                <a:latin typeface="Times New Roman"/>
                <a:ea typeface="Times New Roman"/>
                <a:cs typeface="Times New Roman"/>
                <a:sym typeface="Times New Roman"/>
              </a:rPr>
              <a:t>3. Registrar issues Diary number</a:t>
            </a:r>
            <a:endParaRPr sz="1800" dirty="0">
              <a:solidFill>
                <a:schemeClr val="dk1"/>
              </a:solidFill>
              <a:latin typeface="Times New Roman"/>
              <a:ea typeface="Times New Roman"/>
              <a:cs typeface="Times New Roman"/>
              <a:sym typeface="Times New Roman"/>
            </a:endParaRPr>
          </a:p>
        </p:txBody>
      </p:sp>
      <p:sp>
        <p:nvSpPr>
          <p:cNvPr id="87" name="Google Shape;87;p18"/>
          <p:cNvSpPr txBox="1"/>
          <p:nvPr/>
        </p:nvSpPr>
        <p:spPr>
          <a:xfrm>
            <a:off x="4572000" y="0"/>
            <a:ext cx="3581700" cy="223904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u="sng" dirty="0">
                <a:solidFill>
                  <a:schemeClr val="dk1"/>
                </a:solidFill>
                <a:latin typeface="Times New Roman"/>
                <a:ea typeface="Times New Roman"/>
                <a:cs typeface="Times New Roman"/>
                <a:sym typeface="Times New Roman"/>
              </a:rPr>
              <a:t>Step 3: Final Step</a:t>
            </a:r>
            <a:endParaRPr sz="1800" u="sng"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800" dirty="0">
                <a:solidFill>
                  <a:schemeClr val="dk1"/>
                </a:solidFill>
                <a:latin typeface="Times New Roman"/>
                <a:ea typeface="Times New Roman"/>
                <a:cs typeface="Times New Roman"/>
                <a:sym typeface="Times New Roman"/>
              </a:rPr>
              <a:t>Here  the registrar might ask for more documents. Once satisfied, the Registrar issues a certificate of registration.</a:t>
            </a:r>
            <a:endParaRPr sz="1800" dirty="0">
              <a:solidFill>
                <a:schemeClr val="dk1"/>
              </a:solidFill>
              <a:latin typeface="Times New Roman"/>
              <a:ea typeface="Times New Roman"/>
              <a:cs typeface="Times New Roman"/>
              <a:sym typeface="Times New Roman"/>
            </a:endParaRPr>
          </a:p>
        </p:txBody>
      </p:sp>
      <p:sp>
        <p:nvSpPr>
          <p:cNvPr id="88" name="Google Shape;88;p18"/>
          <p:cNvSpPr txBox="1"/>
          <p:nvPr/>
        </p:nvSpPr>
        <p:spPr>
          <a:xfrm>
            <a:off x="224444" y="1565858"/>
            <a:ext cx="4347556" cy="334704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u="sng" dirty="0">
                <a:solidFill>
                  <a:schemeClr val="dk1"/>
                </a:solidFill>
                <a:latin typeface="Times New Roman"/>
                <a:ea typeface="Times New Roman"/>
                <a:cs typeface="Times New Roman"/>
                <a:sym typeface="Times New Roman"/>
              </a:rPr>
              <a:t>Step 2: Examination</a:t>
            </a:r>
            <a:r>
              <a:rPr lang="en" sz="1800" dirty="0">
                <a:solidFill>
                  <a:schemeClr val="dk1"/>
                </a:solidFill>
                <a:latin typeface="Times New Roman"/>
                <a:ea typeface="Times New Roman"/>
                <a:cs typeface="Times New Roman"/>
                <a:sym typeface="Times New Roman"/>
              </a:rPr>
              <a:t>:</a:t>
            </a:r>
            <a:endParaRPr sz="18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dirty="0">
                <a:solidFill>
                  <a:schemeClr val="dk1"/>
                </a:solidFill>
                <a:latin typeface="Times New Roman"/>
                <a:ea typeface="Times New Roman"/>
                <a:cs typeface="Times New Roman"/>
                <a:sym typeface="Times New Roman"/>
              </a:rPr>
              <a:t>1. 30 days waiting period (min)</a:t>
            </a:r>
            <a:endParaRPr sz="18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800" dirty="0">
                <a:solidFill>
                  <a:schemeClr val="dk1"/>
                </a:solidFill>
                <a:latin typeface="Times New Roman"/>
                <a:ea typeface="Times New Roman"/>
                <a:cs typeface="Times New Roman"/>
                <a:sym typeface="Times New Roman"/>
              </a:rPr>
              <a:t>2. Considering copyright objections</a:t>
            </a:r>
            <a:endParaRPr sz="18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800" dirty="0">
                <a:solidFill>
                  <a:schemeClr val="dk1"/>
                </a:solidFill>
                <a:latin typeface="Times New Roman"/>
                <a:ea typeface="Times New Roman"/>
                <a:cs typeface="Times New Roman"/>
                <a:sym typeface="Times New Roman"/>
              </a:rPr>
              <a:t>3. In case of zero discrepancies, the applicant is allowed to go forward</a:t>
            </a:r>
            <a:endParaRPr sz="1800" dirty="0">
              <a:solidFill>
                <a:schemeClr val="dk1"/>
              </a:solidFill>
              <a:latin typeface="Times New Roman"/>
              <a:ea typeface="Times New Roman"/>
              <a:cs typeface="Times New Roman"/>
              <a:sym typeface="Times New Roman"/>
            </a:endParaRPr>
          </a:p>
          <a:p>
            <a:pPr marL="0" lvl="0" indent="0" algn="l" rtl="0">
              <a:spcAft>
                <a:spcPts val="0"/>
              </a:spcAft>
              <a:buNone/>
            </a:pPr>
            <a:r>
              <a:rPr lang="en" sz="1800" dirty="0">
                <a:solidFill>
                  <a:schemeClr val="dk1"/>
                </a:solidFill>
                <a:latin typeface="Times New Roman"/>
                <a:ea typeface="Times New Roman"/>
                <a:cs typeface="Times New Roman"/>
                <a:sym typeface="Times New Roman"/>
              </a:rPr>
              <a:t>4. In case of discrepancies, a letter of discrepancy is sent to the applicant</a:t>
            </a:r>
            <a:endParaRPr sz="1800" dirty="0">
              <a:solidFill>
                <a:schemeClr val="dk1"/>
              </a:solidFill>
              <a:latin typeface="Times New Roman"/>
              <a:ea typeface="Times New Roman"/>
              <a:cs typeface="Times New Roman"/>
              <a:sym typeface="Times New Roman"/>
            </a:endParaRPr>
          </a:p>
          <a:p>
            <a:pPr marL="0" lvl="0" indent="0" algn="l" rtl="0">
              <a:spcAft>
                <a:spcPts val="1200"/>
              </a:spcAft>
              <a:buNone/>
            </a:pPr>
            <a:r>
              <a:rPr lang="en" sz="1800" dirty="0">
                <a:solidFill>
                  <a:schemeClr val="dk1"/>
                </a:solidFill>
                <a:latin typeface="Times New Roman"/>
                <a:ea typeface="Times New Roman"/>
                <a:cs typeface="Times New Roman"/>
                <a:sym typeface="Times New Roman"/>
              </a:rPr>
              <a:t>5. In case the discrepancy is not solved, the procedure ends here</a:t>
            </a:r>
            <a:endParaRPr sz="1800" dirty="0">
              <a:solidFill>
                <a:schemeClr val="dk1"/>
              </a:solidFill>
              <a:latin typeface="Times New Roman"/>
              <a:ea typeface="Times New Roman"/>
              <a:cs typeface="Times New Roman"/>
              <a:sym typeface="Times New Roman"/>
            </a:endParaRPr>
          </a:p>
        </p:txBody>
      </p:sp>
      <p:sp>
        <p:nvSpPr>
          <p:cNvPr id="89" name="Google Shape;89;p18"/>
          <p:cNvSpPr txBox="1"/>
          <p:nvPr/>
        </p:nvSpPr>
        <p:spPr>
          <a:xfrm>
            <a:off x="4572000" y="1957200"/>
            <a:ext cx="4572000" cy="3052087"/>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700" u="sng" dirty="0">
                <a:solidFill>
                  <a:schemeClr val="dk1"/>
                </a:solidFill>
                <a:latin typeface="Times New Roman"/>
                <a:ea typeface="Times New Roman"/>
                <a:cs typeface="Times New Roman"/>
                <a:sym typeface="Times New Roman"/>
              </a:rPr>
              <a:t>Objections:</a:t>
            </a:r>
            <a:endParaRPr sz="1700" u="sng"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 sz="1700" dirty="0">
                <a:solidFill>
                  <a:schemeClr val="dk1"/>
                </a:solidFill>
                <a:latin typeface="Times New Roman"/>
                <a:ea typeface="Times New Roman"/>
                <a:cs typeface="Times New Roman"/>
                <a:sym typeface="Times New Roman"/>
              </a:rPr>
              <a:t>1. An objection may be raised for a number of reasons including: lack of distinctiveness, incorrect details found by the examiner etc</a:t>
            </a:r>
            <a:endParaRPr sz="17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 sz="1700" dirty="0">
                <a:solidFill>
                  <a:schemeClr val="dk1"/>
                </a:solidFill>
                <a:latin typeface="Times New Roman"/>
                <a:ea typeface="Times New Roman"/>
                <a:cs typeface="Times New Roman"/>
                <a:sym typeface="Times New Roman"/>
              </a:rPr>
              <a:t>2. It is a legal obligation to file a response to the copyright objection letter. On not receiving any response, may result in rejection</a:t>
            </a:r>
            <a:endParaRPr sz="17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 sz="1700" dirty="0">
                <a:solidFill>
                  <a:schemeClr val="dk1"/>
                </a:solidFill>
                <a:latin typeface="Times New Roman"/>
                <a:ea typeface="Times New Roman"/>
                <a:cs typeface="Times New Roman"/>
                <a:sym typeface="Times New Roman"/>
              </a:rPr>
              <a:t>3. The response to a copyright objection or discrepancy letter is a legal document, and requires basic minimum legal knowledge</a:t>
            </a:r>
            <a:endParaRPr sz="17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074200" y="194875"/>
            <a:ext cx="2590500" cy="4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a:solidFill>
                  <a:srgbClr val="FF0000"/>
                </a:solidFill>
                <a:latin typeface="Times New Roman"/>
                <a:ea typeface="Times New Roman"/>
                <a:cs typeface="Times New Roman"/>
                <a:sym typeface="Times New Roman"/>
              </a:rPr>
              <a:t>Duration of Copyright</a:t>
            </a:r>
            <a:endParaRPr sz="1900" b="1">
              <a:solidFill>
                <a:srgbClr val="FF0000"/>
              </a:solidFill>
              <a:latin typeface="Times New Roman"/>
              <a:ea typeface="Times New Roman"/>
              <a:cs typeface="Times New Roman"/>
              <a:sym typeface="Times New Roman"/>
            </a:endParaRPr>
          </a:p>
          <a:p>
            <a:pPr marL="0" lvl="0" indent="0" algn="l" rtl="0">
              <a:spcBef>
                <a:spcPts val="0"/>
              </a:spcBef>
              <a:spcAft>
                <a:spcPts val="0"/>
              </a:spcAft>
              <a:buSzPts val="990"/>
              <a:buNone/>
            </a:pPr>
            <a:endParaRPr sz="1900" b="1">
              <a:solidFill>
                <a:srgbClr val="FF0000"/>
              </a:solidFill>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615150" y="630175"/>
            <a:ext cx="8262300" cy="8916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Original literary, dramatic, musical and artistic works - the lifetime of the author or artist, and 60 years counted from the year following the death of the author.</a:t>
            </a:r>
            <a:endParaRPr sz="1300" b="1">
              <a:solidFill>
                <a:schemeClr val="dk1"/>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Cinematograph films, sound recordings, works of government and works of international organisations - 60 years which is counted from the year following the date of publication.</a:t>
            </a:r>
            <a:endParaRPr sz="1300" b="1">
              <a:solidFill>
                <a:schemeClr val="dk1"/>
              </a:solidFill>
              <a:latin typeface="Times New Roman"/>
              <a:ea typeface="Times New Roman"/>
              <a:cs typeface="Times New Roman"/>
              <a:sym typeface="Times New Roman"/>
            </a:endParaRPr>
          </a:p>
        </p:txBody>
      </p:sp>
      <p:sp>
        <p:nvSpPr>
          <p:cNvPr id="96" name="Google Shape;96;p19"/>
          <p:cNvSpPr txBox="1">
            <a:spLocks noGrp="1"/>
          </p:cNvSpPr>
          <p:nvPr>
            <p:ph type="title"/>
          </p:nvPr>
        </p:nvSpPr>
        <p:spPr>
          <a:xfrm>
            <a:off x="1074200" y="1622725"/>
            <a:ext cx="3851400" cy="435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100"/>
              <a:buNone/>
            </a:pPr>
            <a:r>
              <a:rPr lang="en" sz="1900" b="1">
                <a:solidFill>
                  <a:srgbClr val="FF0000"/>
                </a:solidFill>
                <a:latin typeface="Times New Roman"/>
                <a:ea typeface="Times New Roman"/>
                <a:cs typeface="Times New Roman"/>
                <a:sym typeface="Times New Roman"/>
              </a:rPr>
              <a:t>Administration of Copyright Law</a:t>
            </a:r>
            <a:endParaRPr sz="1900" b="1">
              <a:solidFill>
                <a:srgbClr val="FF0000"/>
              </a:solidFill>
            </a:endParaRPr>
          </a:p>
        </p:txBody>
      </p:sp>
      <p:sp>
        <p:nvSpPr>
          <p:cNvPr id="97" name="Google Shape;97;p19"/>
          <p:cNvSpPr txBox="1"/>
          <p:nvPr/>
        </p:nvSpPr>
        <p:spPr>
          <a:xfrm>
            <a:off x="615150" y="2006563"/>
            <a:ext cx="8167200" cy="585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Advisory body on copyright matters - Copyright Enforcement Advisory Council (CEAC).</a:t>
            </a:r>
            <a:endParaRPr sz="1300" b="1">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No special courts for copyright cases, Copyright Board to adjudicate certain cases pertaining to copyright.</a:t>
            </a:r>
            <a:endParaRPr sz="1300" b="1">
              <a:solidFill>
                <a:schemeClr val="dk1"/>
              </a:solidFill>
              <a:latin typeface="Times New Roman"/>
              <a:ea typeface="Times New Roman"/>
              <a:cs typeface="Times New Roman"/>
              <a:sym typeface="Times New Roman"/>
            </a:endParaRPr>
          </a:p>
        </p:txBody>
      </p:sp>
      <p:sp>
        <p:nvSpPr>
          <p:cNvPr id="98" name="Google Shape;98;p19"/>
          <p:cNvSpPr txBox="1"/>
          <p:nvPr/>
        </p:nvSpPr>
        <p:spPr>
          <a:xfrm>
            <a:off x="615150" y="2641025"/>
            <a:ext cx="8167200" cy="183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FF0000"/>
                </a:solidFill>
                <a:latin typeface="Times New Roman"/>
                <a:ea typeface="Times New Roman"/>
                <a:cs typeface="Times New Roman"/>
                <a:sym typeface="Times New Roman"/>
              </a:rPr>
              <a:t>       Powers of Copyright Board</a:t>
            </a:r>
            <a:endParaRPr sz="1900" b="1">
              <a:solidFill>
                <a:srgbClr val="FF0000"/>
              </a:solidFill>
              <a:latin typeface="Times New Roman"/>
              <a:ea typeface="Times New Roman"/>
              <a:cs typeface="Times New Roman"/>
              <a:sym typeface="Times New Roman"/>
            </a:endParaRPr>
          </a:p>
          <a:p>
            <a:pPr marL="457200" lvl="0" indent="-311150" algn="l" rtl="0">
              <a:spcBef>
                <a:spcPts val="1200"/>
              </a:spcBef>
              <a:spcAft>
                <a:spcPts val="0"/>
              </a:spcAft>
              <a:buClr>
                <a:schemeClr val="dk1"/>
              </a:buClr>
              <a:buSzPts val="1300"/>
              <a:buChar char="●"/>
            </a:pPr>
            <a:r>
              <a:rPr lang="en" sz="1300" b="1">
                <a:solidFill>
                  <a:schemeClr val="dk1"/>
                </a:solidFill>
                <a:latin typeface="Times New Roman"/>
                <a:ea typeface="Times New Roman"/>
                <a:cs typeface="Times New Roman"/>
                <a:sym typeface="Times New Roman"/>
              </a:rPr>
              <a:t>Hear appeals against the orders of the Registrar of Copyright</a:t>
            </a:r>
            <a:endParaRPr sz="1300" b="1">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Verdana"/>
              <a:buChar char="●"/>
            </a:pPr>
            <a:r>
              <a:rPr lang="en" sz="1300" b="1">
                <a:solidFill>
                  <a:schemeClr val="dk1"/>
                </a:solidFill>
                <a:latin typeface="Times New Roman"/>
                <a:ea typeface="Times New Roman"/>
                <a:cs typeface="Times New Roman"/>
                <a:sym typeface="Times New Roman"/>
              </a:rPr>
              <a:t>Hear applications for rectification of entries in the Register of Copyrights</a:t>
            </a:r>
            <a:endParaRPr sz="1300" b="1">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Verdana"/>
              <a:buChar char="●"/>
            </a:pPr>
            <a:r>
              <a:rPr lang="en" sz="1300" b="1">
                <a:solidFill>
                  <a:schemeClr val="dk1"/>
                </a:solidFill>
                <a:latin typeface="Times New Roman"/>
                <a:ea typeface="Times New Roman"/>
                <a:cs typeface="Times New Roman"/>
                <a:sym typeface="Times New Roman"/>
              </a:rPr>
              <a:t>Grant compulsory licences to publish or republish works (in certain circumstances)</a:t>
            </a:r>
            <a:endParaRPr sz="1300" b="1">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Verdana"/>
              <a:buChar char="●"/>
            </a:pPr>
            <a:r>
              <a:rPr lang="en" sz="1300" b="1">
                <a:solidFill>
                  <a:schemeClr val="dk1"/>
                </a:solidFill>
                <a:latin typeface="Times New Roman"/>
                <a:ea typeface="Times New Roman"/>
                <a:cs typeface="Times New Roman"/>
                <a:sym typeface="Times New Roman"/>
              </a:rPr>
              <a:t>Hear and decide disputes as to whether a work has been published or about the date of publication or about the term of copyright of a work in another country</a:t>
            </a:r>
            <a:endParaRPr sz="1300" b="1">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Verdana"/>
              <a:buChar char="●"/>
            </a:pPr>
            <a:r>
              <a:rPr lang="en" sz="1300" b="1">
                <a:solidFill>
                  <a:schemeClr val="dk1"/>
                </a:solidFill>
                <a:latin typeface="Times New Roman"/>
                <a:ea typeface="Times New Roman"/>
                <a:cs typeface="Times New Roman"/>
                <a:sym typeface="Times New Roman"/>
              </a:rPr>
              <a:t>Fix rates of royalties in respect of sound recordings under the cover-version provision</a:t>
            </a:r>
            <a:endParaRPr sz="1300" b="1">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170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630" b="1">
                <a:solidFill>
                  <a:srgbClr val="FF0000"/>
                </a:solidFill>
                <a:latin typeface="Times New Roman"/>
                <a:ea typeface="Times New Roman"/>
                <a:cs typeface="Times New Roman"/>
                <a:sym typeface="Times New Roman"/>
              </a:rPr>
              <a:t>Types of Works Protected</a:t>
            </a:r>
            <a:endParaRPr sz="3620">
              <a:solidFill>
                <a:srgbClr val="FF0000"/>
              </a:solidFill>
              <a:latin typeface="Times New Roman"/>
              <a:ea typeface="Times New Roman"/>
              <a:cs typeface="Times New Roman"/>
              <a:sym typeface="Times New Roman"/>
            </a:endParaRPr>
          </a:p>
        </p:txBody>
      </p:sp>
      <p:sp>
        <p:nvSpPr>
          <p:cNvPr id="104" name="Google Shape;104;p20"/>
          <p:cNvSpPr txBox="1">
            <a:spLocks noGrp="1"/>
          </p:cNvSpPr>
          <p:nvPr>
            <p:ph type="body" idx="1"/>
          </p:nvPr>
        </p:nvSpPr>
        <p:spPr>
          <a:xfrm>
            <a:off x="311700" y="807975"/>
            <a:ext cx="4874700" cy="4125900"/>
          </a:xfrm>
          <a:prstGeom prst="rect">
            <a:avLst/>
          </a:prstGeom>
        </p:spPr>
        <p:txBody>
          <a:bodyPr spcFirstLastPara="1" wrap="square" lIns="91425" tIns="91425" rIns="91425" bIns="91425" anchor="t" anchorCtr="0">
            <a:noAutofit/>
          </a:bodyPr>
          <a:lstStyle/>
          <a:p>
            <a:pPr marL="457200" lvl="0" indent="-304800" algn="l" rtl="0">
              <a:lnSpc>
                <a:spcPct val="90000"/>
              </a:lnSpc>
              <a:spcBef>
                <a:spcPts val="1200"/>
              </a:spcBef>
              <a:spcAft>
                <a:spcPts val="0"/>
              </a:spcAft>
              <a:buClr>
                <a:schemeClr val="dk1"/>
              </a:buClr>
              <a:buSzPts val="1200"/>
              <a:buFont typeface="Times New Roman"/>
              <a:buChar char="●"/>
            </a:pPr>
            <a:r>
              <a:rPr lang="en" sz="1400" b="1">
                <a:solidFill>
                  <a:schemeClr val="dk1"/>
                </a:solidFill>
                <a:latin typeface="Times New Roman"/>
                <a:ea typeface="Times New Roman"/>
                <a:cs typeface="Times New Roman"/>
                <a:sym typeface="Times New Roman"/>
              </a:rPr>
              <a:t>Literary Works: </a:t>
            </a:r>
            <a:r>
              <a:rPr lang="en" sz="1400">
                <a:solidFill>
                  <a:schemeClr val="dk1"/>
                </a:solidFill>
                <a:latin typeface="Times New Roman"/>
                <a:ea typeface="Times New Roman"/>
                <a:cs typeface="Times New Roman"/>
                <a:sym typeface="Times New Roman"/>
              </a:rPr>
              <a:t> Includes the original or unique creation of literature, which can be in any form like a work of fiction, technical books or paper, biography.</a:t>
            </a:r>
            <a:endParaRPr sz="14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400" b="1">
                <a:solidFill>
                  <a:schemeClr val="dk1"/>
                </a:solidFill>
                <a:latin typeface="Times New Roman"/>
                <a:ea typeface="Times New Roman"/>
                <a:cs typeface="Times New Roman"/>
                <a:sym typeface="Times New Roman"/>
              </a:rPr>
              <a:t>Dramatic Works: </a:t>
            </a:r>
            <a:r>
              <a:rPr lang="en" sz="1400">
                <a:solidFill>
                  <a:schemeClr val="dk1"/>
                </a:solidFill>
                <a:latin typeface="Times New Roman"/>
                <a:ea typeface="Times New Roman"/>
                <a:cs typeface="Times New Roman"/>
                <a:sym typeface="Times New Roman"/>
              </a:rPr>
              <a:t>Includes any arrangement of acting a play, or a part for recitation.</a:t>
            </a:r>
            <a:endParaRPr sz="14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400" b="1">
                <a:solidFill>
                  <a:schemeClr val="dk1"/>
                </a:solidFill>
                <a:latin typeface="Times New Roman"/>
                <a:ea typeface="Times New Roman"/>
                <a:cs typeface="Times New Roman"/>
                <a:sym typeface="Times New Roman"/>
              </a:rPr>
              <a:t>Musical Works: </a:t>
            </a:r>
            <a:r>
              <a:rPr lang="en" sz="1400">
                <a:solidFill>
                  <a:schemeClr val="dk1"/>
                </a:solidFill>
                <a:latin typeface="Times New Roman"/>
                <a:ea typeface="Times New Roman"/>
                <a:cs typeface="Times New Roman"/>
                <a:sym typeface="Times New Roman"/>
              </a:rPr>
              <a:t>Does not include any sound or lyrics,  a separate application is required to be moved with the Copyright Office for the Registration</a:t>
            </a:r>
            <a:endParaRPr sz="14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400" b="1">
                <a:solidFill>
                  <a:schemeClr val="dk1"/>
                </a:solidFill>
                <a:latin typeface="Times New Roman"/>
                <a:ea typeface="Times New Roman"/>
                <a:cs typeface="Times New Roman"/>
                <a:sym typeface="Times New Roman"/>
              </a:rPr>
              <a:t>Artistic Works:  </a:t>
            </a:r>
            <a:r>
              <a:rPr lang="en" sz="1400">
                <a:solidFill>
                  <a:schemeClr val="dk1"/>
                </a:solidFill>
                <a:latin typeface="Times New Roman"/>
                <a:ea typeface="Times New Roman"/>
                <a:cs typeface="Times New Roman"/>
                <a:sym typeface="Times New Roman"/>
              </a:rPr>
              <a:t>Original artistic work comprising of sculptures, paintings, cartoons, graphics, lithographs, etchings, drawings, plans.</a:t>
            </a:r>
            <a:endParaRPr sz="14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400" b="1">
                <a:solidFill>
                  <a:schemeClr val="dk1"/>
                </a:solidFill>
                <a:latin typeface="Times New Roman"/>
                <a:ea typeface="Times New Roman"/>
                <a:cs typeface="Times New Roman"/>
                <a:sym typeface="Times New Roman"/>
              </a:rPr>
              <a:t>Cinematograph Films:</a:t>
            </a:r>
            <a:r>
              <a:rPr lang="en" sz="1400">
                <a:solidFill>
                  <a:schemeClr val="dk1"/>
                </a:solidFill>
                <a:latin typeface="Times New Roman"/>
                <a:ea typeface="Times New Roman"/>
                <a:cs typeface="Times New Roman"/>
                <a:sym typeface="Times New Roman"/>
              </a:rPr>
              <a:t> work of visual recording together with the sound recordings accomplished by any process, whether digital or analogous, including the video films, visual recording in any medium and by any way of storing such visual recording.</a:t>
            </a:r>
            <a:endParaRPr sz="14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400" b="1">
                <a:solidFill>
                  <a:schemeClr val="dk1"/>
                </a:solidFill>
                <a:latin typeface="Times New Roman"/>
                <a:ea typeface="Times New Roman"/>
                <a:cs typeface="Times New Roman"/>
                <a:sym typeface="Times New Roman"/>
              </a:rPr>
              <a:t>Sound Recording: </a:t>
            </a:r>
            <a:r>
              <a:rPr lang="en" sz="1400">
                <a:solidFill>
                  <a:schemeClr val="dk1"/>
                </a:solidFill>
                <a:latin typeface="Times New Roman"/>
                <a:ea typeface="Times New Roman"/>
                <a:cs typeface="Times New Roman"/>
                <a:sym typeface="Times New Roman"/>
              </a:rPr>
              <a:t>Any work of sound recording irrespective of its storage medium, the songs which contain singers voice with or without music, a recorded speech or an audi, or podcast.</a:t>
            </a:r>
            <a:endParaRPr sz="1400">
              <a:solidFill>
                <a:schemeClr val="dk1"/>
              </a:solidFill>
              <a:latin typeface="Times New Roman"/>
              <a:ea typeface="Times New Roman"/>
              <a:cs typeface="Times New Roman"/>
              <a:sym typeface="Times New Roman"/>
            </a:endParaRPr>
          </a:p>
        </p:txBody>
      </p:sp>
      <p:pic>
        <p:nvPicPr>
          <p:cNvPr id="105" name="Google Shape;105;p20"/>
          <p:cNvPicPr preferRelativeResize="0"/>
          <p:nvPr/>
        </p:nvPicPr>
        <p:blipFill>
          <a:blip r:embed="rId3">
            <a:alphaModFix/>
          </a:blip>
          <a:stretch>
            <a:fillRect/>
          </a:stretch>
        </p:blipFill>
        <p:spPr>
          <a:xfrm>
            <a:off x="5186400" y="1197032"/>
            <a:ext cx="3773161" cy="31920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5833"/>
              <a:buFont typeface="Arial"/>
              <a:buNone/>
            </a:pPr>
            <a:r>
              <a:rPr lang="en" sz="2400" b="1">
                <a:solidFill>
                  <a:srgbClr val="FF0000"/>
                </a:solidFill>
                <a:latin typeface="Times New Roman"/>
                <a:ea typeface="Times New Roman"/>
                <a:cs typeface="Times New Roman"/>
                <a:sym typeface="Times New Roman"/>
              </a:rPr>
              <a:t>THE COPYRIGHT MEANS AS EXCLUSIVE RIGHT:</a:t>
            </a:r>
            <a:endParaRPr sz="2400" b="1">
              <a:solidFill>
                <a:srgbClr val="FF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FF0000"/>
              </a:solidFill>
              <a:latin typeface="Times New Roman"/>
              <a:ea typeface="Times New Roman"/>
              <a:cs typeface="Times New Roman"/>
              <a:sym typeface="Times New Roman"/>
            </a:endParaRPr>
          </a:p>
        </p:txBody>
      </p:sp>
      <p:sp>
        <p:nvSpPr>
          <p:cNvPr id="111" name="Google Shape;111;p21"/>
          <p:cNvSpPr txBox="1">
            <a:spLocks noGrp="1"/>
          </p:cNvSpPr>
          <p:nvPr>
            <p:ph type="body" idx="1"/>
          </p:nvPr>
        </p:nvSpPr>
        <p:spPr>
          <a:xfrm>
            <a:off x="311700" y="1152475"/>
            <a:ext cx="2534700" cy="35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000000"/>
                </a:solidFill>
                <a:latin typeface="Times New Roman"/>
                <a:ea typeface="Times New Roman"/>
                <a:cs typeface="Times New Roman"/>
                <a:sym typeface="Times New Roman"/>
              </a:rPr>
              <a:t>In Literary Works</a:t>
            </a:r>
            <a:endParaRPr sz="1900" b="1">
              <a:solidFill>
                <a:srgbClr val="000000"/>
              </a:solidFill>
              <a:latin typeface="Times New Roman"/>
              <a:ea typeface="Times New Roman"/>
              <a:cs typeface="Times New Roman"/>
              <a:sym typeface="Times New Roman"/>
            </a:endParaRPr>
          </a:p>
          <a:p>
            <a:pPr marL="457200" lvl="0" indent="-317500" algn="l" rtl="0">
              <a:lnSpc>
                <a:spcPct val="100000"/>
              </a:lnSpc>
              <a:spcBef>
                <a:spcPts val="120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reproducing the work</a:t>
            </a:r>
            <a:endParaRPr sz="13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issuing copies of the work to the public</a:t>
            </a:r>
            <a:endParaRPr sz="13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performing the work in public</a:t>
            </a:r>
            <a:endParaRPr sz="13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communicating the work to the public</a:t>
            </a:r>
            <a:endParaRPr sz="13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making sound recording or cinematograph film in respect of the work</a:t>
            </a:r>
            <a:endParaRPr sz="13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making any translation of the work</a:t>
            </a:r>
            <a:endParaRPr sz="13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To make certain adaptations of work</a:t>
            </a:r>
            <a:endParaRPr sz="2000"/>
          </a:p>
          <a:p>
            <a:pPr marL="0" lvl="0" indent="0" algn="ctr" rtl="0">
              <a:spcBef>
                <a:spcPts val="1200"/>
              </a:spcBef>
              <a:spcAft>
                <a:spcPts val="0"/>
              </a:spcAft>
              <a:buNone/>
            </a:pPr>
            <a:endParaRPr sz="1100"/>
          </a:p>
          <a:p>
            <a:pPr marL="0" lvl="0" indent="0" algn="ctr" rtl="0">
              <a:spcBef>
                <a:spcPts val="1200"/>
              </a:spcBef>
              <a:spcAft>
                <a:spcPts val="0"/>
              </a:spcAft>
              <a:buNone/>
            </a:pPr>
            <a:endParaRPr sz="1100"/>
          </a:p>
          <a:p>
            <a:pPr marL="0" lvl="0" indent="0" algn="l" rtl="0">
              <a:spcBef>
                <a:spcPts val="1200"/>
              </a:spcBef>
              <a:spcAft>
                <a:spcPts val="1200"/>
              </a:spcAft>
              <a:buNone/>
            </a:pPr>
            <a:endParaRPr sz="1100"/>
          </a:p>
        </p:txBody>
      </p:sp>
      <p:sp>
        <p:nvSpPr>
          <p:cNvPr id="112" name="Google Shape;112;p21"/>
          <p:cNvSpPr txBox="1"/>
          <p:nvPr/>
        </p:nvSpPr>
        <p:spPr>
          <a:xfrm>
            <a:off x="2846400" y="1152475"/>
            <a:ext cx="3000000" cy="352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900" b="1">
                <a:latin typeface="Times New Roman"/>
                <a:ea typeface="Times New Roman"/>
                <a:cs typeface="Times New Roman"/>
                <a:sym typeface="Times New Roman"/>
              </a:rPr>
              <a:t>In Dramatic Works</a:t>
            </a:r>
            <a:endParaRPr sz="1900" b="1">
              <a:latin typeface="Times New Roman"/>
              <a:ea typeface="Times New Roman"/>
              <a:cs typeface="Times New Roman"/>
              <a:sym typeface="Times New Roman"/>
            </a:endParaRPr>
          </a:p>
          <a:p>
            <a:pPr marL="457200" lvl="0" indent="-317500" algn="l" rtl="0">
              <a:spcBef>
                <a:spcPts val="120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reproducing the work</a:t>
            </a:r>
            <a:endParaRPr sz="13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issuing copies of the work to the public</a:t>
            </a:r>
            <a:endParaRPr sz="13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communicating the work to the public</a:t>
            </a:r>
            <a:endParaRPr sz="13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including the work in any cinematograph film</a:t>
            </a:r>
            <a:endParaRPr sz="13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For making any translation of the work</a:t>
            </a:r>
            <a:endParaRPr sz="13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rgbClr val="212529"/>
              </a:buClr>
              <a:buSzPts val="1400"/>
              <a:buFont typeface="Roboto"/>
              <a:buChar char="●"/>
            </a:pPr>
            <a:r>
              <a:rPr lang="en" sz="1300">
                <a:solidFill>
                  <a:schemeClr val="dk1"/>
                </a:solidFill>
                <a:latin typeface="Times New Roman"/>
                <a:ea typeface="Times New Roman"/>
                <a:cs typeface="Times New Roman"/>
                <a:sym typeface="Times New Roman"/>
              </a:rPr>
              <a:t>To make any adaptation of the work</a:t>
            </a:r>
            <a:endParaRPr sz="2000">
              <a:solidFill>
                <a:schemeClr val="dk2"/>
              </a:solidFill>
            </a:endParaRPr>
          </a:p>
          <a:p>
            <a:pPr marL="0" lvl="0" indent="0" algn="l" rtl="0">
              <a:lnSpc>
                <a:spcPct val="115000"/>
              </a:lnSpc>
              <a:spcBef>
                <a:spcPts val="1200"/>
              </a:spcBef>
              <a:spcAft>
                <a:spcPts val="1200"/>
              </a:spcAft>
              <a:buNone/>
            </a:pPr>
            <a:endParaRPr sz="1900">
              <a:solidFill>
                <a:schemeClr val="dk2"/>
              </a:solidFill>
            </a:endParaRPr>
          </a:p>
        </p:txBody>
      </p:sp>
      <p:sp>
        <p:nvSpPr>
          <p:cNvPr id="113" name="Google Shape;113;p21"/>
          <p:cNvSpPr txBox="1"/>
          <p:nvPr/>
        </p:nvSpPr>
        <p:spPr>
          <a:xfrm>
            <a:off x="5846400" y="1152475"/>
            <a:ext cx="3000000" cy="352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900" b="1">
                <a:latin typeface="Times New Roman"/>
                <a:ea typeface="Times New Roman"/>
                <a:cs typeface="Times New Roman"/>
                <a:sym typeface="Times New Roman"/>
              </a:rPr>
              <a:t>In Musical Works</a:t>
            </a:r>
            <a:endParaRPr sz="1900" b="1">
              <a:latin typeface="Times New Roman"/>
              <a:ea typeface="Times New Roman"/>
              <a:cs typeface="Times New Roman"/>
              <a:sym typeface="Times New Roman"/>
            </a:endParaRPr>
          </a:p>
          <a:p>
            <a:pPr marL="457200" lvl="0" indent="-311150" algn="l" rtl="0">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reproducing the work</a:t>
            </a:r>
            <a:endParaRPr sz="1300">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issuing copies of the work to the public</a:t>
            </a:r>
            <a:endParaRPr sz="1300">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performing the work in public</a:t>
            </a:r>
            <a:endParaRPr sz="1300">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communicating the work to the public</a:t>
            </a:r>
            <a:endParaRPr sz="1300">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making sound recording or cinematograph film in respect of the work</a:t>
            </a:r>
            <a:endParaRPr sz="1300">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making any translation of the work</a:t>
            </a:r>
            <a:endParaRPr sz="1300">
              <a:solidFill>
                <a:schemeClr val="dk1"/>
              </a:solidFill>
              <a:latin typeface="Times New Roman"/>
              <a:ea typeface="Times New Roman"/>
              <a:cs typeface="Times New Roman"/>
              <a:sym typeface="Times New Roman"/>
            </a:endParaRPr>
          </a:p>
          <a:p>
            <a:pPr marL="457200" lvl="0" indent="-311150" algn="l" rtl="0">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make any adaptation of the work</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900">
              <a:solidFill>
                <a:schemeClr val="dk2"/>
              </a:solidFill>
            </a:endParaRPr>
          </a:p>
          <a:p>
            <a:pPr marL="0" lvl="0" indent="0" algn="l" rtl="0">
              <a:lnSpc>
                <a:spcPct val="115000"/>
              </a:lnSpc>
              <a:spcBef>
                <a:spcPts val="1200"/>
              </a:spcBef>
              <a:spcAft>
                <a:spcPts val="1200"/>
              </a:spcAft>
              <a:buNone/>
            </a:pPr>
            <a:endParaRPr sz="1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b="1">
                <a:solidFill>
                  <a:srgbClr val="FF0000"/>
                </a:solidFill>
                <a:latin typeface="Times New Roman"/>
                <a:ea typeface="Times New Roman"/>
                <a:cs typeface="Times New Roman"/>
                <a:sym typeface="Times New Roman"/>
              </a:rPr>
              <a:t>THE COPYRIGHT MEANS AN EXCLUSIVE RIGHT:</a:t>
            </a:r>
            <a:endParaRPr sz="2400" b="1">
              <a:solidFill>
                <a:srgbClr val="FF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FF0000"/>
              </a:solidFill>
              <a:latin typeface="Times New Roman"/>
              <a:ea typeface="Times New Roman"/>
              <a:cs typeface="Times New Roman"/>
              <a:sym typeface="Times New Roman"/>
            </a:endParaRPr>
          </a:p>
        </p:txBody>
      </p:sp>
      <p:sp>
        <p:nvSpPr>
          <p:cNvPr id="119" name="Google Shape;119;p22"/>
          <p:cNvSpPr txBox="1">
            <a:spLocks noGrp="1"/>
          </p:cNvSpPr>
          <p:nvPr>
            <p:ph type="body" idx="1"/>
          </p:nvPr>
        </p:nvSpPr>
        <p:spPr>
          <a:xfrm>
            <a:off x="311700" y="1152475"/>
            <a:ext cx="25347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000000"/>
                </a:solidFill>
                <a:latin typeface="Times New Roman"/>
                <a:ea typeface="Times New Roman"/>
                <a:cs typeface="Times New Roman"/>
                <a:sym typeface="Times New Roman"/>
              </a:rPr>
              <a:t>In Artistic Works</a:t>
            </a:r>
            <a:endParaRPr sz="2000" b="1">
              <a:solidFill>
                <a:srgbClr val="000000"/>
              </a:solidFill>
              <a:latin typeface="Times New Roman"/>
              <a:ea typeface="Times New Roman"/>
              <a:cs typeface="Times New Roman"/>
              <a:sym typeface="Times New Roman"/>
            </a:endParaRPr>
          </a:p>
          <a:p>
            <a:pPr marL="457200" lvl="0" indent="-317500" algn="l" rtl="0">
              <a:lnSpc>
                <a:spcPct val="100000"/>
              </a:lnSpc>
              <a:spcBef>
                <a:spcPts val="1200"/>
              </a:spcBef>
              <a:spcAft>
                <a:spcPts val="0"/>
              </a:spcAft>
              <a:buClr>
                <a:srgbClr val="000000"/>
              </a:buClr>
              <a:buSzPts val="1400"/>
              <a:buFont typeface="Roboto"/>
              <a:buChar char="●"/>
            </a:pPr>
            <a:r>
              <a:rPr lang="en" sz="1400">
                <a:solidFill>
                  <a:srgbClr val="000000"/>
                </a:solidFill>
                <a:latin typeface="Times New Roman"/>
                <a:ea typeface="Times New Roman"/>
                <a:cs typeface="Times New Roman"/>
                <a:sym typeface="Times New Roman"/>
              </a:rPr>
              <a:t>For reproducing the work</a:t>
            </a:r>
            <a:endParaRPr sz="1400">
              <a:solidFill>
                <a:srgbClr val="000000"/>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000000"/>
              </a:buClr>
              <a:buSzPts val="1400"/>
              <a:buFont typeface="Roboto"/>
              <a:buChar char="●"/>
            </a:pPr>
            <a:r>
              <a:rPr lang="en" sz="1400">
                <a:solidFill>
                  <a:srgbClr val="000000"/>
                </a:solidFill>
                <a:latin typeface="Times New Roman"/>
                <a:ea typeface="Times New Roman"/>
                <a:cs typeface="Times New Roman"/>
                <a:sym typeface="Times New Roman"/>
              </a:rPr>
              <a:t>For issuing copies of the work to the public</a:t>
            </a:r>
            <a:endParaRPr sz="1400">
              <a:solidFill>
                <a:srgbClr val="000000"/>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000000"/>
              </a:buClr>
              <a:buSzPts val="1400"/>
              <a:buFont typeface="Roboto"/>
              <a:buChar char="●"/>
            </a:pPr>
            <a:r>
              <a:rPr lang="en" sz="1400">
                <a:solidFill>
                  <a:srgbClr val="000000"/>
                </a:solidFill>
                <a:latin typeface="Times New Roman"/>
                <a:ea typeface="Times New Roman"/>
                <a:cs typeface="Times New Roman"/>
                <a:sym typeface="Times New Roman"/>
              </a:rPr>
              <a:t>For communicating the work to the public</a:t>
            </a:r>
            <a:endParaRPr sz="1400">
              <a:solidFill>
                <a:srgbClr val="000000"/>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000000"/>
              </a:buClr>
              <a:buSzPts val="1400"/>
              <a:buFont typeface="Roboto"/>
              <a:buChar char="●"/>
            </a:pPr>
            <a:r>
              <a:rPr lang="en" sz="1400">
                <a:solidFill>
                  <a:srgbClr val="000000"/>
                </a:solidFill>
                <a:latin typeface="Times New Roman"/>
                <a:ea typeface="Times New Roman"/>
                <a:cs typeface="Times New Roman"/>
                <a:sym typeface="Times New Roman"/>
              </a:rPr>
              <a:t>For including the work in any cinematograph film</a:t>
            </a:r>
            <a:endParaRPr sz="1400">
              <a:solidFill>
                <a:srgbClr val="000000"/>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000000"/>
              </a:buClr>
              <a:buSzPts val="1400"/>
              <a:buFont typeface="Roboto"/>
              <a:buChar char="●"/>
            </a:pPr>
            <a:r>
              <a:rPr lang="en" sz="1400">
                <a:solidFill>
                  <a:srgbClr val="000000"/>
                </a:solidFill>
                <a:latin typeface="Times New Roman"/>
                <a:ea typeface="Times New Roman"/>
                <a:cs typeface="Times New Roman"/>
                <a:sym typeface="Times New Roman"/>
              </a:rPr>
              <a:t>To make any adaptation of the work</a:t>
            </a:r>
            <a:endParaRPr sz="1400">
              <a:solidFill>
                <a:srgbClr val="000000"/>
              </a:solidFill>
            </a:endParaRPr>
          </a:p>
          <a:p>
            <a:pPr marL="0" lvl="0" indent="0" algn="l" rtl="0">
              <a:spcBef>
                <a:spcPts val="1200"/>
              </a:spcBef>
              <a:spcAft>
                <a:spcPts val="1200"/>
              </a:spcAft>
              <a:buNone/>
            </a:pPr>
            <a:endParaRPr sz="2000">
              <a:solidFill>
                <a:srgbClr val="000000"/>
              </a:solidFill>
            </a:endParaRPr>
          </a:p>
        </p:txBody>
      </p:sp>
      <p:sp>
        <p:nvSpPr>
          <p:cNvPr id="120" name="Google Shape;120;p22"/>
          <p:cNvSpPr txBox="1"/>
          <p:nvPr/>
        </p:nvSpPr>
        <p:spPr>
          <a:xfrm>
            <a:off x="2846400" y="1152475"/>
            <a:ext cx="3000000" cy="26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a:latin typeface="Times New Roman"/>
                <a:ea typeface="Times New Roman"/>
                <a:cs typeface="Times New Roman"/>
                <a:sym typeface="Times New Roman"/>
              </a:rPr>
              <a:t>In Cinematographic Films</a:t>
            </a:r>
            <a:endParaRPr sz="2000" b="1">
              <a:latin typeface="Times New Roman"/>
              <a:ea typeface="Times New Roman"/>
              <a:cs typeface="Times New Roman"/>
              <a:sym typeface="Times New Roman"/>
            </a:endParaRPr>
          </a:p>
          <a:p>
            <a:pPr marL="457200" lvl="0" indent="-317500" algn="l" rtl="0">
              <a:spcBef>
                <a:spcPts val="1200"/>
              </a:spcBef>
              <a:spcAft>
                <a:spcPts val="0"/>
              </a:spcAft>
              <a:buSzPts val="1400"/>
              <a:buFont typeface="Times New Roman"/>
              <a:buChar char="●"/>
            </a:pPr>
            <a:r>
              <a:rPr lang="en">
                <a:latin typeface="Times New Roman"/>
                <a:ea typeface="Times New Roman"/>
                <a:cs typeface="Times New Roman"/>
                <a:sym typeface="Times New Roman"/>
              </a:rPr>
              <a:t>For communicating the cinematograph film to the public</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For selling or giving on hire or offer for sale or hire a copy of the film</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For making a copy of the film, which includes a photograph of any image forming part thereof</a:t>
            </a:r>
            <a:endParaRPr/>
          </a:p>
          <a:p>
            <a:pPr marL="0" lvl="0" indent="0" algn="l" rtl="0">
              <a:lnSpc>
                <a:spcPct val="115000"/>
              </a:lnSpc>
              <a:spcBef>
                <a:spcPts val="1200"/>
              </a:spcBef>
              <a:spcAft>
                <a:spcPts val="1200"/>
              </a:spcAft>
              <a:buNone/>
            </a:pPr>
            <a:endParaRPr sz="2000"/>
          </a:p>
        </p:txBody>
      </p:sp>
      <p:sp>
        <p:nvSpPr>
          <p:cNvPr id="121" name="Google Shape;121;p22"/>
          <p:cNvSpPr txBox="1"/>
          <p:nvPr/>
        </p:nvSpPr>
        <p:spPr>
          <a:xfrm>
            <a:off x="5846400" y="1152475"/>
            <a:ext cx="3000000" cy="2742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100" b="1">
                <a:latin typeface="Times New Roman"/>
                <a:ea typeface="Times New Roman"/>
                <a:cs typeface="Times New Roman"/>
                <a:sym typeface="Times New Roman"/>
              </a:rPr>
              <a:t>In Sound Recording</a:t>
            </a:r>
            <a:endParaRPr sz="2100" b="1">
              <a:latin typeface="Times New Roman"/>
              <a:ea typeface="Times New Roman"/>
              <a:cs typeface="Times New Roman"/>
              <a:sym typeface="Times New Roman"/>
            </a:endParaRPr>
          </a:p>
          <a:p>
            <a:pPr marL="457200" lvl="0" indent="-323850" algn="l" rtl="0">
              <a:spcBef>
                <a:spcPts val="1200"/>
              </a:spcBef>
              <a:spcAft>
                <a:spcPts val="0"/>
              </a:spcAft>
              <a:buClr>
                <a:srgbClr val="000000"/>
              </a:buClr>
              <a:buSzPts val="1500"/>
              <a:buFont typeface="Roboto"/>
              <a:buChar char="●"/>
            </a:pPr>
            <a:r>
              <a:rPr lang="en">
                <a:latin typeface="Times New Roman"/>
                <a:ea typeface="Times New Roman"/>
                <a:cs typeface="Times New Roman"/>
                <a:sym typeface="Times New Roman"/>
              </a:rPr>
              <a:t>For making any other sound recording symbolizing it</a:t>
            </a:r>
            <a:endParaRPr>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Roboto"/>
              <a:buChar char="●"/>
            </a:pPr>
            <a:r>
              <a:rPr lang="en">
                <a:latin typeface="Times New Roman"/>
                <a:ea typeface="Times New Roman"/>
                <a:cs typeface="Times New Roman"/>
                <a:sym typeface="Times New Roman"/>
              </a:rPr>
              <a:t>For selling or giving on hire, or offering for sale or hire, any copy of the sound recordings</a:t>
            </a:r>
            <a:endParaRPr>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Roboto"/>
              <a:buChar char="●"/>
            </a:pPr>
            <a:r>
              <a:rPr lang="en">
                <a:latin typeface="Times New Roman"/>
                <a:ea typeface="Times New Roman"/>
                <a:cs typeface="Times New Roman"/>
                <a:sym typeface="Times New Roman"/>
              </a:rPr>
              <a:t>For communicating the sound recordings to the common public</a:t>
            </a:r>
            <a:endParaRPr sz="15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2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3029</Words>
  <Application>Microsoft Office PowerPoint</Application>
  <PresentationFormat>On-screen Show (16:9)</PresentationFormat>
  <Paragraphs>221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Roboto</vt:lpstr>
      <vt:lpstr>Times New Roman</vt:lpstr>
      <vt:lpstr>Verdana</vt:lpstr>
      <vt:lpstr>Simple Light</vt:lpstr>
      <vt:lpstr>Copyright Act </vt:lpstr>
      <vt:lpstr>What is Copyright?</vt:lpstr>
      <vt:lpstr>Reason to register a Copyright</vt:lpstr>
      <vt:lpstr>Procedure </vt:lpstr>
      <vt:lpstr>PowerPoint Presentation</vt:lpstr>
      <vt:lpstr>Duration of Copyright </vt:lpstr>
      <vt:lpstr>Types of Works Protected</vt:lpstr>
      <vt:lpstr>THE COPYRIGHT MEANS AS EXCLUSIVE RIGHT: </vt:lpstr>
      <vt:lpstr>THE COPYRIGHT MEANS AN EXCLUSIVE RIGHT: </vt:lpstr>
      <vt:lpstr>OWNERSHIP OF COPYRIGHT AND RIGHTS OF THE OWNER</vt:lpstr>
      <vt:lpstr>PowerPoint Presentation</vt:lpstr>
      <vt:lpstr>Exceptions To Infringement Under Copyright Act, 1957</vt:lpstr>
      <vt:lpstr>Exceptions To Infringement Under Copyright Act, 1957 [Contd.]</vt:lpstr>
      <vt:lpstr>Remedies available against copyright infringement in India</vt:lpstr>
      <vt:lpstr>YASH RAJ FILMS PVT LTD (Plaintiff) Vs. SRI SAI GANESH PRODUCTIONS &amp; ORS (Defendants) Advocate : JAYANT K MEHTA Decided on 8 July 2019 by the High Court at New Delhi</vt:lpstr>
      <vt:lpstr>PowerPoint Presentation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Act</dc:title>
  <dc:creator>Aastha</dc:creator>
  <cp:lastModifiedBy>Aastha Joshi</cp:lastModifiedBy>
  <cp:revision>18</cp:revision>
  <dcterms:modified xsi:type="dcterms:W3CDTF">2021-05-01T13:13:09Z</dcterms:modified>
</cp:coreProperties>
</file>