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9"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082"/>
  </p:normalViewPr>
  <p:slideViewPr>
    <p:cSldViewPr snapToGrid="0" snapToObjects="1">
      <p:cViewPr varScale="1">
        <p:scale>
          <a:sx n="107" d="100"/>
          <a:sy n="107"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448E-5401-4AB8-B19A-53F650669A86}"/>
              </a:ext>
            </a:extLst>
          </p:cNvPr>
          <p:cNvSpPr>
            <a:spLocks noGrp="1"/>
          </p:cNvSpPr>
          <p:nvPr>
            <p:ph type="ctrTitle"/>
          </p:nvPr>
        </p:nvSpPr>
        <p:spPr>
          <a:xfrm>
            <a:off x="1683171" y="1291103"/>
            <a:ext cx="8825658" cy="1483765"/>
          </a:xfrm>
        </p:spPr>
        <p:txBody>
          <a:bodyPr/>
          <a:lstStyle/>
          <a:p>
            <a:pPr algn="ctr"/>
            <a:r>
              <a:rPr lang="en-US" sz="4400" dirty="0"/>
              <a:t>Segmenting the smartwatch market </a:t>
            </a:r>
            <a:endParaRPr lang="en-IN" sz="4400" dirty="0"/>
          </a:p>
        </p:txBody>
      </p:sp>
      <p:sp>
        <p:nvSpPr>
          <p:cNvPr id="6" name="TextBox 5">
            <a:extLst>
              <a:ext uri="{FF2B5EF4-FFF2-40B4-BE49-F238E27FC236}">
                <a16:creationId xmlns:a16="http://schemas.microsoft.com/office/drawing/2014/main" id="{5FD8CE0A-CFA0-4903-8193-CF5FA145DB47}"/>
              </a:ext>
            </a:extLst>
          </p:cNvPr>
          <p:cNvSpPr txBox="1"/>
          <p:nvPr/>
        </p:nvSpPr>
        <p:spPr>
          <a:xfrm>
            <a:off x="3468210" y="3535572"/>
            <a:ext cx="5255580" cy="2031325"/>
          </a:xfrm>
          <a:prstGeom prst="rect">
            <a:avLst/>
          </a:prstGeom>
          <a:noFill/>
        </p:spPr>
        <p:txBody>
          <a:bodyPr wrap="square" rtlCol="0">
            <a:spAutoFit/>
          </a:bodyPr>
          <a:lstStyle/>
          <a:p>
            <a:pPr algn="ctr"/>
            <a:r>
              <a:rPr lang="en-US" b="1" dirty="0"/>
              <a:t>Group 2</a:t>
            </a:r>
          </a:p>
          <a:p>
            <a:endParaRPr lang="en-US" b="1" dirty="0"/>
          </a:p>
          <a:p>
            <a:r>
              <a:rPr lang="en-US" dirty="0"/>
              <a:t>Aastha Joshi					20020845001</a:t>
            </a:r>
          </a:p>
          <a:p>
            <a:r>
              <a:rPr lang="en-US" dirty="0"/>
              <a:t>Aishwarya Singh					20020845004</a:t>
            </a:r>
          </a:p>
          <a:p>
            <a:r>
              <a:rPr lang="en-US" dirty="0"/>
              <a:t>Harsh Tambe					20020845010</a:t>
            </a:r>
          </a:p>
          <a:p>
            <a:r>
              <a:rPr lang="en-US" dirty="0"/>
              <a:t>Joel Keith Pais					20020845011</a:t>
            </a:r>
          </a:p>
          <a:p>
            <a:r>
              <a:rPr lang="en-US" dirty="0"/>
              <a:t>Taksande Sandeep Ravindra		20020845030</a:t>
            </a:r>
            <a:endParaRPr lang="en-IN" dirty="0"/>
          </a:p>
        </p:txBody>
      </p:sp>
    </p:spTree>
    <p:extLst>
      <p:ext uri="{BB962C8B-B14F-4D97-AF65-F5344CB8AC3E}">
        <p14:creationId xmlns:p14="http://schemas.microsoft.com/office/powerpoint/2010/main" val="338768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697261-D7D9-46AB-9C20-39959D2FB797}"/>
              </a:ext>
            </a:extLst>
          </p:cNvPr>
          <p:cNvSpPr/>
          <p:nvPr/>
        </p:nvSpPr>
        <p:spPr>
          <a:xfrm>
            <a:off x="682069" y="795716"/>
            <a:ext cx="6889072" cy="54280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9533F756-E18A-441E-B983-250F77E04648}"/>
              </a:ext>
            </a:extLst>
          </p:cNvPr>
          <p:cNvGrpSpPr/>
          <p:nvPr/>
        </p:nvGrpSpPr>
        <p:grpSpPr>
          <a:xfrm>
            <a:off x="900344" y="1420983"/>
            <a:ext cx="6452522" cy="4735707"/>
            <a:chOff x="585936" y="883341"/>
            <a:chExt cx="6452522" cy="4735707"/>
          </a:xfrm>
        </p:grpSpPr>
        <p:pic>
          <p:nvPicPr>
            <p:cNvPr id="1028" name="Picture 4" descr="https://lh5.googleusercontent.com/Me9OCKQdNFwKSI-PKVgnXV_aMWWs7wWXGIQYOdfBNl3vhpDw-JKrgtQjwNL26Ho5I11Mw1XUXa3XXIWiIdYCR19PIFf2YoLGeC_C2Jkpxb-gc2k602RNuNWkcCk63MxtNnCTWaR_">
              <a:extLst>
                <a:ext uri="{FF2B5EF4-FFF2-40B4-BE49-F238E27FC236}">
                  <a16:creationId xmlns:a16="http://schemas.microsoft.com/office/drawing/2014/main" id="{51E5236A-62F6-4540-A684-062F25A43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43" y="885437"/>
              <a:ext cx="3113751" cy="18747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640CC16-ABC2-9348-ACCD-D8D8CD667988}"/>
                </a:ext>
              </a:extLst>
            </p:cNvPr>
            <p:cNvPicPr>
              <a:picLocks noChangeAspect="1"/>
            </p:cNvPicPr>
            <p:nvPr/>
          </p:nvPicPr>
          <p:blipFill>
            <a:blip r:embed="rId3"/>
            <a:stretch>
              <a:fillRect/>
            </a:stretch>
          </p:blipFill>
          <p:spPr>
            <a:xfrm>
              <a:off x="585936" y="3261747"/>
              <a:ext cx="3147590" cy="2049523"/>
            </a:xfrm>
            <a:prstGeom prst="rect">
              <a:avLst/>
            </a:prstGeom>
          </p:spPr>
        </p:pic>
        <p:pic>
          <p:nvPicPr>
            <p:cNvPr id="5" name="Picture 4">
              <a:extLst>
                <a:ext uri="{FF2B5EF4-FFF2-40B4-BE49-F238E27FC236}">
                  <a16:creationId xmlns:a16="http://schemas.microsoft.com/office/drawing/2014/main" id="{8A5A374C-5D08-48E0-9E6D-054FE200284E}"/>
                </a:ext>
              </a:extLst>
            </p:cNvPr>
            <p:cNvPicPr>
              <a:picLocks noChangeAspect="1"/>
            </p:cNvPicPr>
            <p:nvPr/>
          </p:nvPicPr>
          <p:blipFill>
            <a:blip r:embed="rId4"/>
            <a:stretch>
              <a:fillRect/>
            </a:stretch>
          </p:blipFill>
          <p:spPr>
            <a:xfrm>
              <a:off x="3924707" y="883341"/>
              <a:ext cx="3113751" cy="4401891"/>
            </a:xfrm>
            <a:prstGeom prst="rect">
              <a:avLst/>
            </a:prstGeom>
          </p:spPr>
        </p:pic>
        <p:sp>
          <p:nvSpPr>
            <p:cNvPr id="6" name="TextBox 5">
              <a:extLst>
                <a:ext uri="{FF2B5EF4-FFF2-40B4-BE49-F238E27FC236}">
                  <a16:creationId xmlns:a16="http://schemas.microsoft.com/office/drawing/2014/main" id="{787B8274-6720-4C52-AD07-97FD0BA7EB42}"/>
                </a:ext>
              </a:extLst>
            </p:cNvPr>
            <p:cNvSpPr txBox="1"/>
            <p:nvPr/>
          </p:nvSpPr>
          <p:spPr>
            <a:xfrm>
              <a:off x="1420879" y="2788250"/>
              <a:ext cx="1251752" cy="307777"/>
            </a:xfrm>
            <a:prstGeom prst="rect">
              <a:avLst/>
            </a:prstGeom>
            <a:noFill/>
          </p:spPr>
          <p:txBody>
            <a:bodyPr wrap="square" rtlCol="0">
              <a:spAutoFit/>
            </a:bodyPr>
            <a:lstStyle/>
            <a:p>
              <a:r>
                <a:rPr lang="en-US" sz="1400" b="1" dirty="0"/>
                <a:t>Elbow curve</a:t>
              </a:r>
              <a:endParaRPr lang="en-IN" sz="1400" b="1" dirty="0"/>
            </a:p>
          </p:txBody>
        </p:sp>
        <p:sp>
          <p:nvSpPr>
            <p:cNvPr id="12" name="TextBox 11">
              <a:extLst>
                <a:ext uri="{FF2B5EF4-FFF2-40B4-BE49-F238E27FC236}">
                  <a16:creationId xmlns:a16="http://schemas.microsoft.com/office/drawing/2014/main" id="{0F208B51-36E7-4273-9B5A-BB2B4EF0DCDB}"/>
                </a:ext>
              </a:extLst>
            </p:cNvPr>
            <p:cNvSpPr txBox="1"/>
            <p:nvPr/>
          </p:nvSpPr>
          <p:spPr>
            <a:xfrm>
              <a:off x="1476776" y="5311271"/>
              <a:ext cx="1358283" cy="307777"/>
            </a:xfrm>
            <a:prstGeom prst="rect">
              <a:avLst/>
            </a:prstGeom>
            <a:noFill/>
          </p:spPr>
          <p:txBody>
            <a:bodyPr wrap="square" rtlCol="0">
              <a:spAutoFit/>
            </a:bodyPr>
            <a:lstStyle/>
            <a:p>
              <a:r>
                <a:rPr lang="en-US" sz="1400" b="1" dirty="0"/>
                <a:t>Dendrogram</a:t>
              </a:r>
              <a:endParaRPr lang="en-IN" sz="1400" b="1" dirty="0"/>
            </a:p>
          </p:txBody>
        </p:sp>
        <p:sp>
          <p:nvSpPr>
            <p:cNvPr id="13" name="TextBox 12">
              <a:extLst>
                <a:ext uri="{FF2B5EF4-FFF2-40B4-BE49-F238E27FC236}">
                  <a16:creationId xmlns:a16="http://schemas.microsoft.com/office/drawing/2014/main" id="{5AA9FB60-0D95-4327-BA75-253EDA4D8AC2}"/>
                </a:ext>
              </a:extLst>
            </p:cNvPr>
            <p:cNvSpPr txBox="1"/>
            <p:nvPr/>
          </p:nvSpPr>
          <p:spPr>
            <a:xfrm>
              <a:off x="4665115" y="5300733"/>
              <a:ext cx="1790384" cy="307777"/>
            </a:xfrm>
            <a:prstGeom prst="rect">
              <a:avLst/>
            </a:prstGeom>
            <a:noFill/>
          </p:spPr>
          <p:txBody>
            <a:bodyPr wrap="square" rtlCol="0">
              <a:spAutoFit/>
            </a:bodyPr>
            <a:lstStyle/>
            <a:p>
              <a:r>
                <a:rPr lang="en-US" sz="1400" b="1" dirty="0"/>
                <a:t>CSV output table</a:t>
              </a:r>
              <a:endParaRPr lang="en-IN" sz="1400" b="1" dirty="0"/>
            </a:p>
          </p:txBody>
        </p:sp>
      </p:grpSp>
      <p:sp>
        <p:nvSpPr>
          <p:cNvPr id="4" name="TextBox 3">
            <a:extLst>
              <a:ext uri="{FF2B5EF4-FFF2-40B4-BE49-F238E27FC236}">
                <a16:creationId xmlns:a16="http://schemas.microsoft.com/office/drawing/2014/main" id="{C18A1791-A61F-7740-9C50-F939AB825CAA}"/>
              </a:ext>
            </a:extLst>
          </p:cNvPr>
          <p:cNvSpPr txBox="1"/>
          <p:nvPr/>
        </p:nvSpPr>
        <p:spPr>
          <a:xfrm>
            <a:off x="3206296" y="876458"/>
            <a:ext cx="1840617" cy="461665"/>
          </a:xfrm>
          <a:prstGeom prst="rect">
            <a:avLst/>
          </a:prstGeom>
          <a:noFill/>
        </p:spPr>
        <p:txBody>
          <a:bodyPr wrap="square" rtlCol="0">
            <a:spAutoFit/>
          </a:bodyPr>
          <a:lstStyle/>
          <a:p>
            <a:pPr algn="ctr"/>
            <a:r>
              <a:rPr lang="en-US" sz="2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OUTPUT</a:t>
            </a:r>
            <a:endParaRPr lang="en-US" sz="2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73F8F546-BCA0-4EB3-A91A-93A50E4D605F}"/>
              </a:ext>
            </a:extLst>
          </p:cNvPr>
          <p:cNvGrpSpPr/>
          <p:nvPr/>
        </p:nvGrpSpPr>
        <p:grpSpPr>
          <a:xfrm>
            <a:off x="7729001" y="1669510"/>
            <a:ext cx="3603594" cy="3297800"/>
            <a:chOff x="7664720" y="3863463"/>
            <a:chExt cx="3415609" cy="2378406"/>
          </a:xfrm>
        </p:grpSpPr>
        <p:sp>
          <p:nvSpPr>
            <p:cNvPr id="10" name="Rectangle 9">
              <a:extLst>
                <a:ext uri="{FF2B5EF4-FFF2-40B4-BE49-F238E27FC236}">
                  <a16:creationId xmlns:a16="http://schemas.microsoft.com/office/drawing/2014/main" id="{87B6DF6A-7ADE-45E5-ACCB-0EA29274312F}"/>
                </a:ext>
              </a:extLst>
            </p:cNvPr>
            <p:cNvSpPr/>
            <p:nvPr/>
          </p:nvSpPr>
          <p:spPr>
            <a:xfrm>
              <a:off x="7664720" y="3863463"/>
              <a:ext cx="3338004" cy="2378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7BE1E1B-6D25-A146-90FA-CCFFDF97E6C2}"/>
                </a:ext>
              </a:extLst>
            </p:cNvPr>
            <p:cNvSpPr txBox="1"/>
            <p:nvPr/>
          </p:nvSpPr>
          <p:spPr>
            <a:xfrm>
              <a:off x="7664720" y="4300064"/>
              <a:ext cx="3415609" cy="1931152"/>
            </a:xfrm>
            <a:prstGeom prst="rect">
              <a:avLst/>
            </a:prstGeom>
            <a:noFill/>
          </p:spPr>
          <p:txBody>
            <a:bodyPr wrap="square" rtlCol="0">
              <a:spAutoFit/>
            </a:bodyPr>
            <a:lstStyle/>
            <a:p>
              <a:r>
                <a:rPr lang="en-IN" sz="1400" b="1" dirty="0"/>
                <a:t>A. Determine the number of distinct segments present in the market as represented in the current respondent sample.</a:t>
              </a:r>
            </a:p>
            <a:p>
              <a:r>
                <a:rPr lang="en-IN" sz="1400" dirty="0"/>
                <a:t> </a:t>
              </a:r>
            </a:p>
            <a:p>
              <a:r>
                <a:rPr lang="en-IN" sz="1400" b="1" dirty="0"/>
                <a:t>Ans:  </a:t>
              </a:r>
              <a:r>
                <a:rPr lang="en-IN" sz="1400" dirty="0"/>
                <a:t>In cluster analysis, the elbow curve method is a heuristic that is used to find the optimal number of clusters in a particular data set. In our data set, the number of clusters will be 3, as is evident from the dendrogram and by the elbow curve as well.</a:t>
              </a:r>
            </a:p>
          </p:txBody>
        </p:sp>
        <p:sp>
          <p:nvSpPr>
            <p:cNvPr id="9" name="TextBox 8">
              <a:extLst>
                <a:ext uri="{FF2B5EF4-FFF2-40B4-BE49-F238E27FC236}">
                  <a16:creationId xmlns:a16="http://schemas.microsoft.com/office/drawing/2014/main" id="{BA28CC18-A107-AF4B-9D9C-24FA8A8B1ADF}"/>
                </a:ext>
              </a:extLst>
            </p:cNvPr>
            <p:cNvSpPr txBox="1"/>
            <p:nvPr/>
          </p:nvSpPr>
          <p:spPr>
            <a:xfrm>
              <a:off x="7734407" y="3938532"/>
              <a:ext cx="2474576" cy="461665"/>
            </a:xfrm>
            <a:prstGeom prst="rect">
              <a:avLst/>
            </a:prstGeom>
            <a:noFill/>
          </p:spPr>
          <p:txBody>
            <a:bodyPr wrap="square" rtlCol="0">
              <a:spAutoFit/>
            </a:bodyPr>
            <a:lstStyle/>
            <a:p>
              <a:r>
                <a:rPr lang="en-US" sz="2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QUESTIONS</a:t>
              </a:r>
            </a:p>
          </p:txBody>
        </p:sp>
      </p:grpSp>
    </p:spTree>
    <p:extLst>
      <p:ext uri="{BB962C8B-B14F-4D97-AF65-F5344CB8AC3E}">
        <p14:creationId xmlns:p14="http://schemas.microsoft.com/office/powerpoint/2010/main" val="305773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47664CD-AC76-6940-847C-30B54019F337}"/>
              </a:ext>
            </a:extLst>
          </p:cNvPr>
          <p:cNvGrpSpPr/>
          <p:nvPr/>
        </p:nvGrpSpPr>
        <p:grpSpPr>
          <a:xfrm>
            <a:off x="362198" y="1555671"/>
            <a:ext cx="11435931" cy="3116721"/>
            <a:chOff x="362198" y="3372593"/>
            <a:chExt cx="11435931" cy="3116721"/>
          </a:xfrm>
        </p:grpSpPr>
        <p:sp>
          <p:nvSpPr>
            <p:cNvPr id="7" name="Rounded Rectangle 6">
              <a:extLst>
                <a:ext uri="{FF2B5EF4-FFF2-40B4-BE49-F238E27FC236}">
                  <a16:creationId xmlns:a16="http://schemas.microsoft.com/office/drawing/2014/main" id="{68B09271-E624-4A46-A60E-FDCEE6722A2B}"/>
                </a:ext>
              </a:extLst>
            </p:cNvPr>
            <p:cNvSpPr/>
            <p:nvPr/>
          </p:nvSpPr>
          <p:spPr>
            <a:xfrm>
              <a:off x="362198" y="3372593"/>
              <a:ext cx="3829792" cy="3111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CLUSTER 1</a:t>
              </a:r>
            </a:p>
            <a:p>
              <a:r>
                <a:rPr lang="en-IN" sz="1200" dirty="0"/>
                <a:t>The average age in this cluster is 40.73 which can be considered to be an upper age range, the Male: Female is 0.51 hence it has almost the same number of males and females. This cluster has the lowest income (3.06) among all the clusters. They have the lowest need for constraint Communication (4.45). They are least interested in Task Management (3.81), Device Sturdiness (3.58), Wellness (3.38), Athlete (2.26) and Style (3.7). Among all the clusters, they are least in having Amazon Prime Account (0.45). </a:t>
              </a:r>
            </a:p>
          </p:txBody>
        </p:sp>
        <p:sp>
          <p:nvSpPr>
            <p:cNvPr id="10" name="Rounded Rectangle 9">
              <a:extLst>
                <a:ext uri="{FF2B5EF4-FFF2-40B4-BE49-F238E27FC236}">
                  <a16:creationId xmlns:a16="http://schemas.microsoft.com/office/drawing/2014/main" id="{C41133CB-0FE9-F64A-A9B8-D9B0F9D1953A}"/>
                </a:ext>
              </a:extLst>
            </p:cNvPr>
            <p:cNvSpPr/>
            <p:nvPr/>
          </p:nvSpPr>
          <p:spPr>
            <a:xfrm>
              <a:off x="4435433" y="3372593"/>
              <a:ext cx="3182586" cy="3111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CLUSTER 2</a:t>
              </a:r>
            </a:p>
            <a:p>
              <a:pPr algn="ctr"/>
              <a:r>
                <a:rPr lang="en-IN" sz="1200" dirty="0"/>
                <a:t>This cluster consists of consumers with average age of 33-34 years and have given highest preference to constant communication (5.02), timely information (4.46), task management (4.67) and well-being (5.01). This is the most educated cluster (1.41) with moderate disposable income (3.47). They want a durable, efficient and a budget-friendly smartwatch option with all the basic features.</a:t>
              </a:r>
            </a:p>
          </p:txBody>
        </p:sp>
        <p:sp>
          <p:nvSpPr>
            <p:cNvPr id="11" name="Rounded Rectangle 10">
              <a:extLst>
                <a:ext uri="{FF2B5EF4-FFF2-40B4-BE49-F238E27FC236}">
                  <a16:creationId xmlns:a16="http://schemas.microsoft.com/office/drawing/2014/main" id="{12BB4356-7F33-B946-A309-A59A53177B45}"/>
                </a:ext>
              </a:extLst>
            </p:cNvPr>
            <p:cNvSpPr/>
            <p:nvPr/>
          </p:nvSpPr>
          <p:spPr>
            <a:xfrm>
              <a:off x="7861462" y="3377980"/>
              <a:ext cx="3936667" cy="3111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CLUSTER 3</a:t>
              </a:r>
            </a:p>
            <a:p>
              <a:r>
                <a:rPr lang="en-IN" sz="1200" dirty="0"/>
                <a:t>This cluster rate more than 5 on wellness (5.5), athlete(5.57) and style (5.02). This segment rates higher than the other two clusters on device sturdiness (4.42) as well. Also this segment contains more females (0.7) and a relatively younger population with an average age of just 26.76. Thus this segment can be seen as a young female-dominated cluster who like to be in line with the latest trends and style. And also belongs to the fitness cult.</a:t>
              </a:r>
            </a:p>
            <a:p>
              <a:br>
                <a:rPr lang="en-IN" sz="1200" dirty="0"/>
              </a:br>
              <a:endParaRPr lang="en-IN" sz="1200" dirty="0"/>
            </a:p>
          </p:txBody>
        </p:sp>
      </p:grpSp>
      <p:grpSp>
        <p:nvGrpSpPr>
          <p:cNvPr id="4" name="Group 3">
            <a:extLst>
              <a:ext uri="{FF2B5EF4-FFF2-40B4-BE49-F238E27FC236}">
                <a16:creationId xmlns:a16="http://schemas.microsoft.com/office/drawing/2014/main" id="{64221194-FD73-4721-9DBA-C12B76D7F41E}"/>
              </a:ext>
            </a:extLst>
          </p:cNvPr>
          <p:cNvGrpSpPr/>
          <p:nvPr/>
        </p:nvGrpSpPr>
        <p:grpSpPr>
          <a:xfrm>
            <a:off x="522243" y="297601"/>
            <a:ext cx="8428906" cy="1179928"/>
            <a:chOff x="362198" y="510642"/>
            <a:chExt cx="7894035" cy="1016804"/>
          </a:xfrm>
        </p:grpSpPr>
        <p:sp>
          <p:nvSpPr>
            <p:cNvPr id="2" name="Rectangle 1">
              <a:extLst>
                <a:ext uri="{FF2B5EF4-FFF2-40B4-BE49-F238E27FC236}">
                  <a16:creationId xmlns:a16="http://schemas.microsoft.com/office/drawing/2014/main" id="{D5BE5062-92D2-4BFD-9465-9439DF5C2DCA}"/>
                </a:ext>
              </a:extLst>
            </p:cNvPr>
            <p:cNvSpPr/>
            <p:nvPr/>
          </p:nvSpPr>
          <p:spPr>
            <a:xfrm>
              <a:off x="362198" y="510642"/>
              <a:ext cx="7894035" cy="9541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0C45172-18DF-3E4B-972F-ACC8BA14DA6B}"/>
                </a:ext>
              </a:extLst>
            </p:cNvPr>
            <p:cNvSpPr txBox="1"/>
            <p:nvPr/>
          </p:nvSpPr>
          <p:spPr>
            <a:xfrm>
              <a:off x="362198" y="573339"/>
              <a:ext cx="7601072" cy="954107"/>
            </a:xfrm>
            <a:prstGeom prst="rect">
              <a:avLst/>
            </a:prstGeom>
            <a:noFill/>
          </p:spPr>
          <p:txBody>
            <a:bodyPr wrap="square" rtlCol="0">
              <a:spAutoFit/>
            </a:bodyPr>
            <a:lstStyle/>
            <a:p>
              <a:r>
                <a:rPr lang="en-IN" sz="1400" b="1" dirty="0"/>
                <a:t>B. After determining the number of segments, describe each using the segmentation and descriptor variables:</a:t>
              </a:r>
            </a:p>
            <a:p>
              <a:r>
                <a:rPr lang="en-IN" sz="1400" dirty="0"/>
                <a:t> </a:t>
              </a:r>
            </a:p>
            <a:p>
              <a:r>
                <a:rPr lang="en-IN" sz="1400" b="1" dirty="0"/>
                <a:t>Ans:  </a:t>
              </a:r>
              <a:r>
                <a:rPr lang="en-IN" sz="1400" dirty="0"/>
                <a:t>The 3 clusters have been decided based on the variables in the csv files.</a:t>
              </a:r>
            </a:p>
          </p:txBody>
        </p:sp>
      </p:grpSp>
      <p:grpSp>
        <p:nvGrpSpPr>
          <p:cNvPr id="5" name="Group 4">
            <a:extLst>
              <a:ext uri="{FF2B5EF4-FFF2-40B4-BE49-F238E27FC236}">
                <a16:creationId xmlns:a16="http://schemas.microsoft.com/office/drawing/2014/main" id="{68FD796A-4D42-43B6-8091-CC059C3DE86C}"/>
              </a:ext>
            </a:extLst>
          </p:cNvPr>
          <p:cNvGrpSpPr/>
          <p:nvPr/>
        </p:nvGrpSpPr>
        <p:grpSpPr>
          <a:xfrm>
            <a:off x="547351" y="4863497"/>
            <a:ext cx="8465009" cy="1634758"/>
            <a:chOff x="547376" y="4863497"/>
            <a:chExt cx="8436826" cy="1634758"/>
          </a:xfrm>
        </p:grpSpPr>
        <p:sp>
          <p:nvSpPr>
            <p:cNvPr id="3" name="Rectangle 2">
              <a:extLst>
                <a:ext uri="{FF2B5EF4-FFF2-40B4-BE49-F238E27FC236}">
                  <a16:creationId xmlns:a16="http://schemas.microsoft.com/office/drawing/2014/main" id="{1C0F53D1-E2C6-4C78-BB60-5D741A50640C}"/>
                </a:ext>
              </a:extLst>
            </p:cNvPr>
            <p:cNvSpPr/>
            <p:nvPr/>
          </p:nvSpPr>
          <p:spPr>
            <a:xfrm>
              <a:off x="555296" y="4863497"/>
              <a:ext cx="8428906" cy="14838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CFBC345-6147-5F42-9CF1-8E2DC918183C}"/>
                </a:ext>
              </a:extLst>
            </p:cNvPr>
            <p:cNvSpPr txBox="1"/>
            <p:nvPr/>
          </p:nvSpPr>
          <p:spPr>
            <a:xfrm>
              <a:off x="547376" y="4897817"/>
              <a:ext cx="8251353" cy="1600438"/>
            </a:xfrm>
            <a:prstGeom prst="rect">
              <a:avLst/>
            </a:prstGeom>
            <a:noFill/>
          </p:spPr>
          <p:txBody>
            <a:bodyPr wrap="square" rtlCol="0">
              <a:spAutoFit/>
            </a:bodyPr>
            <a:lstStyle/>
            <a:p>
              <a:r>
                <a:rPr lang="en-IN" sz="1400" b="1" dirty="0"/>
                <a:t>C. Based on the characteristics create a name for each segment that captures the essence of what makes it unique</a:t>
              </a:r>
            </a:p>
            <a:p>
              <a:endParaRPr lang="en-IN" sz="1400" dirty="0"/>
            </a:p>
            <a:p>
              <a:r>
                <a:rPr lang="en-IN" sz="1400" b="1" dirty="0"/>
                <a:t>Ans: </a:t>
              </a:r>
              <a:r>
                <a:rPr lang="en-IN" sz="1400" dirty="0"/>
                <a:t> Cluster 1 - The middle-aged urbanite class</a:t>
              </a:r>
            </a:p>
            <a:p>
              <a:r>
                <a:rPr lang="en-IN" sz="1400" dirty="0"/>
                <a:t>	Cluster 2 - The erudite class</a:t>
              </a:r>
            </a:p>
            <a:p>
              <a:r>
                <a:rPr lang="en-IN" sz="1400" dirty="0"/>
                <a:t>	Cluster 3 - The young chic class</a:t>
              </a:r>
            </a:p>
            <a:p>
              <a:r>
                <a:rPr lang="en-IN" sz="1400" dirty="0"/>
                <a:t> </a:t>
              </a:r>
            </a:p>
          </p:txBody>
        </p:sp>
      </p:grpSp>
    </p:spTree>
    <p:extLst>
      <p:ext uri="{BB962C8B-B14F-4D97-AF65-F5344CB8AC3E}">
        <p14:creationId xmlns:p14="http://schemas.microsoft.com/office/powerpoint/2010/main" val="329413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A63231B-7526-3A40-B65C-5A5F9EDF10D5}"/>
              </a:ext>
            </a:extLst>
          </p:cNvPr>
          <p:cNvSpPr>
            <a:spLocks noChangeArrowheads="1"/>
          </p:cNvSpPr>
          <p:nvPr/>
        </p:nvSpPr>
        <p:spPr bwMode="auto">
          <a:xfrm>
            <a:off x="733425" y="3226078"/>
            <a:ext cx="602932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4201044C-9F18-7746-B554-80F93D5CEE69}"/>
              </a:ext>
            </a:extLst>
          </p:cNvPr>
          <p:cNvGraphicFramePr>
            <a:graphicFrameLocks noGrp="1"/>
          </p:cNvGraphicFramePr>
          <p:nvPr>
            <p:extLst>
              <p:ext uri="{D42A27DB-BD31-4B8C-83A1-F6EECF244321}">
                <p14:modId xmlns:p14="http://schemas.microsoft.com/office/powerpoint/2010/main" val="1223518361"/>
              </p:ext>
            </p:extLst>
          </p:nvPr>
        </p:nvGraphicFramePr>
        <p:xfrm>
          <a:off x="721126" y="1461236"/>
          <a:ext cx="10595635" cy="2545080"/>
        </p:xfrm>
        <a:graphic>
          <a:graphicData uri="http://schemas.openxmlformats.org/drawingml/2006/table">
            <a:tbl>
              <a:tblPr firstRow="1" bandRow="1">
                <a:tableStyleId>{5C22544A-7EE6-4342-B048-85BDC9FD1C3A}</a:tableStyleId>
              </a:tblPr>
              <a:tblGrid>
                <a:gridCol w="2466316">
                  <a:extLst>
                    <a:ext uri="{9D8B030D-6E8A-4147-A177-3AD203B41FA5}">
                      <a16:colId xmlns:a16="http://schemas.microsoft.com/office/drawing/2014/main" val="4128166062"/>
                    </a:ext>
                  </a:extLst>
                </a:gridCol>
                <a:gridCol w="2678545">
                  <a:extLst>
                    <a:ext uri="{9D8B030D-6E8A-4147-A177-3AD203B41FA5}">
                      <a16:colId xmlns:a16="http://schemas.microsoft.com/office/drawing/2014/main" val="188378611"/>
                    </a:ext>
                  </a:extLst>
                </a:gridCol>
                <a:gridCol w="2529444">
                  <a:extLst>
                    <a:ext uri="{9D8B030D-6E8A-4147-A177-3AD203B41FA5}">
                      <a16:colId xmlns:a16="http://schemas.microsoft.com/office/drawing/2014/main" val="2390751690"/>
                    </a:ext>
                  </a:extLst>
                </a:gridCol>
                <a:gridCol w="2921330">
                  <a:extLst>
                    <a:ext uri="{9D8B030D-6E8A-4147-A177-3AD203B41FA5}">
                      <a16:colId xmlns:a16="http://schemas.microsoft.com/office/drawing/2014/main" val="3967138544"/>
                    </a:ext>
                  </a:extLst>
                </a:gridCol>
              </a:tblGrid>
              <a:tr h="370840">
                <a:tc>
                  <a:txBody>
                    <a:bodyPr/>
                    <a:lstStyle/>
                    <a:p>
                      <a:pPr algn="ctr"/>
                      <a:endParaRPr lang="en-US" sz="1400" dirty="0"/>
                    </a:p>
                  </a:txBody>
                  <a:tcPr/>
                </a:tc>
                <a:tc>
                  <a:txBody>
                    <a:bodyPr/>
                    <a:lstStyle/>
                    <a:p>
                      <a:pPr algn="ctr"/>
                      <a:r>
                        <a:rPr lang="en-US" sz="1400" dirty="0"/>
                        <a:t>Cluster 1</a:t>
                      </a:r>
                    </a:p>
                  </a:txBody>
                  <a:tcPr/>
                </a:tc>
                <a:tc>
                  <a:txBody>
                    <a:bodyPr/>
                    <a:lstStyle/>
                    <a:p>
                      <a:pPr algn="ctr"/>
                      <a:r>
                        <a:rPr lang="en-US" sz="1400" dirty="0"/>
                        <a:t>Cluster 2</a:t>
                      </a:r>
                    </a:p>
                  </a:txBody>
                  <a:tcPr/>
                </a:tc>
                <a:tc>
                  <a:txBody>
                    <a:bodyPr/>
                    <a:lstStyle/>
                    <a:p>
                      <a:pPr algn="ctr"/>
                      <a:r>
                        <a:rPr lang="en-US" sz="1400" dirty="0"/>
                        <a:t>Cluster 3</a:t>
                      </a:r>
                    </a:p>
                  </a:txBody>
                  <a:tcPr/>
                </a:tc>
                <a:extLst>
                  <a:ext uri="{0D108BD9-81ED-4DB2-BD59-A6C34878D82A}">
                    <a16:rowId xmlns:a16="http://schemas.microsoft.com/office/drawing/2014/main" val="3747552458"/>
                  </a:ext>
                </a:extLst>
              </a:tr>
              <a:tr h="370840">
                <a:tc>
                  <a:txBody>
                    <a:bodyPr/>
                    <a:lstStyle/>
                    <a:p>
                      <a:pPr marL="0" algn="ctr" defTabSz="457200" rtl="0" eaLnBrk="1" fontAlgn="t" latinLnBrk="0" hangingPunct="1">
                        <a:spcBef>
                          <a:spcPts val="0"/>
                        </a:spcBef>
                        <a:spcAft>
                          <a:spcPts val="0"/>
                        </a:spcAft>
                      </a:pPr>
                      <a:r>
                        <a:rPr lang="en-IN" sz="1400" kern="1200" dirty="0">
                          <a:solidFill>
                            <a:schemeClr val="dk1"/>
                          </a:solidFill>
                          <a:latin typeface="+mn-lt"/>
                          <a:ea typeface="+mn-ea"/>
                          <a:cs typeface="+mn-cs"/>
                        </a:rPr>
                        <a:t>Attractiveness Score(on a scale of 1-7)</a:t>
                      </a:r>
                    </a:p>
                  </a:txBody>
                  <a:tcPr marL="63500" marR="63500" marT="63500" marB="63500"/>
                </a:tc>
                <a:tc>
                  <a:txBody>
                    <a:bodyPr/>
                    <a:lstStyle/>
                    <a:p>
                      <a:pPr algn="ctr"/>
                      <a:r>
                        <a:rPr lang="en-US" sz="1400" dirty="0"/>
                        <a:t>2</a:t>
                      </a:r>
                    </a:p>
                  </a:txBody>
                  <a:tcPr anchor="ctr"/>
                </a:tc>
                <a:tc>
                  <a:txBody>
                    <a:bodyPr/>
                    <a:lstStyle/>
                    <a:p>
                      <a:pPr algn="ctr"/>
                      <a:r>
                        <a:rPr lang="en-US" sz="1400" dirty="0"/>
                        <a:t>6</a:t>
                      </a:r>
                    </a:p>
                  </a:txBody>
                  <a:tcPr anchor="ctr"/>
                </a:tc>
                <a:tc>
                  <a:txBody>
                    <a:bodyPr/>
                    <a:lstStyle/>
                    <a:p>
                      <a:pPr algn="ctr"/>
                      <a:r>
                        <a:rPr lang="en-US" sz="1400" dirty="0"/>
                        <a:t>5</a:t>
                      </a:r>
                    </a:p>
                  </a:txBody>
                  <a:tcPr anchor="ctr"/>
                </a:tc>
                <a:extLst>
                  <a:ext uri="{0D108BD9-81ED-4DB2-BD59-A6C34878D82A}">
                    <a16:rowId xmlns:a16="http://schemas.microsoft.com/office/drawing/2014/main" val="249998971"/>
                  </a:ext>
                </a:extLst>
              </a:tr>
              <a:tr h="370840">
                <a:tc>
                  <a:txBody>
                    <a:bodyPr/>
                    <a:lstStyle/>
                    <a:p>
                      <a:pPr algn="ctr"/>
                      <a:r>
                        <a:rPr lang="en-US" sz="1400" dirty="0"/>
                        <a:t>Factors</a:t>
                      </a:r>
                    </a:p>
                  </a:txBody>
                  <a:tcPr anchor="ctr"/>
                </a:tc>
                <a:tc>
                  <a:txBody>
                    <a:bodyPr/>
                    <a:lstStyle/>
                    <a:p>
                      <a:pPr marL="285750" indent="-285750" rtl="0" fontAlgn="base">
                        <a:buFont typeface="Arial" panose="020B0604020202020204" pitchFamily="34" charset="0"/>
                        <a:buChar char="•"/>
                      </a:pPr>
                      <a:r>
                        <a:rPr lang="en-IN" sz="1400" kern="1200" dirty="0">
                          <a:solidFill>
                            <a:schemeClr val="dk1"/>
                          </a:solidFill>
                          <a:latin typeface="+mn-lt"/>
                          <a:ea typeface="+mn-ea"/>
                          <a:cs typeface="+mn-cs"/>
                        </a:rPr>
                        <a:t>Not interested to pay a higher amount (price sensitive)</a:t>
                      </a:r>
                    </a:p>
                    <a:p>
                      <a:pPr marL="285750" indent="-285750" rtl="0" fontAlgn="base">
                        <a:buFont typeface="Arial" panose="020B0604020202020204" pitchFamily="34" charset="0"/>
                        <a:buChar char="•"/>
                      </a:pPr>
                      <a:r>
                        <a:rPr lang="en-IN" sz="1400" kern="1200" dirty="0">
                          <a:solidFill>
                            <a:schemeClr val="dk1"/>
                          </a:solidFill>
                          <a:latin typeface="+mn-lt"/>
                          <a:ea typeface="+mn-ea"/>
                          <a:cs typeface="+mn-cs"/>
                        </a:rPr>
                        <a:t>Prefer subtle notifications</a:t>
                      </a:r>
                    </a:p>
                    <a:p>
                      <a:pPr marL="285750" indent="-285750" rtl="0" fontAlgn="base">
                        <a:buFont typeface="Arial" panose="020B0604020202020204" pitchFamily="34" charset="0"/>
                        <a:buChar char="•"/>
                      </a:pPr>
                      <a:r>
                        <a:rPr lang="en-IN" sz="1400" kern="1200" dirty="0">
                          <a:solidFill>
                            <a:schemeClr val="dk1"/>
                          </a:solidFill>
                          <a:latin typeface="+mn-lt"/>
                          <a:ea typeface="+mn-ea"/>
                          <a:cs typeface="+mn-cs"/>
                        </a:rPr>
                        <a:t>Receive creative and fun communication</a:t>
                      </a:r>
                    </a:p>
                    <a:p>
                      <a:pPr algn="l" rtl="0" fontAlgn="base">
                        <a:spcBef>
                          <a:spcPts val="0"/>
                        </a:spcBef>
                        <a:spcAft>
                          <a:spcPts val="0"/>
                        </a:spcAft>
                        <a:buFont typeface="Arial" panose="020B0604020202020204" pitchFamily="34" charset="0"/>
                        <a:buChar char="•"/>
                      </a:pPr>
                      <a:endParaRPr lang="en-IN" sz="1400" kern="1200" dirty="0">
                        <a:solidFill>
                          <a:schemeClr val="dk1"/>
                        </a:solidFill>
                        <a:latin typeface="+mn-lt"/>
                        <a:ea typeface="+mn-ea"/>
                        <a:cs typeface="+mn-cs"/>
                      </a:endParaRPr>
                    </a:p>
                  </a:txBody>
                  <a:tcPr marL="63500" marR="63500" marT="63500" marB="63500"/>
                </a:tc>
                <a:tc>
                  <a:txBody>
                    <a:bodyPr/>
                    <a:lstStyle/>
                    <a:p>
                      <a:pPr marL="285750" indent="-285750" algn="l" rtl="0" fontAlgn="base">
                        <a:buFont typeface="Arial" panose="020B0604020202020204" pitchFamily="34" charset="0"/>
                        <a:buChar char="•"/>
                      </a:pPr>
                      <a:r>
                        <a:rPr lang="en-IN" sz="1400" kern="1200" dirty="0">
                          <a:solidFill>
                            <a:schemeClr val="dk1"/>
                          </a:solidFill>
                          <a:latin typeface="+mn-lt"/>
                          <a:ea typeface="+mn-ea"/>
                          <a:cs typeface="+mn-cs"/>
                        </a:rPr>
                        <a:t>Have a moderate budget.</a:t>
                      </a:r>
                    </a:p>
                    <a:p>
                      <a:pPr marL="285750" indent="-285750" algn="l" rtl="0" fontAlgn="base">
                        <a:buFont typeface="Arial" panose="020B0604020202020204" pitchFamily="34" charset="0"/>
                        <a:buChar char="•"/>
                      </a:pPr>
                      <a:r>
                        <a:rPr lang="en-IN" sz="1400" kern="1200" dirty="0">
                          <a:solidFill>
                            <a:schemeClr val="dk1"/>
                          </a:solidFill>
                          <a:latin typeface="+mn-lt"/>
                          <a:ea typeface="+mn-ea"/>
                          <a:cs typeface="+mn-cs"/>
                        </a:rPr>
                        <a:t>Demand value for money product.</a:t>
                      </a:r>
                    </a:p>
                    <a:p>
                      <a:pPr marL="285750" indent="-285750" algn="l" rtl="0" fontAlgn="base">
                        <a:buFont typeface="Arial" panose="020B0604020202020204" pitchFamily="34" charset="0"/>
                        <a:buChar char="•"/>
                      </a:pPr>
                      <a:r>
                        <a:rPr lang="en-IN" sz="1400" kern="1200" dirty="0">
                          <a:solidFill>
                            <a:schemeClr val="dk1"/>
                          </a:solidFill>
                          <a:latin typeface="+mn-lt"/>
                          <a:ea typeface="+mn-ea"/>
                          <a:cs typeface="+mn-cs"/>
                        </a:rPr>
                        <a:t>Wellness and constant communication</a:t>
                      </a:r>
                    </a:p>
                    <a:p>
                      <a:pPr algn="l"/>
                      <a:endParaRPr lang="en-US" sz="1400" kern="1200" dirty="0">
                        <a:solidFill>
                          <a:schemeClr val="dk1"/>
                        </a:solidFill>
                        <a:latin typeface="+mn-lt"/>
                        <a:ea typeface="+mn-ea"/>
                        <a:cs typeface="+mn-cs"/>
                      </a:endParaRPr>
                    </a:p>
                  </a:txBody>
                  <a:tcPr/>
                </a:tc>
                <a:tc>
                  <a:txBody>
                    <a:bodyPr/>
                    <a:lstStyle/>
                    <a:p>
                      <a:pPr marL="285750" indent="-285750" algn="l" rtl="0" fontAlgn="base">
                        <a:buFont typeface="Arial" panose="020B0604020202020204" pitchFamily="34" charset="0"/>
                        <a:buChar char="•"/>
                      </a:pPr>
                      <a:r>
                        <a:rPr lang="en-IN" sz="1400" kern="1200" dirty="0">
                          <a:solidFill>
                            <a:schemeClr val="dk1"/>
                          </a:solidFill>
                          <a:latin typeface="+mn-lt"/>
                          <a:ea typeface="+mn-ea"/>
                          <a:cs typeface="+mn-cs"/>
                        </a:rPr>
                        <a:t>Can go for luxurious products</a:t>
                      </a:r>
                    </a:p>
                    <a:p>
                      <a:pPr marL="285750" indent="-285750" algn="l" rtl="0" fontAlgn="base">
                        <a:buFont typeface="Arial" panose="020B0604020202020204" pitchFamily="34" charset="0"/>
                        <a:buChar char="•"/>
                      </a:pPr>
                      <a:r>
                        <a:rPr lang="en-IN" sz="1400" kern="1200" dirty="0">
                          <a:solidFill>
                            <a:schemeClr val="dk1"/>
                          </a:solidFill>
                          <a:latin typeface="+mn-lt"/>
                          <a:ea typeface="+mn-ea"/>
                          <a:cs typeface="+mn-cs"/>
                        </a:rPr>
                        <a:t>Not price sensitive</a:t>
                      </a:r>
                    </a:p>
                    <a:p>
                      <a:pPr marL="285750" indent="-285750" algn="l" rtl="0" fontAlgn="base">
                        <a:buFont typeface="Arial" panose="020B0604020202020204" pitchFamily="34" charset="0"/>
                        <a:buChar char="•"/>
                      </a:pPr>
                      <a:r>
                        <a:rPr lang="en-IN" sz="1400" kern="1200" dirty="0">
                          <a:solidFill>
                            <a:schemeClr val="dk1"/>
                          </a:solidFill>
                          <a:latin typeface="+mn-lt"/>
                          <a:ea typeface="+mn-ea"/>
                          <a:cs typeface="+mn-cs"/>
                        </a:rPr>
                        <a:t>Keep up with trend </a:t>
                      </a:r>
                    </a:p>
                    <a:p>
                      <a:pPr marL="285750" indent="-285750" algn="l" rtl="0" fontAlgn="base">
                        <a:buFont typeface="Arial" panose="020B0604020202020204" pitchFamily="34" charset="0"/>
                        <a:buChar char="•"/>
                      </a:pPr>
                      <a:r>
                        <a:rPr lang="en-IN" sz="1400" kern="1200" dirty="0">
                          <a:solidFill>
                            <a:schemeClr val="dk1"/>
                          </a:solidFill>
                          <a:latin typeface="+mn-lt"/>
                          <a:ea typeface="+mn-ea"/>
                          <a:cs typeface="+mn-cs"/>
                        </a:rPr>
                        <a:t>Forms a large segment for fitness oriented high end products.</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230126028"/>
                  </a:ext>
                </a:extLst>
              </a:tr>
            </a:tbl>
          </a:graphicData>
        </a:graphic>
      </p:graphicFrame>
      <p:grpSp>
        <p:nvGrpSpPr>
          <p:cNvPr id="4" name="Group 3">
            <a:extLst>
              <a:ext uri="{FF2B5EF4-FFF2-40B4-BE49-F238E27FC236}">
                <a16:creationId xmlns:a16="http://schemas.microsoft.com/office/drawing/2014/main" id="{3BF6B5E0-B367-4C9D-B8B1-F709FA5FA2EE}"/>
              </a:ext>
            </a:extLst>
          </p:cNvPr>
          <p:cNvGrpSpPr/>
          <p:nvPr/>
        </p:nvGrpSpPr>
        <p:grpSpPr>
          <a:xfrm>
            <a:off x="733425" y="4376692"/>
            <a:ext cx="8863336" cy="1895782"/>
            <a:chOff x="733425" y="4417623"/>
            <a:chExt cx="8863336" cy="1744367"/>
          </a:xfrm>
        </p:grpSpPr>
        <p:sp>
          <p:nvSpPr>
            <p:cNvPr id="2" name="Rectangle 1">
              <a:extLst>
                <a:ext uri="{FF2B5EF4-FFF2-40B4-BE49-F238E27FC236}">
                  <a16:creationId xmlns:a16="http://schemas.microsoft.com/office/drawing/2014/main" id="{E0E6272F-F7FD-45B8-9D59-AA41386DCBD3}"/>
                </a:ext>
              </a:extLst>
            </p:cNvPr>
            <p:cNvSpPr/>
            <p:nvPr/>
          </p:nvSpPr>
          <p:spPr>
            <a:xfrm>
              <a:off x="733425" y="4417623"/>
              <a:ext cx="8863336" cy="16369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7D8880E-861B-3B48-A48E-C04C8F99E3CB}"/>
                </a:ext>
              </a:extLst>
            </p:cNvPr>
            <p:cNvSpPr txBox="1"/>
            <p:nvPr/>
          </p:nvSpPr>
          <p:spPr>
            <a:xfrm>
              <a:off x="772316" y="4491141"/>
              <a:ext cx="8502732" cy="1670849"/>
            </a:xfrm>
            <a:prstGeom prst="rect">
              <a:avLst/>
            </a:prstGeom>
            <a:noFill/>
          </p:spPr>
          <p:txBody>
            <a:bodyPr wrap="square" rtlCol="0">
              <a:spAutoFit/>
            </a:bodyPr>
            <a:lstStyle/>
            <a:p>
              <a:r>
                <a:rPr lang="en-IN" sz="1400" b="1" dirty="0"/>
                <a:t>E. Identify the segment(s) you believe is Intel’s best target</a:t>
              </a:r>
            </a:p>
            <a:p>
              <a:endParaRPr lang="en-IN" sz="1400" dirty="0"/>
            </a:p>
            <a:p>
              <a:r>
                <a:rPr lang="en-IN" sz="1400" b="1" dirty="0"/>
                <a:t>Ans: </a:t>
              </a:r>
              <a:r>
                <a:rPr lang="en-IN" sz="1400" dirty="0"/>
                <a:t>The combined clusters 2 and 3 represent 53.9% of the overall sample size. Moreover, the income level of these two clusters are more than that of 1. So we feel they can be enthusiastic in investing in smartwatches and can even go for a higher range product. These two clusters form a younger generation with an age range of 26-36. Hence, we feel that Intel should target these two clusters.</a:t>
              </a:r>
              <a:r>
                <a:rPr lang="en-IN" sz="1600" dirty="0"/>
                <a:t> </a:t>
              </a:r>
              <a:br>
                <a:rPr lang="en-IN" sz="1200" dirty="0"/>
              </a:br>
              <a:endParaRPr lang="en-US" sz="1200" dirty="0"/>
            </a:p>
          </p:txBody>
        </p:sp>
      </p:grpSp>
      <p:grpSp>
        <p:nvGrpSpPr>
          <p:cNvPr id="9" name="Group 8">
            <a:extLst>
              <a:ext uri="{FF2B5EF4-FFF2-40B4-BE49-F238E27FC236}">
                <a16:creationId xmlns:a16="http://schemas.microsoft.com/office/drawing/2014/main" id="{07BC256E-6F76-44B3-87E6-1103047B6F76}"/>
              </a:ext>
            </a:extLst>
          </p:cNvPr>
          <p:cNvGrpSpPr/>
          <p:nvPr/>
        </p:nvGrpSpPr>
        <p:grpSpPr>
          <a:xfrm>
            <a:off x="733425" y="559293"/>
            <a:ext cx="8774559" cy="709367"/>
            <a:chOff x="733425" y="559293"/>
            <a:chExt cx="8774559" cy="709367"/>
          </a:xfrm>
        </p:grpSpPr>
        <p:sp>
          <p:nvSpPr>
            <p:cNvPr id="8" name="Rectangle 7">
              <a:extLst>
                <a:ext uri="{FF2B5EF4-FFF2-40B4-BE49-F238E27FC236}">
                  <a16:creationId xmlns:a16="http://schemas.microsoft.com/office/drawing/2014/main" id="{6C28B95B-F8B3-489B-B162-FA23035E42F4}"/>
                </a:ext>
              </a:extLst>
            </p:cNvPr>
            <p:cNvSpPr/>
            <p:nvPr/>
          </p:nvSpPr>
          <p:spPr>
            <a:xfrm>
              <a:off x="733425" y="559293"/>
              <a:ext cx="8774559" cy="7093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9D54B45-2693-5A4F-A594-66100ADF4161}"/>
                </a:ext>
              </a:extLst>
            </p:cNvPr>
            <p:cNvSpPr txBox="1"/>
            <p:nvPr/>
          </p:nvSpPr>
          <p:spPr>
            <a:xfrm>
              <a:off x="733425" y="676480"/>
              <a:ext cx="8502732" cy="523220"/>
            </a:xfrm>
            <a:prstGeom prst="rect">
              <a:avLst/>
            </a:prstGeom>
            <a:noFill/>
          </p:spPr>
          <p:txBody>
            <a:bodyPr wrap="square" rtlCol="0">
              <a:spAutoFit/>
            </a:bodyPr>
            <a:lstStyle/>
            <a:p>
              <a:r>
                <a:rPr lang="en-IN" sz="1400" b="1" dirty="0"/>
                <a:t>D. Rate the attractiveness of each smartwatch segment on a scale of 1-7. Explain the factors that went into your rating.</a:t>
              </a:r>
            </a:p>
          </p:txBody>
        </p:sp>
      </p:grpSp>
    </p:spTree>
    <p:extLst>
      <p:ext uri="{BB962C8B-B14F-4D97-AF65-F5344CB8AC3E}">
        <p14:creationId xmlns:p14="http://schemas.microsoft.com/office/powerpoint/2010/main" val="211356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3C975-DA6E-4C92-BE4D-2F39361406BE}"/>
              </a:ext>
            </a:extLst>
          </p:cNvPr>
          <p:cNvSpPr txBox="1"/>
          <p:nvPr/>
        </p:nvSpPr>
        <p:spPr>
          <a:xfrm>
            <a:off x="3659079" y="2875002"/>
            <a:ext cx="4873841" cy="1107996"/>
          </a:xfrm>
          <a:prstGeom prst="rect">
            <a:avLst/>
          </a:prstGeom>
          <a:noFill/>
        </p:spPr>
        <p:txBody>
          <a:bodyPr wrap="square" rtlCol="0">
            <a:spAutoFit/>
          </a:bodyPr>
          <a:lstStyle/>
          <a:p>
            <a:r>
              <a:rPr lang="en-US" sz="6600" dirty="0"/>
              <a:t>THANK YOU</a:t>
            </a:r>
            <a:endParaRPr lang="en-IN" sz="6600" dirty="0"/>
          </a:p>
        </p:txBody>
      </p:sp>
    </p:spTree>
    <p:extLst>
      <p:ext uri="{BB962C8B-B14F-4D97-AF65-F5344CB8AC3E}">
        <p14:creationId xmlns:p14="http://schemas.microsoft.com/office/powerpoint/2010/main" val="3958832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688</Words>
  <Application>Microsoft Macintosh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Ion</vt:lpstr>
      <vt:lpstr>Segmenting the smartwatch market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Aastha</dc:creator>
  <cp:lastModifiedBy>Aishwarya Singh</cp:lastModifiedBy>
  <cp:revision>21</cp:revision>
  <dcterms:created xsi:type="dcterms:W3CDTF">2021-03-09T19:05:24Z</dcterms:created>
  <dcterms:modified xsi:type="dcterms:W3CDTF">2021-03-10T09:09:00Z</dcterms:modified>
</cp:coreProperties>
</file>