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C72DE-493B-49DB-9B06-AFC34664F3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824BDD-C4CA-4D97-B9DC-C5E2D2A194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90D952-DE54-4D6F-B9B8-4D16B688802D}"/>
              </a:ext>
            </a:extLst>
          </p:cNvPr>
          <p:cNvSpPr>
            <a:spLocks noGrp="1"/>
          </p:cNvSpPr>
          <p:nvPr>
            <p:ph type="dt" sz="half" idx="10"/>
          </p:nvPr>
        </p:nvSpPr>
        <p:spPr/>
        <p:txBody>
          <a:bodyPr/>
          <a:lstStyle/>
          <a:p>
            <a:fld id="{2EB67B45-9E19-48A9-AEE9-011309A4D9EB}" type="datetimeFigureOut">
              <a:rPr lang="en-IN" smtClean="0"/>
              <a:t>10-12-2020</a:t>
            </a:fld>
            <a:endParaRPr lang="en-IN"/>
          </a:p>
        </p:txBody>
      </p:sp>
      <p:sp>
        <p:nvSpPr>
          <p:cNvPr id="5" name="Footer Placeholder 4">
            <a:extLst>
              <a:ext uri="{FF2B5EF4-FFF2-40B4-BE49-F238E27FC236}">
                <a16:creationId xmlns:a16="http://schemas.microsoft.com/office/drawing/2014/main" id="{EDF06112-7CE4-4DC7-A87A-CF8BD68A62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33632D-C371-4D73-9E60-3E253FDBDBBA}"/>
              </a:ext>
            </a:extLst>
          </p:cNvPr>
          <p:cNvSpPr>
            <a:spLocks noGrp="1"/>
          </p:cNvSpPr>
          <p:nvPr>
            <p:ph type="sldNum" sz="quarter" idx="12"/>
          </p:nvPr>
        </p:nvSpPr>
        <p:spPr/>
        <p:txBody>
          <a:bodyPr/>
          <a:lstStyle/>
          <a:p>
            <a:fld id="{7A7C68C6-9897-4C69-8C34-4A934E87AEA0}" type="slidenum">
              <a:rPr lang="en-IN" smtClean="0"/>
              <a:t>‹#›</a:t>
            </a:fld>
            <a:endParaRPr lang="en-IN"/>
          </a:p>
        </p:txBody>
      </p:sp>
    </p:spTree>
    <p:extLst>
      <p:ext uri="{BB962C8B-B14F-4D97-AF65-F5344CB8AC3E}">
        <p14:creationId xmlns:p14="http://schemas.microsoft.com/office/powerpoint/2010/main" val="2068158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E67F8-A0E6-4A80-97D6-985A69E641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4BE96E-57B7-4C81-97F6-ACFD3B6E09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209937-8A1A-49E8-B4E8-F42B734577D9}"/>
              </a:ext>
            </a:extLst>
          </p:cNvPr>
          <p:cNvSpPr>
            <a:spLocks noGrp="1"/>
          </p:cNvSpPr>
          <p:nvPr>
            <p:ph type="dt" sz="half" idx="10"/>
          </p:nvPr>
        </p:nvSpPr>
        <p:spPr/>
        <p:txBody>
          <a:bodyPr/>
          <a:lstStyle/>
          <a:p>
            <a:fld id="{2EB67B45-9E19-48A9-AEE9-011309A4D9EB}" type="datetimeFigureOut">
              <a:rPr lang="en-IN" smtClean="0"/>
              <a:t>10-12-2020</a:t>
            </a:fld>
            <a:endParaRPr lang="en-IN"/>
          </a:p>
        </p:txBody>
      </p:sp>
      <p:sp>
        <p:nvSpPr>
          <p:cNvPr id="5" name="Footer Placeholder 4">
            <a:extLst>
              <a:ext uri="{FF2B5EF4-FFF2-40B4-BE49-F238E27FC236}">
                <a16:creationId xmlns:a16="http://schemas.microsoft.com/office/drawing/2014/main" id="{9DD04996-7B90-4E6B-ABE7-728D833389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2F182C-7E38-4586-90DE-A531E7CB8C90}"/>
              </a:ext>
            </a:extLst>
          </p:cNvPr>
          <p:cNvSpPr>
            <a:spLocks noGrp="1"/>
          </p:cNvSpPr>
          <p:nvPr>
            <p:ph type="sldNum" sz="quarter" idx="12"/>
          </p:nvPr>
        </p:nvSpPr>
        <p:spPr/>
        <p:txBody>
          <a:bodyPr/>
          <a:lstStyle/>
          <a:p>
            <a:fld id="{7A7C68C6-9897-4C69-8C34-4A934E87AEA0}" type="slidenum">
              <a:rPr lang="en-IN" smtClean="0"/>
              <a:t>‹#›</a:t>
            </a:fld>
            <a:endParaRPr lang="en-IN"/>
          </a:p>
        </p:txBody>
      </p:sp>
    </p:spTree>
    <p:extLst>
      <p:ext uri="{BB962C8B-B14F-4D97-AF65-F5344CB8AC3E}">
        <p14:creationId xmlns:p14="http://schemas.microsoft.com/office/powerpoint/2010/main" val="191771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616D73-B6E8-4C2A-AF4B-FC01775ED2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5DB6C9-0FB1-4247-AE9A-60FA53E797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601222-2663-4D10-A9FC-61E1A0E20A43}"/>
              </a:ext>
            </a:extLst>
          </p:cNvPr>
          <p:cNvSpPr>
            <a:spLocks noGrp="1"/>
          </p:cNvSpPr>
          <p:nvPr>
            <p:ph type="dt" sz="half" idx="10"/>
          </p:nvPr>
        </p:nvSpPr>
        <p:spPr/>
        <p:txBody>
          <a:bodyPr/>
          <a:lstStyle/>
          <a:p>
            <a:fld id="{2EB67B45-9E19-48A9-AEE9-011309A4D9EB}" type="datetimeFigureOut">
              <a:rPr lang="en-IN" smtClean="0"/>
              <a:t>10-12-2020</a:t>
            </a:fld>
            <a:endParaRPr lang="en-IN"/>
          </a:p>
        </p:txBody>
      </p:sp>
      <p:sp>
        <p:nvSpPr>
          <p:cNvPr id="5" name="Footer Placeholder 4">
            <a:extLst>
              <a:ext uri="{FF2B5EF4-FFF2-40B4-BE49-F238E27FC236}">
                <a16:creationId xmlns:a16="http://schemas.microsoft.com/office/drawing/2014/main" id="{A9B5CB90-9F49-432D-9D45-FCE9C90829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B1D2E3-9511-4E5B-AE65-CEFE27B727D9}"/>
              </a:ext>
            </a:extLst>
          </p:cNvPr>
          <p:cNvSpPr>
            <a:spLocks noGrp="1"/>
          </p:cNvSpPr>
          <p:nvPr>
            <p:ph type="sldNum" sz="quarter" idx="12"/>
          </p:nvPr>
        </p:nvSpPr>
        <p:spPr/>
        <p:txBody>
          <a:bodyPr/>
          <a:lstStyle/>
          <a:p>
            <a:fld id="{7A7C68C6-9897-4C69-8C34-4A934E87AEA0}" type="slidenum">
              <a:rPr lang="en-IN" smtClean="0"/>
              <a:t>‹#›</a:t>
            </a:fld>
            <a:endParaRPr lang="en-IN"/>
          </a:p>
        </p:txBody>
      </p:sp>
    </p:spTree>
    <p:extLst>
      <p:ext uri="{BB962C8B-B14F-4D97-AF65-F5344CB8AC3E}">
        <p14:creationId xmlns:p14="http://schemas.microsoft.com/office/powerpoint/2010/main" val="61474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76828-637D-49AD-A553-AFFE6FC0A9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1F8BA8-0536-48B1-87D4-FA7B43DBD1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08D31D-C470-407F-B5ED-DA317B4635CE}"/>
              </a:ext>
            </a:extLst>
          </p:cNvPr>
          <p:cNvSpPr>
            <a:spLocks noGrp="1"/>
          </p:cNvSpPr>
          <p:nvPr>
            <p:ph type="dt" sz="half" idx="10"/>
          </p:nvPr>
        </p:nvSpPr>
        <p:spPr/>
        <p:txBody>
          <a:bodyPr/>
          <a:lstStyle/>
          <a:p>
            <a:fld id="{2EB67B45-9E19-48A9-AEE9-011309A4D9EB}" type="datetimeFigureOut">
              <a:rPr lang="en-IN" smtClean="0"/>
              <a:t>10-12-2020</a:t>
            </a:fld>
            <a:endParaRPr lang="en-IN"/>
          </a:p>
        </p:txBody>
      </p:sp>
      <p:sp>
        <p:nvSpPr>
          <p:cNvPr id="5" name="Footer Placeholder 4">
            <a:extLst>
              <a:ext uri="{FF2B5EF4-FFF2-40B4-BE49-F238E27FC236}">
                <a16:creationId xmlns:a16="http://schemas.microsoft.com/office/drawing/2014/main" id="{28F877E7-DDD6-4AA6-A881-1E72F271C3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729FD1-B42B-440E-940B-304BD8F0D15B}"/>
              </a:ext>
            </a:extLst>
          </p:cNvPr>
          <p:cNvSpPr>
            <a:spLocks noGrp="1"/>
          </p:cNvSpPr>
          <p:nvPr>
            <p:ph type="sldNum" sz="quarter" idx="12"/>
          </p:nvPr>
        </p:nvSpPr>
        <p:spPr/>
        <p:txBody>
          <a:bodyPr/>
          <a:lstStyle/>
          <a:p>
            <a:fld id="{7A7C68C6-9897-4C69-8C34-4A934E87AEA0}" type="slidenum">
              <a:rPr lang="en-IN" smtClean="0"/>
              <a:t>‹#›</a:t>
            </a:fld>
            <a:endParaRPr lang="en-IN"/>
          </a:p>
        </p:txBody>
      </p:sp>
    </p:spTree>
    <p:extLst>
      <p:ext uri="{BB962C8B-B14F-4D97-AF65-F5344CB8AC3E}">
        <p14:creationId xmlns:p14="http://schemas.microsoft.com/office/powerpoint/2010/main" val="1965754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C2673-1489-4CDD-924D-BA3240112A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F69F89-9A30-476C-89E2-1C5C0C7FEF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D3DD63-83F4-4E73-8CCF-21BB24D9C609}"/>
              </a:ext>
            </a:extLst>
          </p:cNvPr>
          <p:cNvSpPr>
            <a:spLocks noGrp="1"/>
          </p:cNvSpPr>
          <p:nvPr>
            <p:ph type="dt" sz="half" idx="10"/>
          </p:nvPr>
        </p:nvSpPr>
        <p:spPr/>
        <p:txBody>
          <a:bodyPr/>
          <a:lstStyle/>
          <a:p>
            <a:fld id="{2EB67B45-9E19-48A9-AEE9-011309A4D9EB}" type="datetimeFigureOut">
              <a:rPr lang="en-IN" smtClean="0"/>
              <a:t>10-12-2020</a:t>
            </a:fld>
            <a:endParaRPr lang="en-IN"/>
          </a:p>
        </p:txBody>
      </p:sp>
      <p:sp>
        <p:nvSpPr>
          <p:cNvPr id="5" name="Footer Placeholder 4">
            <a:extLst>
              <a:ext uri="{FF2B5EF4-FFF2-40B4-BE49-F238E27FC236}">
                <a16:creationId xmlns:a16="http://schemas.microsoft.com/office/drawing/2014/main" id="{A252522A-97C7-4867-BF32-FE931FAA26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B09C3B-B1E0-41FB-A39C-E87047224593}"/>
              </a:ext>
            </a:extLst>
          </p:cNvPr>
          <p:cNvSpPr>
            <a:spLocks noGrp="1"/>
          </p:cNvSpPr>
          <p:nvPr>
            <p:ph type="sldNum" sz="quarter" idx="12"/>
          </p:nvPr>
        </p:nvSpPr>
        <p:spPr/>
        <p:txBody>
          <a:bodyPr/>
          <a:lstStyle/>
          <a:p>
            <a:fld id="{7A7C68C6-9897-4C69-8C34-4A934E87AEA0}" type="slidenum">
              <a:rPr lang="en-IN" smtClean="0"/>
              <a:t>‹#›</a:t>
            </a:fld>
            <a:endParaRPr lang="en-IN"/>
          </a:p>
        </p:txBody>
      </p:sp>
    </p:spTree>
    <p:extLst>
      <p:ext uri="{BB962C8B-B14F-4D97-AF65-F5344CB8AC3E}">
        <p14:creationId xmlns:p14="http://schemas.microsoft.com/office/powerpoint/2010/main" val="110972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1AD3-9F02-4723-992E-4607BE6574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4F49AB-41B7-43DE-8E52-130EFEC997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0D94E4-913D-4668-AE2F-ABD3BCBEEE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C9C9A8-D218-44CE-A027-AED7EBECCCAF}"/>
              </a:ext>
            </a:extLst>
          </p:cNvPr>
          <p:cNvSpPr>
            <a:spLocks noGrp="1"/>
          </p:cNvSpPr>
          <p:nvPr>
            <p:ph type="dt" sz="half" idx="10"/>
          </p:nvPr>
        </p:nvSpPr>
        <p:spPr/>
        <p:txBody>
          <a:bodyPr/>
          <a:lstStyle/>
          <a:p>
            <a:fld id="{2EB67B45-9E19-48A9-AEE9-011309A4D9EB}" type="datetimeFigureOut">
              <a:rPr lang="en-IN" smtClean="0"/>
              <a:t>10-12-2020</a:t>
            </a:fld>
            <a:endParaRPr lang="en-IN"/>
          </a:p>
        </p:txBody>
      </p:sp>
      <p:sp>
        <p:nvSpPr>
          <p:cNvPr id="6" name="Footer Placeholder 5">
            <a:extLst>
              <a:ext uri="{FF2B5EF4-FFF2-40B4-BE49-F238E27FC236}">
                <a16:creationId xmlns:a16="http://schemas.microsoft.com/office/drawing/2014/main" id="{279D0D33-247F-416A-B787-E267D000AE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8B4712-0123-4A83-B90F-6FBB4000C8B3}"/>
              </a:ext>
            </a:extLst>
          </p:cNvPr>
          <p:cNvSpPr>
            <a:spLocks noGrp="1"/>
          </p:cNvSpPr>
          <p:nvPr>
            <p:ph type="sldNum" sz="quarter" idx="12"/>
          </p:nvPr>
        </p:nvSpPr>
        <p:spPr/>
        <p:txBody>
          <a:bodyPr/>
          <a:lstStyle/>
          <a:p>
            <a:fld id="{7A7C68C6-9897-4C69-8C34-4A934E87AEA0}" type="slidenum">
              <a:rPr lang="en-IN" smtClean="0"/>
              <a:t>‹#›</a:t>
            </a:fld>
            <a:endParaRPr lang="en-IN"/>
          </a:p>
        </p:txBody>
      </p:sp>
    </p:spTree>
    <p:extLst>
      <p:ext uri="{BB962C8B-B14F-4D97-AF65-F5344CB8AC3E}">
        <p14:creationId xmlns:p14="http://schemas.microsoft.com/office/powerpoint/2010/main" val="123390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0707-78D3-4647-94A6-22DC88A8BA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7FE076-38A6-4E60-9E42-2FBBB06D72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27090E-3630-404A-A541-7CBEBE3107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04C82B-D82D-4DE1-86B0-2992B641C9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E53021-1360-4C24-B60F-CAD88DEC94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65EBD9-6D26-488F-B47E-62DE5ADF284E}"/>
              </a:ext>
            </a:extLst>
          </p:cNvPr>
          <p:cNvSpPr>
            <a:spLocks noGrp="1"/>
          </p:cNvSpPr>
          <p:nvPr>
            <p:ph type="dt" sz="half" idx="10"/>
          </p:nvPr>
        </p:nvSpPr>
        <p:spPr/>
        <p:txBody>
          <a:bodyPr/>
          <a:lstStyle/>
          <a:p>
            <a:fld id="{2EB67B45-9E19-48A9-AEE9-011309A4D9EB}" type="datetimeFigureOut">
              <a:rPr lang="en-IN" smtClean="0"/>
              <a:t>10-12-2020</a:t>
            </a:fld>
            <a:endParaRPr lang="en-IN"/>
          </a:p>
        </p:txBody>
      </p:sp>
      <p:sp>
        <p:nvSpPr>
          <p:cNvPr id="8" name="Footer Placeholder 7">
            <a:extLst>
              <a:ext uri="{FF2B5EF4-FFF2-40B4-BE49-F238E27FC236}">
                <a16:creationId xmlns:a16="http://schemas.microsoft.com/office/drawing/2014/main" id="{681CFA86-D6DE-4FDA-A894-B20AA96A02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9240F2-2503-4D3B-8B6A-CF0FC545861A}"/>
              </a:ext>
            </a:extLst>
          </p:cNvPr>
          <p:cNvSpPr>
            <a:spLocks noGrp="1"/>
          </p:cNvSpPr>
          <p:nvPr>
            <p:ph type="sldNum" sz="quarter" idx="12"/>
          </p:nvPr>
        </p:nvSpPr>
        <p:spPr/>
        <p:txBody>
          <a:bodyPr/>
          <a:lstStyle/>
          <a:p>
            <a:fld id="{7A7C68C6-9897-4C69-8C34-4A934E87AEA0}" type="slidenum">
              <a:rPr lang="en-IN" smtClean="0"/>
              <a:t>‹#›</a:t>
            </a:fld>
            <a:endParaRPr lang="en-IN"/>
          </a:p>
        </p:txBody>
      </p:sp>
    </p:spTree>
    <p:extLst>
      <p:ext uri="{BB962C8B-B14F-4D97-AF65-F5344CB8AC3E}">
        <p14:creationId xmlns:p14="http://schemas.microsoft.com/office/powerpoint/2010/main" val="1380682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323D-3CA1-4037-9755-EBD5AD5065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EF78DA-A1CE-40CF-A8E8-766B4B241957}"/>
              </a:ext>
            </a:extLst>
          </p:cNvPr>
          <p:cNvSpPr>
            <a:spLocks noGrp="1"/>
          </p:cNvSpPr>
          <p:nvPr>
            <p:ph type="dt" sz="half" idx="10"/>
          </p:nvPr>
        </p:nvSpPr>
        <p:spPr/>
        <p:txBody>
          <a:bodyPr/>
          <a:lstStyle/>
          <a:p>
            <a:fld id="{2EB67B45-9E19-48A9-AEE9-011309A4D9EB}" type="datetimeFigureOut">
              <a:rPr lang="en-IN" smtClean="0"/>
              <a:t>10-12-2020</a:t>
            </a:fld>
            <a:endParaRPr lang="en-IN"/>
          </a:p>
        </p:txBody>
      </p:sp>
      <p:sp>
        <p:nvSpPr>
          <p:cNvPr id="4" name="Footer Placeholder 3">
            <a:extLst>
              <a:ext uri="{FF2B5EF4-FFF2-40B4-BE49-F238E27FC236}">
                <a16:creationId xmlns:a16="http://schemas.microsoft.com/office/drawing/2014/main" id="{FBF11EA9-958D-456E-8B76-69FB16B4CE9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BD2477-878F-4DCF-9E07-4067E048E62D}"/>
              </a:ext>
            </a:extLst>
          </p:cNvPr>
          <p:cNvSpPr>
            <a:spLocks noGrp="1"/>
          </p:cNvSpPr>
          <p:nvPr>
            <p:ph type="sldNum" sz="quarter" idx="12"/>
          </p:nvPr>
        </p:nvSpPr>
        <p:spPr/>
        <p:txBody>
          <a:bodyPr/>
          <a:lstStyle/>
          <a:p>
            <a:fld id="{7A7C68C6-9897-4C69-8C34-4A934E87AEA0}" type="slidenum">
              <a:rPr lang="en-IN" smtClean="0"/>
              <a:t>‹#›</a:t>
            </a:fld>
            <a:endParaRPr lang="en-IN"/>
          </a:p>
        </p:txBody>
      </p:sp>
    </p:spTree>
    <p:extLst>
      <p:ext uri="{BB962C8B-B14F-4D97-AF65-F5344CB8AC3E}">
        <p14:creationId xmlns:p14="http://schemas.microsoft.com/office/powerpoint/2010/main" val="3494785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BE8E6A-79C6-484E-9368-35DAD163E973}"/>
              </a:ext>
            </a:extLst>
          </p:cNvPr>
          <p:cNvSpPr>
            <a:spLocks noGrp="1"/>
          </p:cNvSpPr>
          <p:nvPr>
            <p:ph type="dt" sz="half" idx="10"/>
          </p:nvPr>
        </p:nvSpPr>
        <p:spPr/>
        <p:txBody>
          <a:bodyPr/>
          <a:lstStyle/>
          <a:p>
            <a:fld id="{2EB67B45-9E19-48A9-AEE9-011309A4D9EB}" type="datetimeFigureOut">
              <a:rPr lang="en-IN" smtClean="0"/>
              <a:t>10-12-2020</a:t>
            </a:fld>
            <a:endParaRPr lang="en-IN"/>
          </a:p>
        </p:txBody>
      </p:sp>
      <p:sp>
        <p:nvSpPr>
          <p:cNvPr id="3" name="Footer Placeholder 2">
            <a:extLst>
              <a:ext uri="{FF2B5EF4-FFF2-40B4-BE49-F238E27FC236}">
                <a16:creationId xmlns:a16="http://schemas.microsoft.com/office/drawing/2014/main" id="{249E18A6-FE65-4D13-ADB3-BB8C18FE98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F2D093F-D53F-43B2-B95E-7D2BD5866F88}"/>
              </a:ext>
            </a:extLst>
          </p:cNvPr>
          <p:cNvSpPr>
            <a:spLocks noGrp="1"/>
          </p:cNvSpPr>
          <p:nvPr>
            <p:ph type="sldNum" sz="quarter" idx="12"/>
          </p:nvPr>
        </p:nvSpPr>
        <p:spPr/>
        <p:txBody>
          <a:bodyPr/>
          <a:lstStyle/>
          <a:p>
            <a:fld id="{7A7C68C6-9897-4C69-8C34-4A934E87AEA0}" type="slidenum">
              <a:rPr lang="en-IN" smtClean="0"/>
              <a:t>‹#›</a:t>
            </a:fld>
            <a:endParaRPr lang="en-IN"/>
          </a:p>
        </p:txBody>
      </p:sp>
    </p:spTree>
    <p:extLst>
      <p:ext uri="{BB962C8B-B14F-4D97-AF65-F5344CB8AC3E}">
        <p14:creationId xmlns:p14="http://schemas.microsoft.com/office/powerpoint/2010/main" val="4022804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7A9D-BB63-4247-92EC-AAD1A95D3A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166A55-01A2-4A26-A77C-AFCB7A9AEF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3C2A74-6A5C-49E2-8618-D8321D5C8F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FF9AD4-98FB-4A77-A113-97330CF039EE}"/>
              </a:ext>
            </a:extLst>
          </p:cNvPr>
          <p:cNvSpPr>
            <a:spLocks noGrp="1"/>
          </p:cNvSpPr>
          <p:nvPr>
            <p:ph type="dt" sz="half" idx="10"/>
          </p:nvPr>
        </p:nvSpPr>
        <p:spPr/>
        <p:txBody>
          <a:bodyPr/>
          <a:lstStyle/>
          <a:p>
            <a:fld id="{2EB67B45-9E19-48A9-AEE9-011309A4D9EB}" type="datetimeFigureOut">
              <a:rPr lang="en-IN" smtClean="0"/>
              <a:t>10-12-2020</a:t>
            </a:fld>
            <a:endParaRPr lang="en-IN"/>
          </a:p>
        </p:txBody>
      </p:sp>
      <p:sp>
        <p:nvSpPr>
          <p:cNvPr id="6" name="Footer Placeholder 5">
            <a:extLst>
              <a:ext uri="{FF2B5EF4-FFF2-40B4-BE49-F238E27FC236}">
                <a16:creationId xmlns:a16="http://schemas.microsoft.com/office/drawing/2014/main" id="{C231277B-D0E9-4EFA-9650-107356E371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FDFDB5-B358-4FF8-A95E-88318B8DE24F}"/>
              </a:ext>
            </a:extLst>
          </p:cNvPr>
          <p:cNvSpPr>
            <a:spLocks noGrp="1"/>
          </p:cNvSpPr>
          <p:nvPr>
            <p:ph type="sldNum" sz="quarter" idx="12"/>
          </p:nvPr>
        </p:nvSpPr>
        <p:spPr/>
        <p:txBody>
          <a:bodyPr/>
          <a:lstStyle/>
          <a:p>
            <a:fld id="{7A7C68C6-9897-4C69-8C34-4A934E87AEA0}" type="slidenum">
              <a:rPr lang="en-IN" smtClean="0"/>
              <a:t>‹#›</a:t>
            </a:fld>
            <a:endParaRPr lang="en-IN"/>
          </a:p>
        </p:txBody>
      </p:sp>
    </p:spTree>
    <p:extLst>
      <p:ext uri="{BB962C8B-B14F-4D97-AF65-F5344CB8AC3E}">
        <p14:creationId xmlns:p14="http://schemas.microsoft.com/office/powerpoint/2010/main" val="241901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B48A-8111-42B5-B52C-25025A841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37D3AE-6311-472E-8A05-7565495A5C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82F515-75E1-4BA2-9802-E81C950E8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58FFAD-7518-40E9-8A45-9E45B9B2148C}"/>
              </a:ext>
            </a:extLst>
          </p:cNvPr>
          <p:cNvSpPr>
            <a:spLocks noGrp="1"/>
          </p:cNvSpPr>
          <p:nvPr>
            <p:ph type="dt" sz="half" idx="10"/>
          </p:nvPr>
        </p:nvSpPr>
        <p:spPr/>
        <p:txBody>
          <a:bodyPr/>
          <a:lstStyle/>
          <a:p>
            <a:fld id="{2EB67B45-9E19-48A9-AEE9-011309A4D9EB}" type="datetimeFigureOut">
              <a:rPr lang="en-IN" smtClean="0"/>
              <a:t>10-12-2020</a:t>
            </a:fld>
            <a:endParaRPr lang="en-IN"/>
          </a:p>
        </p:txBody>
      </p:sp>
      <p:sp>
        <p:nvSpPr>
          <p:cNvPr id="6" name="Footer Placeholder 5">
            <a:extLst>
              <a:ext uri="{FF2B5EF4-FFF2-40B4-BE49-F238E27FC236}">
                <a16:creationId xmlns:a16="http://schemas.microsoft.com/office/drawing/2014/main" id="{A3324A17-ED33-4228-9BD5-E8561B2026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0445FB-863C-487D-B229-B7BB42436274}"/>
              </a:ext>
            </a:extLst>
          </p:cNvPr>
          <p:cNvSpPr>
            <a:spLocks noGrp="1"/>
          </p:cNvSpPr>
          <p:nvPr>
            <p:ph type="sldNum" sz="quarter" idx="12"/>
          </p:nvPr>
        </p:nvSpPr>
        <p:spPr/>
        <p:txBody>
          <a:bodyPr/>
          <a:lstStyle/>
          <a:p>
            <a:fld id="{7A7C68C6-9897-4C69-8C34-4A934E87AEA0}" type="slidenum">
              <a:rPr lang="en-IN" smtClean="0"/>
              <a:t>‹#›</a:t>
            </a:fld>
            <a:endParaRPr lang="en-IN"/>
          </a:p>
        </p:txBody>
      </p:sp>
    </p:spTree>
    <p:extLst>
      <p:ext uri="{BB962C8B-B14F-4D97-AF65-F5344CB8AC3E}">
        <p14:creationId xmlns:p14="http://schemas.microsoft.com/office/powerpoint/2010/main" val="2643477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68BADE-4231-427C-8127-2EB439A552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0FB3A0-F79A-4F4A-80D3-818B0C625B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7B1C8B-5F79-4701-A1EE-2DA7CFC1DA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67B45-9E19-48A9-AEE9-011309A4D9EB}" type="datetimeFigureOut">
              <a:rPr lang="en-IN" smtClean="0"/>
              <a:t>10-12-2020</a:t>
            </a:fld>
            <a:endParaRPr lang="en-IN"/>
          </a:p>
        </p:txBody>
      </p:sp>
      <p:sp>
        <p:nvSpPr>
          <p:cNvPr id="5" name="Footer Placeholder 4">
            <a:extLst>
              <a:ext uri="{FF2B5EF4-FFF2-40B4-BE49-F238E27FC236}">
                <a16:creationId xmlns:a16="http://schemas.microsoft.com/office/drawing/2014/main" id="{15E7551A-D122-4140-97B3-0FCF6509C3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33752F-E2F0-451D-8AC5-B7DEB6B892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C68C6-9897-4C69-8C34-4A934E87AEA0}" type="slidenum">
              <a:rPr lang="en-IN" smtClean="0"/>
              <a:t>‹#›</a:t>
            </a:fld>
            <a:endParaRPr lang="en-IN"/>
          </a:p>
        </p:txBody>
      </p:sp>
    </p:spTree>
    <p:extLst>
      <p:ext uri="{BB962C8B-B14F-4D97-AF65-F5344CB8AC3E}">
        <p14:creationId xmlns:p14="http://schemas.microsoft.com/office/powerpoint/2010/main" val="1629175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7"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1D3CB-739E-47A5-8912-92213656E8B8}"/>
              </a:ext>
            </a:extLst>
          </p:cNvPr>
          <p:cNvPicPr>
            <a:picLocks noChangeAspect="1"/>
          </p:cNvPicPr>
          <p:nvPr/>
        </p:nvPicPr>
        <p:blipFill>
          <a:blip r:embed="rId2"/>
          <a:stretch>
            <a:fillRect/>
          </a:stretch>
        </p:blipFill>
        <p:spPr>
          <a:xfrm>
            <a:off x="0" y="0"/>
            <a:ext cx="12199914" cy="6858000"/>
          </a:xfrm>
          <a:prstGeom prst="rect">
            <a:avLst/>
          </a:prstGeom>
        </p:spPr>
      </p:pic>
      <p:sp>
        <p:nvSpPr>
          <p:cNvPr id="5" name="Title 3">
            <a:extLst>
              <a:ext uri="{FF2B5EF4-FFF2-40B4-BE49-F238E27FC236}">
                <a16:creationId xmlns:a16="http://schemas.microsoft.com/office/drawing/2014/main" id="{0AF774CF-3A1E-4D07-8FD2-35E5E965954D}"/>
              </a:ext>
            </a:extLst>
          </p:cNvPr>
          <p:cNvSpPr txBox="1">
            <a:spLocks/>
          </p:cNvSpPr>
          <p:nvPr/>
        </p:nvSpPr>
        <p:spPr>
          <a:xfrm>
            <a:off x="0" y="5627151"/>
            <a:ext cx="7950088" cy="1336579"/>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b="1" i="0" kern="1200" cap="small" baseline="0">
                <a:solidFill>
                  <a:srgbClr val="C3042E"/>
                </a:solidFill>
                <a:latin typeface="Calibri" panose="020F050202020403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1" i="0" u="none" strike="noStrike" kern="1200" cap="small" spc="0" normalizeH="0" baseline="0" noProof="0" dirty="0">
                <a:ln>
                  <a:noFill/>
                </a:ln>
                <a:solidFill>
                  <a:srgbClr val="C3042E"/>
                </a:solidFill>
                <a:effectLst/>
                <a:uLnTx/>
                <a:uFillTx/>
                <a:latin typeface="Calibri" panose="020F0502020204030204" pitchFamily="34" charset="0"/>
                <a:ea typeface="+mj-ea"/>
                <a:cs typeface="+mj-cs"/>
              </a:rPr>
              <a:t>Country Risk Analysis</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1" i="0" u="none" strike="noStrike" kern="1200" cap="small" spc="0" normalizeH="0" baseline="0" noProof="0" dirty="0">
                <a:ln>
                  <a:noFill/>
                </a:ln>
                <a:solidFill>
                  <a:srgbClr val="C3042E"/>
                </a:solidFill>
                <a:effectLst/>
                <a:uLnTx/>
                <a:uFillTx/>
                <a:latin typeface="Calibri" panose="020F0502020204030204" pitchFamily="34" charset="0"/>
                <a:ea typeface="+mj-ea"/>
                <a:cs typeface="+mj-cs"/>
              </a:rPr>
              <a:t>POLAND</a:t>
            </a:r>
          </a:p>
        </p:txBody>
      </p:sp>
      <p:sp>
        <p:nvSpPr>
          <p:cNvPr id="6" name="Subtitle 4">
            <a:extLst>
              <a:ext uri="{FF2B5EF4-FFF2-40B4-BE49-F238E27FC236}">
                <a16:creationId xmlns:a16="http://schemas.microsoft.com/office/drawing/2014/main" id="{5407DEBE-9ABF-4DCE-8E5E-95ED8DB02F11}"/>
              </a:ext>
            </a:extLst>
          </p:cNvPr>
          <p:cNvSpPr txBox="1">
            <a:spLocks/>
          </p:cNvSpPr>
          <p:nvPr/>
        </p:nvSpPr>
        <p:spPr>
          <a:xfrm>
            <a:off x="7528264" y="4643022"/>
            <a:ext cx="4734921" cy="2426440"/>
          </a:xfrm>
          <a:prstGeom prst="rect">
            <a:avLst/>
          </a:prstGeom>
        </p:spPr>
        <p:txBody>
          <a:bodyPr vert="horz" lIns="91440" tIns="45720" rIns="91440" bIns="45720" rtlCol="0" anchor="ctr">
            <a:normAutofit/>
          </a:bodyPr>
          <a:lstStyle>
            <a:lvl1pPr marL="0" indent="0" algn="r" defTabSz="914400" rtl="0" eaLnBrk="1" latinLnBrk="0" hangingPunct="1">
              <a:lnSpc>
                <a:spcPct val="90000"/>
              </a:lnSpc>
              <a:spcBef>
                <a:spcPts val="1000"/>
              </a:spcBef>
              <a:buFont typeface="Arial" panose="020B0604020202020204" pitchFamily="34" charset="0"/>
              <a:buNone/>
              <a:defRPr sz="2800" kern="1200" cap="small" baseline="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small" spc="0" normalizeH="0" baseline="0" noProof="0" dirty="0">
                <a:ln>
                  <a:noFill/>
                </a:ln>
                <a:solidFill>
                  <a:schemeClr val="tx1"/>
                </a:solidFill>
                <a:effectLst/>
                <a:uLnTx/>
                <a:uFillTx/>
                <a:latin typeface="Calibri" panose="020F0502020204030204"/>
                <a:ea typeface="+mn-ea"/>
                <a:cs typeface="+mn-cs"/>
              </a:rPr>
              <a:t>MBA(BA)			       Group 2</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small" spc="0" normalizeH="0" baseline="0" noProof="0" dirty="0">
                <a:ln>
                  <a:noFill/>
                </a:ln>
                <a:solidFill>
                  <a:schemeClr val="tx1"/>
                </a:solidFill>
                <a:effectLst/>
                <a:uLnTx/>
                <a:uFillTx/>
                <a:latin typeface="Calibri" panose="020F0502020204030204"/>
                <a:ea typeface="+mn-ea"/>
                <a:cs typeface="+mn-cs"/>
              </a:rPr>
              <a:t>Aishwarya Singh 		 - 20020845004</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small" spc="0" normalizeH="0" baseline="0" noProof="0" dirty="0">
                <a:ln>
                  <a:noFill/>
                </a:ln>
                <a:solidFill>
                  <a:schemeClr val="tx1"/>
                </a:solidFill>
                <a:effectLst/>
                <a:uLnTx/>
                <a:uFillTx/>
                <a:latin typeface="Calibri" panose="020F0502020204030204"/>
                <a:ea typeface="+mn-ea"/>
                <a:cs typeface="+mn-cs"/>
              </a:rPr>
              <a:t>Mohit Tiwari 		 - 20020845017</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small" spc="0" normalizeH="0" baseline="0" noProof="0" dirty="0">
                <a:ln>
                  <a:noFill/>
                </a:ln>
                <a:solidFill>
                  <a:schemeClr val="tx1"/>
                </a:solidFill>
                <a:effectLst/>
                <a:uLnTx/>
                <a:uFillTx/>
                <a:latin typeface="Calibri" panose="020F0502020204030204"/>
                <a:ea typeface="+mn-ea"/>
                <a:cs typeface="+mn-cs"/>
              </a:rPr>
              <a:t>Rutwik V Jangam		 - 20020845024</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small" spc="0" normalizeH="0" baseline="0" noProof="0" dirty="0" err="1">
                <a:ln>
                  <a:noFill/>
                </a:ln>
                <a:solidFill>
                  <a:schemeClr val="tx1"/>
                </a:solidFill>
                <a:effectLst/>
                <a:uLnTx/>
                <a:uFillTx/>
                <a:latin typeface="Calibri" panose="020F0502020204030204"/>
                <a:ea typeface="+mn-ea"/>
                <a:cs typeface="+mn-cs"/>
              </a:rPr>
              <a:t>Taksande</a:t>
            </a:r>
            <a:r>
              <a:rPr kumimoji="0" lang="en-US" sz="1400" b="1" i="0" u="none" strike="noStrike" kern="1200" cap="small" spc="0" normalizeH="0" baseline="0" noProof="0" dirty="0">
                <a:ln>
                  <a:noFill/>
                </a:ln>
                <a:solidFill>
                  <a:schemeClr val="tx1"/>
                </a:solidFill>
                <a:effectLst/>
                <a:uLnTx/>
                <a:uFillTx/>
                <a:latin typeface="Calibri" panose="020F0502020204030204"/>
                <a:ea typeface="+mn-ea"/>
                <a:cs typeface="+mn-cs"/>
              </a:rPr>
              <a:t> Sandeep Ravindra 	 - 20020845030 </a:t>
            </a:r>
          </a:p>
        </p:txBody>
      </p:sp>
      <p:pic>
        <p:nvPicPr>
          <p:cNvPr id="1028" name="Picture 4">
            <a:extLst>
              <a:ext uri="{FF2B5EF4-FFF2-40B4-BE49-F238E27FC236}">
                <a16:creationId xmlns:a16="http://schemas.microsoft.com/office/drawing/2014/main" id="{7452D5ED-64EA-4980-9439-1D4E1154C7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7504" y="5294386"/>
            <a:ext cx="1436991" cy="1336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169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877F-CEE3-4BB4-8D35-CB145C1233A3}"/>
              </a:ext>
            </a:extLst>
          </p:cNvPr>
          <p:cNvSpPr>
            <a:spLocks noGrp="1"/>
          </p:cNvSpPr>
          <p:nvPr>
            <p:ph type="title"/>
          </p:nvPr>
        </p:nvSpPr>
        <p:spPr>
          <a:xfrm>
            <a:off x="526418" y="-2063"/>
            <a:ext cx="10515600" cy="1325563"/>
          </a:xfrm>
        </p:spPr>
        <p:txBody>
          <a:bodyPr>
            <a:normAutofit/>
          </a:bodyPr>
          <a:lstStyle/>
          <a:p>
            <a:r>
              <a:rPr lang="en-US"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rPr>
              <a:t>Corruption Index</a:t>
            </a:r>
            <a:endParaRPr lang="en-IN"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endParaRPr>
          </a:p>
        </p:txBody>
      </p:sp>
      <p:sp>
        <p:nvSpPr>
          <p:cNvPr id="9" name="TextBox 8">
            <a:extLst>
              <a:ext uri="{FF2B5EF4-FFF2-40B4-BE49-F238E27FC236}">
                <a16:creationId xmlns:a16="http://schemas.microsoft.com/office/drawing/2014/main" id="{DDD62023-7ECC-4011-A395-00E013E59753}"/>
              </a:ext>
            </a:extLst>
          </p:cNvPr>
          <p:cNvSpPr txBox="1"/>
          <p:nvPr/>
        </p:nvSpPr>
        <p:spPr>
          <a:xfrm>
            <a:off x="97656" y="1467245"/>
            <a:ext cx="5486398" cy="3627147"/>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Score as per Corruption Perception Index: 58 (Rank 41)</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2018 Score: 60</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Denmark and New Zealand – Least Corrupt Countries with a score of 87</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Government is trying to systematically to subdue the judiciary</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60 judges have faced various kinds of repression since 2017 when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PiS</a:t>
            </a:r>
            <a:r>
              <a:rPr lang="en-US" sz="1800" dirty="0">
                <a:effectLst/>
                <a:latin typeface="Cambria" panose="02040503050406030204" pitchFamily="18" charset="0"/>
                <a:ea typeface="Cambria" panose="02040503050406030204" pitchFamily="18" charset="0"/>
                <a:cs typeface="Times New Roman" panose="02020603050405020304" pitchFamily="18" charset="0"/>
              </a:rPr>
              <a:t> established the disciplinary chamber</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mbria" panose="02040503050406030204" pitchFamily="18" charset="0"/>
                <a:ea typeface="Cambria" panose="02040503050406030204" pitchFamily="18" charset="0"/>
                <a:cs typeface="Times New Roman" panose="02020603050405020304" pitchFamily="18" charset="0"/>
              </a:rPr>
              <a:t>The country slipped from 29</a:t>
            </a:r>
            <a:r>
              <a:rPr lang="en-US" sz="1800" baseline="30000" dirty="0">
                <a:effectLst/>
                <a:latin typeface="Cambria" panose="02040503050406030204" pitchFamily="18" charset="0"/>
                <a:ea typeface="Cambria" panose="02040503050406030204" pitchFamily="18" charset="0"/>
                <a:cs typeface="Times New Roman" panose="02020603050405020304" pitchFamily="18" charset="0"/>
              </a:rPr>
              <a:t>th</a:t>
            </a:r>
            <a:r>
              <a:rPr lang="en-US" sz="1800" dirty="0">
                <a:effectLst/>
                <a:latin typeface="Cambria" panose="02040503050406030204" pitchFamily="18" charset="0"/>
                <a:ea typeface="Cambria" panose="02040503050406030204" pitchFamily="18" charset="0"/>
                <a:cs typeface="Times New Roman" panose="02020603050405020304" pitchFamily="18" charset="0"/>
              </a:rPr>
              <a:t> to 41</a:t>
            </a:r>
            <a:r>
              <a:rPr lang="en-US" sz="1800" baseline="30000" dirty="0">
                <a:effectLst/>
                <a:latin typeface="Cambria" panose="02040503050406030204" pitchFamily="18" charset="0"/>
                <a:ea typeface="Cambria" panose="02040503050406030204" pitchFamily="18" charset="0"/>
                <a:cs typeface="Times New Roman" panose="02020603050405020304" pitchFamily="18" charset="0"/>
              </a:rPr>
              <a:t>st</a:t>
            </a:r>
            <a:r>
              <a:rPr lang="en-US" sz="1800" dirty="0">
                <a:effectLst/>
                <a:latin typeface="Cambria" panose="02040503050406030204" pitchFamily="18" charset="0"/>
                <a:ea typeface="Cambria" panose="02040503050406030204" pitchFamily="18" charset="0"/>
                <a:cs typeface="Times New Roman" panose="02020603050405020304" pitchFamily="18" charset="0"/>
              </a:rPr>
              <a:t> in Transparency International’s Corruption Index</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98AF964-8259-462D-B93B-CA34967EB1FE}"/>
              </a:ext>
            </a:extLst>
          </p:cNvPr>
          <p:cNvPicPr>
            <a:picLocks noChangeAspect="1"/>
          </p:cNvPicPr>
          <p:nvPr/>
        </p:nvPicPr>
        <p:blipFill>
          <a:blip r:embed="rId3"/>
          <a:stretch>
            <a:fillRect/>
          </a:stretch>
        </p:blipFill>
        <p:spPr>
          <a:xfrm>
            <a:off x="5450069" y="1859340"/>
            <a:ext cx="6741931" cy="3139320"/>
          </a:xfrm>
          <a:prstGeom prst="rect">
            <a:avLst/>
          </a:prstGeom>
        </p:spPr>
      </p:pic>
    </p:spTree>
    <p:extLst>
      <p:ext uri="{BB962C8B-B14F-4D97-AF65-F5344CB8AC3E}">
        <p14:creationId xmlns:p14="http://schemas.microsoft.com/office/powerpoint/2010/main" val="2575759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877F-CEE3-4BB4-8D35-CB145C1233A3}"/>
              </a:ext>
            </a:extLst>
          </p:cNvPr>
          <p:cNvSpPr>
            <a:spLocks noGrp="1"/>
          </p:cNvSpPr>
          <p:nvPr>
            <p:ph type="title"/>
          </p:nvPr>
        </p:nvSpPr>
        <p:spPr>
          <a:xfrm>
            <a:off x="526418" y="-2063"/>
            <a:ext cx="10515600" cy="1325563"/>
          </a:xfrm>
        </p:spPr>
        <p:txBody>
          <a:bodyPr>
            <a:normAutofit/>
          </a:bodyPr>
          <a:lstStyle/>
          <a:p>
            <a:r>
              <a:rPr lang="en-US"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rPr>
              <a:t>Political and Civil freedom </a:t>
            </a:r>
            <a:endParaRPr lang="en-IN"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endParaRPr>
          </a:p>
        </p:txBody>
      </p:sp>
      <p:sp>
        <p:nvSpPr>
          <p:cNvPr id="9" name="TextBox 8">
            <a:extLst>
              <a:ext uri="{FF2B5EF4-FFF2-40B4-BE49-F238E27FC236}">
                <a16:creationId xmlns:a16="http://schemas.microsoft.com/office/drawing/2014/main" id="{DDD62023-7ECC-4011-A395-00E013E59753}"/>
              </a:ext>
            </a:extLst>
          </p:cNvPr>
          <p:cNvSpPr txBox="1"/>
          <p:nvPr/>
        </p:nvSpPr>
        <p:spPr>
          <a:xfrm>
            <a:off x="526418" y="1323500"/>
            <a:ext cx="5181924" cy="378565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Freedom in the world</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 Free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	Total Score: 84/100</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	Political Rights score : 35/40</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	Civil Liberties Score: 49/60</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Index of Economic Freedom: </a:t>
            </a: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Moderately Free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	Score 69.1, ranked 46</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	Overall score increased by 1.3</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	Ranked 25th among 45 countries in 	the 	Europe region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	Economy have been climbing moderately 	free 	for more than a decade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	Government spending has amounted to 	41.3% of the country’s GDP over the past 	3 	years</a:t>
            </a:r>
          </a:p>
        </p:txBody>
      </p:sp>
      <p:sp>
        <p:nvSpPr>
          <p:cNvPr id="5" name="TextBox 4">
            <a:extLst>
              <a:ext uri="{FF2B5EF4-FFF2-40B4-BE49-F238E27FC236}">
                <a16:creationId xmlns:a16="http://schemas.microsoft.com/office/drawing/2014/main" id="{91A1DAB5-B990-49AD-810E-29BF4CA0AFAF}"/>
              </a:ext>
            </a:extLst>
          </p:cNvPr>
          <p:cNvSpPr txBox="1"/>
          <p:nvPr/>
        </p:nvSpPr>
        <p:spPr>
          <a:xfrm>
            <a:off x="6096000" y="1166842"/>
            <a:ext cx="5702423" cy="452431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Press freedom Index</a:t>
            </a:r>
            <a:r>
              <a:rPr kumimoji="0" lang="en-US" sz="160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 Noticeable Problems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	Discrepancy between its legal framework and reality</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	Current media law poses a threat to the future 	development of media freedom</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	Public opinions on press freedom is polarized</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	Reason, ideological differences existing in the post-	communist Poland</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Democracy Index</a:t>
            </a:r>
            <a:r>
              <a:rPr kumimoji="0" lang="en-US" sz="160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 Flawed Democracy</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	Poland has fallen in the annual index of democracy, 	according to Freedom House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	Now classified as “Semi- Consolidated” democracy</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	Became second EU member state to lose its full 	democratic status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	Started to decline in 2012, accelerated when Law 	and Justice party came into existence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	Lowest ever position of 62nd following 5 consecutive 	years of decline</a:t>
            </a:r>
          </a:p>
        </p:txBody>
      </p:sp>
    </p:spTree>
    <p:extLst>
      <p:ext uri="{BB962C8B-B14F-4D97-AF65-F5344CB8AC3E}">
        <p14:creationId xmlns:p14="http://schemas.microsoft.com/office/powerpoint/2010/main" val="249884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877F-CEE3-4BB4-8D35-CB145C1233A3}"/>
              </a:ext>
            </a:extLst>
          </p:cNvPr>
          <p:cNvSpPr>
            <a:spLocks noGrp="1"/>
          </p:cNvSpPr>
          <p:nvPr>
            <p:ph type="title"/>
          </p:nvPr>
        </p:nvSpPr>
        <p:spPr>
          <a:xfrm>
            <a:off x="247575" y="0"/>
            <a:ext cx="10515600" cy="1325563"/>
          </a:xfrm>
        </p:spPr>
        <p:txBody>
          <a:bodyPr>
            <a:normAutofit/>
          </a:bodyPr>
          <a:lstStyle/>
          <a:p>
            <a:r>
              <a:rPr lang="en-US"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rPr>
              <a:t>Are foreign investors investing in Poland?</a:t>
            </a:r>
            <a:endParaRPr lang="en-IN"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endParaRPr>
          </a:p>
        </p:txBody>
      </p:sp>
      <p:sp>
        <p:nvSpPr>
          <p:cNvPr id="3" name="Content Placeholder 2">
            <a:extLst>
              <a:ext uri="{FF2B5EF4-FFF2-40B4-BE49-F238E27FC236}">
                <a16:creationId xmlns:a16="http://schemas.microsoft.com/office/drawing/2014/main" id="{C383D0BA-368D-480F-851C-F1D7A48CAEE6}"/>
              </a:ext>
            </a:extLst>
          </p:cNvPr>
          <p:cNvSpPr>
            <a:spLocks noGrp="1"/>
          </p:cNvSpPr>
          <p:nvPr>
            <p:ph idx="1"/>
          </p:nvPr>
        </p:nvSpPr>
        <p:spPr>
          <a:xfrm>
            <a:off x="7703858" y="1325563"/>
            <a:ext cx="4240567" cy="4749554"/>
          </a:xfrm>
        </p:spPr>
        <p:txBody>
          <a:bodyPr>
            <a:noAutofit/>
          </a:bodyPr>
          <a:lstStyle/>
          <a:p>
            <a:pPr marL="0" lvl="0" indent="0" algn="just">
              <a:lnSpc>
                <a:spcPct val="115000"/>
              </a:lnSpc>
              <a:buNone/>
            </a:pPr>
            <a:r>
              <a:rPr lang="en-US" sz="1600" dirty="0">
                <a:effectLst/>
                <a:latin typeface="Cambria" panose="02040503050406030204" pitchFamily="18" charset="0"/>
                <a:ea typeface="Cambria" panose="02040503050406030204" pitchFamily="18" charset="0"/>
                <a:cs typeface="Times New Roman" panose="02020603050405020304" pitchFamily="18" charset="0"/>
              </a:rPr>
              <a:t>Poland in the current global business outlook is one of the most attractive countries in Europe for foreign investments. As per the UNCTAD’s World Investment Report 2020, Poland received FDI inflows of USD 13.2 Billion in 2020, slightly less from inflows of USD 13.9 Billion in 2019. The FDI stock currently stands at USD 236.5 Billion. There was also an increase in the number of greenfield investments form 445 in 2018 to 448 in 2019. Although the increase in number is small the value of the greenfield investments saw a jump from USD 18.2 Billion in 2018 to USD 24.4 Billion in 2019.</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69B2E15-8988-42FA-9FFE-F89D7AA84BCB}"/>
              </a:ext>
            </a:extLst>
          </p:cNvPr>
          <p:cNvPicPr>
            <a:picLocks noChangeAspect="1"/>
          </p:cNvPicPr>
          <p:nvPr/>
        </p:nvPicPr>
        <p:blipFill>
          <a:blip r:embed="rId3"/>
          <a:stretch>
            <a:fillRect/>
          </a:stretch>
        </p:blipFill>
        <p:spPr>
          <a:xfrm>
            <a:off x="247575" y="2086976"/>
            <a:ext cx="7309905" cy="2684047"/>
          </a:xfrm>
          <a:prstGeom prst="rect">
            <a:avLst/>
          </a:prstGeom>
        </p:spPr>
      </p:pic>
    </p:spTree>
    <p:extLst>
      <p:ext uri="{BB962C8B-B14F-4D97-AF65-F5344CB8AC3E}">
        <p14:creationId xmlns:p14="http://schemas.microsoft.com/office/powerpoint/2010/main" val="3552113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877F-CEE3-4BB4-8D35-CB145C1233A3}"/>
              </a:ext>
            </a:extLst>
          </p:cNvPr>
          <p:cNvSpPr>
            <a:spLocks noGrp="1"/>
          </p:cNvSpPr>
          <p:nvPr>
            <p:ph type="title"/>
          </p:nvPr>
        </p:nvSpPr>
        <p:spPr>
          <a:xfrm>
            <a:off x="130206" y="0"/>
            <a:ext cx="10515600" cy="1325563"/>
          </a:xfrm>
        </p:spPr>
        <p:txBody>
          <a:bodyPr>
            <a:normAutofit/>
          </a:bodyPr>
          <a:lstStyle/>
          <a:p>
            <a:r>
              <a:rPr lang="en-US"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rPr>
              <a:t>Risk Ratings</a:t>
            </a:r>
            <a:endParaRPr lang="en-IN"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endParaRPr>
          </a:p>
        </p:txBody>
      </p:sp>
      <p:sp>
        <p:nvSpPr>
          <p:cNvPr id="3" name="Content Placeholder 2">
            <a:extLst>
              <a:ext uri="{FF2B5EF4-FFF2-40B4-BE49-F238E27FC236}">
                <a16:creationId xmlns:a16="http://schemas.microsoft.com/office/drawing/2014/main" id="{C383D0BA-368D-480F-851C-F1D7A48CAEE6}"/>
              </a:ext>
            </a:extLst>
          </p:cNvPr>
          <p:cNvSpPr>
            <a:spLocks noGrp="1"/>
          </p:cNvSpPr>
          <p:nvPr>
            <p:ph idx="1"/>
          </p:nvPr>
        </p:nvSpPr>
        <p:spPr>
          <a:xfrm>
            <a:off x="6463086" y="662781"/>
            <a:ext cx="5481339" cy="4749554"/>
          </a:xfrm>
        </p:spPr>
        <p:txBody>
          <a:bodyPr>
            <a:noAutofit/>
          </a:bodyPr>
          <a:lstStyle/>
          <a:p>
            <a:pPr marL="0" lvl="0" indent="0" algn="just">
              <a:lnSpc>
                <a:spcPct val="115000"/>
              </a:lnSpc>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Poland has lower risk rating for majority of the pillars. </a:t>
            </a:r>
          </a:p>
          <a:p>
            <a:pPr marL="0" indent="0" algn="just">
              <a:lnSpc>
                <a:spcPct val="107000"/>
              </a:lnSpc>
              <a:spcAft>
                <a:spcPts val="8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Below are the factors with more associated risks-</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lgn="just">
              <a:lnSpc>
                <a:spcPct val="107000"/>
              </a:lnSpc>
              <a:spcAft>
                <a:spcPts val="800"/>
              </a:spcAft>
              <a:buNone/>
            </a:pPr>
            <a:r>
              <a:rPr lang="en-US" sz="1800" dirty="0">
                <a:effectLst/>
                <a:latin typeface="Cambria" panose="02040503050406030204" pitchFamily="18" charset="0"/>
                <a:ea typeface="Cambria" panose="02040503050406030204" pitchFamily="18" charset="0"/>
                <a:cs typeface="Times New Roman" panose="02020603050405020304" pitchFamily="18" charset="0"/>
              </a:rPr>
              <a:t>Macroeconomic risks-</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IN" sz="1400" dirty="0">
                <a:effectLst/>
                <a:latin typeface="Cambria" panose="02040503050406030204" pitchFamily="18" charset="0"/>
                <a:ea typeface="Cambria" panose="02040503050406030204" pitchFamily="18" charset="0"/>
                <a:cs typeface="Times New Roman" panose="02020603050405020304" pitchFamily="18" charset="0"/>
              </a:rPr>
              <a:t>In 2020, Poland is expected to experience a further deceleration of growth, after a slowdown perceived in 2019.</a:t>
            </a:r>
          </a:p>
          <a:p>
            <a:pPr marL="800100" lvl="1" indent="-342900" algn="just">
              <a:lnSpc>
                <a:spcPct val="107000"/>
              </a:lnSpc>
              <a:buFont typeface="Symbol" panose="05050102010706020507" pitchFamily="18" charset="2"/>
              <a:buChar char=""/>
            </a:pPr>
            <a:r>
              <a:rPr lang="en-IN" sz="1400" dirty="0">
                <a:effectLst/>
                <a:latin typeface="Cambria" panose="02040503050406030204" pitchFamily="18" charset="0"/>
                <a:ea typeface="Cambria" panose="02040503050406030204" pitchFamily="18" charset="0"/>
                <a:cs typeface="Times New Roman" panose="02020603050405020304" pitchFamily="18" charset="0"/>
              </a:rPr>
              <a:t>An increase of inflation and  will make wage growth less robust in real terms</a:t>
            </a:r>
          </a:p>
          <a:p>
            <a:pPr marL="800100" lvl="1" indent="-342900" algn="just">
              <a:lnSpc>
                <a:spcPct val="107000"/>
              </a:lnSpc>
              <a:buFont typeface="Symbol" panose="05050102010706020507" pitchFamily="18" charset="2"/>
              <a:buChar char=""/>
            </a:pPr>
            <a:r>
              <a:rPr lang="en-IN" sz="1400" dirty="0">
                <a:effectLst/>
                <a:latin typeface="Cambria" panose="02040503050406030204" pitchFamily="18" charset="0"/>
                <a:ea typeface="Cambria" panose="02040503050406030204" pitchFamily="18" charset="0"/>
                <a:cs typeface="Times New Roman" panose="02020603050405020304" pitchFamily="18" charset="0"/>
              </a:rPr>
              <a:t>Prices are likely to exceed the central bank’s inflation target in the first quarter of 2020, being fuelled by further growth of food prices and a possible increase of electricity prices.</a:t>
            </a:r>
          </a:p>
          <a:p>
            <a:pPr marL="800100" lvl="1" indent="-342900" algn="just">
              <a:lnSpc>
                <a:spcPct val="107000"/>
              </a:lnSpc>
              <a:spcAft>
                <a:spcPts val="800"/>
              </a:spcAft>
              <a:buFont typeface="Symbol" panose="05050102010706020507" pitchFamily="18" charset="2"/>
              <a:buChar char=""/>
            </a:pPr>
            <a:r>
              <a:rPr lang="en-IN" sz="1400" dirty="0">
                <a:effectLst/>
                <a:latin typeface="Cambria" panose="02040503050406030204" pitchFamily="18" charset="0"/>
                <a:ea typeface="Cambria" panose="02040503050406030204" pitchFamily="18" charset="0"/>
                <a:cs typeface="Times New Roman" panose="02020603050405020304" pitchFamily="18" charset="0"/>
              </a:rPr>
              <a:t>Labour shortages are likely to ease, facing lower demand expectations.</a:t>
            </a:r>
          </a:p>
          <a:p>
            <a:pPr marL="0" indent="0" algn="just">
              <a:lnSpc>
                <a:spcPct val="107000"/>
              </a:lnSpc>
              <a:spcAft>
                <a:spcPts val="800"/>
              </a:spcAft>
              <a:buNone/>
            </a:pPr>
            <a:r>
              <a:rPr lang="en-IN" sz="1800" dirty="0">
                <a:effectLst/>
                <a:latin typeface="Cambria" panose="02040503050406030204" pitchFamily="18" charset="0"/>
                <a:ea typeface="Cambria" panose="02040503050406030204" pitchFamily="18" charset="0"/>
                <a:cs typeface="Times New Roman" panose="02020603050405020304" pitchFamily="18" charset="0"/>
              </a:rPr>
              <a:t>Government Effective risks-</a:t>
            </a:r>
          </a:p>
          <a:p>
            <a:pPr marL="800100" lvl="1" indent="-342900" algn="just">
              <a:lnSpc>
                <a:spcPct val="107000"/>
              </a:lnSpc>
              <a:buFont typeface="Symbol" panose="05050102010706020507" pitchFamily="18" charset="2"/>
              <a:buChar char=""/>
            </a:pPr>
            <a:r>
              <a:rPr lang="en-IN" sz="1400" dirty="0">
                <a:effectLst/>
                <a:latin typeface="Cambria" panose="02040503050406030204" pitchFamily="18" charset="0"/>
                <a:ea typeface="Cambria" panose="02040503050406030204" pitchFamily="18" charset="0"/>
                <a:cs typeface="Times New Roman" panose="02020603050405020304" pitchFamily="18" charset="0"/>
              </a:rPr>
              <a:t>Political and policy uncertainties</a:t>
            </a:r>
          </a:p>
          <a:p>
            <a:pPr marL="800100" lvl="1" indent="-342900" algn="just">
              <a:lnSpc>
                <a:spcPct val="107000"/>
              </a:lnSpc>
              <a:spcAft>
                <a:spcPts val="800"/>
              </a:spcAft>
              <a:buFont typeface="Symbol" panose="05050102010706020507" pitchFamily="18" charset="2"/>
              <a:buChar char=""/>
            </a:pPr>
            <a:r>
              <a:rPr lang="en-IN" sz="1400" dirty="0">
                <a:effectLst/>
                <a:latin typeface="Cambria" panose="02040503050406030204" pitchFamily="18" charset="0"/>
                <a:ea typeface="Cambria" panose="02040503050406030204" pitchFamily="18" charset="0"/>
                <a:cs typeface="Times New Roman" panose="02020603050405020304" pitchFamily="18" charset="0"/>
              </a:rPr>
              <a:t>Non-diversified regional external trade structure</a:t>
            </a:r>
          </a:p>
          <a:p>
            <a:pPr marL="0" lvl="0" indent="0" algn="just">
              <a:lnSpc>
                <a:spcPct val="115000"/>
              </a:lnSpc>
              <a:buNone/>
            </a:pP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EE081AA-B223-43CA-A748-67B6B8CF836A}"/>
              </a:ext>
            </a:extLst>
          </p:cNvPr>
          <p:cNvPicPr>
            <a:picLocks noChangeAspect="1"/>
          </p:cNvPicPr>
          <p:nvPr/>
        </p:nvPicPr>
        <p:blipFill>
          <a:blip r:embed="rId3"/>
          <a:stretch>
            <a:fillRect/>
          </a:stretch>
        </p:blipFill>
        <p:spPr>
          <a:xfrm>
            <a:off x="379760" y="1638501"/>
            <a:ext cx="5833772" cy="3137686"/>
          </a:xfrm>
          <a:prstGeom prst="rect">
            <a:avLst/>
          </a:prstGeom>
        </p:spPr>
      </p:pic>
    </p:spTree>
    <p:extLst>
      <p:ext uri="{BB962C8B-B14F-4D97-AF65-F5344CB8AC3E}">
        <p14:creationId xmlns:p14="http://schemas.microsoft.com/office/powerpoint/2010/main" val="2633677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877F-CEE3-4BB4-8D35-CB145C1233A3}"/>
              </a:ext>
            </a:extLst>
          </p:cNvPr>
          <p:cNvSpPr>
            <a:spLocks noGrp="1"/>
          </p:cNvSpPr>
          <p:nvPr>
            <p:ph type="title"/>
          </p:nvPr>
        </p:nvSpPr>
        <p:spPr>
          <a:xfrm>
            <a:off x="130206" y="0"/>
            <a:ext cx="10515600" cy="1325563"/>
          </a:xfrm>
        </p:spPr>
        <p:txBody>
          <a:bodyPr>
            <a:normAutofit/>
          </a:bodyPr>
          <a:lstStyle/>
          <a:p>
            <a:r>
              <a:rPr lang="en-US"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rPr>
              <a:t>Is it the right time to invest in Poland?</a:t>
            </a:r>
            <a:endParaRPr lang="en-IN"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endParaRPr>
          </a:p>
        </p:txBody>
      </p:sp>
      <p:sp>
        <p:nvSpPr>
          <p:cNvPr id="3" name="Content Placeholder 2">
            <a:extLst>
              <a:ext uri="{FF2B5EF4-FFF2-40B4-BE49-F238E27FC236}">
                <a16:creationId xmlns:a16="http://schemas.microsoft.com/office/drawing/2014/main" id="{C383D0BA-368D-480F-851C-F1D7A48CAEE6}"/>
              </a:ext>
            </a:extLst>
          </p:cNvPr>
          <p:cNvSpPr>
            <a:spLocks noGrp="1"/>
          </p:cNvSpPr>
          <p:nvPr>
            <p:ph idx="1"/>
          </p:nvPr>
        </p:nvSpPr>
        <p:spPr>
          <a:xfrm>
            <a:off x="130207" y="1198485"/>
            <a:ext cx="11931588" cy="3991908"/>
          </a:xfrm>
        </p:spPr>
        <p:txBody>
          <a:bodyPr numCol="2">
            <a:noAutofit/>
          </a:bodyPr>
          <a:lstStyle/>
          <a:p>
            <a:pPr marL="0" indent="0">
              <a:lnSpc>
                <a:spcPct val="107000"/>
              </a:lnSpc>
              <a:spcAft>
                <a:spcPts val="800"/>
              </a:spcAft>
              <a:buNone/>
            </a:pPr>
            <a:r>
              <a:rPr lang="en-US" sz="1600" b="1" dirty="0">
                <a:effectLst/>
                <a:latin typeface="Cambria" panose="02040503050406030204" pitchFamily="18" charset="0"/>
                <a:ea typeface="Cambria" panose="02040503050406030204" pitchFamily="18" charset="0"/>
                <a:cs typeface="Times New Roman" panose="02020603050405020304" pitchFamily="18" charset="0"/>
              </a:rPr>
              <a:t>YES, below are the factors to prove the same-</a:t>
            </a:r>
            <a:endParaRPr lang="en-IN" sz="1600" b="1" dirty="0">
              <a:effectLst/>
              <a:latin typeface="Cambria" panose="02040503050406030204" pitchFamily="18" charset="0"/>
              <a:ea typeface="Cambria" panose="02040503050406030204" pitchFamily="18" charset="0"/>
              <a:cs typeface="Times New Roman" panose="02020603050405020304" pitchFamily="18" charset="0"/>
            </a:endParaRPr>
          </a:p>
          <a:p>
            <a:pPr marL="0" indent="0">
              <a:lnSpc>
                <a:spcPct val="107000"/>
              </a:lnSpc>
              <a:spcAft>
                <a:spcPts val="800"/>
              </a:spcAft>
              <a:buNone/>
            </a:pPr>
            <a:r>
              <a:rPr lang="en-IN" sz="1500" b="1" dirty="0">
                <a:effectLst/>
                <a:latin typeface="Cambria" panose="02040503050406030204" pitchFamily="18" charset="0"/>
                <a:ea typeface="Cambria" panose="02040503050406030204" pitchFamily="18" charset="0"/>
                <a:cs typeface="Times New Roman" panose="02020603050405020304" pitchFamily="18" charset="0"/>
              </a:rPr>
              <a:t>STEADILY GROWING ECONOMY</a:t>
            </a:r>
          </a:p>
          <a:p>
            <a:pPr marL="800100" lvl="1" indent="-342900">
              <a:lnSpc>
                <a:spcPct val="107000"/>
              </a:lnSpc>
              <a:buFont typeface="Symbol" panose="05050102010706020507" pitchFamily="18" charset="2"/>
              <a:buChar char=""/>
            </a:pPr>
            <a:r>
              <a:rPr lang="en-IN" sz="1500" dirty="0">
                <a:effectLst/>
                <a:latin typeface="Cambria" panose="02040503050406030204" pitchFamily="18" charset="0"/>
                <a:ea typeface="Cambria" panose="02040503050406030204" pitchFamily="18" charset="0"/>
                <a:cs typeface="Times New Roman" panose="02020603050405020304" pitchFamily="18" charset="0"/>
              </a:rPr>
              <a:t>Constant GDP growth since 1991 – unmatched by any other EU country</a:t>
            </a:r>
          </a:p>
          <a:p>
            <a:pPr marL="800100" lvl="1" indent="-342900">
              <a:lnSpc>
                <a:spcPct val="107000"/>
              </a:lnSpc>
              <a:buFont typeface="Symbol" panose="05050102010706020507" pitchFamily="18" charset="2"/>
              <a:buChar char=""/>
            </a:pPr>
            <a:r>
              <a:rPr lang="en-IN" sz="1500" dirty="0">
                <a:effectLst/>
                <a:latin typeface="Cambria" panose="02040503050406030204" pitchFamily="18" charset="0"/>
                <a:ea typeface="Cambria" panose="02040503050406030204" pitchFamily="18" charset="0"/>
                <a:cs typeface="Times New Roman" panose="02020603050405020304" pitchFamily="18" charset="0"/>
              </a:rPr>
              <a:t>Fastest per capita GDP growth in Central Europe, 1995-2016</a:t>
            </a:r>
          </a:p>
          <a:p>
            <a:pPr marL="800100" lvl="1" indent="-342900">
              <a:lnSpc>
                <a:spcPct val="107000"/>
              </a:lnSpc>
              <a:spcAft>
                <a:spcPts val="800"/>
              </a:spcAft>
              <a:buFont typeface="Symbol" panose="05050102010706020507" pitchFamily="18" charset="2"/>
              <a:buChar char=""/>
            </a:pPr>
            <a:r>
              <a:rPr lang="en-IN" sz="1500" dirty="0">
                <a:effectLst/>
                <a:latin typeface="Cambria" panose="02040503050406030204" pitchFamily="18" charset="0"/>
                <a:ea typeface="Cambria" panose="02040503050406030204" pitchFamily="18" charset="0"/>
                <a:cs typeface="Times New Roman" panose="02020603050405020304" pitchFamily="18" charset="0"/>
              </a:rPr>
              <a:t>The most stable economy in Central Europe</a:t>
            </a:r>
          </a:p>
          <a:p>
            <a:pPr marL="0" indent="0">
              <a:lnSpc>
                <a:spcPct val="107000"/>
              </a:lnSpc>
              <a:spcAft>
                <a:spcPts val="800"/>
              </a:spcAft>
              <a:buNone/>
            </a:pPr>
            <a:r>
              <a:rPr lang="en-IN" sz="1500" b="1" dirty="0">
                <a:effectLst/>
                <a:latin typeface="Cambria" panose="02040503050406030204" pitchFamily="18" charset="0"/>
                <a:ea typeface="Cambria" panose="02040503050406030204" pitchFamily="18" charset="0"/>
                <a:cs typeface="Times New Roman" panose="02020603050405020304" pitchFamily="18" charset="0"/>
              </a:rPr>
              <a:t>POLAND'S COMPETITIVE ADVANTAGES</a:t>
            </a:r>
          </a:p>
          <a:p>
            <a:pPr marL="800100" lvl="1" indent="-342900">
              <a:lnSpc>
                <a:spcPct val="107000"/>
              </a:lnSpc>
              <a:buFont typeface="Symbol" panose="05050102010706020507" pitchFamily="18" charset="2"/>
              <a:buChar char=""/>
            </a:pPr>
            <a:r>
              <a:rPr lang="en-IN" sz="1500" dirty="0">
                <a:effectLst/>
                <a:latin typeface="Cambria" panose="02040503050406030204" pitchFamily="18" charset="0"/>
                <a:ea typeface="Cambria" panose="02040503050406030204" pitchFamily="18" charset="0"/>
                <a:cs typeface="Times New Roman" panose="02020603050405020304" pitchFamily="18" charset="0"/>
              </a:rPr>
              <a:t>Beneficial ratio of worker productivity to employment costs</a:t>
            </a:r>
          </a:p>
          <a:p>
            <a:pPr marL="800100" lvl="1" indent="-342900">
              <a:lnSpc>
                <a:spcPct val="107000"/>
              </a:lnSpc>
              <a:buFont typeface="Symbol" panose="05050102010706020507" pitchFamily="18" charset="2"/>
              <a:buChar char=""/>
            </a:pPr>
            <a:r>
              <a:rPr lang="en-IN" sz="1500" dirty="0">
                <a:effectLst/>
                <a:latin typeface="Cambria" panose="02040503050406030204" pitchFamily="18" charset="0"/>
                <a:ea typeface="Cambria" panose="02040503050406030204" pitchFamily="18" charset="0"/>
                <a:cs typeface="Times New Roman" panose="02020603050405020304" pitchFamily="18" charset="0"/>
              </a:rPr>
              <a:t>Exceptional quality of education, especially in science, technology and IT</a:t>
            </a:r>
          </a:p>
          <a:p>
            <a:pPr marL="800100" lvl="1" indent="-342900">
              <a:lnSpc>
                <a:spcPct val="107000"/>
              </a:lnSpc>
              <a:spcAft>
                <a:spcPts val="800"/>
              </a:spcAft>
              <a:buFont typeface="Symbol" panose="05050102010706020507" pitchFamily="18" charset="2"/>
              <a:buChar char=""/>
            </a:pPr>
            <a:r>
              <a:rPr lang="en-IN" sz="1500" dirty="0">
                <a:effectLst/>
                <a:latin typeface="Cambria" panose="02040503050406030204" pitchFamily="18" charset="0"/>
                <a:ea typeface="Cambria" panose="02040503050406030204" pitchFamily="18" charset="0"/>
                <a:cs typeface="Times New Roman" panose="02020603050405020304" pitchFamily="18" charset="0"/>
              </a:rPr>
              <a:t>Large percentage of the population speaks English </a:t>
            </a:r>
          </a:p>
          <a:p>
            <a:pPr marL="0" indent="0">
              <a:lnSpc>
                <a:spcPct val="107000"/>
              </a:lnSpc>
              <a:spcAft>
                <a:spcPts val="800"/>
              </a:spcAft>
              <a:buNone/>
            </a:pPr>
            <a:endParaRPr lang="en-IN" sz="1500" dirty="0">
              <a:latin typeface="Cambria" panose="02040503050406030204" pitchFamily="18" charset="0"/>
              <a:ea typeface="Cambria" panose="02040503050406030204" pitchFamily="18" charset="0"/>
              <a:cs typeface="Times New Roman" panose="02020603050405020304" pitchFamily="18" charset="0"/>
            </a:endParaRPr>
          </a:p>
          <a:p>
            <a:pPr marL="0" indent="0">
              <a:lnSpc>
                <a:spcPct val="107000"/>
              </a:lnSpc>
              <a:spcAft>
                <a:spcPts val="800"/>
              </a:spcAft>
              <a:buNone/>
            </a:pPr>
            <a:endParaRPr lang="en-IN" sz="1500" dirty="0">
              <a:latin typeface="Cambria" panose="02040503050406030204" pitchFamily="18" charset="0"/>
              <a:ea typeface="Cambria" panose="02040503050406030204" pitchFamily="18" charset="0"/>
              <a:cs typeface="Times New Roman" panose="02020603050405020304" pitchFamily="18" charset="0"/>
            </a:endParaRPr>
          </a:p>
          <a:p>
            <a:pPr marL="0" indent="0">
              <a:lnSpc>
                <a:spcPct val="107000"/>
              </a:lnSpc>
              <a:spcAft>
                <a:spcPts val="800"/>
              </a:spcAft>
              <a:buNone/>
            </a:pPr>
            <a:r>
              <a:rPr lang="en-IN" sz="1500" b="1" dirty="0">
                <a:effectLst/>
                <a:latin typeface="Cambria" panose="02040503050406030204" pitchFamily="18" charset="0"/>
                <a:ea typeface="Cambria" panose="02040503050406030204" pitchFamily="18" charset="0"/>
                <a:cs typeface="Times New Roman" panose="02020603050405020304" pitchFamily="18" charset="0"/>
              </a:rPr>
              <a:t>UNTAPPED GROWTH POTENTIAL</a:t>
            </a:r>
          </a:p>
          <a:p>
            <a:pPr marL="800100" lvl="1" indent="-342900">
              <a:lnSpc>
                <a:spcPct val="107000"/>
              </a:lnSpc>
              <a:buFont typeface="Symbol" panose="05050102010706020507" pitchFamily="18" charset="2"/>
              <a:buChar char=""/>
            </a:pPr>
            <a:r>
              <a:rPr lang="en-IN" sz="1500" dirty="0">
                <a:effectLst/>
                <a:latin typeface="Cambria" panose="02040503050406030204" pitchFamily="18" charset="0"/>
                <a:ea typeface="Cambria" panose="02040503050406030204" pitchFamily="18" charset="0"/>
                <a:cs typeface="Times New Roman" panose="02020603050405020304" pitchFamily="18" charset="0"/>
              </a:rPr>
              <a:t>Production capital per worker is just 1/4-1/3 that of highly developed countries</a:t>
            </a:r>
          </a:p>
          <a:p>
            <a:pPr marL="800100" lvl="1" indent="-342900">
              <a:lnSpc>
                <a:spcPct val="107000"/>
              </a:lnSpc>
              <a:buFont typeface="Symbol" panose="05050102010706020507" pitchFamily="18" charset="2"/>
              <a:buChar char=""/>
            </a:pPr>
            <a:r>
              <a:rPr lang="en-IN" sz="1500" dirty="0">
                <a:effectLst/>
                <a:latin typeface="Cambria" panose="02040503050406030204" pitchFamily="18" charset="0"/>
                <a:ea typeface="Cambria" panose="02040503050406030204" pitchFamily="18" charset="0"/>
                <a:cs typeface="Times New Roman" panose="02020603050405020304" pitchFamily="18" charset="0"/>
              </a:rPr>
              <a:t>Low professional activity: 40% of Polish women do not work professionally and are not seeking jobs</a:t>
            </a:r>
          </a:p>
          <a:p>
            <a:pPr marL="800100" lvl="1" indent="-342900">
              <a:lnSpc>
                <a:spcPct val="107000"/>
              </a:lnSpc>
              <a:spcAft>
                <a:spcPts val="800"/>
              </a:spcAft>
              <a:buFont typeface="Symbol" panose="05050102010706020507" pitchFamily="18" charset="2"/>
              <a:buChar char=""/>
            </a:pPr>
            <a:r>
              <a:rPr lang="en-IN" sz="1500" dirty="0">
                <a:effectLst/>
                <a:latin typeface="Cambria" panose="02040503050406030204" pitchFamily="18" charset="0"/>
                <a:ea typeface="Cambria" panose="02040503050406030204" pitchFamily="18" charset="0"/>
                <a:cs typeface="Times New Roman" panose="02020603050405020304" pitchFamily="18" charset="0"/>
              </a:rPr>
              <a:t>Big potential for improving the quality of regulations and developing alternative sources of financing, e.g. PPP</a:t>
            </a:r>
          </a:p>
          <a:p>
            <a:pPr marL="0" indent="0">
              <a:lnSpc>
                <a:spcPct val="107000"/>
              </a:lnSpc>
              <a:spcAft>
                <a:spcPts val="800"/>
              </a:spcAft>
              <a:buNone/>
            </a:pPr>
            <a:r>
              <a:rPr lang="en-IN" sz="1500" b="1" dirty="0">
                <a:effectLst/>
                <a:latin typeface="Cambria" panose="02040503050406030204" pitchFamily="18" charset="0"/>
                <a:ea typeface="Cambria" panose="02040503050406030204" pitchFamily="18" charset="0"/>
                <a:cs typeface="Times New Roman" panose="02020603050405020304" pitchFamily="18" charset="0"/>
              </a:rPr>
              <a:t>FOREIGN DIRECT INVESMTENT</a:t>
            </a:r>
          </a:p>
          <a:p>
            <a:pPr marL="800100" lvl="1" indent="-342900">
              <a:lnSpc>
                <a:spcPct val="107000"/>
              </a:lnSpc>
              <a:buFont typeface="Symbol" panose="05050102010706020507" pitchFamily="18" charset="2"/>
              <a:buChar char=""/>
            </a:pPr>
            <a:r>
              <a:rPr lang="en-IN" sz="1500" dirty="0">
                <a:effectLst/>
                <a:latin typeface="Cambria" panose="02040503050406030204" pitchFamily="18" charset="0"/>
                <a:ea typeface="Cambria" panose="02040503050406030204" pitchFamily="18" charset="0"/>
                <a:cs typeface="Times New Roman" panose="02020603050405020304" pitchFamily="18" charset="0"/>
              </a:rPr>
              <a:t>Total value of FDI is 712 billion zlotys, equal to 45% of Poland's GDP</a:t>
            </a:r>
          </a:p>
          <a:p>
            <a:pPr marL="800100" lvl="1" indent="-342900">
              <a:lnSpc>
                <a:spcPct val="107000"/>
              </a:lnSpc>
              <a:spcAft>
                <a:spcPts val="800"/>
              </a:spcAft>
              <a:buFont typeface="Symbol" panose="05050102010706020507" pitchFamily="18" charset="2"/>
              <a:buChar char=""/>
            </a:pPr>
            <a:r>
              <a:rPr lang="en-IN" sz="1500" dirty="0">
                <a:effectLst/>
                <a:latin typeface="Cambria" panose="02040503050406030204" pitchFamily="18" charset="0"/>
                <a:ea typeface="Cambria" panose="02040503050406030204" pitchFamily="18" charset="0"/>
                <a:cs typeface="Times New Roman" panose="02020603050405020304" pitchFamily="18" charset="0"/>
              </a:rPr>
              <a:t>Almost 230 billion zlotys of FDI went into manufacturing, Germany is the leading investor in Poland</a:t>
            </a:r>
          </a:p>
          <a:p>
            <a:pPr marL="0" lvl="0" indent="0">
              <a:lnSpc>
                <a:spcPct val="115000"/>
              </a:lnSpc>
              <a:buNone/>
            </a:pPr>
            <a:endParaRPr lang="en-IN" sz="15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38778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877F-CEE3-4BB4-8D35-CB145C1233A3}"/>
              </a:ext>
            </a:extLst>
          </p:cNvPr>
          <p:cNvSpPr>
            <a:spLocks noGrp="1"/>
          </p:cNvSpPr>
          <p:nvPr>
            <p:ph type="title"/>
          </p:nvPr>
        </p:nvSpPr>
        <p:spPr>
          <a:xfrm>
            <a:off x="247575" y="0"/>
            <a:ext cx="10515600" cy="1325563"/>
          </a:xfrm>
        </p:spPr>
        <p:txBody>
          <a:bodyPr>
            <a:normAutofit/>
          </a:bodyPr>
          <a:lstStyle/>
          <a:p>
            <a:r>
              <a:rPr lang="en-US"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rPr>
              <a:t>Significant sectors to invest</a:t>
            </a:r>
            <a:endParaRPr lang="en-IN"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endParaRPr>
          </a:p>
        </p:txBody>
      </p:sp>
      <p:sp>
        <p:nvSpPr>
          <p:cNvPr id="3" name="Content Placeholder 2">
            <a:extLst>
              <a:ext uri="{FF2B5EF4-FFF2-40B4-BE49-F238E27FC236}">
                <a16:creationId xmlns:a16="http://schemas.microsoft.com/office/drawing/2014/main" id="{C383D0BA-368D-480F-851C-F1D7A48CAEE6}"/>
              </a:ext>
            </a:extLst>
          </p:cNvPr>
          <p:cNvSpPr>
            <a:spLocks noGrp="1"/>
          </p:cNvSpPr>
          <p:nvPr>
            <p:ph idx="1"/>
          </p:nvPr>
        </p:nvSpPr>
        <p:spPr>
          <a:xfrm>
            <a:off x="5666913" y="1130254"/>
            <a:ext cx="6525087" cy="4749554"/>
          </a:xfrm>
        </p:spPr>
        <p:txBody>
          <a:bodyPr>
            <a:noAutofit/>
          </a:bodyPr>
          <a:lstStyle/>
          <a:p>
            <a:pPr marL="0" lvl="0" indent="0">
              <a:lnSpc>
                <a:spcPct val="107000"/>
              </a:lnSpc>
              <a:buNone/>
            </a:pPr>
            <a:r>
              <a:rPr lang="en-US" sz="1600" b="1" dirty="0">
                <a:effectLst/>
                <a:latin typeface="Cambria" panose="02040503050406030204" pitchFamily="18" charset="0"/>
                <a:ea typeface="Cambria" panose="02040503050406030204" pitchFamily="18" charset="0"/>
                <a:cs typeface="Times New Roman" panose="02020603050405020304" pitchFamily="18" charset="0"/>
              </a:rPr>
              <a:t>Manufacturing</a:t>
            </a:r>
            <a:endParaRPr lang="en-IN" sz="1600" b="1" dirty="0">
              <a:effectLst/>
              <a:latin typeface="Cambria" panose="02040503050406030204" pitchFamily="18" charset="0"/>
              <a:ea typeface="Cambria" panose="020405030504060302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IN" sz="1300" dirty="0">
                <a:effectLst/>
                <a:latin typeface="Cambria" panose="02040503050406030204" pitchFamily="18" charset="0"/>
                <a:ea typeface="Cambria" panose="02040503050406030204" pitchFamily="18" charset="0"/>
                <a:cs typeface="Times New Roman" panose="02020603050405020304" pitchFamily="18" charset="0"/>
              </a:rPr>
              <a:t>Poland is opening the door to further productivity growth and job creation for highly qualified workers ,by offering competitive conditions for the manufacturing industry.</a:t>
            </a:r>
          </a:p>
          <a:p>
            <a:pPr marL="800100" lvl="1" indent="-342900">
              <a:lnSpc>
                <a:spcPct val="107000"/>
              </a:lnSpc>
              <a:buFont typeface="Symbol" panose="05050102010706020507" pitchFamily="18" charset="2"/>
              <a:buChar char=""/>
            </a:pPr>
            <a:r>
              <a:rPr lang="en-IN" sz="1300" dirty="0">
                <a:effectLst/>
                <a:latin typeface="Cambria" panose="02040503050406030204" pitchFamily="18" charset="0"/>
                <a:ea typeface="Cambria" panose="02040503050406030204" pitchFamily="18" charset="0"/>
                <a:cs typeface="Times New Roman" panose="02020603050405020304" pitchFamily="18" charset="0"/>
              </a:rPr>
              <a:t>The automotive sector, with approximately 900 companies and 10% of the country's total manufacturing output Tenneco, </a:t>
            </a:r>
            <a:r>
              <a:rPr lang="en-IN" sz="1300" dirty="0" err="1">
                <a:effectLst/>
                <a:latin typeface="Cambria" panose="02040503050406030204" pitchFamily="18" charset="0"/>
                <a:ea typeface="Cambria" panose="02040503050406030204" pitchFamily="18" charset="0"/>
                <a:cs typeface="Times New Roman" panose="02020603050405020304" pitchFamily="18" charset="0"/>
              </a:rPr>
              <a:t>Valeo</a:t>
            </a:r>
            <a:r>
              <a:rPr lang="en-IN" sz="1300" dirty="0">
                <a:effectLst/>
                <a:latin typeface="Cambria" panose="02040503050406030204" pitchFamily="18" charset="0"/>
                <a:ea typeface="Cambria" panose="02040503050406030204" pitchFamily="18" charset="0"/>
                <a:cs typeface="Times New Roman" panose="02020603050405020304" pitchFamily="18" charset="0"/>
              </a:rPr>
              <a:t>, Delphi etc opened R&amp;D centres there.</a:t>
            </a:r>
          </a:p>
          <a:p>
            <a:pPr marL="800100" lvl="1" indent="-342900">
              <a:lnSpc>
                <a:spcPct val="107000"/>
              </a:lnSpc>
              <a:buFont typeface="Symbol" panose="05050102010706020507" pitchFamily="18" charset="2"/>
              <a:buChar char=""/>
            </a:pPr>
            <a:r>
              <a:rPr lang="en-IN" sz="1300" dirty="0">
                <a:effectLst/>
                <a:latin typeface="Cambria" panose="02040503050406030204" pitchFamily="18" charset="0"/>
                <a:ea typeface="Cambria" panose="02040503050406030204" pitchFamily="18" charset="0"/>
                <a:cs typeface="Times New Roman" panose="02020603050405020304" pitchFamily="18" charset="0"/>
              </a:rPr>
              <a:t>According to the most recent data, 125.3 billion zlotys were invested in </a:t>
            </a:r>
            <a:r>
              <a:rPr lang="en-IN" sz="13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SEZs</a:t>
            </a:r>
            <a:endParaRPr lang="en-IN" sz="1300" dirty="0">
              <a:effectLst/>
              <a:latin typeface="Cambria" panose="02040503050406030204" pitchFamily="18" charset="0"/>
              <a:ea typeface="Cambria" panose="020405030504060302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IN" sz="1300" dirty="0">
                <a:solidFill>
                  <a:srgbClr val="222222"/>
                </a:solidFill>
                <a:effectLst/>
                <a:latin typeface="Cambria" panose="02040503050406030204" pitchFamily="18" charset="0"/>
                <a:ea typeface="Cambria" panose="02040503050406030204" pitchFamily="18" charset="0"/>
                <a:cs typeface="Times New Roman" panose="02020603050405020304" pitchFamily="18" charset="0"/>
              </a:rPr>
              <a:t>Their $1.11 trillion economy is focused on manufacturing machinery and transport equipment.</a:t>
            </a:r>
            <a:endParaRPr lang="en-IN" sz="1300" dirty="0">
              <a:effectLst/>
              <a:latin typeface="Cambria" panose="02040503050406030204" pitchFamily="18" charset="0"/>
              <a:ea typeface="Cambria" panose="02040503050406030204" pitchFamily="18" charset="0"/>
              <a:cs typeface="Times New Roman" panose="02020603050405020304" pitchFamily="18" charset="0"/>
            </a:endParaRPr>
          </a:p>
          <a:p>
            <a:pPr marL="0" lvl="0" indent="0">
              <a:lnSpc>
                <a:spcPct val="107000"/>
              </a:lnSpc>
              <a:buNone/>
            </a:pPr>
            <a:r>
              <a:rPr lang="en-US" sz="1600" b="1" dirty="0">
                <a:effectLst/>
                <a:latin typeface="Cambria" panose="02040503050406030204" pitchFamily="18" charset="0"/>
                <a:ea typeface="Cambria" panose="02040503050406030204" pitchFamily="18" charset="0"/>
                <a:cs typeface="Times New Roman" panose="02020603050405020304" pitchFamily="18" charset="0"/>
              </a:rPr>
              <a:t>Business services (BPO/SSC), IT and telecommunications</a:t>
            </a:r>
            <a:endParaRPr lang="en-IN" sz="1600" b="1" dirty="0">
              <a:effectLst/>
              <a:latin typeface="Cambria" panose="02040503050406030204" pitchFamily="18" charset="0"/>
              <a:ea typeface="Cambria" panose="02040503050406030204" pitchFamily="18" charset="0"/>
              <a:cs typeface="Times New Roman" panose="02020603050405020304" pitchFamily="18" charset="0"/>
            </a:endParaRPr>
          </a:p>
          <a:p>
            <a:pPr marL="800100" lvl="1" indent="-342900">
              <a:lnSpc>
                <a:spcPct val="107000"/>
              </a:lnSpc>
              <a:buFont typeface="Symbol" panose="05050102010706020507" pitchFamily="18" charset="2"/>
              <a:buChar char=""/>
            </a:pPr>
            <a:r>
              <a:rPr lang="en-IN" sz="1300" dirty="0">
                <a:effectLst/>
                <a:latin typeface="Cambria" panose="02040503050406030204" pitchFamily="18" charset="0"/>
                <a:ea typeface="Cambria" panose="02040503050406030204" pitchFamily="18" charset="0"/>
                <a:cs typeface="Times New Roman" panose="02020603050405020304" pitchFamily="18" charset="0"/>
              </a:rPr>
              <a:t>There are around 1,000 BPO/SSC centres in Polish cities (676 are foreign-owned), employing 200,000 workers.</a:t>
            </a:r>
          </a:p>
          <a:p>
            <a:pPr marL="800100" lvl="1" indent="-342900">
              <a:lnSpc>
                <a:spcPct val="107000"/>
              </a:lnSpc>
              <a:buFont typeface="Symbol" panose="05050102010706020507" pitchFamily="18" charset="2"/>
              <a:buChar char=""/>
            </a:pPr>
            <a:r>
              <a:rPr lang="en-IN" sz="1300" dirty="0">
                <a:effectLst/>
                <a:latin typeface="Cambria" panose="02040503050406030204" pitchFamily="18" charset="0"/>
                <a:ea typeface="Cambria" panose="02040503050406030204" pitchFamily="18" charset="0"/>
                <a:cs typeface="Times New Roman" panose="02020603050405020304" pitchFamily="18" charset="0"/>
              </a:rPr>
              <a:t>In recent years the sector has grown by 20% annually ABSL forecasts that by 2020 the total number of employees in the services sector will increase to 300,000.</a:t>
            </a:r>
          </a:p>
          <a:p>
            <a:pPr marL="800100" lvl="1" indent="-342900">
              <a:lnSpc>
                <a:spcPct val="107000"/>
              </a:lnSpc>
              <a:spcAft>
                <a:spcPts val="800"/>
              </a:spcAft>
              <a:buFont typeface="Symbol" panose="05050102010706020507" pitchFamily="18" charset="2"/>
              <a:buChar char=""/>
            </a:pPr>
            <a:r>
              <a:rPr lang="en-IN" sz="1300" dirty="0">
                <a:effectLst/>
                <a:latin typeface="Cambria" panose="02040503050406030204" pitchFamily="18" charset="0"/>
                <a:ea typeface="Cambria" panose="02040503050406030204" pitchFamily="18" charset="0"/>
                <a:cs typeface="Times New Roman" panose="02020603050405020304" pitchFamily="18" charset="0"/>
              </a:rPr>
              <a:t>Due to growing employment and office lease costs in the biggest cities (</a:t>
            </a:r>
            <a:r>
              <a:rPr lang="en-IN" sz="1300" dirty="0" err="1">
                <a:effectLst/>
                <a:latin typeface="Cambria" panose="02040503050406030204" pitchFamily="18" charset="0"/>
                <a:ea typeface="Cambria" panose="02040503050406030204" pitchFamily="18" charset="0"/>
                <a:cs typeface="Times New Roman" panose="02020603050405020304" pitchFamily="18" charset="0"/>
              </a:rPr>
              <a:t>Warsaw,Kraków</a:t>
            </a:r>
            <a:r>
              <a:rPr lang="en-IN" sz="1300" dirty="0">
                <a:effectLst/>
                <a:latin typeface="Cambria" panose="02040503050406030204" pitchFamily="18" charset="0"/>
                <a:ea typeface="Cambria" panose="02040503050406030204" pitchFamily="18" charset="0"/>
                <a:cs typeface="Times New Roman" panose="02020603050405020304" pitchFamily="18" charset="0"/>
              </a:rPr>
              <a:t>, </a:t>
            </a:r>
            <a:r>
              <a:rPr lang="en-IN" sz="1300" dirty="0" err="1">
                <a:effectLst/>
                <a:latin typeface="Cambria" panose="02040503050406030204" pitchFamily="18" charset="0"/>
                <a:ea typeface="Cambria" panose="02040503050406030204" pitchFamily="18" charset="0"/>
                <a:cs typeface="Times New Roman" panose="02020603050405020304" pitchFamily="18" charset="0"/>
              </a:rPr>
              <a:t>Wrocław</a:t>
            </a:r>
            <a:r>
              <a:rPr lang="en-IN" sz="1300" dirty="0">
                <a:effectLst/>
                <a:latin typeface="Cambria" panose="02040503050406030204" pitchFamily="18" charset="0"/>
                <a:ea typeface="Cambria" panose="02040503050406030204" pitchFamily="18" charset="0"/>
                <a:cs typeface="Times New Roman" panose="02020603050405020304" pitchFamily="18" charset="0"/>
              </a:rPr>
              <a:t>), many BPO/SSC centres are being opened in smaller cities too.</a:t>
            </a:r>
          </a:p>
        </p:txBody>
      </p:sp>
      <p:pic>
        <p:nvPicPr>
          <p:cNvPr id="5" name="Picture 4">
            <a:extLst>
              <a:ext uri="{FF2B5EF4-FFF2-40B4-BE49-F238E27FC236}">
                <a16:creationId xmlns:a16="http://schemas.microsoft.com/office/drawing/2014/main" id="{E4F407AB-9DC2-47FC-BBF4-20FB1E35EB96}"/>
              </a:ext>
            </a:extLst>
          </p:cNvPr>
          <p:cNvPicPr>
            <a:picLocks noChangeAspect="1"/>
          </p:cNvPicPr>
          <p:nvPr/>
        </p:nvPicPr>
        <p:blipFill>
          <a:blip r:embed="rId3"/>
          <a:stretch>
            <a:fillRect/>
          </a:stretch>
        </p:blipFill>
        <p:spPr>
          <a:xfrm>
            <a:off x="247574" y="1776242"/>
            <a:ext cx="5263305" cy="3106476"/>
          </a:xfrm>
          <a:prstGeom prst="rect">
            <a:avLst/>
          </a:prstGeom>
        </p:spPr>
      </p:pic>
    </p:spTree>
    <p:extLst>
      <p:ext uri="{BB962C8B-B14F-4D97-AF65-F5344CB8AC3E}">
        <p14:creationId xmlns:p14="http://schemas.microsoft.com/office/powerpoint/2010/main" val="833889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877F-CEE3-4BB4-8D35-CB145C1233A3}"/>
              </a:ext>
            </a:extLst>
          </p:cNvPr>
          <p:cNvSpPr>
            <a:spLocks noGrp="1"/>
          </p:cNvSpPr>
          <p:nvPr>
            <p:ph type="title"/>
          </p:nvPr>
        </p:nvSpPr>
        <p:spPr>
          <a:xfrm>
            <a:off x="171635" y="8878"/>
            <a:ext cx="10515600" cy="1325563"/>
          </a:xfrm>
        </p:spPr>
        <p:txBody>
          <a:bodyPr>
            <a:normAutofit/>
          </a:bodyPr>
          <a:lstStyle/>
          <a:p>
            <a:r>
              <a:rPr lang="en-US"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rPr>
              <a:t>Bibliography</a:t>
            </a:r>
            <a:endParaRPr lang="en-IN"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endParaRPr>
          </a:p>
        </p:txBody>
      </p:sp>
      <p:sp>
        <p:nvSpPr>
          <p:cNvPr id="9" name="TextBox 8">
            <a:extLst>
              <a:ext uri="{FF2B5EF4-FFF2-40B4-BE49-F238E27FC236}">
                <a16:creationId xmlns:a16="http://schemas.microsoft.com/office/drawing/2014/main" id="{DDD62023-7ECC-4011-A395-00E013E59753}"/>
              </a:ext>
            </a:extLst>
          </p:cNvPr>
          <p:cNvSpPr txBox="1"/>
          <p:nvPr/>
        </p:nvSpPr>
        <p:spPr>
          <a:xfrm>
            <a:off x="118369" y="1323500"/>
            <a:ext cx="11901996" cy="3757119"/>
          </a:xfrm>
          <a:prstGeom prst="rect">
            <a:avLst/>
          </a:prstGeom>
          <a:noFill/>
        </p:spPr>
        <p:txBody>
          <a:bodyPr wrap="square">
            <a:spAutoFit/>
          </a:bodyPr>
          <a:lstStyle/>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https://www.worldbank.org/en/country/poland/overview</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https://data.worldbank.org/country/poland</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https://databank.worldbank.org/views/reports/reportwidget.aspx?Report_Name=CountryProfile&amp;Id=b450fd57&amp;tbar=y&amp;dd=y&amp;inf=n&amp;zm=n&amp;country=POL</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https://www.worldbank.org/en/news/infographic/2017/03/21/poland-development-success-story</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https://www.doingbusiness.org/en/data/exploreeconomies/poland#DB_sb</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http://www.economy.ge/uploads/ek_ciprebshi/reitingebi/reitingebi_eng/gci.pdf</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https://notesfrompoland.com/2020/05/06/poland-no-longer-rated-as-full-democracy-in-new-freedom-house-index/</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https://en.wikipedia.org/wiki/Democracy_Index</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http://www.cfom.org.uk/wp-content/uploads/2017/08/Student-Comp-2016-17-Final-Poland-case-study.pdf</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https://freedomhouse.org/country/poland/freedom-world/2020</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https://tradingeconomics.com/poland/corruption-index</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https://www.economist.com/europe/2020/03/22/as-polands-government-punishes-judges-corruption-is-rising</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https://santandertrade.com/en/portal/establish-overseas/poland/foreign-investment?url_de_la_page=%2Fen%2Fportal%2Festablish-overseas%2Fpoland%2Fforeign-investment&amp;&amp;actualiser_id_banque=oui&amp;id_banque=0&amp;memoriser_choix=memoriser</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https://www.coface.com/Economic-Studies-and-Country-Risks/Poland</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https://www.abc-amega.com/articles/country-risk-poland/</a:t>
            </a:r>
          </a:p>
        </p:txBody>
      </p:sp>
    </p:spTree>
    <p:extLst>
      <p:ext uri="{BB962C8B-B14F-4D97-AF65-F5344CB8AC3E}">
        <p14:creationId xmlns:p14="http://schemas.microsoft.com/office/powerpoint/2010/main" val="2999374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877F-CEE3-4BB4-8D35-CB145C1233A3}"/>
              </a:ext>
            </a:extLst>
          </p:cNvPr>
          <p:cNvSpPr>
            <a:spLocks noGrp="1"/>
          </p:cNvSpPr>
          <p:nvPr>
            <p:ph type="title"/>
          </p:nvPr>
        </p:nvSpPr>
        <p:spPr>
          <a:xfrm>
            <a:off x="4409243" y="3369076"/>
            <a:ext cx="3373514" cy="207655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5400" b="1" cap="small" dirty="0">
                <a:solidFill>
                  <a:srgbClr val="C3042E"/>
                </a:solidFill>
                <a:latin typeface="Dubai" panose="020B0503030403030204" pitchFamily="34" charset="-78"/>
                <a:ea typeface="Cambria" panose="02040503050406030204" pitchFamily="18" charset="0"/>
                <a:cs typeface="Dubai" panose="020B0503030403030204" pitchFamily="34" charset="-78"/>
              </a:rPr>
              <a:t>Dziękuję Ci</a:t>
            </a:r>
            <a:br>
              <a:rPr lang="en-US" sz="5400" b="1" cap="small" dirty="0">
                <a:solidFill>
                  <a:srgbClr val="C3042E"/>
                </a:solidFill>
                <a:latin typeface="Dubai" panose="020B0503030403030204" pitchFamily="34" charset="-78"/>
                <a:ea typeface="Cambria" panose="02040503050406030204" pitchFamily="18" charset="0"/>
                <a:cs typeface="Dubai" panose="020B0503030403030204" pitchFamily="34" charset="-78"/>
              </a:rPr>
            </a:br>
            <a:r>
              <a:rPr lang="en-US" sz="5400" b="1" cap="small" dirty="0">
                <a:solidFill>
                  <a:srgbClr val="C3042E"/>
                </a:solidFill>
                <a:latin typeface="Dubai" panose="020B0503030403030204" pitchFamily="34" charset="-78"/>
                <a:ea typeface="Cambria" panose="02040503050406030204" pitchFamily="18" charset="0"/>
                <a:cs typeface="Dubai" panose="020B0503030403030204" pitchFamily="34" charset="-78"/>
              </a:rPr>
              <a:t>Thank you</a:t>
            </a:r>
            <a:endParaRPr lang="en-IN" sz="5400" b="1" cap="small" dirty="0">
              <a:solidFill>
                <a:srgbClr val="C3042E"/>
              </a:solidFill>
              <a:latin typeface="Dubai" panose="020B0503030403030204" pitchFamily="34" charset="-78"/>
              <a:ea typeface="Cambria" panose="02040503050406030204" pitchFamily="18" charset="0"/>
              <a:cs typeface="Dubai" panose="020B0503030403030204" pitchFamily="34" charset="-78"/>
            </a:endParaRPr>
          </a:p>
        </p:txBody>
      </p:sp>
      <p:pic>
        <p:nvPicPr>
          <p:cNvPr id="3" name="Picture 2">
            <a:extLst>
              <a:ext uri="{FF2B5EF4-FFF2-40B4-BE49-F238E27FC236}">
                <a16:creationId xmlns:a16="http://schemas.microsoft.com/office/drawing/2014/main" id="{A9715EEE-6F7E-4BB7-8C1B-C5F88F413DD6}"/>
              </a:ext>
            </a:extLst>
          </p:cNvPr>
          <p:cNvPicPr>
            <a:picLocks noChangeAspect="1"/>
          </p:cNvPicPr>
          <p:nvPr/>
        </p:nvPicPr>
        <p:blipFill>
          <a:blip r:embed="rId3"/>
          <a:stretch>
            <a:fillRect/>
          </a:stretch>
        </p:blipFill>
        <p:spPr>
          <a:xfrm>
            <a:off x="5376609" y="2093860"/>
            <a:ext cx="1438781" cy="133514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160560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877F-CEE3-4BB4-8D35-CB145C1233A3}"/>
              </a:ext>
            </a:extLst>
          </p:cNvPr>
          <p:cNvSpPr>
            <a:spLocks noGrp="1"/>
          </p:cNvSpPr>
          <p:nvPr>
            <p:ph type="title"/>
          </p:nvPr>
        </p:nvSpPr>
        <p:spPr>
          <a:xfrm>
            <a:off x="838200" y="18255"/>
            <a:ext cx="10515600" cy="1325563"/>
          </a:xfrm>
        </p:spPr>
        <p:txBody>
          <a:bodyPr>
            <a:normAutofit/>
          </a:bodyPr>
          <a:lstStyle/>
          <a:p>
            <a:r>
              <a:rPr lang="en-IN"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rPr>
              <a:t>Economic</a:t>
            </a:r>
            <a:r>
              <a:rPr lang="en-IN" sz="3600" dirty="0">
                <a:latin typeface="Dubai" panose="020B0503030403030204" pitchFamily="34" charset="-78"/>
                <a:ea typeface="Cambria" panose="02040503050406030204" pitchFamily="18" charset="0"/>
                <a:cs typeface="Dubai" panose="020B0503030403030204" pitchFamily="34" charset="-78"/>
              </a:rPr>
              <a:t> </a:t>
            </a:r>
            <a:r>
              <a:rPr lang="en-IN"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rPr>
              <a:t>Profile</a:t>
            </a:r>
          </a:p>
        </p:txBody>
      </p:sp>
      <p:sp>
        <p:nvSpPr>
          <p:cNvPr id="3" name="Content Placeholder 2">
            <a:extLst>
              <a:ext uri="{FF2B5EF4-FFF2-40B4-BE49-F238E27FC236}">
                <a16:creationId xmlns:a16="http://schemas.microsoft.com/office/drawing/2014/main" id="{C383D0BA-368D-480F-851C-F1D7A48CAEE6}"/>
              </a:ext>
            </a:extLst>
          </p:cNvPr>
          <p:cNvSpPr>
            <a:spLocks noGrp="1"/>
          </p:cNvSpPr>
          <p:nvPr>
            <p:ph idx="1"/>
          </p:nvPr>
        </p:nvSpPr>
        <p:spPr>
          <a:xfrm>
            <a:off x="6096000" y="964491"/>
            <a:ext cx="5560381" cy="5258756"/>
          </a:xfrm>
        </p:spPr>
        <p:txBody>
          <a:bodyPr>
            <a:normAutofit fontScale="62500" lnSpcReduction="20000"/>
          </a:bodyPr>
          <a:lstStyle/>
          <a:p>
            <a:pPr algn="just"/>
            <a:r>
              <a:rPr lang="en-US" dirty="0">
                <a:latin typeface="Cambria" panose="02040503050406030204" pitchFamily="18" charset="0"/>
                <a:ea typeface="Cambria" panose="02040503050406030204" pitchFamily="18" charset="0"/>
              </a:rPr>
              <a:t>Poland is among the fastest-growing economies in the European Union. </a:t>
            </a:r>
          </a:p>
          <a:p>
            <a:pPr algn="just"/>
            <a:r>
              <a:rPr lang="en-US" dirty="0">
                <a:latin typeface="Cambria" panose="02040503050406030204" pitchFamily="18" charset="0"/>
                <a:ea typeface="Cambria" panose="02040503050406030204" pitchFamily="18" charset="0"/>
              </a:rPr>
              <a:t>Poland’s economic growth prospects is fueled by continuing low interest rates and the execution of European funds–related investments.</a:t>
            </a:r>
          </a:p>
          <a:p>
            <a:pPr algn="just"/>
            <a:r>
              <a:rPr lang="en-US" dirty="0">
                <a:latin typeface="Cambria" panose="02040503050406030204" pitchFamily="18" charset="0"/>
                <a:ea typeface="Cambria" panose="02040503050406030204" pitchFamily="18" charset="0"/>
              </a:rPr>
              <a:t>In the short-term, the main challenge is to mitigate the social and economic impact of the COVID-19 pandemic.</a:t>
            </a:r>
          </a:p>
          <a:p>
            <a:pPr algn="just"/>
            <a:r>
              <a:rPr lang="en-US" dirty="0">
                <a:latin typeface="Cambria" panose="02040503050406030204" pitchFamily="18" charset="0"/>
                <a:ea typeface="Cambria" panose="02040503050406030204" pitchFamily="18" charset="0"/>
              </a:rPr>
              <a:t>Poland’s relatively low level of indebtedness and solid macroeconomic and financial fundamentals give it the space to support economic growth amid the ongoing adverse shock.</a:t>
            </a:r>
          </a:p>
          <a:p>
            <a:pPr algn="just"/>
            <a:r>
              <a:rPr lang="en-US" dirty="0">
                <a:latin typeface="Cambria" panose="02040503050406030204" pitchFamily="18" charset="0"/>
                <a:ea typeface="Cambria" panose="02040503050406030204" pitchFamily="18" charset="0"/>
              </a:rPr>
              <a:t>Poland has the fiscal and monetary space to mitigate the adverse effects of lower global and domestic demand and shield its financially vulnerable populations, potentially leading to a quicker rebound in 2021 and 2022.</a:t>
            </a:r>
          </a:p>
          <a:p>
            <a:pPr algn="just"/>
            <a:r>
              <a:rPr lang="en-US" dirty="0">
                <a:latin typeface="Cambria" panose="02040503050406030204" pitchFamily="18" charset="0"/>
                <a:ea typeface="Cambria" panose="02040503050406030204" pitchFamily="18" charset="0"/>
              </a:rPr>
              <a:t>Since the 1990s, the World Bank has been one of the most prominent development institutions in Poland, providing a total of US$16 billion in loans and helping introduce a number of key policy reforms.</a:t>
            </a:r>
          </a:p>
          <a:p>
            <a:pPr algn="just"/>
            <a:endParaRPr lang="en-IN" dirty="0">
              <a:latin typeface="Cambria" panose="02040503050406030204" pitchFamily="18" charset="0"/>
              <a:ea typeface="Cambria" panose="02040503050406030204" pitchFamily="18" charset="0"/>
            </a:endParaRPr>
          </a:p>
        </p:txBody>
      </p:sp>
      <p:graphicFrame>
        <p:nvGraphicFramePr>
          <p:cNvPr id="7" name="Table 6">
            <a:extLst>
              <a:ext uri="{FF2B5EF4-FFF2-40B4-BE49-F238E27FC236}">
                <a16:creationId xmlns:a16="http://schemas.microsoft.com/office/drawing/2014/main" id="{D7886573-8889-4159-B17C-4FC47E2D4F12}"/>
              </a:ext>
            </a:extLst>
          </p:cNvPr>
          <p:cNvGraphicFramePr>
            <a:graphicFrameLocks noGrp="1"/>
          </p:cNvGraphicFramePr>
          <p:nvPr>
            <p:extLst>
              <p:ext uri="{D42A27DB-BD31-4B8C-83A1-F6EECF244321}">
                <p14:modId xmlns:p14="http://schemas.microsoft.com/office/powerpoint/2010/main" val="102549317"/>
              </p:ext>
            </p:extLst>
          </p:nvPr>
        </p:nvGraphicFramePr>
        <p:xfrm>
          <a:off x="767179" y="2500080"/>
          <a:ext cx="4095619" cy="1280160"/>
        </p:xfrm>
        <a:graphic>
          <a:graphicData uri="http://schemas.openxmlformats.org/drawingml/2006/table">
            <a:tbl>
              <a:tblPr firstRow="1" firstCol="1" bandRow="1"/>
              <a:tblGrid>
                <a:gridCol w="2526178">
                  <a:extLst>
                    <a:ext uri="{9D8B030D-6E8A-4147-A177-3AD203B41FA5}">
                      <a16:colId xmlns:a16="http://schemas.microsoft.com/office/drawing/2014/main" val="1092477209"/>
                    </a:ext>
                  </a:extLst>
                </a:gridCol>
                <a:gridCol w="1569441">
                  <a:extLst>
                    <a:ext uri="{9D8B030D-6E8A-4147-A177-3AD203B41FA5}">
                      <a16:colId xmlns:a16="http://schemas.microsoft.com/office/drawing/2014/main" val="3814959244"/>
                    </a:ext>
                  </a:extLst>
                </a:gridCol>
              </a:tblGrid>
              <a:tr h="0">
                <a:tc>
                  <a:txBody>
                    <a:bodyPr/>
                    <a:lstStyle/>
                    <a:p>
                      <a:r>
                        <a:rPr lang="en-IN" sz="1200" b="1" dirty="0">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rPr>
                        <a:t>POLAND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200" b="1">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rPr>
                        <a:t>2019</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8404992"/>
                  </a:ext>
                </a:extLst>
              </a:tr>
              <a:tr h="0">
                <a:tc>
                  <a:txBody>
                    <a:bodyPr/>
                    <a:lstStyle/>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Income Level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200">
                          <a:effectLst/>
                          <a:latin typeface="Times New Roman" panose="02020603050405020304" pitchFamily="18" charset="0"/>
                          <a:ea typeface="Calibri" panose="020F0502020204030204" pitchFamily="34" charset="0"/>
                          <a:cs typeface="Times New Roman" panose="02020603050405020304" pitchFamily="18" charset="0"/>
                        </a:rPr>
                        <a:t>High Income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2570114"/>
                  </a:ext>
                </a:extLst>
              </a:tr>
              <a:tr h="0">
                <a:tc>
                  <a:txBody>
                    <a:bodyPr/>
                    <a:lstStyle/>
                    <a:p>
                      <a:r>
                        <a:rPr lang="en-IN" sz="1200">
                          <a:effectLst/>
                          <a:latin typeface="Times New Roman" panose="02020603050405020304" pitchFamily="18" charset="0"/>
                          <a:ea typeface="Calibri" panose="020F0502020204030204" pitchFamily="34" charset="0"/>
                          <a:cs typeface="Times New Roman" panose="02020603050405020304" pitchFamily="18" charset="0"/>
                        </a:rPr>
                        <a:t>Region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200">
                          <a:effectLst/>
                          <a:latin typeface="Times New Roman" panose="02020603050405020304" pitchFamily="18" charset="0"/>
                          <a:ea typeface="Calibri" panose="020F0502020204030204" pitchFamily="34" charset="0"/>
                          <a:cs typeface="Times New Roman" panose="02020603050405020304" pitchFamily="18" charset="0"/>
                        </a:rPr>
                        <a:t>Europe &amp; Central Asia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2312079"/>
                  </a:ext>
                </a:extLst>
              </a:tr>
              <a:tr h="0">
                <a:tc>
                  <a:txBody>
                    <a:bodyPr/>
                    <a:lstStyle/>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Population, million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200">
                          <a:effectLst/>
                          <a:latin typeface="Times New Roman" panose="02020603050405020304" pitchFamily="18" charset="0"/>
                          <a:ea typeface="Calibri" panose="020F0502020204030204" pitchFamily="34" charset="0"/>
                          <a:cs typeface="Times New Roman" panose="02020603050405020304" pitchFamily="18" charset="0"/>
                        </a:rPr>
                        <a:t>38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0056269"/>
                  </a:ext>
                </a:extLst>
              </a:tr>
              <a:tr h="0">
                <a:tc>
                  <a:txBody>
                    <a:bodyPr/>
                    <a:lstStyle/>
                    <a:p>
                      <a:r>
                        <a:rPr lang="en-IN" sz="1200">
                          <a:effectLst/>
                          <a:latin typeface="Times New Roman" panose="02020603050405020304" pitchFamily="18" charset="0"/>
                          <a:ea typeface="Calibri" panose="020F0502020204030204" pitchFamily="34" charset="0"/>
                          <a:cs typeface="Times New Roman" panose="02020603050405020304" pitchFamily="18" charset="0"/>
                        </a:rPr>
                        <a:t>GDP, current US$ billion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200">
                          <a:effectLst/>
                          <a:latin typeface="Times New Roman" panose="02020603050405020304" pitchFamily="18" charset="0"/>
                          <a:ea typeface="Calibri" panose="020F0502020204030204" pitchFamily="34" charset="0"/>
                          <a:cs typeface="Times New Roman" panose="02020603050405020304" pitchFamily="18" charset="0"/>
                        </a:rPr>
                        <a:t>628.2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3864940"/>
                  </a:ext>
                </a:extLst>
              </a:tr>
              <a:tr h="0">
                <a:tc>
                  <a:txBody>
                    <a:bodyPr/>
                    <a:lstStyle/>
                    <a:p>
                      <a:r>
                        <a:rPr lang="en-IN" sz="1200">
                          <a:effectLst/>
                          <a:latin typeface="Times New Roman" panose="02020603050405020304" pitchFamily="18" charset="0"/>
                          <a:ea typeface="Calibri" panose="020F0502020204030204" pitchFamily="34" charset="0"/>
                          <a:cs typeface="Times New Roman" panose="02020603050405020304" pitchFamily="18" charset="0"/>
                        </a:rPr>
                        <a:t>GDP per capita, current US$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200">
                          <a:effectLst/>
                          <a:latin typeface="Times New Roman" panose="02020603050405020304" pitchFamily="18" charset="0"/>
                          <a:ea typeface="Calibri" panose="020F0502020204030204" pitchFamily="34" charset="0"/>
                          <a:cs typeface="Times New Roman" panose="02020603050405020304" pitchFamily="18" charset="0"/>
                        </a:rPr>
                        <a:t>16,543</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9826016"/>
                  </a:ext>
                </a:extLst>
              </a:tr>
              <a:tr h="0">
                <a:tc>
                  <a:txBody>
                    <a:bodyPr/>
                    <a:lstStyle/>
                    <a:p>
                      <a:r>
                        <a:rPr lang="en-IN" sz="1200">
                          <a:effectLst/>
                          <a:latin typeface="Times New Roman" panose="02020603050405020304" pitchFamily="18" charset="0"/>
                          <a:ea typeface="Calibri" panose="020F0502020204030204" pitchFamily="34" charset="0"/>
                          <a:cs typeface="Times New Roman" panose="02020603050405020304" pitchFamily="18" charset="0"/>
                        </a:rPr>
                        <a:t>Life Expectancy at Birth, years (2017)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77.9</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7793659"/>
                  </a:ext>
                </a:extLst>
              </a:tr>
            </a:tbl>
          </a:graphicData>
        </a:graphic>
      </p:graphicFrame>
    </p:spTree>
    <p:extLst>
      <p:ext uri="{BB962C8B-B14F-4D97-AF65-F5344CB8AC3E}">
        <p14:creationId xmlns:p14="http://schemas.microsoft.com/office/powerpoint/2010/main" val="1423072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877F-CEE3-4BB4-8D35-CB145C1233A3}"/>
              </a:ext>
            </a:extLst>
          </p:cNvPr>
          <p:cNvSpPr>
            <a:spLocks noGrp="1"/>
          </p:cNvSpPr>
          <p:nvPr>
            <p:ph type="title"/>
          </p:nvPr>
        </p:nvSpPr>
        <p:spPr>
          <a:xfrm>
            <a:off x="838200" y="18255"/>
            <a:ext cx="10515600" cy="1325563"/>
          </a:xfrm>
        </p:spPr>
        <p:txBody>
          <a:bodyPr>
            <a:normAutofit/>
          </a:bodyPr>
          <a:lstStyle/>
          <a:p>
            <a:r>
              <a:rPr lang="en-IN"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rPr>
              <a:t>Economic</a:t>
            </a:r>
            <a:r>
              <a:rPr lang="en-IN" sz="3600" dirty="0">
                <a:latin typeface="Dubai" panose="020B0503030403030204" pitchFamily="34" charset="-78"/>
                <a:ea typeface="Cambria" panose="02040503050406030204" pitchFamily="18" charset="0"/>
                <a:cs typeface="Dubai" panose="020B0503030403030204" pitchFamily="34" charset="-78"/>
              </a:rPr>
              <a:t> </a:t>
            </a:r>
            <a:r>
              <a:rPr lang="en-IN"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rPr>
              <a:t>Profile</a:t>
            </a:r>
          </a:p>
        </p:txBody>
      </p:sp>
      <p:sp>
        <p:nvSpPr>
          <p:cNvPr id="3" name="Content Placeholder 2">
            <a:extLst>
              <a:ext uri="{FF2B5EF4-FFF2-40B4-BE49-F238E27FC236}">
                <a16:creationId xmlns:a16="http://schemas.microsoft.com/office/drawing/2014/main" id="{C383D0BA-368D-480F-851C-F1D7A48CAEE6}"/>
              </a:ext>
            </a:extLst>
          </p:cNvPr>
          <p:cNvSpPr>
            <a:spLocks noGrp="1"/>
          </p:cNvSpPr>
          <p:nvPr>
            <p:ph idx="1"/>
          </p:nvPr>
        </p:nvSpPr>
        <p:spPr>
          <a:xfrm>
            <a:off x="6096000" y="1343818"/>
            <a:ext cx="5800076" cy="4526542"/>
          </a:xfrm>
        </p:spPr>
        <p:txBody>
          <a:bodyPr>
            <a:noAutofit/>
          </a:bodyPr>
          <a:lstStyle/>
          <a:p>
            <a:pPr algn="just"/>
            <a:r>
              <a:rPr lang="en-IN" sz="1800" dirty="0">
                <a:effectLst/>
                <a:latin typeface="Cambria" panose="02040503050406030204" pitchFamily="18" charset="0"/>
                <a:ea typeface="Cambria" panose="02040503050406030204" pitchFamily="18" charset="0"/>
                <a:cs typeface="Times New Roman" panose="02020603050405020304" pitchFamily="18" charset="0"/>
              </a:rPr>
              <a:t>The main medium-term challenge to sustained growth is a tightening labour supply exacerbated by an aging population.</a:t>
            </a:r>
          </a:p>
          <a:p>
            <a:pPr algn="just"/>
            <a:r>
              <a:rPr lang="en-IN" sz="1800" dirty="0">
                <a:effectLst/>
                <a:latin typeface="Cambria" panose="02040503050406030204" pitchFamily="18" charset="0"/>
                <a:ea typeface="Cambria" panose="02040503050406030204" pitchFamily="18" charset="0"/>
                <a:cs typeface="Times New Roman" panose="02020603050405020304" pitchFamily="18" charset="0"/>
              </a:rPr>
              <a:t>The country has a tight labour market, and rising wages. Labour scarcity is an obstacle to expanding output.</a:t>
            </a:r>
          </a:p>
          <a:p>
            <a:pPr algn="just"/>
            <a:r>
              <a:rPr lang="en-IN" sz="1800" dirty="0">
                <a:effectLst/>
                <a:latin typeface="Cambria" panose="02040503050406030204" pitchFamily="18" charset="0"/>
                <a:ea typeface="Cambria" panose="02040503050406030204" pitchFamily="18" charset="0"/>
                <a:cs typeface="Times New Roman" panose="02020603050405020304" pitchFamily="18" charset="0"/>
              </a:rPr>
              <a:t>Following several years of moderate dynamics, wage growth in Poland has recently picked up faster than labour productivity.</a:t>
            </a:r>
          </a:p>
          <a:p>
            <a:pPr algn="just"/>
            <a:r>
              <a:rPr lang="en-IN" sz="1800" dirty="0">
                <a:effectLst/>
                <a:latin typeface="Cambria" panose="02040503050406030204" pitchFamily="18" charset="0"/>
                <a:ea typeface="Cambria" panose="02040503050406030204" pitchFamily="18" charset="0"/>
                <a:cs typeface="Times New Roman" panose="02020603050405020304" pitchFamily="18" charset="0"/>
              </a:rPr>
              <a:t>The increase in real unit labour costs occurred alongside an unprecedently-tight labour market.</a:t>
            </a:r>
          </a:p>
          <a:p>
            <a:pPr algn="just"/>
            <a:r>
              <a:rPr lang="en-IN" sz="1800" dirty="0">
                <a:effectLst/>
                <a:latin typeface="Cambria" panose="02040503050406030204" pitchFamily="18" charset="0"/>
                <a:ea typeface="Cambria" panose="02040503050406030204" pitchFamily="18" charset="0"/>
                <a:cs typeface="Times New Roman" panose="02020603050405020304" pitchFamily="18" charset="0"/>
              </a:rPr>
              <a:t>The more subdued real unit labour costs dynamics compared with the pre-crisis period, despite the now-lower unemployment rate, may reflect the recent influx of foreign workers.</a:t>
            </a:r>
          </a:p>
        </p:txBody>
      </p:sp>
      <p:pic>
        <p:nvPicPr>
          <p:cNvPr id="5" name="Picture 4">
            <a:extLst>
              <a:ext uri="{FF2B5EF4-FFF2-40B4-BE49-F238E27FC236}">
                <a16:creationId xmlns:a16="http://schemas.microsoft.com/office/drawing/2014/main" id="{6B9839BB-42D1-490C-A68E-C8D8D75FFE1B}"/>
              </a:ext>
            </a:extLst>
          </p:cNvPr>
          <p:cNvPicPr>
            <a:picLocks noChangeAspect="1"/>
          </p:cNvPicPr>
          <p:nvPr/>
        </p:nvPicPr>
        <p:blipFill>
          <a:blip r:embed="rId3"/>
          <a:stretch>
            <a:fillRect/>
          </a:stretch>
        </p:blipFill>
        <p:spPr>
          <a:xfrm>
            <a:off x="838200" y="1493667"/>
            <a:ext cx="4367075" cy="2148052"/>
          </a:xfrm>
          <a:prstGeom prst="rect">
            <a:avLst/>
          </a:prstGeom>
        </p:spPr>
      </p:pic>
      <p:pic>
        <p:nvPicPr>
          <p:cNvPr id="8" name="Picture 7">
            <a:extLst>
              <a:ext uri="{FF2B5EF4-FFF2-40B4-BE49-F238E27FC236}">
                <a16:creationId xmlns:a16="http://schemas.microsoft.com/office/drawing/2014/main" id="{27A57DBF-F4BC-478B-B835-8E5F08B935D9}"/>
              </a:ext>
            </a:extLst>
          </p:cNvPr>
          <p:cNvPicPr>
            <a:picLocks noChangeAspect="1"/>
          </p:cNvPicPr>
          <p:nvPr/>
        </p:nvPicPr>
        <p:blipFill>
          <a:blip r:embed="rId4"/>
          <a:stretch>
            <a:fillRect/>
          </a:stretch>
        </p:blipFill>
        <p:spPr>
          <a:xfrm>
            <a:off x="838200" y="3641720"/>
            <a:ext cx="4367075" cy="1293598"/>
          </a:xfrm>
          <a:prstGeom prst="rect">
            <a:avLst/>
          </a:prstGeom>
        </p:spPr>
      </p:pic>
    </p:spTree>
    <p:extLst>
      <p:ext uri="{BB962C8B-B14F-4D97-AF65-F5344CB8AC3E}">
        <p14:creationId xmlns:p14="http://schemas.microsoft.com/office/powerpoint/2010/main" val="309970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877F-CEE3-4BB4-8D35-CB145C1233A3}"/>
              </a:ext>
            </a:extLst>
          </p:cNvPr>
          <p:cNvSpPr>
            <a:spLocks noGrp="1"/>
          </p:cNvSpPr>
          <p:nvPr>
            <p:ph type="title"/>
          </p:nvPr>
        </p:nvSpPr>
        <p:spPr>
          <a:xfrm>
            <a:off x="397467" y="0"/>
            <a:ext cx="10515600" cy="1325563"/>
          </a:xfrm>
        </p:spPr>
        <p:txBody>
          <a:bodyPr>
            <a:normAutofit/>
          </a:bodyPr>
          <a:lstStyle/>
          <a:p>
            <a:r>
              <a:rPr lang="en-IN"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rPr>
              <a:t>Economic</a:t>
            </a:r>
            <a:r>
              <a:rPr lang="en-IN" sz="3600" dirty="0">
                <a:latin typeface="Dubai" panose="020B0503030403030204" pitchFamily="34" charset="-78"/>
                <a:ea typeface="Cambria" panose="02040503050406030204" pitchFamily="18" charset="0"/>
                <a:cs typeface="Dubai" panose="020B0503030403030204" pitchFamily="34" charset="-78"/>
              </a:rPr>
              <a:t> </a:t>
            </a:r>
            <a:r>
              <a:rPr lang="en-IN"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rPr>
              <a:t>Profile – Visualizations</a:t>
            </a:r>
          </a:p>
        </p:txBody>
      </p:sp>
      <p:pic>
        <p:nvPicPr>
          <p:cNvPr id="9" name="Picture 8">
            <a:extLst>
              <a:ext uri="{FF2B5EF4-FFF2-40B4-BE49-F238E27FC236}">
                <a16:creationId xmlns:a16="http://schemas.microsoft.com/office/drawing/2014/main" id="{68D64014-E3F6-4D92-BA4C-AFA6690B9426}"/>
              </a:ext>
            </a:extLst>
          </p:cNvPr>
          <p:cNvPicPr/>
          <p:nvPr/>
        </p:nvPicPr>
        <p:blipFill>
          <a:blip r:embed="rId3">
            <a:lum bright="-20000" contrast="40000"/>
          </a:blip>
          <a:stretch>
            <a:fillRect/>
          </a:stretch>
        </p:blipFill>
        <p:spPr>
          <a:xfrm>
            <a:off x="397467" y="1434814"/>
            <a:ext cx="4097784" cy="1994186"/>
          </a:xfrm>
          <a:prstGeom prst="rect">
            <a:avLst/>
          </a:prstGeom>
        </p:spPr>
      </p:pic>
      <p:pic>
        <p:nvPicPr>
          <p:cNvPr id="11" name="Picture 10">
            <a:extLst>
              <a:ext uri="{FF2B5EF4-FFF2-40B4-BE49-F238E27FC236}">
                <a16:creationId xmlns:a16="http://schemas.microsoft.com/office/drawing/2014/main" id="{714042F8-7ECB-462B-96AF-2E1851EED625}"/>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4848317" y="1434814"/>
            <a:ext cx="3296575" cy="1989313"/>
          </a:xfrm>
          <a:prstGeom prst="rect">
            <a:avLst/>
          </a:prstGeom>
        </p:spPr>
      </p:pic>
      <p:graphicFrame>
        <p:nvGraphicFramePr>
          <p:cNvPr id="12" name="Table 11">
            <a:extLst>
              <a:ext uri="{FF2B5EF4-FFF2-40B4-BE49-F238E27FC236}">
                <a16:creationId xmlns:a16="http://schemas.microsoft.com/office/drawing/2014/main" id="{7D707AB8-386B-4C65-885C-A9B57EF628A8}"/>
              </a:ext>
            </a:extLst>
          </p:cNvPr>
          <p:cNvGraphicFramePr>
            <a:graphicFrameLocks noGrp="1"/>
          </p:cNvGraphicFramePr>
          <p:nvPr>
            <p:extLst>
              <p:ext uri="{D42A27DB-BD31-4B8C-83A1-F6EECF244321}">
                <p14:modId xmlns:p14="http://schemas.microsoft.com/office/powerpoint/2010/main" val="1521405631"/>
              </p:ext>
            </p:extLst>
          </p:nvPr>
        </p:nvGraphicFramePr>
        <p:xfrm>
          <a:off x="548387" y="3833210"/>
          <a:ext cx="4677410" cy="975360"/>
        </p:xfrm>
        <a:graphic>
          <a:graphicData uri="http://schemas.openxmlformats.org/drawingml/2006/table">
            <a:tbl>
              <a:tblPr firstRow="1" firstCol="1" bandRow="1"/>
              <a:tblGrid>
                <a:gridCol w="518160">
                  <a:extLst>
                    <a:ext uri="{9D8B030D-6E8A-4147-A177-3AD203B41FA5}">
                      <a16:colId xmlns:a16="http://schemas.microsoft.com/office/drawing/2014/main" val="1869275117"/>
                    </a:ext>
                  </a:extLst>
                </a:gridCol>
                <a:gridCol w="2089150">
                  <a:extLst>
                    <a:ext uri="{9D8B030D-6E8A-4147-A177-3AD203B41FA5}">
                      <a16:colId xmlns:a16="http://schemas.microsoft.com/office/drawing/2014/main" val="288991141"/>
                    </a:ext>
                  </a:extLst>
                </a:gridCol>
                <a:gridCol w="2070100">
                  <a:extLst>
                    <a:ext uri="{9D8B030D-6E8A-4147-A177-3AD203B41FA5}">
                      <a16:colId xmlns:a16="http://schemas.microsoft.com/office/drawing/2014/main" val="656059967"/>
                    </a:ext>
                  </a:extLst>
                </a:gridCol>
              </a:tblGrid>
              <a:tr h="203200">
                <a:tc>
                  <a:txBody>
                    <a:bodyPr/>
                    <a:lstStyle/>
                    <a:p>
                      <a:r>
                        <a:rPr lang="en-IN"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1200" b="1">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rPr>
                        <a:t>Exports of goods and services (% of GDP)</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1200" b="1">
                          <a:solidFill>
                            <a:srgbClr val="2F5496"/>
                          </a:solidFill>
                          <a:effectLst/>
                          <a:latin typeface="Times New Roman" panose="02020603050405020304" pitchFamily="18" charset="0"/>
                          <a:ea typeface="Calibri" panose="020F0502020204030204" pitchFamily="34" charset="0"/>
                          <a:cs typeface="Times New Roman" panose="02020603050405020304" pitchFamily="18" charset="0"/>
                        </a:rPr>
                        <a:t>Imports of goods and services (% of GDP)</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4470284"/>
                  </a:ext>
                </a:extLst>
              </a:tr>
              <a:tr h="203200">
                <a:tc>
                  <a:txBody>
                    <a:bodyPr/>
                    <a:lstStyle/>
                    <a:p>
                      <a:r>
                        <a:rPr lang="en-IN" sz="1200">
                          <a:effectLst/>
                          <a:latin typeface="Times New Roman" panose="02020603050405020304" pitchFamily="18" charset="0"/>
                          <a:ea typeface="Calibri" panose="020F0502020204030204" pitchFamily="34" charset="0"/>
                          <a:cs typeface="Times New Roman" panose="02020603050405020304" pitchFamily="18" charset="0"/>
                        </a:rPr>
                        <a:t>2000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1200">
                          <a:effectLst/>
                          <a:latin typeface="Times New Roman" panose="02020603050405020304" pitchFamily="18" charset="0"/>
                          <a:ea typeface="Calibri" panose="020F0502020204030204" pitchFamily="34" charset="0"/>
                          <a:cs typeface="Times New Roman" panose="02020603050405020304" pitchFamily="18" charset="0"/>
                        </a:rPr>
                        <a:t>27</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1200">
                          <a:effectLst/>
                          <a:latin typeface="Times New Roman" panose="02020603050405020304" pitchFamily="18" charset="0"/>
                          <a:ea typeface="Calibri" panose="020F0502020204030204" pitchFamily="34" charset="0"/>
                          <a:cs typeface="Times New Roman" panose="02020603050405020304" pitchFamily="18" charset="0"/>
                        </a:rPr>
                        <a:t>34</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6292214"/>
                  </a:ext>
                </a:extLst>
              </a:tr>
              <a:tr h="203200">
                <a:tc>
                  <a:txBody>
                    <a:bodyPr/>
                    <a:lstStyle/>
                    <a:p>
                      <a:r>
                        <a:rPr lang="en-IN" sz="1200">
                          <a:effectLst/>
                          <a:latin typeface="Times New Roman" panose="02020603050405020304" pitchFamily="18" charset="0"/>
                          <a:ea typeface="Calibri" panose="020F0502020204030204" pitchFamily="34" charset="0"/>
                          <a:cs typeface="Times New Roman" panose="02020603050405020304" pitchFamily="18" charset="0"/>
                        </a:rPr>
                        <a:t>2010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1200">
                          <a:effectLst/>
                          <a:latin typeface="Times New Roman" panose="02020603050405020304" pitchFamily="18" charset="0"/>
                          <a:ea typeface="Calibri" panose="020F0502020204030204" pitchFamily="34" charset="0"/>
                          <a:cs typeface="Times New Roman" panose="02020603050405020304" pitchFamily="18" charset="0"/>
                        </a:rPr>
                        <a:t>40</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1200">
                          <a:effectLst/>
                          <a:latin typeface="Times New Roman" panose="02020603050405020304" pitchFamily="18" charset="0"/>
                          <a:ea typeface="Calibri" panose="020F0502020204030204" pitchFamily="34" charset="0"/>
                          <a:cs typeface="Times New Roman" panose="02020603050405020304" pitchFamily="18" charset="0"/>
                        </a:rPr>
                        <a:t>42</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6293353"/>
                  </a:ext>
                </a:extLst>
              </a:tr>
              <a:tr h="203200">
                <a:tc>
                  <a:txBody>
                    <a:bodyPr/>
                    <a:lstStyle/>
                    <a:p>
                      <a:r>
                        <a:rPr lang="en-IN" sz="1200">
                          <a:effectLst/>
                          <a:latin typeface="Times New Roman" panose="02020603050405020304" pitchFamily="18" charset="0"/>
                          <a:ea typeface="Calibri" panose="020F0502020204030204" pitchFamily="34" charset="0"/>
                          <a:cs typeface="Times New Roman" panose="02020603050405020304" pitchFamily="18" charset="0"/>
                        </a:rPr>
                        <a:t>2018</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1200">
                          <a:effectLst/>
                          <a:latin typeface="Times New Roman" panose="02020603050405020304" pitchFamily="18" charset="0"/>
                          <a:ea typeface="Calibri" panose="020F0502020204030204" pitchFamily="34" charset="0"/>
                          <a:cs typeface="Times New Roman" panose="02020603050405020304" pitchFamily="18" charset="0"/>
                        </a:rPr>
                        <a:t>55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52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761288"/>
                  </a:ext>
                </a:extLst>
              </a:tr>
            </a:tbl>
          </a:graphicData>
        </a:graphic>
      </p:graphicFrame>
      <p:sp>
        <p:nvSpPr>
          <p:cNvPr id="14" name="TextBox 13">
            <a:extLst>
              <a:ext uri="{FF2B5EF4-FFF2-40B4-BE49-F238E27FC236}">
                <a16:creationId xmlns:a16="http://schemas.microsoft.com/office/drawing/2014/main" id="{55F6D150-9E44-485F-B85E-B57018FF67BA}"/>
              </a:ext>
            </a:extLst>
          </p:cNvPr>
          <p:cNvSpPr txBox="1"/>
          <p:nvPr/>
        </p:nvSpPr>
        <p:spPr>
          <a:xfrm>
            <a:off x="5936572" y="3759062"/>
            <a:ext cx="5515622" cy="1200329"/>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Agriculture, forestry, and fishing, value added is 2% of GDP.</a:t>
            </a: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Industry (including construction), value added is almost 29% of GDP consistently from many years.</a:t>
            </a:r>
          </a:p>
        </p:txBody>
      </p:sp>
      <p:pic>
        <p:nvPicPr>
          <p:cNvPr id="15" name="Picture 14">
            <a:extLst>
              <a:ext uri="{FF2B5EF4-FFF2-40B4-BE49-F238E27FC236}">
                <a16:creationId xmlns:a16="http://schemas.microsoft.com/office/drawing/2014/main" id="{EC4C52F2-6EAD-4FAF-9322-6A50F73BE95E}"/>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contrast="40000"/>
                    </a14:imgEffect>
                  </a14:imgLayer>
                </a14:imgProps>
              </a:ext>
            </a:extLst>
          </a:blip>
          <a:stretch>
            <a:fillRect/>
          </a:stretch>
        </p:blipFill>
        <p:spPr>
          <a:xfrm>
            <a:off x="8497958" y="1432727"/>
            <a:ext cx="3296575" cy="1991400"/>
          </a:xfrm>
          <a:prstGeom prst="rect">
            <a:avLst/>
          </a:prstGeom>
        </p:spPr>
      </p:pic>
    </p:spTree>
    <p:extLst>
      <p:ext uri="{BB962C8B-B14F-4D97-AF65-F5344CB8AC3E}">
        <p14:creationId xmlns:p14="http://schemas.microsoft.com/office/powerpoint/2010/main" val="164042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877F-CEE3-4BB4-8D35-CB145C1233A3}"/>
              </a:ext>
            </a:extLst>
          </p:cNvPr>
          <p:cNvSpPr>
            <a:spLocks noGrp="1"/>
          </p:cNvSpPr>
          <p:nvPr>
            <p:ph type="title"/>
          </p:nvPr>
        </p:nvSpPr>
        <p:spPr>
          <a:xfrm>
            <a:off x="526418" y="18254"/>
            <a:ext cx="10515600" cy="1325563"/>
          </a:xfrm>
        </p:spPr>
        <p:txBody>
          <a:bodyPr>
            <a:normAutofit/>
          </a:bodyPr>
          <a:lstStyle/>
          <a:p>
            <a:r>
              <a:rPr lang="en-US"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rPr>
              <a:t>Ease of Doing Business in Poland</a:t>
            </a:r>
            <a:endParaRPr lang="en-IN"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endParaRPr>
          </a:p>
        </p:txBody>
      </p:sp>
      <p:pic>
        <p:nvPicPr>
          <p:cNvPr id="4" name="Picture 3">
            <a:extLst>
              <a:ext uri="{FF2B5EF4-FFF2-40B4-BE49-F238E27FC236}">
                <a16:creationId xmlns:a16="http://schemas.microsoft.com/office/drawing/2014/main" id="{31C41765-C72A-40FB-AD21-A4059CB1FA2B}"/>
              </a:ext>
            </a:extLst>
          </p:cNvPr>
          <p:cNvPicPr>
            <a:picLocks noChangeAspect="1"/>
          </p:cNvPicPr>
          <p:nvPr/>
        </p:nvPicPr>
        <p:blipFill>
          <a:blip r:embed="rId3"/>
          <a:stretch>
            <a:fillRect/>
          </a:stretch>
        </p:blipFill>
        <p:spPr>
          <a:xfrm>
            <a:off x="5936293" y="1165194"/>
            <a:ext cx="6255707" cy="4527611"/>
          </a:xfrm>
          <a:prstGeom prst="rect">
            <a:avLst/>
          </a:prstGeom>
        </p:spPr>
      </p:pic>
      <p:pic>
        <p:nvPicPr>
          <p:cNvPr id="7" name="Picture 6">
            <a:extLst>
              <a:ext uri="{FF2B5EF4-FFF2-40B4-BE49-F238E27FC236}">
                <a16:creationId xmlns:a16="http://schemas.microsoft.com/office/drawing/2014/main" id="{701AA558-17C8-4041-B3CE-11CF54BE09C7}"/>
              </a:ext>
            </a:extLst>
          </p:cNvPr>
          <p:cNvPicPr>
            <a:picLocks noChangeAspect="1"/>
          </p:cNvPicPr>
          <p:nvPr/>
        </p:nvPicPr>
        <p:blipFill>
          <a:blip r:embed="rId4"/>
          <a:stretch>
            <a:fillRect/>
          </a:stretch>
        </p:blipFill>
        <p:spPr>
          <a:xfrm>
            <a:off x="8200861" y="156243"/>
            <a:ext cx="1726569" cy="1049586"/>
          </a:xfrm>
          <a:prstGeom prst="rect">
            <a:avLst/>
          </a:prstGeom>
        </p:spPr>
      </p:pic>
      <p:sp>
        <p:nvSpPr>
          <p:cNvPr id="9" name="TextBox 8">
            <a:extLst>
              <a:ext uri="{FF2B5EF4-FFF2-40B4-BE49-F238E27FC236}">
                <a16:creationId xmlns:a16="http://schemas.microsoft.com/office/drawing/2014/main" id="{DDD62023-7ECC-4011-A395-00E013E59753}"/>
              </a:ext>
            </a:extLst>
          </p:cNvPr>
          <p:cNvSpPr txBox="1"/>
          <p:nvPr/>
        </p:nvSpPr>
        <p:spPr>
          <a:xfrm>
            <a:off x="526418" y="1717763"/>
            <a:ext cx="4764673" cy="3139321"/>
          </a:xfrm>
          <a:prstGeom prst="rect">
            <a:avLst/>
          </a:prstGeom>
          <a:noFill/>
        </p:spPr>
        <p:txBody>
          <a:bodyPr wrap="square">
            <a:spAutoFit/>
          </a:bodyPr>
          <a:lstStyle/>
          <a:p>
            <a:pPr algn="just"/>
            <a:r>
              <a:rPr lang="en-US" dirty="0">
                <a:latin typeface="Cambria" panose="02040503050406030204" pitchFamily="18" charset="0"/>
                <a:ea typeface="Cambria" panose="02040503050406030204" pitchFamily="18" charset="0"/>
              </a:rPr>
              <a:t>Poland comes under the region of OECD high income group with a GNI per capita of US$ 14,150. The ease of doing busines in this country can be measure by the doing business rankings which considers the business regulations and their enforcement in the country. Poland ranks 40 out of the 190 countries in terms of doing business with a DB (doing business) Score of 76.4 in 2020, although a drop from a DB score of 76.9 in the year 2019 and a drop of 7 positions in rank.</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4236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877F-CEE3-4BB4-8D35-CB145C1233A3}"/>
              </a:ext>
            </a:extLst>
          </p:cNvPr>
          <p:cNvSpPr>
            <a:spLocks noGrp="1"/>
          </p:cNvSpPr>
          <p:nvPr>
            <p:ph type="title"/>
          </p:nvPr>
        </p:nvSpPr>
        <p:spPr>
          <a:xfrm>
            <a:off x="130206" y="62643"/>
            <a:ext cx="10515600" cy="1325563"/>
          </a:xfrm>
        </p:spPr>
        <p:txBody>
          <a:bodyPr>
            <a:normAutofit/>
          </a:bodyPr>
          <a:lstStyle/>
          <a:p>
            <a:r>
              <a:rPr lang="en-US"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rPr>
              <a:t>Ease of Doing Business – Individual Components</a:t>
            </a:r>
            <a:endParaRPr lang="en-IN"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endParaRPr>
          </a:p>
        </p:txBody>
      </p:sp>
      <p:sp>
        <p:nvSpPr>
          <p:cNvPr id="3" name="Content Placeholder 2">
            <a:extLst>
              <a:ext uri="{FF2B5EF4-FFF2-40B4-BE49-F238E27FC236}">
                <a16:creationId xmlns:a16="http://schemas.microsoft.com/office/drawing/2014/main" id="{C383D0BA-368D-480F-851C-F1D7A48CAEE6}"/>
              </a:ext>
            </a:extLst>
          </p:cNvPr>
          <p:cNvSpPr>
            <a:spLocks noGrp="1"/>
          </p:cNvSpPr>
          <p:nvPr>
            <p:ph idx="1"/>
          </p:nvPr>
        </p:nvSpPr>
        <p:spPr>
          <a:xfrm>
            <a:off x="130206" y="1500326"/>
            <a:ext cx="11931588" cy="3524435"/>
          </a:xfrm>
        </p:spPr>
        <p:txBody>
          <a:bodyPr>
            <a:normAutofit fontScale="92500"/>
          </a:bodyPr>
          <a:lstStyle/>
          <a:p>
            <a:pPr marL="0" indent="0" algn="just">
              <a:lnSpc>
                <a:spcPct val="115000"/>
              </a:lnSpc>
              <a:spcAft>
                <a:spcPts val="1000"/>
              </a:spcAft>
              <a:buNone/>
            </a:pPr>
            <a:r>
              <a:rPr lang="en-US" sz="1200" dirty="0">
                <a:effectLst/>
                <a:latin typeface="Cambria" panose="02040503050406030204" pitchFamily="18" charset="0"/>
                <a:ea typeface="Cambria" panose="02040503050406030204" pitchFamily="18" charset="0"/>
                <a:cs typeface="Times New Roman" panose="02020603050405020304" pitchFamily="18" charset="0"/>
              </a:rPr>
              <a:t>Considering the </a:t>
            </a:r>
            <a:r>
              <a:rPr lang="en-IN" sz="1200" dirty="0">
                <a:effectLst/>
                <a:latin typeface="Cambria" panose="02040503050406030204" pitchFamily="18" charset="0"/>
                <a:ea typeface="Cambria" panose="02040503050406030204" pitchFamily="18" charset="0"/>
                <a:cs typeface="Times New Roman" panose="02020603050405020304" pitchFamily="18" charset="0"/>
              </a:rPr>
              <a:t>10 indicators that constitute the doing business score, we get an overall idea of regulatory environment for doing a business. We shall now go through each of the indicators to asses Poland’s ease of doing business.</a:t>
            </a:r>
          </a:p>
          <a:p>
            <a:pPr marL="342900" lvl="0" indent="-342900" algn="just">
              <a:lnSpc>
                <a:spcPct val="115000"/>
              </a:lnSpc>
              <a:buFont typeface="Symbol" panose="05050102010706020507" pitchFamily="18" charset="2"/>
              <a:buChar char=""/>
            </a:pPr>
            <a:r>
              <a:rPr lang="en-IN" sz="1200" b="1" u="sng" dirty="0">
                <a:effectLst/>
                <a:latin typeface="Cambria" panose="02040503050406030204" pitchFamily="18" charset="0"/>
                <a:ea typeface="Cambria" panose="02040503050406030204" pitchFamily="18" charset="0"/>
                <a:cs typeface="Times New Roman" panose="02020603050405020304" pitchFamily="18" charset="0"/>
              </a:rPr>
              <a:t>Starting a Business</a:t>
            </a:r>
            <a:r>
              <a:rPr lang="en-IN" sz="1200" dirty="0">
                <a:effectLst/>
                <a:latin typeface="Cambria" panose="02040503050406030204" pitchFamily="18" charset="0"/>
                <a:ea typeface="Cambria" panose="02040503050406030204" pitchFamily="18" charset="0"/>
                <a:cs typeface="Times New Roman" panose="02020603050405020304" pitchFamily="18" charset="0"/>
              </a:rPr>
              <a:t>: Poland is ranked 128 out of the 190 countries with a DB score of 82.9 indicating that it is difficult to start a business when compared to other countries. The main hindrances being the complex procedure and the time taken for the registrations to complete. On the other hand, the positives include the lesser cost for the procedures and also a lesser Paid-in minimum capital. The benchmark for this indicator is set by New Zealand (Ranked 1).</a:t>
            </a:r>
          </a:p>
          <a:p>
            <a:pPr marL="342900" lvl="0" indent="-342900" algn="just">
              <a:lnSpc>
                <a:spcPct val="115000"/>
              </a:lnSpc>
              <a:buFont typeface="Symbol" panose="05050102010706020507" pitchFamily="18" charset="2"/>
              <a:buChar char=""/>
            </a:pPr>
            <a:r>
              <a:rPr lang="en-IN" sz="1200" b="1" u="sng" dirty="0">
                <a:latin typeface="Cambria" panose="02040503050406030204" pitchFamily="18" charset="0"/>
                <a:ea typeface="Cambria" panose="02040503050406030204" pitchFamily="18" charset="0"/>
                <a:cs typeface="Times New Roman" panose="02020603050405020304" pitchFamily="18" charset="0"/>
              </a:rPr>
              <a:t>Dealing with Construction Permits</a:t>
            </a:r>
            <a:r>
              <a:rPr lang="en-IN" sz="1200" dirty="0">
                <a:effectLst/>
                <a:latin typeface="Cambria" panose="02040503050406030204" pitchFamily="18" charset="0"/>
                <a:ea typeface="Cambria" panose="02040503050406030204" pitchFamily="18" charset="0"/>
                <a:cs typeface="Times New Roman" panose="02020603050405020304" pitchFamily="18" charset="0"/>
              </a:rPr>
              <a:t>: Poland performs better here with a rank of 39 and a DB score of 76.4. The average metrics of Poland for procedures, time and cost are all below the average metrics for OECD high income countries indicating that there is an ease in dealing with construction permits. The highest ranked country for this indicator is Hong Kong SAR, China.</a:t>
            </a:r>
          </a:p>
          <a:p>
            <a:pPr marL="342900" lvl="0" indent="-342900" algn="just">
              <a:lnSpc>
                <a:spcPct val="115000"/>
              </a:lnSpc>
              <a:buFont typeface="Symbol" panose="05050102010706020507" pitchFamily="18" charset="2"/>
              <a:buChar char=""/>
            </a:pPr>
            <a:r>
              <a:rPr lang="en-IN" sz="1200" b="1" u="sng" dirty="0">
                <a:latin typeface="Cambria" panose="02040503050406030204" pitchFamily="18" charset="0"/>
                <a:ea typeface="Cambria" panose="02040503050406030204" pitchFamily="18" charset="0"/>
                <a:cs typeface="Times New Roman" panose="02020603050405020304" pitchFamily="18" charset="0"/>
              </a:rPr>
              <a:t>Getting Electricity</a:t>
            </a:r>
            <a:r>
              <a:rPr lang="en-IN" sz="1200" dirty="0">
                <a:effectLst/>
                <a:latin typeface="Cambria" panose="02040503050406030204" pitchFamily="18" charset="0"/>
                <a:ea typeface="Cambria" panose="02040503050406030204" pitchFamily="18" charset="0"/>
                <a:cs typeface="Times New Roman" panose="02020603050405020304" pitchFamily="18" charset="0"/>
              </a:rPr>
              <a:t>: Poland is ranked 60 with a DB score of 82.3 with a decent rise from the previous year score of 81.4. This is due to the business reform that had been brough in the country. Poland made getting electricity faster by implementing a new customer service platform that allows the utility to better track applications for new commercial connections. The average metrics of Poland for procedures, time and cost are all below the average metrics for OECD high income countries indicating that there is an ease in getting electricity.  The highest ranked country for this indicator is United Arab Emirates.</a:t>
            </a:r>
          </a:p>
          <a:p>
            <a:pPr marL="342900" lvl="0" indent="-342900" algn="just">
              <a:lnSpc>
                <a:spcPct val="115000"/>
              </a:lnSpc>
              <a:spcAft>
                <a:spcPts val="1000"/>
              </a:spcAft>
              <a:buFont typeface="Symbol" panose="05050102010706020507" pitchFamily="18" charset="2"/>
              <a:buChar char=""/>
            </a:pPr>
            <a:r>
              <a:rPr lang="en-IN" sz="1200" b="1" u="sng" dirty="0">
                <a:latin typeface="Cambria" panose="02040503050406030204" pitchFamily="18" charset="0"/>
                <a:ea typeface="Cambria" panose="02040503050406030204" pitchFamily="18" charset="0"/>
                <a:cs typeface="Times New Roman" panose="02020603050405020304" pitchFamily="18" charset="0"/>
              </a:rPr>
              <a:t>Registering Property</a:t>
            </a:r>
            <a:r>
              <a:rPr lang="en-IN" sz="1200" dirty="0">
                <a:effectLst/>
                <a:latin typeface="Cambria" panose="02040503050406030204" pitchFamily="18" charset="0"/>
                <a:ea typeface="Cambria" panose="02040503050406030204" pitchFamily="18" charset="0"/>
                <a:cs typeface="Times New Roman" panose="02020603050405020304" pitchFamily="18" charset="0"/>
              </a:rPr>
              <a:t>: Poland is ranked 92 with a DB score of 63.9 with a substantial drop from the previous score of 70.5. This is due to the change in reform that had been made. Poland made transferring property more difficult by increasing the time needed to apply for registration at the Land and Mortgage Registry. Though the cost is substantially lower, the time taken to register a property (135) is significantly higher when compared to the OECD high income countries (23.6). The highest ranked country for this indicator is Qatar.</a:t>
            </a:r>
          </a:p>
        </p:txBody>
      </p:sp>
    </p:spTree>
    <p:extLst>
      <p:ext uri="{BB962C8B-B14F-4D97-AF65-F5344CB8AC3E}">
        <p14:creationId xmlns:p14="http://schemas.microsoft.com/office/powerpoint/2010/main" val="1691950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877F-CEE3-4BB4-8D35-CB145C1233A3}"/>
              </a:ext>
            </a:extLst>
          </p:cNvPr>
          <p:cNvSpPr>
            <a:spLocks noGrp="1"/>
          </p:cNvSpPr>
          <p:nvPr>
            <p:ph type="title"/>
          </p:nvPr>
        </p:nvSpPr>
        <p:spPr>
          <a:xfrm>
            <a:off x="130206" y="0"/>
            <a:ext cx="10515600" cy="1325563"/>
          </a:xfrm>
        </p:spPr>
        <p:txBody>
          <a:bodyPr>
            <a:normAutofit/>
          </a:bodyPr>
          <a:lstStyle/>
          <a:p>
            <a:r>
              <a:rPr lang="en-US"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rPr>
              <a:t>Ease of Doing Business – Individual Components</a:t>
            </a:r>
            <a:endParaRPr lang="en-IN"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endParaRPr>
          </a:p>
        </p:txBody>
      </p:sp>
      <p:sp>
        <p:nvSpPr>
          <p:cNvPr id="3" name="Content Placeholder 2">
            <a:extLst>
              <a:ext uri="{FF2B5EF4-FFF2-40B4-BE49-F238E27FC236}">
                <a16:creationId xmlns:a16="http://schemas.microsoft.com/office/drawing/2014/main" id="{C383D0BA-368D-480F-851C-F1D7A48CAEE6}"/>
              </a:ext>
            </a:extLst>
          </p:cNvPr>
          <p:cNvSpPr>
            <a:spLocks noGrp="1"/>
          </p:cNvSpPr>
          <p:nvPr>
            <p:ph idx="1"/>
          </p:nvPr>
        </p:nvSpPr>
        <p:spPr>
          <a:xfrm>
            <a:off x="130206" y="1233995"/>
            <a:ext cx="11931588" cy="3524435"/>
          </a:xfrm>
        </p:spPr>
        <p:txBody>
          <a:bodyPr>
            <a:noAutofit/>
          </a:bodyPr>
          <a:lstStyle/>
          <a:p>
            <a:pPr marL="342900" lvl="0" indent="-342900" algn="just">
              <a:lnSpc>
                <a:spcPct val="115000"/>
              </a:lnSpc>
              <a:buFont typeface="Symbol" panose="05050102010706020507" pitchFamily="18" charset="2"/>
              <a:buChar char=""/>
            </a:pPr>
            <a:r>
              <a:rPr lang="en-IN" sz="1050" b="1" u="sng" dirty="0">
                <a:effectLst/>
                <a:latin typeface="Cambria" panose="02040503050406030204" pitchFamily="18" charset="0"/>
                <a:ea typeface="Cambria" panose="02040503050406030204" pitchFamily="18" charset="0"/>
                <a:cs typeface="Times New Roman" panose="02020603050405020304" pitchFamily="18" charset="0"/>
              </a:rPr>
              <a:t>Getting Credit</a:t>
            </a:r>
            <a:r>
              <a:rPr lang="en-IN" sz="1050" dirty="0">
                <a:effectLst/>
                <a:latin typeface="Cambria" panose="02040503050406030204" pitchFamily="18" charset="0"/>
                <a:ea typeface="Cambria" panose="02040503050406030204" pitchFamily="18" charset="0"/>
                <a:cs typeface="Times New Roman" panose="02020603050405020304" pitchFamily="18" charset="0"/>
              </a:rPr>
              <a:t>:  Poland is ranked 37 with a DB score of 75. This indicator talks about credit information sharing and also the legal rights of borrowers and lenders. Poland’s strength of legal rights index is medium (7) indicating laws that are satisfactorily designed to expand access to credit. Poland also has the highest depth of credit information index that measures rules and practices affecting the coverage, scope and accessibility of credit information available through a credit bureau. The highest ranked countries include New Zealand, Azerbaijan and Brunei.</a:t>
            </a:r>
          </a:p>
          <a:p>
            <a:pPr marL="342900" lvl="0" indent="-342900" algn="just">
              <a:lnSpc>
                <a:spcPct val="115000"/>
              </a:lnSpc>
              <a:buFont typeface="Symbol" panose="05050102010706020507" pitchFamily="18" charset="2"/>
              <a:buChar char=""/>
            </a:pPr>
            <a:r>
              <a:rPr lang="en-IN" sz="1050" b="1" u="sng" dirty="0">
                <a:effectLst/>
                <a:latin typeface="Cambria" panose="02040503050406030204" pitchFamily="18" charset="0"/>
                <a:ea typeface="Cambria" panose="02040503050406030204" pitchFamily="18" charset="0"/>
                <a:cs typeface="Times New Roman" panose="02020603050405020304" pitchFamily="18" charset="0"/>
              </a:rPr>
              <a:t>Protecting Minority Investors</a:t>
            </a:r>
            <a:r>
              <a:rPr lang="en-IN" sz="1050" dirty="0">
                <a:effectLst/>
                <a:latin typeface="Cambria" panose="02040503050406030204" pitchFamily="18" charset="0"/>
                <a:ea typeface="Cambria" panose="02040503050406030204" pitchFamily="18" charset="0"/>
                <a:cs typeface="Times New Roman" panose="02020603050405020304" pitchFamily="18" charset="0"/>
              </a:rPr>
              <a:t>:  Poland is ranked 51 with a DB score of 66. This indicator tells us about investor protection. Though Poland has a good extent of disclosure index, ease of shareholder suits index and extent of corporate transparency index. It has a very low extent of director liability index that indicates that board members can seldom be held liable for harm caused by related-party transactions. Poland also has a good extent f shareholder rights index that measure the roe of shareholders in key corporate decisions. The nest ranked country for this indicator is Kenya.</a:t>
            </a:r>
          </a:p>
          <a:p>
            <a:pPr marL="342900" lvl="0" indent="-342900" algn="just">
              <a:lnSpc>
                <a:spcPct val="115000"/>
              </a:lnSpc>
              <a:buFont typeface="Symbol" panose="05050102010706020507" pitchFamily="18" charset="2"/>
              <a:buChar char=""/>
            </a:pPr>
            <a:r>
              <a:rPr lang="en-IN" sz="1050" b="1" u="sng" dirty="0">
                <a:latin typeface="Cambria" panose="02040503050406030204" pitchFamily="18" charset="0"/>
                <a:ea typeface="Cambria" panose="02040503050406030204" pitchFamily="18" charset="0"/>
                <a:cs typeface="Times New Roman" panose="02020603050405020304" pitchFamily="18" charset="0"/>
              </a:rPr>
              <a:t>Paying Taxes</a:t>
            </a:r>
            <a:r>
              <a:rPr lang="en-IN" sz="1050" dirty="0">
                <a:effectLst/>
                <a:latin typeface="Cambria" panose="02040503050406030204" pitchFamily="18" charset="0"/>
                <a:ea typeface="Cambria" panose="02040503050406030204" pitchFamily="18" charset="0"/>
                <a:cs typeface="Times New Roman" panose="02020603050405020304" pitchFamily="18" charset="0"/>
              </a:rPr>
              <a:t>: Poland ranks 77 with a DB score of 76.4. The number of tax payments made per year stands at 7 which is lower than that of the OECD high income countries. The major hinderance here is the time it takes to prepare, file and pay taxes; it is more than double of the average time take by the OECD high income countries. The total tax rate though is decent at 40.8% of the profit. The best ranked country for this indicator is Bahrain.</a:t>
            </a:r>
          </a:p>
          <a:p>
            <a:pPr marL="342900" lvl="0" indent="-342900" algn="just">
              <a:lnSpc>
                <a:spcPct val="115000"/>
              </a:lnSpc>
              <a:buFont typeface="Symbol" panose="05050102010706020507" pitchFamily="18" charset="2"/>
              <a:buChar char=""/>
            </a:pPr>
            <a:r>
              <a:rPr lang="en-IN" sz="1050" b="1" u="sng" dirty="0">
                <a:latin typeface="Cambria" panose="02040503050406030204" pitchFamily="18" charset="0"/>
                <a:ea typeface="Cambria" panose="02040503050406030204" pitchFamily="18" charset="0"/>
                <a:cs typeface="Times New Roman" panose="02020603050405020304" pitchFamily="18" charset="0"/>
              </a:rPr>
              <a:t>Trading Across Borders</a:t>
            </a:r>
            <a:r>
              <a:rPr lang="en-IN" sz="1050" dirty="0">
                <a:effectLst/>
                <a:latin typeface="Cambria" panose="02040503050406030204" pitchFamily="18" charset="0"/>
                <a:ea typeface="Cambria" panose="02040503050406030204" pitchFamily="18" charset="0"/>
                <a:cs typeface="Times New Roman" panose="02020603050405020304" pitchFamily="18" charset="0"/>
              </a:rPr>
              <a:t>: This is one indicator in which Poland shines due to the Economic Union it is apart off. Poland is ranked 1 with a DB score of 100. As Poland is a part of the European Union, the time and cost associated with three sets of procedures: documentary compliance, border compliance and domestic transport – within the overall process of exporting or importing a shipment of goods are practically 0 in terms of cost and the bare minimum in terms of the time. Almost all the European Union countries are ranked as the best for this indicator.</a:t>
            </a:r>
          </a:p>
          <a:p>
            <a:pPr marL="342900" lvl="0" indent="-342900" algn="just">
              <a:lnSpc>
                <a:spcPct val="115000"/>
              </a:lnSpc>
              <a:buFont typeface="Symbol" panose="05050102010706020507" pitchFamily="18" charset="2"/>
              <a:buChar char=""/>
            </a:pPr>
            <a:r>
              <a:rPr lang="en-IN" sz="1050" b="1" u="sng" dirty="0">
                <a:latin typeface="Cambria" panose="02040503050406030204" pitchFamily="18" charset="0"/>
                <a:ea typeface="Cambria" panose="02040503050406030204" pitchFamily="18" charset="0"/>
                <a:cs typeface="Times New Roman" panose="02020603050405020304" pitchFamily="18" charset="0"/>
              </a:rPr>
              <a:t>Enforcing Contracts</a:t>
            </a:r>
            <a:r>
              <a:rPr lang="en-IN" sz="1050" dirty="0">
                <a:effectLst/>
                <a:latin typeface="Cambria" panose="02040503050406030204" pitchFamily="18" charset="0"/>
                <a:ea typeface="Cambria" panose="02040503050406030204" pitchFamily="18" charset="0"/>
                <a:cs typeface="Times New Roman" panose="02020603050405020304" pitchFamily="18" charset="0"/>
              </a:rPr>
              <a:t>: Poland ranks 55 with a DB score of 64.4. A major hinderance in the ease of enforcing contracts can be the time taken to resolve a dispute in court, which is 685 days this 5 times higher than the best performing nation i.e., Singapore. The cost as well is on the higher end with a decent enough quality of judicial process.</a:t>
            </a:r>
          </a:p>
          <a:p>
            <a:pPr marL="342900" lvl="0" indent="-342900" algn="just">
              <a:lnSpc>
                <a:spcPct val="115000"/>
              </a:lnSpc>
              <a:spcAft>
                <a:spcPts val="1000"/>
              </a:spcAft>
              <a:buFont typeface="Symbol" panose="05050102010706020507" pitchFamily="18" charset="2"/>
              <a:buChar char=""/>
            </a:pPr>
            <a:r>
              <a:rPr lang="en-IN" sz="1050" b="1" u="sng" dirty="0">
                <a:latin typeface="Cambria" panose="02040503050406030204" pitchFamily="18" charset="0"/>
                <a:ea typeface="Cambria" panose="02040503050406030204" pitchFamily="18" charset="0"/>
                <a:cs typeface="Times New Roman" panose="02020603050405020304" pitchFamily="18" charset="0"/>
              </a:rPr>
              <a:t>Resolving Insolvency</a:t>
            </a:r>
            <a:r>
              <a:rPr lang="en-IN" sz="1050" dirty="0">
                <a:effectLst/>
                <a:latin typeface="Cambria" panose="02040503050406030204" pitchFamily="18" charset="0"/>
                <a:ea typeface="Cambria" panose="02040503050406030204" pitchFamily="18" charset="0"/>
                <a:cs typeface="Times New Roman" panose="02020603050405020304" pitchFamily="18" charset="0"/>
              </a:rPr>
              <a:t>: Poland ranks a good 25 out of the 190 countries with a DB score of 76.5. Poland has a decent recovery rate although below the recovery rates of OCD high income countries. The time and cost required to resolve the bankruptcies is however almost twice that of the OECD high income countries. The strength of the insolvency framework is good that tells us about the existing bankruptcy law. The best country for this indicator is Finland.</a:t>
            </a:r>
          </a:p>
        </p:txBody>
      </p:sp>
    </p:spTree>
    <p:extLst>
      <p:ext uri="{BB962C8B-B14F-4D97-AF65-F5344CB8AC3E}">
        <p14:creationId xmlns:p14="http://schemas.microsoft.com/office/powerpoint/2010/main" val="3217343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877F-CEE3-4BB4-8D35-CB145C1233A3}"/>
              </a:ext>
            </a:extLst>
          </p:cNvPr>
          <p:cNvSpPr>
            <a:spLocks noGrp="1"/>
          </p:cNvSpPr>
          <p:nvPr>
            <p:ph type="title"/>
          </p:nvPr>
        </p:nvSpPr>
        <p:spPr>
          <a:xfrm>
            <a:off x="130206" y="0"/>
            <a:ext cx="10515600" cy="1325563"/>
          </a:xfrm>
        </p:spPr>
        <p:txBody>
          <a:bodyPr>
            <a:normAutofit/>
          </a:bodyPr>
          <a:lstStyle/>
          <a:p>
            <a:r>
              <a:rPr lang="en-US"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rPr>
              <a:t>What makes it Easier/Harder to do business ?</a:t>
            </a:r>
            <a:endParaRPr lang="en-IN"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endParaRPr>
          </a:p>
        </p:txBody>
      </p:sp>
      <p:sp>
        <p:nvSpPr>
          <p:cNvPr id="3" name="Content Placeholder 2">
            <a:extLst>
              <a:ext uri="{FF2B5EF4-FFF2-40B4-BE49-F238E27FC236}">
                <a16:creationId xmlns:a16="http://schemas.microsoft.com/office/drawing/2014/main" id="{C383D0BA-368D-480F-851C-F1D7A48CAEE6}"/>
              </a:ext>
            </a:extLst>
          </p:cNvPr>
          <p:cNvSpPr>
            <a:spLocks noGrp="1"/>
          </p:cNvSpPr>
          <p:nvPr>
            <p:ph idx="1"/>
          </p:nvPr>
        </p:nvSpPr>
        <p:spPr>
          <a:xfrm>
            <a:off x="130206" y="1500326"/>
            <a:ext cx="5649157" cy="3524435"/>
          </a:xfrm>
          <a:noFill/>
        </p:spPr>
        <p:txBody>
          <a:bodyPr>
            <a:normAutofit fontScale="85000" lnSpcReduction="10000"/>
          </a:bodyPr>
          <a:lstStyle/>
          <a:p>
            <a:pPr marL="0" indent="0" algn="ctr">
              <a:lnSpc>
                <a:spcPct val="115000"/>
              </a:lnSpc>
              <a:spcAft>
                <a:spcPts val="1000"/>
              </a:spcAft>
              <a:buNone/>
            </a:pPr>
            <a:r>
              <a:rPr lang="en-IN" sz="1800" b="1" dirty="0">
                <a:effectLst/>
                <a:latin typeface="Cambria" panose="02040503050406030204" pitchFamily="18" charset="0"/>
                <a:ea typeface="Cambria" panose="02040503050406030204" pitchFamily="18" charset="0"/>
                <a:cs typeface="Times New Roman" panose="02020603050405020304" pitchFamily="18" charset="0"/>
              </a:rPr>
              <a:t>What makes it easier to do business in Poland?</a:t>
            </a:r>
          </a:p>
          <a:p>
            <a:pPr marL="342900" lvl="0" indent="-342900" algn="just">
              <a:lnSpc>
                <a:spcPct val="115000"/>
              </a:lnSpc>
              <a:buFont typeface="Symbol" panose="05050102010706020507" pitchFamily="18" charset="2"/>
              <a:buChar char=""/>
            </a:pPr>
            <a:r>
              <a:rPr lang="en-IN" sz="1800" dirty="0">
                <a:effectLst/>
                <a:latin typeface="Cambria" panose="02040503050406030204" pitchFamily="18" charset="0"/>
                <a:ea typeface="Cambria" panose="02040503050406030204" pitchFamily="18" charset="0"/>
                <a:cs typeface="Times New Roman" panose="02020603050405020304" pitchFamily="18" charset="0"/>
              </a:rPr>
              <a:t>Getting Electricity (Reform in 2020) – utility to better track new commercial connections.</a:t>
            </a:r>
          </a:p>
          <a:p>
            <a:pPr marL="342900" lvl="0" indent="-342900" algn="just">
              <a:lnSpc>
                <a:spcPct val="115000"/>
              </a:lnSpc>
              <a:buFont typeface="Symbol" panose="05050102010706020507" pitchFamily="18" charset="2"/>
              <a:buChar char=""/>
            </a:pPr>
            <a:r>
              <a:rPr lang="en-IN" sz="1800" dirty="0">
                <a:effectLst/>
                <a:latin typeface="Cambria" panose="02040503050406030204" pitchFamily="18" charset="0"/>
                <a:ea typeface="Cambria" panose="02040503050406030204" pitchFamily="18" charset="0"/>
                <a:cs typeface="Times New Roman" panose="02020603050405020304" pitchFamily="18" charset="0"/>
              </a:rPr>
              <a:t>Enforcing Contracts (Reform in 2019) – automated systems to assign cases to judges randomly.</a:t>
            </a:r>
          </a:p>
          <a:p>
            <a:pPr marL="342900" lvl="0" indent="-342900" algn="just">
              <a:lnSpc>
                <a:spcPct val="115000"/>
              </a:lnSpc>
              <a:buFont typeface="Symbol" panose="05050102010706020507" pitchFamily="18" charset="2"/>
              <a:buChar char=""/>
            </a:pPr>
            <a:r>
              <a:rPr lang="en-IN" sz="1800" dirty="0">
                <a:effectLst/>
                <a:latin typeface="Cambria" panose="02040503050406030204" pitchFamily="18" charset="0"/>
                <a:ea typeface="Cambria" panose="02040503050406030204" pitchFamily="18" charset="0"/>
                <a:cs typeface="Times New Roman" panose="02020603050405020304" pitchFamily="18" charset="0"/>
              </a:rPr>
              <a:t>Dealing with Construction Permits (Reform in 2017) – streamlining the process of obtaining permits.</a:t>
            </a:r>
          </a:p>
          <a:p>
            <a:pPr marL="342900" lvl="0" indent="-342900" algn="just">
              <a:lnSpc>
                <a:spcPct val="115000"/>
              </a:lnSpc>
              <a:buFont typeface="Symbol" panose="05050102010706020507" pitchFamily="18" charset="2"/>
              <a:buChar char=""/>
            </a:pPr>
            <a:r>
              <a:rPr lang="en-IN" sz="1800" dirty="0">
                <a:effectLst/>
                <a:latin typeface="Cambria" panose="02040503050406030204" pitchFamily="18" charset="0"/>
                <a:ea typeface="Cambria" panose="02040503050406030204" pitchFamily="18" charset="0"/>
                <a:cs typeface="Times New Roman" panose="02020603050405020304" pitchFamily="18" charset="0"/>
              </a:rPr>
              <a:t>Trading Across Borders – advantage of being part of the European Union.</a:t>
            </a:r>
          </a:p>
          <a:p>
            <a:pPr marL="342900" lvl="0" indent="-342900" algn="just">
              <a:lnSpc>
                <a:spcPct val="115000"/>
              </a:lnSpc>
              <a:spcAft>
                <a:spcPts val="1000"/>
              </a:spcAft>
              <a:buFont typeface="Symbol" panose="05050102010706020507" pitchFamily="18" charset="2"/>
              <a:buChar char=""/>
            </a:pPr>
            <a:r>
              <a:rPr lang="en-IN" sz="1800" dirty="0">
                <a:effectLst/>
                <a:latin typeface="Cambria" panose="02040503050406030204" pitchFamily="18" charset="0"/>
                <a:ea typeface="Cambria" panose="02040503050406030204" pitchFamily="18" charset="0"/>
                <a:cs typeface="Times New Roman" panose="02020603050405020304" pitchFamily="18" charset="0"/>
              </a:rPr>
              <a:t>Decent in protecting legal rights of Minority Investors, Shareholders, Borrowers and Lenders.</a:t>
            </a:r>
          </a:p>
        </p:txBody>
      </p:sp>
      <p:sp>
        <p:nvSpPr>
          <p:cNvPr id="5" name="Content Placeholder 2">
            <a:extLst>
              <a:ext uri="{FF2B5EF4-FFF2-40B4-BE49-F238E27FC236}">
                <a16:creationId xmlns:a16="http://schemas.microsoft.com/office/drawing/2014/main" id="{60CDCA56-C62A-4E4B-AF36-6C0F79E2545A}"/>
              </a:ext>
            </a:extLst>
          </p:cNvPr>
          <p:cNvSpPr txBox="1">
            <a:spLocks/>
          </p:cNvSpPr>
          <p:nvPr/>
        </p:nvSpPr>
        <p:spPr>
          <a:xfrm>
            <a:off x="6096000" y="1343818"/>
            <a:ext cx="5649157" cy="434118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5000"/>
              </a:lnSpc>
              <a:spcAft>
                <a:spcPts val="1000"/>
              </a:spcAft>
              <a:buNone/>
            </a:pPr>
            <a:r>
              <a:rPr lang="en-IN" sz="1400" b="1" dirty="0">
                <a:effectLst/>
                <a:latin typeface="Cambria" panose="02040503050406030204" pitchFamily="18" charset="0"/>
                <a:ea typeface="Cambria" panose="02040503050406030204" pitchFamily="18" charset="0"/>
                <a:cs typeface="Times New Roman" panose="02020603050405020304" pitchFamily="18" charset="0"/>
              </a:rPr>
              <a:t>What makes it harder(bottlenecks) to do business in Poland?</a:t>
            </a:r>
          </a:p>
          <a:p>
            <a:pPr marL="342900" lvl="0" indent="-342900" algn="just">
              <a:lnSpc>
                <a:spcPct val="115000"/>
              </a:lnSpc>
              <a:buFont typeface="Symbol" panose="05050102010706020507" pitchFamily="18" charset="2"/>
              <a:buChar char=""/>
            </a:pPr>
            <a:r>
              <a:rPr lang="en-IN" sz="1400" dirty="0">
                <a:effectLst/>
                <a:latin typeface="Cambria" panose="02040503050406030204" pitchFamily="18" charset="0"/>
                <a:ea typeface="Cambria" panose="02040503050406030204" pitchFamily="18" charset="0"/>
                <a:cs typeface="Times New Roman" panose="02020603050405020304" pitchFamily="18" charset="0"/>
              </a:rPr>
              <a:t>Recent disconnect of Poland with the European Union if further deteriorated, can completely shift the ease of business conditions in the country.</a:t>
            </a:r>
          </a:p>
          <a:p>
            <a:pPr marL="342900" lvl="0" indent="-342900" algn="just">
              <a:lnSpc>
                <a:spcPct val="115000"/>
              </a:lnSpc>
              <a:buFont typeface="Symbol" panose="05050102010706020507" pitchFamily="18" charset="2"/>
              <a:buChar char=""/>
            </a:pPr>
            <a:r>
              <a:rPr lang="en-IN" sz="1400" dirty="0">
                <a:effectLst/>
                <a:latin typeface="Cambria" panose="02040503050406030204" pitchFamily="18" charset="0"/>
                <a:ea typeface="Cambria" panose="02040503050406030204" pitchFamily="18" charset="0"/>
                <a:cs typeface="Times New Roman" panose="02020603050405020304" pitchFamily="18" charset="0"/>
              </a:rPr>
              <a:t>Registering a Property (Change in 2020,2019) – increase in the time needed to apply for registration and highly complex procedures.</a:t>
            </a:r>
          </a:p>
          <a:p>
            <a:pPr marL="342900" lvl="0" indent="-342900" algn="just">
              <a:lnSpc>
                <a:spcPct val="115000"/>
              </a:lnSpc>
              <a:buFont typeface="Symbol" panose="05050102010706020507" pitchFamily="18" charset="2"/>
              <a:buChar char=""/>
            </a:pPr>
            <a:r>
              <a:rPr lang="en-IN" sz="1400" dirty="0">
                <a:effectLst/>
                <a:latin typeface="Cambria" panose="02040503050406030204" pitchFamily="18" charset="0"/>
                <a:ea typeface="Cambria" panose="02040503050406030204" pitchFamily="18" charset="0"/>
                <a:cs typeface="Times New Roman" panose="02020603050405020304" pitchFamily="18" charset="0"/>
              </a:rPr>
              <a:t>Paying Taxes (Change in 2019) – complicating procedures of monthly tax returns, introducing new reporting methodologies.</a:t>
            </a:r>
          </a:p>
          <a:p>
            <a:pPr marL="342900" lvl="0" indent="-342900" algn="just">
              <a:lnSpc>
                <a:spcPct val="115000"/>
              </a:lnSpc>
              <a:buFont typeface="Symbol" panose="05050102010706020507" pitchFamily="18" charset="2"/>
              <a:buChar char=""/>
            </a:pPr>
            <a:r>
              <a:rPr lang="en-IN" sz="1400" dirty="0">
                <a:effectLst/>
                <a:latin typeface="Cambria" panose="02040503050406030204" pitchFamily="18" charset="0"/>
                <a:ea typeface="Cambria" panose="02040503050406030204" pitchFamily="18" charset="0"/>
                <a:cs typeface="Times New Roman" panose="02020603050405020304" pitchFamily="18" charset="0"/>
              </a:rPr>
              <a:t>Starting a Business – Time taken for an individual to register a business and complex procedures.</a:t>
            </a:r>
          </a:p>
          <a:p>
            <a:pPr marL="342900" lvl="0" indent="-342900" algn="just">
              <a:lnSpc>
                <a:spcPct val="115000"/>
              </a:lnSpc>
              <a:buFont typeface="Symbol" panose="05050102010706020507" pitchFamily="18" charset="2"/>
              <a:buChar char=""/>
            </a:pPr>
            <a:r>
              <a:rPr lang="en-IN" sz="1400" dirty="0">
                <a:effectLst/>
                <a:latin typeface="Cambria" panose="02040503050406030204" pitchFamily="18" charset="0"/>
                <a:ea typeface="Cambria" panose="02040503050406030204" pitchFamily="18" charset="0"/>
                <a:cs typeface="Times New Roman" panose="02020603050405020304" pitchFamily="18" charset="0"/>
              </a:rPr>
              <a:t>Time taken to resolve commercial disputes in courts.</a:t>
            </a:r>
          </a:p>
          <a:p>
            <a:pPr marL="342900" lvl="0" indent="-342900" algn="just">
              <a:lnSpc>
                <a:spcPct val="115000"/>
              </a:lnSpc>
              <a:spcAft>
                <a:spcPts val="1000"/>
              </a:spcAft>
              <a:buFont typeface="Symbol" panose="05050102010706020507" pitchFamily="18" charset="2"/>
              <a:buChar char=""/>
            </a:pPr>
            <a:r>
              <a:rPr lang="en-IN" sz="1400" dirty="0">
                <a:effectLst/>
                <a:latin typeface="Cambria" panose="02040503050406030204" pitchFamily="18" charset="0"/>
                <a:ea typeface="Cambria" panose="02040503050406030204" pitchFamily="18" charset="0"/>
                <a:cs typeface="Times New Roman" panose="02020603050405020304" pitchFamily="18" charset="0"/>
              </a:rPr>
              <a:t>Time taken and not very high recovery rate from insolvent firms.</a:t>
            </a:r>
          </a:p>
        </p:txBody>
      </p:sp>
      <p:sp>
        <p:nvSpPr>
          <p:cNvPr id="11" name="TextBox 10">
            <a:extLst>
              <a:ext uri="{FF2B5EF4-FFF2-40B4-BE49-F238E27FC236}">
                <a16:creationId xmlns:a16="http://schemas.microsoft.com/office/drawing/2014/main" id="{78C082EB-DC38-4723-9953-088CD5D630E1}"/>
              </a:ext>
            </a:extLst>
          </p:cNvPr>
          <p:cNvSpPr txBox="1"/>
          <p:nvPr/>
        </p:nvSpPr>
        <p:spPr>
          <a:xfrm>
            <a:off x="62144" y="5821627"/>
            <a:ext cx="4110361" cy="938719"/>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just"/>
            <a:r>
              <a:rPr lang="en-US" sz="1100" dirty="0">
                <a:ln w="0"/>
                <a:solidFill>
                  <a:schemeClr val="tx1"/>
                </a:solidFill>
                <a:effectLst>
                  <a:outerShdw blurRad="38100" dist="19050" dir="2700000" algn="tl" rotWithShape="0">
                    <a:schemeClr val="dk1">
                      <a:alpha val="40000"/>
                    </a:schemeClr>
                  </a:outerShdw>
                </a:effectLst>
              </a:rPr>
              <a:t>Note: The bottlenecks can be taken with a pinch of salt as most of the indicators that make it hard to do business in Poland are relatively better when compared to other countries whose indicators are even in a higher lower rank. These indicators can be taken into count when you have distinguishable alternative countries available.</a:t>
            </a:r>
            <a:endParaRPr lang="en-IN" sz="11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96377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877F-CEE3-4BB4-8D35-CB145C1233A3}"/>
              </a:ext>
            </a:extLst>
          </p:cNvPr>
          <p:cNvSpPr>
            <a:spLocks noGrp="1"/>
          </p:cNvSpPr>
          <p:nvPr>
            <p:ph type="title"/>
          </p:nvPr>
        </p:nvSpPr>
        <p:spPr>
          <a:xfrm>
            <a:off x="225640" y="0"/>
            <a:ext cx="10515600" cy="1325563"/>
          </a:xfrm>
        </p:spPr>
        <p:txBody>
          <a:bodyPr>
            <a:normAutofit/>
          </a:bodyPr>
          <a:lstStyle/>
          <a:p>
            <a:r>
              <a:rPr lang="en-US"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rPr>
              <a:t>Global Competitive Index</a:t>
            </a:r>
            <a:endParaRPr lang="en-IN" sz="3600" b="1" cap="small" dirty="0">
              <a:solidFill>
                <a:srgbClr val="C3042E"/>
              </a:solidFill>
              <a:latin typeface="Dubai" panose="020B0503030403030204" pitchFamily="34" charset="-78"/>
              <a:ea typeface="Cambria" panose="02040503050406030204" pitchFamily="18" charset="0"/>
              <a:cs typeface="Dubai" panose="020B0503030403030204" pitchFamily="34" charset="-78"/>
            </a:endParaRPr>
          </a:p>
        </p:txBody>
      </p:sp>
      <p:pic>
        <p:nvPicPr>
          <p:cNvPr id="6" name="Picture 5">
            <a:extLst>
              <a:ext uri="{FF2B5EF4-FFF2-40B4-BE49-F238E27FC236}">
                <a16:creationId xmlns:a16="http://schemas.microsoft.com/office/drawing/2014/main" id="{CCEF5B7D-088F-4789-9DB3-5C8BCAB6C667}"/>
              </a:ext>
            </a:extLst>
          </p:cNvPr>
          <p:cNvPicPr>
            <a:picLocks noChangeAspect="1"/>
          </p:cNvPicPr>
          <p:nvPr/>
        </p:nvPicPr>
        <p:blipFill>
          <a:blip r:embed="rId3"/>
          <a:stretch>
            <a:fillRect/>
          </a:stretch>
        </p:blipFill>
        <p:spPr>
          <a:xfrm>
            <a:off x="0" y="1066156"/>
            <a:ext cx="5944115" cy="3944454"/>
          </a:xfrm>
          <a:prstGeom prst="rect">
            <a:avLst/>
          </a:prstGeom>
        </p:spPr>
      </p:pic>
      <p:pic>
        <p:nvPicPr>
          <p:cNvPr id="7" name="Picture 6">
            <a:extLst>
              <a:ext uri="{FF2B5EF4-FFF2-40B4-BE49-F238E27FC236}">
                <a16:creationId xmlns:a16="http://schemas.microsoft.com/office/drawing/2014/main" id="{45938719-EEB0-4A63-964A-BF395B9A7514}"/>
              </a:ext>
            </a:extLst>
          </p:cNvPr>
          <p:cNvPicPr>
            <a:picLocks noChangeAspect="1"/>
          </p:cNvPicPr>
          <p:nvPr/>
        </p:nvPicPr>
        <p:blipFill>
          <a:blip r:embed="rId4"/>
          <a:stretch>
            <a:fillRect/>
          </a:stretch>
        </p:blipFill>
        <p:spPr>
          <a:xfrm>
            <a:off x="5944115" y="1066156"/>
            <a:ext cx="5944115" cy="2249619"/>
          </a:xfrm>
          <a:prstGeom prst="rect">
            <a:avLst/>
          </a:prstGeom>
        </p:spPr>
      </p:pic>
      <p:sp>
        <p:nvSpPr>
          <p:cNvPr id="9" name="TextBox 8">
            <a:extLst>
              <a:ext uri="{FF2B5EF4-FFF2-40B4-BE49-F238E27FC236}">
                <a16:creationId xmlns:a16="http://schemas.microsoft.com/office/drawing/2014/main" id="{DF9BE692-D9A8-467A-9B05-813AB084E530}"/>
              </a:ext>
            </a:extLst>
          </p:cNvPr>
          <p:cNvSpPr txBox="1"/>
          <p:nvPr/>
        </p:nvSpPr>
        <p:spPr>
          <a:xfrm>
            <a:off x="5944115" y="3315775"/>
            <a:ext cx="6094520" cy="523220"/>
          </a:xfrm>
          <a:prstGeom prst="rect">
            <a:avLst/>
          </a:prstGeom>
          <a:noFill/>
        </p:spPr>
        <p:txBody>
          <a:bodyPr wrap="square">
            <a:spAutoFit/>
          </a:bodyPr>
          <a:lstStyle/>
          <a:p>
            <a:r>
              <a:rPr lang="en-US" sz="1400" dirty="0">
                <a:latin typeface="Cambria" panose="02040503050406030204" pitchFamily="18" charset="0"/>
                <a:ea typeface="Cambria" panose="02040503050406030204" pitchFamily="18" charset="0"/>
              </a:rPr>
              <a:t>Three stages of country Development: </a:t>
            </a:r>
          </a:p>
          <a:p>
            <a:r>
              <a:rPr lang="en-US" sz="1400" dirty="0">
                <a:latin typeface="Cambria" panose="02040503050406030204" pitchFamily="18" charset="0"/>
                <a:ea typeface="Cambria" panose="02040503050406030204" pitchFamily="18" charset="0"/>
              </a:rPr>
              <a:t>a) Factor Driven Stage b) Efficiency Driven Stage c) Innovation Driven Stage</a:t>
            </a:r>
            <a:endParaRPr lang="en-IN" sz="1400" dirty="0">
              <a:latin typeface="Cambria" panose="02040503050406030204" pitchFamily="18" charset="0"/>
              <a:ea typeface="Cambria" panose="02040503050406030204" pitchFamily="18" charset="0"/>
            </a:endParaRPr>
          </a:p>
        </p:txBody>
      </p:sp>
      <p:graphicFrame>
        <p:nvGraphicFramePr>
          <p:cNvPr id="10" name="Table 9">
            <a:extLst>
              <a:ext uri="{FF2B5EF4-FFF2-40B4-BE49-F238E27FC236}">
                <a16:creationId xmlns:a16="http://schemas.microsoft.com/office/drawing/2014/main" id="{A1625510-4096-4B15-9575-F9A4EC348185}"/>
              </a:ext>
            </a:extLst>
          </p:cNvPr>
          <p:cNvGraphicFramePr>
            <a:graphicFrameLocks noGrp="1"/>
          </p:cNvGraphicFramePr>
          <p:nvPr>
            <p:extLst>
              <p:ext uri="{D42A27DB-BD31-4B8C-83A1-F6EECF244321}">
                <p14:modId xmlns:p14="http://schemas.microsoft.com/office/powerpoint/2010/main" val="2805107150"/>
              </p:ext>
            </p:extLst>
          </p:nvPr>
        </p:nvGraphicFramePr>
        <p:xfrm>
          <a:off x="6022750" y="3981910"/>
          <a:ext cx="5937250" cy="1028700"/>
        </p:xfrm>
        <a:graphic>
          <a:graphicData uri="http://schemas.openxmlformats.org/drawingml/2006/table">
            <a:tbl>
              <a:tblPr firstRow="1" firstCol="1" bandRow="1">
                <a:tableStyleId>{8A107856-5554-42FB-B03E-39F5DBC370BA}</a:tableStyleId>
              </a:tblPr>
              <a:tblGrid>
                <a:gridCol w="2282825">
                  <a:extLst>
                    <a:ext uri="{9D8B030D-6E8A-4147-A177-3AD203B41FA5}">
                      <a16:colId xmlns:a16="http://schemas.microsoft.com/office/drawing/2014/main" val="1995334322"/>
                    </a:ext>
                  </a:extLst>
                </a:gridCol>
                <a:gridCol w="1143000">
                  <a:extLst>
                    <a:ext uri="{9D8B030D-6E8A-4147-A177-3AD203B41FA5}">
                      <a16:colId xmlns:a16="http://schemas.microsoft.com/office/drawing/2014/main" val="352179215"/>
                    </a:ext>
                  </a:extLst>
                </a:gridCol>
                <a:gridCol w="1026795">
                  <a:extLst>
                    <a:ext uri="{9D8B030D-6E8A-4147-A177-3AD203B41FA5}">
                      <a16:colId xmlns:a16="http://schemas.microsoft.com/office/drawing/2014/main" val="2144169615"/>
                    </a:ext>
                  </a:extLst>
                </a:gridCol>
                <a:gridCol w="1484630">
                  <a:extLst>
                    <a:ext uri="{9D8B030D-6E8A-4147-A177-3AD203B41FA5}">
                      <a16:colId xmlns:a16="http://schemas.microsoft.com/office/drawing/2014/main" val="3374886081"/>
                    </a:ext>
                  </a:extLst>
                </a:gridCol>
              </a:tblGrid>
              <a:tr h="0">
                <a:tc>
                  <a:txBody>
                    <a:bodyPr/>
                    <a:lstStyle/>
                    <a:p>
                      <a:pPr algn="ctr">
                        <a:lnSpc>
                          <a:spcPct val="107000"/>
                        </a:lnSpc>
                        <a:spcAft>
                          <a:spcPts val="800"/>
                        </a:spcAft>
                      </a:pPr>
                      <a:r>
                        <a:rPr lang="en-US" sz="1100" dirty="0">
                          <a:effectLst/>
                        </a:rPr>
                        <a:t>Index Component (Pillars)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C000"/>
                    </a:solidFill>
                  </a:tcPr>
                </a:tc>
                <a:tc>
                  <a:txBody>
                    <a:bodyPr/>
                    <a:lstStyle/>
                    <a:p>
                      <a:pPr algn="ctr">
                        <a:lnSpc>
                          <a:spcPct val="107000"/>
                        </a:lnSpc>
                        <a:spcAft>
                          <a:spcPts val="800"/>
                        </a:spcAft>
                      </a:pPr>
                      <a:r>
                        <a:rPr lang="en-US" sz="1100" dirty="0">
                          <a:effectLst/>
                        </a:rPr>
                        <a:t>Score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C000"/>
                    </a:solidFill>
                  </a:tcPr>
                </a:tc>
                <a:tc>
                  <a:txBody>
                    <a:bodyPr/>
                    <a:lstStyle/>
                    <a:p>
                      <a:pPr algn="ctr">
                        <a:lnSpc>
                          <a:spcPct val="107000"/>
                        </a:lnSpc>
                        <a:spcAft>
                          <a:spcPts val="800"/>
                        </a:spcAft>
                      </a:pPr>
                      <a:r>
                        <a:rPr lang="en-US" sz="1100" dirty="0">
                          <a:effectLst/>
                        </a:rPr>
                        <a:t>Rank / 141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C000"/>
                    </a:solidFill>
                  </a:tcPr>
                </a:tc>
                <a:tc>
                  <a:txBody>
                    <a:bodyPr/>
                    <a:lstStyle/>
                    <a:p>
                      <a:pPr algn="ctr">
                        <a:lnSpc>
                          <a:spcPct val="107000"/>
                        </a:lnSpc>
                        <a:spcAft>
                          <a:spcPts val="800"/>
                        </a:spcAft>
                      </a:pPr>
                      <a:r>
                        <a:rPr lang="en-US" sz="1100" dirty="0">
                          <a:effectLst/>
                        </a:rPr>
                        <a:t>Best Performer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C000"/>
                    </a:solidFill>
                  </a:tcPr>
                </a:tc>
                <a:extLst>
                  <a:ext uri="{0D108BD9-81ED-4DB2-BD59-A6C34878D82A}">
                    <a16:rowId xmlns:a16="http://schemas.microsoft.com/office/drawing/2014/main" val="212140657"/>
                  </a:ext>
                </a:extLst>
              </a:tr>
              <a:tr h="0">
                <a:tc>
                  <a:txBody>
                    <a:bodyPr/>
                    <a:lstStyle/>
                    <a:p>
                      <a:pPr algn="ctr">
                        <a:lnSpc>
                          <a:spcPct val="107000"/>
                        </a:lnSpc>
                        <a:spcAft>
                          <a:spcPts val="800"/>
                        </a:spcAft>
                      </a:pPr>
                      <a:r>
                        <a:rPr lang="en-US" sz="1100">
                          <a:effectLst/>
                        </a:rPr>
                        <a:t>Institutions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56.4 (D)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Finland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9335325"/>
                  </a:ext>
                </a:extLst>
              </a:tr>
              <a:tr h="0">
                <a:tc>
                  <a:txBody>
                    <a:bodyPr/>
                    <a:lstStyle/>
                    <a:p>
                      <a:pPr algn="ctr">
                        <a:lnSpc>
                          <a:spcPct val="107000"/>
                        </a:lnSpc>
                        <a:spcAft>
                          <a:spcPts val="800"/>
                        </a:spcAft>
                      </a:pPr>
                      <a:r>
                        <a:rPr lang="en-US" sz="1100">
                          <a:effectLst/>
                        </a:rPr>
                        <a:t>Infrastructure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dirty="0">
                          <a:effectLst/>
                        </a:rPr>
                        <a:t>81.2 (I)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Singapore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4311134"/>
                  </a:ext>
                </a:extLst>
              </a:tr>
              <a:tr h="0">
                <a:tc>
                  <a:txBody>
                    <a:bodyPr/>
                    <a:lstStyle/>
                    <a:p>
                      <a:pPr algn="ctr">
                        <a:lnSpc>
                          <a:spcPct val="107000"/>
                        </a:lnSpc>
                        <a:spcAft>
                          <a:spcPts val="800"/>
                        </a:spcAft>
                      </a:pPr>
                      <a:r>
                        <a:rPr lang="en-US" sz="1100">
                          <a:effectLst/>
                        </a:rPr>
                        <a:t>ICT Adoption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65.4 (I)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51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Korea Republic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4790494"/>
                  </a:ext>
                </a:extLst>
              </a:tr>
              <a:tr h="0">
                <a:tc>
                  <a:txBody>
                    <a:bodyPr/>
                    <a:lstStyle/>
                    <a:p>
                      <a:pPr algn="ctr">
                        <a:lnSpc>
                          <a:spcPct val="107000"/>
                        </a:lnSpc>
                        <a:spcAft>
                          <a:spcPts val="800"/>
                        </a:spcAft>
                      </a:pPr>
                      <a:r>
                        <a:rPr lang="en-US" sz="1100">
                          <a:effectLst/>
                        </a:rPr>
                        <a:t>Macroeconomic Stability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dirty="0">
                          <a:effectLst/>
                        </a:rPr>
                        <a:t>Multiple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6558235"/>
                  </a:ext>
                </a:extLst>
              </a:tr>
              <a:tr h="0">
                <a:tc>
                  <a:txBody>
                    <a:bodyPr/>
                    <a:lstStyle/>
                    <a:p>
                      <a:pPr algn="ctr">
                        <a:lnSpc>
                          <a:spcPct val="107000"/>
                        </a:lnSpc>
                        <a:spcAft>
                          <a:spcPts val="800"/>
                        </a:spcAft>
                      </a:pPr>
                      <a:r>
                        <a:rPr lang="en-US" sz="1100">
                          <a:effectLst/>
                        </a:rPr>
                        <a:t>Health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83.8 (D)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a:effectLst/>
                        </a:rPr>
                        <a:t>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dirty="0">
                          <a:effectLst/>
                        </a:rPr>
                        <a:t>Multiple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081097"/>
                  </a:ext>
                </a:extLst>
              </a:tr>
            </a:tbl>
          </a:graphicData>
        </a:graphic>
      </p:graphicFrame>
    </p:spTree>
    <p:extLst>
      <p:ext uri="{BB962C8B-B14F-4D97-AF65-F5344CB8AC3E}">
        <p14:creationId xmlns:p14="http://schemas.microsoft.com/office/powerpoint/2010/main" val="1990691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3002</Words>
  <Application>Microsoft Office PowerPoint</Application>
  <PresentationFormat>Widescreen</PresentationFormat>
  <Paragraphs>196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Cambria</vt:lpstr>
      <vt:lpstr>Dubai</vt:lpstr>
      <vt:lpstr>Symbol</vt:lpstr>
      <vt:lpstr>Times New Roman</vt:lpstr>
      <vt:lpstr>Office Theme</vt:lpstr>
      <vt:lpstr>PowerPoint Presentation</vt:lpstr>
      <vt:lpstr>Economic Profile</vt:lpstr>
      <vt:lpstr>Economic Profile</vt:lpstr>
      <vt:lpstr>Economic Profile – Visualizations</vt:lpstr>
      <vt:lpstr>Ease of Doing Business in Poland</vt:lpstr>
      <vt:lpstr>Ease of Doing Business – Individual Components</vt:lpstr>
      <vt:lpstr>Ease of Doing Business – Individual Components</vt:lpstr>
      <vt:lpstr>What makes it Easier/Harder to do business ?</vt:lpstr>
      <vt:lpstr>Global Competitive Index</vt:lpstr>
      <vt:lpstr>Corruption Index</vt:lpstr>
      <vt:lpstr>Political and Civil freedom </vt:lpstr>
      <vt:lpstr>Are foreign investors investing in Poland?</vt:lpstr>
      <vt:lpstr>Risk Ratings</vt:lpstr>
      <vt:lpstr>Is it the right time to invest in Poland?</vt:lpstr>
      <vt:lpstr>Significant sectors to invest</vt:lpstr>
      <vt:lpstr>Bibliography</vt:lpstr>
      <vt:lpstr>Dziękuję Ci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Rutwik</dc:creator>
  <cp:lastModifiedBy>Rutwik</cp:lastModifiedBy>
  <cp:revision>19</cp:revision>
  <dcterms:created xsi:type="dcterms:W3CDTF">2020-12-10T10:39:21Z</dcterms:created>
  <dcterms:modified xsi:type="dcterms:W3CDTF">2020-12-10T14:22:55Z</dcterms:modified>
</cp:coreProperties>
</file>