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3" r:id="rId4"/>
    <p:sldId id="258" r:id="rId5"/>
    <p:sldId id="259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uli Black" panose="020B0604020202020204" charset="0"/>
      <p:regular r:id="rId14"/>
    </p:embeddedFont>
    <p:embeddedFont>
      <p:font typeface="Muli Bold" panose="020B0604020202020204" charset="0"/>
      <p:regular r:id="rId15"/>
    </p:embeddedFont>
    <p:embeddedFont>
      <p:font typeface="Muli Bold Bold" panose="020B0604020202020204" charset="0"/>
      <p:regular r:id="rId16"/>
    </p:embeddedFont>
    <p:embeddedFont>
      <p:font typeface="Muli Regular" panose="020B0604020202020204" charset="0"/>
      <p:regular r:id="rId17"/>
    </p:embeddedFont>
    <p:embeddedFont>
      <p:font typeface="Muli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2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8554341" y="3429092"/>
            <a:ext cx="18554862" cy="9277431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2534541" y="1314450"/>
            <a:ext cx="4878132" cy="9913582"/>
            <a:chOff x="0" y="0"/>
            <a:chExt cx="5001260" cy="101638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4"/>
              <a:stretch>
                <a:fillRect l="-45" r="-40" b="1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-12598" t="1101" r="-29791" b="4693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98896" y="1781194"/>
            <a:ext cx="11362931" cy="283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10000">
                <a:solidFill>
                  <a:srgbClr val="EFD1A9"/>
                </a:solidFill>
                <a:latin typeface="Muli Black"/>
              </a:rPr>
              <a:t>Payment Methods in E-Commerce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8896" y="4985366"/>
            <a:ext cx="1136293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  <a:spcBef>
                <a:spcPct val="0"/>
              </a:spcBef>
            </a:pPr>
            <a:r>
              <a:rPr lang="en-US" sz="4500" spc="247">
                <a:solidFill>
                  <a:srgbClr val="F1EEEE"/>
                </a:solidFill>
                <a:latin typeface="Muli Regular Bold"/>
              </a:rPr>
              <a:t>GROUP 1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98896" y="5970568"/>
            <a:ext cx="8901245" cy="3028073"/>
            <a:chOff x="0" y="-57151"/>
            <a:chExt cx="11868327" cy="4037430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1"/>
              <a:ext cx="7696678" cy="4037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400" dirty="0">
                  <a:solidFill>
                    <a:srgbClr val="FFFFFF"/>
                  </a:solidFill>
                  <a:latin typeface="Muli Regular"/>
                </a:rPr>
                <a:t>Aastha Joshi</a:t>
              </a:r>
            </a:p>
            <a:p>
              <a:pPr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Muli Regular"/>
                </a:rPr>
                <a:t>Harsh </a:t>
              </a:r>
              <a:r>
                <a:rPr lang="en-US" sz="3399" dirty="0" err="1">
                  <a:solidFill>
                    <a:srgbClr val="FFFFFF"/>
                  </a:solidFill>
                  <a:latin typeface="Muli Regular"/>
                </a:rPr>
                <a:t>Tambe</a:t>
              </a:r>
              <a:endParaRPr lang="en-US" sz="33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Muli Regular"/>
                </a:rPr>
                <a:t>Joel Keith </a:t>
              </a:r>
              <a:r>
                <a:rPr lang="en-US" sz="3399" dirty="0" err="1">
                  <a:solidFill>
                    <a:srgbClr val="FFFFFF"/>
                  </a:solidFill>
                  <a:latin typeface="Muli Regular"/>
                </a:rPr>
                <a:t>Pais</a:t>
              </a:r>
              <a:endParaRPr lang="en-US" sz="3399" dirty="0">
                <a:solidFill>
                  <a:srgbClr val="FFFFFF"/>
                </a:solidFill>
                <a:latin typeface="Muli Regular"/>
              </a:endParaRPr>
            </a:p>
            <a:p>
              <a:pPr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Muli Regular"/>
                </a:rPr>
                <a:t>P. Vignesh</a:t>
              </a:r>
            </a:p>
            <a:p>
              <a:pPr>
                <a:lnSpc>
                  <a:spcPts val="4759"/>
                </a:lnSpc>
              </a:pPr>
              <a:r>
                <a:rPr lang="en-US" sz="3399" dirty="0" err="1">
                  <a:solidFill>
                    <a:srgbClr val="FFFFFF"/>
                  </a:solidFill>
                  <a:latin typeface="Muli Regular"/>
                </a:rPr>
                <a:t>Taksande</a:t>
              </a:r>
              <a:r>
                <a:rPr lang="en-US" sz="3399" dirty="0">
                  <a:solidFill>
                    <a:srgbClr val="FFFFFF"/>
                  </a:solidFill>
                  <a:latin typeface="Muli Regular"/>
                </a:rPr>
                <a:t> Sandeep Ravindra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068804" y="-57150"/>
              <a:ext cx="3799523" cy="3955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400">
                  <a:solidFill>
                    <a:srgbClr val="FFFFFF"/>
                  </a:solidFill>
                  <a:latin typeface="Muli Regular"/>
                </a:rPr>
                <a:t>20020845001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Muli Regular"/>
                </a:rPr>
                <a:t>20020845010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Muli Regular"/>
                </a:rPr>
                <a:t>20020845011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Muli Regular"/>
                </a:rPr>
                <a:t>20020845020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Muli Regular"/>
                </a:rPr>
                <a:t>20020845030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68635" y="1593400"/>
            <a:ext cx="5125824" cy="884994"/>
            <a:chOff x="0" y="0"/>
            <a:chExt cx="6834432" cy="1179992"/>
          </a:xfrm>
        </p:grpSpPr>
        <p:sp>
          <p:nvSpPr>
            <p:cNvPr id="3" name="TextBox 3"/>
            <p:cNvSpPr txBox="1"/>
            <p:nvPr/>
          </p:nvSpPr>
          <p:spPr>
            <a:xfrm>
              <a:off x="1186119" y="228046"/>
              <a:ext cx="5648312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05049"/>
                  </a:solidFill>
                  <a:latin typeface="Muli Bold"/>
                </a:rPr>
                <a:t>Payment Regulations</a:t>
              </a: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-294998" y="294998"/>
              <a:ext cx="1179992" cy="589996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11068635" y="3136252"/>
            <a:ext cx="5125824" cy="990600"/>
            <a:chOff x="0" y="0"/>
            <a:chExt cx="6834432" cy="1320800"/>
          </a:xfrm>
        </p:grpSpPr>
        <p:sp>
          <p:nvSpPr>
            <p:cNvPr id="6" name="TextBox 6"/>
            <p:cNvSpPr txBox="1"/>
            <p:nvPr/>
          </p:nvSpPr>
          <p:spPr>
            <a:xfrm>
              <a:off x="1186119" y="-57150"/>
              <a:ext cx="5648312" cy="1377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05049"/>
                  </a:solidFill>
                  <a:latin typeface="Muli Bold"/>
                </a:rPr>
                <a:t>What is a payment gateway?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-294998" y="365402"/>
              <a:ext cx="1179992" cy="589996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1068635" y="4838700"/>
            <a:ext cx="5611151" cy="990600"/>
            <a:chOff x="0" y="0"/>
            <a:chExt cx="7481534" cy="1320800"/>
          </a:xfrm>
        </p:grpSpPr>
        <p:sp>
          <p:nvSpPr>
            <p:cNvPr id="9" name="TextBox 9"/>
            <p:cNvSpPr txBox="1"/>
            <p:nvPr/>
          </p:nvSpPr>
          <p:spPr>
            <a:xfrm>
              <a:off x="1298424" y="-57150"/>
              <a:ext cx="6183110" cy="1377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05049"/>
                  </a:solidFill>
                  <a:latin typeface="Muli Bold"/>
                </a:rPr>
                <a:t>What is a payment processor?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-322929" y="337471"/>
              <a:ext cx="1291717" cy="645858"/>
            </a:xfrm>
            <a:prstGeom prst="rect">
              <a:avLst/>
            </a:prstGeom>
          </p:spPr>
        </p:pic>
      </p:grpSp>
      <p:sp>
        <p:nvSpPr>
          <p:cNvPr id="11" name="AutoShape 11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305049"/>
          </a:solidFill>
        </p:spPr>
      </p:sp>
      <p:sp>
        <p:nvSpPr>
          <p:cNvPr id="12" name="TextBox 12"/>
          <p:cNvSpPr txBox="1"/>
          <p:nvPr/>
        </p:nvSpPr>
        <p:spPr>
          <a:xfrm>
            <a:off x="2356432" y="3993502"/>
            <a:ext cx="4888337" cy="1195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00"/>
              </a:lnSpc>
              <a:spcBef>
                <a:spcPct val="0"/>
              </a:spcBef>
            </a:pPr>
            <a:r>
              <a:rPr lang="en-US" sz="7000">
                <a:solidFill>
                  <a:srgbClr val="EFD1A9"/>
                </a:solidFill>
                <a:latin typeface="Muli Bold"/>
              </a:rPr>
              <a:t>CONTENTS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068635" y="6419228"/>
            <a:ext cx="5611151" cy="990600"/>
            <a:chOff x="0" y="0"/>
            <a:chExt cx="7481534" cy="1320800"/>
          </a:xfrm>
        </p:grpSpPr>
        <p:sp>
          <p:nvSpPr>
            <p:cNvPr id="14" name="TextBox 14"/>
            <p:cNvSpPr txBox="1"/>
            <p:nvPr/>
          </p:nvSpPr>
          <p:spPr>
            <a:xfrm>
              <a:off x="1298424" y="-57150"/>
              <a:ext cx="6183110" cy="1377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05049"/>
                  </a:solidFill>
                  <a:latin typeface="Muli Bold"/>
                </a:rPr>
                <a:t>Transaction cost in payments</a:t>
              </a:r>
            </a:p>
          </p:txBody>
        </p: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-322929" y="337471"/>
              <a:ext cx="1291717" cy="645858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1068635" y="7950848"/>
            <a:ext cx="5611151" cy="990600"/>
            <a:chOff x="0" y="0"/>
            <a:chExt cx="7481534" cy="1320800"/>
          </a:xfrm>
        </p:grpSpPr>
        <p:sp>
          <p:nvSpPr>
            <p:cNvPr id="17" name="TextBox 17"/>
            <p:cNvSpPr txBox="1"/>
            <p:nvPr/>
          </p:nvSpPr>
          <p:spPr>
            <a:xfrm>
              <a:off x="1298424" y="-57150"/>
              <a:ext cx="6183110" cy="1377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05049"/>
                  </a:solidFill>
                  <a:latin typeface="Muli Bold"/>
                </a:rPr>
                <a:t>Scope of analytics in payments</a:t>
              </a: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-322929" y="337471"/>
              <a:ext cx="1291717" cy="645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041768" y="2374923"/>
            <a:ext cx="11074307" cy="55371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34790" y="0"/>
            <a:ext cx="1021842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Muli Bold"/>
              </a:rPr>
              <a:t>Payment Regulations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85800" y="1232535"/>
            <a:ext cx="13027180" cy="3336925"/>
            <a:chOff x="0" y="0"/>
            <a:chExt cx="17369573" cy="4449233"/>
          </a:xfrm>
        </p:grpSpPr>
        <p:sp>
          <p:nvSpPr>
            <p:cNvPr id="5" name="TextBox 5"/>
            <p:cNvSpPr txBox="1"/>
            <p:nvPr/>
          </p:nvSpPr>
          <p:spPr>
            <a:xfrm>
              <a:off x="221548" y="832062"/>
              <a:ext cx="17148025" cy="3617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0" lvl="1" indent="-28067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C423D"/>
                  </a:solidFill>
                  <a:latin typeface="Muli Bold"/>
                </a:rPr>
                <a:t>Department Industrial Policy and Promotion - FDI in E-Commerce</a:t>
              </a:r>
            </a:p>
            <a:p>
              <a:pPr marL="561340" lvl="1" indent="-28067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C423D"/>
                  </a:solidFill>
                  <a:latin typeface="Muli Bold"/>
                </a:rPr>
                <a:t>Ministry of Electronics and Information technology (MeitY)/ Ministry of Communications - promoting the internet, IT and e-commerce</a:t>
              </a:r>
            </a:p>
            <a:p>
              <a:pPr marL="561340" lvl="1" indent="-280670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2C423D"/>
                  </a:solidFill>
                  <a:latin typeface="Muli Bold"/>
                </a:rPr>
                <a:t>Computer Emergency Response Team - responds to cybersecurity incidents</a:t>
              </a:r>
            </a:p>
            <a:p>
              <a:pPr marL="561340" lvl="1" indent="-280670">
                <a:lnSpc>
                  <a:spcPts val="36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00">
                  <a:solidFill>
                    <a:srgbClr val="2C423D"/>
                  </a:solidFill>
                  <a:latin typeface="Muli Bold"/>
                </a:rPr>
                <a:t>Reserve Bank of India - regulates payment systems and online e-commerce transactions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6747106" cy="841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 dirty="0">
                  <a:solidFill>
                    <a:srgbClr val="000000"/>
                  </a:solidFill>
                  <a:latin typeface="Muli Bold Bold"/>
                </a:rPr>
                <a:t>Regulatory Bodies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826033" y="4581787"/>
            <a:ext cx="13213080" cy="650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Muli Bold Bold"/>
              </a:rPr>
              <a:t>Statutes Governing Establishment of  Digital Business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6200" y="5390926"/>
            <a:ext cx="3187359" cy="3836894"/>
            <a:chOff x="0" y="0"/>
            <a:chExt cx="4249812" cy="5115859"/>
          </a:xfrm>
        </p:grpSpPr>
        <p:sp>
          <p:nvSpPr>
            <p:cNvPr id="9" name="TextBox 9"/>
            <p:cNvSpPr txBox="1"/>
            <p:nvPr/>
          </p:nvSpPr>
          <p:spPr>
            <a:xfrm>
              <a:off x="1354846" y="-57150"/>
              <a:ext cx="154012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Muli Bold Bold"/>
                </a:rPr>
                <a:t>IT Act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66159"/>
              <a:ext cx="4249812" cy="3949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Muli Regular"/>
                </a:rPr>
                <a:t>Provides a legal framework for electronic governance</a:t>
              </a: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Muli Regular"/>
                </a:rPr>
                <a:t>Defines cyber crimes and prescribes penalties</a:t>
              </a: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Muli Regular"/>
                </a:rPr>
                <a:t>Penalized sending "offensive messages"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03539" y="5390926"/>
            <a:ext cx="4766956" cy="3730214"/>
            <a:chOff x="0" y="0"/>
            <a:chExt cx="6355941" cy="497361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6355941" cy="1377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Muli Bold Bold"/>
                </a:rPr>
                <a:t>Payment and Settlement Act 2007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11901" y="1521759"/>
              <a:ext cx="4132140" cy="345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1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Muli Regular"/>
                </a:rPr>
                <a:t>To carry out financial transactions in the country</a:t>
              </a: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Muli Regular"/>
                </a:rPr>
                <a:t>To provide regulation and supervision of payment methods in India.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612348" y="5390926"/>
            <a:ext cx="5489420" cy="3730214"/>
            <a:chOff x="0" y="0"/>
            <a:chExt cx="7319227" cy="4973619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47625"/>
              <a:ext cx="7319227" cy="1368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Muli Bold Bold"/>
                </a:rPr>
                <a:t>Foreign Exchange Management Act 1999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94738" y="1521759"/>
              <a:ext cx="4929750" cy="345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1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Muli Regular"/>
                </a:rPr>
                <a:t>To consolidate and amend the law relating to foreign exchange.</a:t>
              </a:r>
            </a:p>
            <a:p>
              <a:pPr marL="453391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Muli Regular"/>
                </a:rPr>
                <a:t>Gives the central government the power to impose the restrictions</a:t>
              </a: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Muli Regular"/>
                </a:rPr>
                <a:t>Deals in foreign exchange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546552" y="5390926"/>
            <a:ext cx="3882534" cy="4476974"/>
            <a:chOff x="0" y="0"/>
            <a:chExt cx="5176712" cy="596929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57150"/>
              <a:ext cx="4939213" cy="1377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Muli Bold Bold"/>
                </a:rPr>
                <a:t>Trademarks Act 1999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535475" y="1521759"/>
              <a:ext cx="4641236" cy="4447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Muli Regular"/>
                </a:rPr>
                <a:t>Deals with the mechanism of registration,</a:t>
              </a: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Muli Regular"/>
                </a:rPr>
                <a:t>Protection of trademark and prevention of fraudulent trademark, 3D marks are made registrable; e-filing is promoted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1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042695" y="2384976"/>
            <a:ext cx="11009571" cy="55047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l="5408" t="1113" r="5369"/>
          <a:stretch>
            <a:fillRect/>
          </a:stretch>
        </p:blipFill>
        <p:spPr>
          <a:xfrm>
            <a:off x="635986" y="3862331"/>
            <a:ext cx="4342981" cy="406674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35987" y="460795"/>
            <a:ext cx="1296528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Muli Bold"/>
              </a:rPr>
              <a:t>What is a payment gateway?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5987" y="1680995"/>
            <a:ext cx="15691961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A payment gateway is a merchant service that processes credit card payments for ecommerce sites and traditional brick and mortar stores. Popular payment gateways include PayPal/Braintree, Stripe, Square etc.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34000" y="3216155"/>
            <a:ext cx="11503705" cy="887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Payment gateways accomplish both secure and convenient transactions in a few seconds with these steps: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28700" y="4182367"/>
            <a:ext cx="11752696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 Bold"/>
              </a:rPr>
              <a:t>Encryption: </a:t>
            </a:r>
            <a:r>
              <a:rPr lang="en-US" sz="2600" dirty="0">
                <a:solidFill>
                  <a:srgbClr val="2C423D"/>
                </a:solidFill>
                <a:latin typeface="Muli Bold"/>
              </a:rPr>
              <a:t>Between the user’s browser and the server of the retailer, a payment gateway will encrypt (encode for private use) data for exclusive use between seller and buyer.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28700" y="5605779"/>
            <a:ext cx="12140574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 Bold"/>
              </a:rPr>
              <a:t>Request: </a:t>
            </a:r>
            <a:r>
              <a:rPr lang="en-US" sz="2600" dirty="0">
                <a:solidFill>
                  <a:srgbClr val="2C423D"/>
                </a:solidFill>
                <a:latin typeface="Muli Bold"/>
              </a:rPr>
              <a:t>The authorization request occurs when a payment processor gets approval from a credit card company or financial institution to proceed with the transaction.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28700" y="7029191"/>
            <a:ext cx="12140574" cy="181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 Bold"/>
              </a:rPr>
              <a:t>Fulfillment: </a:t>
            </a:r>
            <a:r>
              <a:rPr lang="en-US" sz="2600" dirty="0">
                <a:solidFill>
                  <a:srgbClr val="2C423D"/>
                </a:solidFill>
                <a:latin typeface="Muli Bold"/>
              </a:rPr>
              <a:t>When the payment gateway has the authorization, it allows the website and interface to proceed to the next action. The payment gateway also serves a few other functions including screening orders, calculating tax costs, and using geolocation for location-specific actions.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052220" y="2391107"/>
            <a:ext cx="11009571" cy="550478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33856" y="1394354"/>
            <a:ext cx="12860130" cy="1219200"/>
            <a:chOff x="0" y="0"/>
            <a:chExt cx="17146840" cy="1625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-189842" y="622958"/>
              <a:ext cx="759368" cy="379684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705639" y="-47625"/>
              <a:ext cx="16441201" cy="1673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2C423D"/>
                  </a:solidFill>
                  <a:latin typeface="Muli Bold"/>
                </a:rPr>
                <a:t>Payment processors act as intermediaries between businesses and financial institutions, enabling both e-commerce and brick-and-mortar businesses to accept various payment methods. Some examples are PayPal, </a:t>
              </a:r>
              <a:r>
                <a:rPr lang="en-US" sz="2400" dirty="0" err="1">
                  <a:solidFill>
                    <a:srgbClr val="2C423D"/>
                  </a:solidFill>
                  <a:latin typeface="Muli Bold"/>
                </a:rPr>
                <a:t>RazorPay</a:t>
              </a:r>
              <a:r>
                <a:rPr lang="en-US" sz="2400" dirty="0">
                  <a:solidFill>
                    <a:srgbClr val="2C423D"/>
                  </a:solidFill>
                  <a:latin typeface="Muli Bold"/>
                </a:rPr>
                <a:t> etc.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01625"/>
            <a:ext cx="12965286" cy="85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Muli Bold"/>
              </a:rPr>
              <a:t>What is a payment processor?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33856" y="2987111"/>
            <a:ext cx="12860130" cy="792127"/>
            <a:chOff x="0" y="0"/>
            <a:chExt cx="17146840" cy="1056169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-189842" y="338243"/>
              <a:ext cx="759368" cy="379684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705639" y="-47625"/>
              <a:ext cx="16441201" cy="1103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399" dirty="0">
                  <a:solidFill>
                    <a:srgbClr val="2C423D"/>
                  </a:solidFill>
                  <a:latin typeface="Muli Bold"/>
                </a:rPr>
                <a:t>At a basic level, payment processors evaluate a transaction’s validity in real-time by contacting the customer’s issuing bank.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D3B124-C3AD-4E13-AF70-450693DDBECA}"/>
              </a:ext>
            </a:extLst>
          </p:cNvPr>
          <p:cNvGrpSpPr/>
          <p:nvPr/>
        </p:nvGrpSpPr>
        <p:grpSpPr>
          <a:xfrm>
            <a:off x="1000991" y="5073053"/>
            <a:ext cx="6665523" cy="1751965"/>
            <a:chOff x="1000991" y="5073053"/>
            <a:chExt cx="6665523" cy="17519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142050" y="5382641"/>
              <a:ext cx="1524464" cy="817667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1000991" y="5073053"/>
              <a:ext cx="5299372" cy="1751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dirty="0">
                  <a:solidFill>
                    <a:srgbClr val="2C423D"/>
                  </a:solidFill>
                  <a:latin typeface="Muli Bold"/>
                </a:rPr>
                <a:t>A shopper chooses an item to purchase from a merchant, whether in-person or online. </a:t>
              </a:r>
            </a:p>
            <a:p>
              <a:pPr>
                <a:lnSpc>
                  <a:spcPts val="3500"/>
                </a:lnSpc>
                <a:spcBef>
                  <a:spcPct val="0"/>
                </a:spcBef>
              </a:pPr>
              <a:endParaRPr lang="en-US" sz="2500" dirty="0">
                <a:solidFill>
                  <a:srgbClr val="2C423D"/>
                </a:solidFill>
                <a:latin typeface="Muli Bol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4052190"/>
            <a:ext cx="12965286" cy="85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Muli Bold"/>
              </a:rPr>
              <a:t>How a payment processor works?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7394078"/>
            <a:ext cx="5682050" cy="2277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02"/>
              </a:lnSpc>
              <a:spcBef>
                <a:spcPct val="0"/>
              </a:spcBef>
            </a:pPr>
            <a:r>
              <a:rPr lang="en-US" sz="2573" u="none" dirty="0">
                <a:solidFill>
                  <a:srgbClr val="2C423D"/>
                </a:solidFill>
                <a:latin typeface="Muli Bold"/>
              </a:rPr>
              <a:t>If approved, the acquiring bank settles the transaction. Finally, the payment processor ensures the funds are transmitted into the merchant’s account.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182E6F-DC1F-4D95-9730-9CD64785DC62}"/>
              </a:ext>
            </a:extLst>
          </p:cNvPr>
          <p:cNvGrpSpPr/>
          <p:nvPr/>
        </p:nvGrpSpPr>
        <p:grpSpPr>
          <a:xfrm>
            <a:off x="8326062" y="4914502"/>
            <a:ext cx="5972724" cy="2748150"/>
            <a:chOff x="8326062" y="4914502"/>
            <a:chExt cx="5972724" cy="2748150"/>
          </a:xfrm>
        </p:grpSpPr>
        <p:sp>
          <p:nvSpPr>
            <p:cNvPr id="14" name="TextBox 14"/>
            <p:cNvSpPr txBox="1"/>
            <p:nvPr/>
          </p:nvSpPr>
          <p:spPr>
            <a:xfrm>
              <a:off x="8326062" y="4914502"/>
              <a:ext cx="5972724" cy="1751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u="none" dirty="0">
                  <a:solidFill>
                    <a:srgbClr val="2C423D"/>
                  </a:solidFill>
                  <a:latin typeface="Muli Bold"/>
                </a:rPr>
                <a:t>At check out, the shopper might swipe a card, scan a mobile device, or manually enter payment information at the POS or online payment gateway.</a:t>
              </a:r>
            </a:p>
          </p:txBody>
        </p: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220336" y="6907409"/>
              <a:ext cx="983157" cy="52733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EB0D16-0523-4255-9503-3A5781130627}"/>
              </a:ext>
            </a:extLst>
          </p:cNvPr>
          <p:cNvGrpSpPr/>
          <p:nvPr/>
        </p:nvGrpSpPr>
        <p:grpSpPr>
          <a:xfrm>
            <a:off x="6601898" y="7508378"/>
            <a:ext cx="10055248" cy="2277784"/>
            <a:chOff x="6601898" y="7508378"/>
            <a:chExt cx="10055248" cy="2277784"/>
          </a:xfrm>
        </p:grpSpPr>
        <p:sp>
          <p:nvSpPr>
            <p:cNvPr id="7" name="TextBox 7"/>
            <p:cNvSpPr txBox="1"/>
            <p:nvPr/>
          </p:nvSpPr>
          <p:spPr>
            <a:xfrm>
              <a:off x="8326062" y="7508378"/>
              <a:ext cx="8331084" cy="2277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02"/>
                </a:lnSpc>
                <a:spcBef>
                  <a:spcPct val="0"/>
                </a:spcBef>
              </a:pPr>
              <a:r>
                <a:rPr lang="en-US" sz="2573" u="none" dirty="0">
                  <a:solidFill>
                    <a:srgbClr val="2C423D"/>
                  </a:solidFill>
                  <a:latin typeface="Muli Bold"/>
                </a:rPr>
                <a:t>The shopper’s payment information is then transmitted to the payment processor, which then evaluates the transaction’s validity by communicating with both the issuing and acquiring banks</a:t>
              </a:r>
            </a:p>
          </p:txBody>
        </p: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6601898" y="8180033"/>
              <a:ext cx="1422586" cy="76302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245" y="447675"/>
            <a:ext cx="1296528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Muli Bold"/>
              </a:rPr>
              <a:t>Transaction cost in payments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044600" y="2391107"/>
            <a:ext cx="11009571" cy="550478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40244" y="8281765"/>
            <a:ext cx="17007509" cy="868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2C423D"/>
                </a:solidFill>
                <a:latin typeface="Muli Bold"/>
              </a:rPr>
              <a:t>To accept payment online a merchant needs a payment gateway.  He thus signs a contract with a PSP.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dirty="0">
                <a:solidFill>
                  <a:srgbClr val="2C423D"/>
                </a:solidFill>
                <a:latin typeface="Muli Bold"/>
              </a:rPr>
              <a:t>The contract states that a fixed percentage out of each transaction will be charged on behalf of a PSP.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0245" y="1765935"/>
            <a:ext cx="15476220" cy="131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2C423D"/>
                </a:solidFill>
                <a:latin typeface="Muli Bold"/>
              </a:rPr>
              <a:t>Transaction Fees is a type of a fee when the client needs to pay every moment it processes an electronic payment. Transaction Fees can vary among the services. On average, the fee is a proportion of the amount of the transfers fulfilled.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0245" y="3341407"/>
            <a:ext cx="15476220" cy="2657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2C423D"/>
                </a:solidFill>
                <a:latin typeface="Muli Bold"/>
              </a:rPr>
              <a:t>Three pillars of the market.</a:t>
            </a:r>
          </a:p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2C423D"/>
                </a:solidFill>
                <a:latin typeface="Muli Bold Bold"/>
              </a:rPr>
              <a:t>1. A merchant: </a:t>
            </a:r>
            <a:r>
              <a:rPr lang="en-US" sz="2500" dirty="0">
                <a:solidFill>
                  <a:srgbClr val="2C423D"/>
                </a:solidFill>
                <a:latin typeface="Muli Bold"/>
              </a:rPr>
              <a:t>The person who sells products/services online.</a:t>
            </a:r>
          </a:p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2C423D"/>
                </a:solidFill>
                <a:latin typeface="Muli Bold Bold"/>
              </a:rPr>
              <a:t>2. A payment system provider (PSP): </a:t>
            </a:r>
            <a:r>
              <a:rPr lang="en-US" sz="2500" dirty="0">
                <a:solidFill>
                  <a:srgbClr val="2C423D"/>
                </a:solidFill>
                <a:latin typeface="Muli Bold"/>
              </a:rPr>
              <a:t>The company that provides a merchant with software that allows accepting online payments.</a:t>
            </a:r>
          </a:p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2C423D"/>
                </a:solidFill>
                <a:latin typeface="Muli Bold Bold"/>
              </a:rPr>
              <a:t>3. A payment gateway:</a:t>
            </a:r>
            <a:r>
              <a:rPr lang="en-US" sz="2500" dirty="0">
                <a:solidFill>
                  <a:srgbClr val="2C423D"/>
                </a:solidFill>
                <a:latin typeface="Muli Bold"/>
              </a:rPr>
              <a:t> The software itself. It processes the transactions made on a merchant’s website.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0244" y="6264333"/>
            <a:ext cx="17007509" cy="175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2C423D"/>
                </a:solidFill>
                <a:latin typeface="Muli Bold"/>
              </a:rPr>
              <a:t>The fees merchants pay will include:</a:t>
            </a:r>
          </a:p>
          <a:p>
            <a:pPr>
              <a:lnSpc>
                <a:spcPts val="3499"/>
              </a:lnSpc>
            </a:pPr>
            <a:r>
              <a:rPr lang="en-US" sz="2500" dirty="0">
                <a:solidFill>
                  <a:srgbClr val="2C423D"/>
                </a:solidFill>
                <a:latin typeface="Muli Bold"/>
              </a:rPr>
              <a:t>• The interchange fee that goes to the issuing bank,</a:t>
            </a:r>
          </a:p>
          <a:p>
            <a:pPr>
              <a:lnSpc>
                <a:spcPts val="3499"/>
              </a:lnSpc>
            </a:pPr>
            <a:r>
              <a:rPr lang="en-US" sz="2500" dirty="0">
                <a:solidFill>
                  <a:srgbClr val="2C423D"/>
                </a:solidFill>
                <a:latin typeface="Muli Bold"/>
              </a:rPr>
              <a:t>• The network fee that goes directly to Visa or Mastercard,</a:t>
            </a:r>
          </a:p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2C423D"/>
                </a:solidFill>
                <a:latin typeface="Muli Bold"/>
              </a:rPr>
              <a:t>• The acquirer fee that goes to acquiring the bank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4125" y="904875"/>
            <a:ext cx="1429985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Muli Bold"/>
              </a:rPr>
              <a:t>Scope of analytics in payments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025550" y="2391107"/>
            <a:ext cx="11009571" cy="550478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95109" y="6290250"/>
            <a:ext cx="1473822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u="none" dirty="0">
                <a:solidFill>
                  <a:srgbClr val="2C423D"/>
                </a:solidFill>
                <a:latin typeface="Muli Bold"/>
              </a:rPr>
              <a:t>Decrease Chargebacks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5109" y="2588260"/>
            <a:ext cx="156461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C423D"/>
                </a:solidFill>
                <a:latin typeface="Muli Bold"/>
              </a:rPr>
              <a:t>Can provide insight into where your customers are located and how you are reaching out to them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5109" y="3923030"/>
            <a:ext cx="14463891" cy="49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C423D"/>
                </a:solidFill>
                <a:latin typeface="Muli Bold"/>
              </a:rPr>
              <a:t>Can help reconcile data from multiple accounts in multiple currencies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5750" y="4705955"/>
            <a:ext cx="1599551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C423D"/>
                </a:solidFill>
                <a:latin typeface="Muli Bold"/>
              </a:rPr>
              <a:t>Can determine which payment methods work best for which customers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5109" y="5507325"/>
            <a:ext cx="1073146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C423D"/>
                </a:solidFill>
                <a:latin typeface="Muli Bold"/>
              </a:rPr>
              <a:t>Can improve the security of online payments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39940" y="904875"/>
            <a:ext cx="400812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Muli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350" y="2499995"/>
            <a:ext cx="17259300" cy="5042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https://www.lexology.com/library/detail.aspx?g=f45d85e6-6618-4b80-a434-61c206a7ac11</a:t>
            </a:r>
          </a:p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https://blog.ipleaders.in/payment-settlement-system-act-2007/</a:t>
            </a:r>
          </a:p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https://en.wikipedia.org/wiki/Information_Technology_Act,_2000</a:t>
            </a:r>
          </a:p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https://en.wikipedia.org/wiki/Foreign_Exchange_Management_Act</a:t>
            </a:r>
          </a:p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https://byjus.com/free-ias-prep/indian-companies-act/</a:t>
            </a:r>
          </a:p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https://www.americanexpress.com/us/foreign-exchange/articles/what-is-a-payment-processor-and-how-it-works/</a:t>
            </a:r>
          </a:p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https://en.wikipedia.org/wiki/Indian_trademark_law</a:t>
            </a:r>
          </a:p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https://www.talend.com/resources/big-data-ecommerce</a:t>
            </a:r>
          </a:p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https://home.bluesnap.com/snap-center/blog/ecommerce-payment-analytics/</a:t>
            </a:r>
          </a:p>
          <a:p>
            <a:pPr marL="561340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2C423D"/>
                </a:solidFill>
                <a:latin typeface="Muli Bold"/>
              </a:rPr>
              <a:t>https://ikajo.com/glossary/transaction-fees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915</Words>
  <Application>Microsoft Office PowerPoint</Application>
  <PresentationFormat>Custom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Muli Regular Bold</vt:lpstr>
      <vt:lpstr>Muli Bold</vt:lpstr>
      <vt:lpstr>Arial</vt:lpstr>
      <vt:lpstr>Muli Black</vt:lpstr>
      <vt:lpstr>Muli Regular</vt:lpstr>
      <vt:lpstr>Muli Bold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Methods in E-Commerce</dc:title>
  <dc:creator>Aastha</dc:creator>
  <cp:lastModifiedBy>Aastha Joshi</cp:lastModifiedBy>
  <cp:revision>14</cp:revision>
  <dcterms:created xsi:type="dcterms:W3CDTF">2006-08-16T00:00:00Z</dcterms:created>
  <dcterms:modified xsi:type="dcterms:W3CDTF">2021-03-04T19:05:53Z</dcterms:modified>
  <dc:identifier>DAEXoJ2TnIY</dc:identifier>
</cp:coreProperties>
</file>