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EC69E5-1C75-4B95-8F00-409B1FCECBF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330371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C69E5-1C75-4B95-8F00-409B1FCECBF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11623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C69E5-1C75-4B95-8F00-409B1FCECBF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29550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C69E5-1C75-4B95-8F00-409B1FCECBF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313615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C69E5-1C75-4B95-8F00-409B1FCECBF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39575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EC69E5-1C75-4B95-8F00-409B1FCECBF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17290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EC69E5-1C75-4B95-8F00-409B1FCECBFF}"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116495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EC69E5-1C75-4B95-8F00-409B1FCECBFF}"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132777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C69E5-1C75-4B95-8F00-409B1FCECBFF}"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123567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C69E5-1C75-4B95-8F00-409B1FCECBF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9868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C69E5-1C75-4B95-8F00-409B1FCECBF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844F-C2E9-428F-B4CA-D547AE209604}" type="slidenum">
              <a:rPr lang="en-US" smtClean="0"/>
              <a:t>‹#›</a:t>
            </a:fld>
            <a:endParaRPr lang="en-US"/>
          </a:p>
        </p:txBody>
      </p:sp>
    </p:spTree>
    <p:extLst>
      <p:ext uri="{BB962C8B-B14F-4D97-AF65-F5344CB8AC3E}">
        <p14:creationId xmlns:p14="http://schemas.microsoft.com/office/powerpoint/2010/main" val="356178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C69E5-1C75-4B95-8F00-409B1FCECBFF}" type="datetimeFigureOut">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8844F-C2E9-428F-B4CA-D547AE209604}" type="slidenum">
              <a:rPr lang="en-US" smtClean="0"/>
              <a:t>‹#›</a:t>
            </a:fld>
            <a:endParaRPr lang="en-US"/>
          </a:p>
        </p:txBody>
      </p:sp>
    </p:spTree>
    <p:extLst>
      <p:ext uri="{BB962C8B-B14F-4D97-AF65-F5344CB8AC3E}">
        <p14:creationId xmlns:p14="http://schemas.microsoft.com/office/powerpoint/2010/main" val="204672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998" y="2153055"/>
            <a:ext cx="6728427" cy="2419688"/>
          </a:xfrm>
          <a:prstGeom prst="rect">
            <a:avLst/>
          </a:prstGeom>
        </p:spPr>
      </p:pic>
      <p:sp>
        <p:nvSpPr>
          <p:cNvPr id="5" name="TextBox 4"/>
          <p:cNvSpPr txBox="1"/>
          <p:nvPr/>
        </p:nvSpPr>
        <p:spPr>
          <a:xfrm>
            <a:off x="2610998" y="1783723"/>
            <a:ext cx="6728427" cy="430887"/>
          </a:xfrm>
          <a:prstGeom prst="rect">
            <a:avLst/>
          </a:prstGeom>
          <a:noFill/>
        </p:spPr>
        <p:txBody>
          <a:bodyPr wrap="square" rtlCol="0">
            <a:spAutoFit/>
          </a:bodyPr>
          <a:lstStyle/>
          <a:p>
            <a:pPr algn="ctr"/>
            <a:r>
              <a:rPr lang="en-US" sz="2200" b="1" u="sng" dirty="0" smtClean="0">
                <a:latin typeface="Times New Roman" panose="02020603050405020304" pitchFamily="18" charset="0"/>
                <a:cs typeface="Times New Roman" panose="02020603050405020304" pitchFamily="18" charset="0"/>
              </a:rPr>
              <a:t>E- COMMERCE PROJECT ON</a:t>
            </a:r>
            <a:endParaRPr lang="en-US" sz="22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5565338"/>
            <a:ext cx="3194892" cy="1292662"/>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Submitted By:</a:t>
            </a:r>
          </a:p>
          <a:p>
            <a:r>
              <a:rPr lang="en-US" b="1" dirty="0" smtClean="0">
                <a:latin typeface="Times New Roman" panose="02020603050405020304" pitchFamily="18" charset="0"/>
                <a:cs typeface="Times New Roman" panose="02020603050405020304" pitchFamily="18" charset="0"/>
              </a:rPr>
              <a:t>Taksande Sandeep </a:t>
            </a:r>
            <a:r>
              <a:rPr lang="en-US" b="1" dirty="0" err="1" smtClean="0">
                <a:latin typeface="Times New Roman" panose="02020603050405020304" pitchFamily="18" charset="0"/>
                <a:cs typeface="Times New Roman" panose="02020603050405020304" pitchFamily="18" charset="0"/>
              </a:rPr>
              <a:t>Ravindra</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Batch : Business Analytics</a:t>
            </a:r>
          </a:p>
          <a:p>
            <a:r>
              <a:rPr lang="en-US" b="1" dirty="0" smtClean="0">
                <a:latin typeface="Times New Roman" panose="02020603050405020304" pitchFamily="18" charset="0"/>
                <a:cs typeface="Times New Roman" panose="02020603050405020304" pitchFamily="18" charset="0"/>
              </a:rPr>
              <a:t>PRN: 20020845030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491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9"/>
            <a:ext cx="10515600" cy="782739"/>
          </a:xfrm>
        </p:spPr>
        <p:txBody>
          <a:bodyPr/>
          <a:lstStyle/>
          <a:p>
            <a:pPr algn="ctr"/>
            <a:r>
              <a:rPr lang="en-US" b="1" u="sng" dirty="0" smtClean="0">
                <a:latin typeface="Times New Roman" panose="02020603050405020304" pitchFamily="18" charset="0"/>
                <a:cs typeface="Times New Roman" panose="02020603050405020304" pitchFamily="18" charset="0"/>
              </a:rPr>
              <a:t>Background</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42"/>
            <a:ext cx="10515600" cy="4639992"/>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Licious is a meat and seafood company headquartered in Bengaluru, founded in 2015, serving in Food industry.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operates </a:t>
            </a:r>
            <a:r>
              <a:rPr lang="en-US" dirty="0">
                <a:latin typeface="Times New Roman" panose="02020603050405020304" pitchFamily="18" charset="0"/>
                <a:cs typeface="Times New Roman" panose="02020603050405020304" pitchFamily="18" charset="0"/>
              </a:rPr>
              <a:t>on a farm-to-fork model, owning the entire back-end supply chain and cold </a:t>
            </a:r>
            <a:r>
              <a:rPr lang="en-US" dirty="0" smtClean="0">
                <a:latin typeface="Times New Roman" panose="02020603050405020304" pitchFamily="18" charset="0"/>
                <a:cs typeface="Times New Roman" panose="02020603050405020304" pitchFamily="18" charset="0"/>
              </a:rPr>
              <a:t>chain.</a:t>
            </a:r>
          </a:p>
          <a:p>
            <a:r>
              <a:rPr lang="en-US" dirty="0">
                <a:latin typeface="Times New Roman" panose="02020603050405020304" pitchFamily="18" charset="0"/>
                <a:cs typeface="Times New Roman" panose="02020603050405020304" pitchFamily="18" charset="0"/>
              </a:rPr>
              <a:t>Currently it operates across 17 cities in India serving meat, sea food, ready to cook and ready to eat meal</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Licious has 5 processing centers, one of each in Hyderabad, Mumbai, </a:t>
            </a:r>
            <a:r>
              <a:rPr lang="en-US" dirty="0" err="1">
                <a:latin typeface="Times New Roman" panose="02020603050405020304" pitchFamily="18" charset="0"/>
                <a:cs typeface="Times New Roman" panose="02020603050405020304" pitchFamily="18" charset="0"/>
              </a:rPr>
              <a:t>Gurugram</a:t>
            </a:r>
            <a:r>
              <a:rPr lang="en-US" dirty="0">
                <a:latin typeface="Times New Roman" panose="02020603050405020304" pitchFamily="18" charset="0"/>
                <a:cs typeface="Times New Roman" panose="02020603050405020304" pitchFamily="18" charset="0"/>
              </a:rPr>
              <a:t> and 2 in Bengaluru.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a:t>
            </a:r>
            <a:r>
              <a:rPr lang="en-US" dirty="0" smtClean="0">
                <a:latin typeface="Times New Roman" panose="02020603050405020304" pitchFamily="18" charset="0"/>
                <a:cs typeface="Times New Roman" panose="02020603050405020304" pitchFamily="18" charset="0"/>
              </a:rPr>
              <a:t>operates at </a:t>
            </a:r>
            <a:r>
              <a:rPr lang="en-US" dirty="0">
                <a:latin typeface="Times New Roman" panose="02020603050405020304" pitchFamily="18" charset="0"/>
                <a:cs typeface="Times New Roman" panose="02020603050405020304" pitchFamily="18" charset="0"/>
              </a:rPr>
              <a:t>more than 90 delivery centers across all markets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company owns and operates the entire back-end supply chain, and controls a stringent cold chain to maintain the quality and freshness of its products.</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1729712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9"/>
            <a:ext cx="10515600" cy="782739"/>
          </a:xfrm>
        </p:spPr>
        <p:txBody>
          <a:bodyPr/>
          <a:lstStyle/>
          <a:p>
            <a:pPr algn="ctr"/>
            <a:r>
              <a:rPr lang="en-US" b="1" u="sng" dirty="0" smtClean="0">
                <a:latin typeface="Times New Roman" panose="02020603050405020304" pitchFamily="18" charset="0"/>
                <a:cs typeface="Times New Roman" panose="02020603050405020304" pitchFamily="18" charset="0"/>
              </a:rPr>
              <a:t>Industry Background (Food Industry)</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42"/>
            <a:ext cx="10515600" cy="4351338"/>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Accounting </a:t>
            </a:r>
            <a:r>
              <a:rPr lang="en-US" dirty="0">
                <a:latin typeface="Times New Roman" panose="02020603050405020304" pitchFamily="18" charset="0"/>
                <a:cs typeface="Times New Roman" panose="02020603050405020304" pitchFamily="18" charset="0"/>
              </a:rPr>
              <a:t>for about 32 per cent of the country’s total food market, The Government of India has been instrumental in the growth and development of the food processing industry. The government through the Ministry of Food Processing Industries (</a:t>
            </a:r>
            <a:r>
              <a:rPr lang="en-US" dirty="0" err="1">
                <a:latin typeface="Times New Roman" panose="02020603050405020304" pitchFamily="18" charset="0"/>
                <a:cs typeface="Times New Roman" panose="02020603050405020304" pitchFamily="18" charset="0"/>
              </a:rPr>
              <a:t>MoFPI</a:t>
            </a:r>
            <a:r>
              <a:rPr lang="en-US" dirty="0">
                <a:latin typeface="Times New Roman" panose="02020603050405020304" pitchFamily="18" charset="0"/>
                <a:cs typeface="Times New Roman" panose="02020603050405020304" pitchFamily="18" charset="0"/>
              </a:rPr>
              <a:t>) is making all efforts to encourage investments in the </a:t>
            </a:r>
            <a:r>
              <a:rPr lang="en-US" dirty="0" smtClean="0">
                <a:latin typeface="Times New Roman" panose="02020603050405020304" pitchFamily="18" charset="0"/>
                <a:cs typeface="Times New Roman" panose="02020603050405020304" pitchFamily="18" charset="0"/>
              </a:rPr>
              <a:t>business.</a:t>
            </a: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has approved proposals for joint ventures (JV), foreign collaborations, industrial licenses, and 100 per cent export oriented units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Indian food and grocery market is the world’s sixth largest, with retail contributing 70 per cent of the sales. The Indian food processing industry accounts for 32 per cent of the country’s total food market, one of the largest industries in India and is ranked fifth in terms of production, consumption, export and expected growth. It contributes around 8.80 and 8.39 per cent of Gross Value Added (GVA) in Manufacturing and Agriculture respectively, 13 per cent of India’s exports and six per cent of total industrial investment.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Confederation of Indian Industry (CII) estimates that the food processing sectors have the potential to attract as much as US$ 33 billion of investment over the next 10 years and also to generate employment of nine million </a:t>
            </a:r>
            <a:r>
              <a:rPr lang="en-US" dirty="0" smtClean="0">
                <a:latin typeface="Times New Roman" panose="02020603050405020304" pitchFamily="18" charset="0"/>
                <a:cs typeface="Times New Roman" panose="02020603050405020304" pitchFamily="18" charset="0"/>
              </a:rPr>
              <a:t>person.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272422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50"/>
            <a:ext cx="10515600" cy="673988"/>
          </a:xfrm>
        </p:spPr>
        <p:txBody>
          <a:bodyPr>
            <a:noAutofit/>
          </a:bodyPr>
          <a:lstStyle/>
          <a:p>
            <a:pPr algn="ctr"/>
            <a:r>
              <a:rPr lang="en-US" b="1" u="sng" dirty="0" smtClean="0">
                <a:latin typeface="Times New Roman" panose="02020603050405020304" pitchFamily="18" charset="0"/>
                <a:cs typeface="Times New Roman" panose="02020603050405020304" pitchFamily="18" charset="0"/>
              </a:rPr>
              <a:t>Competition Landscape</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6384" y="1271115"/>
            <a:ext cx="3712722" cy="2853413"/>
          </a:xfrm>
        </p:spPr>
        <p:txBody>
          <a:bodyPr>
            <a:normAutofit/>
          </a:bodyPr>
          <a:lstStyle/>
          <a:p>
            <a:pPr marL="0" indent="0" algn="ctr">
              <a:buNone/>
            </a:pPr>
            <a:r>
              <a:rPr lang="en-US" sz="2000" b="1" u="sng" dirty="0" err="1">
                <a:latin typeface="Times New Roman" panose="02020603050405020304" pitchFamily="18" charset="0"/>
                <a:cs typeface="Times New Roman" panose="02020603050405020304" pitchFamily="18" charset="0"/>
              </a:rPr>
              <a:t>EasyMeat</a:t>
            </a:r>
            <a:endParaRPr lang="en-US" sz="2000"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Headquarter – Pune</a:t>
            </a:r>
          </a:p>
          <a:p>
            <a:r>
              <a:rPr lang="en-US" sz="2000" dirty="0">
                <a:latin typeface="Times New Roman" panose="02020603050405020304" pitchFamily="18" charset="0"/>
                <a:cs typeface="Times New Roman" panose="02020603050405020304" pitchFamily="18" charset="0"/>
              </a:rPr>
              <a:t>Founded Year – 2015</a:t>
            </a:r>
          </a:p>
          <a:p>
            <a:r>
              <a:rPr lang="en-US" sz="2000" dirty="0">
                <a:latin typeface="Times New Roman" panose="02020603050405020304" pitchFamily="18" charset="0"/>
                <a:cs typeface="Times New Roman" panose="02020603050405020304" pitchFamily="18" charset="0"/>
              </a:rPr>
              <a:t>Industry – Food and Grocery Retail</a:t>
            </a:r>
          </a:p>
          <a:p>
            <a:r>
              <a:rPr lang="en-US" sz="2000" dirty="0">
                <a:latin typeface="Times New Roman" panose="02020603050405020304" pitchFamily="18" charset="0"/>
                <a:cs typeface="Times New Roman" panose="02020603050405020304" pitchFamily="18" charset="0"/>
              </a:rPr>
              <a:t>Has 3450 fewer employees compared to Licious</a:t>
            </a:r>
          </a:p>
        </p:txBody>
      </p:sp>
      <p:sp>
        <p:nvSpPr>
          <p:cNvPr id="5" name="Content Placeholder 2"/>
          <p:cNvSpPr txBox="1">
            <a:spLocks/>
          </p:cNvSpPr>
          <p:nvPr/>
        </p:nvSpPr>
        <p:spPr>
          <a:xfrm>
            <a:off x="954831" y="1271115"/>
            <a:ext cx="3344694" cy="2853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err="1" smtClean="0">
                <a:latin typeface="Times New Roman" panose="02020603050405020304" pitchFamily="18" charset="0"/>
                <a:cs typeface="Times New Roman" panose="02020603050405020304" pitchFamily="18" charset="0"/>
              </a:rPr>
              <a:t>FreshToHome</a:t>
            </a:r>
            <a:endParaRPr lang="en-US" sz="2000" b="1" u="sng"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Headquarter -  Bengaluru</a:t>
            </a:r>
          </a:p>
          <a:p>
            <a:r>
              <a:rPr lang="en-US" sz="2000" dirty="0">
                <a:latin typeface="Times New Roman" panose="02020603050405020304" pitchFamily="18" charset="0"/>
                <a:cs typeface="Times New Roman" panose="02020603050405020304" pitchFamily="18" charset="0"/>
              </a:rPr>
              <a:t>Founded Year – 2015</a:t>
            </a:r>
          </a:p>
          <a:p>
            <a:r>
              <a:rPr lang="en-US" sz="2000" dirty="0">
                <a:latin typeface="Times New Roman" panose="02020603050405020304" pitchFamily="18" charset="0"/>
                <a:cs typeface="Times New Roman" panose="02020603050405020304" pitchFamily="18" charset="0"/>
              </a:rPr>
              <a:t>Industry – Meat, Poultry and Fish</a:t>
            </a:r>
          </a:p>
          <a:p>
            <a:r>
              <a:rPr lang="en-US" sz="2000" dirty="0">
                <a:latin typeface="Times New Roman" panose="02020603050405020304" pitchFamily="18" charset="0"/>
                <a:cs typeface="Times New Roman" panose="02020603050405020304" pitchFamily="18" charset="0"/>
              </a:rPr>
              <a:t>Generates 22% the revenue of Licious</a:t>
            </a:r>
          </a:p>
        </p:txBody>
      </p:sp>
      <p:sp>
        <p:nvSpPr>
          <p:cNvPr id="6" name="Content Placeholder 2"/>
          <p:cNvSpPr txBox="1">
            <a:spLocks/>
          </p:cNvSpPr>
          <p:nvPr/>
        </p:nvSpPr>
        <p:spPr>
          <a:xfrm>
            <a:off x="8009106" y="1271115"/>
            <a:ext cx="3344694" cy="2808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err="1">
                <a:latin typeface="Times New Roman" panose="02020603050405020304" pitchFamily="18" charset="0"/>
                <a:cs typeface="Times New Roman" panose="02020603050405020304" pitchFamily="18" charset="0"/>
              </a:rPr>
              <a:t>ZappFresh</a:t>
            </a:r>
            <a:endParaRPr lang="en-US" sz="2000" b="1" u="sng"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Headquarter – Delhi</a:t>
            </a:r>
          </a:p>
          <a:p>
            <a:r>
              <a:rPr lang="en-US" sz="2000" dirty="0" smtClean="0">
                <a:latin typeface="Times New Roman" panose="02020603050405020304" pitchFamily="18" charset="0"/>
                <a:cs typeface="Times New Roman" panose="02020603050405020304" pitchFamily="18" charset="0"/>
              </a:rPr>
              <a:t>Founded Year – 2015</a:t>
            </a:r>
          </a:p>
          <a:p>
            <a:r>
              <a:rPr lang="en-US" sz="2000" dirty="0" smtClean="0">
                <a:latin typeface="Times New Roman" panose="02020603050405020304" pitchFamily="18" charset="0"/>
                <a:cs typeface="Times New Roman" panose="02020603050405020304" pitchFamily="18" charset="0"/>
              </a:rPr>
              <a:t>Industry – Meat, Poultry and Fish</a:t>
            </a:r>
          </a:p>
          <a:p>
            <a:r>
              <a:rPr lang="en-US" sz="2000" dirty="0" smtClean="0">
                <a:latin typeface="Times New Roman" panose="02020603050405020304" pitchFamily="18" charset="0"/>
                <a:cs typeface="Times New Roman" panose="02020603050405020304" pitchFamily="18" charset="0"/>
              </a:rPr>
              <a:t>Generates $74,9M less revenue than Licious</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72" y="4124529"/>
            <a:ext cx="3338412" cy="15660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541" y="4124528"/>
            <a:ext cx="3347836" cy="15660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383" y="4124529"/>
            <a:ext cx="3700157" cy="156605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909486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9"/>
            <a:ext cx="10515600" cy="782739"/>
          </a:xfrm>
        </p:spPr>
        <p:txBody>
          <a:bodyPr/>
          <a:lstStyle/>
          <a:p>
            <a:pPr algn="ctr"/>
            <a:r>
              <a:rPr lang="en-US" b="1" u="sng" dirty="0" smtClean="0">
                <a:latin typeface="Times New Roman" panose="02020603050405020304" pitchFamily="18" charset="0"/>
                <a:cs typeface="Times New Roman" panose="02020603050405020304" pitchFamily="18" charset="0"/>
              </a:rPr>
              <a:t>Strategic Positioning</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42"/>
            <a:ext cx="10515600" cy="463999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According to the founder, The most important metric in the market is ‘repeat’. 90% of the business comes from our repeat customers.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Bangalore, 70% of new traffic comes from word of mouth and in Delhi its in mid-stage. The company have recently launched a relationship module for frequent buyers called 'priority desk'.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premium customers will get a relationship manager, and any issues starting from placing an order to delivery of the products will be handled by this relationship manager. It has given brilliant results in the last 2 months.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have launched it for 5000 super users in the first stage and their plan is to take it to at least 50,000 users in the next 12 months.</a:t>
            </a:r>
          </a:p>
          <a:p>
            <a:r>
              <a:rPr lang="en-US" dirty="0">
                <a:latin typeface="Times New Roman" panose="02020603050405020304" pitchFamily="18" charset="0"/>
                <a:cs typeface="Times New Roman" panose="02020603050405020304" pitchFamily="18" charset="0"/>
              </a:rPr>
              <a:t>The company is also focused on online and social media marketing.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and Development team believes in innovation as the core strength. R&amp;D is spread across everything from 'farm to fork'.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company are ready to innovate with technology across the supply chain, a cold chain where we use technology such as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AI etc. Also, they use intelligent demand forecasting tools to create a certainty of available products.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have integrated technology into research and development of our back end. Licious as a brand doesn’t compromise on the quality</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3725548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9"/>
            <a:ext cx="10515600" cy="782739"/>
          </a:xfrm>
        </p:spPr>
        <p:txBody>
          <a:bodyPr/>
          <a:lstStyle/>
          <a:p>
            <a:pPr algn="ctr"/>
            <a:r>
              <a:rPr lang="en-US" b="1" u="sng" dirty="0" smtClean="0">
                <a:latin typeface="Times New Roman" panose="02020603050405020304" pitchFamily="18" charset="0"/>
                <a:cs typeface="Times New Roman" panose="02020603050405020304" pitchFamily="18" charset="0"/>
              </a:rPr>
              <a:t>Relevant Area for Analytics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42"/>
            <a:ext cx="10515600" cy="4639992"/>
          </a:xfrm>
        </p:spPr>
        <p:txBody>
          <a:bodyPr>
            <a:normAutofit/>
          </a:bodyPr>
          <a:lstStyle/>
          <a:p>
            <a:pPr lvl="1"/>
            <a:r>
              <a:rPr lang="en-US" b="1" u="sng" dirty="0" smtClean="0">
                <a:latin typeface="Times New Roman" panose="02020603050405020304" pitchFamily="18" charset="0"/>
                <a:cs typeface="Times New Roman" panose="02020603050405020304" pitchFamily="18" charset="0"/>
              </a:rPr>
              <a:t>Demand Predictability</a:t>
            </a:r>
          </a:p>
          <a:p>
            <a:pPr lvl="2"/>
            <a:r>
              <a:rPr lang="en-US" dirty="0" smtClean="0">
                <a:latin typeface="Times New Roman" panose="02020603050405020304" pitchFamily="18" charset="0"/>
                <a:cs typeface="Times New Roman" panose="02020603050405020304" pitchFamily="18" charset="0"/>
              </a:rPr>
              <a:t>As the product is highly perishable and the delivery time ranges between 90 and 120 minutes, the cold chain  becomes critical</a:t>
            </a:r>
          </a:p>
          <a:p>
            <a:pPr lvl="2"/>
            <a:r>
              <a:rPr lang="en-US" dirty="0" smtClean="0">
                <a:latin typeface="Times New Roman" panose="02020603050405020304" pitchFamily="18" charset="0"/>
                <a:cs typeface="Times New Roman" panose="02020603050405020304" pitchFamily="18" charset="0"/>
              </a:rPr>
              <a:t>Demand predictability is based on the previous sales. Hence, the predictability to be more accurate/ precise to meet these demands.</a:t>
            </a:r>
          </a:p>
          <a:p>
            <a:pPr lvl="2"/>
            <a:r>
              <a:rPr lang="en-US" dirty="0" smtClean="0">
                <a:latin typeface="Times New Roman" panose="02020603050405020304" pitchFamily="18" charset="0"/>
                <a:cs typeface="Times New Roman" panose="02020603050405020304" pitchFamily="18" charset="0"/>
              </a:rPr>
              <a:t>An accurate data to be recorded based on the traffic that comes on the website, what people browse for, what are they clicking on, </a:t>
            </a:r>
            <a:r>
              <a:rPr lang="en-US" dirty="0">
                <a:latin typeface="Times New Roman" panose="02020603050405020304" pitchFamily="18" charset="0"/>
                <a:cs typeface="Times New Roman" panose="02020603050405020304" pitchFamily="18" charset="0"/>
              </a:rPr>
              <a:t>how many times they got to see the product in stock or out of stock, the times it was added to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cart, and then checked out</a:t>
            </a:r>
            <a:r>
              <a:rPr lang="en-US" dirty="0" smtClean="0">
                <a:latin typeface="Times New Roman" panose="02020603050405020304" pitchFamily="18" charset="0"/>
                <a:cs typeface="Times New Roman" panose="02020603050405020304" pitchFamily="18" charset="0"/>
              </a:rPr>
              <a:t>.</a:t>
            </a:r>
          </a:p>
          <a:p>
            <a:pPr lvl="1"/>
            <a:r>
              <a:rPr lang="en-US" b="1" u="sng" dirty="0">
                <a:latin typeface="Times New Roman" panose="02020603050405020304" pitchFamily="18" charset="0"/>
                <a:cs typeface="Times New Roman" panose="02020603050405020304" pitchFamily="18" charset="0"/>
              </a:rPr>
              <a:t>Accurate Address Tracking</a:t>
            </a:r>
          </a:p>
          <a:p>
            <a:pPr lvl="2"/>
            <a:r>
              <a:rPr lang="en-US" dirty="0" smtClean="0">
                <a:latin typeface="Times New Roman" panose="02020603050405020304" pitchFamily="18" charset="0"/>
                <a:cs typeface="Times New Roman" panose="02020603050405020304" pitchFamily="18" charset="0"/>
              </a:rPr>
              <a:t>Out of approximately 25000 pin codes in India, 4000+ pin codes are still not recorded for the online delivery.</a:t>
            </a:r>
          </a:p>
          <a:p>
            <a:pPr lvl="2"/>
            <a:r>
              <a:rPr lang="en-US" dirty="0" smtClean="0">
                <a:latin typeface="Times New Roman" panose="02020603050405020304" pitchFamily="18" charset="0"/>
                <a:cs typeface="Times New Roman" panose="02020603050405020304" pitchFamily="18" charset="0"/>
              </a:rPr>
              <a:t>An accurate address tracking predictability is required which gives exact location of the consumer.</a:t>
            </a:r>
          </a:p>
          <a:p>
            <a:pPr lvl="2"/>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181847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9"/>
            <a:ext cx="10515600" cy="782739"/>
          </a:xfrm>
        </p:spPr>
        <p:txBody>
          <a:bodyPr>
            <a:normAutofit/>
          </a:bodyPr>
          <a:lstStyle/>
          <a:p>
            <a:pPr algn="ctr"/>
            <a:r>
              <a:rPr lang="en-US" b="1" u="sng" dirty="0" smtClean="0">
                <a:latin typeface="Times New Roman" panose="02020603050405020304" pitchFamily="18" charset="0"/>
                <a:cs typeface="Times New Roman" panose="02020603050405020304" pitchFamily="18" charset="0"/>
              </a:rPr>
              <a:t>Tools Required</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42"/>
            <a:ext cx="10515600" cy="4562874"/>
          </a:xfrm>
        </p:spPr>
        <p:txBody>
          <a:bodyPr>
            <a:normAutofit/>
          </a:bodyPr>
          <a:lstStyle/>
          <a:p>
            <a:pPr lvl="1"/>
            <a:r>
              <a:rPr lang="en-US" b="1" u="sng" dirty="0">
                <a:latin typeface="Times New Roman" panose="02020603050405020304" pitchFamily="18" charset="0"/>
                <a:cs typeface="Times New Roman" panose="02020603050405020304" pitchFamily="18" charset="0"/>
              </a:rPr>
              <a:t>Demand </a:t>
            </a:r>
            <a:r>
              <a:rPr lang="en-US" b="1" u="sng" dirty="0" smtClean="0">
                <a:latin typeface="Times New Roman" panose="02020603050405020304" pitchFamily="18" charset="0"/>
                <a:cs typeface="Times New Roman" panose="02020603050405020304" pitchFamily="18" charset="0"/>
              </a:rPr>
              <a:t>planning</a:t>
            </a:r>
          </a:p>
          <a:p>
            <a:pPr lvl="2"/>
            <a:r>
              <a:rPr lang="en-US" dirty="0" smtClean="0">
                <a:latin typeface="Times New Roman" panose="02020603050405020304" pitchFamily="18" charset="0"/>
                <a:cs typeface="Times New Roman" panose="02020603050405020304" pitchFamily="18" charset="0"/>
              </a:rPr>
              <a:t>applies “forecasts and experience to estimate demand for various items at various points in the supply chain.” In addition to making estimations, demand planners take part in inventory optimization, ensure the availability of products needed, and monitor the difference between forecasts and actual sales.</a:t>
            </a:r>
          </a:p>
          <a:p>
            <a:pPr lvl="2"/>
            <a:r>
              <a:rPr lang="en-US" dirty="0" smtClean="0">
                <a:latin typeface="Times New Roman" panose="02020603050405020304" pitchFamily="18" charset="0"/>
                <a:cs typeface="Times New Roman" panose="02020603050405020304" pitchFamily="18" charset="0"/>
              </a:rPr>
              <a:t>serves as the starting point for many other activities, such as warehousing, shipping, price forecasting, and, especially, supply planning that aims at fulfilling the demand and requires data on the anticipated needs of customers.</a:t>
            </a:r>
          </a:p>
          <a:p>
            <a:pPr lvl="2"/>
            <a:endParaRPr lang="en-US" dirty="0" smtClean="0">
              <a:latin typeface="Times New Roman" panose="02020603050405020304" pitchFamily="18" charset="0"/>
              <a:cs typeface="Times New Roman" panose="02020603050405020304" pitchFamily="18" charset="0"/>
            </a:endParaRPr>
          </a:p>
          <a:p>
            <a:pPr lvl="1"/>
            <a:r>
              <a:rPr lang="en-US" b="1" u="sng" dirty="0">
                <a:latin typeface="Times New Roman" panose="02020603050405020304" pitchFamily="18" charset="0"/>
                <a:cs typeface="Times New Roman" panose="02020603050405020304" pitchFamily="18" charset="0"/>
              </a:rPr>
              <a:t>Accurate Address Tracking</a:t>
            </a:r>
          </a:p>
          <a:p>
            <a:pPr lvl="2"/>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Google Analytics location report can be put to good use. Tracking user location in Google Analytics is very useful for understanding your audience, which </a:t>
            </a:r>
            <a:r>
              <a:rPr lang="en-US" dirty="0" smtClean="0">
                <a:latin typeface="Times New Roman" panose="02020603050405020304" pitchFamily="18" charset="0"/>
                <a:cs typeface="Times New Roman" panose="02020603050405020304" pitchFamily="18" charset="0"/>
              </a:rPr>
              <a:t>helps </a:t>
            </a:r>
            <a:r>
              <a:rPr lang="en-US" dirty="0">
                <a:latin typeface="Times New Roman" panose="02020603050405020304" pitchFamily="18" charset="0"/>
                <a:cs typeface="Times New Roman" panose="02020603050405020304" pitchFamily="18" charset="0"/>
              </a:rPr>
              <a:t>with </a:t>
            </a:r>
            <a:r>
              <a:rPr lang="en-US" dirty="0" smtClean="0">
                <a:latin typeface="Times New Roman" panose="02020603050405020304" pitchFamily="18" charset="0"/>
                <a:cs typeface="Times New Roman" panose="02020603050405020304" pitchFamily="18" charset="0"/>
              </a:rPr>
              <a:t>tailoring the </a:t>
            </a:r>
            <a:r>
              <a:rPr lang="en-US" dirty="0">
                <a:latin typeface="Times New Roman" panose="02020603050405020304" pitchFamily="18" charset="0"/>
                <a:cs typeface="Times New Roman" panose="02020603050405020304" pitchFamily="18" charset="0"/>
              </a:rPr>
              <a:t>marketing and advertising strategy</a:t>
            </a:r>
            <a:r>
              <a:rPr lang="en-US"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201" y="5979234"/>
            <a:ext cx="3097799" cy="878766"/>
          </a:xfrm>
          <a:prstGeom prst="rect">
            <a:avLst/>
          </a:prstGeom>
        </p:spPr>
      </p:pic>
    </p:spTree>
    <p:extLst>
      <p:ext uri="{BB962C8B-B14F-4D97-AF65-F5344CB8AC3E}">
        <p14:creationId xmlns:p14="http://schemas.microsoft.com/office/powerpoint/2010/main" val="813135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54kyAl2_z4osWEp2gg1-m_nPdhEbRo_hblwRcdrlTOFpKRqRlemSTmsZwUhQKD0-LESzDHpI9J8IPCFkU59d9odTmPDqfPxqU6iE_VMf19XX2Egmm9Rg3M-1O4HTjAZsySaFK6lew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493" y="5725846"/>
            <a:ext cx="3097799" cy="878766"/>
          </a:xfrm>
          <a:prstGeom prst="rect">
            <a:avLst/>
          </a:prstGeom>
        </p:spPr>
      </p:pic>
    </p:spTree>
    <p:extLst>
      <p:ext uri="{BB962C8B-B14F-4D97-AF65-F5344CB8AC3E}">
        <p14:creationId xmlns:p14="http://schemas.microsoft.com/office/powerpoint/2010/main" val="122387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96" y="0"/>
            <a:ext cx="12212096" cy="6858000"/>
          </a:xfrm>
          <a:prstGeom prst="rect">
            <a:avLst/>
          </a:prstGeom>
        </p:spPr>
      </p:pic>
      <p:sp>
        <p:nvSpPr>
          <p:cNvPr id="3" name="Content Placeholder 2"/>
          <p:cNvSpPr>
            <a:spLocks noGrp="1"/>
          </p:cNvSpPr>
          <p:nvPr>
            <p:ph idx="1"/>
          </p:nvPr>
        </p:nvSpPr>
        <p:spPr>
          <a:xfrm>
            <a:off x="0" y="-1"/>
            <a:ext cx="12107536" cy="1322025"/>
          </a:xfrm>
        </p:spPr>
        <p:txBody>
          <a:bodyPr>
            <a:normAutofit lnSpcReduction="10000"/>
          </a:bodyPr>
          <a:lstStyle/>
          <a:p>
            <a:pPr marL="0" indent="0" algn="ctr">
              <a:buNone/>
            </a:pPr>
            <a:r>
              <a:rPr lang="en-US" sz="9600" b="1" u="sng" dirty="0" smtClean="0">
                <a:latin typeface="Times New Roman" panose="02020603050405020304" pitchFamily="18" charset="0"/>
                <a:cs typeface="Times New Roman" panose="02020603050405020304" pitchFamily="18" charset="0"/>
              </a:rPr>
              <a:t>T</a:t>
            </a:r>
            <a:r>
              <a:rPr lang="en-US" sz="9600" b="1" u="sng" dirty="0" smtClean="0">
                <a:solidFill>
                  <a:srgbClr val="FF0000"/>
                </a:solidFill>
                <a:latin typeface="Times New Roman" panose="02020603050405020304" pitchFamily="18" charset="0"/>
                <a:cs typeface="Times New Roman" panose="02020603050405020304" pitchFamily="18" charset="0"/>
              </a:rPr>
              <a:t>H</a:t>
            </a:r>
            <a:r>
              <a:rPr lang="en-US" sz="9600" b="1" u="sng" dirty="0" smtClean="0">
                <a:latin typeface="Times New Roman" panose="02020603050405020304" pitchFamily="18" charset="0"/>
                <a:cs typeface="Times New Roman" panose="02020603050405020304" pitchFamily="18" charset="0"/>
              </a:rPr>
              <a:t>A</a:t>
            </a:r>
            <a:r>
              <a:rPr lang="en-US" sz="9600" b="1" u="sng" dirty="0" smtClean="0">
                <a:solidFill>
                  <a:srgbClr val="FF0000"/>
                </a:solidFill>
                <a:latin typeface="Times New Roman" panose="02020603050405020304" pitchFamily="18" charset="0"/>
                <a:cs typeface="Times New Roman" panose="02020603050405020304" pitchFamily="18" charset="0"/>
              </a:rPr>
              <a:t>N</a:t>
            </a:r>
            <a:r>
              <a:rPr lang="en-US" sz="9600" b="1" u="sng" dirty="0" smtClean="0">
                <a:latin typeface="Times New Roman" panose="02020603050405020304" pitchFamily="18" charset="0"/>
                <a:cs typeface="Times New Roman" panose="02020603050405020304" pitchFamily="18" charset="0"/>
              </a:rPr>
              <a:t>K Y</a:t>
            </a:r>
            <a:r>
              <a:rPr lang="en-US" sz="9600" b="1" u="sng" dirty="0" smtClean="0">
                <a:solidFill>
                  <a:srgbClr val="FF0000"/>
                </a:solidFill>
                <a:latin typeface="Times New Roman" panose="02020603050405020304" pitchFamily="18" charset="0"/>
                <a:cs typeface="Times New Roman" panose="02020603050405020304" pitchFamily="18" charset="0"/>
              </a:rPr>
              <a:t>O</a:t>
            </a:r>
            <a:r>
              <a:rPr lang="en-US" sz="9600" b="1" u="sng" dirty="0" smtClean="0">
                <a:latin typeface="Times New Roman" panose="02020603050405020304" pitchFamily="18" charset="0"/>
                <a:cs typeface="Times New Roman" panose="02020603050405020304" pitchFamily="18" charset="0"/>
              </a:rPr>
              <a:t>U</a:t>
            </a:r>
            <a:endParaRPr lang="en-US" sz="9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67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717</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Background</vt:lpstr>
      <vt:lpstr>Industry Background (Food Industry)</vt:lpstr>
      <vt:lpstr>Competition Landscape</vt:lpstr>
      <vt:lpstr>Strategic Positioning</vt:lpstr>
      <vt:lpstr>Relevant Area for Analytics</vt:lpstr>
      <vt:lpstr>Tools Required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dc:creator>
  <cp:lastModifiedBy>Sandeep</cp:lastModifiedBy>
  <cp:revision>26</cp:revision>
  <dcterms:created xsi:type="dcterms:W3CDTF">2021-05-03T05:32:48Z</dcterms:created>
  <dcterms:modified xsi:type="dcterms:W3CDTF">2021-05-03T10:48:36Z</dcterms:modified>
</cp:coreProperties>
</file>