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9" r:id="rId3"/>
    <p:sldId id="269" r:id="rId4"/>
    <p:sldId id="257" r:id="rId5"/>
    <p:sldId id="260" r:id="rId6"/>
    <p:sldId id="258" r:id="rId7"/>
    <p:sldId id="268" r:id="rId8"/>
    <p:sldId id="266" r:id="rId9"/>
    <p:sldId id="267" r:id="rId10"/>
    <p:sldId id="261" r:id="rId11"/>
    <p:sldId id="265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7F7D"/>
    <a:srgbClr val="FFD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90"/>
    <p:restoredTop sz="94696"/>
  </p:normalViewPr>
  <p:slideViewPr>
    <p:cSldViewPr snapToGrid="0" snapToObjects="1">
      <p:cViewPr varScale="1">
        <p:scale>
          <a:sx n="81" d="100"/>
          <a:sy n="81" d="100"/>
        </p:scale>
        <p:origin x="19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BE4A-A428-824E-AD77-55821EC15704}" type="datetimeFigureOut">
              <a:rPr lang="en-SA" smtClean="0"/>
              <a:t>20/10/2021 R</a:t>
            </a:fld>
            <a:endParaRPr lang="en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D1B1-66E2-E64A-91AB-11801F02BCB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14337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BE4A-A428-824E-AD77-55821EC15704}" type="datetimeFigureOut">
              <a:rPr lang="en-SA" smtClean="0"/>
              <a:t>20/10/2021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D1B1-66E2-E64A-91AB-11801F02BCB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785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BE4A-A428-824E-AD77-55821EC15704}" type="datetimeFigureOut">
              <a:rPr lang="en-SA" smtClean="0"/>
              <a:t>20/10/2021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D1B1-66E2-E64A-91AB-11801F02BCB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7908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BE4A-A428-824E-AD77-55821EC15704}" type="datetimeFigureOut">
              <a:rPr lang="en-SA" smtClean="0"/>
              <a:t>20/10/2021 R</a:t>
            </a:fld>
            <a:endParaRPr lang="en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D1B1-66E2-E64A-91AB-11801F02BCB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0760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BE4A-A428-824E-AD77-55821EC15704}" type="datetimeFigureOut">
              <a:rPr lang="en-SA" smtClean="0"/>
              <a:t>20/10/2021 R</a:t>
            </a:fld>
            <a:endParaRPr lang="en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D1B1-66E2-E64A-91AB-11801F02BCB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72513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BE4A-A428-824E-AD77-55821EC15704}" type="datetimeFigureOut">
              <a:rPr lang="en-SA" smtClean="0"/>
              <a:t>20/10/2021 R</a:t>
            </a:fld>
            <a:endParaRPr lang="en-S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D1B1-66E2-E64A-91AB-11801F02BCB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9490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BE4A-A428-824E-AD77-55821EC15704}" type="datetimeFigureOut">
              <a:rPr lang="en-SA" smtClean="0"/>
              <a:t>20/10/2021 R</a:t>
            </a:fld>
            <a:endParaRPr lang="en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D1B1-66E2-E64A-91AB-11801F02BCBE}" type="slidenum">
              <a:rPr lang="en-SA" smtClean="0"/>
              <a:t>‹#›</a:t>
            </a:fld>
            <a:endParaRPr lang="en-S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9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BE4A-A428-824E-AD77-55821EC15704}" type="datetimeFigureOut">
              <a:rPr lang="en-SA" smtClean="0"/>
              <a:t>20/10/2021 R</a:t>
            </a:fld>
            <a:endParaRPr lang="en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D1B1-66E2-E64A-91AB-11801F02BCB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3522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BE4A-A428-824E-AD77-55821EC15704}" type="datetimeFigureOut">
              <a:rPr lang="en-SA" smtClean="0"/>
              <a:t>20/10/2021 R</a:t>
            </a:fld>
            <a:endParaRPr lang="en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D1B1-66E2-E64A-91AB-11801F02BCB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83531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BE4A-A428-824E-AD77-55821EC15704}" type="datetimeFigureOut">
              <a:rPr lang="en-SA" smtClean="0"/>
              <a:t>20/10/2021 R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D1B1-66E2-E64A-91AB-11801F02BCB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5502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A0BBE4A-A428-824E-AD77-55821EC15704}" type="datetimeFigureOut">
              <a:rPr lang="en-SA" smtClean="0"/>
              <a:t>20/10/2021 R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D1B1-66E2-E64A-91AB-11801F02BCB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0227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A0BBE4A-A428-824E-AD77-55821EC15704}" type="datetimeFigureOut">
              <a:rPr lang="en-SA" smtClean="0"/>
              <a:t>20/10/2021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F40D1B1-66E2-E64A-91AB-11801F02BCB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9984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1849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AB5E-EEF6-784C-9437-8786405F3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5080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n-US" dirty="0"/>
              <a:t>Par</a:t>
            </a:r>
            <a:r>
              <a:rPr lang="en-SA" dirty="0"/>
              <a:t>kinson's disease </a:t>
            </a:r>
            <a:r>
              <a:rPr lang="en-US" dirty="0"/>
              <a:t>diagnoses prediction by biomedical voice measurements</a:t>
            </a:r>
            <a:r>
              <a:rPr lang="en-SA" dirty="0">
                <a:effectLst/>
              </a:rPr>
              <a:t> </a:t>
            </a:r>
            <a:endParaRPr lang="en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AEA70-3E88-BC40-B4BF-E12D3D264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0" y="3708716"/>
            <a:ext cx="8948928" cy="23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71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7D997A9-3B6A-1942-ADC4-17EA4A9CA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84" y="4591240"/>
            <a:ext cx="9436607" cy="20978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AF1C04-A8FB-2947-B2CB-9BC04DE04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1975105"/>
            <a:ext cx="9339071" cy="22762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A17B5-25DA-6742-B74C-4B4B3105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523613"/>
            <a:ext cx="3450336" cy="118872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EDA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5544-9FCF-C14F-8C3F-3701DEE1C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304" y="1439570"/>
            <a:ext cx="7729728" cy="88544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First : predict </a:t>
            </a:r>
            <a:r>
              <a:rPr lang="en-US" dirty="0" err="1"/>
              <a:t>total_UPDRS</a:t>
            </a:r>
            <a:endParaRPr lang="en-US" dirty="0"/>
          </a:p>
          <a:p>
            <a:endParaRPr lang="en-S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69DAB-8F8B-394C-987C-09BE4BA10A24}"/>
              </a:ext>
            </a:extLst>
          </p:cNvPr>
          <p:cNvSpPr txBox="1"/>
          <p:nvPr/>
        </p:nvSpPr>
        <p:spPr>
          <a:xfrm>
            <a:off x="4038599" y="4154323"/>
            <a:ext cx="333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Second: predict </a:t>
            </a:r>
            <a:r>
              <a:rPr lang="en-US" dirty="0" err="1"/>
              <a:t>motor_UPDRS</a:t>
            </a:r>
            <a:endParaRPr lang="en-US" dirty="0"/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14755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B075-FE1D-CF43-BE12-9206F140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08" y="523613"/>
            <a:ext cx="3037550" cy="1188720"/>
          </a:xfrm>
        </p:spPr>
        <p:txBody>
          <a:bodyPr/>
          <a:lstStyle/>
          <a:p>
            <a:r>
              <a:rPr lang="en-SA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2C5888-3B21-1D4E-A606-99F93982D3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578716"/>
              </p:ext>
            </p:extLst>
          </p:nvPr>
        </p:nvGraphicFramePr>
        <p:xfrm>
          <a:off x="2109216" y="2004840"/>
          <a:ext cx="6937248" cy="1219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468624">
                  <a:extLst>
                    <a:ext uri="{9D8B030D-6E8A-4147-A177-3AD203B41FA5}">
                      <a16:colId xmlns:a16="http://schemas.microsoft.com/office/drawing/2014/main" val="1041364740"/>
                    </a:ext>
                  </a:extLst>
                </a:gridCol>
                <a:gridCol w="3468624">
                  <a:extLst>
                    <a:ext uri="{9D8B030D-6E8A-4147-A177-3AD203B41FA5}">
                      <a16:colId xmlns:a16="http://schemas.microsoft.com/office/drawing/2014/main" val="2431763475"/>
                    </a:ext>
                  </a:extLst>
                </a:gridCol>
              </a:tblGrid>
              <a:tr h="5307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total_UPDRS</a:t>
                      </a:r>
                      <a:endParaRPr lang="en-S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A" sz="3200" dirty="0"/>
                        <a:t>       CV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59713"/>
                  </a:ext>
                </a:extLst>
              </a:tr>
              <a:tr h="530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  <a:p>
                      <a:endParaRPr lang="en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dirty="0"/>
                        <a:t>0.9947006277140272 0.96663381124561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6222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F2C082-3101-684C-8F4E-7B3C7DA109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960437"/>
              </p:ext>
            </p:extLst>
          </p:nvPr>
        </p:nvGraphicFramePr>
        <p:xfrm>
          <a:off x="2109216" y="4289179"/>
          <a:ext cx="6937248" cy="1219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468624">
                  <a:extLst>
                    <a:ext uri="{9D8B030D-6E8A-4147-A177-3AD203B41FA5}">
                      <a16:colId xmlns:a16="http://schemas.microsoft.com/office/drawing/2014/main" val="1041364740"/>
                    </a:ext>
                  </a:extLst>
                </a:gridCol>
                <a:gridCol w="3468624">
                  <a:extLst>
                    <a:ext uri="{9D8B030D-6E8A-4147-A177-3AD203B41FA5}">
                      <a16:colId xmlns:a16="http://schemas.microsoft.com/office/drawing/2014/main" val="2431763475"/>
                    </a:ext>
                  </a:extLst>
                </a:gridCol>
              </a:tblGrid>
              <a:tr h="5307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motor_UPDRS</a:t>
                      </a:r>
                      <a:endParaRPr lang="en-S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A" sz="3200" dirty="0"/>
                        <a:t>       CV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59713"/>
                  </a:ext>
                </a:extLst>
              </a:tr>
              <a:tr h="530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  <a:p>
                      <a:endParaRPr lang="en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0.9951008710172824 0.9688578841227623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622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461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D131-B438-9141-967B-1AB5416C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4" y="523613"/>
            <a:ext cx="3621024" cy="1188720"/>
          </a:xfrm>
        </p:spPr>
        <p:txBody>
          <a:bodyPr/>
          <a:lstStyle/>
          <a:p>
            <a:r>
              <a:rPr lang="en-US" dirty="0"/>
              <a:t>Methodology</a:t>
            </a:r>
            <a:endParaRPr lang="en-S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51A19A-5F8D-8642-998A-688063CA1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488616"/>
              </p:ext>
            </p:extLst>
          </p:nvPr>
        </p:nvGraphicFramePr>
        <p:xfrm>
          <a:off x="2109216" y="2149983"/>
          <a:ext cx="6937248" cy="174993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468624">
                  <a:extLst>
                    <a:ext uri="{9D8B030D-6E8A-4147-A177-3AD203B41FA5}">
                      <a16:colId xmlns:a16="http://schemas.microsoft.com/office/drawing/2014/main" val="1041364740"/>
                    </a:ext>
                  </a:extLst>
                </a:gridCol>
                <a:gridCol w="3468624">
                  <a:extLst>
                    <a:ext uri="{9D8B030D-6E8A-4147-A177-3AD203B41FA5}">
                      <a16:colId xmlns:a16="http://schemas.microsoft.com/office/drawing/2014/main" val="2431763475"/>
                    </a:ext>
                  </a:extLst>
                </a:gridCol>
              </a:tblGrid>
              <a:tr h="5307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total_UPDRS</a:t>
                      </a:r>
                      <a:endParaRPr lang="en-S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A" sz="3200" dirty="0"/>
                        <a:t>       R^2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59713"/>
                  </a:ext>
                </a:extLst>
              </a:tr>
              <a:tr h="530733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dirty="0"/>
                        <a:t>0.8998843114883202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341077"/>
                  </a:ext>
                </a:extLst>
              </a:tr>
              <a:tr h="530733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  <a:p>
                      <a:endParaRPr lang="en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dirty="0"/>
                        <a:t>0.9701640357375736</a:t>
                      </a:r>
                    </a:p>
                    <a:p>
                      <a:endParaRPr lang="en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6222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B488A7-616B-C346-8100-95CA17367F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0265228"/>
              </p:ext>
            </p:extLst>
          </p:nvPr>
        </p:nvGraphicFramePr>
        <p:xfrm>
          <a:off x="2109216" y="4289179"/>
          <a:ext cx="6937248" cy="174993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468624">
                  <a:extLst>
                    <a:ext uri="{9D8B030D-6E8A-4147-A177-3AD203B41FA5}">
                      <a16:colId xmlns:a16="http://schemas.microsoft.com/office/drawing/2014/main" val="1041364740"/>
                    </a:ext>
                  </a:extLst>
                </a:gridCol>
                <a:gridCol w="3468624">
                  <a:extLst>
                    <a:ext uri="{9D8B030D-6E8A-4147-A177-3AD203B41FA5}">
                      <a16:colId xmlns:a16="http://schemas.microsoft.com/office/drawing/2014/main" val="2431763475"/>
                    </a:ext>
                  </a:extLst>
                </a:gridCol>
              </a:tblGrid>
              <a:tr h="5307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motor_UPDRS</a:t>
                      </a:r>
                      <a:endParaRPr lang="en-S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A" sz="3200" dirty="0"/>
                        <a:t>       R^2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59713"/>
                  </a:ext>
                </a:extLst>
              </a:tr>
              <a:tr h="530733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0.8968838483541663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341077"/>
                  </a:ext>
                </a:extLst>
              </a:tr>
              <a:tr h="530733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  <a:p>
                      <a:endParaRPr lang="en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dirty="0"/>
                        <a:t>0.9635582969759899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622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104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7F7D">
            <a:alpha val="2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6772-8755-1840-9EED-BA02E6E0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24" y="611124"/>
            <a:ext cx="3145536" cy="1188720"/>
          </a:xfrm>
        </p:spPr>
        <p:txBody>
          <a:bodyPr/>
          <a:lstStyle/>
          <a:p>
            <a:r>
              <a:rPr lang="en-US" dirty="0"/>
              <a:t>Future Work</a:t>
            </a:r>
            <a:endParaRPr lang="en-S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711A9-B354-A04C-B70A-35FCBBA76B91}"/>
              </a:ext>
            </a:extLst>
          </p:cNvPr>
          <p:cNvSpPr txBox="1"/>
          <p:nvPr/>
        </p:nvSpPr>
        <p:spPr>
          <a:xfrm>
            <a:off x="1670304" y="2414016"/>
            <a:ext cx="8351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/>
              <a:t>F</a:t>
            </a:r>
            <a:r>
              <a:rPr lang="en-SA" sz="2800" dirty="0"/>
              <a:t>ind more volunteer to participte in this study</a:t>
            </a:r>
          </a:p>
          <a:p>
            <a:r>
              <a:rPr lang="en-SA" sz="2800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U</a:t>
            </a:r>
            <a:r>
              <a:rPr lang="en-SA" sz="2800" dirty="0"/>
              <a:t>se more </a:t>
            </a:r>
            <a:r>
              <a:rPr lang="en-US" sz="2800" dirty="0"/>
              <a:t>voice measurements</a:t>
            </a:r>
            <a:r>
              <a:rPr lang="en-SA" sz="2800" dirty="0"/>
              <a:t> to enhence the prediction</a:t>
            </a:r>
          </a:p>
          <a:p>
            <a:pPr marL="285750" indent="-285750">
              <a:buFontTx/>
              <a:buChar char="-"/>
            </a:pPr>
            <a:endParaRPr lang="en-SA" sz="2800" dirty="0"/>
          </a:p>
          <a:p>
            <a:r>
              <a:rPr lang="en-SA" sz="2800" dirty="0"/>
              <a:t>- </a:t>
            </a:r>
            <a:r>
              <a:rPr lang="en-US" sz="2800" dirty="0"/>
              <a:t>Reach </a:t>
            </a:r>
            <a:r>
              <a:rPr lang="en-SA" sz="2800" dirty="0"/>
              <a:t>the Saudi Minstry of Health </a:t>
            </a:r>
          </a:p>
        </p:txBody>
      </p:sp>
    </p:spTree>
    <p:extLst>
      <p:ext uri="{BB962C8B-B14F-4D97-AF65-F5344CB8AC3E}">
        <p14:creationId xmlns:p14="http://schemas.microsoft.com/office/powerpoint/2010/main" val="3480907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75C2F3-AF79-3A4D-87EE-E0A750B42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748" y="1863757"/>
            <a:ext cx="7290436" cy="3130486"/>
          </a:xfrm>
        </p:spPr>
      </p:pic>
    </p:spTree>
    <p:extLst>
      <p:ext uri="{BB962C8B-B14F-4D97-AF65-F5344CB8AC3E}">
        <p14:creationId xmlns:p14="http://schemas.microsoft.com/office/powerpoint/2010/main" val="166345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D000-E623-A144-947C-77E93C0D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72" y="321755"/>
            <a:ext cx="2669477" cy="1188720"/>
          </a:xfrm>
        </p:spPr>
        <p:txBody>
          <a:bodyPr/>
          <a:lstStyle/>
          <a:p>
            <a:r>
              <a:rPr lang="en-SA" dirty="0"/>
              <a:t>Info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D03A1A-0D6C-D049-B588-126B3AA9B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0016" y="1878008"/>
            <a:ext cx="7729728" cy="3101983"/>
          </a:xfrm>
        </p:spPr>
        <p:txBody>
          <a:bodyPr/>
          <a:lstStyle/>
          <a:p>
            <a:r>
              <a:rPr lang="en-US" dirty="0"/>
              <a:t>Parkinson's disease is a degenerative disorder of the central nervous system.</a:t>
            </a:r>
          </a:p>
          <a:p>
            <a:r>
              <a:rPr lang="en-US" dirty="0"/>
              <a:t>This study aims to predict the clinician's Parkinson's disease symptom score on the Unified Parkinson's Disease Rating Scale (UPDRS) scale</a:t>
            </a:r>
          </a:p>
          <a:p>
            <a:endParaRPr lang="en-S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131143-5C06-A643-8C2A-63199769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0" t="21347" r="651" b="-2435"/>
          <a:stretch/>
        </p:blipFill>
        <p:spPr>
          <a:xfrm>
            <a:off x="1660016" y="3296853"/>
            <a:ext cx="8014716" cy="251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0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D0D5-2345-F54D-8B55-5ED310BB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46" y="507492"/>
            <a:ext cx="3539043" cy="1188720"/>
          </a:xfrm>
        </p:spPr>
        <p:txBody>
          <a:bodyPr/>
          <a:lstStyle/>
          <a:p>
            <a:r>
              <a:rPr lang="en-SA" dirty="0"/>
              <a:t>Celebrity Disease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4FFF9-3D76-234F-8BCC-0DE5B4F87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416" y="2480770"/>
            <a:ext cx="2357501" cy="3101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7FE6E2-9B17-B14A-9014-4A79B6431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228" y="2480769"/>
            <a:ext cx="2357501" cy="3101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6C418A-2786-2845-BB34-B0754E9E9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041" y="2480769"/>
            <a:ext cx="2032000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FF98-D174-064E-9FA4-C1887462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76" y="318516"/>
            <a:ext cx="2962656" cy="1188720"/>
          </a:xfrm>
        </p:spPr>
        <p:txBody>
          <a:bodyPr/>
          <a:lstStyle/>
          <a:p>
            <a:r>
              <a:rPr lang="en-US" dirty="0"/>
              <a:t>Why?</a:t>
            </a:r>
            <a:endParaRPr lang="en-S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39A3AF-08A8-1844-9A04-E30BE8CF7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384" y="1991868"/>
            <a:ext cx="7729728" cy="4189476"/>
          </a:xfrm>
        </p:spPr>
        <p:txBody>
          <a:bodyPr>
            <a:normAutofit/>
          </a:bodyPr>
          <a:lstStyle/>
          <a:p>
            <a:r>
              <a:rPr lang="en-US" sz="2800" dirty="0"/>
              <a:t>P</a:t>
            </a:r>
            <a:r>
              <a:rPr lang="en-SA" sz="2800" dirty="0"/>
              <a:t>redict </a:t>
            </a:r>
            <a:r>
              <a:rPr lang="en-US" sz="2800" dirty="0"/>
              <a:t>motor and total UPDRS scores (</a:t>
            </a:r>
            <a:r>
              <a:rPr lang="en-SA" sz="2800" dirty="0"/>
              <a:t>Unified Parkinson Disease Rating Scale</a:t>
            </a:r>
            <a:r>
              <a:rPr lang="en-US" sz="2800" dirty="0"/>
              <a:t>) by only daily voice notes</a:t>
            </a:r>
            <a:endParaRPr lang="en-SA" sz="2800" dirty="0"/>
          </a:p>
          <a:p>
            <a:r>
              <a:rPr lang="en-US" sz="2800" dirty="0"/>
              <a:t>E</a:t>
            </a:r>
            <a:r>
              <a:rPr lang="en-SA" sz="2800" dirty="0"/>
              <a:t>nhances prediction accuracy </a:t>
            </a:r>
            <a:r>
              <a:rPr lang="en-US" sz="2800" dirty="0"/>
              <a:t>for</a:t>
            </a:r>
            <a:r>
              <a:rPr lang="en-SA" sz="2800" dirty="0"/>
              <a:t> diagnosing PD</a:t>
            </a:r>
          </a:p>
          <a:p>
            <a:r>
              <a:rPr lang="en-US" sz="2800" dirty="0"/>
              <a:t>Reduce </a:t>
            </a:r>
            <a:r>
              <a:rPr lang="en-SA" sz="2800" dirty="0"/>
              <a:t>time and efforts for the patient and physician in the </a:t>
            </a:r>
            <a:r>
              <a:rPr lang="en-US" sz="2800" dirty="0"/>
              <a:t>PD interview</a:t>
            </a:r>
            <a:endParaRPr lang="en-SA" sz="2800" dirty="0"/>
          </a:p>
          <a:p>
            <a:r>
              <a:rPr lang="en-US" sz="2800" dirty="0"/>
              <a:t>Reduce the budget of </a:t>
            </a:r>
            <a:r>
              <a:rPr lang="en-SA" sz="2800" dirty="0"/>
              <a:t>PD existing diagnosis method </a:t>
            </a:r>
            <a:r>
              <a:rPr lang="en-US" sz="2800" dirty="0"/>
              <a:t>.</a:t>
            </a:r>
            <a:endParaRPr lang="en-SA" sz="2800" dirty="0"/>
          </a:p>
        </p:txBody>
      </p:sp>
    </p:spTree>
    <p:extLst>
      <p:ext uri="{BB962C8B-B14F-4D97-AF65-F5344CB8AC3E}">
        <p14:creationId xmlns:p14="http://schemas.microsoft.com/office/powerpoint/2010/main" val="56257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4172BB-4D76-2F43-8ABD-7A3A66970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696" y="0"/>
            <a:ext cx="8022336" cy="6857999"/>
          </a:xfrm>
        </p:spPr>
      </p:pic>
    </p:spTree>
    <p:extLst>
      <p:ext uri="{BB962C8B-B14F-4D97-AF65-F5344CB8AC3E}">
        <p14:creationId xmlns:p14="http://schemas.microsoft.com/office/powerpoint/2010/main" val="429293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1">
            <a:extLst>
              <a:ext uri="{FF2B5EF4-FFF2-40B4-BE49-F238E27FC236}">
                <a16:creationId xmlns:a16="http://schemas.microsoft.com/office/drawing/2014/main" id="{8AF3C5B9-BBB5-4B45-9EC0-933D212E8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4" r="26808"/>
          <a:stretch/>
        </p:blipFill>
        <p:spPr>
          <a:xfrm>
            <a:off x="0" y="2776623"/>
            <a:ext cx="3643448" cy="3255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EAAB14-924F-4348-8DDF-4981D144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32" y="294132"/>
            <a:ext cx="2560320" cy="118872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Data set</a:t>
            </a:r>
            <a:br>
              <a:rPr lang="en-US" b="1" dirty="0"/>
            </a:br>
            <a:endParaRPr lang="en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32B54-470C-D24D-80A1-D6C303048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744" y="4628161"/>
            <a:ext cx="5928360" cy="2048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67F416-B656-0F4D-B28B-FE13C8940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042" y="1597143"/>
            <a:ext cx="7024118" cy="2006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6E825B-0682-1442-B73D-5D51D882C616}"/>
              </a:ext>
            </a:extLst>
          </p:cNvPr>
          <p:cNvSpPr txBox="1"/>
          <p:nvPr/>
        </p:nvSpPr>
        <p:spPr>
          <a:xfrm>
            <a:off x="7167047" y="1229335"/>
            <a:ext cx="2379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3600" dirty="0"/>
              <a:t>6 monthes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16426-1054-2C4F-8E54-9017EF36EE07}"/>
              </a:ext>
            </a:extLst>
          </p:cNvPr>
          <p:cNvSpPr txBox="1"/>
          <p:nvPr/>
        </p:nvSpPr>
        <p:spPr>
          <a:xfrm>
            <a:off x="865632" y="1793748"/>
            <a:ext cx="2560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A" sz="4400" dirty="0"/>
              <a:t>42 subjects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B5C08D-5783-1F4E-83B5-F5868095E679}"/>
              </a:ext>
            </a:extLst>
          </p:cNvPr>
          <p:cNvSpPr txBox="1"/>
          <p:nvPr/>
        </p:nvSpPr>
        <p:spPr>
          <a:xfrm>
            <a:off x="6022849" y="4111755"/>
            <a:ext cx="442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5,875 voices recording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3890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83DAA4-1DB9-454F-B343-2F6ED8E06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362" y="1309194"/>
            <a:ext cx="9290304" cy="395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1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47CA-1980-734A-89DC-9739724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523613"/>
            <a:ext cx="3486912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biomedical voice measurements</a:t>
            </a:r>
            <a:endParaRPr lang="en-S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9C6B0E-D689-BE4B-87B6-247C0A487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03" b="11207"/>
          <a:stretch/>
        </p:blipFill>
        <p:spPr>
          <a:xfrm>
            <a:off x="1082133" y="1891863"/>
            <a:ext cx="10489755" cy="432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382133-5608-714C-B8DA-07CEFC8F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81" y="523613"/>
            <a:ext cx="3523278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biomedical voice measurements</a:t>
            </a:r>
            <a:endParaRPr lang="en-S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2E6C7-9E16-BA48-82BD-5C5EB68B9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043" y="2075355"/>
            <a:ext cx="7632700" cy="3937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971B19-5F5B-2D4A-A571-22AD515404CC}"/>
              </a:ext>
            </a:extLst>
          </p:cNvPr>
          <p:cNvSpPr txBox="1"/>
          <p:nvPr/>
        </p:nvSpPr>
        <p:spPr>
          <a:xfrm>
            <a:off x="4564117" y="845645"/>
            <a:ext cx="6101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NHR,HNR - Two measures of ratio of noise to tonal components in the voice </a:t>
            </a:r>
            <a:r>
              <a:rPr lang="en-SA" dirty="0">
                <a:effectLst/>
              </a:rPr>
              <a:t> 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8718709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{66A53F4A-F89D-8642-ACC1-20BF386DF31E}tf10001067</Template>
  <TotalTime>2246</TotalTime>
  <Words>217</Words>
  <Application>Microsoft Macintosh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Segoe UI</vt:lpstr>
      <vt:lpstr>Parcel</vt:lpstr>
      <vt:lpstr>Parkinson's disease diagnoses prediction by biomedical voice measurements </vt:lpstr>
      <vt:lpstr>Info</vt:lpstr>
      <vt:lpstr>Celebrity Disease</vt:lpstr>
      <vt:lpstr>Why?</vt:lpstr>
      <vt:lpstr>PowerPoint Presentation</vt:lpstr>
      <vt:lpstr> Data set </vt:lpstr>
      <vt:lpstr>PowerPoint Presentation</vt:lpstr>
      <vt:lpstr>biomedical voice measurements</vt:lpstr>
      <vt:lpstr>biomedical voice measurements</vt:lpstr>
      <vt:lpstr>EDA</vt:lpstr>
      <vt:lpstr>Validation</vt:lpstr>
      <vt:lpstr>Methodology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Parkinson's disease diagnoses prediction by biomedical voice measurements </dc:title>
  <dc:creator>Microsoft Office User</dc:creator>
  <cp:lastModifiedBy>Microsoft Office User</cp:lastModifiedBy>
  <cp:revision>6</cp:revision>
  <dcterms:created xsi:type="dcterms:W3CDTF">2021-10-03T11:46:43Z</dcterms:created>
  <dcterms:modified xsi:type="dcterms:W3CDTF">2021-10-20T19:35:32Z</dcterms:modified>
</cp:coreProperties>
</file>