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4" r:id="rId9"/>
    <p:sldId id="266" r:id="rId10"/>
    <p:sldId id="263"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92" r:id="rId34"/>
    <p:sldId id="291" r:id="rId35"/>
    <p:sldId id="293" r:id="rId36"/>
    <p:sldId id="287" r:id="rId37"/>
    <p:sldId id="289"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s://docs.microsoft.com/en-us/sql/t-sql/language-reference?view=sql-server-2017"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A637-2497-480E-A79C-064593A1E957}"/>
              </a:ext>
            </a:extLst>
          </p:cNvPr>
          <p:cNvSpPr>
            <a:spLocks noGrp="1"/>
          </p:cNvSpPr>
          <p:nvPr>
            <p:ph type="ctrTitle"/>
          </p:nvPr>
        </p:nvSpPr>
        <p:spPr/>
        <p:txBody>
          <a:bodyPr/>
          <a:lstStyle/>
          <a:p>
            <a:pPr algn="ctr"/>
            <a:r>
              <a:rPr lang="en-US" dirty="0"/>
              <a:t>DATABASE PROJECT</a:t>
            </a:r>
          </a:p>
        </p:txBody>
      </p:sp>
      <p:sp>
        <p:nvSpPr>
          <p:cNvPr id="3" name="Subtitle 2">
            <a:extLst>
              <a:ext uri="{FF2B5EF4-FFF2-40B4-BE49-F238E27FC236}">
                <a16:creationId xmlns:a16="http://schemas.microsoft.com/office/drawing/2014/main" id="{CC218F7E-D94B-445F-A82A-FDEE2634C2A6}"/>
              </a:ext>
            </a:extLst>
          </p:cNvPr>
          <p:cNvSpPr>
            <a:spLocks noGrp="1"/>
          </p:cNvSpPr>
          <p:nvPr>
            <p:ph type="subTitle" idx="1"/>
          </p:nvPr>
        </p:nvSpPr>
        <p:spPr/>
        <p:txBody>
          <a:bodyPr/>
          <a:lstStyle/>
          <a:p>
            <a:pPr algn="ctr"/>
            <a:r>
              <a:rPr lang="en-US" dirty="0"/>
              <a:t>NORTHEASTERN ART GALLERY MANAGEMENT</a:t>
            </a:r>
          </a:p>
        </p:txBody>
      </p:sp>
    </p:spTree>
    <p:extLst>
      <p:ext uri="{BB962C8B-B14F-4D97-AF65-F5344CB8AC3E}">
        <p14:creationId xmlns:p14="http://schemas.microsoft.com/office/powerpoint/2010/main" val="38491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063D-0901-4B66-A316-D8690A2B2850}"/>
              </a:ext>
            </a:extLst>
          </p:cNvPr>
          <p:cNvSpPr>
            <a:spLocks noGrp="1"/>
          </p:cNvSpPr>
          <p:nvPr>
            <p:ph type="title"/>
          </p:nvPr>
        </p:nvSpPr>
        <p:spPr>
          <a:xfrm>
            <a:off x="685800" y="764373"/>
            <a:ext cx="10820400" cy="1293028"/>
          </a:xfrm>
        </p:spPr>
        <p:txBody>
          <a:bodyPr/>
          <a:lstStyle/>
          <a:p>
            <a:pPr algn="ctr"/>
            <a:r>
              <a:rPr lang="en-US" dirty="0"/>
              <a:t>ARTS</a:t>
            </a:r>
          </a:p>
        </p:txBody>
      </p:sp>
      <p:sp>
        <p:nvSpPr>
          <p:cNvPr id="3" name="Content Placeholder 2">
            <a:extLst>
              <a:ext uri="{FF2B5EF4-FFF2-40B4-BE49-F238E27FC236}">
                <a16:creationId xmlns:a16="http://schemas.microsoft.com/office/drawing/2014/main" id="{44236E78-6CB2-42F2-809A-D74B4257268E}"/>
              </a:ext>
            </a:extLst>
          </p:cNvPr>
          <p:cNvSpPr>
            <a:spLocks noGrp="1"/>
          </p:cNvSpPr>
          <p:nvPr>
            <p:ph sz="half" idx="1"/>
          </p:nvPr>
        </p:nvSpPr>
        <p:spPr/>
        <p:txBody>
          <a:bodyPr/>
          <a:lstStyle/>
          <a:p>
            <a:pPr algn="just"/>
            <a:r>
              <a:rPr lang="en-US" dirty="0"/>
              <a:t>The entity stores records of all Arts and their corresponding Artists. An exhibition contains multiple Arts. It also contains information of Gallery where it is held.</a:t>
            </a:r>
          </a:p>
        </p:txBody>
      </p:sp>
      <p:pic>
        <p:nvPicPr>
          <p:cNvPr id="6" name="Content Placeholder 5">
            <a:extLst>
              <a:ext uri="{FF2B5EF4-FFF2-40B4-BE49-F238E27FC236}">
                <a16:creationId xmlns:a16="http://schemas.microsoft.com/office/drawing/2014/main" id="{5F5D6159-D878-4438-B689-C29854A720F8}"/>
              </a:ext>
            </a:extLst>
          </p:cNvPr>
          <p:cNvPicPr>
            <a:picLocks noGrp="1" noChangeAspect="1"/>
          </p:cNvPicPr>
          <p:nvPr>
            <p:ph sz="half" idx="2"/>
          </p:nvPr>
        </p:nvPicPr>
        <p:blipFill>
          <a:blip r:embed="rId2"/>
          <a:stretch>
            <a:fillRect/>
          </a:stretch>
        </p:blipFill>
        <p:spPr>
          <a:xfrm>
            <a:off x="6899864" y="2193925"/>
            <a:ext cx="3878671" cy="4024313"/>
          </a:xfrm>
        </p:spPr>
      </p:pic>
    </p:spTree>
    <p:extLst>
      <p:ext uri="{BB962C8B-B14F-4D97-AF65-F5344CB8AC3E}">
        <p14:creationId xmlns:p14="http://schemas.microsoft.com/office/powerpoint/2010/main" val="372952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ACAE-B3DF-4E4F-B531-E3595F6AE812}"/>
              </a:ext>
            </a:extLst>
          </p:cNvPr>
          <p:cNvSpPr>
            <a:spLocks noGrp="1"/>
          </p:cNvSpPr>
          <p:nvPr>
            <p:ph type="title"/>
          </p:nvPr>
        </p:nvSpPr>
        <p:spPr>
          <a:xfrm>
            <a:off x="685800" y="764373"/>
            <a:ext cx="10820400" cy="1293028"/>
          </a:xfrm>
        </p:spPr>
        <p:txBody>
          <a:bodyPr/>
          <a:lstStyle/>
          <a:p>
            <a:pPr algn="ctr"/>
            <a:r>
              <a:rPr lang="en-US" dirty="0"/>
              <a:t>CUSTOMERS</a:t>
            </a:r>
          </a:p>
        </p:txBody>
      </p:sp>
      <p:sp>
        <p:nvSpPr>
          <p:cNvPr id="3" name="Content Placeholder 2">
            <a:extLst>
              <a:ext uri="{FF2B5EF4-FFF2-40B4-BE49-F238E27FC236}">
                <a16:creationId xmlns:a16="http://schemas.microsoft.com/office/drawing/2014/main" id="{2DDD9E2C-CAA5-4318-B54D-2898EACDAA25}"/>
              </a:ext>
            </a:extLst>
          </p:cNvPr>
          <p:cNvSpPr>
            <a:spLocks noGrp="1"/>
          </p:cNvSpPr>
          <p:nvPr>
            <p:ph sz="half" idx="1"/>
          </p:nvPr>
        </p:nvSpPr>
        <p:spPr/>
        <p:txBody>
          <a:bodyPr/>
          <a:lstStyle/>
          <a:p>
            <a:pPr algn="just"/>
            <a:r>
              <a:rPr lang="en-US" dirty="0"/>
              <a:t>Customer is a subtype of User entity. He/she can buy new artworks of different artists from various exhibitions. Exhibition of various arts are conducted to attract customers.</a:t>
            </a:r>
          </a:p>
        </p:txBody>
      </p:sp>
      <p:pic>
        <p:nvPicPr>
          <p:cNvPr id="6" name="Content Placeholder 5">
            <a:extLst>
              <a:ext uri="{FF2B5EF4-FFF2-40B4-BE49-F238E27FC236}">
                <a16:creationId xmlns:a16="http://schemas.microsoft.com/office/drawing/2014/main" id="{9DB26D67-52E8-47F0-AA00-7730742D9B6D}"/>
              </a:ext>
            </a:extLst>
          </p:cNvPr>
          <p:cNvPicPr>
            <a:picLocks noGrp="1" noChangeAspect="1"/>
          </p:cNvPicPr>
          <p:nvPr>
            <p:ph sz="half" idx="2"/>
          </p:nvPr>
        </p:nvPicPr>
        <p:blipFill>
          <a:blip r:embed="rId2"/>
          <a:stretch>
            <a:fillRect/>
          </a:stretch>
        </p:blipFill>
        <p:spPr>
          <a:xfrm>
            <a:off x="6619036" y="2193925"/>
            <a:ext cx="4440328" cy="4024313"/>
          </a:xfrm>
        </p:spPr>
      </p:pic>
    </p:spTree>
    <p:extLst>
      <p:ext uri="{BB962C8B-B14F-4D97-AF65-F5344CB8AC3E}">
        <p14:creationId xmlns:p14="http://schemas.microsoft.com/office/powerpoint/2010/main" val="215456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7952-D252-4638-9ECE-F84EC5044644}"/>
              </a:ext>
            </a:extLst>
          </p:cNvPr>
          <p:cNvSpPr>
            <a:spLocks noGrp="1"/>
          </p:cNvSpPr>
          <p:nvPr>
            <p:ph type="title"/>
          </p:nvPr>
        </p:nvSpPr>
        <p:spPr>
          <a:xfrm>
            <a:off x="685800" y="764373"/>
            <a:ext cx="10820400" cy="1293028"/>
          </a:xfrm>
        </p:spPr>
        <p:txBody>
          <a:bodyPr/>
          <a:lstStyle/>
          <a:p>
            <a:pPr algn="ctr"/>
            <a:r>
              <a:rPr lang="en-US" dirty="0"/>
              <a:t>EXHIBITIONS</a:t>
            </a:r>
          </a:p>
        </p:txBody>
      </p:sp>
      <p:sp>
        <p:nvSpPr>
          <p:cNvPr id="3" name="Content Placeholder 2">
            <a:extLst>
              <a:ext uri="{FF2B5EF4-FFF2-40B4-BE49-F238E27FC236}">
                <a16:creationId xmlns:a16="http://schemas.microsoft.com/office/drawing/2014/main" id="{CBB25268-23A8-46D5-9E39-FDC260B7BDD7}"/>
              </a:ext>
            </a:extLst>
          </p:cNvPr>
          <p:cNvSpPr>
            <a:spLocks noGrp="1"/>
          </p:cNvSpPr>
          <p:nvPr>
            <p:ph sz="half" idx="1"/>
          </p:nvPr>
        </p:nvSpPr>
        <p:spPr/>
        <p:txBody>
          <a:bodyPr/>
          <a:lstStyle/>
          <a:p>
            <a:pPr algn="just"/>
            <a:endParaRPr lang="en-US" dirty="0"/>
          </a:p>
          <a:p>
            <a:pPr algn="just"/>
            <a:r>
              <a:rPr lang="en-US" dirty="0"/>
              <a:t>Exhibitions is held in a Gallery which displays multiple Arts. A gallery can hold multiple exhibitions at different time.</a:t>
            </a:r>
          </a:p>
        </p:txBody>
      </p:sp>
      <p:pic>
        <p:nvPicPr>
          <p:cNvPr id="6" name="Content Placeholder 5">
            <a:extLst>
              <a:ext uri="{FF2B5EF4-FFF2-40B4-BE49-F238E27FC236}">
                <a16:creationId xmlns:a16="http://schemas.microsoft.com/office/drawing/2014/main" id="{20CA152B-478D-4241-9735-452227D9960D}"/>
              </a:ext>
            </a:extLst>
          </p:cNvPr>
          <p:cNvPicPr>
            <a:picLocks noGrp="1" noChangeAspect="1"/>
          </p:cNvPicPr>
          <p:nvPr>
            <p:ph sz="half" idx="2"/>
          </p:nvPr>
        </p:nvPicPr>
        <p:blipFill>
          <a:blip r:embed="rId2"/>
          <a:stretch>
            <a:fillRect/>
          </a:stretch>
        </p:blipFill>
        <p:spPr>
          <a:xfrm>
            <a:off x="6172200" y="2405500"/>
            <a:ext cx="5334000" cy="3601163"/>
          </a:xfrm>
        </p:spPr>
      </p:pic>
    </p:spTree>
    <p:extLst>
      <p:ext uri="{BB962C8B-B14F-4D97-AF65-F5344CB8AC3E}">
        <p14:creationId xmlns:p14="http://schemas.microsoft.com/office/powerpoint/2010/main" val="82944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536C-CB33-43C7-901D-B845EA0D958B}"/>
              </a:ext>
            </a:extLst>
          </p:cNvPr>
          <p:cNvSpPr>
            <a:spLocks noGrp="1"/>
          </p:cNvSpPr>
          <p:nvPr>
            <p:ph type="title"/>
          </p:nvPr>
        </p:nvSpPr>
        <p:spPr>
          <a:xfrm>
            <a:off x="685800" y="764373"/>
            <a:ext cx="10820400" cy="1293028"/>
          </a:xfrm>
        </p:spPr>
        <p:txBody>
          <a:bodyPr/>
          <a:lstStyle/>
          <a:p>
            <a:pPr algn="ctr"/>
            <a:r>
              <a:rPr lang="en-US" dirty="0"/>
              <a:t>PAYMENT_METHOD</a:t>
            </a:r>
          </a:p>
        </p:txBody>
      </p:sp>
      <p:sp>
        <p:nvSpPr>
          <p:cNvPr id="3" name="Content Placeholder 2">
            <a:extLst>
              <a:ext uri="{FF2B5EF4-FFF2-40B4-BE49-F238E27FC236}">
                <a16:creationId xmlns:a16="http://schemas.microsoft.com/office/drawing/2014/main" id="{6FB424E9-D22A-483D-9108-6414D43AAA32}"/>
              </a:ext>
            </a:extLst>
          </p:cNvPr>
          <p:cNvSpPr>
            <a:spLocks noGrp="1"/>
          </p:cNvSpPr>
          <p:nvPr>
            <p:ph sz="half" idx="1"/>
          </p:nvPr>
        </p:nvSpPr>
        <p:spPr/>
        <p:txBody>
          <a:bodyPr/>
          <a:lstStyle/>
          <a:p>
            <a:r>
              <a:rPr lang="en-US" dirty="0"/>
              <a:t>It records all payment related data of customers for an art/arts. A customer can make payment through credit/debit card. The entity also stores related data about all payments. </a:t>
            </a:r>
          </a:p>
          <a:p>
            <a:r>
              <a:rPr lang="en-US" dirty="0"/>
              <a:t>Status 0 – Payment Not Done</a:t>
            </a:r>
          </a:p>
          <a:p>
            <a:r>
              <a:rPr lang="en-US" dirty="0"/>
              <a:t>Status 1 – Payment Done</a:t>
            </a:r>
          </a:p>
        </p:txBody>
      </p:sp>
      <p:pic>
        <p:nvPicPr>
          <p:cNvPr id="6" name="Content Placeholder 5">
            <a:extLst>
              <a:ext uri="{FF2B5EF4-FFF2-40B4-BE49-F238E27FC236}">
                <a16:creationId xmlns:a16="http://schemas.microsoft.com/office/drawing/2014/main" id="{DBFFC8B4-49C7-4960-B284-EE76FAAB5E79}"/>
              </a:ext>
            </a:extLst>
          </p:cNvPr>
          <p:cNvPicPr>
            <a:picLocks noGrp="1" noChangeAspect="1"/>
          </p:cNvPicPr>
          <p:nvPr>
            <p:ph sz="half" idx="2"/>
          </p:nvPr>
        </p:nvPicPr>
        <p:blipFill>
          <a:blip r:embed="rId2"/>
          <a:stretch>
            <a:fillRect/>
          </a:stretch>
        </p:blipFill>
        <p:spPr>
          <a:xfrm>
            <a:off x="6382641" y="2193925"/>
            <a:ext cx="4913118" cy="4024313"/>
          </a:xfrm>
        </p:spPr>
      </p:pic>
    </p:spTree>
    <p:extLst>
      <p:ext uri="{BB962C8B-B14F-4D97-AF65-F5344CB8AC3E}">
        <p14:creationId xmlns:p14="http://schemas.microsoft.com/office/powerpoint/2010/main" val="962931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5BE3-EB3B-43C2-8C0B-D921BAF864F9}"/>
              </a:ext>
            </a:extLst>
          </p:cNvPr>
          <p:cNvSpPr>
            <a:spLocks noGrp="1"/>
          </p:cNvSpPr>
          <p:nvPr>
            <p:ph type="title"/>
          </p:nvPr>
        </p:nvSpPr>
        <p:spPr>
          <a:xfrm>
            <a:off x="685800" y="764373"/>
            <a:ext cx="10820400" cy="1293028"/>
          </a:xfrm>
        </p:spPr>
        <p:txBody>
          <a:bodyPr/>
          <a:lstStyle/>
          <a:p>
            <a:pPr algn="ctr"/>
            <a:r>
              <a:rPr lang="en-US" dirty="0"/>
              <a:t>BILLS</a:t>
            </a:r>
          </a:p>
        </p:txBody>
      </p:sp>
      <p:sp>
        <p:nvSpPr>
          <p:cNvPr id="3" name="Content Placeholder 2">
            <a:extLst>
              <a:ext uri="{FF2B5EF4-FFF2-40B4-BE49-F238E27FC236}">
                <a16:creationId xmlns:a16="http://schemas.microsoft.com/office/drawing/2014/main" id="{7E6B2F0D-7797-43B7-92E9-80DC1B74C2FF}"/>
              </a:ext>
            </a:extLst>
          </p:cNvPr>
          <p:cNvSpPr>
            <a:spLocks noGrp="1"/>
          </p:cNvSpPr>
          <p:nvPr>
            <p:ph sz="half" idx="1"/>
          </p:nvPr>
        </p:nvSpPr>
        <p:spPr/>
        <p:txBody>
          <a:bodyPr/>
          <a:lstStyle/>
          <a:p>
            <a:pPr algn="just"/>
            <a:endParaRPr lang="en-US" dirty="0"/>
          </a:p>
          <a:p>
            <a:pPr algn="just"/>
            <a:r>
              <a:rPr lang="en-US" dirty="0"/>
              <a:t>Bills are generated when a Customer buys an Art from an Exhibition. It also contains relationship with </a:t>
            </a:r>
            <a:r>
              <a:rPr lang="en-US" dirty="0" err="1"/>
              <a:t>Payment_Method</a:t>
            </a:r>
            <a:r>
              <a:rPr lang="en-US" dirty="0"/>
              <a:t> which stores Debit/Credit Card information made for the Payment.</a:t>
            </a:r>
          </a:p>
        </p:txBody>
      </p:sp>
      <p:pic>
        <p:nvPicPr>
          <p:cNvPr id="6" name="Content Placeholder 5">
            <a:extLst>
              <a:ext uri="{FF2B5EF4-FFF2-40B4-BE49-F238E27FC236}">
                <a16:creationId xmlns:a16="http://schemas.microsoft.com/office/drawing/2014/main" id="{6CA336F9-5D5D-41E9-BA65-B7EE3D7F89F0}"/>
              </a:ext>
            </a:extLst>
          </p:cNvPr>
          <p:cNvPicPr>
            <a:picLocks noGrp="1" noChangeAspect="1"/>
          </p:cNvPicPr>
          <p:nvPr>
            <p:ph sz="half" idx="2"/>
          </p:nvPr>
        </p:nvPicPr>
        <p:blipFill>
          <a:blip r:embed="rId2"/>
          <a:stretch>
            <a:fillRect/>
          </a:stretch>
        </p:blipFill>
        <p:spPr>
          <a:xfrm>
            <a:off x="6618466" y="2193925"/>
            <a:ext cx="4441467" cy="4024313"/>
          </a:xfrm>
        </p:spPr>
      </p:pic>
    </p:spTree>
    <p:extLst>
      <p:ext uri="{BB962C8B-B14F-4D97-AF65-F5344CB8AC3E}">
        <p14:creationId xmlns:p14="http://schemas.microsoft.com/office/powerpoint/2010/main" val="180713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5BC6-887D-4D1A-AC20-C109D82F6BA8}"/>
              </a:ext>
            </a:extLst>
          </p:cNvPr>
          <p:cNvSpPr>
            <a:spLocks noGrp="1"/>
          </p:cNvSpPr>
          <p:nvPr>
            <p:ph type="title"/>
          </p:nvPr>
        </p:nvSpPr>
        <p:spPr>
          <a:xfrm>
            <a:off x="685800" y="764373"/>
            <a:ext cx="10820400" cy="1293028"/>
          </a:xfrm>
        </p:spPr>
        <p:txBody>
          <a:bodyPr/>
          <a:lstStyle/>
          <a:p>
            <a:pPr algn="ctr"/>
            <a:r>
              <a:rPr lang="en-US" dirty="0"/>
              <a:t>employees</a:t>
            </a:r>
          </a:p>
        </p:txBody>
      </p:sp>
      <p:sp>
        <p:nvSpPr>
          <p:cNvPr id="3" name="Content Placeholder 2">
            <a:extLst>
              <a:ext uri="{FF2B5EF4-FFF2-40B4-BE49-F238E27FC236}">
                <a16:creationId xmlns:a16="http://schemas.microsoft.com/office/drawing/2014/main" id="{ABBC1667-64E8-49C8-9E3A-C18119704892}"/>
              </a:ext>
            </a:extLst>
          </p:cNvPr>
          <p:cNvSpPr>
            <a:spLocks noGrp="1"/>
          </p:cNvSpPr>
          <p:nvPr>
            <p:ph sz="half" idx="1"/>
          </p:nvPr>
        </p:nvSpPr>
        <p:spPr/>
        <p:txBody>
          <a:bodyPr/>
          <a:lstStyle/>
          <a:p>
            <a:pPr algn="just"/>
            <a:endParaRPr lang="en-US" dirty="0"/>
          </a:p>
          <a:p>
            <a:pPr algn="just"/>
            <a:r>
              <a:rPr lang="en-US" dirty="0"/>
              <a:t>Employees are the people who works in the Gallery. They work on shift basis and they are paid based on number of hours they work.</a:t>
            </a:r>
          </a:p>
        </p:txBody>
      </p:sp>
      <p:pic>
        <p:nvPicPr>
          <p:cNvPr id="6" name="Content Placeholder 5">
            <a:extLst>
              <a:ext uri="{FF2B5EF4-FFF2-40B4-BE49-F238E27FC236}">
                <a16:creationId xmlns:a16="http://schemas.microsoft.com/office/drawing/2014/main" id="{33981792-DCEB-4301-AE05-0FF6759C8B1B}"/>
              </a:ext>
            </a:extLst>
          </p:cNvPr>
          <p:cNvPicPr>
            <a:picLocks noGrp="1" noChangeAspect="1"/>
          </p:cNvPicPr>
          <p:nvPr>
            <p:ph sz="half" idx="2"/>
          </p:nvPr>
        </p:nvPicPr>
        <p:blipFill>
          <a:blip r:embed="rId2"/>
          <a:stretch>
            <a:fillRect/>
          </a:stretch>
        </p:blipFill>
        <p:spPr>
          <a:xfrm>
            <a:off x="6172200" y="2243572"/>
            <a:ext cx="5334000" cy="3925019"/>
          </a:xfrm>
        </p:spPr>
      </p:pic>
    </p:spTree>
    <p:extLst>
      <p:ext uri="{BB962C8B-B14F-4D97-AF65-F5344CB8AC3E}">
        <p14:creationId xmlns:p14="http://schemas.microsoft.com/office/powerpoint/2010/main" val="385294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3778-9B26-446E-A7F4-A47B2CAC7427}"/>
              </a:ext>
            </a:extLst>
          </p:cNvPr>
          <p:cNvSpPr>
            <a:spLocks noGrp="1"/>
          </p:cNvSpPr>
          <p:nvPr>
            <p:ph type="title"/>
          </p:nvPr>
        </p:nvSpPr>
        <p:spPr>
          <a:xfrm>
            <a:off x="685800" y="764373"/>
            <a:ext cx="10820400" cy="1293028"/>
          </a:xfrm>
        </p:spPr>
        <p:txBody>
          <a:bodyPr/>
          <a:lstStyle/>
          <a:p>
            <a:pPr algn="ctr"/>
            <a:r>
              <a:rPr lang="en-US" dirty="0"/>
              <a:t>wages</a:t>
            </a:r>
          </a:p>
        </p:txBody>
      </p:sp>
      <p:sp>
        <p:nvSpPr>
          <p:cNvPr id="3" name="Content Placeholder 2">
            <a:extLst>
              <a:ext uri="{FF2B5EF4-FFF2-40B4-BE49-F238E27FC236}">
                <a16:creationId xmlns:a16="http://schemas.microsoft.com/office/drawing/2014/main" id="{C60BE934-FE6E-4AE8-AB68-1724CD8E4CF3}"/>
              </a:ext>
            </a:extLst>
          </p:cNvPr>
          <p:cNvSpPr>
            <a:spLocks noGrp="1"/>
          </p:cNvSpPr>
          <p:nvPr>
            <p:ph sz="half" idx="1"/>
          </p:nvPr>
        </p:nvSpPr>
        <p:spPr/>
        <p:txBody>
          <a:bodyPr/>
          <a:lstStyle/>
          <a:p>
            <a:pPr algn="just"/>
            <a:endParaRPr lang="en-US" dirty="0"/>
          </a:p>
          <a:p>
            <a:pPr algn="just"/>
            <a:r>
              <a:rPr lang="en-US" dirty="0"/>
              <a:t>Stores all records related to wages of the employees working in the Gallery. Like their hourly wage, shift time etc. </a:t>
            </a:r>
          </a:p>
        </p:txBody>
      </p:sp>
      <p:pic>
        <p:nvPicPr>
          <p:cNvPr id="6" name="Content Placeholder 5">
            <a:extLst>
              <a:ext uri="{FF2B5EF4-FFF2-40B4-BE49-F238E27FC236}">
                <a16:creationId xmlns:a16="http://schemas.microsoft.com/office/drawing/2014/main" id="{7E25D528-A7C8-45E7-A818-3D43960F3310}"/>
              </a:ext>
            </a:extLst>
          </p:cNvPr>
          <p:cNvPicPr>
            <a:picLocks noGrp="1" noChangeAspect="1"/>
          </p:cNvPicPr>
          <p:nvPr>
            <p:ph sz="half" idx="2"/>
          </p:nvPr>
        </p:nvPicPr>
        <p:blipFill>
          <a:blip r:embed="rId2"/>
          <a:stretch>
            <a:fillRect/>
          </a:stretch>
        </p:blipFill>
        <p:spPr>
          <a:xfrm>
            <a:off x="6787041" y="2193925"/>
            <a:ext cx="4104318" cy="4024313"/>
          </a:xfrm>
        </p:spPr>
      </p:pic>
    </p:spTree>
    <p:extLst>
      <p:ext uri="{BB962C8B-B14F-4D97-AF65-F5344CB8AC3E}">
        <p14:creationId xmlns:p14="http://schemas.microsoft.com/office/powerpoint/2010/main" val="17090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C613-493E-4642-B615-CA7E3C86E28C}"/>
              </a:ext>
            </a:extLst>
          </p:cNvPr>
          <p:cNvSpPr>
            <a:spLocks noGrp="1"/>
          </p:cNvSpPr>
          <p:nvPr>
            <p:ph type="title"/>
          </p:nvPr>
        </p:nvSpPr>
        <p:spPr>
          <a:xfrm>
            <a:off x="685800" y="764373"/>
            <a:ext cx="10820400" cy="1293028"/>
          </a:xfrm>
        </p:spPr>
        <p:txBody>
          <a:bodyPr/>
          <a:lstStyle/>
          <a:p>
            <a:pPr algn="ctr"/>
            <a:r>
              <a:rPr lang="en-US" dirty="0"/>
              <a:t>ORDERS</a:t>
            </a:r>
          </a:p>
        </p:txBody>
      </p:sp>
      <p:sp>
        <p:nvSpPr>
          <p:cNvPr id="3" name="Content Placeholder 2">
            <a:extLst>
              <a:ext uri="{FF2B5EF4-FFF2-40B4-BE49-F238E27FC236}">
                <a16:creationId xmlns:a16="http://schemas.microsoft.com/office/drawing/2014/main" id="{BBA1EB97-E7ED-4EF7-9836-0EC68D2C8A13}"/>
              </a:ext>
            </a:extLst>
          </p:cNvPr>
          <p:cNvSpPr>
            <a:spLocks noGrp="1"/>
          </p:cNvSpPr>
          <p:nvPr>
            <p:ph sz="half" idx="1"/>
          </p:nvPr>
        </p:nvSpPr>
        <p:spPr/>
        <p:txBody>
          <a:bodyPr/>
          <a:lstStyle/>
          <a:p>
            <a:r>
              <a:rPr lang="en-US" dirty="0"/>
              <a:t>This table stores details of an order with attributes like </a:t>
            </a:r>
            <a:r>
              <a:rPr lang="en-US" dirty="0" err="1"/>
              <a:t>Order_ID</a:t>
            </a:r>
            <a:r>
              <a:rPr lang="en-US" dirty="0"/>
              <a:t>, </a:t>
            </a:r>
            <a:r>
              <a:rPr lang="en-US" dirty="0" err="1"/>
              <a:t>Order_Status</a:t>
            </a:r>
            <a:r>
              <a:rPr lang="en-US" dirty="0"/>
              <a:t>, </a:t>
            </a:r>
            <a:r>
              <a:rPr lang="en-US" dirty="0" err="1"/>
              <a:t>Customer_ID</a:t>
            </a:r>
            <a:r>
              <a:rPr lang="en-US" dirty="0"/>
              <a:t>, </a:t>
            </a:r>
            <a:r>
              <a:rPr lang="en-US" dirty="0" err="1"/>
              <a:t>Order_Total</a:t>
            </a:r>
            <a:r>
              <a:rPr lang="en-US" dirty="0"/>
              <a:t>, </a:t>
            </a:r>
            <a:r>
              <a:rPr lang="en-US" dirty="0" err="1"/>
              <a:t>Exhibition_ID</a:t>
            </a:r>
            <a:r>
              <a:rPr lang="en-US" dirty="0"/>
              <a:t> to correlate Order details with specific customer with status and total amount on an order.</a:t>
            </a:r>
          </a:p>
        </p:txBody>
      </p:sp>
      <p:pic>
        <p:nvPicPr>
          <p:cNvPr id="6" name="Content Placeholder 5">
            <a:extLst>
              <a:ext uri="{FF2B5EF4-FFF2-40B4-BE49-F238E27FC236}">
                <a16:creationId xmlns:a16="http://schemas.microsoft.com/office/drawing/2014/main" id="{079274CA-C917-4226-A30F-2EFF88B3938B}"/>
              </a:ext>
            </a:extLst>
          </p:cNvPr>
          <p:cNvPicPr>
            <a:picLocks noGrp="1" noChangeAspect="1"/>
          </p:cNvPicPr>
          <p:nvPr>
            <p:ph sz="half" idx="2"/>
          </p:nvPr>
        </p:nvPicPr>
        <p:blipFill>
          <a:blip r:embed="rId2"/>
          <a:stretch>
            <a:fillRect/>
          </a:stretch>
        </p:blipFill>
        <p:spPr>
          <a:xfrm>
            <a:off x="6746095" y="2193925"/>
            <a:ext cx="4186210" cy="4024313"/>
          </a:xfrm>
        </p:spPr>
      </p:pic>
    </p:spTree>
    <p:extLst>
      <p:ext uri="{BB962C8B-B14F-4D97-AF65-F5344CB8AC3E}">
        <p14:creationId xmlns:p14="http://schemas.microsoft.com/office/powerpoint/2010/main" val="352696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01B3-CE55-4260-9E32-BAE6BD7EDDE3}"/>
              </a:ext>
            </a:extLst>
          </p:cNvPr>
          <p:cNvSpPr>
            <a:spLocks noGrp="1"/>
          </p:cNvSpPr>
          <p:nvPr>
            <p:ph type="title"/>
          </p:nvPr>
        </p:nvSpPr>
        <p:spPr>
          <a:xfrm>
            <a:off x="685800" y="764373"/>
            <a:ext cx="10820400" cy="1293028"/>
          </a:xfrm>
        </p:spPr>
        <p:txBody>
          <a:bodyPr/>
          <a:lstStyle/>
          <a:p>
            <a:pPr algn="ctr"/>
            <a:r>
              <a:rPr lang="en-US" dirty="0"/>
              <a:t>ORDER_DETAILS</a:t>
            </a:r>
          </a:p>
        </p:txBody>
      </p:sp>
      <p:sp>
        <p:nvSpPr>
          <p:cNvPr id="3" name="Content Placeholder 2">
            <a:extLst>
              <a:ext uri="{FF2B5EF4-FFF2-40B4-BE49-F238E27FC236}">
                <a16:creationId xmlns:a16="http://schemas.microsoft.com/office/drawing/2014/main" id="{7A6890D2-7C68-4EC2-9D25-7BCA8CD1EC0E}"/>
              </a:ext>
            </a:extLst>
          </p:cNvPr>
          <p:cNvSpPr>
            <a:spLocks noGrp="1"/>
          </p:cNvSpPr>
          <p:nvPr>
            <p:ph sz="half" idx="1"/>
          </p:nvPr>
        </p:nvSpPr>
        <p:spPr/>
        <p:txBody>
          <a:bodyPr/>
          <a:lstStyle/>
          <a:p>
            <a:r>
              <a:rPr lang="en-US" dirty="0"/>
              <a:t>This is to contain information on order details with respect to the specific art the order relates to and attributes like </a:t>
            </a:r>
            <a:r>
              <a:rPr lang="en-US" dirty="0" err="1"/>
              <a:t>line_total</a:t>
            </a:r>
            <a:r>
              <a:rPr lang="en-US" dirty="0"/>
              <a:t> and </a:t>
            </a:r>
            <a:r>
              <a:rPr lang="en-US" dirty="0" err="1"/>
              <a:t>art_id</a:t>
            </a:r>
            <a:r>
              <a:rPr lang="en-US" dirty="0"/>
              <a:t>.</a:t>
            </a:r>
          </a:p>
        </p:txBody>
      </p:sp>
      <p:pic>
        <p:nvPicPr>
          <p:cNvPr id="6" name="Content Placeholder 5">
            <a:extLst>
              <a:ext uri="{FF2B5EF4-FFF2-40B4-BE49-F238E27FC236}">
                <a16:creationId xmlns:a16="http://schemas.microsoft.com/office/drawing/2014/main" id="{5B6DF600-C8DD-4122-98A4-FEFD84853DDB}"/>
              </a:ext>
            </a:extLst>
          </p:cNvPr>
          <p:cNvPicPr>
            <a:picLocks noGrp="1" noChangeAspect="1"/>
          </p:cNvPicPr>
          <p:nvPr>
            <p:ph sz="half" idx="2"/>
          </p:nvPr>
        </p:nvPicPr>
        <p:blipFill>
          <a:blip r:embed="rId2"/>
          <a:stretch>
            <a:fillRect/>
          </a:stretch>
        </p:blipFill>
        <p:spPr>
          <a:xfrm>
            <a:off x="6882937" y="2193925"/>
            <a:ext cx="3912526" cy="4024313"/>
          </a:xfrm>
        </p:spPr>
      </p:pic>
    </p:spTree>
    <p:extLst>
      <p:ext uri="{BB962C8B-B14F-4D97-AF65-F5344CB8AC3E}">
        <p14:creationId xmlns:p14="http://schemas.microsoft.com/office/powerpoint/2010/main" val="150219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820A-4368-4314-AA18-B12F73C94AF6}"/>
              </a:ext>
            </a:extLst>
          </p:cNvPr>
          <p:cNvSpPr>
            <a:spLocks noGrp="1"/>
          </p:cNvSpPr>
          <p:nvPr>
            <p:ph type="title"/>
          </p:nvPr>
        </p:nvSpPr>
        <p:spPr>
          <a:xfrm>
            <a:off x="515156" y="2554536"/>
            <a:ext cx="10849377" cy="1293028"/>
          </a:xfrm>
        </p:spPr>
        <p:txBody>
          <a:bodyPr/>
          <a:lstStyle/>
          <a:p>
            <a:pPr algn="ctr"/>
            <a:r>
              <a:rPr lang="en-US" dirty="0"/>
              <a:t>QUERIES</a:t>
            </a:r>
          </a:p>
        </p:txBody>
      </p:sp>
    </p:spTree>
    <p:extLst>
      <p:ext uri="{BB962C8B-B14F-4D97-AF65-F5344CB8AC3E}">
        <p14:creationId xmlns:p14="http://schemas.microsoft.com/office/powerpoint/2010/main" val="361936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096F-D295-495C-9751-8E7639BCA636}"/>
              </a:ext>
            </a:extLst>
          </p:cNvPr>
          <p:cNvSpPr>
            <a:spLocks noGrp="1"/>
          </p:cNvSpPr>
          <p:nvPr>
            <p:ph type="title"/>
          </p:nvPr>
        </p:nvSpPr>
        <p:spPr>
          <a:xfrm>
            <a:off x="463639" y="764373"/>
            <a:ext cx="11042561" cy="1293028"/>
          </a:xfrm>
        </p:spPr>
        <p:txBody>
          <a:bodyPr/>
          <a:lstStyle/>
          <a:p>
            <a:pPr algn="ctr"/>
            <a:r>
              <a:rPr lang="en-US" dirty="0"/>
              <a:t>GROUP MEMBERS</a:t>
            </a:r>
            <a:br>
              <a:rPr lang="en-US" dirty="0"/>
            </a:br>
            <a:r>
              <a:rPr lang="en-US" sz="2400" dirty="0"/>
              <a:t>TEAM 17</a:t>
            </a:r>
          </a:p>
        </p:txBody>
      </p:sp>
      <p:graphicFrame>
        <p:nvGraphicFramePr>
          <p:cNvPr id="7" name="Content Placeholder 6">
            <a:extLst>
              <a:ext uri="{FF2B5EF4-FFF2-40B4-BE49-F238E27FC236}">
                <a16:creationId xmlns:a16="http://schemas.microsoft.com/office/drawing/2014/main" id="{728C9661-92FB-4745-A46B-722DE7CDDC8C}"/>
              </a:ext>
            </a:extLst>
          </p:cNvPr>
          <p:cNvGraphicFramePr>
            <a:graphicFrameLocks noGrp="1"/>
          </p:cNvGraphicFramePr>
          <p:nvPr>
            <p:ph idx="1"/>
            <p:extLst>
              <p:ext uri="{D42A27DB-BD31-4B8C-83A1-F6EECF244321}">
                <p14:modId xmlns:p14="http://schemas.microsoft.com/office/powerpoint/2010/main" val="3288843833"/>
              </p:ext>
            </p:extLst>
          </p:nvPr>
        </p:nvGraphicFramePr>
        <p:xfrm>
          <a:off x="824248" y="2193925"/>
          <a:ext cx="10681952" cy="2429592"/>
        </p:xfrm>
        <a:graphic>
          <a:graphicData uri="http://schemas.openxmlformats.org/drawingml/2006/table">
            <a:tbl>
              <a:tblPr firstRow="1" bandRow="1">
                <a:tableStyleId>{7DF18680-E054-41AD-8BC1-D1AEF772440D}</a:tableStyleId>
              </a:tblPr>
              <a:tblGrid>
                <a:gridCol w="5340976">
                  <a:extLst>
                    <a:ext uri="{9D8B030D-6E8A-4147-A177-3AD203B41FA5}">
                      <a16:colId xmlns:a16="http://schemas.microsoft.com/office/drawing/2014/main" val="3802213409"/>
                    </a:ext>
                  </a:extLst>
                </a:gridCol>
                <a:gridCol w="5340976">
                  <a:extLst>
                    <a:ext uri="{9D8B030D-6E8A-4147-A177-3AD203B41FA5}">
                      <a16:colId xmlns:a16="http://schemas.microsoft.com/office/drawing/2014/main" val="2557561501"/>
                    </a:ext>
                  </a:extLst>
                </a:gridCol>
              </a:tblGrid>
              <a:tr h="607398">
                <a:tc>
                  <a:txBody>
                    <a:bodyPr/>
                    <a:lstStyle/>
                    <a:p>
                      <a:pPr algn="ctr"/>
                      <a:r>
                        <a:rPr lang="en-US" dirty="0"/>
                        <a:t>NAME</a:t>
                      </a:r>
                    </a:p>
                  </a:txBody>
                  <a:tcPr/>
                </a:tc>
                <a:tc>
                  <a:txBody>
                    <a:bodyPr/>
                    <a:lstStyle/>
                    <a:p>
                      <a:pPr algn="ctr"/>
                      <a:r>
                        <a:rPr lang="en-US" dirty="0"/>
                        <a:t>HUSKY ID</a:t>
                      </a:r>
                    </a:p>
                  </a:txBody>
                  <a:tcPr/>
                </a:tc>
                <a:extLst>
                  <a:ext uri="{0D108BD9-81ED-4DB2-BD59-A6C34878D82A}">
                    <a16:rowId xmlns:a16="http://schemas.microsoft.com/office/drawing/2014/main" val="1097183761"/>
                  </a:ext>
                </a:extLst>
              </a:tr>
              <a:tr h="607398">
                <a:tc>
                  <a:txBody>
                    <a:bodyPr/>
                    <a:lstStyle/>
                    <a:p>
                      <a:pPr algn="ctr"/>
                      <a:r>
                        <a:rPr lang="en-US" dirty="0"/>
                        <a:t>ANISH SURTI</a:t>
                      </a:r>
                    </a:p>
                  </a:txBody>
                  <a:tcPr/>
                </a:tc>
                <a:tc>
                  <a:txBody>
                    <a:bodyPr/>
                    <a:lstStyle/>
                    <a:p>
                      <a:pPr algn="ctr"/>
                      <a:r>
                        <a:rPr lang="en-US" sz="1800" kern="1200" dirty="0">
                          <a:solidFill>
                            <a:schemeClr val="dk1"/>
                          </a:solidFill>
                          <a:effectLst/>
                          <a:latin typeface="+mn-lt"/>
                          <a:ea typeface="+mn-ea"/>
                          <a:cs typeface="+mn-cs"/>
                        </a:rPr>
                        <a:t>001814243</a:t>
                      </a:r>
                      <a:endParaRPr lang="en-US" dirty="0"/>
                    </a:p>
                  </a:txBody>
                  <a:tcPr/>
                </a:tc>
                <a:extLst>
                  <a:ext uri="{0D108BD9-81ED-4DB2-BD59-A6C34878D82A}">
                    <a16:rowId xmlns:a16="http://schemas.microsoft.com/office/drawing/2014/main" val="3414155923"/>
                  </a:ext>
                </a:extLst>
              </a:tr>
              <a:tr h="607398">
                <a:tc>
                  <a:txBody>
                    <a:bodyPr/>
                    <a:lstStyle/>
                    <a:p>
                      <a:pPr algn="ctr"/>
                      <a:r>
                        <a:rPr lang="en-US" dirty="0"/>
                        <a:t>NILANK SHARMA</a:t>
                      </a:r>
                    </a:p>
                  </a:txBody>
                  <a:tcPr/>
                </a:tc>
                <a:tc>
                  <a:txBody>
                    <a:bodyPr/>
                    <a:lstStyle/>
                    <a:p>
                      <a:pPr algn="ctr"/>
                      <a:r>
                        <a:rPr lang="en-US" sz="1800" kern="1200" dirty="0">
                          <a:solidFill>
                            <a:schemeClr val="dk1"/>
                          </a:solidFill>
                          <a:effectLst/>
                          <a:latin typeface="+mn-lt"/>
                          <a:ea typeface="+mn-ea"/>
                          <a:cs typeface="+mn-cs"/>
                        </a:rPr>
                        <a:t>001279669</a:t>
                      </a:r>
                      <a:endParaRPr lang="en-US" dirty="0"/>
                    </a:p>
                  </a:txBody>
                  <a:tcPr/>
                </a:tc>
                <a:extLst>
                  <a:ext uri="{0D108BD9-81ED-4DB2-BD59-A6C34878D82A}">
                    <a16:rowId xmlns:a16="http://schemas.microsoft.com/office/drawing/2014/main" val="2155920719"/>
                  </a:ext>
                </a:extLst>
              </a:tr>
              <a:tr h="607398">
                <a:tc>
                  <a:txBody>
                    <a:bodyPr/>
                    <a:lstStyle/>
                    <a:p>
                      <a:pPr algn="ctr"/>
                      <a:r>
                        <a:rPr lang="en-US" sz="1800" kern="1200" dirty="0">
                          <a:solidFill>
                            <a:schemeClr val="dk1"/>
                          </a:solidFill>
                          <a:effectLst/>
                          <a:latin typeface="+mn-lt"/>
                          <a:ea typeface="+mn-ea"/>
                          <a:cs typeface="+mn-cs"/>
                        </a:rPr>
                        <a:t>SIDHARTH UPADHYAY</a:t>
                      </a:r>
                      <a:endParaRPr lang="en-US" dirty="0"/>
                    </a:p>
                  </a:txBody>
                  <a:tcPr/>
                </a:tc>
                <a:tc>
                  <a:txBody>
                    <a:bodyPr/>
                    <a:lstStyle/>
                    <a:p>
                      <a:pPr algn="ctr"/>
                      <a:r>
                        <a:rPr lang="en-US" sz="1800" kern="1200" dirty="0">
                          <a:solidFill>
                            <a:schemeClr val="dk1"/>
                          </a:solidFill>
                          <a:effectLst/>
                          <a:latin typeface="+mn-lt"/>
                          <a:ea typeface="+mn-ea"/>
                          <a:cs typeface="+mn-cs"/>
                        </a:rPr>
                        <a:t>001389944</a:t>
                      </a:r>
                      <a:endParaRPr lang="en-US" dirty="0"/>
                    </a:p>
                  </a:txBody>
                  <a:tcPr/>
                </a:tc>
                <a:extLst>
                  <a:ext uri="{0D108BD9-81ED-4DB2-BD59-A6C34878D82A}">
                    <a16:rowId xmlns:a16="http://schemas.microsoft.com/office/drawing/2014/main" val="1035682422"/>
                  </a:ext>
                </a:extLst>
              </a:tr>
            </a:tbl>
          </a:graphicData>
        </a:graphic>
      </p:graphicFrame>
    </p:spTree>
    <p:extLst>
      <p:ext uri="{BB962C8B-B14F-4D97-AF65-F5344CB8AC3E}">
        <p14:creationId xmlns:p14="http://schemas.microsoft.com/office/powerpoint/2010/main" val="360988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FBD64-F466-4800-A3B7-0FC068338919}"/>
              </a:ext>
            </a:extLst>
          </p:cNvPr>
          <p:cNvSpPr>
            <a:spLocks noGrp="1"/>
          </p:cNvSpPr>
          <p:nvPr>
            <p:ph type="title"/>
          </p:nvPr>
        </p:nvSpPr>
        <p:spPr>
          <a:xfrm>
            <a:off x="685800" y="764373"/>
            <a:ext cx="10820400" cy="1293028"/>
          </a:xfrm>
        </p:spPr>
        <p:txBody>
          <a:bodyPr/>
          <a:lstStyle/>
          <a:p>
            <a:pPr algn="ctr"/>
            <a:r>
              <a:rPr lang="en-US" dirty="0"/>
              <a:t>ORDERS</a:t>
            </a:r>
          </a:p>
        </p:txBody>
      </p:sp>
      <p:sp>
        <p:nvSpPr>
          <p:cNvPr id="5" name="Content Placeholder 4">
            <a:extLst>
              <a:ext uri="{FF2B5EF4-FFF2-40B4-BE49-F238E27FC236}">
                <a16:creationId xmlns:a16="http://schemas.microsoft.com/office/drawing/2014/main" id="{A6BD9EF6-84BD-44D0-814F-4BBFA1F8B3AF}"/>
              </a:ext>
            </a:extLst>
          </p:cNvPr>
          <p:cNvSpPr>
            <a:spLocks noGrp="1"/>
          </p:cNvSpPr>
          <p:nvPr>
            <p:ph sz="half" idx="1"/>
          </p:nvPr>
        </p:nvSpPr>
        <p:spPr/>
        <p:txBody>
          <a:bodyPr/>
          <a:lstStyle/>
          <a:p>
            <a:endParaRPr lang="en-US" dirty="0"/>
          </a:p>
          <a:p>
            <a:r>
              <a:rPr lang="en-US" dirty="0"/>
              <a:t>Implemented column computation on the column of </a:t>
            </a:r>
            <a:r>
              <a:rPr lang="en-US" dirty="0" err="1"/>
              <a:t>Order_Total</a:t>
            </a:r>
            <a:r>
              <a:rPr lang="en-US" dirty="0"/>
              <a:t> of ORDERS table.</a:t>
            </a:r>
          </a:p>
          <a:p>
            <a:r>
              <a:rPr lang="en-US" dirty="0"/>
              <a:t>We calculated the total of orders of a customer by calculating the individual orders belongs to that customer id by using the </a:t>
            </a:r>
            <a:r>
              <a:rPr lang="en-US" dirty="0" err="1"/>
              <a:t>Line_Total</a:t>
            </a:r>
            <a:r>
              <a:rPr lang="en-US" dirty="0"/>
              <a:t> of ORDER_DETAILS table .</a:t>
            </a:r>
          </a:p>
          <a:p>
            <a:pPr marL="0" indent="0">
              <a:buNone/>
            </a:pPr>
            <a:endParaRPr lang="en-US" dirty="0"/>
          </a:p>
        </p:txBody>
      </p:sp>
      <p:pic>
        <p:nvPicPr>
          <p:cNvPr id="8" name="Content Placeholder 7">
            <a:extLst>
              <a:ext uri="{FF2B5EF4-FFF2-40B4-BE49-F238E27FC236}">
                <a16:creationId xmlns:a16="http://schemas.microsoft.com/office/drawing/2014/main" id="{46427448-AB60-4D52-9616-5A07A4822545}"/>
              </a:ext>
            </a:extLst>
          </p:cNvPr>
          <p:cNvPicPr>
            <a:picLocks noGrp="1" noChangeAspect="1"/>
          </p:cNvPicPr>
          <p:nvPr>
            <p:ph sz="half" idx="2"/>
          </p:nvPr>
        </p:nvPicPr>
        <p:blipFill>
          <a:blip r:embed="rId2"/>
          <a:stretch>
            <a:fillRect/>
          </a:stretch>
        </p:blipFill>
        <p:spPr>
          <a:xfrm>
            <a:off x="6172199" y="2194559"/>
            <a:ext cx="5843789" cy="3639571"/>
          </a:xfrm>
        </p:spPr>
      </p:pic>
    </p:spTree>
    <p:extLst>
      <p:ext uri="{BB962C8B-B14F-4D97-AF65-F5344CB8AC3E}">
        <p14:creationId xmlns:p14="http://schemas.microsoft.com/office/powerpoint/2010/main" val="68398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3FBC-16FF-4617-A77C-8C13D2503727}"/>
              </a:ext>
            </a:extLst>
          </p:cNvPr>
          <p:cNvSpPr>
            <a:spLocks noGrp="1"/>
          </p:cNvSpPr>
          <p:nvPr>
            <p:ph type="title"/>
          </p:nvPr>
        </p:nvSpPr>
        <p:spPr>
          <a:xfrm>
            <a:off x="685800" y="764373"/>
            <a:ext cx="10820400" cy="1293028"/>
          </a:xfrm>
        </p:spPr>
        <p:txBody>
          <a:bodyPr/>
          <a:lstStyle/>
          <a:p>
            <a:pPr algn="ctr"/>
            <a:r>
              <a:rPr lang="en-US" dirty="0"/>
              <a:t>CHECK CONSTRAINTS</a:t>
            </a:r>
          </a:p>
        </p:txBody>
      </p:sp>
      <p:sp>
        <p:nvSpPr>
          <p:cNvPr id="3" name="Content Placeholder 2">
            <a:extLst>
              <a:ext uri="{FF2B5EF4-FFF2-40B4-BE49-F238E27FC236}">
                <a16:creationId xmlns:a16="http://schemas.microsoft.com/office/drawing/2014/main" id="{A57D9BBA-4BCF-4CE3-82DA-8848310E646A}"/>
              </a:ext>
            </a:extLst>
          </p:cNvPr>
          <p:cNvSpPr>
            <a:spLocks noGrp="1"/>
          </p:cNvSpPr>
          <p:nvPr>
            <p:ph sz="half" idx="1"/>
          </p:nvPr>
        </p:nvSpPr>
        <p:spPr/>
        <p:txBody>
          <a:bodyPr/>
          <a:lstStyle/>
          <a:p>
            <a:r>
              <a:rPr lang="en-US" dirty="0"/>
              <a:t>Implemented the check constraints on the table ORDERS.</a:t>
            </a:r>
          </a:p>
          <a:p>
            <a:r>
              <a:rPr lang="en-US" dirty="0"/>
              <a:t>We won’t be able to edit the column  </a:t>
            </a:r>
            <a:r>
              <a:rPr lang="en-US" dirty="0" err="1"/>
              <a:t>Order_Status</a:t>
            </a:r>
            <a:r>
              <a:rPr lang="en-US" dirty="0"/>
              <a:t> from ‘Initial’ to ‘Complete’ until and unless the </a:t>
            </a:r>
            <a:r>
              <a:rPr lang="en-US" dirty="0" err="1"/>
              <a:t>payment_status</a:t>
            </a:r>
            <a:r>
              <a:rPr lang="en-US" dirty="0"/>
              <a:t> changes from 0 to 1</a:t>
            </a:r>
          </a:p>
          <a:p>
            <a:r>
              <a:rPr lang="en-US" dirty="0"/>
              <a:t>To do this we also used the table PAYMENT_METHOD and column ‘status’ of it</a:t>
            </a:r>
          </a:p>
        </p:txBody>
      </p:sp>
      <p:pic>
        <p:nvPicPr>
          <p:cNvPr id="6" name="Content Placeholder 5">
            <a:extLst>
              <a:ext uri="{FF2B5EF4-FFF2-40B4-BE49-F238E27FC236}">
                <a16:creationId xmlns:a16="http://schemas.microsoft.com/office/drawing/2014/main" id="{1046C97C-355D-42B6-B54E-F91108A2C9EE}"/>
              </a:ext>
            </a:extLst>
          </p:cNvPr>
          <p:cNvPicPr>
            <a:picLocks noGrp="1" noChangeAspect="1"/>
          </p:cNvPicPr>
          <p:nvPr>
            <p:ph sz="half" idx="2"/>
          </p:nvPr>
        </p:nvPicPr>
        <p:blipFill>
          <a:blip r:embed="rId2"/>
          <a:stretch>
            <a:fillRect/>
          </a:stretch>
        </p:blipFill>
        <p:spPr>
          <a:xfrm>
            <a:off x="6172199" y="2194560"/>
            <a:ext cx="5586211" cy="3704106"/>
          </a:xfrm>
        </p:spPr>
      </p:pic>
    </p:spTree>
    <p:extLst>
      <p:ext uri="{BB962C8B-B14F-4D97-AF65-F5344CB8AC3E}">
        <p14:creationId xmlns:p14="http://schemas.microsoft.com/office/powerpoint/2010/main" val="365008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2FA0-A984-44B0-915D-14489173E092}"/>
              </a:ext>
            </a:extLst>
          </p:cNvPr>
          <p:cNvSpPr>
            <a:spLocks noGrp="1"/>
          </p:cNvSpPr>
          <p:nvPr>
            <p:ph type="title"/>
          </p:nvPr>
        </p:nvSpPr>
        <p:spPr>
          <a:xfrm>
            <a:off x="685800" y="764373"/>
            <a:ext cx="10820400" cy="1293028"/>
          </a:xfrm>
        </p:spPr>
        <p:txBody>
          <a:bodyPr/>
          <a:lstStyle/>
          <a:p>
            <a:pPr algn="ctr"/>
            <a:r>
              <a:rPr lang="en-US" dirty="0"/>
              <a:t>ORDERS, ORDER_DETAILS, CUSTOMERS</a:t>
            </a:r>
          </a:p>
        </p:txBody>
      </p:sp>
      <p:sp>
        <p:nvSpPr>
          <p:cNvPr id="3" name="Content Placeholder 2">
            <a:extLst>
              <a:ext uri="{FF2B5EF4-FFF2-40B4-BE49-F238E27FC236}">
                <a16:creationId xmlns:a16="http://schemas.microsoft.com/office/drawing/2014/main" id="{DA5D7654-6381-4AFC-88AC-7C8CC7E659C9}"/>
              </a:ext>
            </a:extLst>
          </p:cNvPr>
          <p:cNvSpPr>
            <a:spLocks noGrp="1"/>
          </p:cNvSpPr>
          <p:nvPr>
            <p:ph sz="half" idx="1"/>
          </p:nvPr>
        </p:nvSpPr>
        <p:spPr/>
        <p:txBody>
          <a:bodyPr/>
          <a:lstStyle/>
          <a:p>
            <a:endParaRPr lang="en-US" dirty="0"/>
          </a:p>
          <a:p>
            <a:r>
              <a:rPr lang="en-US" dirty="0"/>
              <a:t>To find the sum of expenditures of customers which they spent on an art with their </a:t>
            </a:r>
            <a:r>
              <a:rPr lang="en-US" dirty="0" err="1"/>
              <a:t>Art_ID</a:t>
            </a:r>
            <a:r>
              <a:rPr lang="en-US" dirty="0"/>
              <a:t> and </a:t>
            </a:r>
            <a:r>
              <a:rPr lang="en-US" dirty="0" err="1"/>
              <a:t>Order_ID</a:t>
            </a:r>
            <a:endParaRPr lang="en-US" dirty="0"/>
          </a:p>
          <a:p>
            <a:r>
              <a:rPr lang="en-US" dirty="0"/>
              <a:t>SUM of </a:t>
            </a:r>
            <a:r>
              <a:rPr lang="en-US" dirty="0" err="1"/>
              <a:t>Order_Total</a:t>
            </a:r>
            <a:r>
              <a:rPr lang="en-US" dirty="0"/>
              <a:t> belong to that </a:t>
            </a:r>
            <a:r>
              <a:rPr lang="en-US" dirty="0" err="1"/>
              <a:t>Order_ID</a:t>
            </a:r>
            <a:r>
              <a:rPr lang="en-US" dirty="0"/>
              <a:t> of that </a:t>
            </a:r>
            <a:r>
              <a:rPr lang="en-US" dirty="0" err="1"/>
              <a:t>Customer_ID</a:t>
            </a:r>
            <a:endParaRPr lang="en-US" dirty="0"/>
          </a:p>
        </p:txBody>
      </p:sp>
      <p:pic>
        <p:nvPicPr>
          <p:cNvPr id="8" name="Content Placeholder 7">
            <a:extLst>
              <a:ext uri="{FF2B5EF4-FFF2-40B4-BE49-F238E27FC236}">
                <a16:creationId xmlns:a16="http://schemas.microsoft.com/office/drawing/2014/main" id="{A125559D-87DC-4FB8-A325-DEE1839AFF0C}"/>
              </a:ext>
            </a:extLst>
          </p:cNvPr>
          <p:cNvPicPr>
            <a:picLocks noGrp="1" noChangeAspect="1"/>
          </p:cNvPicPr>
          <p:nvPr>
            <p:ph sz="half" idx="2"/>
          </p:nvPr>
        </p:nvPicPr>
        <p:blipFill>
          <a:blip r:embed="rId2"/>
          <a:stretch>
            <a:fillRect/>
          </a:stretch>
        </p:blipFill>
        <p:spPr>
          <a:xfrm>
            <a:off x="6172199" y="2194559"/>
            <a:ext cx="5792273" cy="3899067"/>
          </a:xfrm>
        </p:spPr>
      </p:pic>
    </p:spTree>
    <p:extLst>
      <p:ext uri="{BB962C8B-B14F-4D97-AF65-F5344CB8AC3E}">
        <p14:creationId xmlns:p14="http://schemas.microsoft.com/office/powerpoint/2010/main" val="4193581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4195-A1F9-4D47-85BB-8F10F5AEBB39}"/>
              </a:ext>
            </a:extLst>
          </p:cNvPr>
          <p:cNvSpPr>
            <a:spLocks noGrp="1"/>
          </p:cNvSpPr>
          <p:nvPr>
            <p:ph type="title"/>
          </p:nvPr>
        </p:nvSpPr>
        <p:spPr>
          <a:xfrm>
            <a:off x="685800" y="764373"/>
            <a:ext cx="10820400" cy="1293028"/>
          </a:xfrm>
        </p:spPr>
        <p:txBody>
          <a:bodyPr/>
          <a:lstStyle/>
          <a:p>
            <a:pPr algn="ctr"/>
            <a:r>
              <a:rPr lang="en-US" dirty="0"/>
              <a:t>ARTISTS, ARTS, ORDER_DETAILS</a:t>
            </a:r>
          </a:p>
        </p:txBody>
      </p:sp>
      <p:sp>
        <p:nvSpPr>
          <p:cNvPr id="3" name="Content Placeholder 2">
            <a:extLst>
              <a:ext uri="{FF2B5EF4-FFF2-40B4-BE49-F238E27FC236}">
                <a16:creationId xmlns:a16="http://schemas.microsoft.com/office/drawing/2014/main" id="{1740187C-6C54-4185-9545-3F53F2F9D5F3}"/>
              </a:ext>
            </a:extLst>
          </p:cNvPr>
          <p:cNvSpPr>
            <a:spLocks noGrp="1"/>
          </p:cNvSpPr>
          <p:nvPr>
            <p:ph sz="half" idx="1"/>
          </p:nvPr>
        </p:nvSpPr>
        <p:spPr/>
        <p:txBody>
          <a:bodyPr/>
          <a:lstStyle/>
          <a:p>
            <a:endParaRPr lang="en-US" dirty="0"/>
          </a:p>
          <a:p>
            <a:r>
              <a:rPr lang="en-US" dirty="0"/>
              <a:t>Created Index - artists name (ARTISTS), art title (Art Title), art id (Art ID)</a:t>
            </a:r>
          </a:p>
          <a:p>
            <a:r>
              <a:rPr lang="en-US" dirty="0"/>
              <a:t>To search the art of a particular artists with art title and artists name and display the price of art and type of it.</a:t>
            </a:r>
          </a:p>
        </p:txBody>
      </p:sp>
      <p:pic>
        <p:nvPicPr>
          <p:cNvPr id="6" name="Content Placeholder 5">
            <a:extLst>
              <a:ext uri="{FF2B5EF4-FFF2-40B4-BE49-F238E27FC236}">
                <a16:creationId xmlns:a16="http://schemas.microsoft.com/office/drawing/2014/main" id="{A88A18E2-1D19-4758-8815-E18C234FB407}"/>
              </a:ext>
            </a:extLst>
          </p:cNvPr>
          <p:cNvPicPr>
            <a:picLocks noGrp="1" noChangeAspect="1"/>
          </p:cNvPicPr>
          <p:nvPr>
            <p:ph sz="half" idx="2"/>
          </p:nvPr>
        </p:nvPicPr>
        <p:blipFill>
          <a:blip r:embed="rId2"/>
          <a:stretch>
            <a:fillRect/>
          </a:stretch>
        </p:blipFill>
        <p:spPr>
          <a:xfrm>
            <a:off x="6172199" y="2194559"/>
            <a:ext cx="5882425" cy="3899068"/>
          </a:xfrm>
        </p:spPr>
      </p:pic>
    </p:spTree>
    <p:extLst>
      <p:ext uri="{BB962C8B-B14F-4D97-AF65-F5344CB8AC3E}">
        <p14:creationId xmlns:p14="http://schemas.microsoft.com/office/powerpoint/2010/main" val="27733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5415-CE55-4822-865D-584D9DA37D90}"/>
              </a:ext>
            </a:extLst>
          </p:cNvPr>
          <p:cNvSpPr>
            <a:spLocks noGrp="1"/>
          </p:cNvSpPr>
          <p:nvPr>
            <p:ph type="title"/>
          </p:nvPr>
        </p:nvSpPr>
        <p:spPr>
          <a:xfrm>
            <a:off x="685800" y="764373"/>
            <a:ext cx="10820400" cy="1293028"/>
          </a:xfrm>
        </p:spPr>
        <p:txBody>
          <a:bodyPr/>
          <a:lstStyle/>
          <a:p>
            <a:pPr algn="ctr"/>
            <a:r>
              <a:rPr lang="en-US" dirty="0"/>
              <a:t>ORDERS, EXHIBITIONS</a:t>
            </a:r>
          </a:p>
        </p:txBody>
      </p:sp>
      <p:sp>
        <p:nvSpPr>
          <p:cNvPr id="3" name="Content Placeholder 2">
            <a:extLst>
              <a:ext uri="{FF2B5EF4-FFF2-40B4-BE49-F238E27FC236}">
                <a16:creationId xmlns:a16="http://schemas.microsoft.com/office/drawing/2014/main" id="{9385E5DB-D5C7-4297-A99E-660BC2301ED3}"/>
              </a:ext>
            </a:extLst>
          </p:cNvPr>
          <p:cNvSpPr>
            <a:spLocks noGrp="1"/>
          </p:cNvSpPr>
          <p:nvPr>
            <p:ph sz="half" idx="1"/>
          </p:nvPr>
        </p:nvSpPr>
        <p:spPr/>
        <p:txBody>
          <a:bodyPr/>
          <a:lstStyle/>
          <a:p>
            <a:endParaRPr lang="en-US" dirty="0"/>
          </a:p>
          <a:p>
            <a:r>
              <a:rPr lang="en-US" dirty="0"/>
              <a:t>To calculate the total money earned by the exhibition by exhibition name and date.</a:t>
            </a:r>
          </a:p>
          <a:p>
            <a:r>
              <a:rPr lang="en-US" dirty="0"/>
              <a:t>Display date, exhibition name, money earned by it in the report</a:t>
            </a:r>
          </a:p>
        </p:txBody>
      </p:sp>
      <p:pic>
        <p:nvPicPr>
          <p:cNvPr id="6" name="Content Placeholder 5">
            <a:extLst>
              <a:ext uri="{FF2B5EF4-FFF2-40B4-BE49-F238E27FC236}">
                <a16:creationId xmlns:a16="http://schemas.microsoft.com/office/drawing/2014/main" id="{97393690-32C1-4AF9-8057-088E2BC053B5}"/>
              </a:ext>
            </a:extLst>
          </p:cNvPr>
          <p:cNvPicPr>
            <a:picLocks noGrp="1" noChangeAspect="1"/>
          </p:cNvPicPr>
          <p:nvPr>
            <p:ph sz="half" idx="2"/>
          </p:nvPr>
        </p:nvPicPr>
        <p:blipFill>
          <a:blip r:embed="rId2"/>
          <a:stretch>
            <a:fillRect/>
          </a:stretch>
        </p:blipFill>
        <p:spPr>
          <a:xfrm>
            <a:off x="6172199" y="2194559"/>
            <a:ext cx="5882425" cy="3899068"/>
          </a:xfrm>
        </p:spPr>
      </p:pic>
    </p:spTree>
    <p:extLst>
      <p:ext uri="{BB962C8B-B14F-4D97-AF65-F5344CB8AC3E}">
        <p14:creationId xmlns:p14="http://schemas.microsoft.com/office/powerpoint/2010/main" val="575745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CA88-F57A-4CDA-884A-F2B5FED918F2}"/>
              </a:ext>
            </a:extLst>
          </p:cNvPr>
          <p:cNvSpPr>
            <a:spLocks noGrp="1"/>
          </p:cNvSpPr>
          <p:nvPr>
            <p:ph type="title"/>
          </p:nvPr>
        </p:nvSpPr>
        <p:spPr>
          <a:xfrm>
            <a:off x="685800" y="764373"/>
            <a:ext cx="10820400" cy="1293028"/>
          </a:xfrm>
        </p:spPr>
        <p:txBody>
          <a:bodyPr/>
          <a:lstStyle/>
          <a:p>
            <a:pPr algn="ctr"/>
            <a:r>
              <a:rPr lang="en-US" dirty="0"/>
              <a:t>CUSTOMERS, ORDERS</a:t>
            </a:r>
          </a:p>
        </p:txBody>
      </p:sp>
      <p:sp>
        <p:nvSpPr>
          <p:cNvPr id="3" name="Content Placeholder 2">
            <a:extLst>
              <a:ext uri="{FF2B5EF4-FFF2-40B4-BE49-F238E27FC236}">
                <a16:creationId xmlns:a16="http://schemas.microsoft.com/office/drawing/2014/main" id="{E660F665-A865-4EEF-B011-B373314B5FFA}"/>
              </a:ext>
            </a:extLst>
          </p:cNvPr>
          <p:cNvSpPr>
            <a:spLocks noGrp="1"/>
          </p:cNvSpPr>
          <p:nvPr>
            <p:ph sz="half" idx="1"/>
          </p:nvPr>
        </p:nvSpPr>
        <p:spPr/>
        <p:txBody>
          <a:bodyPr/>
          <a:lstStyle/>
          <a:p>
            <a:endParaRPr lang="en-US" dirty="0"/>
          </a:p>
          <a:p>
            <a:r>
              <a:rPr lang="en-US" dirty="0"/>
              <a:t>To add a rank without gaps in the ranking based on total orders in the descending order partition by address</a:t>
            </a:r>
          </a:p>
        </p:txBody>
      </p:sp>
      <p:pic>
        <p:nvPicPr>
          <p:cNvPr id="6" name="Content Placeholder 5">
            <a:extLst>
              <a:ext uri="{FF2B5EF4-FFF2-40B4-BE49-F238E27FC236}">
                <a16:creationId xmlns:a16="http://schemas.microsoft.com/office/drawing/2014/main" id="{D788D4EB-BFA9-4148-9ED9-5115B2FA36A4}"/>
              </a:ext>
            </a:extLst>
          </p:cNvPr>
          <p:cNvPicPr>
            <a:picLocks noGrp="1" noChangeAspect="1"/>
          </p:cNvPicPr>
          <p:nvPr>
            <p:ph sz="half" idx="2"/>
          </p:nvPr>
        </p:nvPicPr>
        <p:blipFill>
          <a:blip r:embed="rId2"/>
          <a:stretch>
            <a:fillRect/>
          </a:stretch>
        </p:blipFill>
        <p:spPr>
          <a:xfrm>
            <a:off x="6172199" y="2194559"/>
            <a:ext cx="5882425" cy="3806996"/>
          </a:xfrm>
        </p:spPr>
      </p:pic>
    </p:spTree>
    <p:extLst>
      <p:ext uri="{BB962C8B-B14F-4D97-AF65-F5344CB8AC3E}">
        <p14:creationId xmlns:p14="http://schemas.microsoft.com/office/powerpoint/2010/main" val="3138688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E858-D870-4F35-BAA2-AD3814BF69A4}"/>
              </a:ext>
            </a:extLst>
          </p:cNvPr>
          <p:cNvSpPr>
            <a:spLocks noGrp="1"/>
          </p:cNvSpPr>
          <p:nvPr>
            <p:ph type="title"/>
          </p:nvPr>
        </p:nvSpPr>
        <p:spPr>
          <a:xfrm>
            <a:off x="685800" y="764373"/>
            <a:ext cx="10820400" cy="1293028"/>
          </a:xfrm>
        </p:spPr>
        <p:txBody>
          <a:bodyPr/>
          <a:lstStyle/>
          <a:p>
            <a:pPr algn="ctr"/>
            <a:r>
              <a:rPr lang="en-US" dirty="0"/>
              <a:t>ARTS, ORDERS, ORDER_DETAILS</a:t>
            </a:r>
          </a:p>
        </p:txBody>
      </p:sp>
      <p:sp>
        <p:nvSpPr>
          <p:cNvPr id="3" name="Content Placeholder 2">
            <a:extLst>
              <a:ext uri="{FF2B5EF4-FFF2-40B4-BE49-F238E27FC236}">
                <a16:creationId xmlns:a16="http://schemas.microsoft.com/office/drawing/2014/main" id="{61E2EBC3-C50D-4782-A268-6D0486DA16A1}"/>
              </a:ext>
            </a:extLst>
          </p:cNvPr>
          <p:cNvSpPr>
            <a:spLocks noGrp="1"/>
          </p:cNvSpPr>
          <p:nvPr>
            <p:ph sz="half" idx="1"/>
          </p:nvPr>
        </p:nvSpPr>
        <p:spPr/>
        <p:txBody>
          <a:bodyPr/>
          <a:lstStyle/>
          <a:p>
            <a:endParaRPr lang="en-US" dirty="0"/>
          </a:p>
          <a:p>
            <a:r>
              <a:rPr lang="en-US" dirty="0"/>
              <a:t>To list the most popular </a:t>
            </a:r>
            <a:r>
              <a:rPr lang="en-US" dirty="0" err="1"/>
              <a:t>art_type</a:t>
            </a:r>
            <a:r>
              <a:rPr lang="en-US" dirty="0"/>
              <a:t> for each month of 2019, considering all products sold in each month. </a:t>
            </a:r>
          </a:p>
          <a:p>
            <a:r>
              <a:rPr lang="en-US" dirty="0"/>
              <a:t>The most popular </a:t>
            </a:r>
            <a:r>
              <a:rPr lang="en-US" dirty="0" err="1"/>
              <a:t>art_type</a:t>
            </a:r>
            <a:r>
              <a:rPr lang="en-US" dirty="0"/>
              <a:t> had the highest total quantity sold for all products in that art.</a:t>
            </a:r>
          </a:p>
        </p:txBody>
      </p:sp>
      <p:pic>
        <p:nvPicPr>
          <p:cNvPr id="6" name="Content Placeholder 5">
            <a:extLst>
              <a:ext uri="{FF2B5EF4-FFF2-40B4-BE49-F238E27FC236}">
                <a16:creationId xmlns:a16="http://schemas.microsoft.com/office/drawing/2014/main" id="{078C9E3E-1A57-4E8C-B814-CA5733722D7C}"/>
              </a:ext>
            </a:extLst>
          </p:cNvPr>
          <p:cNvPicPr>
            <a:picLocks noGrp="1" noChangeAspect="1"/>
          </p:cNvPicPr>
          <p:nvPr>
            <p:ph sz="half" idx="2"/>
          </p:nvPr>
        </p:nvPicPr>
        <p:blipFill>
          <a:blip r:embed="rId2"/>
          <a:stretch>
            <a:fillRect/>
          </a:stretch>
        </p:blipFill>
        <p:spPr>
          <a:xfrm>
            <a:off x="6432433" y="2193925"/>
            <a:ext cx="5544919" cy="4335664"/>
          </a:xfrm>
        </p:spPr>
      </p:pic>
    </p:spTree>
    <p:extLst>
      <p:ext uri="{BB962C8B-B14F-4D97-AF65-F5344CB8AC3E}">
        <p14:creationId xmlns:p14="http://schemas.microsoft.com/office/powerpoint/2010/main" val="16542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E33F-CC9B-4B5D-BFEF-F53005F49F8F}"/>
              </a:ext>
            </a:extLst>
          </p:cNvPr>
          <p:cNvSpPr>
            <a:spLocks noGrp="1"/>
          </p:cNvSpPr>
          <p:nvPr>
            <p:ph type="title"/>
          </p:nvPr>
        </p:nvSpPr>
        <p:spPr>
          <a:xfrm>
            <a:off x="592428" y="764373"/>
            <a:ext cx="10913772" cy="1293028"/>
          </a:xfrm>
        </p:spPr>
        <p:txBody>
          <a:bodyPr/>
          <a:lstStyle/>
          <a:p>
            <a:pPr algn="ctr"/>
            <a:r>
              <a:rPr lang="en-US" dirty="0"/>
              <a:t>GALLERY, EMPLOYEES, WAGES</a:t>
            </a:r>
          </a:p>
        </p:txBody>
      </p:sp>
      <p:sp>
        <p:nvSpPr>
          <p:cNvPr id="3" name="Content Placeholder 2">
            <a:extLst>
              <a:ext uri="{FF2B5EF4-FFF2-40B4-BE49-F238E27FC236}">
                <a16:creationId xmlns:a16="http://schemas.microsoft.com/office/drawing/2014/main" id="{CE9F3637-9829-4FB8-9F1E-001707C0D875}"/>
              </a:ext>
            </a:extLst>
          </p:cNvPr>
          <p:cNvSpPr>
            <a:spLocks noGrp="1"/>
          </p:cNvSpPr>
          <p:nvPr>
            <p:ph sz="half" idx="1"/>
          </p:nvPr>
        </p:nvSpPr>
        <p:spPr/>
        <p:txBody>
          <a:bodyPr/>
          <a:lstStyle/>
          <a:p>
            <a:endParaRPr lang="en-US" dirty="0"/>
          </a:p>
          <a:p>
            <a:r>
              <a:rPr lang="en-US" dirty="0"/>
              <a:t>To calculate the average, maximum, minimum, and standard deviation of salary (pay rate) according to the gallery and number of employees working in the gallery.</a:t>
            </a:r>
          </a:p>
        </p:txBody>
      </p:sp>
      <p:pic>
        <p:nvPicPr>
          <p:cNvPr id="6" name="Content Placeholder 5">
            <a:extLst>
              <a:ext uri="{FF2B5EF4-FFF2-40B4-BE49-F238E27FC236}">
                <a16:creationId xmlns:a16="http://schemas.microsoft.com/office/drawing/2014/main" id="{5440A3F8-7CED-450B-8910-D9B0FE76BD65}"/>
              </a:ext>
            </a:extLst>
          </p:cNvPr>
          <p:cNvPicPr>
            <a:picLocks noGrp="1" noChangeAspect="1"/>
          </p:cNvPicPr>
          <p:nvPr>
            <p:ph sz="half" idx="2"/>
          </p:nvPr>
        </p:nvPicPr>
        <p:blipFill>
          <a:blip r:embed="rId2"/>
          <a:stretch>
            <a:fillRect/>
          </a:stretch>
        </p:blipFill>
        <p:spPr>
          <a:xfrm>
            <a:off x="6617594" y="2057401"/>
            <a:ext cx="5334000" cy="4562340"/>
          </a:xfrm>
        </p:spPr>
      </p:pic>
    </p:spTree>
    <p:extLst>
      <p:ext uri="{BB962C8B-B14F-4D97-AF65-F5344CB8AC3E}">
        <p14:creationId xmlns:p14="http://schemas.microsoft.com/office/powerpoint/2010/main" val="1143799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A9453D-B7C2-46B9-989F-CCEF58742DF3}"/>
              </a:ext>
            </a:extLst>
          </p:cNvPr>
          <p:cNvSpPr>
            <a:spLocks noGrp="1"/>
          </p:cNvSpPr>
          <p:nvPr>
            <p:ph type="title"/>
          </p:nvPr>
        </p:nvSpPr>
        <p:spPr>
          <a:xfrm>
            <a:off x="1517560" y="2580294"/>
            <a:ext cx="9094632" cy="1293028"/>
          </a:xfrm>
        </p:spPr>
        <p:txBody>
          <a:bodyPr/>
          <a:lstStyle/>
          <a:p>
            <a:pPr algn="ctr"/>
            <a:r>
              <a:rPr lang="en-US" dirty="0"/>
              <a:t>STORED PROCEDURE</a:t>
            </a:r>
          </a:p>
        </p:txBody>
      </p:sp>
    </p:spTree>
    <p:extLst>
      <p:ext uri="{BB962C8B-B14F-4D97-AF65-F5344CB8AC3E}">
        <p14:creationId xmlns:p14="http://schemas.microsoft.com/office/powerpoint/2010/main" val="797495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7511FC-F3CD-40F3-8F55-15296D08D5E5}"/>
              </a:ext>
            </a:extLst>
          </p:cNvPr>
          <p:cNvSpPr>
            <a:spLocks noGrp="1"/>
          </p:cNvSpPr>
          <p:nvPr>
            <p:ph type="title"/>
          </p:nvPr>
        </p:nvSpPr>
        <p:spPr>
          <a:xfrm>
            <a:off x="685800" y="764373"/>
            <a:ext cx="10820400" cy="1293028"/>
          </a:xfrm>
        </p:spPr>
        <p:txBody>
          <a:bodyPr/>
          <a:lstStyle/>
          <a:p>
            <a:pPr algn="ctr"/>
            <a:r>
              <a:rPr lang="en-US" dirty="0"/>
              <a:t>ORDERS PROCEDURE</a:t>
            </a:r>
          </a:p>
        </p:txBody>
      </p:sp>
      <p:sp>
        <p:nvSpPr>
          <p:cNvPr id="4" name="Content Placeholder 3">
            <a:extLst>
              <a:ext uri="{FF2B5EF4-FFF2-40B4-BE49-F238E27FC236}">
                <a16:creationId xmlns:a16="http://schemas.microsoft.com/office/drawing/2014/main" id="{CA21C8D7-C5FA-410B-8C72-C538A07CD5F8}"/>
              </a:ext>
            </a:extLst>
          </p:cNvPr>
          <p:cNvSpPr>
            <a:spLocks noGrp="1"/>
          </p:cNvSpPr>
          <p:nvPr>
            <p:ph sz="half" idx="1"/>
          </p:nvPr>
        </p:nvSpPr>
        <p:spPr/>
        <p:txBody>
          <a:bodyPr/>
          <a:lstStyle/>
          <a:p>
            <a:endParaRPr lang="en-US" dirty="0"/>
          </a:p>
          <a:p>
            <a:r>
              <a:rPr lang="en-US" dirty="0" err="1"/>
              <a:t>InsertOrderProcedure</a:t>
            </a:r>
            <a:r>
              <a:rPr lang="en-US" dirty="0"/>
              <a:t>: - To create a procedure which takes </a:t>
            </a:r>
            <a:r>
              <a:rPr lang="en-US" dirty="0" err="1"/>
              <a:t>customer_id</a:t>
            </a:r>
            <a:r>
              <a:rPr lang="en-US" dirty="0"/>
              <a:t>, </a:t>
            </a:r>
            <a:r>
              <a:rPr lang="en-US" dirty="0" err="1"/>
              <a:t>exhibition_id</a:t>
            </a:r>
            <a:r>
              <a:rPr lang="en-US" dirty="0"/>
              <a:t> as input parameters and insert the order into the ORDERS table associated with that </a:t>
            </a:r>
            <a:r>
              <a:rPr lang="en-US" dirty="0" err="1"/>
              <a:t>customer_id</a:t>
            </a:r>
            <a:r>
              <a:rPr lang="en-US" dirty="0"/>
              <a:t> and </a:t>
            </a:r>
            <a:r>
              <a:rPr lang="en-US" dirty="0" err="1"/>
              <a:t>exhibition_id</a:t>
            </a:r>
            <a:endParaRPr lang="en-US" dirty="0"/>
          </a:p>
        </p:txBody>
      </p:sp>
      <p:pic>
        <p:nvPicPr>
          <p:cNvPr id="7" name="Content Placeholder 6">
            <a:extLst>
              <a:ext uri="{FF2B5EF4-FFF2-40B4-BE49-F238E27FC236}">
                <a16:creationId xmlns:a16="http://schemas.microsoft.com/office/drawing/2014/main" id="{CAEC353E-8FF9-4F9F-B208-A8134172498A}"/>
              </a:ext>
            </a:extLst>
          </p:cNvPr>
          <p:cNvPicPr>
            <a:picLocks noGrp="1" noChangeAspect="1"/>
          </p:cNvPicPr>
          <p:nvPr>
            <p:ph sz="half" idx="2"/>
          </p:nvPr>
        </p:nvPicPr>
        <p:blipFill>
          <a:blip r:embed="rId2"/>
          <a:stretch>
            <a:fillRect/>
          </a:stretch>
        </p:blipFill>
        <p:spPr>
          <a:xfrm>
            <a:off x="6172202" y="2193925"/>
            <a:ext cx="5573330" cy="4515968"/>
          </a:xfrm>
        </p:spPr>
      </p:pic>
    </p:spTree>
    <p:extLst>
      <p:ext uri="{BB962C8B-B14F-4D97-AF65-F5344CB8AC3E}">
        <p14:creationId xmlns:p14="http://schemas.microsoft.com/office/powerpoint/2010/main" val="301209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76E1-1B57-44AF-8674-A5E0312B7E28}"/>
              </a:ext>
            </a:extLst>
          </p:cNvPr>
          <p:cNvSpPr>
            <a:spLocks noGrp="1"/>
          </p:cNvSpPr>
          <p:nvPr>
            <p:ph type="title"/>
          </p:nvPr>
        </p:nvSpPr>
        <p:spPr>
          <a:xfrm>
            <a:off x="685800" y="764373"/>
            <a:ext cx="10820400" cy="1293028"/>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2074E39-CCF7-4ABC-993E-05503E28099B}"/>
              </a:ext>
            </a:extLst>
          </p:cNvPr>
          <p:cNvSpPr>
            <a:spLocks noGrp="1"/>
          </p:cNvSpPr>
          <p:nvPr>
            <p:ph idx="1"/>
          </p:nvPr>
        </p:nvSpPr>
        <p:spPr/>
        <p:txBody>
          <a:bodyPr/>
          <a:lstStyle/>
          <a:p>
            <a:pPr marL="0" indent="0" algn="ctr">
              <a:buNone/>
            </a:pPr>
            <a:r>
              <a:rPr lang="en-US" dirty="0"/>
              <a:t>Northeastern Art Gallery Management is a database system that allows buyers to purchase different art styles online/offline. In addition to this, buyers also have the option to buy arts online. It provides various categories too, in buyers’ accordance. It gives privileges to buyers to create their own portfolio. </a:t>
            </a:r>
          </a:p>
          <a:p>
            <a:endParaRPr lang="en-US" dirty="0"/>
          </a:p>
        </p:txBody>
      </p:sp>
    </p:spTree>
    <p:extLst>
      <p:ext uri="{BB962C8B-B14F-4D97-AF65-F5344CB8AC3E}">
        <p14:creationId xmlns:p14="http://schemas.microsoft.com/office/powerpoint/2010/main" val="55830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5151-108F-4E0D-9008-E092F700534A}"/>
              </a:ext>
            </a:extLst>
          </p:cNvPr>
          <p:cNvSpPr>
            <a:spLocks noGrp="1"/>
          </p:cNvSpPr>
          <p:nvPr>
            <p:ph type="title"/>
          </p:nvPr>
        </p:nvSpPr>
        <p:spPr>
          <a:xfrm>
            <a:off x="685800" y="764373"/>
            <a:ext cx="10820400" cy="1293028"/>
          </a:xfrm>
        </p:spPr>
        <p:txBody>
          <a:bodyPr/>
          <a:lstStyle/>
          <a:p>
            <a:pPr algn="ctr"/>
            <a:r>
              <a:rPr lang="en-US" dirty="0" err="1"/>
              <a:t>Order_details</a:t>
            </a:r>
            <a:r>
              <a:rPr lang="en-US" dirty="0"/>
              <a:t> procedure</a:t>
            </a:r>
          </a:p>
        </p:txBody>
      </p:sp>
      <p:sp>
        <p:nvSpPr>
          <p:cNvPr id="3" name="Content Placeholder 2">
            <a:extLst>
              <a:ext uri="{FF2B5EF4-FFF2-40B4-BE49-F238E27FC236}">
                <a16:creationId xmlns:a16="http://schemas.microsoft.com/office/drawing/2014/main" id="{CCB56EE3-C1CC-4EB4-ACFC-FE2E056EBD6D}"/>
              </a:ext>
            </a:extLst>
          </p:cNvPr>
          <p:cNvSpPr>
            <a:spLocks noGrp="1"/>
          </p:cNvSpPr>
          <p:nvPr>
            <p:ph sz="half" idx="1"/>
          </p:nvPr>
        </p:nvSpPr>
        <p:spPr/>
        <p:txBody>
          <a:bodyPr/>
          <a:lstStyle/>
          <a:p>
            <a:endParaRPr lang="en-US" dirty="0"/>
          </a:p>
          <a:p>
            <a:r>
              <a:rPr lang="en-US" dirty="0" err="1"/>
              <a:t>InsertOrderDetailProcedure</a:t>
            </a:r>
            <a:r>
              <a:rPr lang="en-US" dirty="0"/>
              <a:t>: - To create a procedure which takes </a:t>
            </a:r>
            <a:r>
              <a:rPr lang="en-US" dirty="0" err="1"/>
              <a:t>order_id</a:t>
            </a:r>
            <a:r>
              <a:rPr lang="en-US" dirty="0"/>
              <a:t>, </a:t>
            </a:r>
            <a:r>
              <a:rPr lang="en-US" dirty="0" err="1"/>
              <a:t>art_id</a:t>
            </a:r>
            <a:r>
              <a:rPr lang="en-US" dirty="0"/>
              <a:t>, </a:t>
            </a:r>
            <a:r>
              <a:rPr lang="en-US" dirty="0" err="1"/>
              <a:t>line_total</a:t>
            </a:r>
            <a:r>
              <a:rPr lang="en-US" dirty="0"/>
              <a:t> as input parameters and insert the order details into the ORDER_DETAILS table associated with the input parameters.</a:t>
            </a:r>
          </a:p>
        </p:txBody>
      </p:sp>
      <p:pic>
        <p:nvPicPr>
          <p:cNvPr id="6" name="Content Placeholder 5">
            <a:extLst>
              <a:ext uri="{FF2B5EF4-FFF2-40B4-BE49-F238E27FC236}">
                <a16:creationId xmlns:a16="http://schemas.microsoft.com/office/drawing/2014/main" id="{4529B42E-6374-4705-A5A9-817735415BB8}"/>
              </a:ext>
            </a:extLst>
          </p:cNvPr>
          <p:cNvPicPr>
            <a:picLocks noGrp="1" noChangeAspect="1"/>
          </p:cNvPicPr>
          <p:nvPr>
            <p:ph sz="half" idx="2"/>
          </p:nvPr>
        </p:nvPicPr>
        <p:blipFill>
          <a:blip r:embed="rId2"/>
          <a:stretch>
            <a:fillRect/>
          </a:stretch>
        </p:blipFill>
        <p:spPr>
          <a:xfrm>
            <a:off x="6838682" y="2194559"/>
            <a:ext cx="4984123" cy="4541092"/>
          </a:xfrm>
        </p:spPr>
      </p:pic>
    </p:spTree>
    <p:extLst>
      <p:ext uri="{BB962C8B-B14F-4D97-AF65-F5344CB8AC3E}">
        <p14:creationId xmlns:p14="http://schemas.microsoft.com/office/powerpoint/2010/main" val="1554401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5529AE-8B5E-4CA2-869E-A004105C59BD}"/>
              </a:ext>
            </a:extLst>
          </p:cNvPr>
          <p:cNvSpPr>
            <a:spLocks noGrp="1"/>
          </p:cNvSpPr>
          <p:nvPr>
            <p:ph type="title"/>
          </p:nvPr>
        </p:nvSpPr>
        <p:spPr>
          <a:xfrm>
            <a:off x="1790700" y="2528779"/>
            <a:ext cx="8610600" cy="1293028"/>
          </a:xfrm>
        </p:spPr>
        <p:txBody>
          <a:bodyPr/>
          <a:lstStyle/>
          <a:p>
            <a:pPr algn="ctr"/>
            <a:r>
              <a:rPr lang="en-US" dirty="0"/>
              <a:t>VIEWS</a:t>
            </a:r>
          </a:p>
        </p:txBody>
      </p:sp>
    </p:spTree>
    <p:extLst>
      <p:ext uri="{BB962C8B-B14F-4D97-AF65-F5344CB8AC3E}">
        <p14:creationId xmlns:p14="http://schemas.microsoft.com/office/powerpoint/2010/main" val="684347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C45F-0990-4B74-AB9F-70F24CD52959}"/>
              </a:ext>
            </a:extLst>
          </p:cNvPr>
          <p:cNvSpPr>
            <a:spLocks noGrp="1"/>
          </p:cNvSpPr>
          <p:nvPr>
            <p:ph type="title"/>
          </p:nvPr>
        </p:nvSpPr>
        <p:spPr>
          <a:xfrm>
            <a:off x="837127" y="764373"/>
            <a:ext cx="10669073" cy="1293028"/>
          </a:xfrm>
        </p:spPr>
        <p:txBody>
          <a:bodyPr/>
          <a:lstStyle/>
          <a:p>
            <a:pPr algn="ctr"/>
            <a:r>
              <a:rPr lang="en-IN" dirty="0"/>
              <a:t>VW_ORDER_REPORT :</a:t>
            </a:r>
          </a:p>
        </p:txBody>
      </p:sp>
      <p:sp>
        <p:nvSpPr>
          <p:cNvPr id="3" name="Content Placeholder 2">
            <a:extLst>
              <a:ext uri="{FF2B5EF4-FFF2-40B4-BE49-F238E27FC236}">
                <a16:creationId xmlns:a16="http://schemas.microsoft.com/office/drawing/2014/main" id="{2E557701-7E65-42B0-A15F-DB83DE2D01C6}"/>
              </a:ext>
            </a:extLst>
          </p:cNvPr>
          <p:cNvSpPr>
            <a:spLocks noGrp="1"/>
          </p:cNvSpPr>
          <p:nvPr>
            <p:ph sz="half" idx="1"/>
          </p:nvPr>
        </p:nvSpPr>
        <p:spPr/>
        <p:txBody>
          <a:bodyPr/>
          <a:lstStyle/>
          <a:p>
            <a:endParaRPr lang="en-IN" dirty="0"/>
          </a:p>
          <a:p>
            <a:r>
              <a:rPr lang="en-IN" dirty="0"/>
              <a:t>VW_ORDER_REPORT : Is a view to fetch results from existing Customers and Orders tables having </a:t>
            </a:r>
            <a:r>
              <a:rPr lang="en-IN" dirty="0" err="1"/>
              <a:t>Order_Status</a:t>
            </a:r>
            <a:endParaRPr lang="en-IN" dirty="0"/>
          </a:p>
          <a:p>
            <a:r>
              <a:rPr lang="en-IN" dirty="0"/>
              <a:t>As complete for the past 3 months with </a:t>
            </a:r>
            <a:r>
              <a:rPr lang="en-IN" dirty="0" err="1"/>
              <a:t>Ordert_Total</a:t>
            </a:r>
            <a:r>
              <a:rPr lang="en-IN" dirty="0"/>
              <a:t> greater than 100.</a:t>
            </a:r>
          </a:p>
        </p:txBody>
      </p:sp>
      <p:pic>
        <p:nvPicPr>
          <p:cNvPr id="6" name="Content Placeholder 5">
            <a:extLst>
              <a:ext uri="{FF2B5EF4-FFF2-40B4-BE49-F238E27FC236}">
                <a16:creationId xmlns:a16="http://schemas.microsoft.com/office/drawing/2014/main" id="{A8C57779-06C2-4556-A1C9-5E3B26ABD751}"/>
              </a:ext>
            </a:extLst>
          </p:cNvPr>
          <p:cNvPicPr>
            <a:picLocks noGrp="1" noChangeAspect="1"/>
          </p:cNvPicPr>
          <p:nvPr>
            <p:ph sz="half" idx="2"/>
          </p:nvPr>
        </p:nvPicPr>
        <p:blipFill>
          <a:blip r:embed="rId2"/>
          <a:stretch>
            <a:fillRect/>
          </a:stretch>
        </p:blipFill>
        <p:spPr>
          <a:xfrm>
            <a:off x="6697015" y="2057401"/>
            <a:ext cx="4809186" cy="4356277"/>
          </a:xfrm>
        </p:spPr>
      </p:pic>
    </p:spTree>
    <p:extLst>
      <p:ext uri="{BB962C8B-B14F-4D97-AF65-F5344CB8AC3E}">
        <p14:creationId xmlns:p14="http://schemas.microsoft.com/office/powerpoint/2010/main" val="3627323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ounded Rectangle 11">
            <a:extLst>
              <a:ext uri="{FF2B5EF4-FFF2-40B4-BE49-F238E27FC236}">
                <a16:creationId xmlns:a16="http://schemas.microsoft.com/office/drawing/2014/main" id="{4BCC8B00-7646-4C46-8DD7-701BCBEA9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creenshot&#10;&#10;Description automatically generated">
            <a:extLst>
              <a:ext uri="{FF2B5EF4-FFF2-40B4-BE49-F238E27FC236}">
                <a16:creationId xmlns:a16="http://schemas.microsoft.com/office/drawing/2014/main" id="{E000140B-CF4B-4E60-B8FA-8308535A425E}"/>
              </a:ext>
            </a:extLst>
          </p:cNvPr>
          <p:cNvPicPr>
            <a:picLocks noChangeAspect="1"/>
          </p:cNvPicPr>
          <p:nvPr/>
        </p:nvPicPr>
        <p:blipFill rotWithShape="1">
          <a:blip r:embed="rId2"/>
          <a:srcRect t="8586"/>
          <a:stretch/>
        </p:blipFill>
        <p:spPr>
          <a:xfrm>
            <a:off x="870204" y="873252"/>
            <a:ext cx="10451592" cy="5111496"/>
          </a:xfrm>
          <a:prstGeom prst="rect">
            <a:avLst/>
          </a:prstGeom>
          <a:ln w="31750" cap="sq">
            <a:noFill/>
            <a:miter lim="800000"/>
          </a:ln>
        </p:spPr>
      </p:pic>
    </p:spTree>
    <p:extLst>
      <p:ext uri="{BB962C8B-B14F-4D97-AF65-F5344CB8AC3E}">
        <p14:creationId xmlns:p14="http://schemas.microsoft.com/office/powerpoint/2010/main" val="2943889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013C-DA10-4C0C-9F44-614DBA735B85}"/>
              </a:ext>
            </a:extLst>
          </p:cNvPr>
          <p:cNvSpPr>
            <a:spLocks noGrp="1"/>
          </p:cNvSpPr>
          <p:nvPr>
            <p:ph type="title"/>
          </p:nvPr>
        </p:nvSpPr>
        <p:spPr>
          <a:xfrm>
            <a:off x="850006" y="764373"/>
            <a:ext cx="10656194" cy="1293028"/>
          </a:xfrm>
        </p:spPr>
        <p:txBody>
          <a:bodyPr/>
          <a:lstStyle/>
          <a:p>
            <a:pPr algn="ctr"/>
            <a:r>
              <a:rPr lang="en-IN" dirty="0"/>
              <a:t>View </a:t>
            </a:r>
            <a:r>
              <a:rPr lang="en-IN" dirty="0" err="1"/>
              <a:t>VW_Exhibition_Sales</a:t>
            </a:r>
            <a:endParaRPr lang="en-IN" dirty="0"/>
          </a:p>
        </p:txBody>
      </p:sp>
      <p:sp>
        <p:nvSpPr>
          <p:cNvPr id="3" name="Content Placeholder 2">
            <a:extLst>
              <a:ext uri="{FF2B5EF4-FFF2-40B4-BE49-F238E27FC236}">
                <a16:creationId xmlns:a16="http://schemas.microsoft.com/office/drawing/2014/main" id="{9B93232F-AD59-48B9-91E5-4E8F683C14F4}"/>
              </a:ext>
            </a:extLst>
          </p:cNvPr>
          <p:cNvSpPr>
            <a:spLocks noGrp="1"/>
          </p:cNvSpPr>
          <p:nvPr>
            <p:ph sz="half" idx="1"/>
          </p:nvPr>
        </p:nvSpPr>
        <p:spPr/>
        <p:txBody>
          <a:bodyPr/>
          <a:lstStyle/>
          <a:p>
            <a:endParaRPr lang="en-IN" dirty="0"/>
          </a:p>
          <a:p>
            <a:r>
              <a:rPr lang="en-IN" dirty="0" err="1"/>
              <a:t>VW_Exhibition_Sales</a:t>
            </a:r>
            <a:r>
              <a:rPr lang="en-IN" dirty="0"/>
              <a:t> : is to create a view  to fetch results from Exhibition and Orders tables as Exhibition Name and Order total.</a:t>
            </a:r>
          </a:p>
          <a:p>
            <a:endParaRPr lang="en-IN" dirty="0"/>
          </a:p>
        </p:txBody>
      </p:sp>
      <p:pic>
        <p:nvPicPr>
          <p:cNvPr id="6" name="Content Placeholder 5">
            <a:extLst>
              <a:ext uri="{FF2B5EF4-FFF2-40B4-BE49-F238E27FC236}">
                <a16:creationId xmlns:a16="http://schemas.microsoft.com/office/drawing/2014/main" id="{B58D6694-F077-4DD7-A43F-F44D99DA21A6}"/>
              </a:ext>
            </a:extLst>
          </p:cNvPr>
          <p:cNvPicPr>
            <a:picLocks noGrp="1" noChangeAspect="1"/>
          </p:cNvPicPr>
          <p:nvPr>
            <p:ph sz="half" idx="2"/>
          </p:nvPr>
        </p:nvPicPr>
        <p:blipFill>
          <a:blip r:embed="rId2"/>
          <a:stretch>
            <a:fillRect/>
          </a:stretch>
        </p:blipFill>
        <p:spPr>
          <a:xfrm>
            <a:off x="6324248" y="2194559"/>
            <a:ext cx="5704620" cy="4399424"/>
          </a:xfrm>
        </p:spPr>
      </p:pic>
    </p:spTree>
    <p:extLst>
      <p:ext uri="{BB962C8B-B14F-4D97-AF65-F5344CB8AC3E}">
        <p14:creationId xmlns:p14="http://schemas.microsoft.com/office/powerpoint/2010/main" val="180753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ounded Rectangle 11">
            <a:extLst>
              <a:ext uri="{FF2B5EF4-FFF2-40B4-BE49-F238E27FC236}">
                <a16:creationId xmlns:a16="http://schemas.microsoft.com/office/drawing/2014/main" id="{4BCC8B00-7646-4C46-8DD7-701BCBEA9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A2FB80D4-B614-4C97-B621-282B64709D26}"/>
              </a:ext>
            </a:extLst>
          </p:cNvPr>
          <p:cNvPicPr>
            <a:picLocks noChangeAspect="1"/>
          </p:cNvPicPr>
          <p:nvPr/>
        </p:nvPicPr>
        <p:blipFill rotWithShape="1">
          <a:blip r:embed="rId2"/>
          <a:srcRect t="5949"/>
          <a:stretch/>
        </p:blipFill>
        <p:spPr>
          <a:xfrm>
            <a:off x="870204" y="873252"/>
            <a:ext cx="10451592" cy="5111496"/>
          </a:xfrm>
          <a:prstGeom prst="rect">
            <a:avLst/>
          </a:prstGeom>
          <a:ln w="31750" cap="sq">
            <a:noFill/>
            <a:miter lim="800000"/>
          </a:ln>
        </p:spPr>
      </p:pic>
    </p:spTree>
    <p:extLst>
      <p:ext uri="{BB962C8B-B14F-4D97-AF65-F5344CB8AC3E}">
        <p14:creationId xmlns:p14="http://schemas.microsoft.com/office/powerpoint/2010/main" val="1190678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C7BC1-4CFF-4B1B-8464-298558D0BD90}"/>
              </a:ext>
            </a:extLst>
          </p:cNvPr>
          <p:cNvSpPr>
            <a:spLocks noGrp="1"/>
          </p:cNvSpPr>
          <p:nvPr>
            <p:ph type="title"/>
          </p:nvPr>
        </p:nvSpPr>
        <p:spPr>
          <a:xfrm>
            <a:off x="685800" y="764373"/>
            <a:ext cx="10820400" cy="1293028"/>
          </a:xfrm>
        </p:spPr>
        <p:txBody>
          <a:bodyPr/>
          <a:lstStyle/>
          <a:p>
            <a:pPr algn="ctr"/>
            <a:r>
              <a:rPr lang="en-US" dirty="0"/>
              <a:t>TAKE-AWAY</a:t>
            </a:r>
          </a:p>
        </p:txBody>
      </p:sp>
      <p:sp>
        <p:nvSpPr>
          <p:cNvPr id="4" name="Content Placeholder 3">
            <a:extLst>
              <a:ext uri="{FF2B5EF4-FFF2-40B4-BE49-F238E27FC236}">
                <a16:creationId xmlns:a16="http://schemas.microsoft.com/office/drawing/2014/main" id="{90BB076B-A861-4C97-A8B3-D047BB1B8697}"/>
              </a:ext>
            </a:extLst>
          </p:cNvPr>
          <p:cNvSpPr>
            <a:spLocks noGrp="1"/>
          </p:cNvSpPr>
          <p:nvPr>
            <p:ph idx="1"/>
          </p:nvPr>
        </p:nvSpPr>
        <p:spPr/>
        <p:txBody>
          <a:bodyPr/>
          <a:lstStyle/>
          <a:p>
            <a:pPr algn="just"/>
            <a:r>
              <a:rPr lang="en-US" dirty="0"/>
              <a:t>From this course, we learned how to communicate with relational database through TSQL(Transact Sequential Query Language)</a:t>
            </a:r>
          </a:p>
          <a:p>
            <a:pPr algn="just"/>
            <a:r>
              <a:rPr lang="en-US" dirty="0"/>
              <a:t> Learned how to manipulate data and build queries that communicate with more than one table</a:t>
            </a:r>
          </a:p>
          <a:p>
            <a:pPr algn="just"/>
            <a:r>
              <a:rPr lang="en-US" dirty="0"/>
              <a:t>Articulated concepts of ACID properties &amp; principles of database transactions &amp; triggering</a:t>
            </a:r>
          </a:p>
          <a:p>
            <a:pPr algn="just"/>
            <a:r>
              <a:rPr lang="en-US" dirty="0"/>
              <a:t>Inculcated basic ethics of Team Management &amp; how to communicate with your team peers</a:t>
            </a:r>
          </a:p>
          <a:p>
            <a:pPr algn="just"/>
            <a:r>
              <a:rPr lang="en-US" dirty="0"/>
              <a:t>Defined the process of developing a fully-normalized database design</a:t>
            </a:r>
          </a:p>
          <a:p>
            <a:pPr algn="just"/>
            <a:endParaRPr lang="en-US" dirty="0"/>
          </a:p>
        </p:txBody>
      </p:sp>
    </p:spTree>
    <p:extLst>
      <p:ext uri="{BB962C8B-B14F-4D97-AF65-F5344CB8AC3E}">
        <p14:creationId xmlns:p14="http://schemas.microsoft.com/office/powerpoint/2010/main" val="3236108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2590-C976-4CAF-BDF3-3B736CD3BE15}"/>
              </a:ext>
            </a:extLst>
          </p:cNvPr>
          <p:cNvSpPr>
            <a:spLocks noGrp="1"/>
          </p:cNvSpPr>
          <p:nvPr>
            <p:ph type="title"/>
          </p:nvPr>
        </p:nvSpPr>
        <p:spPr>
          <a:xfrm>
            <a:off x="685800" y="764373"/>
            <a:ext cx="10820400" cy="1293028"/>
          </a:xfrm>
        </p:spPr>
        <p:txBody>
          <a:bodyPr/>
          <a:lstStyle/>
          <a:p>
            <a:pPr algn="ctr"/>
            <a:r>
              <a:rPr lang="en-US" dirty="0"/>
              <a:t>REFERENCES</a:t>
            </a:r>
          </a:p>
        </p:txBody>
      </p:sp>
      <p:sp>
        <p:nvSpPr>
          <p:cNvPr id="3" name="Content Placeholder 2">
            <a:extLst>
              <a:ext uri="{FF2B5EF4-FFF2-40B4-BE49-F238E27FC236}">
                <a16:creationId xmlns:a16="http://schemas.microsoft.com/office/drawing/2014/main" id="{7D9A4646-47AA-46BF-87E6-AC50FDCA7BA1}"/>
              </a:ext>
            </a:extLst>
          </p:cNvPr>
          <p:cNvSpPr>
            <a:spLocks noGrp="1"/>
          </p:cNvSpPr>
          <p:nvPr>
            <p:ph idx="1"/>
          </p:nvPr>
        </p:nvSpPr>
        <p:spPr/>
        <p:txBody>
          <a:bodyPr/>
          <a:lstStyle/>
          <a:p>
            <a:r>
              <a:rPr lang="en-US" dirty="0"/>
              <a:t>Professor </a:t>
            </a:r>
            <a:r>
              <a:rPr lang="en-US" dirty="0" err="1"/>
              <a:t>Wuping</a:t>
            </a:r>
            <a:r>
              <a:rPr lang="en-US" dirty="0"/>
              <a:t> Wang </a:t>
            </a:r>
          </a:p>
          <a:p>
            <a:r>
              <a:rPr lang="en-US" dirty="0"/>
              <a:t>Connolly, T. M. &amp; </a:t>
            </a:r>
            <a:r>
              <a:rPr lang="en-US" dirty="0" err="1"/>
              <a:t>Begg</a:t>
            </a:r>
            <a:r>
              <a:rPr lang="en-US" dirty="0"/>
              <a:t>, C. E., </a:t>
            </a:r>
            <a:r>
              <a:rPr lang="en-US" i="1" u="sng" dirty="0"/>
              <a:t>Database Systems: A Practical Approach to Design, Implementation, and Management</a:t>
            </a:r>
            <a:endParaRPr lang="en-US" dirty="0"/>
          </a:p>
          <a:p>
            <a:r>
              <a:rPr lang="en-US" dirty="0">
                <a:hlinkClick r:id="rId2"/>
              </a:rPr>
              <a:t>https://docs.microsoft.com/en-us/sql/t-sql/language-reference?view=sql-server-2017</a:t>
            </a:r>
            <a:endParaRPr lang="en-US" dirty="0"/>
          </a:p>
          <a:p>
            <a:r>
              <a:rPr lang="en-US" dirty="0">
                <a:hlinkClick r:id="rId3"/>
              </a:rPr>
              <a:t>https://www.w3schools.com/sql/</a:t>
            </a:r>
            <a:endParaRPr lang="en-US" dirty="0"/>
          </a:p>
        </p:txBody>
      </p:sp>
    </p:spTree>
    <p:extLst>
      <p:ext uri="{BB962C8B-B14F-4D97-AF65-F5344CB8AC3E}">
        <p14:creationId xmlns:p14="http://schemas.microsoft.com/office/powerpoint/2010/main" val="4157801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1D774-B6F5-499F-9340-559F18F7BEDB}"/>
              </a:ext>
            </a:extLst>
          </p:cNvPr>
          <p:cNvSpPr>
            <a:spLocks noGrp="1"/>
          </p:cNvSpPr>
          <p:nvPr>
            <p:ph type="title"/>
          </p:nvPr>
        </p:nvSpPr>
        <p:spPr>
          <a:xfrm>
            <a:off x="1903927" y="2782486"/>
            <a:ext cx="8610600" cy="1293028"/>
          </a:xfrm>
        </p:spPr>
        <p:txBody>
          <a:bodyPr/>
          <a:lstStyle/>
          <a:p>
            <a:pPr algn="ctr"/>
            <a:r>
              <a:rPr lang="en-US" dirty="0"/>
              <a:t>THANK YOU</a:t>
            </a:r>
          </a:p>
        </p:txBody>
      </p:sp>
    </p:spTree>
    <p:extLst>
      <p:ext uri="{BB962C8B-B14F-4D97-AF65-F5344CB8AC3E}">
        <p14:creationId xmlns:p14="http://schemas.microsoft.com/office/powerpoint/2010/main" val="264023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04B6-47C4-4193-A33C-170C49854B1F}"/>
              </a:ext>
            </a:extLst>
          </p:cNvPr>
          <p:cNvSpPr>
            <a:spLocks noGrp="1"/>
          </p:cNvSpPr>
          <p:nvPr>
            <p:ph type="title"/>
          </p:nvPr>
        </p:nvSpPr>
        <p:spPr>
          <a:xfrm>
            <a:off x="489397" y="764373"/>
            <a:ext cx="11016803" cy="1293028"/>
          </a:xfrm>
        </p:spPr>
        <p:txBody>
          <a:bodyPr/>
          <a:lstStyle/>
          <a:p>
            <a:pPr algn="ctr"/>
            <a:r>
              <a:rPr lang="en-US" dirty="0"/>
              <a:t>SCOPE</a:t>
            </a:r>
          </a:p>
        </p:txBody>
      </p:sp>
      <p:sp>
        <p:nvSpPr>
          <p:cNvPr id="3" name="Content Placeholder 2">
            <a:extLst>
              <a:ext uri="{FF2B5EF4-FFF2-40B4-BE49-F238E27FC236}">
                <a16:creationId xmlns:a16="http://schemas.microsoft.com/office/drawing/2014/main" id="{1FCA271A-F6BA-4035-892A-3B6785D348A9}"/>
              </a:ext>
            </a:extLst>
          </p:cNvPr>
          <p:cNvSpPr>
            <a:spLocks noGrp="1"/>
          </p:cNvSpPr>
          <p:nvPr>
            <p:ph idx="1"/>
          </p:nvPr>
        </p:nvSpPr>
        <p:spPr/>
        <p:txBody>
          <a:bodyPr>
            <a:normAutofit lnSpcReduction="10000"/>
          </a:bodyPr>
          <a:lstStyle/>
          <a:p>
            <a:pPr algn="just"/>
            <a:r>
              <a:rPr lang="en-US" dirty="0"/>
              <a:t>Northeastern University Art Management, marketing, and sales staff to generate descriptive reports</a:t>
            </a:r>
          </a:p>
          <a:p>
            <a:pPr algn="just"/>
            <a:r>
              <a:rPr lang="en-US" dirty="0"/>
              <a:t>Buyers don’t have to go to museums and buy from selected art stuff. Also, to give thorough art information to enhance or aware buyers regarding it</a:t>
            </a:r>
          </a:p>
          <a:p>
            <a:pPr algn="just"/>
            <a:r>
              <a:rPr lang="en-US" dirty="0"/>
              <a:t>Deliver shrewdness to artists and management staff to concentrate on art work by thorough analysis of report and effectively covering age group of users</a:t>
            </a:r>
          </a:p>
          <a:p>
            <a:pPr algn="just"/>
            <a:r>
              <a:rPr lang="en-US" dirty="0"/>
              <a:t>It will eliminate the delays in the generation of reports that which item has sold to whom and also searching will become more efficient and faster</a:t>
            </a:r>
          </a:p>
          <a:p>
            <a:pPr algn="just"/>
            <a:r>
              <a:rPr lang="en-US" dirty="0"/>
              <a:t>Permit sales staff to analyze and refine sales quarterly objectives.</a:t>
            </a:r>
          </a:p>
          <a:p>
            <a:pPr algn="just"/>
            <a:r>
              <a:rPr lang="en-US" dirty="0"/>
              <a:t>It will also provide assurance to the customer that they can buy the art they like there would be no pressure</a:t>
            </a:r>
          </a:p>
          <a:p>
            <a:pPr marL="0" indent="0">
              <a:buNone/>
            </a:pPr>
            <a:endParaRPr lang="en-US" dirty="0"/>
          </a:p>
          <a:p>
            <a:endParaRPr lang="en-US" dirty="0"/>
          </a:p>
        </p:txBody>
      </p:sp>
    </p:spTree>
    <p:extLst>
      <p:ext uri="{BB962C8B-B14F-4D97-AF65-F5344CB8AC3E}">
        <p14:creationId xmlns:p14="http://schemas.microsoft.com/office/powerpoint/2010/main" val="301322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2B90-E1C7-428B-B306-C27A34F8858B}"/>
              </a:ext>
            </a:extLst>
          </p:cNvPr>
          <p:cNvSpPr>
            <a:spLocks noGrp="1"/>
          </p:cNvSpPr>
          <p:nvPr>
            <p:ph type="title"/>
          </p:nvPr>
        </p:nvSpPr>
        <p:spPr>
          <a:xfrm>
            <a:off x="685800" y="764373"/>
            <a:ext cx="10820400" cy="1293028"/>
          </a:xfrm>
        </p:spPr>
        <p:txBody>
          <a:bodyPr/>
          <a:lstStyle/>
          <a:p>
            <a:pPr algn="ctr"/>
            <a:r>
              <a:rPr lang="en-US" dirty="0"/>
              <a:t>BUSINESS rules</a:t>
            </a:r>
          </a:p>
        </p:txBody>
      </p:sp>
      <p:sp>
        <p:nvSpPr>
          <p:cNvPr id="3" name="Content Placeholder 2">
            <a:extLst>
              <a:ext uri="{FF2B5EF4-FFF2-40B4-BE49-F238E27FC236}">
                <a16:creationId xmlns:a16="http://schemas.microsoft.com/office/drawing/2014/main" id="{3DC5A825-3E55-400A-B545-6B52F191ED24}"/>
              </a:ext>
            </a:extLst>
          </p:cNvPr>
          <p:cNvSpPr>
            <a:spLocks noGrp="1"/>
          </p:cNvSpPr>
          <p:nvPr>
            <p:ph idx="1"/>
          </p:nvPr>
        </p:nvSpPr>
        <p:spPr/>
        <p:txBody>
          <a:bodyPr>
            <a:normAutofit lnSpcReduction="10000"/>
          </a:bodyPr>
          <a:lstStyle/>
          <a:p>
            <a:pPr algn="just"/>
            <a:r>
              <a:rPr lang="en-US" dirty="0"/>
              <a:t>Each Artist may participate in zero or more Art Exhibitions.</a:t>
            </a:r>
          </a:p>
          <a:p>
            <a:pPr algn="just"/>
            <a:r>
              <a:rPr lang="en-US" dirty="0"/>
              <a:t>Each Artist may have zero or more Art Work.</a:t>
            </a:r>
          </a:p>
          <a:p>
            <a:pPr algn="just"/>
            <a:r>
              <a:rPr lang="en-US" dirty="0"/>
              <a:t>Each Art will have one buyer.</a:t>
            </a:r>
          </a:p>
          <a:p>
            <a:pPr algn="just"/>
            <a:r>
              <a:rPr lang="en-US" dirty="0"/>
              <a:t>Each Exhibition will have start and end date.</a:t>
            </a:r>
          </a:p>
          <a:p>
            <a:pPr algn="just"/>
            <a:r>
              <a:rPr lang="en-US" dirty="0"/>
              <a:t>Each Gallery will have one or more Employees.</a:t>
            </a:r>
          </a:p>
          <a:p>
            <a:pPr algn="just"/>
            <a:r>
              <a:rPr lang="en-US" dirty="0"/>
              <a:t>Each Employee, Customer will have one Address.</a:t>
            </a:r>
          </a:p>
          <a:p>
            <a:pPr algn="just"/>
            <a:r>
              <a:rPr lang="en-US" dirty="0"/>
              <a:t>Each Customer will have one or more Bills.</a:t>
            </a:r>
          </a:p>
          <a:p>
            <a:pPr algn="just"/>
            <a:r>
              <a:rPr lang="en-US" dirty="0"/>
              <a:t>Each Employee will have one fixed Wage</a:t>
            </a:r>
          </a:p>
          <a:p>
            <a:pPr algn="just"/>
            <a:r>
              <a:rPr lang="en-US" dirty="0"/>
              <a:t>Each Customer can place one or more orders and each order will have order details.</a:t>
            </a:r>
          </a:p>
          <a:p>
            <a:pPr algn="just"/>
            <a:endParaRPr lang="en-US" dirty="0"/>
          </a:p>
        </p:txBody>
      </p:sp>
    </p:spTree>
    <p:extLst>
      <p:ext uri="{BB962C8B-B14F-4D97-AF65-F5344CB8AC3E}">
        <p14:creationId xmlns:p14="http://schemas.microsoft.com/office/powerpoint/2010/main" val="8466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55AD-9C08-4CAA-AD62-D9AD8DA06C40}"/>
              </a:ext>
            </a:extLst>
          </p:cNvPr>
          <p:cNvSpPr>
            <a:spLocks noGrp="1"/>
          </p:cNvSpPr>
          <p:nvPr>
            <p:ph type="title"/>
          </p:nvPr>
        </p:nvSpPr>
        <p:spPr>
          <a:xfrm>
            <a:off x="901521" y="764373"/>
            <a:ext cx="10604679" cy="1293028"/>
          </a:xfrm>
        </p:spPr>
        <p:txBody>
          <a:bodyPr/>
          <a:lstStyle/>
          <a:p>
            <a:pPr algn="ctr"/>
            <a:r>
              <a:rPr lang="en-US" dirty="0"/>
              <a:t>Entity-relationship diagram</a:t>
            </a:r>
          </a:p>
        </p:txBody>
      </p:sp>
      <p:pic>
        <p:nvPicPr>
          <p:cNvPr id="5" name="Content Placeholder 4">
            <a:extLst>
              <a:ext uri="{FF2B5EF4-FFF2-40B4-BE49-F238E27FC236}">
                <a16:creationId xmlns:a16="http://schemas.microsoft.com/office/drawing/2014/main" id="{97E9409A-5C01-44EC-96AB-5255F7726BE6}"/>
              </a:ext>
            </a:extLst>
          </p:cNvPr>
          <p:cNvPicPr>
            <a:picLocks noGrp="1" noChangeAspect="1"/>
          </p:cNvPicPr>
          <p:nvPr>
            <p:ph idx="1"/>
          </p:nvPr>
        </p:nvPicPr>
        <p:blipFill>
          <a:blip r:embed="rId2"/>
          <a:stretch>
            <a:fillRect/>
          </a:stretch>
        </p:blipFill>
        <p:spPr>
          <a:xfrm>
            <a:off x="1107583" y="1893194"/>
            <a:ext cx="9903854" cy="4803820"/>
          </a:xfrm>
        </p:spPr>
      </p:pic>
    </p:spTree>
    <p:extLst>
      <p:ext uri="{BB962C8B-B14F-4D97-AF65-F5344CB8AC3E}">
        <p14:creationId xmlns:p14="http://schemas.microsoft.com/office/powerpoint/2010/main" val="8642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C4AA-9157-476D-A216-2BCBB3853BE6}"/>
              </a:ext>
            </a:extLst>
          </p:cNvPr>
          <p:cNvSpPr>
            <a:spLocks noGrp="1"/>
          </p:cNvSpPr>
          <p:nvPr>
            <p:ph type="title"/>
          </p:nvPr>
        </p:nvSpPr>
        <p:spPr>
          <a:xfrm>
            <a:off x="685800" y="764373"/>
            <a:ext cx="10820400" cy="1293028"/>
          </a:xfrm>
        </p:spPr>
        <p:txBody>
          <a:bodyPr/>
          <a:lstStyle/>
          <a:p>
            <a:pPr algn="ctr"/>
            <a:r>
              <a:rPr lang="en-US" dirty="0"/>
              <a:t>ARTISTS</a:t>
            </a:r>
          </a:p>
        </p:txBody>
      </p:sp>
      <p:sp>
        <p:nvSpPr>
          <p:cNvPr id="5" name="Content Placeholder 4">
            <a:extLst>
              <a:ext uri="{FF2B5EF4-FFF2-40B4-BE49-F238E27FC236}">
                <a16:creationId xmlns:a16="http://schemas.microsoft.com/office/drawing/2014/main" id="{BB8B4679-B780-4CA7-A7E5-A9215F71CDB4}"/>
              </a:ext>
            </a:extLst>
          </p:cNvPr>
          <p:cNvSpPr>
            <a:spLocks noGrp="1"/>
          </p:cNvSpPr>
          <p:nvPr>
            <p:ph sz="half" idx="1"/>
          </p:nvPr>
        </p:nvSpPr>
        <p:spPr/>
        <p:txBody>
          <a:bodyPr/>
          <a:lstStyle/>
          <a:p>
            <a:pPr algn="just"/>
            <a:r>
              <a:rPr lang="en-US" dirty="0"/>
              <a:t>Artist will be responsible for creating arts which will be showcased in Exhibitions from where customer can buy, so that they can earn money.</a:t>
            </a:r>
          </a:p>
        </p:txBody>
      </p:sp>
      <p:pic>
        <p:nvPicPr>
          <p:cNvPr id="8" name="Content Placeholder 7">
            <a:extLst>
              <a:ext uri="{FF2B5EF4-FFF2-40B4-BE49-F238E27FC236}">
                <a16:creationId xmlns:a16="http://schemas.microsoft.com/office/drawing/2014/main" id="{40CF031C-C588-4A34-81FD-BCD44A83AD23}"/>
              </a:ext>
            </a:extLst>
          </p:cNvPr>
          <p:cNvPicPr>
            <a:picLocks noGrp="1" noChangeAspect="1"/>
          </p:cNvPicPr>
          <p:nvPr>
            <p:ph sz="half" idx="2"/>
          </p:nvPr>
        </p:nvPicPr>
        <p:blipFill>
          <a:blip r:embed="rId2"/>
          <a:stretch>
            <a:fillRect/>
          </a:stretch>
        </p:blipFill>
        <p:spPr>
          <a:xfrm>
            <a:off x="6580392" y="2193925"/>
            <a:ext cx="4517616" cy="4024313"/>
          </a:xfrm>
        </p:spPr>
      </p:pic>
    </p:spTree>
    <p:extLst>
      <p:ext uri="{BB962C8B-B14F-4D97-AF65-F5344CB8AC3E}">
        <p14:creationId xmlns:p14="http://schemas.microsoft.com/office/powerpoint/2010/main" val="121757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D86D-C398-445B-9C2F-D730899E7031}"/>
              </a:ext>
            </a:extLst>
          </p:cNvPr>
          <p:cNvSpPr>
            <a:spLocks noGrp="1"/>
          </p:cNvSpPr>
          <p:nvPr>
            <p:ph type="title"/>
          </p:nvPr>
        </p:nvSpPr>
        <p:spPr>
          <a:xfrm>
            <a:off x="685800" y="764373"/>
            <a:ext cx="10820400" cy="1293028"/>
          </a:xfrm>
        </p:spPr>
        <p:txBody>
          <a:bodyPr/>
          <a:lstStyle/>
          <a:p>
            <a:pPr algn="ctr"/>
            <a:r>
              <a:rPr lang="en-US" dirty="0"/>
              <a:t>ADDRESSES</a:t>
            </a:r>
          </a:p>
        </p:txBody>
      </p:sp>
      <p:sp>
        <p:nvSpPr>
          <p:cNvPr id="3" name="Content Placeholder 2">
            <a:extLst>
              <a:ext uri="{FF2B5EF4-FFF2-40B4-BE49-F238E27FC236}">
                <a16:creationId xmlns:a16="http://schemas.microsoft.com/office/drawing/2014/main" id="{BBA779C6-EBD4-4072-A042-69F374833C4B}"/>
              </a:ext>
            </a:extLst>
          </p:cNvPr>
          <p:cNvSpPr>
            <a:spLocks noGrp="1"/>
          </p:cNvSpPr>
          <p:nvPr>
            <p:ph sz="half" idx="1"/>
          </p:nvPr>
        </p:nvSpPr>
        <p:spPr/>
        <p:txBody>
          <a:bodyPr/>
          <a:lstStyle/>
          <a:p>
            <a:pPr algn="just"/>
            <a:endParaRPr lang="en-US" dirty="0"/>
          </a:p>
          <a:p>
            <a:pPr algn="just"/>
            <a:r>
              <a:rPr lang="en-US" dirty="0"/>
              <a:t>Address contains records of all Users. It contains information about street, state, zip code, country etc.</a:t>
            </a:r>
          </a:p>
        </p:txBody>
      </p:sp>
      <p:pic>
        <p:nvPicPr>
          <p:cNvPr id="6" name="Content Placeholder 5">
            <a:extLst>
              <a:ext uri="{FF2B5EF4-FFF2-40B4-BE49-F238E27FC236}">
                <a16:creationId xmlns:a16="http://schemas.microsoft.com/office/drawing/2014/main" id="{C7A662E1-F877-4763-80EF-BC972A58F935}"/>
              </a:ext>
            </a:extLst>
          </p:cNvPr>
          <p:cNvPicPr>
            <a:picLocks noGrp="1" noChangeAspect="1"/>
          </p:cNvPicPr>
          <p:nvPr>
            <p:ph sz="half" idx="2"/>
          </p:nvPr>
        </p:nvPicPr>
        <p:blipFill>
          <a:blip r:embed="rId2"/>
          <a:stretch>
            <a:fillRect/>
          </a:stretch>
        </p:blipFill>
        <p:spPr>
          <a:xfrm>
            <a:off x="6172200" y="2194559"/>
            <a:ext cx="5856668" cy="3375596"/>
          </a:xfrm>
        </p:spPr>
      </p:pic>
    </p:spTree>
    <p:extLst>
      <p:ext uri="{BB962C8B-B14F-4D97-AF65-F5344CB8AC3E}">
        <p14:creationId xmlns:p14="http://schemas.microsoft.com/office/powerpoint/2010/main" val="401138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C98-7439-417A-9200-48BD5E6803BF}"/>
              </a:ext>
            </a:extLst>
          </p:cNvPr>
          <p:cNvSpPr>
            <a:spLocks noGrp="1"/>
          </p:cNvSpPr>
          <p:nvPr>
            <p:ph type="title"/>
          </p:nvPr>
        </p:nvSpPr>
        <p:spPr>
          <a:xfrm>
            <a:off x="685800" y="764373"/>
            <a:ext cx="10820400" cy="1293028"/>
          </a:xfrm>
        </p:spPr>
        <p:txBody>
          <a:bodyPr/>
          <a:lstStyle/>
          <a:p>
            <a:pPr algn="ctr"/>
            <a:r>
              <a:rPr lang="en-US" dirty="0"/>
              <a:t>GALLERY</a:t>
            </a:r>
          </a:p>
        </p:txBody>
      </p:sp>
      <p:sp>
        <p:nvSpPr>
          <p:cNvPr id="3" name="Content Placeholder 2">
            <a:extLst>
              <a:ext uri="{FF2B5EF4-FFF2-40B4-BE49-F238E27FC236}">
                <a16:creationId xmlns:a16="http://schemas.microsoft.com/office/drawing/2014/main" id="{DD9D42B4-8B6B-47CA-B83D-6B667FB6B458}"/>
              </a:ext>
            </a:extLst>
          </p:cNvPr>
          <p:cNvSpPr>
            <a:spLocks noGrp="1"/>
          </p:cNvSpPr>
          <p:nvPr>
            <p:ph sz="half" idx="1"/>
          </p:nvPr>
        </p:nvSpPr>
        <p:spPr/>
        <p:txBody>
          <a:bodyPr/>
          <a:lstStyle/>
          <a:p>
            <a:pPr algn="just"/>
            <a:r>
              <a:rPr lang="en-US" dirty="0"/>
              <a:t>Gallery is the location in University where multiple exhibitions are conducted. Each exhibition displays various Arts made by various Artists. Customers visits Gallery and based on their interest they may or may not buy it.</a:t>
            </a:r>
          </a:p>
        </p:txBody>
      </p:sp>
      <p:pic>
        <p:nvPicPr>
          <p:cNvPr id="6" name="Content Placeholder 5">
            <a:extLst>
              <a:ext uri="{FF2B5EF4-FFF2-40B4-BE49-F238E27FC236}">
                <a16:creationId xmlns:a16="http://schemas.microsoft.com/office/drawing/2014/main" id="{4BD36AD4-9E21-49A5-ADD5-284FB14FCDA6}"/>
              </a:ext>
            </a:extLst>
          </p:cNvPr>
          <p:cNvPicPr>
            <a:picLocks noGrp="1" noChangeAspect="1"/>
          </p:cNvPicPr>
          <p:nvPr>
            <p:ph sz="half" idx="2"/>
          </p:nvPr>
        </p:nvPicPr>
        <p:blipFill>
          <a:blip r:embed="rId2"/>
          <a:stretch>
            <a:fillRect/>
          </a:stretch>
        </p:blipFill>
        <p:spPr>
          <a:xfrm>
            <a:off x="6925486" y="2193925"/>
            <a:ext cx="3827428" cy="4024313"/>
          </a:xfrm>
        </p:spPr>
      </p:pic>
    </p:spTree>
    <p:extLst>
      <p:ext uri="{BB962C8B-B14F-4D97-AF65-F5344CB8AC3E}">
        <p14:creationId xmlns:p14="http://schemas.microsoft.com/office/powerpoint/2010/main" val="1352608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41</TotalTime>
  <Words>1275</Words>
  <Application>Microsoft Office PowerPoint</Application>
  <PresentationFormat>Widescreen</PresentationFormat>
  <Paragraphs>120</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Century Gothic</vt:lpstr>
      <vt:lpstr>Vapor Trail</vt:lpstr>
      <vt:lpstr>DATABASE PROJECT</vt:lpstr>
      <vt:lpstr>GROUP MEMBERS TEAM 17</vt:lpstr>
      <vt:lpstr>INTRODUCTION</vt:lpstr>
      <vt:lpstr>SCOPE</vt:lpstr>
      <vt:lpstr>BUSINESS rules</vt:lpstr>
      <vt:lpstr>Entity-relationship diagram</vt:lpstr>
      <vt:lpstr>ARTISTS</vt:lpstr>
      <vt:lpstr>ADDRESSES</vt:lpstr>
      <vt:lpstr>GALLERY</vt:lpstr>
      <vt:lpstr>ARTS</vt:lpstr>
      <vt:lpstr>CUSTOMERS</vt:lpstr>
      <vt:lpstr>EXHIBITIONS</vt:lpstr>
      <vt:lpstr>PAYMENT_METHOD</vt:lpstr>
      <vt:lpstr>BILLS</vt:lpstr>
      <vt:lpstr>employees</vt:lpstr>
      <vt:lpstr>wages</vt:lpstr>
      <vt:lpstr>ORDERS</vt:lpstr>
      <vt:lpstr>ORDER_DETAILS</vt:lpstr>
      <vt:lpstr>QUERIES</vt:lpstr>
      <vt:lpstr>ORDERS</vt:lpstr>
      <vt:lpstr>CHECK CONSTRAINTS</vt:lpstr>
      <vt:lpstr>ORDERS, ORDER_DETAILS, CUSTOMERS</vt:lpstr>
      <vt:lpstr>ARTISTS, ARTS, ORDER_DETAILS</vt:lpstr>
      <vt:lpstr>ORDERS, EXHIBITIONS</vt:lpstr>
      <vt:lpstr>CUSTOMERS, ORDERS</vt:lpstr>
      <vt:lpstr>ARTS, ORDERS, ORDER_DETAILS</vt:lpstr>
      <vt:lpstr>GALLERY, EMPLOYEES, WAGES</vt:lpstr>
      <vt:lpstr>STORED PROCEDURE</vt:lpstr>
      <vt:lpstr>ORDERS PROCEDURE</vt:lpstr>
      <vt:lpstr>Order_details procedure</vt:lpstr>
      <vt:lpstr>VIEWS</vt:lpstr>
      <vt:lpstr>VW_ORDER_REPORT :</vt:lpstr>
      <vt:lpstr>PowerPoint Presentation</vt:lpstr>
      <vt:lpstr>View VW_Exhibition_Sales</vt:lpstr>
      <vt:lpstr>PowerPoint Presentation</vt:lpstr>
      <vt:lpstr>TAKE-AWAY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Anish Ashok Surti</dc:creator>
  <cp:lastModifiedBy>Anish Ashok Surti</cp:lastModifiedBy>
  <cp:revision>6</cp:revision>
  <dcterms:created xsi:type="dcterms:W3CDTF">2019-08-11T07:53:56Z</dcterms:created>
  <dcterms:modified xsi:type="dcterms:W3CDTF">2019-08-11T08:49:28Z</dcterms:modified>
</cp:coreProperties>
</file>