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1" r:id="rId28"/>
  </p:sldIdLst>
  <p:sldSz cx="9144000" cy="6858000" type="screen4x3"/>
  <p:notesSz cx="6875463" cy="965517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258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/>
          <p:cNvSpPr/>
          <p:nvPr/>
        </p:nvSpPr>
        <p:spPr>
          <a:xfrm>
            <a:off x="0" y="0"/>
            <a:ext cx="6876000" cy="96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</p:sp>
      <p:sp>
        <p:nvSpPr>
          <p:cNvPr id="107" name="PlaceHolder 1"/>
          <p:cNvSpPr>
            <a:spLocks noGrp="1"/>
          </p:cNvSpPr>
          <p:nvPr>
            <p:ph type="hdr"/>
          </p:nvPr>
        </p:nvSpPr>
        <p:spPr>
          <a:xfrm>
            <a:off x="-360" y="-360"/>
            <a:ext cx="2979720" cy="4827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dt"/>
          </p:nvPr>
        </p:nvSpPr>
        <p:spPr>
          <a:xfrm>
            <a:off x="3895560" y="-360"/>
            <a:ext cx="2980080" cy="48276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025280" y="723960"/>
            <a:ext cx="4825800" cy="36194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11" name="PlaceHolder 5"/>
          <p:cNvSpPr>
            <a:spLocks noGrp="1"/>
          </p:cNvSpPr>
          <p:nvPr>
            <p:ph type="ftr"/>
          </p:nvPr>
        </p:nvSpPr>
        <p:spPr>
          <a:xfrm>
            <a:off x="-360" y="9167400"/>
            <a:ext cx="2979720" cy="484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sldNum"/>
          </p:nvPr>
        </p:nvSpPr>
        <p:spPr>
          <a:xfrm>
            <a:off x="3895560" y="9167400"/>
            <a:ext cx="2980080" cy="484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01C2A85-0379-469B-99CA-3D3EBDBD4DAD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‹N°›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971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640" y="723960"/>
            <a:ext cx="4825800" cy="361944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5B7774D-300F-4AB1-9A62-2D515D079063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723900"/>
            <a:ext cx="4826000" cy="3619500"/>
          </a:xfrm>
          <a:prstGeom prst="rect">
            <a:avLst/>
          </a:prstGeom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353E69B-6014-47D3-9222-660E43919970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10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723900"/>
            <a:ext cx="4826000" cy="3619500"/>
          </a:xfrm>
          <a:prstGeom prst="rect">
            <a:avLst/>
          </a:prstGeom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2F5A22A-52D4-4B63-A5CD-FDA4EF3C299C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11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640" y="723960"/>
            <a:ext cx="4825800" cy="3619440"/>
          </a:xfrm>
          <a:prstGeom prst="rect">
            <a:avLst/>
          </a:prstGeom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A981D73-B0FE-48C0-A763-1E9CB7CCDB8E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12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723900"/>
            <a:ext cx="4826000" cy="3619500"/>
          </a:xfrm>
          <a:prstGeom prst="rect">
            <a:avLst/>
          </a:prstGeom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F83AD3F-55D8-42A0-B914-D90BEDBD8B58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13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723900"/>
            <a:ext cx="4826000" cy="361950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E94CEDC-26A7-436A-9351-7707979E146E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14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723900"/>
            <a:ext cx="4826000" cy="3619500"/>
          </a:xfrm>
          <a:prstGeom prst="rect">
            <a:avLst/>
          </a:prstGeom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69673E9-5B25-48EE-977C-DE921E4ACE1E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15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723900"/>
            <a:ext cx="4826000" cy="3619500"/>
          </a:xfrm>
          <a:prstGeom prst="rect">
            <a:avLst/>
          </a:prstGeom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31FD7D2-D031-4B6A-B9D2-60A6971131D2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16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723900"/>
            <a:ext cx="4826000" cy="361950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89E556B-13A6-475E-B295-4253FA189E40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17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723900"/>
            <a:ext cx="4826000" cy="3619500"/>
          </a:xfrm>
          <a:prstGeom prst="rect">
            <a:avLst/>
          </a:prstGeom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3097CB3-E68E-462A-9BB9-8C0944EEF14F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18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723900"/>
            <a:ext cx="4826000" cy="3619500"/>
          </a:xfrm>
          <a:prstGeom prst="rect">
            <a:avLst/>
          </a:prstGeom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A0D0952-BD53-430B-8A5E-15475F582503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19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640" y="723960"/>
            <a:ext cx="4825800" cy="361944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11A6BA4-6C41-48DB-BF1B-885E11C393EC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723900"/>
            <a:ext cx="4826000" cy="3619500"/>
          </a:xfrm>
          <a:prstGeom prst="rect">
            <a:avLst/>
          </a:prstGeom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CC98C73-6939-4A9B-A89A-30B0B92EC559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20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723900"/>
            <a:ext cx="4826000" cy="3619500"/>
          </a:xfrm>
          <a:prstGeom prst="rect">
            <a:avLst/>
          </a:prstGeom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5306B89-83E7-4C4A-9303-D304748778B5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21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723900"/>
            <a:ext cx="4826000" cy="3619500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96500F6-AD99-4AD8-9027-B80690024E8B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22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723900"/>
            <a:ext cx="4826000" cy="3619500"/>
          </a:xfrm>
          <a:prstGeom prst="rect">
            <a:avLst/>
          </a:prstGeom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1AF0607-A292-4D10-B3D8-027ED02840C9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23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723900"/>
            <a:ext cx="4826000" cy="3619500"/>
          </a:xfrm>
          <a:prstGeom prst="rect">
            <a:avLst/>
          </a:prstGeom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3A84E87-C588-44F8-B23D-49FCB4C6FBA0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24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723900"/>
            <a:ext cx="4826000" cy="3619500"/>
          </a:xfrm>
          <a:prstGeom prst="rect">
            <a:avLst/>
          </a:prstGeom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4BDBCBD-11AE-49FE-8F32-6145397063ED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25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723900"/>
            <a:ext cx="4826000" cy="3619500"/>
          </a:xfrm>
          <a:prstGeom prst="rect">
            <a:avLst/>
          </a:prstGeom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42D48C7-5545-4BC9-AC5D-0EFCCE4B9A4E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26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723900"/>
            <a:ext cx="4826000" cy="36195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4E480CD-254D-4AF7-BB5A-4B73C594D415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723900"/>
            <a:ext cx="4826000" cy="36195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3A0AEA3-C63C-4F96-B8A9-0D0BD0EEFD33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723900"/>
            <a:ext cx="4826000" cy="361950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D51CE3A-6170-44EE-AA64-785C711EDB03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5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640" y="723960"/>
            <a:ext cx="4825800" cy="361944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71AD39F-7FCB-4C44-99F0-468BF0E80F63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640" y="723960"/>
            <a:ext cx="4825800" cy="361944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B966930-7713-4C8F-A78F-BA903BDD9AD0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525" y="723900"/>
            <a:ext cx="4826000" cy="36195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0178A9C-F3DB-412E-AEEB-9B8EA410AF98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5640" y="723960"/>
            <a:ext cx="4825800" cy="361944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6880" y="4584600"/>
            <a:ext cx="5502600" cy="43452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 rtl="0"/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Espace réservé du numéro de diapositive 3"/>
          <p:cNvSpPr/>
          <p:nvPr/>
        </p:nvSpPr>
        <p:spPr>
          <a:xfrm>
            <a:off x="3895560" y="9167760"/>
            <a:ext cx="2980080" cy="48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896CDDC-4DF4-41CB-869D-AC4A7AAFF537}" type="slidenum">
              <a:rPr lang="fr-CA" sz="1200" b="0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82296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4010760"/>
            <a:ext cx="82296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40158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980720"/>
            <a:ext cx="40158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4010760"/>
            <a:ext cx="40158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4010760"/>
            <a:ext cx="40158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26496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980720"/>
            <a:ext cx="26496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980720"/>
            <a:ext cx="26496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4010760"/>
            <a:ext cx="26496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4010760"/>
            <a:ext cx="26496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4010760"/>
            <a:ext cx="26496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980720"/>
            <a:ext cx="8229600" cy="3886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8229600" cy="3886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4015800" cy="3886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980720"/>
            <a:ext cx="4015800" cy="3886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8229600" cy="6359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40158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980720"/>
            <a:ext cx="4015800" cy="3886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4010760"/>
            <a:ext cx="40158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980720"/>
            <a:ext cx="8229600" cy="3886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4015800" cy="3886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980720"/>
            <a:ext cx="40158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4010760"/>
            <a:ext cx="40158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40158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980720"/>
            <a:ext cx="40158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4010760"/>
            <a:ext cx="82296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82296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4010760"/>
            <a:ext cx="82296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40158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980720"/>
            <a:ext cx="40158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4010760"/>
            <a:ext cx="40158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674240" y="4010760"/>
            <a:ext cx="40158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26496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3239640" y="1980720"/>
            <a:ext cx="26496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22080" y="1980720"/>
            <a:ext cx="26496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57200" y="4010760"/>
            <a:ext cx="26496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body"/>
          </p:nvPr>
        </p:nvSpPr>
        <p:spPr>
          <a:xfrm>
            <a:off x="3239640" y="4010760"/>
            <a:ext cx="26496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body"/>
          </p:nvPr>
        </p:nvSpPr>
        <p:spPr>
          <a:xfrm>
            <a:off x="6022080" y="4010760"/>
            <a:ext cx="26496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8229600" cy="3886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4015800" cy="3886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980720"/>
            <a:ext cx="4015800" cy="3886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457200"/>
            <a:ext cx="8229600" cy="6359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40158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980720"/>
            <a:ext cx="4015800" cy="3886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010760"/>
            <a:ext cx="40158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4015800" cy="38862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980720"/>
            <a:ext cx="40158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4010760"/>
            <a:ext cx="40158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40158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980720"/>
            <a:ext cx="40158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4010760"/>
            <a:ext cx="8229600" cy="18536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/>
          </p:nvPr>
        </p:nvSpPr>
        <p:spPr>
          <a:xfrm>
            <a:off x="6552720" y="6248520"/>
            <a:ext cx="213372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8182A6C-342A-4733-8667-BAA25A87E600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‹N°›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0"/>
            <a:ext cx="9144000" cy="546120"/>
            <a:chOff x="0" y="0"/>
            <a:chExt cx="9144000" cy="546120"/>
          </a:xfrm>
        </p:grpSpPr>
        <p:sp>
          <p:nvSpPr>
            <p:cNvPr id="3" name="Rectangle 5"/>
            <p:cNvSpPr/>
            <p:nvPr/>
          </p:nvSpPr>
          <p:spPr>
            <a:xfrm>
              <a:off x="0" y="0"/>
              <a:ext cx="285840" cy="533520"/>
            </a:xfrm>
            <a:prstGeom prst="rect">
              <a:avLst/>
            </a:prstGeom>
            <a:gradFill rotWithShape="0">
              <a:gsLst>
                <a:gs pos="0">
                  <a:srgbClr val="FCC66E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Rectangle 6"/>
            <p:cNvSpPr/>
            <p:nvPr/>
          </p:nvSpPr>
          <p:spPr>
            <a:xfrm>
              <a:off x="412920" y="135000"/>
              <a:ext cx="8731080" cy="274680"/>
            </a:xfrm>
            <a:prstGeom prst="rect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Rectangle 7"/>
            <p:cNvSpPr/>
            <p:nvPr/>
          </p:nvSpPr>
          <p:spPr>
            <a:xfrm>
              <a:off x="409680" y="135000"/>
              <a:ext cx="137880" cy="141120"/>
            </a:xfrm>
            <a:prstGeom prst="rect">
              <a:avLst/>
            </a:prstGeom>
            <a:solidFill>
              <a:srgbClr val="FCC66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Rectangle 8"/>
            <p:cNvSpPr/>
            <p:nvPr/>
          </p:nvSpPr>
          <p:spPr>
            <a:xfrm>
              <a:off x="547560" y="0"/>
              <a:ext cx="139680" cy="138240"/>
            </a:xfrm>
            <a:prstGeom prst="rect">
              <a:avLst/>
            </a:prstGeom>
            <a:solidFill>
              <a:srgbClr val="FCC66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Rectangle 9"/>
            <p:cNvSpPr/>
            <p:nvPr/>
          </p:nvSpPr>
          <p:spPr>
            <a:xfrm>
              <a:off x="547560" y="135000"/>
              <a:ext cx="139680" cy="141120"/>
            </a:xfrm>
            <a:prstGeom prst="rect">
              <a:avLst/>
            </a:prstGeom>
            <a:solidFill>
              <a:srgbClr val="FBA31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Rectangle 10"/>
            <p:cNvSpPr/>
            <p:nvPr/>
          </p:nvSpPr>
          <p:spPr>
            <a:xfrm>
              <a:off x="274680" y="274680"/>
              <a:ext cx="136440" cy="138240"/>
            </a:xfrm>
            <a:prstGeom prst="rect">
              <a:avLst/>
            </a:prstGeom>
            <a:solidFill>
              <a:srgbClr val="FCC66E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Rectangle 11"/>
            <p:cNvSpPr/>
            <p:nvPr/>
          </p:nvSpPr>
          <p:spPr>
            <a:xfrm>
              <a:off x="131760" y="136440"/>
              <a:ext cx="141120" cy="138240"/>
            </a:xfrm>
            <a:prstGeom prst="rec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Rectangle 12"/>
            <p:cNvSpPr/>
            <p:nvPr/>
          </p:nvSpPr>
          <p:spPr>
            <a:xfrm>
              <a:off x="409680" y="271440"/>
              <a:ext cx="137880" cy="138240"/>
            </a:xfrm>
            <a:prstGeom prst="rect">
              <a:avLst/>
            </a:prstGeom>
            <a:solidFill>
              <a:srgbClr val="FBA31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Rectangle 13"/>
            <p:cNvSpPr/>
            <p:nvPr/>
          </p:nvSpPr>
          <p:spPr>
            <a:xfrm>
              <a:off x="274680" y="409680"/>
              <a:ext cx="136440" cy="136440"/>
            </a:xfrm>
            <a:prstGeom prst="rect">
              <a:avLst/>
            </a:prstGeom>
            <a:solidFill>
              <a:srgbClr val="FBA31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" name="PlaceHolder 3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457200" y="1980720"/>
            <a:ext cx="8229600" cy="388620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buClr>
                <a:srgbClr val="FF9900"/>
              </a:buClr>
              <a:buSzPct val="75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742680" lvl="1" indent="-285480">
              <a:spcBef>
                <a:spcPts val="799"/>
              </a:spcBef>
              <a:buClr>
                <a:srgbClr val="FBA313"/>
              </a:buClr>
              <a:buSzPct val="8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799"/>
              </a:spcBef>
              <a:buClr>
                <a:srgbClr val="FF9900"/>
              </a:buClr>
              <a:buSzPct val="65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799"/>
              </a:spcBef>
              <a:buClr>
                <a:srgbClr val="FBA313"/>
              </a:buClr>
              <a:buSzPct val="7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799"/>
              </a:spcBef>
              <a:buClr>
                <a:srgbClr val="FF9900"/>
              </a:buClr>
              <a:buFont typeface="Wingdings" charset="2"/>
              <a:buChar char="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799"/>
              </a:spcBef>
              <a:buClr>
                <a:srgbClr val="000000"/>
              </a:buClr>
              <a:buFont typeface="Wingdings" charset="2"/>
              <a:buChar char="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799"/>
              </a:spcBef>
              <a:buClr>
                <a:srgbClr val="000000"/>
              </a:buClr>
              <a:buFont typeface="Wingdings" charset="2"/>
              <a:buChar char="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" name="PlaceHolder 5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2" name="Rectangle 3"/>
            <p:cNvSpPr/>
            <p:nvPr/>
          </p:nvSpPr>
          <p:spPr>
            <a:xfrm>
              <a:off x="0" y="0"/>
              <a:ext cx="3505320" cy="6858000"/>
            </a:xfrm>
            <a:prstGeom prst="rect">
              <a:avLst/>
            </a:prstGeom>
            <a:gradFill rotWithShape="0">
              <a:gsLst>
                <a:gs pos="0">
                  <a:srgbClr val="FCC66E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Rectangle 4"/>
            <p:cNvSpPr/>
            <p:nvPr/>
          </p:nvSpPr>
          <p:spPr>
            <a:xfrm>
              <a:off x="1716120" y="1690560"/>
              <a:ext cx="7427880" cy="2533680"/>
            </a:xfrm>
            <a:prstGeom prst="rec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4" name="Group 5"/>
            <p:cNvGrpSpPr/>
            <p:nvPr/>
          </p:nvGrpSpPr>
          <p:grpSpPr>
            <a:xfrm>
              <a:off x="0" y="1066680"/>
              <a:ext cx="2867040" cy="3157560"/>
              <a:chOff x="0" y="1066680"/>
              <a:chExt cx="2867040" cy="3157560"/>
            </a:xfrm>
          </p:grpSpPr>
          <p:sp>
            <p:nvSpPr>
              <p:cNvPr id="55" name="Rectangle 6"/>
              <p:cNvSpPr/>
              <p:nvPr/>
            </p:nvSpPr>
            <p:spPr>
              <a:xfrm>
                <a:off x="573120" y="3583080"/>
                <a:ext cx="576360" cy="641160"/>
              </a:xfrm>
              <a:prstGeom prst="rect">
                <a:avLst/>
              </a:prstGeom>
              <a:solidFill>
                <a:srgbClr val="FBA31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" name="Rectangle 7"/>
              <p:cNvSpPr/>
              <p:nvPr/>
            </p:nvSpPr>
            <p:spPr>
              <a:xfrm>
                <a:off x="1716120" y="1690560"/>
                <a:ext cx="574560" cy="642960"/>
              </a:xfrm>
              <a:prstGeom prst="rect">
                <a:avLst/>
              </a:prstGeom>
              <a:solidFill>
                <a:srgbClr val="FCC66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" name="Rectangle 8"/>
              <p:cNvSpPr/>
              <p:nvPr/>
            </p:nvSpPr>
            <p:spPr>
              <a:xfrm>
                <a:off x="2281320" y="1066680"/>
                <a:ext cx="585720" cy="635040"/>
              </a:xfrm>
              <a:prstGeom prst="rect">
                <a:avLst/>
              </a:prstGeom>
              <a:solidFill>
                <a:srgbClr val="FCC66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" name="Rectangle 9"/>
              <p:cNvSpPr/>
              <p:nvPr/>
            </p:nvSpPr>
            <p:spPr>
              <a:xfrm>
                <a:off x="1141560" y="3583080"/>
                <a:ext cx="583920" cy="641160"/>
              </a:xfrm>
              <a:prstGeom prst="rect">
                <a:avLst/>
              </a:prstGeom>
              <a:solidFill>
                <a:srgbClr val="FF99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" name="Rectangle 10"/>
              <p:cNvSpPr/>
              <p:nvPr/>
            </p:nvSpPr>
            <p:spPr>
              <a:xfrm>
                <a:off x="2281320" y="1690560"/>
                <a:ext cx="585720" cy="642960"/>
              </a:xfrm>
              <a:prstGeom prst="rect">
                <a:avLst/>
              </a:prstGeom>
              <a:solidFill>
                <a:srgbClr val="FBA31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" name="Rectangle 11"/>
              <p:cNvSpPr/>
              <p:nvPr/>
            </p:nvSpPr>
            <p:spPr>
              <a:xfrm>
                <a:off x="1141560" y="2324160"/>
                <a:ext cx="583920" cy="633240"/>
              </a:xfrm>
              <a:prstGeom prst="rect">
                <a:avLst/>
              </a:prstGeom>
              <a:solidFill>
                <a:srgbClr val="FCC66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" name="Rectangle 12"/>
              <p:cNvSpPr/>
              <p:nvPr/>
            </p:nvSpPr>
            <p:spPr>
              <a:xfrm>
                <a:off x="0" y="2324160"/>
                <a:ext cx="582480" cy="633240"/>
              </a:xfrm>
              <a:prstGeom prst="rect">
                <a:avLst/>
              </a:prstGeom>
              <a:solidFill>
                <a:srgbClr val="FF9900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Rectangle 13"/>
              <p:cNvSpPr/>
              <p:nvPr/>
            </p:nvSpPr>
            <p:spPr>
              <a:xfrm>
                <a:off x="1716120" y="2324160"/>
                <a:ext cx="574560" cy="633240"/>
              </a:xfrm>
              <a:prstGeom prst="rect">
                <a:avLst/>
              </a:prstGeom>
              <a:solidFill>
                <a:srgbClr val="FBA31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" name="Rectangle 14"/>
              <p:cNvSpPr/>
              <p:nvPr/>
            </p:nvSpPr>
            <p:spPr>
              <a:xfrm>
                <a:off x="573120" y="2948040"/>
                <a:ext cx="576360" cy="644400"/>
              </a:xfrm>
              <a:prstGeom prst="rect">
                <a:avLst/>
              </a:prstGeom>
              <a:solidFill>
                <a:srgbClr val="FCC66E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" name="Rectangle 15"/>
              <p:cNvSpPr/>
              <p:nvPr/>
            </p:nvSpPr>
            <p:spPr>
              <a:xfrm>
                <a:off x="1141560" y="2948040"/>
                <a:ext cx="583920" cy="644400"/>
              </a:xfrm>
              <a:prstGeom prst="rect">
                <a:avLst/>
              </a:prstGeom>
              <a:solidFill>
                <a:srgbClr val="FBA31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980720"/>
            <a:ext cx="8229600" cy="3886200"/>
          </a:xfrm>
          <a:prstGeom prst="rect">
            <a:avLst/>
          </a:prstGeom>
        </p:spPr>
        <p:txBody>
          <a:bodyPr lIns="90000" tIns="46800" rIns="90000" bIns="46800">
            <a:normAutofit fontScale="91000"/>
          </a:bodyPr>
          <a:lstStyle/>
          <a:p>
            <a:pPr marL="342720" indent="-342720">
              <a:spcBef>
                <a:spcPts val="799"/>
              </a:spcBef>
              <a:buClr>
                <a:srgbClr val="FF9900"/>
              </a:buClr>
              <a:buSzPct val="75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742680" lvl="1" indent="-285480">
              <a:spcBef>
                <a:spcPts val="799"/>
              </a:spcBef>
              <a:buClr>
                <a:srgbClr val="FBA313"/>
              </a:buClr>
              <a:buSzPct val="8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799"/>
              </a:spcBef>
              <a:buClr>
                <a:srgbClr val="FF9900"/>
              </a:buClr>
              <a:buSzPct val="65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799"/>
              </a:spcBef>
              <a:buClr>
                <a:srgbClr val="FBA313"/>
              </a:buClr>
              <a:buSzPct val="7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799"/>
              </a:spcBef>
              <a:buClr>
                <a:srgbClr val="FF9900"/>
              </a:buClr>
              <a:buFont typeface="Wingdings" charset="2"/>
              <a:buChar char="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799"/>
              </a:spcBef>
              <a:buClr>
                <a:srgbClr val="000000"/>
              </a:buClr>
              <a:buFont typeface="Wingdings" charset="2"/>
              <a:buChar char="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799"/>
              </a:spcBef>
              <a:buClr>
                <a:srgbClr val="000000"/>
              </a:buClr>
              <a:buFont typeface="Wingdings" charset="2"/>
              <a:buChar char="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7" name="PlaceHolder 3"/>
          <p:cNvSpPr>
            <a:spLocks noGrp="1"/>
          </p:cNvSpPr>
          <p:nvPr>
            <p:ph type="dt"/>
          </p:nvPr>
        </p:nvSpPr>
        <p:spPr>
          <a:xfrm>
            <a:off x="456840" y="6248520"/>
            <a:ext cx="213372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84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sldNum"/>
          </p:nvPr>
        </p:nvSpPr>
        <p:spPr>
          <a:xfrm>
            <a:off x="6552720" y="6248520"/>
            <a:ext cx="213372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281F744-62A7-404B-B287-21970C3C5C49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‹N°›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doctranslator.com/en/?utm_source=onlinedoctranslator&amp;utm_medium=ppt&amp;utm_campaign=attribu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Espace réservé du numéro de diapositive 2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8F0CD23-E263-49CC-A5D3-558DB717EE0F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 Box 2"/>
          <p:cNvSpPr/>
          <p:nvPr/>
        </p:nvSpPr>
        <p:spPr>
          <a:xfrm>
            <a:off x="0" y="1600200"/>
            <a:ext cx="8763120" cy="3141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4000" b="1" strike="noStrike" spc="-1">
                <a:solidFill>
                  <a:srgbClr val="FBA313"/>
                </a:solidFill>
                <a:latin typeface="Times New Roman"/>
                <a:ea typeface="Times New Roman"/>
              </a:rPr>
              <a:t>Course: C++ Programming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algn="ctr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4000" b="1" strike="noStrike" spc="-1">
                <a:solidFill>
                  <a:srgbClr val="FBA313"/>
                </a:solidFill>
                <a:latin typeface="Times New Roman"/>
                <a:ea typeface="Times New Roman"/>
              </a:rPr>
              <a:t> 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algn="ctr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4000" b="1" strike="noStrike" spc="-1">
                <a:solidFill>
                  <a:srgbClr val="FBA313"/>
                </a:solidFill>
                <a:latin typeface="Times New Roman"/>
                <a:ea typeface="Times New Roman"/>
              </a:rPr>
              <a:t>Chapter 1: Syntactic contributions of C++ compared to C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algn="ctr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Sous-titre 2"/>
          <p:cNvSpPr/>
          <p:nvPr/>
        </p:nvSpPr>
        <p:spPr>
          <a:xfrm>
            <a:off x="1332000" y="5013360"/>
            <a:ext cx="6584760" cy="911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l" rtl="0"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Directed by: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	 Dr. Sakka Rouis		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Rectangle 5"/>
          <p:cNvSpPr/>
          <p:nvPr/>
        </p:nvSpPr>
        <p:spPr>
          <a:xfrm>
            <a:off x="762120" y="5943600"/>
            <a:ext cx="7315200" cy="45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CA" sz="2400" b="0" strike="noStrike" spc="-1">
                <a:solidFill>
                  <a:srgbClr val="FF0000"/>
                </a:solidFill>
                <a:latin typeface="Arial"/>
              </a:rPr>
              <a:t>https://github.com/srtaoufik/coursCpp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010001" name="ODT_ATTR_LBL_SHAPE">
            <a:extLst>
              <a:ext uri="{FF2B5EF4-FFF2-40B4-BE49-F238E27FC236}">
                <a16:creationId xmlns="" xmlns:p14="http://schemas.microsoft.com/office/powerpoint/2010/main" xmlns:p15="http://schemas.microsoft.com/office/powerpoint/2012/main" xmlns:mc="http://schemas.openxmlformats.org/markup-compatibility/2006"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Translated from French to English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Id3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="" xmlns:p14="http://schemas.microsoft.com/office/powerpoint/2010/main" xmlns:p15="http://schemas.microsoft.com/office/powerpoint/2012/main" xmlns:mc="http://schemas.openxmlformats.org/markup-compatibility/2006"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6A92CA4-68E3-4E4F-A15D-44905D04EF89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10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V.</a:t>
            </a:r>
            <a:r>
              <a:rPr lang="fr-FR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Default arguments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Rectangle 2"/>
          <p:cNvSpPr/>
          <p:nvPr/>
        </p:nvSpPr>
        <p:spPr>
          <a:xfrm>
            <a:off x="152280" y="1289958"/>
            <a:ext cx="8847360" cy="33712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u="sng" strike="noStrike" spc="-1" dirty="0" err="1">
                <a:solidFill>
                  <a:srgbClr val="000000"/>
                </a:solidFill>
                <a:uFillTx/>
                <a:latin typeface="Arial"/>
              </a:rPr>
              <a:t>Exercise</a:t>
            </a:r>
            <a:r>
              <a:rPr lang="fr-FR" sz="2400" b="1" u="sng" strike="noStrike" spc="-1" dirty="0">
                <a:solidFill>
                  <a:srgbClr val="000000"/>
                </a:solidFill>
                <a:uFillTx/>
                <a:latin typeface="Arial"/>
              </a:rPr>
              <a:t> 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Using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the argument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initialization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facility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offered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by the C++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language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create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</a:rPr>
              <a:t>function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1" strike="noStrike" spc="-1" dirty="0" err="1" smtClean="0">
                <a:solidFill>
                  <a:srgbClr val="000000"/>
                </a:solidFill>
                <a:latin typeface="Arial"/>
              </a:rPr>
              <a:t>prod</a:t>
            </a:r>
            <a:r>
              <a:rPr lang="fr-FR" sz="2400" b="1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</a:rPr>
              <a:t>which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allows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you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calculate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product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of 2, 3, or 4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integers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.</a:t>
            </a:r>
          </a:p>
          <a:p>
            <a:pPr algn="just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4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algn="just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</a:rPr>
              <a:t>Validate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function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on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some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examples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48D04DD-9F3C-4D22-A5BD-0F2A2F2A77D0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11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VI.</a:t>
            </a:r>
            <a:r>
              <a:rPr lang="fr-FR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The overdefinition of a function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Rectangle 2"/>
          <p:cNvSpPr/>
          <p:nvPr/>
        </p:nvSpPr>
        <p:spPr>
          <a:xfrm>
            <a:off x="152280" y="1827000"/>
            <a:ext cx="8847360" cy="114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 algn="just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C++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allows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function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overloading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defining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different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functions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with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same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name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as long as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they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are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differentiated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by the type of arguments.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B911BB3-4716-4DAF-A44B-7F2B5EA9C0BF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12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VI.</a:t>
            </a:r>
            <a:r>
              <a:rPr lang="fr-FR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The overdefinition of a function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Rectangle 2"/>
          <p:cNvSpPr/>
          <p:nvPr/>
        </p:nvSpPr>
        <p:spPr>
          <a:xfrm>
            <a:off x="152280" y="1297800"/>
            <a:ext cx="8847360" cy="553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Example: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void test (int n=0, float x=2.3) {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	cout&lt;&lt;''function 1 with n = ''&lt;&lt;n&lt;&lt;''and x= ''&lt;&lt;x&lt;&lt;endl 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void test (float x=3.4, int n=5){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	cout&lt;&lt;''function 2 with n = ''&lt;&lt;n&lt;&lt;''and x= ''&lt;&lt;x &lt;&lt;endl;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void main(){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	int i=3 ; float n=3.3 ;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	test(i,n); //call f1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	test(n,i); //call f2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	test(i); //call f1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	test(n); //call f2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	test(); // error in this case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}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3E215B0-4D24-40C1-981A-B74B0BFCCC4D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13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 dirty="0">
                <a:solidFill>
                  <a:srgbClr val="FF0000"/>
                </a:solidFill>
                <a:latin typeface="Arial"/>
                <a:ea typeface="Times New Roman"/>
              </a:rPr>
              <a:t>VII. </a:t>
            </a:r>
            <a:r>
              <a:rPr lang="en-CA" sz="2400" b="1" strike="noStrike" spc="-1" dirty="0" smtClean="0">
                <a:solidFill>
                  <a:srgbClr val="FF0000"/>
                </a:solidFill>
                <a:latin typeface="Arial"/>
                <a:ea typeface="Times New Roman"/>
              </a:rPr>
              <a:t>The </a:t>
            </a:r>
            <a:r>
              <a:rPr lang="fr-FR" sz="2400" b="1" strike="noStrike" spc="-1" dirty="0" err="1" smtClean="0">
                <a:solidFill>
                  <a:srgbClr val="FF0000"/>
                </a:solidFill>
                <a:latin typeface="Arial"/>
                <a:ea typeface="Times New Roman"/>
              </a:rPr>
              <a:t>operators</a:t>
            </a:r>
            <a:r>
              <a:rPr lang="fr-FR" sz="2400" b="1" strike="noStrike" spc="-1" dirty="0" smtClean="0">
                <a:solidFill>
                  <a:srgbClr val="FF0000"/>
                </a:solidFill>
                <a:latin typeface="Arial"/>
                <a:ea typeface="Times New Roman"/>
              </a:rPr>
              <a:t> </a:t>
            </a:r>
            <a:r>
              <a:rPr lang="en-CA" sz="2400" b="1" strike="noStrike" spc="-1" dirty="0" smtClean="0">
                <a:solidFill>
                  <a:srgbClr val="FF0000"/>
                </a:solidFill>
                <a:latin typeface="Arial"/>
                <a:ea typeface="Times New Roman"/>
              </a:rPr>
              <a:t>new </a:t>
            </a:r>
            <a:r>
              <a:rPr lang="en-CA" sz="2400" b="1" strike="noStrike" spc="-1" dirty="0">
                <a:solidFill>
                  <a:srgbClr val="FF0000"/>
                </a:solidFill>
                <a:latin typeface="Arial"/>
                <a:ea typeface="Times New Roman"/>
              </a:rPr>
              <a:t>and delete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Rectangle 2"/>
          <p:cNvSpPr/>
          <p:nvPr/>
        </p:nvSpPr>
        <p:spPr>
          <a:xfrm>
            <a:off x="152280" y="1225440"/>
            <a:ext cx="8847360" cy="407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 algn="just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The 2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</a:rPr>
              <a:t>operators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1" strike="noStrike" spc="-1" dirty="0" smtClean="0">
                <a:solidFill>
                  <a:srgbClr val="000000"/>
                </a:solidFill>
                <a:latin typeface="Arial"/>
              </a:rPr>
              <a:t>new </a:t>
            </a:r>
            <a:r>
              <a:rPr lang="fr-FR" sz="2400" spc="-1" dirty="0">
                <a:solidFill>
                  <a:srgbClr val="000000"/>
                </a:solidFill>
                <a:latin typeface="Arial"/>
              </a:rPr>
              <a:t>a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nd </a:t>
            </a:r>
            <a:r>
              <a:rPr lang="fr-FR" sz="2400" b="1" strike="noStrike" spc="-1" dirty="0" err="1" smtClean="0">
                <a:solidFill>
                  <a:srgbClr val="000000"/>
                </a:solidFill>
                <a:latin typeface="Arial"/>
              </a:rPr>
              <a:t>delete</a:t>
            </a:r>
            <a:r>
              <a:rPr lang="fr-FR" sz="2400" b="1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replace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dynamic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memory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management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</a:rPr>
              <a:t>functions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1" strike="noStrike" spc="-1" dirty="0" err="1" smtClean="0">
                <a:solidFill>
                  <a:srgbClr val="000000"/>
                </a:solidFill>
                <a:latin typeface="Arial"/>
              </a:rPr>
              <a:t>malloc</a:t>
            </a:r>
            <a:r>
              <a:rPr lang="fr-FR" sz="2400" b="1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and </a:t>
            </a:r>
            <a:r>
              <a:rPr lang="fr-FR" sz="2400" b="1" strike="noStrike" spc="-1" dirty="0" smtClean="0">
                <a:solidFill>
                  <a:srgbClr val="000000"/>
                </a:solidFill>
                <a:latin typeface="Arial"/>
              </a:rPr>
              <a:t>free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</a:rPr>
              <a:t>they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therefore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allow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you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reserve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and free up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memory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space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strike="noStrike" spc="-1" dirty="0" err="1">
                <a:solidFill>
                  <a:srgbClr val="000000"/>
                </a:solidFill>
                <a:latin typeface="Arial"/>
              </a:rPr>
              <a:t>Example</a:t>
            </a:r>
            <a:r>
              <a:rPr lang="fr-FR" sz="2400" b="1" strike="noStrike" spc="-1" dirty="0">
                <a:solidFill>
                  <a:srgbClr val="000000"/>
                </a:solidFill>
                <a:latin typeface="Arial"/>
              </a:rPr>
              <a:t> in C/C++: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*p ;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spc="-1" dirty="0" err="1" smtClean="0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nb=12;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p=(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*)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malloc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(nb*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sizeof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));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…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spc="-1" dirty="0" smtClean="0">
                <a:solidFill>
                  <a:srgbClr val="000000"/>
                </a:solidFill>
                <a:latin typeface="Arial"/>
              </a:rPr>
              <a:t>free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(p);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1977960-D5BE-464B-A008-245F71ABB64F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14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 dirty="0">
                <a:solidFill>
                  <a:srgbClr val="FF0000"/>
                </a:solidFill>
                <a:latin typeface="Arial"/>
                <a:ea typeface="Times New Roman"/>
              </a:rPr>
              <a:t>VII. </a:t>
            </a:r>
            <a:r>
              <a:rPr lang="en-CA" sz="2400" b="1" strike="noStrike" spc="-1" dirty="0" smtClean="0">
                <a:solidFill>
                  <a:srgbClr val="FF0000"/>
                </a:solidFill>
                <a:latin typeface="Arial"/>
                <a:ea typeface="Times New Roman"/>
              </a:rPr>
              <a:t>The </a:t>
            </a:r>
            <a:r>
              <a:rPr lang="fr-FR" sz="2400" b="1" strike="noStrike" spc="-1" dirty="0" err="1" smtClean="0">
                <a:solidFill>
                  <a:srgbClr val="FF0000"/>
                </a:solidFill>
                <a:latin typeface="Arial"/>
                <a:ea typeface="Times New Roman"/>
              </a:rPr>
              <a:t>operators</a:t>
            </a:r>
            <a:r>
              <a:rPr lang="fr-FR" sz="2400" b="1" strike="noStrike" spc="-1" dirty="0" smtClean="0">
                <a:solidFill>
                  <a:srgbClr val="FF0000"/>
                </a:solidFill>
                <a:latin typeface="Arial"/>
                <a:ea typeface="Times New Roman"/>
              </a:rPr>
              <a:t> </a:t>
            </a:r>
            <a:r>
              <a:rPr lang="en-CA" sz="2400" b="1" strike="noStrike" spc="-1" dirty="0" smtClean="0">
                <a:solidFill>
                  <a:srgbClr val="FF0000"/>
                </a:solidFill>
                <a:latin typeface="Arial"/>
                <a:ea typeface="Times New Roman"/>
              </a:rPr>
              <a:t>new </a:t>
            </a:r>
            <a:r>
              <a:rPr lang="en-CA" sz="2400" b="1" strike="noStrike" spc="-1" dirty="0">
                <a:solidFill>
                  <a:srgbClr val="FF0000"/>
                </a:solidFill>
                <a:latin typeface="Arial"/>
                <a:ea typeface="Times New Roman"/>
              </a:rPr>
              <a:t>and delete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Rectangle 2"/>
          <p:cNvSpPr/>
          <p:nvPr/>
        </p:nvSpPr>
        <p:spPr>
          <a:xfrm>
            <a:off x="225360" y="1236000"/>
            <a:ext cx="8845560" cy="44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strike="noStrike" spc="-1" dirty="0" err="1">
                <a:solidFill>
                  <a:srgbClr val="000000"/>
                </a:solidFill>
                <a:latin typeface="Arial"/>
              </a:rPr>
              <a:t>Example</a:t>
            </a:r>
            <a:r>
              <a:rPr lang="fr-FR" sz="2400" b="1" strike="noStrike" spc="-1" dirty="0">
                <a:solidFill>
                  <a:srgbClr val="000000"/>
                </a:solidFill>
                <a:latin typeface="Arial"/>
              </a:rPr>
              <a:t> in C++: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*pi; </a:t>
            </a:r>
            <a:endParaRPr lang="fr-FR" sz="24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</a:rPr>
              <a:t>float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*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pr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;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pi=new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; //allocation of a single value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pr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= new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float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[50];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…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delete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pi;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delete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pr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;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dirty="0" err="1" smtClean="0">
                <a:solidFill>
                  <a:srgbClr val="FF0000"/>
                </a:solidFill>
              </a:rPr>
              <a:t>REMARK</a:t>
            </a:r>
            <a:r>
              <a:rPr lang="fr-FR" sz="2400" b="1" strike="noStrike" spc="-1" dirty="0" err="1" smtClean="0">
                <a:solidFill>
                  <a:srgbClr val="FF0000"/>
                </a:solidFill>
                <a:latin typeface="Arial"/>
              </a:rPr>
              <a:t>: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</a:rPr>
              <a:t>Do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not use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malloc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delete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or new and free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together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FA9E850-FC04-4E45-9772-41A73670D99F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15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 dirty="0">
                <a:solidFill>
                  <a:srgbClr val="FF0000"/>
                </a:solidFill>
                <a:latin typeface="Arial"/>
                <a:ea typeface="Times New Roman"/>
              </a:rPr>
              <a:t>VIII. Concept </a:t>
            </a:r>
            <a:r>
              <a:rPr lang="en-CA" sz="2400" b="1" strike="noStrike" spc="-1" dirty="0" smtClean="0">
                <a:solidFill>
                  <a:srgbClr val="FF0000"/>
                </a:solidFill>
                <a:latin typeface="Arial"/>
                <a:ea typeface="Times New Roman"/>
              </a:rPr>
              <a:t>of </a:t>
            </a:r>
            <a:r>
              <a:rPr lang="fr-FR" sz="2400" b="1" strike="noStrike" spc="-1" dirty="0" err="1" smtClean="0">
                <a:solidFill>
                  <a:srgbClr val="FF0000"/>
                </a:solidFill>
                <a:latin typeface="Arial"/>
                <a:ea typeface="Times New Roman"/>
              </a:rPr>
              <a:t>reference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Rectangle 2"/>
          <p:cNvSpPr/>
          <p:nvPr/>
        </p:nvSpPr>
        <p:spPr>
          <a:xfrm>
            <a:off x="225360" y="1421026"/>
            <a:ext cx="8845560" cy="41099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 algn="just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In C the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</a:rPr>
              <a:t>operator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1" strike="noStrike" spc="-1" dirty="0" smtClean="0">
                <a:solidFill>
                  <a:srgbClr val="000000"/>
                </a:solidFill>
                <a:latin typeface="Arial"/>
              </a:rPr>
              <a:t>&amp;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</a:rPr>
              <a:t>denotes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the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address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, in C++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can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denote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either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address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or 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reference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depending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on the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context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. </a:t>
            </a:r>
            <a:endParaRPr lang="fr-FR" sz="24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algn="just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400" spc="-1" dirty="0">
              <a:solidFill>
                <a:srgbClr val="000000"/>
              </a:solidFill>
              <a:latin typeface="Arial"/>
            </a:endParaRPr>
          </a:p>
          <a:p>
            <a:pPr algn="just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</a:rPr>
              <a:t>Only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the program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context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can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determine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whether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reference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or an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address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strike="noStrike" spc="-1" dirty="0" err="1">
                <a:solidFill>
                  <a:srgbClr val="000000"/>
                </a:solidFill>
                <a:latin typeface="Arial"/>
              </a:rPr>
              <a:t>Example</a:t>
            </a:r>
            <a:r>
              <a:rPr lang="fr-FR" sz="2400" b="1" strike="noStrike" spc="-1" dirty="0">
                <a:solidFill>
                  <a:srgbClr val="000000"/>
                </a:solidFill>
                <a:latin typeface="Arial"/>
              </a:rPr>
              <a:t> 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n=3 ;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&amp;p=n ; //p and n have the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same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@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memory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cout&lt;&lt; p ; // displays 3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8587BE7-DEAB-4B93-9806-D2F32B375FF4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16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 dirty="0">
                <a:solidFill>
                  <a:srgbClr val="FF0000"/>
                </a:solidFill>
                <a:latin typeface="Arial"/>
                <a:ea typeface="Times New Roman"/>
              </a:rPr>
              <a:t>VIII. Concept </a:t>
            </a:r>
            <a:r>
              <a:rPr lang="en-CA" sz="2400" b="1" strike="noStrike" spc="-1" dirty="0" smtClean="0">
                <a:solidFill>
                  <a:srgbClr val="FF0000"/>
                </a:solidFill>
                <a:latin typeface="Arial"/>
                <a:ea typeface="Times New Roman"/>
              </a:rPr>
              <a:t>of </a:t>
            </a:r>
            <a:r>
              <a:rPr lang="fr-FR" sz="2400" b="1" strike="noStrike" spc="-1" dirty="0" err="1" smtClean="0">
                <a:solidFill>
                  <a:srgbClr val="FF0000"/>
                </a:solidFill>
                <a:latin typeface="Arial"/>
                <a:ea typeface="Times New Roman"/>
              </a:rPr>
              <a:t>reference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Rectangle 2"/>
          <p:cNvSpPr/>
          <p:nvPr/>
        </p:nvSpPr>
        <p:spPr>
          <a:xfrm>
            <a:off x="117360" y="1144800"/>
            <a:ext cx="8845560" cy="553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strike="noStrike" spc="-1" dirty="0">
                <a:solidFill>
                  <a:srgbClr val="00B050"/>
                </a:solidFill>
                <a:latin typeface="Arial"/>
              </a:rPr>
              <a:t>VIII.1. Passing </a:t>
            </a:r>
            <a:r>
              <a:rPr lang="fr-FR" sz="2400" b="1" strike="noStrike" spc="-1" dirty="0" err="1">
                <a:solidFill>
                  <a:srgbClr val="00B050"/>
                </a:solidFill>
                <a:latin typeface="Arial"/>
              </a:rPr>
              <a:t>parameters</a:t>
            </a:r>
            <a:r>
              <a:rPr lang="fr-FR" sz="2400" b="1" strike="noStrike" spc="-1" dirty="0">
                <a:solidFill>
                  <a:srgbClr val="00B050"/>
                </a:solidFill>
                <a:latin typeface="Arial"/>
              </a:rPr>
              <a:t> by </a:t>
            </a:r>
            <a:r>
              <a:rPr lang="fr-FR" sz="2400" b="1" strike="noStrike" spc="-1" dirty="0" err="1">
                <a:solidFill>
                  <a:srgbClr val="00B050"/>
                </a:solidFill>
                <a:latin typeface="Arial"/>
              </a:rPr>
              <a:t>reference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In C, 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subroutine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can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only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modify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the value of a local variable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passed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as an argument to 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function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if the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address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of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variable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passed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 dirty="0" err="1">
                <a:solidFill>
                  <a:srgbClr val="000000"/>
                </a:solidFill>
                <a:latin typeface="Arial"/>
              </a:rPr>
              <a:t>Example</a:t>
            </a:r>
            <a:r>
              <a:rPr lang="fr-FR" sz="2000" b="1" strike="noStrike" spc="-1" dirty="0">
                <a:solidFill>
                  <a:srgbClr val="000000"/>
                </a:solidFill>
                <a:latin typeface="Arial"/>
              </a:rPr>
              <a:t> in C/C++: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</a:rPr>
              <a:t>//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Arial"/>
              </a:rPr>
              <a:t>pass</a:t>
            </a:r>
            <a:r>
              <a:rPr lang="fr-FR" sz="2000" b="0" strike="noStrike" spc="-1" dirty="0">
                <a:solidFill>
                  <a:srgbClr val="000000"/>
                </a:solidFill>
                <a:latin typeface="Arial"/>
              </a:rPr>
              <a:t> by value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0" strike="noStrike" spc="-1" dirty="0" err="1">
                <a:solidFill>
                  <a:srgbClr val="000000"/>
                </a:solidFill>
                <a:latin typeface="Arial"/>
              </a:rPr>
              <a:t>void</a:t>
            </a:r>
            <a:r>
              <a:rPr lang="fr-FR" sz="2000" b="0" strike="noStrike" spc="-1" dirty="0">
                <a:solidFill>
                  <a:srgbClr val="000000"/>
                </a:solidFill>
                <a:latin typeface="Arial"/>
              </a:rPr>
              <a:t> permutation(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000" b="0" strike="noStrike" spc="-1" dirty="0">
                <a:solidFill>
                  <a:srgbClr val="000000"/>
                </a:solidFill>
                <a:latin typeface="Arial"/>
              </a:rPr>
              <a:t> a,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000" b="0" strike="noStrike" spc="-1" dirty="0">
                <a:solidFill>
                  <a:srgbClr val="000000"/>
                </a:solidFill>
                <a:latin typeface="Arial"/>
              </a:rPr>
              <a:t> b){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000" b="0" strike="noStrike" spc="-1" dirty="0">
                <a:solidFill>
                  <a:srgbClr val="000000"/>
                </a:solidFill>
                <a:latin typeface="Arial"/>
              </a:rPr>
              <a:t> c ;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</a:rPr>
              <a:t>	c=a ; a=b ; b=c ;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0" strike="noStrike" spc="-1" dirty="0" err="1">
                <a:solidFill>
                  <a:srgbClr val="000000"/>
                </a:solidFill>
                <a:latin typeface="Arial"/>
              </a:rPr>
              <a:t>void</a:t>
            </a:r>
            <a:r>
              <a:rPr lang="fr-FR" sz="2000" b="0" strike="noStrike" spc="-1" dirty="0">
                <a:solidFill>
                  <a:srgbClr val="000000"/>
                </a:solidFill>
                <a:latin typeface="Arial"/>
              </a:rPr>
              <a:t> main(){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000" b="0" strike="noStrike" spc="-1" dirty="0">
                <a:solidFill>
                  <a:srgbClr val="000000"/>
                </a:solidFill>
                <a:latin typeface="Arial"/>
              </a:rPr>
              <a:t> x=2 </a:t>
            </a:r>
            <a:r>
              <a:rPr lang="fr-FR" sz="2000" spc="-1" dirty="0">
                <a:solidFill>
                  <a:srgbClr val="000000"/>
                </a:solidFill>
                <a:latin typeface="Arial"/>
              </a:rPr>
              <a:t>,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000" b="0" strike="noStrike" spc="-1" dirty="0">
                <a:solidFill>
                  <a:srgbClr val="000000"/>
                </a:solidFill>
                <a:latin typeface="Arial"/>
              </a:rPr>
              <a:t>y=3 ;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</a:rPr>
              <a:t>	permutation(x, y);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Arial"/>
              </a:rPr>
              <a:t>cout &lt;&lt;''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Arial"/>
              </a:rPr>
              <a:t>after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Arial"/>
              </a:rPr>
              <a:t> permutation x= ''&lt;&lt;x&lt;&lt;'' and y=''&lt;&lt;y ;</a:t>
            </a:r>
            <a:endParaRPr lang="en-US" sz="20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Arial"/>
              </a:rPr>
              <a:t>	//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Arial"/>
              </a:rPr>
              <a:t>after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Arial"/>
              </a:rPr>
              <a:t>execution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Arial"/>
              </a:rPr>
              <a:t> the change </a:t>
            </a:r>
            <a:r>
              <a:rPr lang="fr-FR" sz="2000" b="0" strike="noStrike" spc="-1" dirty="0" err="1" smtClean="0">
                <a:solidFill>
                  <a:srgbClr val="000000"/>
                </a:solidFill>
                <a:latin typeface="Arial"/>
              </a:rPr>
              <a:t>is</a:t>
            </a:r>
            <a:r>
              <a:rPr lang="fr-FR" sz="2000" b="0" strike="noStrike" spc="-1" dirty="0" smtClean="0">
                <a:solidFill>
                  <a:srgbClr val="000000"/>
                </a:solidFill>
                <a:latin typeface="Arial"/>
              </a:rPr>
              <a:t> not made: x=2 and y=3</a:t>
            </a:r>
            <a:endParaRPr lang="en-US" sz="20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0" strike="noStrike" spc="-1" dirty="0" smtClean="0">
                <a:solidFill>
                  <a:srgbClr val="000000"/>
                </a:solidFill>
                <a:latin typeface="Arial"/>
              </a:rPr>
              <a:t>}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A42B673-8D70-4F6C-B528-84B60E79488C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17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 dirty="0">
                <a:solidFill>
                  <a:srgbClr val="FF0000"/>
                </a:solidFill>
                <a:latin typeface="Arial"/>
                <a:ea typeface="Times New Roman"/>
              </a:rPr>
              <a:t>VIII. Concept </a:t>
            </a:r>
            <a:r>
              <a:rPr lang="en-CA" sz="2400" b="1" strike="noStrike" spc="-1" dirty="0" smtClean="0">
                <a:solidFill>
                  <a:srgbClr val="FF0000"/>
                </a:solidFill>
                <a:latin typeface="Arial"/>
                <a:ea typeface="Times New Roman"/>
              </a:rPr>
              <a:t>of </a:t>
            </a:r>
            <a:r>
              <a:rPr lang="fr-FR" sz="2400" b="1" strike="noStrike" spc="-1" dirty="0" err="1" smtClean="0">
                <a:solidFill>
                  <a:srgbClr val="FF0000"/>
                </a:solidFill>
                <a:latin typeface="Arial"/>
                <a:ea typeface="Times New Roman"/>
              </a:rPr>
              <a:t>reference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Rectangle 2"/>
          <p:cNvSpPr/>
          <p:nvPr/>
        </p:nvSpPr>
        <p:spPr>
          <a:xfrm>
            <a:off x="131760" y="1260485"/>
            <a:ext cx="8847000" cy="52179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strike="noStrike" spc="-1" dirty="0">
                <a:solidFill>
                  <a:srgbClr val="00B050"/>
                </a:solidFill>
                <a:latin typeface="Arial"/>
              </a:rPr>
              <a:t>VIII.1. Passing </a:t>
            </a:r>
            <a:r>
              <a:rPr lang="fr-FR" sz="2400" b="1" strike="noStrike" spc="-1" dirty="0" err="1">
                <a:solidFill>
                  <a:srgbClr val="00B050"/>
                </a:solidFill>
                <a:latin typeface="Arial"/>
              </a:rPr>
              <a:t>parameters</a:t>
            </a:r>
            <a:r>
              <a:rPr lang="fr-FR" sz="2400" b="1" strike="noStrike" spc="-1" dirty="0">
                <a:solidFill>
                  <a:srgbClr val="00B050"/>
                </a:solidFill>
                <a:latin typeface="Arial"/>
              </a:rPr>
              <a:t> by </a:t>
            </a:r>
            <a:r>
              <a:rPr lang="fr-FR" sz="2400" b="1" strike="noStrike" spc="-1" dirty="0" err="1">
                <a:solidFill>
                  <a:srgbClr val="00B050"/>
                </a:solidFill>
                <a:latin typeface="Arial"/>
              </a:rPr>
              <a:t>reference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strike="noStrike" spc="-1" dirty="0" err="1" smtClean="0">
                <a:solidFill>
                  <a:srgbClr val="000000"/>
                </a:solidFill>
                <a:latin typeface="Arial"/>
              </a:rPr>
              <a:t>Example</a:t>
            </a:r>
            <a:r>
              <a:rPr lang="fr-FR" sz="2400" b="1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1" strike="noStrike" spc="-1" dirty="0">
                <a:solidFill>
                  <a:srgbClr val="000000"/>
                </a:solidFill>
                <a:latin typeface="Arial"/>
              </a:rPr>
              <a:t>in C/C++: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//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pass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by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address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void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permutation (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*a,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*b) {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//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*a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represents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the contents of the variable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pointed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to by a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c ;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	c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=*a ; *a=*b ; *b=c ;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void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main(){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 x=2,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y=3 ;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	permutation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(&amp;x, &amp;y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spc="-1" dirty="0" smtClean="0">
                <a:solidFill>
                  <a:srgbClr val="000000"/>
                </a:solidFill>
              </a:rPr>
              <a:t>		cout </a:t>
            </a:r>
            <a:r>
              <a:rPr lang="fr-FR" sz="2400" spc="-1" dirty="0">
                <a:solidFill>
                  <a:srgbClr val="000000"/>
                </a:solidFill>
              </a:rPr>
              <a:t>&lt;&lt;''</a:t>
            </a:r>
            <a:r>
              <a:rPr lang="fr-FR" sz="2400" spc="-1" dirty="0" err="1">
                <a:solidFill>
                  <a:srgbClr val="000000"/>
                </a:solidFill>
              </a:rPr>
              <a:t>after</a:t>
            </a:r>
            <a:r>
              <a:rPr lang="fr-FR" sz="2400" spc="-1" dirty="0">
                <a:solidFill>
                  <a:srgbClr val="000000"/>
                </a:solidFill>
              </a:rPr>
              <a:t> permutation x= ''&lt;&lt;x&lt;&lt;'' and y=''&lt;&lt;y ;</a:t>
            </a:r>
            <a:endParaRPr lang="en-US" sz="2400" spc="-1" dirty="0">
              <a:solidFill>
                <a:srgbClr val="000000"/>
              </a:solidFill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//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after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execution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x=3 and y=2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478FF2D-31EC-494B-A080-42A94A175D89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18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 dirty="0">
                <a:solidFill>
                  <a:srgbClr val="FF0000"/>
                </a:solidFill>
                <a:latin typeface="Arial"/>
                <a:ea typeface="Times New Roman"/>
              </a:rPr>
              <a:t>VIII. Concept </a:t>
            </a:r>
            <a:r>
              <a:rPr lang="en-CA" sz="2400" b="1" strike="noStrike" spc="-1" dirty="0" smtClean="0">
                <a:solidFill>
                  <a:srgbClr val="FF0000"/>
                </a:solidFill>
                <a:latin typeface="Arial"/>
                <a:ea typeface="Times New Roman"/>
              </a:rPr>
              <a:t>of </a:t>
            </a:r>
            <a:r>
              <a:rPr lang="fr-FR" sz="2400" b="1" strike="noStrike" spc="-1" dirty="0" err="1" smtClean="0">
                <a:solidFill>
                  <a:srgbClr val="FF0000"/>
                </a:solidFill>
                <a:latin typeface="Arial"/>
                <a:ea typeface="Times New Roman"/>
              </a:rPr>
              <a:t>reference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Rectangle 2"/>
          <p:cNvSpPr/>
          <p:nvPr/>
        </p:nvSpPr>
        <p:spPr>
          <a:xfrm>
            <a:off x="147600" y="1179884"/>
            <a:ext cx="8847000" cy="55872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strike="noStrike" spc="-1" dirty="0">
                <a:solidFill>
                  <a:srgbClr val="00B050"/>
                </a:solidFill>
                <a:latin typeface="Arial"/>
              </a:rPr>
              <a:t>VIII.1. Passing </a:t>
            </a:r>
            <a:r>
              <a:rPr lang="fr-FR" sz="2400" b="1" strike="noStrike" spc="-1" dirty="0" err="1">
                <a:solidFill>
                  <a:srgbClr val="00B050"/>
                </a:solidFill>
                <a:latin typeface="Arial"/>
              </a:rPr>
              <a:t>parameters</a:t>
            </a:r>
            <a:r>
              <a:rPr lang="fr-FR" sz="2400" b="1" strike="noStrike" spc="-1" dirty="0">
                <a:solidFill>
                  <a:srgbClr val="00B050"/>
                </a:solidFill>
                <a:latin typeface="Arial"/>
              </a:rPr>
              <a:t> by </a:t>
            </a:r>
            <a:r>
              <a:rPr lang="fr-FR" sz="2400" b="1" strike="noStrike" spc="-1" dirty="0" err="1">
                <a:solidFill>
                  <a:srgbClr val="00B050"/>
                </a:solidFill>
                <a:latin typeface="Arial"/>
              </a:rPr>
              <a:t>reference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strike="noStrike" spc="-1" dirty="0" smtClean="0">
                <a:solidFill>
                  <a:srgbClr val="C00000"/>
                </a:solidFill>
                <a:latin typeface="Arial"/>
              </a:rPr>
              <a:t>R: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In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C++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prefer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to use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pass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by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reference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rather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than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pass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by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address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strike="noStrike" spc="-1" dirty="0" err="1">
                <a:solidFill>
                  <a:srgbClr val="000000"/>
                </a:solidFill>
                <a:latin typeface="Arial"/>
              </a:rPr>
              <a:t>Example</a:t>
            </a:r>
            <a:r>
              <a:rPr lang="fr-FR" sz="2400" b="1" strike="noStrike" spc="-1" dirty="0">
                <a:solidFill>
                  <a:srgbClr val="000000"/>
                </a:solidFill>
                <a:latin typeface="Arial"/>
              </a:rPr>
              <a:t> in C++: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void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permutation (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&amp;a,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&amp;b) {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c ;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	c=a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; a=b ; b=c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;</a:t>
            </a: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}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</a:rPr>
              <a:t>void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main() {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 x=2,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y=3 ;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	permutation(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</a:rPr>
              <a:t>x,y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spc="-1" dirty="0" smtClean="0">
                <a:solidFill>
                  <a:srgbClr val="000000"/>
                </a:solidFill>
              </a:rPr>
              <a:t>		cout </a:t>
            </a:r>
            <a:r>
              <a:rPr lang="fr-FR" sz="2400" spc="-1" dirty="0">
                <a:solidFill>
                  <a:srgbClr val="000000"/>
                </a:solidFill>
              </a:rPr>
              <a:t>&lt;&lt;''</a:t>
            </a:r>
            <a:r>
              <a:rPr lang="fr-FR" sz="2400" spc="-1" dirty="0" err="1">
                <a:solidFill>
                  <a:srgbClr val="000000"/>
                </a:solidFill>
              </a:rPr>
              <a:t>after</a:t>
            </a:r>
            <a:r>
              <a:rPr lang="fr-FR" sz="2400" spc="-1" dirty="0">
                <a:solidFill>
                  <a:srgbClr val="000000"/>
                </a:solidFill>
              </a:rPr>
              <a:t> permutation x= ''&lt;&lt;x&lt;&lt;'' and y=''&lt;&lt;y ;</a:t>
            </a:r>
            <a:endParaRPr lang="en-US" sz="2400" spc="-1" dirty="0">
              <a:solidFill>
                <a:srgbClr val="000000"/>
              </a:solidFill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          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//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after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execution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x=3 and y=2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D778E35-64D0-4857-A1D8-F3D7AD20CA15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19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 dirty="0">
                <a:solidFill>
                  <a:srgbClr val="FF0000"/>
                </a:solidFill>
                <a:latin typeface="Arial"/>
                <a:ea typeface="Times New Roman"/>
              </a:rPr>
              <a:t>VIII. Concept </a:t>
            </a:r>
            <a:r>
              <a:rPr lang="en-CA" sz="2400" b="1" strike="noStrike" spc="-1" dirty="0" smtClean="0">
                <a:solidFill>
                  <a:srgbClr val="FF0000"/>
                </a:solidFill>
                <a:latin typeface="Arial"/>
                <a:ea typeface="Times New Roman"/>
              </a:rPr>
              <a:t>of </a:t>
            </a:r>
            <a:r>
              <a:rPr lang="fr-FR" sz="2400" b="1" strike="noStrike" spc="-1" dirty="0" err="1" smtClean="0">
                <a:solidFill>
                  <a:srgbClr val="FF0000"/>
                </a:solidFill>
                <a:latin typeface="Arial"/>
                <a:ea typeface="Times New Roman"/>
              </a:rPr>
              <a:t>reference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Rectangle 2"/>
          <p:cNvSpPr/>
          <p:nvPr/>
        </p:nvSpPr>
        <p:spPr>
          <a:xfrm>
            <a:off x="152280" y="1210814"/>
            <a:ext cx="8847360" cy="48485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strike="noStrike" spc="-1" dirty="0">
                <a:solidFill>
                  <a:srgbClr val="00B050"/>
                </a:solidFill>
                <a:latin typeface="Arial"/>
              </a:rPr>
              <a:t>VIII.1. Passing </a:t>
            </a:r>
            <a:r>
              <a:rPr lang="fr-FR" sz="2400" b="1" strike="noStrike" spc="-1" dirty="0" err="1">
                <a:solidFill>
                  <a:srgbClr val="00B050"/>
                </a:solidFill>
                <a:latin typeface="Arial"/>
              </a:rPr>
              <a:t>parameters</a:t>
            </a:r>
            <a:r>
              <a:rPr lang="fr-FR" sz="2400" b="1" strike="noStrike" spc="-1" dirty="0">
                <a:solidFill>
                  <a:srgbClr val="00B050"/>
                </a:solidFill>
                <a:latin typeface="Arial"/>
              </a:rPr>
              <a:t> by </a:t>
            </a:r>
            <a:r>
              <a:rPr lang="fr-FR" sz="2400" b="1" strike="noStrike" spc="-1" dirty="0" err="1">
                <a:solidFill>
                  <a:srgbClr val="00B050"/>
                </a:solidFill>
                <a:latin typeface="Arial"/>
              </a:rPr>
              <a:t>reference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strike="noStrike" spc="-1" dirty="0" smtClean="0">
                <a:solidFill>
                  <a:srgbClr val="C00000"/>
                </a:solidFill>
                <a:latin typeface="Arial"/>
              </a:rPr>
              <a:t>R: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reference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must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always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be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initialized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&amp;p ;   </a:t>
            </a:r>
            <a:r>
              <a:rPr lang="fr-FR" sz="2400" b="0" strike="noStrike" spc="-1" dirty="0">
                <a:solidFill>
                  <a:srgbClr val="00CC00"/>
                </a:solidFill>
                <a:latin typeface="Arial"/>
              </a:rPr>
              <a:t>//incorrect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You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cannot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reference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a constant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&amp;p=3 ;</a:t>
            </a:r>
            <a:r>
              <a:rPr lang="fr-FR" sz="2400" b="0" strike="noStrike" spc="-1" dirty="0">
                <a:solidFill>
                  <a:srgbClr val="00CC00"/>
                </a:solidFill>
                <a:latin typeface="Arial"/>
              </a:rPr>
              <a:t>//incorrect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You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cannot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reference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an expression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&amp;p=n+2;</a:t>
            </a:r>
            <a:r>
              <a:rPr lang="fr-FR" sz="2400" b="0" strike="noStrike" spc="-1" dirty="0">
                <a:solidFill>
                  <a:srgbClr val="00CC00"/>
                </a:solidFill>
                <a:latin typeface="Arial"/>
              </a:rPr>
              <a:t>// incorrect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reference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must not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modify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q=3, n=7;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&amp;p=n ;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p=q ;  </a:t>
            </a:r>
            <a:r>
              <a:rPr lang="fr-FR" sz="2400" b="0" strike="noStrike" spc="-1" dirty="0">
                <a:solidFill>
                  <a:srgbClr val="00CC00"/>
                </a:solidFill>
                <a:latin typeface="Arial"/>
              </a:rPr>
              <a:t>//</a:t>
            </a:r>
            <a:r>
              <a:rPr lang="fr-FR" sz="2400" b="0" strike="noStrike" spc="-1" dirty="0" err="1">
                <a:solidFill>
                  <a:srgbClr val="00CC00"/>
                </a:solidFill>
                <a:latin typeface="Arial"/>
              </a:rPr>
              <a:t>correct</a:t>
            </a:r>
            <a:r>
              <a:rPr lang="fr-FR" sz="2400" b="0" strike="noStrike" spc="-1" dirty="0" err="1">
                <a:solidFill>
                  <a:srgbClr val="00CC00"/>
                </a:solidFill>
                <a:latin typeface="Wingdings"/>
                <a:ea typeface="Wingdings"/>
              </a:rPr>
              <a:t></a:t>
            </a:r>
            <a:r>
              <a:rPr lang="fr-FR" sz="2400" b="0" strike="noStrike" spc="-1" dirty="0" err="1">
                <a:solidFill>
                  <a:srgbClr val="00CC00"/>
                </a:solidFill>
                <a:latin typeface="Arial"/>
              </a:rPr>
              <a:t>n</a:t>
            </a:r>
            <a:r>
              <a:rPr lang="fr-FR" sz="2400" b="0" strike="noStrike" spc="-1" dirty="0">
                <a:solidFill>
                  <a:srgbClr val="00CC00"/>
                </a:solidFill>
                <a:latin typeface="Arial"/>
              </a:rPr>
              <a:t>=q=3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&amp;p=q ;</a:t>
            </a:r>
            <a:r>
              <a:rPr lang="fr-FR" sz="2400" b="0" strike="noStrike" spc="-1" dirty="0">
                <a:solidFill>
                  <a:srgbClr val="00CC00"/>
                </a:solidFill>
                <a:latin typeface="Arial"/>
              </a:rPr>
              <a:t>//incorrect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0D8D238-0A8A-42A7-AD92-73992F37C908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2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I.</a:t>
            </a:r>
            <a:r>
              <a:rPr lang="fr-FR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Comment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0" name="Tableau 119"/>
          <p:cNvGraphicFramePr/>
          <p:nvPr/>
        </p:nvGraphicFramePr>
        <p:xfrm>
          <a:off x="762120" y="1828800"/>
          <a:ext cx="7696080" cy="1818372"/>
        </p:xfrm>
        <a:graphic>
          <a:graphicData uri="http://schemas.openxmlformats.org/drawingml/2006/table">
            <a:tbl>
              <a:tblPr/>
              <a:tblGrid>
                <a:gridCol w="3200400"/>
                <a:gridCol w="4495680"/>
              </a:tblGrid>
              <a:tr h="42876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2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In C</a:t>
                      </a:r>
                      <a:endParaRPr lang="en-US" sz="2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760" marR="687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2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In C++</a:t>
                      </a:r>
                      <a:endParaRPr lang="en-US" sz="2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760" marR="687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134136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/* multi-line comment */</a:t>
                      </a:r>
                      <a:endParaRPr lang="en-US" sz="2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760" marR="687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FEB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/* comment on several</a:t>
                      </a:r>
                      <a:endParaRPr lang="en-US" sz="2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rtl="0">
                        <a:lnSpc>
                          <a:spcPct val="115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lines */</a:t>
                      </a:r>
                      <a:endParaRPr lang="en-US" sz="2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rtl="0">
                        <a:lnSpc>
                          <a:spcPct val="115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2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// single line comment</a:t>
                      </a:r>
                      <a:endParaRPr lang="en-US" sz="2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760" marR="687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FEBCC"/>
                    </a:solidFill>
                  </a:tcPr>
                </a:tc>
              </a:tr>
            </a:tbl>
          </a:graphicData>
        </a:graphic>
      </p:graphicFrame>
      <p:sp>
        <p:nvSpPr>
          <p:cNvPr id="121" name="Rectangle 7"/>
          <p:cNvSpPr/>
          <p:nvPr/>
        </p:nvSpPr>
        <p:spPr>
          <a:xfrm>
            <a:off x="700920" y="3116520"/>
            <a:ext cx="2923920" cy="30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0" anchor="ctr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200" b="1" strike="noStrike" spc="-1">
                <a:solidFill>
                  <a:srgbClr val="000000"/>
                </a:solidFill>
                <a:latin typeface="Arial"/>
                <a:ea typeface="PMingLiU"/>
              </a:rPr>
              <a:t>Example :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200" b="0" strike="noStrike" spc="-1">
                <a:solidFill>
                  <a:srgbClr val="000000"/>
                </a:solidFill>
                <a:latin typeface="Arial Unicode MS"/>
                <a:ea typeface="PMingLiU"/>
              </a:rPr>
              <a:t>void main(){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200" b="0" strike="noStrike" spc="-1">
                <a:solidFill>
                  <a:srgbClr val="000000"/>
                </a:solidFill>
                <a:latin typeface="Arial Unicode MS"/>
                <a:ea typeface="PMingLiU"/>
              </a:rPr>
              <a:t>	//d</a:t>
            </a:r>
            <a:r>
              <a:rPr lang="fr-FR" sz="2200" b="0" strike="noStrike" spc="-1">
                <a:solidFill>
                  <a:srgbClr val="000000"/>
                </a:solidFill>
                <a:latin typeface="Arial"/>
                <a:ea typeface="PMingLiU"/>
              </a:rPr>
              <a:t>e</a:t>
            </a:r>
            <a:r>
              <a:rPr lang="fr-FR" sz="2200" b="0" strike="noStrike" spc="-1">
                <a:solidFill>
                  <a:srgbClr val="000000"/>
                </a:solidFill>
                <a:latin typeface="Arial Unicode MS"/>
                <a:ea typeface="PMingLiU"/>
              </a:rPr>
              <a:t>clarification	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200" b="0" strike="noStrike" spc="-1">
                <a:solidFill>
                  <a:srgbClr val="000000"/>
                </a:solidFill>
                <a:latin typeface="Arial Unicode MS"/>
                <a:ea typeface="PMingLiU"/>
              </a:rPr>
              <a:t>	int i</a:t>
            </a:r>
            <a:r>
              <a:rPr lang="fr-FR" sz="2200" b="0" strike="noStrike" spc="-1">
                <a:solidFill>
                  <a:srgbClr val="000000"/>
                </a:solidFill>
                <a:latin typeface="Arial"/>
                <a:ea typeface="PMingLiU"/>
              </a:rPr>
              <a:t> </a:t>
            </a:r>
            <a:r>
              <a:rPr lang="fr-FR" sz="2200" b="0" strike="noStrike" spc="-1">
                <a:solidFill>
                  <a:srgbClr val="000000"/>
                </a:solidFill>
                <a:latin typeface="Arial Unicode MS"/>
                <a:ea typeface="PMingLiU"/>
              </a:rPr>
              <a:t>;	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200" b="0" strike="noStrike" spc="-1">
                <a:solidFill>
                  <a:srgbClr val="000000"/>
                </a:solidFill>
                <a:latin typeface="Arial"/>
                <a:ea typeface="PMingLiU"/>
              </a:rPr>
              <a:t>	…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200" b="0" strike="noStrike" spc="-1">
                <a:solidFill>
                  <a:srgbClr val="000000"/>
                </a:solidFill>
                <a:latin typeface="Arial Unicode MS"/>
                <a:ea typeface="PMingLiU"/>
              </a:rPr>
              <a:t>}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F3B5AC8-EB2C-46A8-8E3B-95BD227088AC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20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 dirty="0">
                <a:solidFill>
                  <a:srgbClr val="FF0000"/>
                </a:solidFill>
                <a:latin typeface="Arial"/>
                <a:ea typeface="Times New Roman"/>
              </a:rPr>
              <a:t>VIII. Concept </a:t>
            </a:r>
            <a:r>
              <a:rPr lang="en-CA" sz="2400" b="1" strike="noStrike" spc="-1" dirty="0" smtClean="0">
                <a:solidFill>
                  <a:srgbClr val="FF0000"/>
                </a:solidFill>
                <a:latin typeface="Arial"/>
                <a:ea typeface="Times New Roman"/>
              </a:rPr>
              <a:t>of </a:t>
            </a:r>
            <a:r>
              <a:rPr lang="fr-FR" sz="2400" b="1" strike="noStrike" spc="-1" dirty="0" err="1" smtClean="0">
                <a:solidFill>
                  <a:srgbClr val="FF0000"/>
                </a:solidFill>
                <a:latin typeface="Arial"/>
                <a:ea typeface="Times New Roman"/>
              </a:rPr>
              <a:t>reference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Rectangle 2"/>
          <p:cNvSpPr/>
          <p:nvPr/>
        </p:nvSpPr>
        <p:spPr>
          <a:xfrm>
            <a:off x="152280" y="1546652"/>
            <a:ext cx="8847360" cy="37405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strike="noStrike" spc="-1" dirty="0">
                <a:solidFill>
                  <a:srgbClr val="00B050"/>
                </a:solidFill>
                <a:latin typeface="Arial"/>
              </a:rPr>
              <a:t>VIII.1. Passing </a:t>
            </a:r>
            <a:r>
              <a:rPr lang="fr-FR" sz="2400" b="1" strike="noStrike" spc="-1" dirty="0" err="1">
                <a:solidFill>
                  <a:srgbClr val="00B050"/>
                </a:solidFill>
                <a:latin typeface="Arial"/>
              </a:rPr>
              <a:t>parameters</a:t>
            </a:r>
            <a:r>
              <a:rPr lang="fr-FR" sz="2400" b="1" strike="noStrike" spc="-1" dirty="0">
                <a:solidFill>
                  <a:srgbClr val="00B050"/>
                </a:solidFill>
                <a:latin typeface="Arial"/>
              </a:rPr>
              <a:t> by </a:t>
            </a:r>
            <a:r>
              <a:rPr lang="fr-FR" sz="2400" b="1" strike="noStrike" spc="-1" dirty="0" err="1">
                <a:solidFill>
                  <a:srgbClr val="00B050"/>
                </a:solidFill>
                <a:latin typeface="Arial"/>
              </a:rPr>
              <a:t>reference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strike="noStrike" spc="-1" dirty="0">
                <a:solidFill>
                  <a:srgbClr val="C00000"/>
                </a:solidFill>
                <a:latin typeface="Arial"/>
              </a:rPr>
              <a:t>RQ: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It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possible to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define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references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to a constant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using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keyword </a:t>
            </a:r>
            <a:r>
              <a:rPr lang="fr-FR" sz="2400" b="1" strike="noStrike" spc="-1" dirty="0" err="1" smtClean="0">
                <a:solidFill>
                  <a:srgbClr val="000000"/>
                </a:solidFill>
                <a:latin typeface="Arial"/>
              </a:rPr>
              <a:t>const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const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&amp;p=3 ; //correct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Here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the compiler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generates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a time variable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that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contains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the value 3 and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assigns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to p a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reference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time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memory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area.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AF3EF23-69C8-422B-BD2E-BF15BB57D1AA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21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 dirty="0">
                <a:solidFill>
                  <a:srgbClr val="FF0000"/>
                </a:solidFill>
                <a:latin typeface="Arial"/>
                <a:ea typeface="Times New Roman"/>
              </a:rPr>
              <a:t>VIII. Concept </a:t>
            </a:r>
            <a:r>
              <a:rPr lang="en-CA" sz="2400" b="1" strike="noStrike" spc="-1" dirty="0" smtClean="0">
                <a:solidFill>
                  <a:srgbClr val="FF0000"/>
                </a:solidFill>
                <a:latin typeface="Arial"/>
                <a:ea typeface="Times New Roman"/>
              </a:rPr>
              <a:t>of </a:t>
            </a:r>
            <a:r>
              <a:rPr lang="fr-FR" sz="2400" b="1" strike="noStrike" spc="-1" dirty="0" err="1" smtClean="0">
                <a:solidFill>
                  <a:srgbClr val="FF0000"/>
                </a:solidFill>
                <a:latin typeface="Arial"/>
                <a:ea typeface="Times New Roman"/>
              </a:rPr>
              <a:t>reference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Rectangle 2"/>
          <p:cNvSpPr/>
          <p:nvPr/>
        </p:nvSpPr>
        <p:spPr>
          <a:xfrm>
            <a:off x="152280" y="1915984"/>
            <a:ext cx="8847360" cy="300191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strike="noStrike" spc="-1" dirty="0">
                <a:solidFill>
                  <a:srgbClr val="00B050"/>
                </a:solidFill>
                <a:latin typeface="Arial"/>
              </a:rPr>
              <a:t>VIII.1. Passing </a:t>
            </a:r>
            <a:r>
              <a:rPr lang="fr-FR" sz="2400" b="1" strike="noStrike" spc="-1" dirty="0" err="1">
                <a:solidFill>
                  <a:srgbClr val="00B050"/>
                </a:solidFill>
                <a:latin typeface="Arial"/>
              </a:rPr>
              <a:t>parameters</a:t>
            </a:r>
            <a:r>
              <a:rPr lang="fr-FR" sz="2400" b="1" strike="noStrike" spc="-1" dirty="0">
                <a:solidFill>
                  <a:srgbClr val="00B050"/>
                </a:solidFill>
                <a:latin typeface="Arial"/>
              </a:rPr>
              <a:t> by </a:t>
            </a:r>
            <a:r>
              <a:rPr lang="fr-FR" sz="2400" b="1" strike="noStrike" spc="-1" dirty="0" err="1">
                <a:solidFill>
                  <a:srgbClr val="00B050"/>
                </a:solidFill>
                <a:latin typeface="Arial"/>
              </a:rPr>
              <a:t>reference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strike="noStrike" spc="-1" dirty="0" err="1">
                <a:solidFill>
                  <a:srgbClr val="C00000"/>
                </a:solidFill>
                <a:latin typeface="Arial"/>
              </a:rPr>
              <a:t>Exercise</a:t>
            </a:r>
            <a:r>
              <a:rPr lang="fr-FR" sz="2400" b="1" strike="noStrike" spc="-1" dirty="0">
                <a:solidFill>
                  <a:srgbClr val="C00000"/>
                </a:solidFill>
                <a:latin typeface="Arial"/>
              </a:rPr>
              <a:t> 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 rtl="0"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Create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function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void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duplicate(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*x)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which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allows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the duplication of the argument x.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Redefine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function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using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pass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-by-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reference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arguments.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Write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the main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function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that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tests the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two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functions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described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previously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067D6D7-25FA-4767-BF2C-9070A551D7C7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22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 dirty="0">
                <a:solidFill>
                  <a:srgbClr val="FF0000"/>
                </a:solidFill>
                <a:latin typeface="Arial"/>
                <a:ea typeface="Times New Roman"/>
              </a:rPr>
              <a:t>VIII. Concept </a:t>
            </a:r>
            <a:r>
              <a:rPr lang="en-CA" sz="2400" b="1" strike="noStrike" spc="-1" dirty="0" smtClean="0">
                <a:solidFill>
                  <a:srgbClr val="FF0000"/>
                </a:solidFill>
                <a:latin typeface="Arial"/>
                <a:ea typeface="Times New Roman"/>
              </a:rPr>
              <a:t>of </a:t>
            </a:r>
            <a:r>
              <a:rPr lang="fr-FR" sz="2400" b="1" strike="noStrike" spc="-1" dirty="0" err="1" smtClean="0">
                <a:solidFill>
                  <a:srgbClr val="FF0000"/>
                </a:solidFill>
                <a:latin typeface="Arial"/>
                <a:ea typeface="Times New Roman"/>
              </a:rPr>
              <a:t>reference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Rectangle 2"/>
          <p:cNvSpPr/>
          <p:nvPr/>
        </p:nvSpPr>
        <p:spPr>
          <a:xfrm>
            <a:off x="152280" y="1226880"/>
            <a:ext cx="8847360" cy="33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strike="noStrike" spc="-1">
                <a:solidFill>
                  <a:srgbClr val="00B050"/>
                </a:solidFill>
                <a:latin typeface="Arial"/>
              </a:rPr>
              <a:t>VIII.2. Using a reference as a function's return value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The pass-by-reference mechanism can be applied to the return value of a function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strike="noStrike" spc="-1">
                <a:solidFill>
                  <a:srgbClr val="000000"/>
                </a:solidFill>
                <a:latin typeface="Arial"/>
              </a:rPr>
              <a:t>Example 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int &amp;f() ; // f returns an integer reference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int *f() ; // f returns a pointer to an integer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040DE1C-FD35-4485-A448-F1FBB5F86FDE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23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 dirty="0">
                <a:solidFill>
                  <a:srgbClr val="FF0000"/>
                </a:solidFill>
                <a:latin typeface="Arial"/>
                <a:ea typeface="Times New Roman"/>
              </a:rPr>
              <a:t>VIII. Concept </a:t>
            </a:r>
            <a:r>
              <a:rPr lang="en-CA" sz="2400" b="1" strike="noStrike" spc="-1" dirty="0" smtClean="0">
                <a:solidFill>
                  <a:srgbClr val="FF0000"/>
                </a:solidFill>
                <a:latin typeface="Arial"/>
                <a:ea typeface="Times New Roman"/>
              </a:rPr>
              <a:t>of </a:t>
            </a:r>
            <a:r>
              <a:rPr lang="fr-FR" sz="2400" b="1" strike="noStrike" spc="-1" dirty="0" err="1" smtClean="0">
                <a:solidFill>
                  <a:srgbClr val="FF0000"/>
                </a:solidFill>
                <a:latin typeface="Arial"/>
                <a:ea typeface="Times New Roman"/>
              </a:rPr>
              <a:t>reference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Rectangle 2"/>
          <p:cNvSpPr/>
          <p:nvPr/>
        </p:nvSpPr>
        <p:spPr>
          <a:xfrm>
            <a:off x="147600" y="1302801"/>
            <a:ext cx="8847000" cy="50332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strike="noStrike" spc="-1" dirty="0">
                <a:solidFill>
                  <a:srgbClr val="00B050"/>
                </a:solidFill>
                <a:latin typeface="Arial"/>
              </a:rPr>
              <a:t>VIII.2. </a:t>
            </a:r>
            <a:r>
              <a:rPr lang="fr-FR" sz="2400" b="1" strike="noStrike" spc="-1" dirty="0" err="1">
                <a:solidFill>
                  <a:srgbClr val="00B050"/>
                </a:solidFill>
                <a:latin typeface="Arial"/>
              </a:rPr>
              <a:t>Using</a:t>
            </a:r>
            <a:r>
              <a:rPr lang="fr-FR" sz="2400" b="1" strike="noStrike" spc="-1" dirty="0">
                <a:solidFill>
                  <a:srgbClr val="00B050"/>
                </a:solidFill>
                <a:latin typeface="Arial"/>
              </a:rPr>
              <a:t> a </a:t>
            </a:r>
            <a:r>
              <a:rPr lang="fr-FR" sz="2400" b="1" strike="noStrike" spc="-1" dirty="0" err="1">
                <a:solidFill>
                  <a:srgbClr val="00B050"/>
                </a:solidFill>
                <a:latin typeface="Arial"/>
              </a:rPr>
              <a:t>reference</a:t>
            </a:r>
            <a:r>
              <a:rPr lang="fr-FR" sz="2400" b="1" strike="noStrike" spc="-1" dirty="0">
                <a:solidFill>
                  <a:srgbClr val="00B050"/>
                </a:solidFill>
                <a:latin typeface="Arial"/>
              </a:rPr>
              <a:t> as a </a:t>
            </a:r>
            <a:r>
              <a:rPr lang="fr-FR" sz="2400" b="1" strike="noStrike" spc="-1" dirty="0" err="1">
                <a:solidFill>
                  <a:srgbClr val="00B050"/>
                </a:solidFill>
                <a:latin typeface="Arial"/>
              </a:rPr>
              <a:t>function's</a:t>
            </a:r>
            <a:r>
              <a:rPr lang="fr-FR" sz="2400" b="1" strike="noStrike" spc="-1" dirty="0">
                <a:solidFill>
                  <a:srgbClr val="00B050"/>
                </a:solidFill>
                <a:latin typeface="Arial"/>
              </a:rPr>
              <a:t> return value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 dirty="0" err="1">
                <a:solidFill>
                  <a:srgbClr val="000000"/>
                </a:solidFill>
                <a:latin typeface="Arial"/>
              </a:rPr>
              <a:t>Example</a:t>
            </a:r>
            <a:r>
              <a:rPr lang="fr-FR" sz="20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000" b="1" strike="noStrike" spc="-1" dirty="0" smtClean="0">
                <a:solidFill>
                  <a:srgbClr val="000000"/>
                </a:solidFill>
                <a:latin typeface="Arial"/>
              </a:rPr>
              <a:t>1: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spc="-1" dirty="0" err="1" smtClean="0">
                <a:solidFill>
                  <a:srgbClr val="000000"/>
                </a:solidFill>
              </a:rPr>
              <a:t>int</a:t>
            </a:r>
            <a:r>
              <a:rPr lang="fr-FR" sz="2000" spc="-1" dirty="0" smtClean="0">
                <a:solidFill>
                  <a:srgbClr val="000000"/>
                </a:solidFill>
              </a:rPr>
              <a:t> </a:t>
            </a:r>
            <a:r>
              <a:rPr lang="fr-FR" sz="2000" spc="-1" dirty="0" err="1">
                <a:solidFill>
                  <a:srgbClr val="000000"/>
                </a:solidFill>
              </a:rPr>
              <a:t>even</a:t>
            </a:r>
            <a:r>
              <a:rPr lang="fr-FR" sz="2000" spc="-1" dirty="0">
                <a:solidFill>
                  <a:srgbClr val="000000"/>
                </a:solidFill>
              </a:rPr>
              <a:t> =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spc="-1" dirty="0" err="1">
                <a:solidFill>
                  <a:srgbClr val="000000"/>
                </a:solidFill>
              </a:rPr>
              <a:t>int</a:t>
            </a:r>
            <a:r>
              <a:rPr lang="fr-FR" sz="2000" spc="-1" dirty="0">
                <a:solidFill>
                  <a:srgbClr val="000000"/>
                </a:solidFill>
              </a:rPr>
              <a:t> </a:t>
            </a:r>
            <a:r>
              <a:rPr lang="fr-FR" sz="2000" spc="-1" dirty="0" err="1">
                <a:solidFill>
                  <a:srgbClr val="000000"/>
                </a:solidFill>
              </a:rPr>
              <a:t>odd</a:t>
            </a:r>
            <a:r>
              <a:rPr lang="fr-FR" sz="2000" spc="-1" dirty="0">
                <a:solidFill>
                  <a:srgbClr val="000000"/>
                </a:solidFill>
              </a:rPr>
              <a:t> = 1;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spc="-1" dirty="0" smtClean="0">
                <a:solidFill>
                  <a:srgbClr val="000000"/>
                </a:solidFill>
              </a:rPr>
              <a:t>// </a:t>
            </a:r>
            <a:r>
              <a:rPr lang="fr-FR" sz="2000" spc="-1" dirty="0" err="1">
                <a:solidFill>
                  <a:srgbClr val="000000"/>
                </a:solidFill>
              </a:rPr>
              <a:t>Function</a:t>
            </a:r>
            <a:r>
              <a:rPr lang="fr-FR" sz="2000" spc="-1" dirty="0">
                <a:solidFill>
                  <a:srgbClr val="000000"/>
                </a:solidFill>
              </a:rPr>
              <a:t> </a:t>
            </a:r>
            <a:r>
              <a:rPr lang="fr-FR" sz="2000" spc="-1" dirty="0" err="1">
                <a:solidFill>
                  <a:srgbClr val="000000"/>
                </a:solidFill>
              </a:rPr>
              <a:t>returning</a:t>
            </a:r>
            <a:r>
              <a:rPr lang="fr-FR" sz="2000" spc="-1" dirty="0">
                <a:solidFill>
                  <a:srgbClr val="000000"/>
                </a:solidFill>
              </a:rPr>
              <a:t> a </a:t>
            </a:r>
            <a:r>
              <a:rPr lang="fr-FR" sz="2000" spc="-1" dirty="0" err="1">
                <a:solidFill>
                  <a:srgbClr val="000000"/>
                </a:solidFill>
              </a:rPr>
              <a:t>reference</a:t>
            </a:r>
            <a:endParaRPr lang="fr-FR" sz="2000" spc="-1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spc="-1" dirty="0" err="1">
                <a:solidFill>
                  <a:srgbClr val="000000"/>
                </a:solidFill>
              </a:rPr>
              <a:t>int</a:t>
            </a:r>
            <a:r>
              <a:rPr lang="fr-FR" sz="2000" spc="-1" dirty="0">
                <a:solidFill>
                  <a:srgbClr val="000000"/>
                </a:solidFill>
              </a:rPr>
              <a:t>&amp; f(</a:t>
            </a:r>
            <a:r>
              <a:rPr lang="fr-FR" sz="2000" spc="-1" dirty="0" err="1">
                <a:solidFill>
                  <a:srgbClr val="000000"/>
                </a:solidFill>
              </a:rPr>
              <a:t>int</a:t>
            </a:r>
            <a:r>
              <a:rPr lang="fr-FR" sz="2000" spc="-1" dirty="0">
                <a:solidFill>
                  <a:srgbClr val="000000"/>
                </a:solidFill>
              </a:rPr>
              <a:t> a)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spc="-1" dirty="0">
                <a:solidFill>
                  <a:srgbClr val="000000"/>
                </a:solidFill>
              </a:rPr>
              <a:t>    return (a % 2 == 0) ? </a:t>
            </a:r>
            <a:r>
              <a:rPr lang="fr-FR" sz="2000" spc="-1" dirty="0" err="1">
                <a:solidFill>
                  <a:srgbClr val="000000"/>
                </a:solidFill>
              </a:rPr>
              <a:t>even</a:t>
            </a:r>
            <a:r>
              <a:rPr lang="fr-FR" sz="2000" spc="-1" dirty="0">
                <a:solidFill>
                  <a:srgbClr val="000000"/>
                </a:solidFill>
              </a:rPr>
              <a:t> : </a:t>
            </a:r>
            <a:r>
              <a:rPr lang="fr-FR" sz="2000" spc="-1" dirty="0" err="1">
                <a:solidFill>
                  <a:srgbClr val="000000"/>
                </a:solidFill>
              </a:rPr>
              <a:t>odd</a:t>
            </a:r>
            <a:r>
              <a:rPr lang="fr-FR" sz="2000" spc="-1" dirty="0">
                <a:solidFill>
                  <a:srgbClr val="000000"/>
                </a:solidFill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spc="-1" dirty="0">
                <a:solidFill>
                  <a:srgbClr val="000000"/>
                </a:solidFill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000" spc="-1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spc="-1" dirty="0" err="1" smtClean="0">
                <a:solidFill>
                  <a:srgbClr val="000000"/>
                </a:solidFill>
              </a:rPr>
              <a:t>void</a:t>
            </a:r>
            <a:r>
              <a:rPr lang="fr-FR" sz="2000" spc="-1" dirty="0" smtClean="0">
                <a:solidFill>
                  <a:srgbClr val="000000"/>
                </a:solidFill>
              </a:rPr>
              <a:t> </a:t>
            </a:r>
            <a:r>
              <a:rPr lang="fr-FR" sz="2000" spc="-1" dirty="0">
                <a:solidFill>
                  <a:srgbClr val="000000"/>
                </a:solidFill>
              </a:rPr>
              <a:t>main()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spc="-1" dirty="0">
                <a:solidFill>
                  <a:srgbClr val="000000"/>
                </a:solidFill>
              </a:rPr>
              <a:t>    f(5) = 3;   // modifies '</a:t>
            </a:r>
            <a:r>
              <a:rPr lang="fr-FR" sz="2000" spc="-1" dirty="0" err="1">
                <a:solidFill>
                  <a:srgbClr val="000000"/>
                </a:solidFill>
              </a:rPr>
              <a:t>odd</a:t>
            </a:r>
            <a:r>
              <a:rPr lang="fr-FR" sz="2000" spc="-1" dirty="0">
                <a:solidFill>
                  <a:srgbClr val="000000"/>
                </a:solidFill>
              </a:rPr>
              <a:t>' </a:t>
            </a:r>
            <a:r>
              <a:rPr lang="fr-FR" sz="2000" spc="-1" dirty="0" err="1">
                <a:solidFill>
                  <a:srgbClr val="000000"/>
                </a:solidFill>
              </a:rPr>
              <a:t>because</a:t>
            </a:r>
            <a:r>
              <a:rPr lang="fr-FR" sz="2000" spc="-1" dirty="0">
                <a:solidFill>
                  <a:srgbClr val="000000"/>
                </a:solidFill>
              </a:rPr>
              <a:t> 5 </a:t>
            </a:r>
            <a:r>
              <a:rPr lang="fr-FR" sz="2000" spc="-1" dirty="0" err="1">
                <a:solidFill>
                  <a:srgbClr val="000000"/>
                </a:solidFill>
              </a:rPr>
              <a:t>is</a:t>
            </a:r>
            <a:r>
              <a:rPr lang="fr-FR" sz="2000" spc="-1" dirty="0">
                <a:solidFill>
                  <a:srgbClr val="000000"/>
                </a:solidFill>
              </a:rPr>
              <a:t> </a:t>
            </a:r>
            <a:r>
              <a:rPr lang="fr-FR" sz="2000" spc="-1" dirty="0" err="1">
                <a:solidFill>
                  <a:srgbClr val="000000"/>
                </a:solidFill>
              </a:rPr>
              <a:t>odd</a:t>
            </a:r>
            <a:endParaRPr lang="fr-FR" sz="2000" spc="-1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spc="-1" dirty="0">
                <a:solidFill>
                  <a:srgbClr val="000000"/>
                </a:solidFill>
              </a:rPr>
              <a:t>    f(8) = 22;  // modifies '</a:t>
            </a:r>
            <a:r>
              <a:rPr lang="fr-FR" sz="2000" spc="-1" dirty="0" err="1">
                <a:solidFill>
                  <a:srgbClr val="000000"/>
                </a:solidFill>
              </a:rPr>
              <a:t>even</a:t>
            </a:r>
            <a:r>
              <a:rPr lang="fr-FR" sz="2000" spc="-1" dirty="0">
                <a:solidFill>
                  <a:srgbClr val="000000"/>
                </a:solidFill>
              </a:rPr>
              <a:t>' </a:t>
            </a:r>
            <a:r>
              <a:rPr lang="fr-FR" sz="2000" spc="-1" dirty="0" err="1">
                <a:solidFill>
                  <a:srgbClr val="000000"/>
                </a:solidFill>
              </a:rPr>
              <a:t>because</a:t>
            </a:r>
            <a:r>
              <a:rPr lang="fr-FR" sz="2000" spc="-1" dirty="0">
                <a:solidFill>
                  <a:srgbClr val="000000"/>
                </a:solidFill>
              </a:rPr>
              <a:t> 8 </a:t>
            </a:r>
            <a:r>
              <a:rPr lang="fr-FR" sz="2000" spc="-1" dirty="0" err="1">
                <a:solidFill>
                  <a:srgbClr val="000000"/>
                </a:solidFill>
              </a:rPr>
              <a:t>is</a:t>
            </a:r>
            <a:r>
              <a:rPr lang="fr-FR" sz="2000" spc="-1" dirty="0">
                <a:solidFill>
                  <a:srgbClr val="000000"/>
                </a:solidFill>
              </a:rPr>
              <a:t> </a:t>
            </a:r>
            <a:r>
              <a:rPr lang="fr-FR" sz="2000" spc="-1" dirty="0" err="1">
                <a:solidFill>
                  <a:srgbClr val="000000"/>
                </a:solidFill>
              </a:rPr>
              <a:t>even</a:t>
            </a:r>
            <a:endParaRPr lang="fr-FR" sz="2000" spc="-1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000" spc="-1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spc="-1" dirty="0">
                <a:solidFill>
                  <a:srgbClr val="000000"/>
                </a:solidFill>
              </a:rPr>
              <a:t>    cout &lt;&lt; "</a:t>
            </a:r>
            <a:r>
              <a:rPr lang="fr-FR" sz="2000" spc="-1" dirty="0" err="1">
                <a:solidFill>
                  <a:srgbClr val="000000"/>
                </a:solidFill>
              </a:rPr>
              <a:t>even</a:t>
            </a:r>
            <a:r>
              <a:rPr lang="fr-FR" sz="2000" spc="-1" dirty="0">
                <a:solidFill>
                  <a:srgbClr val="000000"/>
                </a:solidFill>
              </a:rPr>
              <a:t> = " &lt;&lt; </a:t>
            </a:r>
            <a:r>
              <a:rPr lang="fr-FR" sz="2000" spc="-1" dirty="0" err="1">
                <a:solidFill>
                  <a:srgbClr val="000000"/>
                </a:solidFill>
              </a:rPr>
              <a:t>even</a:t>
            </a:r>
            <a:r>
              <a:rPr lang="fr-FR" sz="2000" spc="-1" dirty="0">
                <a:solidFill>
                  <a:srgbClr val="000000"/>
                </a:solidFill>
              </a:rPr>
              <a:t> &lt;&lt; </a:t>
            </a:r>
            <a:r>
              <a:rPr lang="fr-FR" sz="2000" spc="-1" dirty="0" err="1">
                <a:solidFill>
                  <a:srgbClr val="000000"/>
                </a:solidFill>
              </a:rPr>
              <a:t>endl</a:t>
            </a:r>
            <a:r>
              <a:rPr lang="fr-FR" sz="2000" spc="-1" dirty="0">
                <a:solidFill>
                  <a:srgbClr val="000000"/>
                </a:solidFill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spc="-1" dirty="0">
                <a:solidFill>
                  <a:srgbClr val="000000"/>
                </a:solidFill>
              </a:rPr>
              <a:t>    cout &lt;&lt; "</a:t>
            </a:r>
            <a:r>
              <a:rPr lang="fr-FR" sz="2000" spc="-1" dirty="0" err="1">
                <a:solidFill>
                  <a:srgbClr val="000000"/>
                </a:solidFill>
              </a:rPr>
              <a:t>odd</a:t>
            </a:r>
            <a:r>
              <a:rPr lang="fr-FR" sz="2000" spc="-1" dirty="0">
                <a:solidFill>
                  <a:srgbClr val="000000"/>
                </a:solidFill>
              </a:rPr>
              <a:t> = " &lt;&lt; </a:t>
            </a:r>
            <a:r>
              <a:rPr lang="fr-FR" sz="2000" spc="-1" dirty="0" err="1">
                <a:solidFill>
                  <a:srgbClr val="000000"/>
                </a:solidFill>
              </a:rPr>
              <a:t>odd</a:t>
            </a:r>
            <a:r>
              <a:rPr lang="fr-FR" sz="2000" spc="-1" dirty="0">
                <a:solidFill>
                  <a:srgbClr val="000000"/>
                </a:solidFill>
              </a:rPr>
              <a:t> &lt;&lt; </a:t>
            </a:r>
            <a:r>
              <a:rPr lang="fr-FR" sz="2000" spc="-1" dirty="0" err="1">
                <a:solidFill>
                  <a:srgbClr val="000000"/>
                </a:solidFill>
              </a:rPr>
              <a:t>endl</a:t>
            </a:r>
            <a:r>
              <a:rPr lang="fr-FR" sz="2000" spc="-1" dirty="0">
                <a:solidFill>
                  <a:srgbClr val="000000"/>
                </a:solidFill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spc="-1" dirty="0" smtClean="0">
                <a:solidFill>
                  <a:srgbClr val="000000"/>
                </a:solidFill>
              </a:rPr>
              <a:t>}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2B9E1A1-D39C-4AFA-ABAD-164F9FC61071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24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 dirty="0">
                <a:solidFill>
                  <a:srgbClr val="FF0000"/>
                </a:solidFill>
                <a:latin typeface="Arial"/>
                <a:ea typeface="Times New Roman"/>
              </a:rPr>
              <a:t>VIII. Concept </a:t>
            </a:r>
            <a:r>
              <a:rPr lang="en-CA" sz="2400" b="1" strike="noStrike" spc="-1" dirty="0" smtClean="0">
                <a:solidFill>
                  <a:srgbClr val="FF0000"/>
                </a:solidFill>
                <a:latin typeface="Arial"/>
                <a:ea typeface="Times New Roman"/>
              </a:rPr>
              <a:t>of </a:t>
            </a:r>
            <a:r>
              <a:rPr lang="fr-FR" sz="2400" b="1" strike="noStrike" spc="-1" dirty="0" err="1" smtClean="0">
                <a:solidFill>
                  <a:srgbClr val="FF0000"/>
                </a:solidFill>
                <a:latin typeface="Arial"/>
                <a:ea typeface="Times New Roman"/>
              </a:rPr>
              <a:t>reference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Rectangle 2"/>
          <p:cNvSpPr/>
          <p:nvPr/>
        </p:nvSpPr>
        <p:spPr>
          <a:xfrm>
            <a:off x="147600" y="1126010"/>
            <a:ext cx="8847000" cy="53871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strike="noStrike" spc="-1" dirty="0">
                <a:solidFill>
                  <a:srgbClr val="00B050"/>
                </a:solidFill>
                <a:latin typeface="Arial"/>
              </a:rPr>
              <a:t>VIII.2. </a:t>
            </a:r>
            <a:r>
              <a:rPr lang="fr-FR" sz="2400" b="1" strike="noStrike" spc="-1" dirty="0" err="1">
                <a:solidFill>
                  <a:srgbClr val="00B050"/>
                </a:solidFill>
                <a:latin typeface="Arial"/>
              </a:rPr>
              <a:t>Using</a:t>
            </a:r>
            <a:r>
              <a:rPr lang="fr-FR" sz="2400" b="1" strike="noStrike" spc="-1" dirty="0">
                <a:solidFill>
                  <a:srgbClr val="00B050"/>
                </a:solidFill>
                <a:latin typeface="Arial"/>
              </a:rPr>
              <a:t> a </a:t>
            </a:r>
            <a:r>
              <a:rPr lang="fr-FR" sz="2400" b="1" strike="noStrike" spc="-1" dirty="0" err="1">
                <a:solidFill>
                  <a:srgbClr val="00B050"/>
                </a:solidFill>
                <a:latin typeface="Arial"/>
              </a:rPr>
              <a:t>reference</a:t>
            </a:r>
            <a:r>
              <a:rPr lang="fr-FR" sz="2400" b="1" strike="noStrike" spc="-1" dirty="0">
                <a:solidFill>
                  <a:srgbClr val="00B050"/>
                </a:solidFill>
                <a:latin typeface="Arial"/>
              </a:rPr>
              <a:t> as a </a:t>
            </a:r>
            <a:r>
              <a:rPr lang="fr-FR" sz="2400" b="1" strike="noStrike" spc="-1" dirty="0" err="1">
                <a:solidFill>
                  <a:srgbClr val="00B050"/>
                </a:solidFill>
                <a:latin typeface="Arial"/>
              </a:rPr>
              <a:t>function's</a:t>
            </a:r>
            <a:r>
              <a:rPr lang="fr-FR" sz="2400" b="1" strike="noStrike" spc="-1" dirty="0">
                <a:solidFill>
                  <a:srgbClr val="00B050"/>
                </a:solidFill>
                <a:latin typeface="Arial"/>
              </a:rPr>
              <a:t> return value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700" b="1" strike="noStrike" spc="-1" dirty="0" err="1">
                <a:solidFill>
                  <a:srgbClr val="000000"/>
                </a:solidFill>
                <a:latin typeface="Arial"/>
              </a:rPr>
              <a:t>Example</a:t>
            </a:r>
            <a:r>
              <a:rPr lang="fr-FR" sz="17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700" b="1" strike="noStrike" spc="-1" dirty="0" smtClean="0">
                <a:solidFill>
                  <a:srgbClr val="000000"/>
                </a:solidFill>
                <a:latin typeface="Arial"/>
              </a:rPr>
              <a:t>2:</a:t>
            </a:r>
            <a:endParaRPr lang="en-US" sz="17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700" spc="-1" dirty="0">
                <a:solidFill>
                  <a:srgbClr val="000000"/>
                </a:solidFill>
              </a:rPr>
              <a:t>// </a:t>
            </a:r>
            <a:r>
              <a:rPr lang="fr-FR" sz="1700" spc="-1" dirty="0" err="1">
                <a:solidFill>
                  <a:srgbClr val="000000"/>
                </a:solidFill>
              </a:rPr>
              <a:t>Function</a:t>
            </a:r>
            <a:r>
              <a:rPr lang="fr-FR" sz="1700" spc="-1" dirty="0">
                <a:solidFill>
                  <a:srgbClr val="000000"/>
                </a:solidFill>
              </a:rPr>
              <a:t> </a:t>
            </a:r>
            <a:r>
              <a:rPr lang="fr-FR" sz="1700" spc="-1" dirty="0" err="1">
                <a:solidFill>
                  <a:srgbClr val="000000"/>
                </a:solidFill>
              </a:rPr>
              <a:t>returning</a:t>
            </a:r>
            <a:r>
              <a:rPr lang="fr-FR" sz="1700" spc="-1" dirty="0">
                <a:solidFill>
                  <a:srgbClr val="000000"/>
                </a:solidFill>
              </a:rPr>
              <a:t> a </a:t>
            </a:r>
            <a:r>
              <a:rPr lang="fr-FR" sz="1700" spc="-1" dirty="0" err="1">
                <a:solidFill>
                  <a:srgbClr val="000000"/>
                </a:solidFill>
              </a:rPr>
              <a:t>reference</a:t>
            </a:r>
            <a:r>
              <a:rPr lang="fr-FR" sz="1700" spc="-1" dirty="0">
                <a:solidFill>
                  <a:srgbClr val="000000"/>
                </a:solidFill>
              </a:rPr>
              <a:t> to an </a:t>
            </a:r>
            <a:r>
              <a:rPr lang="fr-FR" sz="1700" spc="-1" dirty="0" err="1">
                <a:solidFill>
                  <a:srgbClr val="000000"/>
                </a:solidFill>
              </a:rPr>
              <a:t>array</a:t>
            </a:r>
            <a:r>
              <a:rPr lang="fr-FR" sz="1700" spc="-1" dirty="0">
                <a:solidFill>
                  <a:srgbClr val="000000"/>
                </a:solidFill>
              </a:rPr>
              <a:t> </a:t>
            </a:r>
            <a:r>
              <a:rPr lang="fr-FR" sz="1700" spc="-1" dirty="0" err="1">
                <a:solidFill>
                  <a:srgbClr val="000000"/>
                </a:solidFill>
              </a:rPr>
              <a:t>element</a:t>
            </a:r>
            <a:endParaRPr lang="fr-FR" sz="1700" spc="-1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700" spc="-1" dirty="0" err="1">
                <a:solidFill>
                  <a:srgbClr val="000000"/>
                </a:solidFill>
              </a:rPr>
              <a:t>int</a:t>
            </a:r>
            <a:r>
              <a:rPr lang="fr-FR" sz="1700" spc="-1" dirty="0">
                <a:solidFill>
                  <a:srgbClr val="000000"/>
                </a:solidFill>
              </a:rPr>
              <a:t>&amp; </a:t>
            </a:r>
            <a:r>
              <a:rPr lang="fr-FR" sz="1700" spc="-1" dirty="0" err="1">
                <a:solidFill>
                  <a:srgbClr val="000000"/>
                </a:solidFill>
              </a:rPr>
              <a:t>getElement</a:t>
            </a:r>
            <a:r>
              <a:rPr lang="fr-FR" sz="1700" spc="-1" dirty="0">
                <a:solidFill>
                  <a:srgbClr val="000000"/>
                </a:solidFill>
              </a:rPr>
              <a:t>(</a:t>
            </a:r>
            <a:r>
              <a:rPr lang="fr-FR" sz="1700" spc="-1" dirty="0" err="1">
                <a:solidFill>
                  <a:srgbClr val="000000"/>
                </a:solidFill>
              </a:rPr>
              <a:t>int</a:t>
            </a:r>
            <a:r>
              <a:rPr lang="fr-FR" sz="1700" spc="-1" dirty="0">
                <a:solidFill>
                  <a:srgbClr val="000000"/>
                </a:solidFill>
              </a:rPr>
              <a:t> </a:t>
            </a:r>
            <a:r>
              <a:rPr lang="fr-FR" sz="1700" spc="-1" dirty="0" err="1">
                <a:solidFill>
                  <a:srgbClr val="000000"/>
                </a:solidFill>
              </a:rPr>
              <a:t>arr</a:t>
            </a:r>
            <a:r>
              <a:rPr lang="fr-FR" sz="1700" spc="-1" dirty="0">
                <a:solidFill>
                  <a:srgbClr val="000000"/>
                </a:solidFill>
              </a:rPr>
              <a:t>[], </a:t>
            </a:r>
            <a:r>
              <a:rPr lang="fr-FR" sz="1700" spc="-1" dirty="0" err="1">
                <a:solidFill>
                  <a:srgbClr val="000000"/>
                </a:solidFill>
              </a:rPr>
              <a:t>int</a:t>
            </a:r>
            <a:r>
              <a:rPr lang="fr-FR" sz="1700" spc="-1" dirty="0">
                <a:solidFill>
                  <a:srgbClr val="000000"/>
                </a:solidFill>
              </a:rPr>
              <a:t> index)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700" spc="-1" dirty="0">
                <a:solidFill>
                  <a:srgbClr val="000000"/>
                </a:solidFill>
              </a:rPr>
              <a:t>    return </a:t>
            </a:r>
            <a:r>
              <a:rPr lang="fr-FR" sz="1700" spc="-1" dirty="0" err="1">
                <a:solidFill>
                  <a:srgbClr val="000000"/>
                </a:solidFill>
              </a:rPr>
              <a:t>arr</a:t>
            </a:r>
            <a:r>
              <a:rPr lang="fr-FR" sz="1700" spc="-1" dirty="0">
                <a:solidFill>
                  <a:srgbClr val="000000"/>
                </a:solidFill>
              </a:rPr>
              <a:t>[index];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700" spc="-1" dirty="0">
                <a:solidFill>
                  <a:srgbClr val="000000"/>
                </a:solidFill>
              </a:rPr>
              <a:t>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700" spc="-1" dirty="0" err="1" smtClean="0">
                <a:solidFill>
                  <a:srgbClr val="000000"/>
                </a:solidFill>
              </a:rPr>
              <a:t>int</a:t>
            </a:r>
            <a:r>
              <a:rPr lang="fr-FR" sz="1700" spc="-1" dirty="0" smtClean="0">
                <a:solidFill>
                  <a:srgbClr val="000000"/>
                </a:solidFill>
              </a:rPr>
              <a:t> </a:t>
            </a:r>
            <a:r>
              <a:rPr lang="fr-FR" sz="1700" spc="-1" dirty="0">
                <a:solidFill>
                  <a:srgbClr val="000000"/>
                </a:solidFill>
              </a:rPr>
              <a:t>main()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700" spc="-1" dirty="0">
                <a:solidFill>
                  <a:srgbClr val="000000"/>
                </a:solidFill>
              </a:rPr>
              <a:t>    </a:t>
            </a:r>
            <a:r>
              <a:rPr lang="fr-FR" sz="1700" spc="-1" dirty="0" err="1">
                <a:solidFill>
                  <a:srgbClr val="000000"/>
                </a:solidFill>
              </a:rPr>
              <a:t>int</a:t>
            </a:r>
            <a:r>
              <a:rPr lang="fr-FR" sz="1700" spc="-1" dirty="0">
                <a:solidFill>
                  <a:srgbClr val="000000"/>
                </a:solidFill>
              </a:rPr>
              <a:t> A[5] = {10, 20, 30, 40, 50};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700" spc="-1" dirty="0" smtClean="0">
                <a:solidFill>
                  <a:srgbClr val="000000"/>
                </a:solidFill>
              </a:rPr>
              <a:t>    </a:t>
            </a:r>
            <a:r>
              <a:rPr lang="fr-FR" sz="1700" spc="-1" dirty="0">
                <a:solidFill>
                  <a:srgbClr val="000000"/>
                </a:solidFill>
              </a:rPr>
              <a:t>cout &lt;&lt; "</a:t>
            </a:r>
            <a:r>
              <a:rPr lang="fr-FR" sz="1700" spc="-1" dirty="0" err="1">
                <a:solidFill>
                  <a:srgbClr val="000000"/>
                </a:solidFill>
              </a:rPr>
              <a:t>Before</a:t>
            </a:r>
            <a:r>
              <a:rPr lang="fr-FR" sz="1700" spc="-1" dirty="0">
                <a:solidFill>
                  <a:srgbClr val="000000"/>
                </a:solidFill>
              </a:rPr>
              <a:t> modification:" &lt;&lt; </a:t>
            </a:r>
            <a:r>
              <a:rPr lang="fr-FR" sz="1700" spc="-1" dirty="0" err="1">
                <a:solidFill>
                  <a:srgbClr val="000000"/>
                </a:solidFill>
              </a:rPr>
              <a:t>endl</a:t>
            </a:r>
            <a:r>
              <a:rPr lang="fr-FR" sz="1700" spc="-1" dirty="0">
                <a:solidFill>
                  <a:srgbClr val="000000"/>
                </a:solidFill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700" spc="-1" dirty="0">
                <a:solidFill>
                  <a:srgbClr val="000000"/>
                </a:solidFill>
              </a:rPr>
              <a:t>    for (</a:t>
            </a:r>
            <a:r>
              <a:rPr lang="fr-FR" sz="1700" spc="-1" dirty="0" err="1">
                <a:solidFill>
                  <a:srgbClr val="000000"/>
                </a:solidFill>
              </a:rPr>
              <a:t>int</a:t>
            </a:r>
            <a:r>
              <a:rPr lang="fr-FR" sz="1700" spc="-1" dirty="0">
                <a:solidFill>
                  <a:srgbClr val="000000"/>
                </a:solidFill>
              </a:rPr>
              <a:t> i = 0; i &lt; 5; i++)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700" spc="-1" dirty="0">
                <a:solidFill>
                  <a:srgbClr val="000000"/>
                </a:solidFill>
              </a:rPr>
              <a:t>        cout &lt;&lt; A[i] &lt;&lt; " ";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700" spc="-1" dirty="0">
                <a:solidFill>
                  <a:srgbClr val="000000"/>
                </a:solidFill>
              </a:rPr>
              <a:t>    cout &lt;&lt; </a:t>
            </a:r>
            <a:r>
              <a:rPr lang="fr-FR" sz="1700" spc="-1" dirty="0" err="1">
                <a:solidFill>
                  <a:srgbClr val="000000"/>
                </a:solidFill>
              </a:rPr>
              <a:t>endl</a:t>
            </a:r>
            <a:r>
              <a:rPr lang="fr-FR" sz="1700" spc="-1" dirty="0">
                <a:solidFill>
                  <a:srgbClr val="000000"/>
                </a:solidFill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700" spc="-1" dirty="0" smtClean="0">
                <a:solidFill>
                  <a:srgbClr val="000000"/>
                </a:solidFill>
              </a:rPr>
              <a:t>    </a:t>
            </a:r>
            <a:r>
              <a:rPr lang="fr-FR" sz="1700" spc="-1" dirty="0">
                <a:solidFill>
                  <a:srgbClr val="000000"/>
                </a:solidFill>
              </a:rPr>
              <a:t>// Direct modification </a:t>
            </a:r>
            <a:r>
              <a:rPr lang="fr-FR" sz="1700" spc="-1" dirty="0" err="1">
                <a:solidFill>
                  <a:srgbClr val="000000"/>
                </a:solidFill>
              </a:rPr>
              <a:t>through</a:t>
            </a:r>
            <a:r>
              <a:rPr lang="fr-FR" sz="1700" spc="-1" dirty="0">
                <a:solidFill>
                  <a:srgbClr val="000000"/>
                </a:solidFill>
              </a:rPr>
              <a:t> the </a:t>
            </a:r>
            <a:r>
              <a:rPr lang="fr-FR" sz="1700" spc="-1" dirty="0" err="1">
                <a:solidFill>
                  <a:srgbClr val="000000"/>
                </a:solidFill>
              </a:rPr>
              <a:t>returned</a:t>
            </a:r>
            <a:r>
              <a:rPr lang="fr-FR" sz="1700" spc="-1" dirty="0">
                <a:solidFill>
                  <a:srgbClr val="000000"/>
                </a:solidFill>
              </a:rPr>
              <a:t> </a:t>
            </a:r>
            <a:r>
              <a:rPr lang="fr-FR" sz="1700" spc="-1" dirty="0" err="1">
                <a:solidFill>
                  <a:srgbClr val="000000"/>
                </a:solidFill>
              </a:rPr>
              <a:t>reference</a:t>
            </a:r>
            <a:endParaRPr lang="fr-FR" sz="1700" spc="-1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700" spc="-1" dirty="0">
                <a:solidFill>
                  <a:srgbClr val="000000"/>
                </a:solidFill>
              </a:rPr>
              <a:t>    </a:t>
            </a:r>
            <a:r>
              <a:rPr lang="fr-FR" sz="1700" spc="-1" dirty="0" err="1">
                <a:solidFill>
                  <a:srgbClr val="000000"/>
                </a:solidFill>
              </a:rPr>
              <a:t>getElement</a:t>
            </a:r>
            <a:r>
              <a:rPr lang="fr-FR" sz="1700" spc="-1" dirty="0">
                <a:solidFill>
                  <a:srgbClr val="000000"/>
                </a:solidFill>
              </a:rPr>
              <a:t>(A, 2) = 100;   // modifies A[2]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700" spc="-1" dirty="0">
                <a:solidFill>
                  <a:srgbClr val="000000"/>
                </a:solidFill>
              </a:rPr>
              <a:t>    </a:t>
            </a:r>
            <a:r>
              <a:rPr lang="fr-FR" sz="1700" spc="-1" dirty="0" err="1">
                <a:solidFill>
                  <a:srgbClr val="000000"/>
                </a:solidFill>
              </a:rPr>
              <a:t>getElement</a:t>
            </a:r>
            <a:r>
              <a:rPr lang="fr-FR" sz="1700" spc="-1" dirty="0">
                <a:solidFill>
                  <a:srgbClr val="000000"/>
                </a:solidFill>
              </a:rPr>
              <a:t>(A, 4) = 500;   // modifies A[4]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700" spc="-1" dirty="0" smtClean="0">
                <a:solidFill>
                  <a:srgbClr val="000000"/>
                </a:solidFill>
              </a:rPr>
              <a:t>    </a:t>
            </a:r>
            <a:r>
              <a:rPr lang="fr-FR" sz="1700" spc="-1" dirty="0">
                <a:solidFill>
                  <a:srgbClr val="000000"/>
                </a:solidFill>
              </a:rPr>
              <a:t>cout &lt;&lt; "</a:t>
            </a:r>
            <a:r>
              <a:rPr lang="fr-FR" sz="1700" spc="-1" dirty="0" err="1">
                <a:solidFill>
                  <a:srgbClr val="000000"/>
                </a:solidFill>
              </a:rPr>
              <a:t>After</a:t>
            </a:r>
            <a:r>
              <a:rPr lang="fr-FR" sz="1700" spc="-1" dirty="0">
                <a:solidFill>
                  <a:srgbClr val="000000"/>
                </a:solidFill>
              </a:rPr>
              <a:t> modification:" &lt;&lt; </a:t>
            </a:r>
            <a:r>
              <a:rPr lang="fr-FR" sz="1700" spc="-1" dirty="0" err="1">
                <a:solidFill>
                  <a:srgbClr val="000000"/>
                </a:solidFill>
              </a:rPr>
              <a:t>endl</a:t>
            </a:r>
            <a:r>
              <a:rPr lang="fr-FR" sz="1700" spc="-1" dirty="0">
                <a:solidFill>
                  <a:srgbClr val="000000"/>
                </a:solidFill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700" spc="-1" dirty="0">
                <a:solidFill>
                  <a:srgbClr val="000000"/>
                </a:solidFill>
              </a:rPr>
              <a:t>    for (</a:t>
            </a:r>
            <a:r>
              <a:rPr lang="fr-FR" sz="1700" spc="-1" dirty="0" err="1">
                <a:solidFill>
                  <a:srgbClr val="000000"/>
                </a:solidFill>
              </a:rPr>
              <a:t>int</a:t>
            </a:r>
            <a:r>
              <a:rPr lang="fr-FR" sz="1700" spc="-1" dirty="0">
                <a:solidFill>
                  <a:srgbClr val="000000"/>
                </a:solidFill>
              </a:rPr>
              <a:t> i = 0; i &lt; 5; i++)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700" spc="-1" dirty="0">
                <a:solidFill>
                  <a:srgbClr val="000000"/>
                </a:solidFill>
              </a:rPr>
              <a:t>        cout &lt;&lt; A[i] &lt;&lt; " ";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700" spc="-1" dirty="0">
                <a:solidFill>
                  <a:srgbClr val="000000"/>
                </a:solidFill>
              </a:rPr>
              <a:t>    cout &lt;&lt; </a:t>
            </a:r>
            <a:r>
              <a:rPr lang="fr-FR" sz="1700" spc="-1" dirty="0" err="1">
                <a:solidFill>
                  <a:srgbClr val="000000"/>
                </a:solidFill>
              </a:rPr>
              <a:t>endl</a:t>
            </a:r>
            <a:r>
              <a:rPr lang="fr-FR" sz="1700" spc="-1" dirty="0" smtClean="0">
                <a:solidFill>
                  <a:srgbClr val="000000"/>
                </a:solidFill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7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en-US" sz="17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6ABEEDE-B539-464C-A257-78AF376C31A3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25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IX. Online Function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Rectangle 2"/>
          <p:cNvSpPr/>
          <p:nvPr/>
        </p:nvSpPr>
        <p:spPr>
          <a:xfrm>
            <a:off x="141120" y="1110453"/>
            <a:ext cx="8847360" cy="57257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300" b="1" strike="noStrike" spc="-1" dirty="0" err="1">
                <a:solidFill>
                  <a:srgbClr val="000000"/>
                </a:solidFill>
                <a:latin typeface="Arial"/>
              </a:rPr>
              <a:t>Example</a:t>
            </a:r>
            <a:r>
              <a:rPr lang="fr-FR" sz="2300" b="1" strike="noStrike" spc="-1" dirty="0">
                <a:solidFill>
                  <a:srgbClr val="000000"/>
                </a:solidFill>
                <a:latin typeface="Arial"/>
              </a:rPr>
              <a:t> in C/C++: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#</a:t>
            </a:r>
            <a:r>
              <a:rPr lang="fr-FR" sz="2300" b="0" strike="noStrike" spc="-1" dirty="0" err="1">
                <a:solidFill>
                  <a:srgbClr val="000000"/>
                </a:solidFill>
                <a:latin typeface="Arial"/>
              </a:rPr>
              <a:t>include</a:t>
            </a: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 &lt;</a:t>
            </a:r>
            <a:r>
              <a:rPr lang="fr-FR" sz="2300" b="0" strike="noStrike" spc="-1" dirty="0" err="1">
                <a:solidFill>
                  <a:srgbClr val="000000"/>
                </a:solidFill>
                <a:latin typeface="Arial"/>
              </a:rPr>
              <a:t>iostream</a:t>
            </a: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&gt;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300" b="0" strike="noStrike" spc="-1" dirty="0" err="1">
                <a:solidFill>
                  <a:srgbClr val="000000"/>
                </a:solidFill>
                <a:latin typeface="Arial"/>
              </a:rPr>
              <a:t>using</a:t>
            </a: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300" b="0" strike="noStrike" spc="-1" dirty="0" err="1">
                <a:solidFill>
                  <a:srgbClr val="000000"/>
                </a:solidFill>
                <a:latin typeface="Arial"/>
              </a:rPr>
              <a:t>namespace</a:t>
            </a: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300" b="0" strike="noStrike" spc="-1" dirty="0" err="1">
                <a:solidFill>
                  <a:srgbClr val="000000"/>
                </a:solidFill>
                <a:latin typeface="Arial"/>
              </a:rPr>
              <a:t>std</a:t>
            </a: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 ;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#</a:t>
            </a:r>
            <a:r>
              <a:rPr lang="fr-FR" sz="2300" b="0" strike="noStrike" spc="-1" dirty="0" err="1">
                <a:solidFill>
                  <a:srgbClr val="000000"/>
                </a:solidFill>
                <a:latin typeface="Arial"/>
              </a:rPr>
              <a:t>define</a:t>
            </a: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 max(x, y) (x&gt;y) ? x: y //</a:t>
            </a:r>
            <a:r>
              <a:rPr lang="fr-FR" sz="2300" b="0" strike="noStrike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300" b="0" strike="noStrike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 a macro </a:t>
            </a:r>
            <a:r>
              <a:rPr lang="fr-FR" sz="2300" b="0" strike="noStrike" spc="-1" dirty="0" err="1">
                <a:solidFill>
                  <a:srgbClr val="000000"/>
                </a:solidFill>
                <a:latin typeface="Arial"/>
              </a:rPr>
              <a:t>function</a:t>
            </a: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 in C/C++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#</a:t>
            </a:r>
            <a:r>
              <a:rPr lang="fr-FR" sz="2300" b="0" strike="noStrike" spc="-1" dirty="0" err="1">
                <a:solidFill>
                  <a:srgbClr val="000000"/>
                </a:solidFill>
                <a:latin typeface="Arial"/>
              </a:rPr>
              <a:t>define</a:t>
            </a: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 carre(x) x*x //</a:t>
            </a:r>
            <a:r>
              <a:rPr lang="fr-FR" sz="2300" b="0" strike="noStrike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300" b="0" strike="noStrike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 a macro </a:t>
            </a:r>
            <a:r>
              <a:rPr lang="fr-FR" sz="2300" b="0" strike="noStrike" spc="-1" dirty="0" err="1">
                <a:solidFill>
                  <a:srgbClr val="000000"/>
                </a:solidFill>
                <a:latin typeface="Arial"/>
              </a:rPr>
              <a:t>function</a:t>
            </a: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 in C/C++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300" b="0" strike="noStrike" spc="-1" dirty="0" err="1">
                <a:solidFill>
                  <a:srgbClr val="000000"/>
                </a:solidFill>
                <a:latin typeface="Arial"/>
              </a:rPr>
              <a:t>void</a:t>
            </a: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 main() {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3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 a, b, c, d;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	a=2; b=3;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	c = max(a, b); //ok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cout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&lt;&lt; "c = " &lt;&lt; c &lt;&lt;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endl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;</a:t>
            </a: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// displays c=3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	d=max(a++,b++); //</a:t>
            </a:r>
            <a:r>
              <a:rPr lang="fr-FR" sz="2300" b="0" strike="noStrike" spc="-1" dirty="0" err="1">
                <a:solidFill>
                  <a:srgbClr val="000000"/>
                </a:solidFill>
                <a:latin typeface="Arial"/>
              </a:rPr>
              <a:t>side</a:t>
            </a: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300" b="0" strike="noStrike" spc="-1" dirty="0" err="1">
                <a:solidFill>
                  <a:srgbClr val="000000"/>
                </a:solidFill>
                <a:latin typeface="Arial"/>
              </a:rPr>
              <a:t>effect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300" b="0" strike="noStrike" spc="-1" dirty="0" smtClean="0">
                <a:solidFill>
                  <a:srgbClr val="000000"/>
                </a:solidFill>
                <a:latin typeface="Arial"/>
              </a:rPr>
              <a:t>	cout</a:t>
            </a: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&lt;&lt;"d=" &lt;&lt;d ; // displays d=4, </a:t>
            </a:r>
            <a:r>
              <a:rPr lang="fr-FR" sz="2300" b="0" strike="noStrike" spc="-1" dirty="0" err="1">
                <a:solidFill>
                  <a:srgbClr val="000000"/>
                </a:solidFill>
                <a:latin typeface="Arial"/>
              </a:rPr>
              <a:t>normally</a:t>
            </a: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300" b="0" strike="noStrike" spc="-1" dirty="0" err="1">
                <a:solidFill>
                  <a:srgbClr val="000000"/>
                </a:solidFill>
                <a:latin typeface="Arial"/>
              </a:rPr>
              <a:t>it</a:t>
            </a: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 displays 3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300" b="0" strike="noStrike" spc="-1" dirty="0" smtClean="0">
                <a:solidFill>
                  <a:srgbClr val="000000"/>
                </a:solidFill>
                <a:latin typeface="Arial"/>
              </a:rPr>
              <a:t>cout</a:t>
            </a: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&lt;&lt; "a="&lt;&lt;a = &lt;&lt;"and b= "&lt;&lt; b ; // displays a=3 and b=5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	cout&lt;&lt;carre(2+4); //displays: 14 </a:t>
            </a:r>
            <a:r>
              <a:rPr lang="fr-FR" sz="2300" b="0" strike="noStrike" spc="-1" dirty="0" err="1">
                <a:solidFill>
                  <a:srgbClr val="000000"/>
                </a:solidFill>
                <a:latin typeface="Arial"/>
              </a:rPr>
              <a:t>because</a:t>
            </a: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300" b="0" strike="noStrike" spc="-1" dirty="0" err="1">
                <a:solidFill>
                  <a:srgbClr val="000000"/>
                </a:solidFill>
                <a:latin typeface="Arial"/>
              </a:rPr>
              <a:t>calculation</a:t>
            </a: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 of 2+4*2+4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3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7FF309B-084B-4661-AD3D-DB42EBD4AD25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26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IX. Online Function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Rectangle 2"/>
          <p:cNvSpPr/>
          <p:nvPr/>
        </p:nvSpPr>
        <p:spPr>
          <a:xfrm>
            <a:off x="114480" y="883800"/>
            <a:ext cx="8847000" cy="580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//</a:t>
            </a:r>
            <a:r>
              <a:rPr lang="fr-FR" sz="1800" b="1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1" strike="noStrike" spc="-1" dirty="0" err="1">
                <a:solidFill>
                  <a:srgbClr val="000000"/>
                </a:solidFill>
                <a:latin typeface="Arial"/>
              </a:rPr>
              <a:t>avoid</a:t>
            </a: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fr-FR" sz="1800" b="1" strike="noStrike" spc="-1" dirty="0" err="1">
                <a:solidFill>
                  <a:srgbClr val="000000"/>
                </a:solidFill>
                <a:latin typeface="Arial"/>
              </a:rPr>
              <a:t>side</a:t>
            </a: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1" strike="noStrike" spc="-1" dirty="0" err="1">
                <a:solidFill>
                  <a:srgbClr val="000000"/>
                </a:solidFill>
                <a:latin typeface="Arial"/>
              </a:rPr>
              <a:t>effect</a:t>
            </a: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 by </a:t>
            </a:r>
            <a:r>
              <a:rPr lang="fr-FR" sz="1800" b="1" strike="noStrike" spc="-1" dirty="0" err="1">
                <a:solidFill>
                  <a:srgbClr val="000000"/>
                </a:solidFill>
                <a:latin typeface="Arial"/>
              </a:rPr>
              <a:t>adding</a:t>
            </a: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fr-FR" sz="1800" b="1" strike="noStrike" spc="-1" dirty="0" err="1">
                <a:solidFill>
                  <a:srgbClr val="000000"/>
                </a:solidFill>
                <a:latin typeface="Arial"/>
              </a:rPr>
              <a:t>inline</a:t>
            </a: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 keyword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800" b="1" strike="noStrike" spc="-1" dirty="0" err="1">
                <a:solidFill>
                  <a:srgbClr val="000000"/>
                </a:solidFill>
                <a:latin typeface="Arial"/>
              </a:rPr>
              <a:t>Example</a:t>
            </a:r>
            <a:r>
              <a:rPr lang="fr-FR" sz="1800" b="1" strike="noStrike" spc="-1" dirty="0">
                <a:solidFill>
                  <a:srgbClr val="000000"/>
                </a:solidFill>
                <a:latin typeface="Arial"/>
              </a:rPr>
              <a:t> in C++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       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800" b="1" strike="noStrike" spc="-1" dirty="0" err="1" smtClean="0">
                <a:solidFill>
                  <a:srgbClr val="000000"/>
                </a:solidFill>
                <a:latin typeface="Arial"/>
              </a:rPr>
              <a:t>Inline</a:t>
            </a:r>
            <a:r>
              <a:rPr lang="fr-FR" sz="1800" b="1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 smtClean="0">
                <a:solidFill>
                  <a:srgbClr val="000000"/>
                </a:solidFill>
                <a:latin typeface="Arial"/>
              </a:rPr>
              <a:t>int</a:t>
            </a:r>
            <a:r>
              <a:rPr lang="fr-FR" sz="18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max(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​​x,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y) { //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Method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1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return (x &gt; y) ? x : y;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800" b="1" strike="noStrike" spc="-1" dirty="0" err="1" smtClean="0">
                <a:solidFill>
                  <a:srgbClr val="000000"/>
                </a:solidFill>
                <a:latin typeface="Arial"/>
              </a:rPr>
              <a:t>Inline</a:t>
            </a:r>
            <a:r>
              <a:rPr lang="fr-FR" sz="1800" b="1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 smtClean="0">
                <a:solidFill>
                  <a:srgbClr val="000000"/>
                </a:solidFill>
                <a:latin typeface="Arial"/>
              </a:rPr>
              <a:t>int</a:t>
            </a:r>
            <a:r>
              <a:rPr lang="fr-FR" sz="18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square(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); //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Method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2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square(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x) {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return x * x;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void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main() {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a, b, c, d;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a = 2;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b = 3;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c = max(a, b); // ok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cout &lt;&lt; "c = " &lt;&lt; c &lt;&lt;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endl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; // Displays c = 3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d = max(a++, b++);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cout &lt;&lt; "d = " &lt;&lt; d &lt;&lt;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endl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; // Displays d = 3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cout &lt;&lt; "a = " &lt;&lt; a &lt;&lt; " and b = " &lt;&lt; b &lt;&lt;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endl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; // Displays a = 3 and b = 4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   cout &lt;&lt; carre(2 + 4); // Displays: 36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Rectangle à coins arrondis 1"/>
          <p:cNvSpPr/>
          <p:nvPr/>
        </p:nvSpPr>
        <p:spPr>
          <a:xfrm>
            <a:off x="5791320" y="1600200"/>
            <a:ext cx="2916000" cy="3352680"/>
          </a:xfrm>
          <a:custGeom>
            <a:avLst/>
            <a:gdLst/>
            <a:ahLst/>
            <a:cxnLst/>
            <a:rect l="0" t="0" r="r" b="b"/>
            <a:pathLst>
              <a:path w="8102" h="9315">
                <a:moveTo>
                  <a:pt x="1350" y="0"/>
                </a:moveTo>
                <a:lnTo>
                  <a:pt x="1350" y="0"/>
                </a:lnTo>
                <a:cubicBezTo>
                  <a:pt x="1113" y="0"/>
                  <a:pt x="880" y="62"/>
                  <a:pt x="675" y="181"/>
                </a:cubicBezTo>
                <a:cubicBezTo>
                  <a:pt x="470" y="299"/>
                  <a:pt x="299" y="470"/>
                  <a:pt x="181" y="675"/>
                </a:cubicBezTo>
                <a:cubicBezTo>
                  <a:pt x="62" y="880"/>
                  <a:pt x="0" y="1113"/>
                  <a:pt x="0" y="1350"/>
                </a:cubicBezTo>
                <a:lnTo>
                  <a:pt x="0" y="7963"/>
                </a:lnTo>
                <a:lnTo>
                  <a:pt x="0" y="7964"/>
                </a:lnTo>
                <a:cubicBezTo>
                  <a:pt x="0" y="8201"/>
                  <a:pt x="62" y="8434"/>
                  <a:pt x="181" y="8639"/>
                </a:cubicBezTo>
                <a:cubicBezTo>
                  <a:pt x="299" y="8844"/>
                  <a:pt x="470" y="9015"/>
                  <a:pt x="675" y="9133"/>
                </a:cubicBezTo>
                <a:cubicBezTo>
                  <a:pt x="880" y="9252"/>
                  <a:pt x="1113" y="9314"/>
                  <a:pt x="1350" y="9314"/>
                </a:cubicBezTo>
                <a:lnTo>
                  <a:pt x="6750" y="9314"/>
                </a:lnTo>
                <a:lnTo>
                  <a:pt x="6751" y="9314"/>
                </a:lnTo>
                <a:cubicBezTo>
                  <a:pt x="6988" y="9314"/>
                  <a:pt x="7221" y="9252"/>
                  <a:pt x="7426" y="9133"/>
                </a:cubicBezTo>
                <a:cubicBezTo>
                  <a:pt x="7631" y="9015"/>
                  <a:pt x="7802" y="8844"/>
                  <a:pt x="7920" y="8639"/>
                </a:cubicBezTo>
                <a:cubicBezTo>
                  <a:pt x="8039" y="8434"/>
                  <a:pt x="8101" y="8201"/>
                  <a:pt x="8101" y="7964"/>
                </a:cubicBezTo>
                <a:lnTo>
                  <a:pt x="8101" y="1350"/>
                </a:lnTo>
                <a:lnTo>
                  <a:pt x="8101" y="1350"/>
                </a:lnTo>
                <a:lnTo>
                  <a:pt x="8101" y="1350"/>
                </a:lnTo>
                <a:cubicBezTo>
                  <a:pt x="8101" y="1113"/>
                  <a:pt x="8039" y="880"/>
                  <a:pt x="7920" y="675"/>
                </a:cubicBezTo>
                <a:cubicBezTo>
                  <a:pt x="7802" y="470"/>
                  <a:pt x="7631" y="299"/>
                  <a:pt x="7426" y="181"/>
                </a:cubicBezTo>
                <a:cubicBezTo>
                  <a:pt x="7221" y="62"/>
                  <a:pt x="6988" y="0"/>
                  <a:pt x="6751" y="0"/>
                </a:cubicBezTo>
                <a:lnTo>
                  <a:pt x="1350" y="0"/>
                </a:lnTo>
              </a:path>
            </a:pathLst>
          </a:cu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The concept of inline function was introduced in C++ to control the defects of macro functions in C.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3B88999-36AC-4E33-ACDD-8DFF26B17675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3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II.</a:t>
            </a:r>
            <a:r>
              <a:rPr lang="fr-FR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Declaring variables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angle 2"/>
          <p:cNvSpPr/>
          <p:nvPr/>
        </p:nvSpPr>
        <p:spPr>
          <a:xfrm>
            <a:off x="184320" y="1756800"/>
            <a:ext cx="8847000" cy="370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You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can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declare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variables local to a block.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This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facility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allows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for more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precise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memory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management.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Example 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Arial Unicode MS"/>
                <a:ea typeface="PMingLiU"/>
              </a:rPr>
              <a:t>for 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 Unicode MS"/>
                <a:ea typeface="PMingLiU"/>
              </a:rPr>
              <a:t>int</a:t>
            </a:r>
            <a:r>
              <a:rPr lang="en-US" sz="2400" b="0" strike="noStrike" spc="-1" dirty="0">
                <a:solidFill>
                  <a:srgbClr val="000000"/>
                </a:solidFill>
                <a:latin typeface="Arial Unicode MS"/>
                <a:ea typeface="PMingLiU"/>
              </a:rPr>
              <a:t> i=0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PMingLiU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Arial Unicode MS"/>
                <a:ea typeface="PMingLiU"/>
              </a:rPr>
              <a:t>; i&lt;10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PMingLiU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Arial Unicode MS"/>
                <a:ea typeface="PMingLiU"/>
              </a:rPr>
              <a:t>;i++){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Arial Unicode MS"/>
                <a:ea typeface="PMingLiU"/>
              </a:rPr>
              <a:t>	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 Unicode MS"/>
                <a:ea typeface="PMingLiU"/>
              </a:rPr>
              <a:t>	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Arial Unicode MS"/>
                <a:ea typeface="PMingLiU"/>
              </a:rPr>
              <a:t>int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 Unicode MS"/>
                <a:ea typeface="PMingLiU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Arial Unicode MS"/>
                <a:ea typeface="PMingLiU"/>
              </a:rPr>
              <a:t>j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  <a:ea typeface="PMingLiU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Arial Unicode MS"/>
                <a:ea typeface="PMingLiU"/>
              </a:rPr>
              <a:t>;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  <a:ea typeface="PMingLiU"/>
              </a:rPr>
              <a:t>	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  <a:ea typeface="PMingLiU"/>
              </a:rPr>
              <a:t>	…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 Unicode MS"/>
                <a:ea typeface="PMingLiU"/>
              </a:rPr>
              <a:t>}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CC78651-FE0C-4272-9045-F72BF809182B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III. L</a:t>
            </a:r>
            <a:r>
              <a:rPr lang="fr-FR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new I/O possibilities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Rectangle 2"/>
          <p:cNvSpPr/>
          <p:nvPr/>
        </p:nvSpPr>
        <p:spPr>
          <a:xfrm>
            <a:off x="152280" y="1532252"/>
            <a:ext cx="8847360" cy="37405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In C++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you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can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still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use the standard I/O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functions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printf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scanf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)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offered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by C by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using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the &lt;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stdio.h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&gt;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library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However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there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a second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possibility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provided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by C++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which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gives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two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operators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based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on the notion of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flow.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The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definition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of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these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2 I/O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operators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available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in the input file &lt;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</a:rPr>
              <a:t>iostream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&gt;.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0" name="Tableau 129"/>
          <p:cNvGraphicFramePr/>
          <p:nvPr>
            <p:extLst>
              <p:ext uri="{D42A27DB-BD31-4B8C-83A1-F6EECF244321}">
                <p14:modId xmlns:p14="http://schemas.microsoft.com/office/powerpoint/2010/main" val="474513282"/>
              </p:ext>
            </p:extLst>
          </p:nvPr>
        </p:nvGraphicFramePr>
        <p:xfrm>
          <a:off x="345960" y="4686480"/>
          <a:ext cx="8458200" cy="1883664"/>
        </p:xfrm>
        <a:graphic>
          <a:graphicData uri="http://schemas.openxmlformats.org/drawingml/2006/table">
            <a:tbl>
              <a:tblPr/>
              <a:tblGrid>
                <a:gridCol w="4229280"/>
                <a:gridCol w="4228920"/>
              </a:tblGrid>
              <a:tr h="44280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In C/C++</a:t>
                      </a:r>
                      <a:endParaRPr lang="en-US" sz="2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760" marR="687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In C++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760" marR="687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411120">
                <a:tc>
                  <a:txBody>
                    <a:bodyPr/>
                    <a:lstStyle/>
                    <a:p>
                      <a:pPr algn="l" rtl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# include &lt;stdio.h&gt;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760" marR="687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FEB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# </a:t>
                      </a:r>
                      <a:r>
                        <a:rPr lang="fr-FR" sz="24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include</a:t>
                      </a:r>
                      <a:r>
                        <a:rPr lang="fr-FR" sz="24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&lt;</a:t>
                      </a:r>
                      <a:r>
                        <a:rPr lang="fr-FR" sz="2400" b="0" strike="noStrike" spc="-1" dirty="0" err="1" smtClean="0">
                          <a:solidFill>
                            <a:srgbClr val="000000"/>
                          </a:solidFill>
                          <a:latin typeface="Arial"/>
                        </a:rPr>
                        <a:t>iostream</a:t>
                      </a:r>
                      <a:r>
                        <a:rPr lang="fr-FR" sz="24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&gt;</a:t>
                      </a:r>
                      <a:endParaRPr lang="en-US" sz="2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760" marR="687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FEBCC"/>
                    </a:solidFill>
                  </a:tcPr>
                </a:tc>
              </a:tr>
              <a:tr h="411120">
                <a:tc>
                  <a:txBody>
                    <a:bodyPr/>
                    <a:lstStyle/>
                    <a:p>
                      <a:pPr algn="l" rtl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printf(''hello'');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760" marR="687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FEB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cout &lt;&lt; ''hello'' ;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760" marR="687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FEBCC"/>
                    </a:solidFill>
                  </a:tcPr>
                </a:tc>
              </a:tr>
              <a:tr h="411120">
                <a:tc>
                  <a:txBody>
                    <a:bodyPr/>
                    <a:lstStyle/>
                    <a:p>
                      <a:pPr algn="l" rtl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scanf(''%d'', &amp;x);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760" marR="687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FEB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cin &gt;&gt; x ;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760" marR="687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FEB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843F7A8-72E8-44F9-AEA1-F4720FC0D953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5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III. L</a:t>
            </a:r>
            <a:r>
              <a:rPr lang="fr-FR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new I/O possibilities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Rectangle 2"/>
          <p:cNvSpPr/>
          <p:nvPr/>
        </p:nvSpPr>
        <p:spPr>
          <a:xfrm>
            <a:off x="152280" y="1362028"/>
            <a:ext cx="8847360" cy="52179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dirty="0" smtClean="0">
                <a:solidFill>
                  <a:srgbClr val="FF0000"/>
                </a:solidFill>
              </a:rPr>
              <a:t>REMARK</a:t>
            </a:r>
            <a:r>
              <a:rPr lang="fr-FR" sz="2400" spc="-1" dirty="0" smtClean="0">
                <a:solidFill>
                  <a:srgbClr val="FF0000"/>
                </a:solidFill>
                <a:latin typeface="Arial"/>
              </a:rPr>
              <a:t>: 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</a:rPr>
              <a:t>Depending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on the compiler,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sometimes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before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using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cin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and cout,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you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have to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write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strike="noStrike" spc="-1" dirty="0" err="1">
                <a:solidFill>
                  <a:srgbClr val="000000"/>
                </a:solidFill>
                <a:latin typeface="Arial"/>
              </a:rPr>
              <a:t>Exercise</a:t>
            </a:r>
            <a:r>
              <a:rPr lang="fr-FR" sz="2400" b="1" strike="noStrike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Write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a C++ program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that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allows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the entry of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two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integers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A and B.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Calculate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then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display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their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sum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their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product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5" name="Tableau 134"/>
          <p:cNvGraphicFramePr/>
          <p:nvPr/>
        </p:nvGraphicFramePr>
        <p:xfrm>
          <a:off x="685800" y="2590920"/>
          <a:ext cx="8001000" cy="2288520"/>
        </p:xfrm>
        <a:graphic>
          <a:graphicData uri="http://schemas.openxmlformats.org/drawingml/2006/table">
            <a:tbl>
              <a:tblPr/>
              <a:tblGrid>
                <a:gridCol w="4000680"/>
                <a:gridCol w="4000320"/>
              </a:tblGrid>
              <a:tr h="2288520">
                <a:tc>
                  <a:txBody>
                    <a:bodyPr/>
                    <a:lstStyle/>
                    <a:p>
                      <a:pPr algn="l" rtl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# include &lt;iostream&gt;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rtl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using namespace std ;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rtl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…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rtl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int x;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rtl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cout&lt;&lt;''hello'' ;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rtl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cin&gt;&gt;x;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EB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# include &lt;iostream&gt;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rtl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…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rtl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int x;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rtl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std::cout&lt;&lt;''hello'' ;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rtl="0"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std::cin&gt;&gt;x;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EB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89699A1-FA95-4E68-AE76-BA10E7853261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6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IV.</a:t>
            </a:r>
            <a:r>
              <a:rPr lang="fr-FR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Type conversion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Rectangle 2"/>
          <p:cNvSpPr/>
          <p:nvPr/>
        </p:nvSpPr>
        <p:spPr>
          <a:xfrm>
            <a:off x="152280" y="1252440"/>
            <a:ext cx="8847360" cy="224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C++ allows type conversions between type variables: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1" strike="noStrike" spc="-1">
                <a:solidFill>
                  <a:srgbClr val="000000"/>
                </a:solidFill>
                <a:latin typeface="Arial"/>
              </a:rPr>
              <a:t>char &lt;--&gt; int &lt;--&gt; float &lt;--&gt; double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strike="noStrike" spc="-1">
                <a:solidFill>
                  <a:srgbClr val="000000"/>
                </a:solidFill>
                <a:latin typeface="Arial"/>
              </a:rPr>
              <a:t>Examples: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0" name="Tableau 139"/>
          <p:cNvGraphicFramePr/>
          <p:nvPr/>
        </p:nvGraphicFramePr>
        <p:xfrm>
          <a:off x="152280" y="3429000"/>
          <a:ext cx="8847360" cy="2706624"/>
        </p:xfrm>
        <a:graphic>
          <a:graphicData uri="http://schemas.openxmlformats.org/drawingml/2006/table">
            <a:tbl>
              <a:tblPr/>
              <a:tblGrid>
                <a:gridCol w="3962520"/>
                <a:gridCol w="4884840"/>
              </a:tblGrid>
              <a:tr h="84132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simple conversion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760" marR="687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when calling a method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rtl="0">
                        <a:lnSpc>
                          <a:spcPct val="115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760" marR="687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168264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int x=2 ;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rtl="0">
                        <a:lnSpc>
                          <a:spcPct val="115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float y=x ;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l" rtl="0">
                        <a:lnSpc>
                          <a:spcPct val="115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fr-F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760" marR="687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FEB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void f(int, int);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float a=2.2 ;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int b=2 ;</a:t>
                      </a:r>
                    </a:p>
                    <a:p>
                      <a:pPr algn="l" rtl="0">
                        <a:lnSpc>
                          <a:spcPct val="115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 (a, b);</a:t>
                      </a:r>
                    </a:p>
                  </a:txBody>
                  <a:tcPr marL="68760" marR="6876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FEB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637F5A3-7A9A-4426-8F19-11B10E1BB16B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7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V.</a:t>
            </a:r>
            <a:r>
              <a:rPr lang="fr-FR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Default arguments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Rectangle 2"/>
          <p:cNvSpPr/>
          <p:nvPr/>
        </p:nvSpPr>
        <p:spPr>
          <a:xfrm>
            <a:off x="152280" y="1504080"/>
            <a:ext cx="8847360" cy="297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In C++ you can specify the default value taken by an argument of a function.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When calling this function, if the argument is not set, it will take the default value, otherwise the default value is ignored.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CAAB5BD-2E44-4A7F-AC3D-7683135EB02A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8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V.</a:t>
            </a:r>
            <a:r>
              <a:rPr lang="fr-FR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Default arguments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Rectangle 2"/>
          <p:cNvSpPr/>
          <p:nvPr/>
        </p:nvSpPr>
        <p:spPr>
          <a:xfrm>
            <a:off x="152280" y="1387588"/>
            <a:ext cx="8847360" cy="52179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strike="noStrike" spc="-1" dirty="0" err="1">
                <a:solidFill>
                  <a:srgbClr val="000000"/>
                </a:solidFill>
                <a:latin typeface="Arial"/>
              </a:rPr>
              <a:t>Example</a:t>
            </a:r>
            <a:r>
              <a:rPr lang="fr-FR" sz="2400" b="1" strike="noStrike" spc="-1" dirty="0">
                <a:solidFill>
                  <a:srgbClr val="000000"/>
                </a:solidFill>
                <a:latin typeface="Arial"/>
              </a:rPr>
              <a:t> 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</a:rPr>
              <a:t>void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f1(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n=3){…}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void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f2 (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n,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float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m=2.3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) {…}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void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f3(char a,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b=21,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float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c=5){...}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void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main(){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	char </a:t>
            </a:r>
            <a:r>
              <a:rPr lang="fr-FR" sz="2400" spc="-1" dirty="0">
                <a:solidFill>
                  <a:srgbClr val="000000"/>
                </a:solidFill>
                <a:latin typeface="Arial"/>
              </a:rPr>
              <a:t>i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=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'x';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Arial"/>
              </a:rPr>
              <a:t>j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=2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;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float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Arial"/>
              </a:rPr>
              <a:t>k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=3.2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;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	f1(j)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; //call f1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with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n=2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	f1() ; //call f1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with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n=3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	f2(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</a:rPr>
              <a:t>j,k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)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; //call f2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with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n=2 and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m=3.2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	f2(j)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; //call f2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with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n=2 and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m=2.3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	f3(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</a:rPr>
              <a:t>i,j,k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)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; //call f3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with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…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	f3(i); 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//call f3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</a:rPr>
              <a:t>with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 …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Arial"/>
              </a:rPr>
              <a:t>	f3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</a:rPr>
              <a:t>() ; //</a:t>
            </a:r>
            <a:r>
              <a:rPr lang="fr-FR" sz="2400" b="0" strike="noStrike" spc="-1" dirty="0" err="1" smtClean="0">
                <a:solidFill>
                  <a:srgbClr val="000000"/>
                </a:solidFill>
                <a:latin typeface="Arial"/>
              </a:rPr>
              <a:t>error</a:t>
            </a:r>
            <a:endParaRPr lang="fr-FR" sz="24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spc="-1" dirty="0">
                <a:solidFill>
                  <a:srgbClr val="000000"/>
                </a:solidFill>
                <a:latin typeface="Arial"/>
              </a:rPr>
              <a:t>}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Espace réservé du numéro de diapositive 4"/>
          <p:cNvSpPr/>
          <p:nvPr/>
        </p:nvSpPr>
        <p:spPr>
          <a:xfrm>
            <a:off x="6553080" y="6248520"/>
            <a:ext cx="21337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l" rtl="0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B8FF725-2800-4386-B13A-5FBFF2E44151}" type="slidenum">
              <a:rPr lang="fr-CA" sz="1200" b="0" strike="noStrike" spc="-1">
                <a:solidFill>
                  <a:srgbClr val="000000"/>
                </a:solidFill>
                <a:latin typeface="Arial Black"/>
              </a:rPr>
              <a:t>9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Rectangle 10"/>
          <p:cNvSpPr/>
          <p:nvPr/>
        </p:nvSpPr>
        <p:spPr>
          <a:xfrm>
            <a:off x="152280" y="457200"/>
            <a:ext cx="8991720" cy="754200"/>
          </a:xfrm>
          <a:prstGeom prst="rect">
            <a:avLst/>
          </a:prstGeom>
          <a:solidFill>
            <a:srgbClr val="FFEBCC"/>
          </a:solidFill>
          <a:ln w="25560">
            <a:solidFill>
              <a:srgbClr val="BC95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CA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V.</a:t>
            </a:r>
            <a:r>
              <a:rPr lang="fr-FR" sz="2400" b="1" strike="noStrike" spc="-1">
                <a:solidFill>
                  <a:srgbClr val="FF0000"/>
                </a:solidFill>
                <a:latin typeface="Arial"/>
                <a:ea typeface="Times New Roman"/>
              </a:rPr>
              <a:t>Default arguments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 Box 4"/>
          <p:cNvSpPr/>
          <p:nvPr/>
        </p:nvSpPr>
        <p:spPr>
          <a:xfrm>
            <a:off x="1066680" y="57240"/>
            <a:ext cx="7178760" cy="398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000" b="1" strike="noStrike" spc="-1">
                <a:solidFill>
                  <a:srgbClr val="000000"/>
                </a:solidFill>
                <a:latin typeface="Arial"/>
              </a:rPr>
              <a:t>Chapter 1: Syntactic contributions of C++ compared to C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Rectangle 2"/>
          <p:cNvSpPr/>
          <p:nvPr/>
        </p:nvSpPr>
        <p:spPr>
          <a:xfrm>
            <a:off x="152280" y="1388160"/>
            <a:ext cx="8847360" cy="480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0" anchor="ctr">
            <a:spAutoFit/>
          </a:bodyPr>
          <a:lstStyle/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u="sng" strike="noStrike" spc="-1">
                <a:solidFill>
                  <a:srgbClr val="FF0000"/>
                </a:solidFill>
                <a:uFillTx/>
                <a:latin typeface="Arial"/>
              </a:rPr>
              <a:t>RQ: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Arguments whose values ​​are defined by default must be located at the end of the argument list.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1" strike="noStrike" spc="-1">
                <a:solidFill>
                  <a:srgbClr val="000000"/>
                </a:solidFill>
                <a:latin typeface="Arial"/>
              </a:rPr>
              <a:t>Example 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void f1 (int x, int n=3) {…} //ok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void f2 (int n=2, float x) {…} //error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void f3 (char a, int b=2, float c) {...} //error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//correction of f2 and f3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void f2 (float x, int n=2) {…} //ok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void f3 (char a, float c, int b=2) {...} //ok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l" rt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10470</TotalTime>
  <Words>2033</Words>
  <Application>Microsoft Office PowerPoint</Application>
  <PresentationFormat>Affichage à l'écran (4:3)</PresentationFormat>
  <Paragraphs>412</Paragraphs>
  <Slides>26</Slides>
  <Notes>26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26</vt:i4>
      </vt:variant>
    </vt:vector>
  </HeadingPairs>
  <TitlesOfParts>
    <vt:vector size="28" baseType="lpstr"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TAWFIK</dc:creator>
  <cp:lastModifiedBy>Lenovo P51</cp:lastModifiedBy>
  <cp:revision>751</cp:revision>
  <cp:lastPrinted>2018-01-11T00:17:30Z</cp:lastPrinted>
  <dcterms:created xsi:type="dcterms:W3CDTF">2010-09-04T18:37:02Z</dcterms:created>
  <dcterms:modified xsi:type="dcterms:W3CDTF">2025-10-22T07:48:23Z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</Properties>
</file>