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Implementation: theory, algorithms, code</a:t>
            </a:r>
          </a:p>
          <a:p>
            <a:pPr lvl="0" indent="0" marL="0">
              <a:buNone/>
            </a:pPr>
          </a:p>
          <a:p>
            <a:pPr lvl="0"/>
            <a:r>
              <a:rPr/>
              <a:t>Benchmarking: measuring performance or accuracy gains</a:t>
            </a:r>
          </a:p>
          <a:p>
            <a:pPr lvl="0" indent="0" marL="0">
              <a:buNone/>
            </a:pPr>
          </a:p>
          <a:p>
            <a:pPr lvl="0"/>
            <a:r>
              <a:rPr/>
              <a:t>Documentation: setting up user interfaces</a:t>
            </a:r>
          </a:p>
          <a:p>
            <a:pPr lvl="0" indent="0" marL="0">
              <a:buNone/>
            </a:pPr>
          </a:p>
          <a:p>
            <a:pPr lvl="0"/>
            <a:r>
              <a:rPr/>
              <a:t>Distribution: getting code onto people’s machines and HPCs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GPL: derivative works must also be open sourced</a:t>
            </a:r>
          </a:p>
          <a:p>
            <a:pPr lvl="0" indent="0" marL="0">
              <a:buNone/>
            </a:pPr>
          </a:p>
          <a:p>
            <a:pPr lvl="0"/>
            <a:r>
              <a:rPr i="1"/>
              <a:t>LGPL: use-by-linking is not considered derivative</a:t>
            </a:r>
          </a:p>
          <a:p>
            <a:pPr lvl="0" indent="0" marL="0">
              <a:buNone/>
            </a:pPr>
          </a:p>
          <a:p>
            <a:pPr lvl="0"/>
            <a:r>
              <a:rPr/>
              <a:t>BSD: “do whatever” (good for companies, bad for OSS devs)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Academics Coding in LAMMPS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Good, The Bad, and The User Journey</a:t>
            </a:r>
            <a:br/>
            <a:br/>
            <a:r>
              <a:rPr/>
              <a:t>Shern Ren Tee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and AMAP in LAMMPS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Drop a </a:t>
            </a:r>
            <a:r>
              <a:rPr>
                <a:latin typeface="Courier"/>
              </a:rPr>
              <a:t>.cpp</a:t>
            </a:r>
            <a:r>
              <a:rPr/>
              <a:t> and </a:t>
            </a:r>
            <a:r>
              <a:rPr>
                <a:latin typeface="Courier"/>
              </a:rPr>
              <a:t>.h</a:t>
            </a:r>
            <a:r>
              <a:rPr/>
              <a:t> into </a:t>
            </a:r>
            <a:r>
              <a:rPr>
                <a:latin typeface="Courier"/>
              </a:rPr>
              <a:t>lammps/src</a:t>
            </a:r>
            <a:r>
              <a:rPr/>
              <a:t> and compile, and you get an add-on!</a:t>
            </a:r>
          </a:p>
          <a:p>
            <a:pPr lvl="0"/>
            <a:r>
              <a:rPr/>
              <a:t>LAMMPS can be called as a library:</a:t>
            </a:r>
          </a:p>
          <a:p>
            <a:pPr lvl="1"/>
            <a:r>
              <a:rPr/>
              <a:t>Interfaces: C-style, Python, SWIG</a:t>
            </a:r>
          </a:p>
          <a:p>
            <a:pPr lvl="1"/>
            <a:r>
              <a:rPr/>
              <a:t>Internally-implemented </a:t>
            </a:r>
            <a:r>
              <a:rPr>
                <a:latin typeface="Courier"/>
              </a:rPr>
              <a:t>fix external</a:t>
            </a:r>
          </a:p>
          <a:p>
            <a:pPr lvl="1"/>
            <a:r>
              <a:rPr/>
              <a:t>Caller can start multiple LAMMPS instances and coordinate messages between them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1: Simple, Clear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LAMMPS uses “C with classes”:</a:t>
            </a:r>
          </a:p>
          <a:p>
            <a:pPr lvl="0"/>
            <a:r>
              <a:rPr/>
              <a:t>Very little overloading, templating, STL (slowly increasing)</a:t>
            </a:r>
          </a:p>
          <a:p>
            <a:pPr lvl="0"/>
            <a:r>
              <a:rPr/>
              <a:t>Low-level structs and kernels are C-style (e.g. n-dim arrays)</a:t>
            </a:r>
          </a:p>
          <a:p>
            <a:pPr lvl="0"/>
            <a:r>
              <a:rPr/>
              <a:t>Detailed comments wherever needed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2-4: Straightforward 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 this code does?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setmask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mask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FixConst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enum'ed in parent class Fix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mask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atom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forces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nlocal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x-direction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y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z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2: Robust core, clear “sockets”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Timestep loop:</a:t>
            </a:r>
          </a:p>
          <a:p>
            <a:pPr lvl="0"/>
            <a:r>
              <a:rPr/>
              <a:t>timestep initialization</a:t>
            </a:r>
          </a:p>
          <a:p>
            <a:pPr lvl="0"/>
            <a:r>
              <a:rPr>
                <a:latin typeface="Courier"/>
              </a:rPr>
              <a:t>fix-&gt;initial()</a:t>
            </a:r>
          </a:p>
          <a:p>
            <a:pPr lvl="0"/>
            <a:r>
              <a:rPr/>
              <a:t>(sometimes) rebuild neighbor list</a:t>
            </a:r>
          </a:p>
          <a:p>
            <a:pPr lvl="0"/>
            <a:r>
              <a:rPr/>
              <a:t>or send ghost atoms</a:t>
            </a:r>
          </a:p>
          <a:p>
            <a:pPr lvl="0"/>
            <a:r>
              <a:rPr/>
              <a:t>force initialization</a:t>
            </a:r>
          </a:p>
          <a:p>
            <a:pPr lvl="0"/>
            <a:r>
              <a:rPr>
                <a:latin typeface="Courier"/>
              </a:rPr>
              <a:t>fix-&gt;pre_force()</a:t>
            </a:r>
          </a:p>
          <a:p>
            <a:pPr lvl="0"/>
            <a:r>
              <a:rPr/>
              <a:t>compute forces</a:t>
            </a:r>
          </a:p>
          <a:p>
            <a:pPr lvl="0"/>
            <a:r>
              <a:rPr>
                <a:latin typeface="Courier"/>
              </a:rPr>
              <a:t>fix-&gt;pre_reverse()</a:t>
            </a:r>
          </a:p>
          <a:p>
            <a:pPr lvl="0"/>
            <a:r>
              <a:rPr/>
              <a:t>receive ghost forces</a:t>
            </a:r>
          </a:p>
          <a:p>
            <a:pPr lvl="0"/>
            <a:r>
              <a:rPr>
                <a:latin typeface="Courier"/>
              </a:rPr>
              <a:t>fix-&gt;post_force()</a:t>
            </a:r>
          </a:p>
          <a:p>
            <a:pPr lvl="0"/>
            <a:r>
              <a:rPr/>
              <a:t>finalize and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setmask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mask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FixConst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enum'ed in parent class Fix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mask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atom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forces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nlocal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x-direction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y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z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3: Good parenting, easy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Parent “styles” define interfaces:</a:t>
            </a:r>
          </a:p>
          <a:p>
            <a:pPr lvl="0"/>
            <a:r>
              <a:rPr>
                <a:latin typeface="Courier"/>
              </a:rPr>
              <a:t>pair</a:t>
            </a:r>
            <a:r>
              <a:rPr/>
              <a:t> for MD potentials</a:t>
            </a:r>
          </a:p>
          <a:p>
            <a:pPr lvl="0"/>
            <a:r>
              <a:rPr>
                <a:latin typeface="Courier"/>
              </a:rPr>
              <a:t>compute</a:t>
            </a:r>
            <a:r>
              <a:rPr/>
              <a:t> for diagnostics (temperature, pressure)</a:t>
            </a:r>
          </a:p>
          <a:p>
            <a:pPr lvl="0"/>
            <a:r>
              <a:rPr>
                <a:latin typeface="Courier"/>
              </a:rPr>
              <a:t>fix</a:t>
            </a:r>
            <a:r>
              <a:rPr/>
              <a:t> for doing </a:t>
            </a:r>
            <a:r>
              <a:rPr i="1"/>
              <a:t>anything</a:t>
            </a:r>
          </a:p>
          <a:p>
            <a:pPr lvl="0" indent="0" marL="0">
              <a:buNone/>
            </a:pPr>
            <a:r>
              <a:rPr/>
              <a:t>Children styles inherit interface from parents; just </a:t>
            </a:r>
            <a:r>
              <a:rPr>
                <a:latin typeface="Courier"/>
              </a:rPr>
              <a:t>override</a:t>
            </a:r>
            <a:r>
              <a:rPr/>
              <a:t> specific parent virtual functions as needed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setmask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mask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FixConst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enum'ed in parent class Fix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mask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atom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forces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nlocal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x-direction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y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z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3: Parenting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Pointers</a:t>
            </a:r>
            <a:r>
              <a:rPr/>
              <a:t> class makes shared data “quasi-static”: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Pointers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protected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LAMMPS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lmp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latin typeface="Courier"/>
              </a:rPr>
              <a:t>  Atom </a:t>
            </a:r>
            <a:r>
              <a:rPr>
                <a:solidFill>
                  <a:srgbClr val="666666"/>
                </a:solidFill>
                <a:latin typeface="Courier"/>
              </a:rPr>
              <a:t>*&amp;</a:t>
            </a:r>
            <a:r>
              <a:rPr>
                <a:latin typeface="Courier"/>
              </a:rPr>
              <a:t>atom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Pointers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LAMMPS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ptr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lmp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ptr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      </a:t>
            </a: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latin typeface="Courier"/>
              </a:rPr>
              <a:t>   atom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ptr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atom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Now anything inheriting </a:t>
            </a:r>
            <a:r>
              <a:rPr>
                <a:latin typeface="Courier"/>
              </a:rPr>
              <a:t>Pointers</a:t>
            </a:r>
            <a:r>
              <a:rPr/>
              <a:t> auto-gets references to the necessary data contained in </a:t>
            </a:r>
            <a:r>
              <a:rPr>
                <a:latin typeface="Courier"/>
              </a:rPr>
              <a:t>lmp</a:t>
            </a:r>
            <a:r>
              <a:rPr/>
              <a:t>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setmask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mask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FixConst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enum'ed in parent class Fix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mask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atom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forces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nlocal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x-direction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y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z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ASAP 4: Style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Factory pattern creates a derived </a:t>
            </a:r>
            <a:r>
              <a:rPr>
                <a:latin typeface="Courier"/>
              </a:rPr>
              <a:t>FixJumble</a:t>
            </a:r>
            <a:r>
              <a:rPr/>
              <a:t> and returns a </a:t>
            </a:r>
            <a:r>
              <a:rPr>
                <a:latin typeface="Courier"/>
              </a:rPr>
              <a:t>Fix</a:t>
            </a:r>
            <a:r>
              <a:rPr/>
              <a:t> pointer to LAMMPS: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#define FIX_CLASS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#define FixStyle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_key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>
                <a:latin typeface="Courier"/>
              </a:rPr>
              <a:t>_Class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666666"/>
                </a:solidFill>
                <a:latin typeface="Courier"/>
              </a:rPr>
              <a:t>(*</a:t>
            </a:r>
            <a:r>
              <a:rPr>
                <a:latin typeface="Courier"/>
              </a:rPr>
              <a:t>fix_map</a:t>
            </a:r>
            <a:r>
              <a:rPr>
                <a:solidFill>
                  <a:srgbClr val="666666"/>
                </a:solidFill>
                <a:latin typeface="Courier"/>
              </a:rPr>
              <a:t>)[</a:t>
            </a:r>
            <a:r>
              <a:rPr b="1">
                <a:solidFill>
                  <a:srgbClr val="FF0000"/>
                </a:solidFill>
                <a:latin typeface="Courier"/>
              </a:rPr>
              <a:t>#_key] 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style_creator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Fix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_Class</a:t>
            </a:r>
            <a:r>
              <a:rPr>
                <a:solidFill>
                  <a:srgbClr val="666666"/>
                </a:solidFill>
                <a:latin typeface="Courier"/>
              </a:rPr>
              <a:t>&gt;;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// C/Make'd list of fixes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 b="1">
                <a:solidFill>
                  <a:srgbClr val="008000"/>
                </a:solidFill>
                <a:latin typeface="Courier"/>
              </a:rPr>
              <a:t>"style_fix.h"</a:t>
            </a:r>
            <a:r>
              <a:rPr>
                <a:solidFill>
                  <a:srgbClr val="BC7A00"/>
                </a:solidFill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IWYU pragma: keep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#undef FixStyle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#undef FIX_CLASS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#ifdef FIX_CLASS</a:t>
            </a:r>
            <a:br/>
            <a:r>
              <a:rPr>
                <a:latin typeface="Courier"/>
              </a:rPr>
              <a:t>FixStyle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jumble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FixJumble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#else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setmask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mask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FixConst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enum'ed in parent class Fix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mask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FixJumble</a:t>
            </a:r>
            <a:r>
              <a:rPr>
                <a:solidFill>
                  <a:srgbClr val="666666"/>
                </a:solidFill>
                <a:latin typeface="Courier"/>
              </a:rPr>
              <a:t>::</a:t>
            </a:r>
            <a:r>
              <a:rPr>
                <a:latin typeface="Courier"/>
              </a:rPr>
              <a:t>pre_reverse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f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atom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forces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nlocal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x-direction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y</a:t>
            </a:r>
            <a:br/>
            <a:r>
              <a:rPr>
                <a:latin typeface="Courier"/>
              </a:rPr>
              <a:t>    f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rand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z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...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AMAP: Making LAMMPS 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LAMMPS_NS</a:t>
            </a:r>
            <a:r>
              <a:rPr/>
              <a:t> namespace prevents code collisions</a:t>
            </a:r>
          </a:p>
          <a:p>
            <a:pPr lvl="0"/>
            <a:r>
              <a:rPr/>
              <a:t>Global (static) variables replaced with </a:t>
            </a:r>
            <a:r>
              <a:rPr>
                <a:latin typeface="Courier"/>
              </a:rPr>
              <a:t>Pointer</a:t>
            </a:r>
            <a:r>
              <a:rPr/>
              <a:t> class</a:t>
            </a:r>
          </a:p>
          <a:p>
            <a:pPr lvl="0"/>
            <a:r>
              <a:rPr>
                <a:latin typeface="Courier"/>
              </a:rPr>
              <a:t>MPI_COMM_WORLD</a:t>
            </a:r>
            <a:r>
              <a:rPr/>
              <a:t> replaced with communicator used to initialize LAMMPS</a:t>
            </a:r>
          </a:p>
          <a:p>
            <a:pPr lvl="0" indent="0">
              <a:buNone/>
            </a:pPr>
            <a:r>
              <a:rPr>
                <a:latin typeface="Courier"/>
              </a:rPr>
              <a:t>LAMMPS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lammps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LAMMPS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argv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lammps_comm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lammps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input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file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delete</a:t>
            </a:r>
            <a:r>
              <a:rPr>
                <a:latin typeface="Courier"/>
              </a:rPr>
              <a:t> lammps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Challenges: </a:t>
            </a:r>
            <a:r>
              <a:rPr i="1"/>
              <a:t>Can</a:t>
            </a:r>
            <a:r>
              <a:rPr/>
              <a:t> Academics Learn To Code?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Successes 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almost completely modified code on their own, made a suitable test, and was just missing some technical details on atom indexing in LAMMPS:</a:t>
            </a:r>
          </a:p>
        </p:txBody>
      </p:sp>
      <p:pic>
        <p:nvPicPr>
          <p:cNvPr descr="scr_succ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Introduction: LAMMPS as a Community MD Code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… and Failures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had an idea for a complicated compute to be used in evaluating a potential, and was asking basic and strange questions </a:t>
            </a:r>
            <a:r>
              <a:rPr i="1"/>
              <a:t>a year after his original post</a:t>
            </a:r>
            <a:r>
              <a:rPr/>
              <a:t>:</a:t>
            </a:r>
          </a:p>
        </p:txBody>
      </p:sp>
      <p:pic>
        <p:nvPicPr>
          <p:cNvPr descr="scr_fail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120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Future: LAMMPS as a Coding Community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Molecular Dynamics: Bigger…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Molecular Dynamics: … and weirder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Case Study: ELECTRODE for Conductive Molecular Dynamics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 Development Cycle in Molecular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Implementation</a:t>
            </a:r>
          </a:p>
          <a:p>
            <a:pPr lvl="0"/>
            <a:r>
              <a:rPr/>
              <a:t>Benchmarking</a:t>
            </a:r>
          </a:p>
          <a:p>
            <a:pPr lvl="0"/>
            <a:r>
              <a:rPr/>
              <a:t>Documentation</a:t>
            </a:r>
          </a:p>
          <a:p>
            <a:pPr lvl="0"/>
            <a:r>
              <a:rPr/>
              <a:t>Distribution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LAMMPS’s 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originally</a:t>
            </a:r>
          </a:p>
          <a:p>
            <a:pPr lvl="0" indent="0" marL="0">
              <a:buNone/>
            </a:pPr>
            <a:r>
              <a:rPr/>
              <a:t>LAMMPS has been a great </a:t>
            </a:r>
            <a:r>
              <a:rPr i="1"/>
              <a:t>community code</a:t>
            </a:r>
            <a:r>
              <a:rPr/>
              <a:t> platform for method development!</a:t>
            </a:r>
          </a:p>
          <a:p>
            <a:pPr lvl="0"/>
            <a:r>
              <a:rPr/>
              <a:t>A large community: 20-30k user downloads per year</a:t>
            </a:r>
          </a:p>
          <a:p>
            <a:pPr lvl="1"/>
            <a:r>
              <a:rPr/>
              <a:t>50k LOC (2004) to 1 million LOC (2023 – several hundred contributors)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Lessons: ASAP and AMAP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Learned from Developing LAMMPS [Plimpton 2019]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ASAP</a:t>
            </a:r>
            <a:r>
              <a:rPr sz="2000"/>
              <a:t>: Make your code </a:t>
            </a:r>
            <a:r>
              <a:rPr sz="2000" i="1"/>
              <a:t>as simple as possible</a:t>
            </a:r>
            <a:r>
              <a:rPr sz="2000"/>
              <a:t> to understand and extend</a:t>
            </a:r>
          </a:p>
          <a:p>
            <a:pPr lvl="0" indent="0" marL="1270000">
              <a:buNone/>
            </a:pPr>
            <a:r>
              <a:rPr sz="2000" b="1"/>
              <a:t>AMAP</a:t>
            </a:r>
            <a:r>
              <a:rPr sz="2000"/>
              <a:t>: Enable it to be used in </a:t>
            </a:r>
            <a:r>
              <a:rPr sz="2000" i="1"/>
              <a:t>as many as possible</a:t>
            </a:r>
            <a:r>
              <a:rPr sz="2000"/>
              <a:t> ways</a:t>
            </a:r>
          </a:p>
          <a:p>
            <a:pPr lvl="0" indent="0" marL="1270000">
              <a:buNone/>
            </a:pPr>
            <a:r>
              <a:rPr sz="2000" b="1"/>
              <a:t>Licensing</a:t>
            </a:r>
            <a:r>
              <a:rPr sz="2000"/>
              <a:t>: LGPL can be a good compromise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Academics Coding in LAMMPS</dc:title>
  <dc:creator>Shern Ren Tee</dc:creator>
  <cp:keywords/>
  <dcterms:created xsi:type="dcterms:W3CDTF">2023-04-21T05:12:31Z</dcterms:created>
  <dcterms:modified xsi:type="dcterms:W3CDTF">2023-04-21T05:12:31Z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The Good, The Bad, and The User Journey</vt:lpwstr>
  </property>
  <property fmtid="{D5CDD505-2E9C-101B-9397-08002B2CF9AE}" pid="10" name="title-slide-attributes">
    <vt:lpwstr/>
  </property>
  <property fmtid="{D5CDD505-2E9C-101B-9397-08002B2CF9AE}" pid="11" name="toc-title">
    <vt:lpwstr>Table of contents</vt:lpwstr>
  </property>
</Properties>
</file>