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4"/>
  </p:notesMasterIdLst>
  <p:sldIdLst>
    <p:sldId id="259" r:id="rId5"/>
    <p:sldId id="260" r:id="rId6"/>
    <p:sldId id="261" r:id="rId7"/>
    <p:sldId id="262" r:id="rId8"/>
    <p:sldId id="265" r:id="rId9"/>
    <p:sldId id="266" r:id="rId10"/>
    <p:sldId id="267"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4" autoAdjust="0"/>
    <p:restoredTop sz="94619" autoAdjust="0"/>
  </p:normalViewPr>
  <p:slideViewPr>
    <p:cSldViewPr snapToGrid="0">
      <p:cViewPr varScale="1">
        <p:scale>
          <a:sx n="86" d="100"/>
          <a:sy n="86" d="100"/>
        </p:scale>
        <p:origin x="42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3F64A6-729C-462D-B75E-C4CFD7D8CEA1}" type="datetimeFigureOut">
              <a:rPr lang="en-US" smtClean="0"/>
              <a:t>8/7/2021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742F2-C5B0-4905-B41B-838B9341D07C}" type="slidenum">
              <a:rPr lang="en-US" smtClean="0"/>
              <a:t>‹#›</a:t>
            </a:fld>
            <a:endParaRPr lang="en-US"/>
          </a:p>
        </p:txBody>
      </p:sp>
    </p:spTree>
    <p:extLst>
      <p:ext uri="{BB962C8B-B14F-4D97-AF65-F5344CB8AC3E}">
        <p14:creationId xmlns:p14="http://schemas.microsoft.com/office/powerpoint/2010/main" val="280347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b84fc85c23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b84fc85c2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84fc85c23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84fc85c23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84fc85c23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84fc85c23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84fc85c23_0_15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84fc85c23_0_1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84fc85c23_0_1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84fc85c23_0_1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8723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b84fc85c23_0_15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b84fc85c23_0_1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b84fc85c23_0_15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b84fc85c23_0_1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b84fc85c23_0_15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b84fc85c23_0_1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b84fc85c23_0_15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b84fc85c23_0_1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8/7/2021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8/7/2021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8/7/2021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grpSp>
        <p:nvGrpSpPr>
          <p:cNvPr id="42" name="Google Shape;42;p4"/>
          <p:cNvGrpSpPr/>
          <p:nvPr/>
        </p:nvGrpSpPr>
        <p:grpSpPr>
          <a:xfrm>
            <a:off x="0" y="508002"/>
            <a:ext cx="1383800" cy="1355049"/>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 name="Google Shape;45;p4"/>
          <p:cNvSpPr txBox="1">
            <a:spLocks noGrp="1"/>
          </p:cNvSpPr>
          <p:nvPr>
            <p:ph type="title"/>
          </p:nvPr>
        </p:nvSpPr>
        <p:spPr>
          <a:xfrm>
            <a:off x="1730000" y="525000"/>
            <a:ext cx="9385200" cy="1218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46" name="Google Shape;46;p4"/>
          <p:cNvSpPr txBox="1">
            <a:spLocks noGrp="1"/>
          </p:cNvSpPr>
          <p:nvPr>
            <p:ph type="body" idx="1"/>
          </p:nvPr>
        </p:nvSpPr>
        <p:spPr>
          <a:xfrm>
            <a:off x="1730000" y="2090067"/>
            <a:ext cx="9385200" cy="38816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91348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8/7/2021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8/7/2021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8/7/2021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8/7/2021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8/7/2021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8/7/2021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8/7/2021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8/7/2021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 id="2147483763" r:id="rId12"/>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pro.mlslistings.com/Account/Login.aspx"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730000" y="525000"/>
            <a:ext cx="9385200" cy="697523"/>
          </a:xfrm>
          <a:prstGeom prst="rect">
            <a:avLst/>
          </a:prstGeom>
        </p:spPr>
        <p:txBody>
          <a:bodyPr spcFirstLastPara="1" vert="horz" wrap="square" lIns="121900" tIns="121900" rIns="121900" bIns="121900" rtlCol="0" anchor="t" anchorCtr="0">
            <a:spAutoFit/>
          </a:bodyPr>
          <a:lstStyle/>
          <a:p>
            <a:r>
              <a:rPr lang="en" sz="2933"/>
              <a:t>Agenda</a:t>
            </a:r>
            <a:endParaRPr sz="2933"/>
          </a:p>
        </p:txBody>
      </p:sp>
      <p:sp>
        <p:nvSpPr>
          <p:cNvPr id="141" name="Google Shape;141;p14"/>
          <p:cNvSpPr txBox="1">
            <a:spLocks noGrp="1"/>
          </p:cNvSpPr>
          <p:nvPr>
            <p:ph type="body" idx="1"/>
          </p:nvPr>
        </p:nvSpPr>
        <p:spPr>
          <a:xfrm>
            <a:off x="1730000" y="1849434"/>
            <a:ext cx="9385200" cy="4770496"/>
          </a:xfrm>
          <a:prstGeom prst="rect">
            <a:avLst/>
          </a:prstGeom>
        </p:spPr>
        <p:txBody>
          <a:bodyPr spcFirstLastPara="1" vert="horz" wrap="square" lIns="121900" tIns="121900" rIns="121900" bIns="121900" rtlCol="0" anchor="t" anchorCtr="0">
            <a:spAutoFit/>
          </a:bodyPr>
          <a:lstStyle/>
          <a:p>
            <a:pPr>
              <a:lnSpc>
                <a:spcPct val="200000"/>
              </a:lnSpc>
            </a:pPr>
            <a:r>
              <a:rPr lang="en"/>
              <a:t>Project Overview: </a:t>
            </a:r>
            <a:endParaRPr/>
          </a:p>
          <a:p>
            <a:pPr lvl="1">
              <a:lnSpc>
                <a:spcPct val="200000"/>
              </a:lnSpc>
            </a:pPr>
            <a:r>
              <a:rPr lang="en"/>
              <a:t>topic and motivation for  selecting this topic. </a:t>
            </a:r>
            <a:endParaRPr/>
          </a:p>
          <a:p>
            <a:pPr lvl="1">
              <a:lnSpc>
                <a:spcPct val="200000"/>
              </a:lnSpc>
            </a:pPr>
            <a:r>
              <a:rPr lang="en"/>
              <a:t>Project goals: Questions the team hopes to answer.</a:t>
            </a:r>
            <a:endParaRPr/>
          </a:p>
          <a:p>
            <a:pPr>
              <a:lnSpc>
                <a:spcPct val="200000"/>
              </a:lnSpc>
            </a:pPr>
            <a:r>
              <a:rPr lang="en"/>
              <a:t>Description of the source of data</a:t>
            </a:r>
            <a:endParaRPr/>
          </a:p>
          <a:p>
            <a:pPr>
              <a:lnSpc>
                <a:spcPct val="200000"/>
              </a:lnSpc>
            </a:pPr>
            <a:r>
              <a:rPr lang="en"/>
              <a:t>Data exploration &amp; transformation </a:t>
            </a:r>
            <a:endParaRPr/>
          </a:p>
          <a:p>
            <a:pPr>
              <a:lnSpc>
                <a:spcPct val="200000"/>
              </a:lnSpc>
            </a:pPr>
            <a:r>
              <a:rPr lang="en"/>
              <a:t>Project  analysis</a:t>
            </a:r>
            <a:endParaRPr/>
          </a:p>
          <a:p>
            <a:pPr>
              <a:lnSpc>
                <a:spcPct val="200000"/>
              </a:lnSpc>
            </a:pPr>
            <a:r>
              <a:rPr lang="en"/>
              <a:t>Final Project outcome , Dashboard and visualization </a:t>
            </a:r>
            <a:endParaRPr/>
          </a:p>
          <a:p>
            <a:pPr>
              <a:lnSpc>
                <a:spcPct val="200000"/>
              </a:lnSpc>
            </a:pPr>
            <a:r>
              <a:rPr lang="en"/>
              <a:t>Technologies, languages, tools, and algorithms used throughout the project</a:t>
            </a:r>
            <a:endParaRPr/>
          </a:p>
          <a:p>
            <a:pPr>
              <a:lnSpc>
                <a:spcPct val="200000"/>
              </a:lnSpc>
            </a:pPr>
            <a:r>
              <a:rPr lang="en"/>
              <a:t>Recommendation for future analysis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730000" y="525000"/>
            <a:ext cx="9385200" cy="1218800"/>
          </a:xfrm>
          <a:prstGeom prst="rect">
            <a:avLst/>
          </a:prstGeom>
        </p:spPr>
        <p:txBody>
          <a:bodyPr spcFirstLastPara="1" vert="horz" wrap="square" lIns="121900" tIns="121900" rIns="121900" bIns="121900" rtlCol="0" anchor="t" anchorCtr="0">
            <a:normAutofit/>
          </a:bodyPr>
          <a:lstStyle/>
          <a:p>
            <a:pPr>
              <a:buSzPts val="990"/>
            </a:pPr>
            <a:r>
              <a:rPr lang="en" sz="2800">
                <a:latin typeface="Lato"/>
                <a:ea typeface="Lato"/>
                <a:cs typeface="Lato"/>
                <a:sym typeface="Lato"/>
              </a:rPr>
              <a:t>Project Overview</a:t>
            </a:r>
            <a:endParaRPr sz="2800">
              <a:latin typeface="Lato"/>
              <a:ea typeface="Lato"/>
              <a:cs typeface="Lato"/>
              <a:sym typeface="Lato"/>
            </a:endParaRPr>
          </a:p>
        </p:txBody>
      </p:sp>
      <p:sp>
        <p:nvSpPr>
          <p:cNvPr id="147" name="Google Shape;147;p15"/>
          <p:cNvSpPr txBox="1">
            <a:spLocks noGrp="1"/>
          </p:cNvSpPr>
          <p:nvPr>
            <p:ph type="body" idx="1"/>
          </p:nvPr>
        </p:nvSpPr>
        <p:spPr>
          <a:xfrm>
            <a:off x="1730000" y="2090067"/>
            <a:ext cx="9385200" cy="3881600"/>
          </a:xfrm>
          <a:prstGeom prst="rect">
            <a:avLst/>
          </a:prstGeom>
        </p:spPr>
        <p:txBody>
          <a:bodyPr spcFirstLastPara="1" vert="horz" wrap="square" lIns="121900" tIns="121900" rIns="121900" bIns="121900" rtlCol="0" anchor="t" anchorCtr="0">
            <a:normAutofit/>
          </a:bodyPr>
          <a:lstStyle/>
          <a:p>
            <a:r>
              <a:rPr lang="en"/>
              <a:t>Motivation:</a:t>
            </a:r>
            <a:endParaRPr/>
          </a:p>
          <a:p>
            <a:pPr lvl="1"/>
            <a:r>
              <a:rPr lang="en"/>
              <a:t>Housing prices are a hot topic, especially During the COVID-19 Pandemic (Leading to increased demand for housing). </a:t>
            </a:r>
            <a:endParaRPr/>
          </a:p>
          <a:p>
            <a:pPr lvl="1"/>
            <a:r>
              <a:rPr lang="en"/>
              <a:t>Team members are passionate about Real Estate investment and would like to Build Machine Learning Model to help House Owners and Real Estate Investors to evaluate the  Potentials of a Housing deals in California.</a:t>
            </a:r>
            <a:endParaRPr/>
          </a:p>
          <a:p>
            <a:r>
              <a:rPr lang="en"/>
              <a:t> Project overview:</a:t>
            </a:r>
            <a:endParaRPr/>
          </a:p>
          <a:p>
            <a:pPr lvl="1"/>
            <a:r>
              <a:rPr lang="en"/>
              <a:t>We will import  housing sale records from CSV formats to Python, then we will  use  Python Libraries and SQL to perform ETL process on the raw data. Once Data is Loaded we build a supervised Linear regression and Neural network MLs to predict the housing prices.</a:t>
            </a:r>
            <a:endParaRPr/>
          </a:p>
          <a:p>
            <a:r>
              <a:rPr lang="en"/>
              <a:t>Project goals: Questions the team hopes to answer:</a:t>
            </a:r>
            <a:endParaRPr/>
          </a:p>
          <a:p>
            <a:pPr lvl="1"/>
            <a:r>
              <a:rPr lang="en"/>
              <a:t>Predict the Average housing prices and Help the Consumers and Real Estate investors to make educated decisions based on Data analytics.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730000" y="525000"/>
            <a:ext cx="9385200" cy="945600"/>
          </a:xfrm>
          <a:prstGeom prst="rect">
            <a:avLst/>
          </a:prstGeom>
        </p:spPr>
        <p:txBody>
          <a:bodyPr spcFirstLastPara="1" vert="horz" wrap="square" lIns="121900" tIns="121900" rIns="121900" bIns="121900" rtlCol="0" anchor="t" anchorCtr="0">
            <a:normAutofit/>
          </a:bodyPr>
          <a:lstStyle/>
          <a:p>
            <a:r>
              <a:rPr lang="en" sz="2800">
                <a:latin typeface="Lato"/>
                <a:ea typeface="Lato"/>
                <a:cs typeface="Lato"/>
                <a:sym typeface="Lato"/>
              </a:rPr>
              <a:t>Data Source</a:t>
            </a:r>
            <a:endParaRPr sz="2800">
              <a:latin typeface="Lato"/>
              <a:ea typeface="Lato"/>
              <a:cs typeface="Lato"/>
              <a:sym typeface="Lato"/>
            </a:endParaRPr>
          </a:p>
        </p:txBody>
      </p:sp>
      <p:sp>
        <p:nvSpPr>
          <p:cNvPr id="153" name="Google Shape;153;p16"/>
          <p:cNvSpPr txBox="1">
            <a:spLocks noGrp="1"/>
          </p:cNvSpPr>
          <p:nvPr>
            <p:ph type="body" idx="1"/>
          </p:nvPr>
        </p:nvSpPr>
        <p:spPr>
          <a:xfrm>
            <a:off x="1730000" y="2090067"/>
            <a:ext cx="9385200" cy="3881600"/>
          </a:xfrm>
          <a:prstGeom prst="rect">
            <a:avLst/>
          </a:prstGeom>
        </p:spPr>
        <p:txBody>
          <a:bodyPr spcFirstLastPara="1" vert="horz" wrap="square" lIns="121900" tIns="121900" rIns="121900" bIns="121900" rtlCol="0" anchor="t" anchorCtr="0">
            <a:normAutofit/>
          </a:bodyPr>
          <a:lstStyle/>
          <a:p>
            <a:pPr>
              <a:lnSpc>
                <a:spcPct val="133333"/>
              </a:lnSpc>
            </a:pPr>
            <a:r>
              <a:rPr lang="en">
                <a:highlight>
                  <a:srgbClr val="1E1E1E"/>
                </a:highlight>
              </a:rPr>
              <a:t> MLS Data ( </a:t>
            </a:r>
            <a:r>
              <a:rPr lang="en" u="sng">
                <a:solidFill>
                  <a:schemeClr val="hlink"/>
                </a:solidFill>
                <a:highlight>
                  <a:srgbClr val="1E1E1E"/>
                </a:highlight>
                <a:hlinkClick r:id="rId3"/>
              </a:rPr>
              <a:t>https://pro.mlslistings.com/Account/Login.aspx</a:t>
            </a:r>
            <a:r>
              <a:rPr lang="en">
                <a:highlight>
                  <a:srgbClr val="1E1E1E"/>
                </a:highlight>
              </a:rPr>
              <a:t> ) </a:t>
            </a:r>
            <a:endParaRPr>
              <a:highlight>
                <a:srgbClr val="1E1E1E"/>
              </a:highlight>
            </a:endParaRPr>
          </a:p>
          <a:p>
            <a:pPr lvl="1">
              <a:lnSpc>
                <a:spcPct val="133333"/>
              </a:lnSpc>
            </a:pPr>
            <a:r>
              <a:rPr lang="en">
                <a:highlight>
                  <a:srgbClr val="1E1E1E"/>
                </a:highlight>
              </a:rPr>
              <a:t> The dataset includes  4340  CA housing sale  records ctions  for the period from 9/2017 till 7/2021. The dataset includes House Address, Zip code, House size, Lot size, Year Built, Listing Date, sale Date, Listing Price, and Sale Price. </a:t>
            </a:r>
            <a:endParaRPr>
              <a:highlight>
                <a:srgbClr val="1E1E1E"/>
              </a:highlight>
            </a:endParaRPr>
          </a:p>
          <a:p>
            <a:pPr lvl="1">
              <a:lnSpc>
                <a:spcPct val="133333"/>
              </a:lnSpc>
            </a:pPr>
            <a:r>
              <a:rPr lang="en">
                <a:highlight>
                  <a:srgbClr val="1E1E1E"/>
                </a:highlight>
              </a:rPr>
              <a:t>Dataset format:  CSV. </a:t>
            </a:r>
            <a:endParaRPr>
              <a:highlight>
                <a:srgbClr val="1E1E1E"/>
              </a:highlight>
            </a:endParaRPr>
          </a:p>
          <a:p>
            <a:pPr>
              <a:lnSpc>
                <a:spcPct val="133333"/>
              </a:lnSpc>
            </a:pPr>
            <a:r>
              <a:rPr lang="en">
                <a:highlight>
                  <a:srgbClr val="1E1E1E"/>
                </a:highlight>
              </a:rPr>
              <a:t>2nd Table  includes dataset for mapping  Zip Codes to County Names.</a:t>
            </a:r>
            <a:endParaRPr>
              <a:highlight>
                <a:srgbClr val="1E1E1E"/>
              </a:highlight>
            </a:endParaRPr>
          </a:p>
          <a:p>
            <a:pPr lvl="1">
              <a:lnSpc>
                <a:spcPct val="133333"/>
              </a:lnSpc>
            </a:pPr>
            <a:r>
              <a:rPr lang="en">
                <a:highlight>
                  <a:srgbClr val="1E1E1E"/>
                </a:highlight>
              </a:rPr>
              <a:t>Dataset format: CSV . </a:t>
            </a:r>
            <a:endParaRPr>
              <a:highlight>
                <a:srgbClr val="1E1E1E"/>
              </a:highlight>
            </a:endParaRPr>
          </a:p>
          <a:p>
            <a:pPr marL="0" indent="0">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730000" y="525000"/>
            <a:ext cx="9385200" cy="945600"/>
          </a:xfrm>
          <a:prstGeom prst="rect">
            <a:avLst/>
          </a:prstGeom>
        </p:spPr>
        <p:txBody>
          <a:bodyPr spcFirstLastPara="1" vert="horz" wrap="square" lIns="121900" tIns="121900" rIns="121900" bIns="121900" rtlCol="0" anchor="t" anchorCtr="0">
            <a:normAutofit/>
          </a:bodyPr>
          <a:lstStyle/>
          <a:p>
            <a:r>
              <a:rPr lang="en" sz="2800">
                <a:latin typeface="Lato"/>
                <a:ea typeface="Lato"/>
                <a:cs typeface="Lato"/>
                <a:sym typeface="Lato"/>
              </a:rPr>
              <a:t>Data exploration &amp; transformation </a:t>
            </a:r>
            <a:endParaRPr sz="2800">
              <a:latin typeface="Lato"/>
              <a:ea typeface="Lato"/>
              <a:cs typeface="Lato"/>
              <a:sym typeface="Lato"/>
            </a:endParaRPr>
          </a:p>
        </p:txBody>
      </p:sp>
      <p:sp>
        <p:nvSpPr>
          <p:cNvPr id="159" name="Google Shape;159;p17"/>
          <p:cNvSpPr txBox="1">
            <a:spLocks noGrp="1"/>
          </p:cNvSpPr>
          <p:nvPr>
            <p:ph type="body" idx="1"/>
          </p:nvPr>
        </p:nvSpPr>
        <p:spPr>
          <a:xfrm>
            <a:off x="1730000" y="2090067"/>
            <a:ext cx="9385200" cy="3881600"/>
          </a:xfrm>
          <a:prstGeom prst="rect">
            <a:avLst/>
          </a:prstGeom>
        </p:spPr>
        <p:txBody>
          <a:bodyPr spcFirstLastPara="1" vert="horz" wrap="square" lIns="121900" tIns="121900" rIns="121900" bIns="121900" rtlCol="0" anchor="t" anchorCtr="0">
            <a:normAutofit/>
          </a:bodyPr>
          <a:lstStyle/>
          <a:p>
            <a:pPr>
              <a:lnSpc>
                <a:spcPct val="133333"/>
              </a:lnSpc>
            </a:pPr>
            <a:r>
              <a:rPr lang="en">
                <a:highlight>
                  <a:srgbClr val="FF0000"/>
                </a:highlight>
              </a:rPr>
              <a:t>For  Data exploration we had to perform the following steps:</a:t>
            </a:r>
            <a:endParaRPr>
              <a:highlight>
                <a:srgbClr val="FF0000"/>
              </a:highlight>
            </a:endParaRPr>
          </a:p>
          <a:p>
            <a:pPr lvl="1">
              <a:lnSpc>
                <a:spcPct val="133333"/>
              </a:lnSpc>
            </a:pPr>
            <a:r>
              <a:rPr lang="en">
                <a:highlight>
                  <a:srgbClr val="FF0000"/>
                </a:highlight>
              </a:rPr>
              <a:t>Clean up the Null Cells. </a:t>
            </a:r>
            <a:endParaRPr>
              <a:highlight>
                <a:srgbClr val="FF0000"/>
              </a:highlight>
            </a:endParaRPr>
          </a:p>
          <a:p>
            <a:pPr lvl="1">
              <a:lnSpc>
                <a:spcPct val="133333"/>
              </a:lnSpc>
            </a:pPr>
            <a:r>
              <a:rPr lang="en">
                <a:highlight>
                  <a:srgbClr val="FF0000"/>
                </a:highlight>
              </a:rPr>
              <a:t>Update “Age” Column accordingly</a:t>
            </a:r>
            <a:endParaRPr>
              <a:highlight>
                <a:srgbClr val="FF0000"/>
              </a:highlight>
            </a:endParaRPr>
          </a:p>
          <a:p>
            <a:pPr>
              <a:lnSpc>
                <a:spcPct val="133333"/>
              </a:lnSpc>
            </a:pPr>
            <a:r>
              <a:rPr lang="en">
                <a:highlight>
                  <a:srgbClr val="FF0000"/>
                </a:highlight>
              </a:rPr>
              <a:t>We planned to build the ML per each Zip Code. but after short analysis of the Dataset , we found out that there is no enough records to Run ML Model at the Zip code level. The team decided to uplevel the analysis to the county level. </a:t>
            </a:r>
            <a:endParaRPr>
              <a:highlight>
                <a:srgbClr val="FF0000"/>
              </a:highlight>
            </a:endParaRPr>
          </a:p>
          <a:p>
            <a:pPr>
              <a:lnSpc>
                <a:spcPct val="133333"/>
              </a:lnSpc>
            </a:pPr>
            <a:endParaRPr>
              <a:highlight>
                <a:srgbClr val="FF0000"/>
              </a:highlight>
            </a:endParaRPr>
          </a:p>
          <a:p>
            <a:pPr>
              <a:lnSpc>
                <a:spcPct val="133333"/>
              </a:lnSpc>
            </a:pPr>
            <a:endParaRPr>
              <a:highlight>
                <a:srgbClr val="FF0000"/>
              </a:highlight>
            </a:endParaRPr>
          </a:p>
          <a:p>
            <a:pPr>
              <a:lnSpc>
                <a:spcPct val="133333"/>
              </a:lnSpc>
            </a:pPr>
            <a:r>
              <a:rPr lang="en">
                <a:highlight>
                  <a:srgbClr val="FF0000"/>
                </a:highlight>
              </a:rPr>
              <a:t>Dawit and Troung to add the ETL flow that each one put together to transform the Data . </a:t>
            </a:r>
            <a:endParaRPr>
              <a:highlight>
                <a:srgbClr val="FF0000"/>
              </a:highlight>
            </a:endParaRPr>
          </a:p>
          <a:p>
            <a:pPr marL="0" indent="0">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730000" y="525000"/>
            <a:ext cx="9385200" cy="945600"/>
          </a:xfrm>
          <a:prstGeom prst="rect">
            <a:avLst/>
          </a:prstGeom>
        </p:spPr>
        <p:txBody>
          <a:bodyPr spcFirstLastPara="1" vert="horz" wrap="square" lIns="121900" tIns="121900" rIns="121900" bIns="121900" rtlCol="0" anchor="t" anchorCtr="0">
            <a:normAutofit/>
          </a:bodyPr>
          <a:lstStyle/>
          <a:p>
            <a:r>
              <a:rPr lang="en" sz="2800">
                <a:latin typeface="Lato"/>
                <a:ea typeface="Lato"/>
                <a:cs typeface="Lato"/>
                <a:sym typeface="Lato"/>
              </a:rPr>
              <a:t>Data exploration &amp; transformation </a:t>
            </a:r>
            <a:endParaRPr sz="2800">
              <a:latin typeface="Lato"/>
              <a:ea typeface="Lato"/>
              <a:cs typeface="Lato"/>
              <a:sym typeface="Lato"/>
            </a:endParaRPr>
          </a:p>
        </p:txBody>
      </p:sp>
      <p:sp>
        <p:nvSpPr>
          <p:cNvPr id="159" name="Google Shape;159;p17"/>
          <p:cNvSpPr txBox="1">
            <a:spLocks noGrp="1"/>
          </p:cNvSpPr>
          <p:nvPr>
            <p:ph type="body" idx="1"/>
          </p:nvPr>
        </p:nvSpPr>
        <p:spPr>
          <a:xfrm>
            <a:off x="1730000" y="2090067"/>
            <a:ext cx="9385200" cy="3881600"/>
          </a:xfrm>
          <a:prstGeom prst="rect">
            <a:avLst/>
          </a:prstGeom>
        </p:spPr>
        <p:txBody>
          <a:bodyPr spcFirstLastPara="1" vert="horz" wrap="square" lIns="121900" tIns="121900" rIns="121900" bIns="121900" rtlCol="0" anchor="t" anchorCtr="0">
            <a:normAutofit/>
          </a:bodyPr>
          <a:lstStyle/>
          <a:p>
            <a:pPr>
              <a:lnSpc>
                <a:spcPct val="133333"/>
              </a:lnSpc>
            </a:pPr>
            <a:r>
              <a:rPr lang="en" dirty="0">
                <a:highlight>
                  <a:srgbClr val="FF0000"/>
                </a:highlight>
              </a:rPr>
              <a:t>For  Data exploration we had to perform the following steps:</a:t>
            </a:r>
            <a:endParaRPr dirty="0">
              <a:highlight>
                <a:srgbClr val="FF0000"/>
              </a:highlight>
            </a:endParaRPr>
          </a:p>
          <a:p>
            <a:pPr lvl="1">
              <a:lnSpc>
                <a:spcPct val="133333"/>
              </a:lnSpc>
            </a:pPr>
            <a:r>
              <a:rPr lang="en" dirty="0">
                <a:highlight>
                  <a:srgbClr val="FF0000"/>
                </a:highlight>
              </a:rPr>
              <a:t>Clean up the Null Cells. </a:t>
            </a:r>
            <a:endParaRPr dirty="0">
              <a:highlight>
                <a:srgbClr val="FF0000"/>
              </a:highlight>
            </a:endParaRPr>
          </a:p>
          <a:p>
            <a:pPr lvl="1">
              <a:lnSpc>
                <a:spcPct val="133333"/>
              </a:lnSpc>
            </a:pPr>
            <a:r>
              <a:rPr lang="en" dirty="0">
                <a:highlight>
                  <a:srgbClr val="FF0000"/>
                </a:highlight>
              </a:rPr>
              <a:t>Update “Age” Column accordingly</a:t>
            </a:r>
            <a:endParaRPr dirty="0">
              <a:highlight>
                <a:srgbClr val="FF0000"/>
              </a:highlight>
            </a:endParaRPr>
          </a:p>
          <a:p>
            <a:pPr>
              <a:lnSpc>
                <a:spcPct val="133333"/>
              </a:lnSpc>
            </a:pPr>
            <a:r>
              <a:rPr lang="en" dirty="0">
                <a:highlight>
                  <a:srgbClr val="FF0000"/>
                </a:highlight>
              </a:rPr>
              <a:t>We planned to build the ML per each Zip Code. but after short analysis of the Dataset , we found out that there is no enough records to Run ML Model at the Zip code level. The team decided to uplevel the analysis to the county level. </a:t>
            </a:r>
            <a:endParaRPr dirty="0">
              <a:highlight>
                <a:srgbClr val="FF0000"/>
              </a:highlight>
            </a:endParaRPr>
          </a:p>
          <a:p>
            <a:pPr>
              <a:lnSpc>
                <a:spcPct val="133333"/>
              </a:lnSpc>
            </a:pPr>
            <a:endParaRPr dirty="0">
              <a:highlight>
                <a:srgbClr val="FF0000"/>
              </a:highlight>
            </a:endParaRPr>
          </a:p>
          <a:p>
            <a:pPr>
              <a:lnSpc>
                <a:spcPct val="133333"/>
              </a:lnSpc>
            </a:pPr>
            <a:endParaRPr dirty="0">
              <a:highlight>
                <a:srgbClr val="FF0000"/>
              </a:highlight>
            </a:endParaRPr>
          </a:p>
          <a:p>
            <a:pPr>
              <a:lnSpc>
                <a:spcPct val="133333"/>
              </a:lnSpc>
            </a:pPr>
            <a:r>
              <a:rPr lang="en" dirty="0">
                <a:highlight>
                  <a:srgbClr val="FF0000"/>
                </a:highlight>
              </a:rPr>
              <a:t>Dawit and Troung to add the ETL flow that each one put together to transform the Data . </a:t>
            </a:r>
            <a:endParaRPr dirty="0">
              <a:highlight>
                <a:srgbClr val="FF0000"/>
              </a:highlight>
            </a:endParaRPr>
          </a:p>
          <a:p>
            <a:pPr marL="0" indent="0">
              <a:spcAft>
                <a:spcPts val="1600"/>
              </a:spcAft>
              <a:buNone/>
            </a:pPr>
            <a:endParaRPr dirty="0"/>
          </a:p>
        </p:txBody>
      </p:sp>
    </p:spTree>
    <p:extLst>
      <p:ext uri="{BB962C8B-B14F-4D97-AF65-F5344CB8AC3E}">
        <p14:creationId xmlns:p14="http://schemas.microsoft.com/office/powerpoint/2010/main" val="922754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730000" y="525000"/>
            <a:ext cx="9385200" cy="1218800"/>
          </a:xfrm>
          <a:prstGeom prst="rect">
            <a:avLst/>
          </a:prstGeom>
        </p:spPr>
        <p:txBody>
          <a:bodyPr spcFirstLastPara="1" vert="horz" wrap="square" lIns="121900" tIns="121900" rIns="121900" bIns="121900" rtlCol="0" anchor="t" anchorCtr="0">
            <a:normAutofit/>
          </a:bodyPr>
          <a:lstStyle/>
          <a:p>
            <a:r>
              <a:rPr lang="en" sz="2800">
                <a:latin typeface="Lato"/>
                <a:ea typeface="Lato"/>
                <a:cs typeface="Lato"/>
                <a:sym typeface="Lato"/>
              </a:rPr>
              <a:t>Project Analysis Machine Learning Model</a:t>
            </a:r>
            <a:endParaRPr sz="2800">
              <a:latin typeface="Lato"/>
              <a:ea typeface="Lato"/>
              <a:cs typeface="Lato"/>
              <a:sym typeface="Lato"/>
            </a:endParaRPr>
          </a:p>
        </p:txBody>
      </p:sp>
      <p:sp>
        <p:nvSpPr>
          <p:cNvPr id="165" name="Google Shape;165;p18"/>
          <p:cNvSpPr txBox="1">
            <a:spLocks noGrp="1"/>
          </p:cNvSpPr>
          <p:nvPr>
            <p:ph type="body" idx="1"/>
          </p:nvPr>
        </p:nvSpPr>
        <p:spPr>
          <a:xfrm>
            <a:off x="1730000" y="2090067"/>
            <a:ext cx="9385200" cy="3881600"/>
          </a:xfrm>
          <a:prstGeom prst="rect">
            <a:avLst/>
          </a:prstGeom>
        </p:spPr>
        <p:txBody>
          <a:bodyPr spcFirstLastPara="1" vert="horz" wrap="square" lIns="121900" tIns="121900" rIns="121900" bIns="121900" rtlCol="0" anchor="t" anchorCtr="0">
            <a:normAutofit/>
          </a:bodyPr>
          <a:lstStyle/>
          <a:p>
            <a:r>
              <a:rPr lang="en"/>
              <a:t>Once ETL process is completed, we will use the Data Frame to run two Machine Learning models:</a:t>
            </a:r>
            <a:endParaRPr/>
          </a:p>
          <a:p>
            <a:pPr lvl="1"/>
            <a:r>
              <a:rPr lang="en" b="1">
                <a:solidFill>
                  <a:srgbClr val="008000"/>
                </a:solidFill>
                <a:highlight>
                  <a:srgbClr val="F7F7F7"/>
                </a:highlight>
                <a:latin typeface="Arial"/>
                <a:ea typeface="Arial"/>
                <a:cs typeface="Arial"/>
                <a:sym typeface="Arial"/>
              </a:rPr>
              <a:t>Linear Regression </a:t>
            </a:r>
            <a:endParaRPr b="1">
              <a:solidFill>
                <a:srgbClr val="008000"/>
              </a:solidFill>
              <a:highlight>
                <a:srgbClr val="F7F7F7"/>
              </a:highlight>
              <a:latin typeface="Arial"/>
              <a:ea typeface="Arial"/>
              <a:cs typeface="Arial"/>
              <a:sym typeface="Arial"/>
            </a:endParaRPr>
          </a:p>
          <a:p>
            <a:pPr marL="0" indent="0">
              <a:spcBef>
                <a:spcPts val="1600"/>
              </a:spcBef>
              <a:buNone/>
            </a:pPr>
            <a:endParaRPr sz="1400" b="1">
              <a:solidFill>
                <a:srgbClr val="008000"/>
              </a:solidFill>
              <a:highlight>
                <a:srgbClr val="F7F7F7"/>
              </a:highlight>
              <a:latin typeface="Arial"/>
              <a:ea typeface="Arial"/>
              <a:cs typeface="Arial"/>
              <a:sym typeface="Arial"/>
            </a:endParaRPr>
          </a:p>
          <a:p>
            <a:pPr marL="0" indent="0">
              <a:spcBef>
                <a:spcPts val="1600"/>
              </a:spcBef>
              <a:buNone/>
            </a:pPr>
            <a:endParaRPr sz="1400" b="1">
              <a:solidFill>
                <a:srgbClr val="008000"/>
              </a:solidFill>
              <a:highlight>
                <a:srgbClr val="F7F7F7"/>
              </a:highlight>
              <a:latin typeface="Arial"/>
              <a:ea typeface="Arial"/>
              <a:cs typeface="Arial"/>
              <a:sym typeface="Arial"/>
            </a:endParaRPr>
          </a:p>
          <a:p>
            <a:pPr indent="-393690">
              <a:spcBef>
                <a:spcPts val="1600"/>
              </a:spcBef>
              <a:buClr>
                <a:srgbClr val="008000"/>
              </a:buClr>
              <a:buSzPts val="1050"/>
              <a:buFont typeface="Arial"/>
              <a:buChar char="●"/>
            </a:pPr>
            <a:r>
              <a:rPr lang="en" sz="1400" b="1">
                <a:solidFill>
                  <a:srgbClr val="008000"/>
                </a:solidFill>
                <a:highlight>
                  <a:srgbClr val="F7F7F7"/>
                </a:highlight>
                <a:latin typeface="Arial"/>
                <a:ea typeface="Arial"/>
                <a:cs typeface="Arial"/>
                <a:sym typeface="Arial"/>
              </a:rPr>
              <a:t>Neural Network ML Model</a:t>
            </a:r>
            <a:endParaRPr sz="1400" b="1">
              <a:solidFill>
                <a:srgbClr val="008000"/>
              </a:solidFill>
              <a:highlight>
                <a:srgbClr val="F7F7F7"/>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730000" y="525000"/>
            <a:ext cx="9385200" cy="1218800"/>
          </a:xfrm>
          <a:prstGeom prst="rect">
            <a:avLst/>
          </a:prstGeom>
        </p:spPr>
        <p:txBody>
          <a:bodyPr spcFirstLastPara="1" vert="horz" wrap="square" lIns="121900" tIns="121900" rIns="121900" bIns="121900" rtlCol="0" anchor="t" anchorCtr="0">
            <a:normAutofit/>
          </a:bodyPr>
          <a:lstStyle/>
          <a:p>
            <a:pPr>
              <a:buSzPts val="990"/>
            </a:pPr>
            <a:r>
              <a:rPr lang="en" sz="2800">
                <a:latin typeface="Lato"/>
                <a:ea typeface="Lato"/>
                <a:cs typeface="Lato"/>
                <a:sym typeface="Lato"/>
              </a:rPr>
              <a:t>Final Project outcome , Dashboard and visualization</a:t>
            </a:r>
            <a:endParaRPr sz="2800">
              <a:latin typeface="Lato"/>
              <a:ea typeface="Lato"/>
              <a:cs typeface="Lato"/>
              <a:sym typeface="Lato"/>
            </a:endParaRPr>
          </a:p>
        </p:txBody>
      </p:sp>
      <p:sp>
        <p:nvSpPr>
          <p:cNvPr id="171" name="Google Shape;171;p19"/>
          <p:cNvSpPr txBox="1">
            <a:spLocks noGrp="1"/>
          </p:cNvSpPr>
          <p:nvPr>
            <p:ph type="body" idx="1"/>
          </p:nvPr>
        </p:nvSpPr>
        <p:spPr>
          <a:xfrm>
            <a:off x="1730000" y="2090067"/>
            <a:ext cx="9385200" cy="3881600"/>
          </a:xfrm>
          <a:prstGeom prst="rect">
            <a:avLst/>
          </a:prstGeom>
        </p:spPr>
        <p:txBody>
          <a:bodyPr spcFirstLastPara="1" vert="horz" wrap="square" lIns="121900" tIns="121900" rIns="121900" bIns="121900" rtlCol="0" anchor="t" anchorCtr="0">
            <a:normAutofit/>
          </a:bodyPr>
          <a:lstStyle/>
          <a:p>
            <a:r>
              <a:rPr lang="en"/>
              <a:t>Using  Tableau to visualize the following analysis outcome:</a:t>
            </a:r>
            <a:endParaRPr/>
          </a:p>
          <a:p>
            <a:pPr lvl="1"/>
            <a:r>
              <a:rPr lang="en"/>
              <a:t>Present at the county level in Ca  the  Avg. Sale Price vs. Predicted Ang. Price, Min Max Price Per SQF </a:t>
            </a:r>
            <a:endParaRPr/>
          </a:p>
          <a:p>
            <a:pPr lvl="1"/>
            <a:r>
              <a:rPr lang="en"/>
              <a:t>Top 5 Areas with the Highest prices. </a:t>
            </a:r>
            <a:endParaRPr/>
          </a:p>
          <a:p>
            <a:pPr lvl="1"/>
            <a:r>
              <a:rPr lang="en"/>
              <a:t>Bottom 5 areas with the lowest prices. l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730000" y="525000"/>
            <a:ext cx="9385200" cy="1218800"/>
          </a:xfrm>
          <a:prstGeom prst="rect">
            <a:avLst/>
          </a:prstGeom>
        </p:spPr>
        <p:txBody>
          <a:bodyPr spcFirstLastPara="1" vert="horz" wrap="square" lIns="121900" tIns="121900" rIns="121900" bIns="121900" rtlCol="0" anchor="t" anchorCtr="0">
            <a:normAutofit/>
          </a:bodyPr>
          <a:lstStyle/>
          <a:p>
            <a:r>
              <a:rPr lang="en" sz="2800">
                <a:latin typeface="Lato"/>
                <a:ea typeface="Lato"/>
                <a:cs typeface="Lato"/>
                <a:sym typeface="Lato"/>
              </a:rPr>
              <a:t>Technologies, languages, tools, and algorithms used throughout the project</a:t>
            </a:r>
            <a:endParaRPr sz="2800">
              <a:latin typeface="Lato"/>
              <a:ea typeface="Lato"/>
              <a:cs typeface="Lato"/>
              <a:sym typeface="Lato"/>
            </a:endParaRPr>
          </a:p>
        </p:txBody>
      </p:sp>
      <p:sp>
        <p:nvSpPr>
          <p:cNvPr id="177" name="Google Shape;177;p20"/>
          <p:cNvSpPr txBox="1">
            <a:spLocks noGrp="1"/>
          </p:cNvSpPr>
          <p:nvPr>
            <p:ph type="body" idx="1"/>
          </p:nvPr>
        </p:nvSpPr>
        <p:spPr>
          <a:xfrm>
            <a:off x="1730000" y="2090067"/>
            <a:ext cx="9385200" cy="3881600"/>
          </a:xfrm>
          <a:prstGeom prst="rect">
            <a:avLst/>
          </a:prstGeom>
        </p:spPr>
        <p:txBody>
          <a:bodyPr spcFirstLastPara="1" vert="horz" wrap="square" lIns="121900" tIns="121900" rIns="121900" bIns="121900" rtlCol="0" anchor="t" anchorCtr="0">
            <a:normAutofit/>
          </a:bodyPr>
          <a:lstStyle/>
          <a:p>
            <a:r>
              <a:rPr lang="en"/>
              <a:t>Python :  Pandas, PySpark </a:t>
            </a:r>
            <a:endParaRPr/>
          </a:p>
          <a:p>
            <a:r>
              <a:rPr lang="en"/>
              <a:t>SQLAlchemy </a:t>
            </a:r>
            <a:endParaRPr/>
          </a:p>
          <a:p>
            <a:r>
              <a:rPr lang="en"/>
              <a:t>Postgres </a:t>
            </a:r>
            <a:endParaRPr/>
          </a:p>
          <a:p>
            <a:r>
              <a:rPr lang="en"/>
              <a:t>Google CoLab </a:t>
            </a:r>
            <a:endParaRPr/>
          </a:p>
          <a:p>
            <a:r>
              <a:rPr lang="en"/>
              <a:t>Google Docs. </a:t>
            </a:r>
            <a:endParaRPr/>
          </a:p>
          <a:p>
            <a:r>
              <a:rPr lang="en"/>
              <a:t>Python ML Models: Linear regression , Keras for neural network ML Model.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730000" y="525000"/>
            <a:ext cx="9385200" cy="1218800"/>
          </a:xfrm>
          <a:prstGeom prst="rect">
            <a:avLst/>
          </a:prstGeom>
        </p:spPr>
        <p:txBody>
          <a:bodyPr spcFirstLastPara="1" vert="horz" wrap="square" lIns="121900" tIns="121900" rIns="121900" bIns="121900" rtlCol="0" anchor="t" anchorCtr="0">
            <a:normAutofit/>
          </a:bodyPr>
          <a:lstStyle/>
          <a:p>
            <a:r>
              <a:rPr lang="en" sz="2800">
                <a:latin typeface="Lato"/>
                <a:ea typeface="Lato"/>
                <a:cs typeface="Lato"/>
                <a:sym typeface="Lato"/>
              </a:rPr>
              <a:t>Recommendation for future analysis</a:t>
            </a:r>
            <a:endParaRPr sz="2800">
              <a:latin typeface="Lato"/>
              <a:ea typeface="Lato"/>
              <a:cs typeface="Lato"/>
              <a:sym typeface="Lato"/>
            </a:endParaRPr>
          </a:p>
        </p:txBody>
      </p:sp>
      <p:sp>
        <p:nvSpPr>
          <p:cNvPr id="183" name="Google Shape;183;p21"/>
          <p:cNvSpPr txBox="1">
            <a:spLocks noGrp="1"/>
          </p:cNvSpPr>
          <p:nvPr>
            <p:ph type="body" idx="1"/>
          </p:nvPr>
        </p:nvSpPr>
        <p:spPr>
          <a:xfrm>
            <a:off x="1730000" y="2090067"/>
            <a:ext cx="9385200" cy="3881600"/>
          </a:xfrm>
          <a:prstGeom prst="rect">
            <a:avLst/>
          </a:prstGeom>
        </p:spPr>
        <p:txBody>
          <a:bodyPr spcFirstLastPara="1" vert="horz" wrap="square" lIns="121900" tIns="121900" rIns="121900" bIns="121900" rtlCol="0" anchor="t" anchorCtr="0">
            <a:normAutofit/>
          </a:bodyPr>
          <a:lstStyle/>
          <a:p>
            <a:pPr marL="0" indent="0">
              <a:spcAft>
                <a:spcPts val="1600"/>
              </a:spcAft>
              <a:buNone/>
            </a:pPr>
            <a:r>
              <a:rPr lang="en"/>
              <a:t>TBD </a:t>
            </a:r>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{DC17A754-7025-41CF-A6A2-339F8A408696}tf33552983_win32</Template>
  <TotalTime>1</TotalTime>
  <Words>612</Words>
  <Application>Microsoft Office PowerPoint</Application>
  <PresentationFormat>Widescreen</PresentationFormat>
  <Paragraphs>60</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Franklin Gothic Book</vt:lpstr>
      <vt:lpstr>Franklin Gothic Demi</vt:lpstr>
      <vt:lpstr>Lato</vt:lpstr>
      <vt:lpstr>Wingdings 2</vt:lpstr>
      <vt:lpstr>DividendVTI</vt:lpstr>
      <vt:lpstr>Agenda</vt:lpstr>
      <vt:lpstr>Project Overview</vt:lpstr>
      <vt:lpstr>Data Source</vt:lpstr>
      <vt:lpstr>Data exploration &amp; transformation </vt:lpstr>
      <vt:lpstr>Data exploration &amp; transformation </vt:lpstr>
      <vt:lpstr>Project Analysis Machine Learning Model</vt:lpstr>
      <vt:lpstr>Final Project outcome , Dashboard and visualization</vt:lpstr>
      <vt:lpstr>Technologies, languages, tools, and algorithms used throughout the project</vt:lpstr>
      <vt:lpstr>Recommendation for future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mikez zaatri</dc:creator>
  <cp:lastModifiedBy>mikez zaatri</cp:lastModifiedBy>
  <cp:revision>1</cp:revision>
  <dcterms:created xsi:type="dcterms:W3CDTF">2021-08-07T13:23:39Z</dcterms:created>
  <dcterms:modified xsi:type="dcterms:W3CDTF">2021-08-07T13:25:19Z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