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86262280d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86262280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86262280d_0_2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86262280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86262280d_0_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86262280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86262280d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86262280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86262280d_0_2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86262280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86262280d_0_2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86262280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86262280d_0_2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86262280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86262280d_0_2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86262280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86262280d_0_3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86262280d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86262280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8626228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859c5be8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859c5b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86262280d_0_3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86262280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86262280d_0_3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86262280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86262280d_0_3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86262280d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86262280d_0_3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86262280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86262280d_0_3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86262280d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86262280d_0_3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86262280d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6262280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86262280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862622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862622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86262280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8626228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86262280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8626228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8626228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8626228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72" name="Shape 72"/>
        <p:cNvGrpSpPr/>
        <p:nvPr/>
      </p:nvGrpSpPr>
      <p:grpSpPr>
        <a:xfrm>
          <a:off x="0" y="0"/>
          <a:ext cx="0" cy="0"/>
          <a:chOff x="0" y="0"/>
          <a:chExt cx="0" cy="0"/>
        </a:xfrm>
      </p:grpSpPr>
      <p:cxnSp>
        <p:nvCxnSpPr>
          <p:cNvPr id="73" name="Google Shape;73;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74" name="Google Shape;74;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75" name="Google Shape;75;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76" name="Google Shape;76;p14"/>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77" name="Google Shape;77;p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78" name="Google Shape;78;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79" name="Shape 79"/>
        <p:cNvGrpSpPr/>
        <p:nvPr/>
      </p:nvGrpSpPr>
      <p:grpSpPr>
        <a:xfrm>
          <a:off x="0" y="0"/>
          <a:ext cx="0" cy="0"/>
          <a:chOff x="0" y="0"/>
          <a:chExt cx="0" cy="0"/>
        </a:xfrm>
      </p:grpSpPr>
      <p:cxnSp>
        <p:nvCxnSpPr>
          <p:cNvPr id="80" name="Google Shape;80;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81" name="Google Shape;81;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82" name="Google Shape;82;p15"/>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83" name="Google Shape;83;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cxnSp>
        <p:nvCxnSpPr>
          <p:cNvPr id="85" name="Google Shape;85;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6" name="Google Shape;86;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87" name="Google Shape;87;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8" name="Google Shape;88;p16"/>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0" name="Google Shape;90;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cxnSp>
        <p:nvCxnSpPr>
          <p:cNvPr id="92" name="Google Shape;92;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93" name="Google Shape;93;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94" name="Google Shape;94;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5" name="Google Shape;95;p17"/>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 name="Google Shape;96;p17"/>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7" name="Google Shape;97;p17"/>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8" name="Google Shape;98;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sp>
        <p:nvSpPr>
          <p:cNvPr id="100" name="Google Shape;100;p18"/>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2" name="Shape 102"/>
        <p:cNvGrpSpPr/>
        <p:nvPr/>
      </p:nvGrpSpPr>
      <p:grpSpPr>
        <a:xfrm>
          <a:off x="0" y="0"/>
          <a:ext cx="0" cy="0"/>
          <a:chOff x="0" y="0"/>
          <a:chExt cx="0" cy="0"/>
        </a:xfrm>
      </p:grpSpPr>
      <p:cxnSp>
        <p:nvCxnSpPr>
          <p:cNvPr id="103" name="Google Shape;103;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4" name="Google Shape;104;p19"/>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19"/>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6" name="Google Shape;106;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107" name="Shape 107"/>
        <p:cNvGrpSpPr/>
        <p:nvPr/>
      </p:nvGrpSpPr>
      <p:grpSpPr>
        <a:xfrm>
          <a:off x="0" y="0"/>
          <a:ext cx="0" cy="0"/>
          <a:chOff x="0" y="0"/>
          <a:chExt cx="0" cy="0"/>
        </a:xfrm>
      </p:grpSpPr>
      <p:cxnSp>
        <p:nvCxnSpPr>
          <p:cNvPr id="108" name="Google Shape;108;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09" name="Google Shape;109;p20"/>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0" name="Google Shape;110;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14" name="Google Shape;114;p2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15" name="Google Shape;115;p21"/>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17" name="Google Shape;117;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8" name="Shape 118"/>
        <p:cNvGrpSpPr/>
        <p:nvPr/>
      </p:nvGrpSpPr>
      <p:grpSpPr>
        <a:xfrm>
          <a:off x="0" y="0"/>
          <a:ext cx="0" cy="0"/>
          <a:chOff x="0" y="0"/>
          <a:chExt cx="0" cy="0"/>
        </a:xfrm>
      </p:grpSpPr>
      <p:cxnSp>
        <p:nvCxnSpPr>
          <p:cNvPr id="119" name="Google Shape;119;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20" name="Google Shape;120;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21" name="Google Shape;121;p22"/>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22" name="Google Shape;122;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3" name="Shape 123"/>
        <p:cNvGrpSpPr/>
        <p:nvPr/>
      </p:nvGrpSpPr>
      <p:grpSpPr>
        <a:xfrm>
          <a:off x="0" y="0"/>
          <a:ext cx="0" cy="0"/>
          <a:chOff x="0" y="0"/>
          <a:chExt cx="0" cy="0"/>
        </a:xfrm>
      </p:grpSpPr>
      <p:cxnSp>
        <p:nvCxnSpPr>
          <p:cNvPr id="124" name="Google Shape;124;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25" name="Google Shape;125;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26" name="Google Shape;126;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27" name="Google Shape;127;p23"/>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0" name="Google Shape;70;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71" name="Google Shape;71;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Final presentation</a:t>
            </a:r>
            <a:endParaRPr sz="4200"/>
          </a:p>
          <a:p>
            <a:pPr indent="0" lvl="0" marL="0" rtl="0" algn="l">
              <a:spcBef>
                <a:spcPts val="0"/>
              </a:spcBef>
              <a:spcAft>
                <a:spcPts val="0"/>
              </a:spcAft>
              <a:buNone/>
            </a:pPr>
            <a:r>
              <a:rPr lang="en"/>
              <a:t>Oraculi: A discussion forum</a:t>
            </a:r>
            <a:endParaRPr/>
          </a:p>
        </p:txBody>
      </p:sp>
      <p:sp>
        <p:nvSpPr>
          <p:cNvPr id="136" name="Google Shape;136;p25"/>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Sarthak Dubey• AT-2</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done after mid-term presentation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1843425" y="-144050"/>
            <a:ext cx="63216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service implemented</a:t>
            </a:r>
            <a:endParaRPr/>
          </a:p>
        </p:txBody>
      </p:sp>
      <p:sp>
        <p:nvSpPr>
          <p:cNvPr id="225" name="Google Shape;225;p35"/>
          <p:cNvSpPr txBox="1"/>
          <p:nvPr>
            <p:ph idx="2" type="body"/>
          </p:nvPr>
        </p:nvSpPr>
        <p:spPr>
          <a:xfrm>
            <a:off x="144074" y="475450"/>
            <a:ext cx="8774400" cy="42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Functions to login, logout and </a:t>
            </a:r>
            <a:r>
              <a:rPr b="1" lang="en" sz="2100">
                <a:solidFill>
                  <a:schemeClr val="dk1"/>
                </a:solidFill>
              </a:rPr>
              <a:t>register a</a:t>
            </a:r>
            <a:r>
              <a:rPr b="1" lang="en" sz="2100">
                <a:solidFill>
                  <a:schemeClr val="dk1"/>
                </a:solidFill>
              </a:rPr>
              <a:t> </a:t>
            </a:r>
            <a:r>
              <a:rPr b="1" lang="en" sz="2100">
                <a:solidFill>
                  <a:schemeClr val="dk1"/>
                </a:solidFill>
              </a:rPr>
              <a:t>user</a:t>
            </a:r>
            <a:r>
              <a:rPr b="1" lang="en" sz="2100">
                <a:solidFill>
                  <a:schemeClr val="dk1"/>
                </a:solidFill>
              </a:rPr>
              <a:t> were added</a:t>
            </a:r>
            <a:endParaRPr b="1" sz="2100">
              <a:solidFill>
                <a:schemeClr val="dk1"/>
              </a:solidFill>
            </a:endParaRPr>
          </a:p>
          <a:p>
            <a:pPr indent="-342900" lvl="0" marL="457200" rtl="0" algn="l">
              <a:spcBef>
                <a:spcPts val="1600"/>
              </a:spcBef>
              <a:spcAft>
                <a:spcPts val="0"/>
              </a:spcAft>
              <a:buSzPts val="1800"/>
              <a:buChar char="●"/>
            </a:pPr>
            <a:r>
              <a:rPr lang="en" sz="1800"/>
              <a:t>Django already has database tables for users and login and registration modules.</a:t>
            </a:r>
            <a:endParaRPr sz="1800"/>
          </a:p>
          <a:p>
            <a:pPr indent="-342900" lvl="0" marL="457200" rtl="0" algn="l">
              <a:spcBef>
                <a:spcPts val="1200"/>
              </a:spcBef>
              <a:spcAft>
                <a:spcPts val="0"/>
              </a:spcAft>
              <a:buSzPts val="1800"/>
              <a:buChar char="●"/>
            </a:pPr>
            <a:r>
              <a:rPr lang="en" sz="1800"/>
              <a:t>User form was tweaked to remove useless fields like first name, DOB etc.</a:t>
            </a:r>
            <a:endParaRPr sz="1800"/>
          </a:p>
          <a:p>
            <a:pPr indent="-342900" lvl="0" marL="457200" rtl="0" algn="l">
              <a:spcBef>
                <a:spcPts val="1200"/>
              </a:spcBef>
              <a:spcAft>
                <a:spcPts val="0"/>
              </a:spcAft>
              <a:buSzPts val="1800"/>
              <a:buChar char="●"/>
            </a:pPr>
            <a:r>
              <a:rPr lang="en" sz="1800"/>
              <a:t>Login and register functions were written.</a:t>
            </a:r>
            <a:endParaRPr sz="1800"/>
          </a:p>
          <a:p>
            <a:pPr indent="-342900" lvl="0" marL="457200" rtl="0" algn="l">
              <a:spcBef>
                <a:spcPts val="1200"/>
              </a:spcBef>
              <a:spcAft>
                <a:spcPts val="0"/>
              </a:spcAft>
              <a:buSzPts val="1800"/>
              <a:buChar char="●"/>
            </a:pPr>
            <a:r>
              <a:rPr lang="en" sz="1800"/>
              <a:t>All previous functions were modified to check whether user is logged in or not before executing.</a:t>
            </a:r>
            <a:endParaRPr sz="1800"/>
          </a:p>
          <a:p>
            <a:pPr indent="-342900" lvl="0" marL="457200" rtl="0" algn="l">
              <a:spcBef>
                <a:spcPts val="1200"/>
              </a:spcBef>
              <a:spcAft>
                <a:spcPts val="1200"/>
              </a:spcAft>
              <a:buSzPts val="1800"/>
              <a:buChar char="●"/>
            </a:pPr>
            <a:r>
              <a:rPr lang="en" sz="1800"/>
              <a:t>All database tables were modified and linked to users’ table.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2246825" y="-115225"/>
            <a:ext cx="63216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Rewritten views.py</a:t>
            </a:r>
            <a:endParaRPr/>
          </a:p>
        </p:txBody>
      </p:sp>
      <p:sp>
        <p:nvSpPr>
          <p:cNvPr id="231" name="Google Shape;231;p36"/>
          <p:cNvSpPr txBox="1"/>
          <p:nvPr>
            <p:ph idx="1" type="body"/>
          </p:nvPr>
        </p:nvSpPr>
        <p:spPr>
          <a:xfrm>
            <a:off x="0" y="475500"/>
            <a:ext cx="41925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All the functions before mid-term were written as classes</a:t>
            </a:r>
            <a:endParaRPr b="1" sz="2100">
              <a:solidFill>
                <a:schemeClr val="dk1"/>
              </a:solidFill>
            </a:endParaRPr>
          </a:p>
          <a:p>
            <a:pPr indent="-330200" lvl="0" marL="457200" rtl="0" algn="l">
              <a:spcBef>
                <a:spcPts val="1600"/>
              </a:spcBef>
              <a:spcAft>
                <a:spcPts val="0"/>
              </a:spcAft>
              <a:buSzPts val="1600"/>
              <a:buChar char="●"/>
            </a:pPr>
            <a:r>
              <a:rPr lang="en" sz="1600"/>
              <a:t>Django has ready-made modules called generic views like create, delete, update, list view, detail view etc where classes are read as functions by the website and minimum amount of code needs to be written</a:t>
            </a:r>
            <a:endParaRPr sz="1600"/>
          </a:p>
          <a:p>
            <a:pPr indent="-330200" lvl="0" marL="457200" rtl="0" algn="l">
              <a:spcBef>
                <a:spcPts val="1200"/>
              </a:spcBef>
              <a:spcAft>
                <a:spcPts val="1200"/>
              </a:spcAft>
              <a:buSzPts val="1600"/>
              <a:buChar char="●"/>
            </a:pPr>
            <a:r>
              <a:rPr lang="en" sz="1600"/>
              <a:t>All functions before mid-term were written as classes, but these classes do not offer much customization.</a:t>
            </a:r>
            <a:endParaRPr sz="1600"/>
          </a:p>
        </p:txBody>
      </p:sp>
      <p:sp>
        <p:nvSpPr>
          <p:cNvPr id="232" name="Google Shape;232;p36"/>
          <p:cNvSpPr txBox="1"/>
          <p:nvPr>
            <p:ph idx="2" type="body"/>
          </p:nvPr>
        </p:nvSpPr>
        <p:spPr>
          <a:xfrm>
            <a:off x="4572001" y="475500"/>
            <a:ext cx="4346400" cy="42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Views.py now has all python functions.</a:t>
            </a:r>
            <a:endParaRPr b="1" sz="2100">
              <a:solidFill>
                <a:schemeClr val="dk1"/>
              </a:solidFill>
            </a:endParaRPr>
          </a:p>
          <a:p>
            <a:pPr indent="-330200" lvl="0" marL="457200" rtl="0" algn="l">
              <a:spcBef>
                <a:spcPts val="1600"/>
              </a:spcBef>
              <a:spcAft>
                <a:spcPts val="0"/>
              </a:spcAft>
              <a:buSzPts val="1600"/>
              <a:buChar char="●"/>
            </a:pPr>
            <a:r>
              <a:rPr lang="en" sz="1600"/>
              <a:t>Due to limited freedom of customization and problems faced when implementing login service, all classes were re-written as python functions.</a:t>
            </a:r>
            <a:endParaRPr sz="1800"/>
          </a:p>
          <a:p>
            <a:pPr indent="-330200" lvl="0" marL="457200" rtl="0" algn="l">
              <a:spcBef>
                <a:spcPts val="1200"/>
              </a:spcBef>
              <a:spcAft>
                <a:spcPts val="1200"/>
              </a:spcAft>
              <a:buSzPts val="1600"/>
              <a:buChar char="●"/>
            </a:pPr>
            <a:r>
              <a:rPr lang="en" sz="1600"/>
              <a:t>Functions help solve login problems, check verify users before executing functions like delete, add subject, pass various variables to show all subjects on navigation bar on each page etc.</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2304475" y="-144050"/>
            <a:ext cx="63216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Rewritten views.py</a:t>
            </a:r>
            <a:endParaRPr/>
          </a:p>
        </p:txBody>
      </p:sp>
      <p:sp>
        <p:nvSpPr>
          <p:cNvPr id="238" name="Google Shape;238;p37"/>
          <p:cNvSpPr txBox="1"/>
          <p:nvPr>
            <p:ph idx="1" type="body"/>
          </p:nvPr>
        </p:nvSpPr>
        <p:spPr>
          <a:xfrm>
            <a:off x="0" y="475500"/>
            <a:ext cx="41925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Old views.py with classes</a:t>
            </a:r>
            <a:endParaRPr b="1" sz="2100">
              <a:solidFill>
                <a:schemeClr val="dk1"/>
              </a:solidFill>
            </a:endParaRPr>
          </a:p>
          <a:p>
            <a:pPr indent="0" lvl="0" marL="457200" rtl="0" algn="l">
              <a:spcBef>
                <a:spcPts val="1600"/>
              </a:spcBef>
              <a:spcAft>
                <a:spcPts val="1200"/>
              </a:spcAft>
              <a:buNone/>
            </a:pPr>
            <a:r>
              <a:t/>
            </a:r>
            <a:endParaRPr sz="1600"/>
          </a:p>
        </p:txBody>
      </p:sp>
      <p:sp>
        <p:nvSpPr>
          <p:cNvPr id="239" name="Google Shape;239;p37"/>
          <p:cNvSpPr txBox="1"/>
          <p:nvPr>
            <p:ph idx="2" type="body"/>
          </p:nvPr>
        </p:nvSpPr>
        <p:spPr>
          <a:xfrm>
            <a:off x="4572001" y="475500"/>
            <a:ext cx="4346400" cy="42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New views.py with functions</a:t>
            </a:r>
            <a:endParaRPr b="1" sz="2100">
              <a:solidFill>
                <a:schemeClr val="dk1"/>
              </a:solidFill>
            </a:endParaRPr>
          </a:p>
          <a:p>
            <a:pPr indent="0" lvl="0" marL="457200" rtl="0" algn="l">
              <a:spcBef>
                <a:spcPts val="1600"/>
              </a:spcBef>
              <a:spcAft>
                <a:spcPts val="1200"/>
              </a:spcAft>
              <a:buNone/>
            </a:pPr>
            <a:r>
              <a:t/>
            </a:r>
            <a:endParaRPr sz="1600"/>
          </a:p>
        </p:txBody>
      </p:sp>
      <p:pic>
        <p:nvPicPr>
          <p:cNvPr id="240" name="Google Shape;240;p37"/>
          <p:cNvPicPr preferRelativeResize="0"/>
          <p:nvPr/>
        </p:nvPicPr>
        <p:blipFill>
          <a:blip r:embed="rId3">
            <a:alphaModFix/>
          </a:blip>
          <a:stretch>
            <a:fillRect/>
          </a:stretch>
        </p:blipFill>
        <p:spPr>
          <a:xfrm>
            <a:off x="87425" y="1080575"/>
            <a:ext cx="3255124" cy="3924001"/>
          </a:xfrm>
          <a:prstGeom prst="rect">
            <a:avLst/>
          </a:prstGeom>
          <a:noFill/>
          <a:ln>
            <a:noFill/>
          </a:ln>
        </p:spPr>
      </p:pic>
      <p:pic>
        <p:nvPicPr>
          <p:cNvPr id="241" name="Google Shape;241;p37"/>
          <p:cNvPicPr preferRelativeResize="0"/>
          <p:nvPr/>
        </p:nvPicPr>
        <p:blipFill>
          <a:blip r:embed="rId4">
            <a:alphaModFix/>
          </a:blip>
          <a:stretch>
            <a:fillRect/>
          </a:stretch>
        </p:blipFill>
        <p:spPr>
          <a:xfrm>
            <a:off x="4073853" y="1153387"/>
            <a:ext cx="4844536" cy="3851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2740625" y="-144050"/>
            <a:ext cx="63216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a:t>
            </a:r>
            <a:endParaRPr/>
          </a:p>
        </p:txBody>
      </p:sp>
      <p:sp>
        <p:nvSpPr>
          <p:cNvPr id="247" name="Google Shape;247;p38"/>
          <p:cNvSpPr txBox="1"/>
          <p:nvPr>
            <p:ph idx="1" type="body"/>
          </p:nvPr>
        </p:nvSpPr>
        <p:spPr>
          <a:xfrm>
            <a:off x="0" y="331450"/>
            <a:ext cx="8831700" cy="44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Forms to add subject, discussion, comments, folders, file and users have been added.</a:t>
            </a:r>
            <a:endParaRPr b="1" sz="2100">
              <a:solidFill>
                <a:schemeClr val="dk1"/>
              </a:solidFill>
            </a:endParaRPr>
          </a:p>
          <a:p>
            <a:pPr indent="-317500" lvl="0" marL="457200" rtl="0" algn="l">
              <a:spcBef>
                <a:spcPts val="1600"/>
              </a:spcBef>
              <a:spcAft>
                <a:spcPts val="0"/>
              </a:spcAft>
              <a:buSzPts val="1400"/>
              <a:buChar char="●"/>
            </a:pPr>
            <a:r>
              <a:rPr lang="en"/>
              <a:t>Django has pre-defined user module which has been tweaked in the file forms.py to remove useless fields like first name, DOB etc.</a:t>
            </a:r>
            <a:endParaRPr/>
          </a:p>
          <a:p>
            <a:pPr indent="-317500" lvl="0" marL="457200" rtl="0" algn="l">
              <a:spcBef>
                <a:spcPts val="1200"/>
              </a:spcBef>
              <a:spcAft>
                <a:spcPts val="0"/>
              </a:spcAft>
              <a:buSzPts val="1400"/>
              <a:buChar char="●"/>
            </a:pPr>
            <a:r>
              <a:rPr lang="en"/>
              <a:t>Forms.py has form modules for all the forms so there’s no need to created separate html file for each form. Instead a base html file(form_template.html) loops through all the variables of a module (or columns of a table in database) included in forms.py.</a:t>
            </a:r>
            <a:endParaRPr/>
          </a:p>
          <a:p>
            <a:pPr indent="-317500" lvl="0" marL="457200" rtl="0" algn="l">
              <a:spcBef>
                <a:spcPts val="1200"/>
              </a:spcBef>
              <a:spcAft>
                <a:spcPts val="0"/>
              </a:spcAft>
              <a:buSzPts val="1400"/>
              <a:buChar char="●"/>
            </a:pPr>
            <a:r>
              <a:rPr lang="en"/>
              <a:t>The variables of module not included as form fields in forms.py are auto-filled by requesting the data from the current webpage.</a:t>
            </a:r>
            <a:endParaRPr/>
          </a:p>
          <a:p>
            <a:pPr indent="-317500" lvl="0" marL="457200" rtl="0" algn="l">
              <a:spcBef>
                <a:spcPts val="1200"/>
              </a:spcBef>
              <a:spcAft>
                <a:spcPts val="1200"/>
              </a:spcAft>
              <a:buSzPts val="1400"/>
              <a:buChar char="●"/>
            </a:pPr>
            <a:r>
              <a:rPr lang="en"/>
              <a:t>For example, there are two separate functions to add a discussion. One of them(create_discussion_index()) is executed when user is adding a discussion from a webpage other than the webpage for a subject. In this case, there is a form field to add subject. The other function(create_discussion_sub()) is executed when user in on the subject’s webpage and no form field for subject is present. The subject id(or pk) is requested from the webpage and added to the form by the function.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2448550" y="-144050"/>
            <a:ext cx="63216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Discussions</a:t>
            </a:r>
            <a:endParaRPr/>
          </a:p>
        </p:txBody>
      </p:sp>
      <p:sp>
        <p:nvSpPr>
          <p:cNvPr id="253" name="Google Shape;253;p39"/>
          <p:cNvSpPr txBox="1"/>
          <p:nvPr>
            <p:ph idx="1" type="body"/>
          </p:nvPr>
        </p:nvSpPr>
        <p:spPr>
          <a:xfrm>
            <a:off x="0" y="331450"/>
            <a:ext cx="8831700" cy="44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 ‘My Discussions’ tab has been added to the navigation bar where a user can view all their discussions.</a:t>
            </a:r>
            <a:endParaRPr b="1" sz="2100">
              <a:solidFill>
                <a:schemeClr val="dk1"/>
              </a:solidFill>
            </a:endParaRPr>
          </a:p>
          <a:p>
            <a:pPr indent="-317500" lvl="0" marL="457200" rtl="0" algn="l">
              <a:spcBef>
                <a:spcPts val="1600"/>
              </a:spcBef>
              <a:spcAft>
                <a:spcPts val="0"/>
              </a:spcAft>
              <a:buSzPts val="1400"/>
              <a:buChar char="●"/>
            </a:pPr>
            <a:r>
              <a:rPr lang="en"/>
              <a:t>It shows number of comments in each discussion so the user will be notified when a the number of comments on a discussion changes. </a:t>
            </a:r>
            <a:endParaRPr/>
          </a:p>
          <a:p>
            <a:pPr indent="0" lvl="0" marL="457200" rtl="0" algn="l">
              <a:spcBef>
                <a:spcPts val="1200"/>
              </a:spcBef>
              <a:spcAft>
                <a:spcPts val="1200"/>
              </a:spcAft>
              <a:buNone/>
            </a:pPr>
            <a:r>
              <a:t/>
            </a:r>
            <a:endParaRPr/>
          </a:p>
        </p:txBody>
      </p:sp>
      <p:pic>
        <p:nvPicPr>
          <p:cNvPr id="254" name="Google Shape;254;p39"/>
          <p:cNvPicPr preferRelativeResize="0"/>
          <p:nvPr/>
        </p:nvPicPr>
        <p:blipFill>
          <a:blip r:embed="rId3">
            <a:alphaModFix/>
          </a:blip>
          <a:stretch>
            <a:fillRect/>
          </a:stretch>
        </p:blipFill>
        <p:spPr>
          <a:xfrm>
            <a:off x="0" y="2141058"/>
            <a:ext cx="9144000" cy="25038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1843425" y="-144050"/>
            <a:ext cx="63216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Delete/create functions added</a:t>
            </a:r>
            <a:endParaRPr/>
          </a:p>
        </p:txBody>
      </p:sp>
      <p:sp>
        <p:nvSpPr>
          <p:cNvPr id="260" name="Google Shape;260;p40"/>
          <p:cNvSpPr txBox="1"/>
          <p:nvPr>
            <p:ph idx="1" type="body"/>
          </p:nvPr>
        </p:nvSpPr>
        <p:spPr>
          <a:xfrm>
            <a:off x="0" y="331450"/>
            <a:ext cx="8831700" cy="44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Functions to delete/create discussion, comment, file, folder have been added</a:t>
            </a:r>
            <a:endParaRPr b="1" sz="2100">
              <a:solidFill>
                <a:schemeClr val="dk1"/>
              </a:solidFill>
            </a:endParaRPr>
          </a:p>
          <a:p>
            <a:pPr indent="-342900" lvl="0" marL="457200" rtl="0" algn="l">
              <a:spcBef>
                <a:spcPts val="1600"/>
              </a:spcBef>
              <a:spcAft>
                <a:spcPts val="0"/>
              </a:spcAft>
              <a:buSzPts val="1800"/>
              <a:buChar char="●"/>
            </a:pPr>
            <a:r>
              <a:rPr lang="en" sz="1800"/>
              <a:t>Delete functions are executed only if the user requesting the execution of the function is same as the user who has created/uploaded the file.</a:t>
            </a:r>
            <a:endParaRPr sz="1800"/>
          </a:p>
          <a:p>
            <a:pPr indent="-342900" lvl="0" marL="457200" rtl="0" algn="l">
              <a:spcBef>
                <a:spcPts val="1200"/>
              </a:spcBef>
              <a:spcAft>
                <a:spcPts val="0"/>
              </a:spcAft>
              <a:buSzPts val="1800"/>
              <a:buChar char="●"/>
            </a:pPr>
            <a:r>
              <a:rPr lang="en" sz="1800"/>
              <a:t>If users do not match, an error message is shown.</a:t>
            </a:r>
            <a:endParaRPr sz="1800"/>
          </a:p>
          <a:p>
            <a:pPr indent="-342900" lvl="0" marL="457200" rtl="0" algn="l">
              <a:spcBef>
                <a:spcPts val="1200"/>
              </a:spcBef>
              <a:spcAft>
                <a:spcPts val="0"/>
              </a:spcAft>
              <a:buSzPts val="1800"/>
              <a:buChar char="●"/>
            </a:pPr>
            <a:r>
              <a:rPr lang="en" sz="1800"/>
              <a:t>Subjects can be added only by those users who have admin’s permission.</a:t>
            </a:r>
            <a:endParaRPr sz="1800"/>
          </a:p>
          <a:p>
            <a:pPr indent="-342900" lvl="0" marL="457200" rtl="0" algn="l">
              <a:spcBef>
                <a:spcPts val="1200"/>
              </a:spcBef>
              <a:spcAft>
                <a:spcPts val="0"/>
              </a:spcAft>
              <a:buSzPts val="1800"/>
              <a:buChar char="●"/>
            </a:pPr>
            <a:r>
              <a:rPr lang="en" sz="1800"/>
              <a:t>Discussions, comments, folders and files can be added by any user.</a:t>
            </a:r>
            <a:endParaRPr sz="18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2376500" y="-144050"/>
            <a:ext cx="63216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Sharing centre</a:t>
            </a:r>
            <a:endParaRPr/>
          </a:p>
        </p:txBody>
      </p:sp>
      <p:sp>
        <p:nvSpPr>
          <p:cNvPr id="266" name="Google Shape;266;p41"/>
          <p:cNvSpPr txBox="1"/>
          <p:nvPr>
            <p:ph idx="1" type="body"/>
          </p:nvPr>
        </p:nvSpPr>
        <p:spPr>
          <a:xfrm>
            <a:off x="0" y="331450"/>
            <a:ext cx="8831700" cy="44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Users can share files using file sharing centre</a:t>
            </a:r>
            <a:endParaRPr b="1" sz="2100">
              <a:solidFill>
                <a:schemeClr val="dk1"/>
              </a:solidFill>
            </a:endParaRPr>
          </a:p>
          <a:p>
            <a:pPr indent="-330200" lvl="0" marL="457200" rtl="0" algn="l">
              <a:spcBef>
                <a:spcPts val="1600"/>
              </a:spcBef>
              <a:spcAft>
                <a:spcPts val="0"/>
              </a:spcAft>
              <a:buSzPts val="1600"/>
              <a:buChar char="●"/>
            </a:pPr>
            <a:r>
              <a:rPr lang="en" sz="1600"/>
              <a:t>There is a separate file-sharing page for each subject</a:t>
            </a:r>
            <a:endParaRPr sz="1600"/>
          </a:p>
          <a:p>
            <a:pPr indent="-330200" lvl="0" marL="457200" rtl="0" algn="l">
              <a:spcBef>
                <a:spcPts val="1200"/>
              </a:spcBef>
              <a:spcAft>
                <a:spcPts val="0"/>
              </a:spcAft>
              <a:buSzPts val="1600"/>
              <a:buChar char="●"/>
            </a:pPr>
            <a:r>
              <a:rPr lang="en" sz="1600"/>
              <a:t>Users can create folders in each page, for eg a folder for past years’ mid-sem papers.</a:t>
            </a:r>
            <a:endParaRPr sz="1600"/>
          </a:p>
          <a:p>
            <a:pPr indent="-330200" lvl="0" marL="457200" rtl="0" algn="l">
              <a:spcBef>
                <a:spcPts val="1200"/>
              </a:spcBef>
              <a:spcAft>
                <a:spcPts val="0"/>
              </a:spcAft>
              <a:buSzPts val="1600"/>
              <a:buChar char="●"/>
            </a:pPr>
            <a:r>
              <a:rPr lang="en" sz="1600"/>
              <a:t>Files can be uploaded  in each folder by the users.</a:t>
            </a:r>
            <a:endParaRPr sz="1600"/>
          </a:p>
          <a:p>
            <a:pPr indent="-330200" lvl="0" marL="457200" rtl="0" algn="l">
              <a:spcBef>
                <a:spcPts val="1200"/>
              </a:spcBef>
              <a:spcAft>
                <a:spcPts val="0"/>
              </a:spcAft>
              <a:buSzPts val="1600"/>
              <a:buChar char="●"/>
            </a:pPr>
            <a:r>
              <a:rPr lang="en" sz="1600"/>
              <a:t>File format is checked by extracting the extension of file name from file name string.</a:t>
            </a:r>
            <a:endParaRPr sz="1600"/>
          </a:p>
          <a:p>
            <a:pPr indent="-330200" lvl="0" marL="457200" rtl="0" algn="l">
              <a:spcBef>
                <a:spcPts val="1200"/>
              </a:spcBef>
              <a:spcAft>
                <a:spcPts val="0"/>
              </a:spcAft>
              <a:buSzPts val="1600"/>
              <a:buChar char="●"/>
            </a:pPr>
            <a:r>
              <a:rPr lang="en" sz="1600"/>
              <a:t>Only selected formats(jpg, jpeg, png, pptx, ppt, pdf, txt) can be uploaded to avoid uploading junk files.</a:t>
            </a:r>
            <a:endParaRPr sz="1600"/>
          </a:p>
          <a:p>
            <a:pPr indent="-330200" lvl="0" marL="457200" rtl="0" algn="l">
              <a:spcBef>
                <a:spcPts val="1200"/>
              </a:spcBef>
              <a:spcAft>
                <a:spcPts val="0"/>
              </a:spcAft>
              <a:buSzPts val="1600"/>
              <a:buChar char="●"/>
            </a:pPr>
            <a:r>
              <a:rPr lang="en" sz="1600"/>
              <a:t>Files can be downloaded from links on each file.</a:t>
            </a:r>
            <a:endParaRPr sz="1600"/>
          </a:p>
          <a:p>
            <a:pPr indent="-330200" lvl="0" marL="457200" rtl="0" algn="l">
              <a:spcBef>
                <a:spcPts val="1200"/>
              </a:spcBef>
              <a:spcAft>
                <a:spcPts val="1200"/>
              </a:spcAft>
              <a:buSzPts val="1600"/>
              <a:buChar char="●"/>
            </a:pPr>
            <a:r>
              <a:rPr lang="en" sz="1600"/>
              <a:t>There is no option to post files anonymously.</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978950" y="317000"/>
            <a:ext cx="74637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changes made after mid-sem</a:t>
            </a:r>
            <a:endParaRPr/>
          </a:p>
        </p:txBody>
      </p:sp>
      <p:sp>
        <p:nvSpPr>
          <p:cNvPr id="272" name="Google Shape;272;p42"/>
          <p:cNvSpPr txBox="1"/>
          <p:nvPr>
            <p:ph idx="1" type="body"/>
          </p:nvPr>
        </p:nvSpPr>
        <p:spPr>
          <a:xfrm>
            <a:off x="0" y="792500"/>
            <a:ext cx="8831700" cy="4812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Char char="●"/>
            </a:pPr>
            <a:r>
              <a:rPr b="1" lang="en" sz="2000">
                <a:solidFill>
                  <a:srgbClr val="434343"/>
                </a:solidFill>
              </a:rPr>
              <a:t>Users can add images (added file format is verified same as in file sharing and accepted only if it is either .jpg, .jpeg or .png) on their discussions, comments(optional).</a:t>
            </a:r>
            <a:endParaRPr b="1" sz="2000">
              <a:solidFill>
                <a:srgbClr val="434343"/>
              </a:solidFill>
            </a:endParaRPr>
          </a:p>
          <a:p>
            <a:pPr indent="-355600" lvl="0" marL="457200" rtl="0" algn="l">
              <a:spcBef>
                <a:spcPts val="0"/>
              </a:spcBef>
              <a:spcAft>
                <a:spcPts val="0"/>
              </a:spcAft>
              <a:buClr>
                <a:srgbClr val="434343"/>
              </a:buClr>
              <a:buSzPts val="2000"/>
              <a:buChar char="●"/>
            </a:pPr>
            <a:r>
              <a:rPr b="1" lang="en" sz="2000">
                <a:solidFill>
                  <a:srgbClr val="434343"/>
                </a:solidFill>
              </a:rPr>
              <a:t>New model classes (database tables) for files and folders have been added and were ones have been modified.</a:t>
            </a:r>
            <a:endParaRPr b="1" sz="2000">
              <a:solidFill>
                <a:srgbClr val="434343"/>
              </a:solidFill>
            </a:endParaRPr>
          </a:p>
          <a:p>
            <a:pPr indent="-355600" lvl="0" marL="457200" rtl="0" algn="l">
              <a:spcBef>
                <a:spcPts val="0"/>
              </a:spcBef>
              <a:spcAft>
                <a:spcPts val="0"/>
              </a:spcAft>
              <a:buClr>
                <a:srgbClr val="434343"/>
              </a:buClr>
              <a:buSzPts val="2000"/>
              <a:buChar char="●"/>
            </a:pPr>
            <a:r>
              <a:rPr b="1" lang="en" sz="2000">
                <a:solidFill>
                  <a:srgbClr val="434343"/>
                </a:solidFill>
              </a:rPr>
              <a:t>New functions to render various web-pages, add to database etc have been added added.</a:t>
            </a:r>
            <a:endParaRPr b="1" sz="2000">
              <a:solidFill>
                <a:srgbClr val="434343"/>
              </a:solidFill>
            </a:endParaRPr>
          </a:p>
          <a:p>
            <a:pPr indent="-355600" lvl="0" marL="457200" rtl="0" algn="l">
              <a:spcBef>
                <a:spcPts val="0"/>
              </a:spcBef>
              <a:spcAft>
                <a:spcPts val="0"/>
              </a:spcAft>
              <a:buClr>
                <a:srgbClr val="434343"/>
              </a:buClr>
              <a:buSzPts val="2000"/>
              <a:buChar char="●"/>
            </a:pPr>
            <a:r>
              <a:rPr b="1" lang="en" sz="2000">
                <a:solidFill>
                  <a:srgbClr val="434343"/>
                </a:solidFill>
              </a:rPr>
              <a:t>New urls and HTML templates were created.</a:t>
            </a:r>
            <a:endParaRPr b="1" sz="2000">
              <a:solidFill>
                <a:srgbClr val="434343"/>
              </a:solidFill>
            </a:endParaRPr>
          </a:p>
          <a:p>
            <a:pPr indent="-355600" lvl="0" marL="457200" rtl="0" algn="l">
              <a:spcBef>
                <a:spcPts val="0"/>
              </a:spcBef>
              <a:spcAft>
                <a:spcPts val="0"/>
              </a:spcAft>
              <a:buClr>
                <a:srgbClr val="434343"/>
              </a:buClr>
              <a:buSzPts val="2000"/>
              <a:buChar char="●"/>
            </a:pPr>
            <a:r>
              <a:rPr b="1" lang="en" sz="2000">
                <a:solidFill>
                  <a:srgbClr val="434343"/>
                </a:solidFill>
              </a:rPr>
              <a:t>Bugs were fixed(for eg. navigation bar had subjects drop-down button but it worked only on homepage).</a:t>
            </a:r>
            <a:endParaRPr b="1" sz="2000">
              <a:solidFill>
                <a:srgbClr val="434343"/>
              </a:solidFill>
            </a:endParaRPr>
          </a:p>
          <a:p>
            <a:pPr indent="-355600" lvl="0" marL="457200" rtl="0" algn="l">
              <a:spcBef>
                <a:spcPts val="0"/>
              </a:spcBef>
              <a:spcAft>
                <a:spcPts val="0"/>
              </a:spcAft>
              <a:buClr>
                <a:srgbClr val="434343"/>
              </a:buClr>
              <a:buSzPts val="2000"/>
              <a:buChar char="●"/>
            </a:pPr>
            <a:r>
              <a:rPr b="1" lang="en" sz="2000">
                <a:solidFill>
                  <a:srgbClr val="434343"/>
                </a:solidFill>
              </a:rPr>
              <a:t>Change in website’s design.</a:t>
            </a:r>
            <a:endParaRPr b="1" sz="2000">
              <a:solidFill>
                <a:srgbClr val="434343"/>
              </a:solidFill>
            </a:endParaRPr>
          </a:p>
          <a:p>
            <a:pPr indent="0" lvl="0" marL="457200" rtl="0" algn="l">
              <a:spcBef>
                <a:spcPts val="1600"/>
              </a:spcBef>
              <a:spcAft>
                <a:spcPts val="12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File Organisation.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400250" y="4463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Oraculi:A discussion forum.</a:t>
            </a:r>
            <a:endParaRPr/>
          </a:p>
        </p:txBody>
      </p:sp>
      <p:sp>
        <p:nvSpPr>
          <p:cNvPr id="142" name="Google Shape;142;p26"/>
          <p:cNvSpPr txBox="1"/>
          <p:nvPr>
            <p:ph idx="1" type="body"/>
          </p:nvPr>
        </p:nvSpPr>
        <p:spPr>
          <a:xfrm>
            <a:off x="2400247" y="1070550"/>
            <a:ext cx="6390300" cy="36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What is Oraculi</a:t>
            </a:r>
            <a:r>
              <a:rPr b="1" lang="en" sz="2100">
                <a:solidFill>
                  <a:schemeClr val="dk1"/>
                </a:solidFill>
              </a:rPr>
              <a:t>?</a:t>
            </a:r>
            <a:endParaRPr b="1" sz="2100">
              <a:solidFill>
                <a:schemeClr val="dk1"/>
              </a:solidFill>
            </a:endParaRPr>
          </a:p>
          <a:p>
            <a:pPr indent="-330200" lvl="0" marL="457200" rtl="0" algn="l">
              <a:spcBef>
                <a:spcPts val="1600"/>
              </a:spcBef>
              <a:spcAft>
                <a:spcPts val="0"/>
              </a:spcAft>
              <a:buSzPts val="1600"/>
              <a:buChar char="●"/>
            </a:pPr>
            <a:r>
              <a:rPr lang="en" sz="1600"/>
              <a:t>Oraculi is a site where students of IITK can discuss their doubts with their peers on any subject they’re studying here.</a:t>
            </a:r>
            <a:endParaRPr sz="1600"/>
          </a:p>
          <a:p>
            <a:pPr indent="-330200" lvl="0" marL="457200" rtl="0" algn="l">
              <a:spcBef>
                <a:spcPts val="1200"/>
              </a:spcBef>
              <a:spcAft>
                <a:spcPts val="1200"/>
              </a:spcAft>
              <a:buSzPts val="1600"/>
              <a:buChar char="●"/>
            </a:pPr>
            <a:r>
              <a:rPr lang="en" sz="1600"/>
              <a:t>Any registered user can request to add a course they are studying and then users can ask/answer doubts and share study material for that subject (like previous year question papers, lecture notes, slides).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1411200" y="-100825"/>
            <a:ext cx="6321600" cy="4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293" name="Google Shape;293;p46"/>
          <p:cNvSpPr txBox="1"/>
          <p:nvPr>
            <p:ph idx="1" type="body"/>
          </p:nvPr>
        </p:nvSpPr>
        <p:spPr>
          <a:xfrm>
            <a:off x="69600" y="374675"/>
            <a:ext cx="9004800" cy="41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The site has a lot of scope for future development, and following are some functions which I’m looking forward to implement:</a:t>
            </a:r>
            <a:endParaRPr b="1" sz="2100">
              <a:solidFill>
                <a:schemeClr val="dk1"/>
              </a:solidFill>
            </a:endParaRPr>
          </a:p>
          <a:p>
            <a:pPr indent="-330200" lvl="0" marL="457200" rtl="0" algn="l">
              <a:spcBef>
                <a:spcPts val="1600"/>
              </a:spcBef>
              <a:spcAft>
                <a:spcPts val="0"/>
              </a:spcAft>
              <a:buSzPts val="1600"/>
              <a:buChar char="●"/>
            </a:pPr>
            <a:r>
              <a:rPr b="1" i="1" lang="en" sz="1600"/>
              <a:t>Search functionality: </a:t>
            </a:r>
            <a:r>
              <a:rPr lang="en" sz="1600"/>
              <a:t>A function to search discussions, comments, folders and files can be added. Database can be changed to add involve tags in discussions, files etc and then these can be searched by tags, or by their name/title.</a:t>
            </a:r>
            <a:endParaRPr sz="1600"/>
          </a:p>
          <a:p>
            <a:pPr indent="-330200" lvl="0" marL="457200" rtl="0" algn="l">
              <a:spcBef>
                <a:spcPts val="1200"/>
              </a:spcBef>
              <a:spcAft>
                <a:spcPts val="0"/>
              </a:spcAft>
              <a:buSzPts val="1600"/>
              <a:buChar char="●"/>
            </a:pPr>
            <a:r>
              <a:rPr b="1" i="1" lang="en" sz="1600"/>
              <a:t>Favourites:</a:t>
            </a:r>
            <a:r>
              <a:rPr lang="en" sz="1600"/>
              <a:t> Feature to favourite discussions/files can be added and users can later view the discussions/files they’ve favourited.</a:t>
            </a:r>
            <a:endParaRPr sz="1600"/>
          </a:p>
          <a:p>
            <a:pPr indent="-330200" lvl="0" marL="457200" rtl="0" algn="l">
              <a:spcBef>
                <a:spcPts val="1200"/>
              </a:spcBef>
              <a:spcAft>
                <a:spcPts val="0"/>
              </a:spcAft>
              <a:buSzPts val="1600"/>
              <a:buChar char="●"/>
            </a:pPr>
            <a:r>
              <a:rPr b="1" i="1" lang="en" sz="1600"/>
              <a:t>Mobile app: </a:t>
            </a:r>
            <a:r>
              <a:rPr lang="en" sz="1600"/>
              <a:t>A mobile app for the website can be made.</a:t>
            </a:r>
            <a:endParaRPr sz="1600"/>
          </a:p>
          <a:p>
            <a:pPr indent="-330200" lvl="0" marL="457200" rtl="0" algn="l">
              <a:spcBef>
                <a:spcPts val="1200"/>
              </a:spcBef>
              <a:spcAft>
                <a:spcPts val="0"/>
              </a:spcAft>
              <a:buSzPts val="1600"/>
              <a:buChar char="●"/>
            </a:pPr>
            <a:r>
              <a:rPr b="1" i="1" lang="en" sz="1600"/>
              <a:t>More features for instructors: </a:t>
            </a:r>
            <a:r>
              <a:rPr lang="en" sz="1600"/>
              <a:t>Instructors using Oraculi can be given extra user privileges like adding subjects, making announcements, creating groups etc.</a:t>
            </a:r>
            <a:endParaRPr sz="1600"/>
          </a:p>
          <a:p>
            <a:pPr indent="-330200" lvl="0" marL="457200" rtl="0" algn="l">
              <a:spcBef>
                <a:spcPts val="1200"/>
              </a:spcBef>
              <a:spcAft>
                <a:spcPts val="1200"/>
              </a:spcAft>
              <a:buSzPts val="1600"/>
              <a:buChar char="●"/>
            </a:pPr>
            <a:r>
              <a:rPr b="1" i="1" lang="en" sz="1600"/>
              <a:t>Improving design: </a:t>
            </a:r>
            <a:r>
              <a:rPr lang="en" sz="1600"/>
              <a:t>JavaScripts can be included in template files to make the site look more attractive and beautiful</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423600" y="1864450"/>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Credits.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02" name="Shape 302"/>
        <p:cNvGrpSpPr/>
        <p:nvPr/>
      </p:nvGrpSpPr>
      <p:grpSpPr>
        <a:xfrm>
          <a:off x="0" y="0"/>
          <a:ext cx="0" cy="0"/>
          <a:chOff x="0" y="0"/>
          <a:chExt cx="0" cy="0"/>
        </a:xfrm>
      </p:grpSpPr>
      <p:pic>
        <p:nvPicPr>
          <p:cNvPr id="303" name="Google Shape;303;p48"/>
          <p:cNvPicPr preferRelativeResize="0"/>
          <p:nvPr/>
        </p:nvPicPr>
        <p:blipFill>
          <a:blip r:embed="rId3">
            <a:alphaModFix/>
          </a:blip>
          <a:stretch>
            <a:fillRect/>
          </a:stretch>
        </p:blipFill>
        <p:spPr>
          <a:xfrm>
            <a:off x="216125" y="273750"/>
            <a:ext cx="8803000" cy="4970601"/>
          </a:xfrm>
          <a:prstGeom prst="rect">
            <a:avLst/>
          </a:prstGeom>
          <a:noFill/>
          <a:ln>
            <a:noFill/>
          </a:ln>
        </p:spPr>
      </p:pic>
      <p:pic>
        <p:nvPicPr>
          <p:cNvPr descr="Piece of duct tape sticking a note to the slide" id="304" name="Google Shape;304;p4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05" name="Google Shape;305;p4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306" name="Google Shape;306;p48"/>
          <p:cNvSpPr txBox="1"/>
          <p:nvPr>
            <p:ph idx="4294967295" type="body"/>
          </p:nvPr>
        </p:nvSpPr>
        <p:spPr>
          <a:xfrm>
            <a:off x="593575" y="1175775"/>
            <a:ext cx="7978800" cy="385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200">
                <a:latin typeface="Raleway"/>
                <a:ea typeface="Raleway"/>
                <a:cs typeface="Raleway"/>
                <a:sym typeface="Raleway"/>
              </a:rPr>
              <a:t>Languages learnt from:</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HTML/CSS/Bootstrap: W3schools.com</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Python: newboston python tutorials (YouTube)</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Django: newboston Django tutorials and Max Goodridge Django tutorials (YouTube)</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Other sites used:</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S</a:t>
            </a:r>
            <a:r>
              <a:rPr lang="en" sz="1200">
                <a:latin typeface="Raleway"/>
                <a:ea typeface="Raleway"/>
                <a:cs typeface="Raleway"/>
                <a:sym typeface="Raleway"/>
              </a:rPr>
              <a:t>tackoverflow.com</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Online repository: github.com</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IDE: pycharm by jetbrains</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HTML templates adapted from newboston Django tutorials, W3schools.com .</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Icons used: glyphicon</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User registration function adapted from: newboston Django tutorials.</a:t>
            </a:r>
            <a:endParaRPr sz="1200">
              <a:latin typeface="Raleway"/>
              <a:ea typeface="Raleway"/>
              <a:cs typeface="Raleway"/>
              <a:sym typeface="Raleway"/>
            </a:endParaRPr>
          </a:p>
          <a:p>
            <a:pPr indent="0" lvl="0" marL="91440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423600" y="1864450"/>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I would like to give a special thanks to the </a:t>
            </a:r>
            <a:r>
              <a:rPr lang="en" sz="3000"/>
              <a:t>instructor</a:t>
            </a:r>
            <a:r>
              <a:rPr lang="en" sz="3000"/>
              <a:t> and all the project mentors for their support, guidance, constant motivation and most importantly for having faith in me.</a:t>
            </a: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495650" y="1639000"/>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6" name="Shape 146"/>
        <p:cNvGrpSpPr/>
        <p:nvPr/>
      </p:nvGrpSpPr>
      <p:grpSpPr>
        <a:xfrm>
          <a:off x="0" y="0"/>
          <a:ext cx="0" cy="0"/>
          <a:chOff x="0" y="0"/>
          <a:chExt cx="0" cy="0"/>
        </a:xfrm>
      </p:grpSpPr>
      <p:pic>
        <p:nvPicPr>
          <p:cNvPr id="147" name="Google Shape;147;p27"/>
          <p:cNvPicPr preferRelativeResize="0"/>
          <p:nvPr/>
        </p:nvPicPr>
        <p:blipFill rotWithShape="1">
          <a:blip r:embed="rId3">
            <a:alphaModFix/>
          </a:blip>
          <a:srcRect b="0" l="2945" r="2945" t="0"/>
          <a:stretch/>
        </p:blipFill>
        <p:spPr>
          <a:xfrm>
            <a:off x="0" y="-72025"/>
            <a:ext cx="9143997" cy="5143498"/>
          </a:xfrm>
          <a:prstGeom prst="rect">
            <a:avLst/>
          </a:prstGeom>
          <a:noFill/>
          <a:ln>
            <a:noFill/>
          </a:ln>
        </p:spPr>
      </p:pic>
      <p:sp>
        <p:nvSpPr>
          <p:cNvPr id="148" name="Google Shape;148;p27"/>
          <p:cNvSpPr/>
          <p:nvPr/>
        </p:nvSpPr>
        <p:spPr>
          <a:xfrm>
            <a:off x="1709300" y="1157525"/>
            <a:ext cx="6070800" cy="28272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txBox="1"/>
          <p:nvPr>
            <p:ph idx="4294967295" type="body"/>
          </p:nvPr>
        </p:nvSpPr>
        <p:spPr>
          <a:xfrm>
            <a:off x="2233450" y="1086125"/>
            <a:ext cx="5714100" cy="2827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600"/>
              </a:spcAft>
              <a:buNone/>
            </a:pPr>
            <a:r>
              <a:rPr b="1" lang="en" sz="9600">
                <a:solidFill>
                  <a:schemeClr val="accent5"/>
                </a:solidFill>
              </a:rPr>
              <a:t>Features</a:t>
            </a:r>
            <a:endParaRPr sz="9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specific.</a:t>
            </a:r>
            <a:endParaRPr/>
          </a:p>
        </p:txBody>
      </p:sp>
      <p:sp>
        <p:nvSpPr>
          <p:cNvPr id="155" name="Google Shape;155;p28"/>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Discussions,files, folders, comments shows the user who has added them.</a:t>
            </a:r>
            <a:endParaRPr b="0" sz="1400">
              <a:solidFill>
                <a:schemeClr val="lt1"/>
              </a:solidFill>
            </a:endParaRPr>
          </a:p>
        </p:txBody>
      </p:sp>
      <p:sp>
        <p:nvSpPr>
          <p:cNvPr id="159" name="Google Shape;159;p28"/>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Oraculi is a user specific site, where users have to login before using it</a:t>
            </a:r>
            <a:r>
              <a:rPr lang="en" sz="2100"/>
              <a:t>.</a:t>
            </a:r>
            <a:endParaRPr sz="1400">
              <a:solidFill>
                <a:schemeClr val="lt1"/>
              </a:solidFill>
            </a:endParaRPr>
          </a:p>
        </p:txBody>
      </p:sp>
      <p:sp>
        <p:nvSpPr>
          <p:cNvPr id="160" name="Google Shape;160;p28"/>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0" lang="en" sz="2400"/>
              <a:t>Students</a:t>
            </a:r>
            <a:r>
              <a:rPr b="0" lang="en" sz="2400"/>
              <a:t> can register as new users easily on the website.</a:t>
            </a:r>
            <a:endParaRPr b="0" sz="2400">
              <a:solidFill>
                <a:schemeClr val="lt1"/>
              </a:solidFill>
            </a:endParaRPr>
          </a:p>
        </p:txBody>
      </p:sp>
      <p:sp>
        <p:nvSpPr>
          <p:cNvPr id="161" name="Google Shape;161;p28"/>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Answer. Learn.</a:t>
            </a:r>
            <a:endParaRPr/>
          </a:p>
        </p:txBody>
      </p:sp>
      <p:sp>
        <p:nvSpPr>
          <p:cNvPr id="167" name="Google Shape;167;p29"/>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Any user can add comments to a question and start a discussion.</a:t>
            </a:r>
            <a:endParaRPr b="0" sz="1400">
              <a:solidFill>
                <a:schemeClr val="lt1"/>
              </a:solidFill>
            </a:endParaRPr>
          </a:p>
        </p:txBody>
      </p:sp>
      <p:sp>
        <p:nvSpPr>
          <p:cNvPr id="171" name="Google Shape;171;p29"/>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Ask all the doubts you have, no matter the subject, through Oraculi’s add discussion option.</a:t>
            </a:r>
            <a:endParaRPr sz="1800">
              <a:solidFill>
                <a:schemeClr val="lt1"/>
              </a:solidFill>
            </a:endParaRPr>
          </a:p>
        </p:txBody>
      </p:sp>
      <p:sp>
        <p:nvSpPr>
          <p:cNvPr id="172" name="Google Shape;172;p29"/>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0" lang="en" sz="2000"/>
              <a:t>Add subjects if you’re an admin, or request a subject and it will be added shortly.</a:t>
            </a:r>
            <a:endParaRPr b="0" sz="2000">
              <a:solidFill>
                <a:schemeClr val="lt1"/>
              </a:solidFill>
            </a:endParaRPr>
          </a:p>
        </p:txBody>
      </p:sp>
      <p:sp>
        <p:nvSpPr>
          <p:cNvPr id="173" name="Google Shape;173;p29"/>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problem if you’re shy!</a:t>
            </a:r>
            <a:endParaRPr/>
          </a:p>
        </p:txBody>
      </p:sp>
      <p:sp>
        <p:nvSpPr>
          <p:cNvPr id="179" name="Google Shape;179;p30"/>
          <p:cNvSpPr/>
          <p:nvPr/>
        </p:nvSpPr>
        <p:spPr>
          <a:xfrm>
            <a:off x="877975" y="1742900"/>
            <a:ext cx="3103200" cy="2736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p:nvPr/>
        </p:nvSpPr>
        <p:spPr>
          <a:xfrm>
            <a:off x="4924899" y="1742900"/>
            <a:ext cx="3103200" cy="2736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txBox="1"/>
          <p:nvPr>
            <p:ph type="title"/>
          </p:nvPr>
        </p:nvSpPr>
        <p:spPr>
          <a:xfrm>
            <a:off x="5157325" y="1742900"/>
            <a:ext cx="2738100" cy="273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Just check the anonymous box while adding a discussion/ comment.</a:t>
            </a:r>
            <a:endParaRPr b="0" sz="2300">
              <a:solidFill>
                <a:schemeClr val="lt1"/>
              </a:solidFill>
            </a:endParaRPr>
          </a:p>
        </p:txBody>
      </p:sp>
      <p:sp>
        <p:nvSpPr>
          <p:cNvPr id="182" name="Google Shape;182;p30"/>
          <p:cNvSpPr txBox="1"/>
          <p:nvPr>
            <p:ph type="title"/>
          </p:nvPr>
        </p:nvSpPr>
        <p:spPr>
          <a:xfrm>
            <a:off x="877975" y="1742900"/>
            <a:ext cx="3026400" cy="273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Oraculi provides users with the option to add discussions and comments anonymously.</a:t>
            </a:r>
            <a:endParaRPr sz="2300">
              <a:solidFill>
                <a:schemeClr val="lt1"/>
              </a:solidFill>
            </a:endParaRPr>
          </a:p>
        </p:txBody>
      </p:sp>
      <p:sp>
        <p:nvSpPr>
          <p:cNvPr id="183" name="Google Shape;183;p30"/>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261750" y="294325"/>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Stay updated on your discussions.</a:t>
            </a:r>
            <a:endParaRPr/>
          </a:p>
        </p:txBody>
      </p:sp>
      <p:sp>
        <p:nvSpPr>
          <p:cNvPr id="189" name="Google Shape;189;p31"/>
          <p:cNvSpPr/>
          <p:nvPr/>
        </p:nvSpPr>
        <p:spPr>
          <a:xfrm>
            <a:off x="371775" y="1988900"/>
            <a:ext cx="3518400" cy="26502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1"/>
          <p:cNvSpPr/>
          <p:nvPr/>
        </p:nvSpPr>
        <p:spPr>
          <a:xfrm>
            <a:off x="5160204" y="1988900"/>
            <a:ext cx="3518400" cy="26502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1"/>
          <p:cNvSpPr txBox="1"/>
          <p:nvPr>
            <p:ph type="title"/>
          </p:nvPr>
        </p:nvSpPr>
        <p:spPr>
          <a:xfrm>
            <a:off x="5160200" y="1988900"/>
            <a:ext cx="3444600" cy="254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Number of comments on each discussion added is shown to keep users notified on the activity on their discussions.</a:t>
            </a:r>
            <a:endParaRPr b="0" sz="2300">
              <a:solidFill>
                <a:schemeClr val="lt1"/>
              </a:solidFill>
            </a:endParaRPr>
          </a:p>
        </p:txBody>
      </p:sp>
      <p:sp>
        <p:nvSpPr>
          <p:cNvPr id="192" name="Google Shape;192;p31"/>
          <p:cNvSpPr txBox="1"/>
          <p:nvPr>
            <p:ph type="title"/>
          </p:nvPr>
        </p:nvSpPr>
        <p:spPr>
          <a:xfrm>
            <a:off x="519650" y="1888050"/>
            <a:ext cx="3211800" cy="265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Oraculi has a ‘My Discussions’ tab where all the discussions added by a user can be seen in one place.</a:t>
            </a:r>
            <a:endParaRPr sz="23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261750" y="294325"/>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files.</a:t>
            </a:r>
            <a:endParaRPr/>
          </a:p>
        </p:txBody>
      </p:sp>
      <p:sp>
        <p:nvSpPr>
          <p:cNvPr id="198" name="Google Shape;198;p32"/>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2"/>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2"/>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
          <p:cNvSpPr txBox="1"/>
          <p:nvPr>
            <p:ph type="title"/>
          </p:nvPr>
        </p:nvSpPr>
        <p:spPr>
          <a:xfrm>
            <a:off x="6197000" y="188805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t>There’s no more need to waste time searching for past years’ papers, lectures etc. Just join Oraculi and you’ll have it all in one place.</a:t>
            </a:r>
            <a:endParaRPr b="0" sz="1900">
              <a:solidFill>
                <a:schemeClr val="lt1"/>
              </a:solidFill>
            </a:endParaRPr>
          </a:p>
        </p:txBody>
      </p:sp>
      <p:sp>
        <p:nvSpPr>
          <p:cNvPr id="202" name="Google Shape;202;p32"/>
          <p:cNvSpPr txBox="1"/>
          <p:nvPr>
            <p:ph type="title"/>
          </p:nvPr>
        </p:nvSpPr>
        <p:spPr>
          <a:xfrm>
            <a:off x="519650" y="188805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Oraculi has a file sharing centre for each subject, where users can create folders and upload and download files</a:t>
            </a:r>
            <a:endParaRPr sz="1400">
              <a:solidFill>
                <a:schemeClr val="lt1"/>
              </a:solidFill>
            </a:endParaRPr>
          </a:p>
        </p:txBody>
      </p:sp>
      <p:sp>
        <p:nvSpPr>
          <p:cNvPr id="203" name="Google Shape;203;p32"/>
          <p:cNvSpPr txBox="1"/>
          <p:nvPr>
            <p:ph type="title"/>
          </p:nvPr>
        </p:nvSpPr>
        <p:spPr>
          <a:xfrm>
            <a:off x="3284375" y="1988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0" lang="en" sz="1800"/>
              <a:t>The website checks the format of the file being uploaded so files of only selected formats are upload and no junk gets accumulated.</a:t>
            </a:r>
            <a:endParaRPr b="0"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261750" y="294325"/>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one can delete your uploads, except you.</a:t>
            </a:r>
            <a:endParaRPr/>
          </a:p>
        </p:txBody>
      </p:sp>
      <p:sp>
        <p:nvSpPr>
          <p:cNvPr id="209" name="Google Shape;209;p33"/>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3"/>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3"/>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txBox="1"/>
          <p:nvPr>
            <p:ph type="title"/>
          </p:nvPr>
        </p:nvSpPr>
        <p:spPr>
          <a:xfrm>
            <a:off x="61207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No one but you can delete the discussions, files etc you’ve uploaded.</a:t>
            </a:r>
            <a:endParaRPr b="0" sz="1400">
              <a:solidFill>
                <a:schemeClr val="lt1"/>
              </a:solidFill>
            </a:endParaRPr>
          </a:p>
        </p:txBody>
      </p:sp>
      <p:sp>
        <p:nvSpPr>
          <p:cNvPr id="213" name="Google Shape;213;p33"/>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Oraculi provides you with an option to delete anything you’ve uploaded/created.</a:t>
            </a:r>
            <a:endParaRPr sz="1400">
              <a:solidFill>
                <a:schemeClr val="lt1"/>
              </a:solidFill>
            </a:endParaRPr>
          </a:p>
        </p:txBody>
      </p:sp>
      <p:sp>
        <p:nvSpPr>
          <p:cNvPr id="214" name="Google Shape;214;p33"/>
          <p:cNvSpPr txBox="1"/>
          <p:nvPr>
            <p:ph type="title"/>
          </p:nvPr>
        </p:nvSpPr>
        <p:spPr>
          <a:xfrm>
            <a:off x="3284375" y="1988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0" lang="en" sz="1800"/>
              <a:t>Before deleting, the website </a:t>
            </a:r>
            <a:r>
              <a:rPr b="0" lang="en" sz="1800"/>
              <a:t>verifies</a:t>
            </a:r>
            <a:r>
              <a:rPr b="0" lang="en" sz="1800"/>
              <a:t> your user id, and if it does not match, delete command is not executed and error message appears.</a:t>
            </a:r>
            <a:endParaRPr b="0"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