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8" r:id="rId3"/>
    <p:sldId id="340" r:id="rId4"/>
    <p:sldId id="349" r:id="rId5"/>
    <p:sldId id="341" r:id="rId6"/>
    <p:sldId id="350" r:id="rId7"/>
    <p:sldId id="351" r:id="rId8"/>
    <p:sldId id="352" r:id="rId9"/>
    <p:sldId id="353" r:id="rId10"/>
    <p:sldId id="355" r:id="rId11"/>
    <p:sldId id="356" r:id="rId12"/>
    <p:sldId id="357" r:id="rId13"/>
    <p:sldId id="342" r:id="rId14"/>
    <p:sldId id="329" r:id="rId15"/>
    <p:sldId id="330" r:id="rId16"/>
    <p:sldId id="331" r:id="rId17"/>
    <p:sldId id="332" r:id="rId18"/>
    <p:sldId id="333" r:id="rId19"/>
    <p:sldId id="343" r:id="rId20"/>
    <p:sldId id="334" r:id="rId21"/>
    <p:sldId id="335" r:id="rId22"/>
    <p:sldId id="344" r:id="rId23"/>
    <p:sldId id="339" r:id="rId24"/>
    <p:sldId id="337" r:id="rId25"/>
    <p:sldId id="358" r:id="rId26"/>
    <p:sldId id="362" r:id="rId27"/>
    <p:sldId id="363" r:id="rId28"/>
    <p:sldId id="364" r:id="rId29"/>
    <p:sldId id="365" r:id="rId30"/>
    <p:sldId id="366" r:id="rId31"/>
    <p:sldId id="359" r:id="rId32"/>
    <p:sldId id="360" r:id="rId33"/>
    <p:sldId id="361" r:id="rId34"/>
  </p:sldIdLst>
  <p:sldSz cx="8961438" cy="6721475"/>
  <p:notesSz cx="6805613" cy="9939338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57" d="100"/>
          <a:sy n="57" d="100"/>
        </p:scale>
        <p:origin x="-1040" y="-104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  <a:p>
            <a:pPr eaLnBrk="1" hangingPunct="1"/>
            <a:r>
              <a:rPr lang="ja-JP" altLang="en-US" smtClean="0">
                <a:latin typeface="Arial" charset="0"/>
              </a:rPr>
              <a:t>----- 会議メモ (2014/02/09 21:01) -----</a:t>
            </a:r>
          </a:p>
          <a:p>
            <a:pPr eaLnBrk="1" hangingPunct="1"/>
            <a:r>
              <a:rPr lang="ja-JP" altLang="en-US" smtClean="0">
                <a:latin typeface="Arial" charset="0"/>
              </a:rPr>
              <a:t>はい、それでは、Web工学で応用するためのDeep Learning利用法と知見の体系化と題しまして、松尾研究室の黒滝が発表させて頂きます。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.jp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84885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東京大学工学部システム創成学科</a:t>
            </a:r>
          </a:p>
          <a:p>
            <a:pPr marL="0" indent="0" algn="r" eaLnBrk="1" hangingPunct="1"/>
            <a:r>
              <a:rPr lang="ja-JP" altLang="en-US" dirty="0" smtClean="0"/>
              <a:t>知能社会システムコース　松尾研究室</a:t>
            </a:r>
          </a:p>
          <a:p>
            <a:pPr marL="0" indent="0" algn="r" eaLnBrk="1" hangingPunct="1"/>
            <a:r>
              <a:rPr lang="ja-JP" altLang="en-US" sz="1800" dirty="0" smtClean="0"/>
              <a:t>黒滝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紘生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sz="1800" dirty="0"/>
              <a:t>kurotaki@weblab.t.u-tokyo.ac.jp</a:t>
            </a:r>
            <a:endParaRPr lang="en-US" altLang="ja-JP" sz="1800" dirty="0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5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2. </a:t>
            </a:r>
            <a:r>
              <a:rPr kumimoji="1" lang="ja-JP" altLang="en-US" sz="2000" dirty="0" err="1"/>
              <a:t>リンク予測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ある時間のネットワーク構造から、次の時間の</a:t>
            </a:r>
            <a:r>
              <a:rPr kumimoji="1" lang="ja-JP" altLang="en-US" dirty="0" err="1"/>
              <a:t>ネットワーク</a:t>
            </a:r>
            <a:r>
              <a:rPr kumimoji="1" lang="ja-JP" altLang="en-US" dirty="0" err="1"/>
              <a:t>構造を予測する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157042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 err="1"/>
              <a:t>例</a:t>
            </a:r>
            <a:r>
              <a:rPr kumimoji="1" lang="en-US" altLang="ja-JP" baseline="0" dirty="0" err="1"/>
              <a:t>)Amazon.com</a:t>
            </a:r>
            <a:r>
              <a:rPr kumimoji="1" lang="ja-JP" altLang="en-US" baseline="0" dirty="0" err="1"/>
              <a:t>で、同時に売れる商品間に線を引いてネットワークを構成する。このネットワークを分析することで、ユーザの購買傾向が把握できる。</a:t>
            </a:r>
            <a:r>
              <a:rPr kumimoji="1" lang="en-US" altLang="ja-JP" baseline="0" dirty="0" err="1"/>
              <a:t>[</a:t>
            </a:r>
            <a:r>
              <a:rPr lang="en-US" altLang="ja-JP" baseline="0">
                <a:latin typeface="+mn-ea"/>
                <a:cs typeface="ヒラギノ明朝 Pro W3"/>
              </a:rPr>
              <a:t>Clauset, 2004</a:t>
            </a:r>
            <a:r>
              <a:rPr kumimoji="1" lang="en-US" altLang="ja-JP" baseline="0" dirty="0" err="1"/>
              <a:t>]</a:t>
            </a:r>
            <a:endParaRPr kumimoji="1" lang="ja-JP" altLang="en-US" baseline="0" dirty="0" err="1"/>
          </a:p>
        </p:txBody>
      </p:sp>
      <p:pic>
        <p:nvPicPr>
          <p:cNvPr id="10" name="図 9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2064895"/>
            <a:ext cx="4863410" cy="24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6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3</a:t>
            </a:r>
            <a:r>
              <a:rPr kumimoji="1" lang="en-US" altLang="ja-JP" sz="2000" dirty="0" err="1"/>
              <a:t>.</a:t>
            </a:r>
            <a:r>
              <a:rPr kumimoji="1" lang="ja-JP" altLang="en-US" sz="2000" dirty="0" err="1"/>
              <a:t>感情分析</a:t>
            </a:r>
            <a:r>
              <a:rPr kumimoji="1" lang="en-US" altLang="ja-JP" sz="2000" dirty="0" err="1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ユーザがウェブに書いた文章の感情を分析する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133857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673833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ja-JP" altLang="en-US" baseline="0" dirty="0" err="1"/>
              <a:t>ユーザの考えや意見がわかることで、顧客分析や企業・政府の戦略に役立てられる</a:t>
            </a:r>
            <a:r>
              <a:rPr kumimoji="1" lang="en-US" altLang="ja-JP" baseline="0" dirty="0" err="1"/>
              <a:t>[Pang, 2008]</a:t>
            </a:r>
            <a:endParaRPr kumimoji="1" lang="ja-JP" altLang="en-US" baseline="0" dirty="0" err="1"/>
          </a:p>
        </p:txBody>
      </p:sp>
      <p:pic>
        <p:nvPicPr>
          <p:cNvPr id="6" name="図 5" descr="rntn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9" y="1185956"/>
            <a:ext cx="5860233" cy="366063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1096" y="4745215"/>
            <a:ext cx="58151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aseline="0"/>
              <a:t>Stanford </a:t>
            </a:r>
            <a:r>
              <a:rPr lang="ja-JP" altLang="en-US" baseline="0"/>
              <a:t>大が製作した、深層学習による感情分析の例 </a:t>
            </a:r>
            <a:r>
              <a:rPr lang="en-US" altLang="ja-JP" baseline="0"/>
              <a:t>([Socher, 2013]</a:t>
            </a:r>
            <a:r>
              <a:rPr lang="ja-JP" altLang="en-US" baseline="0"/>
              <a:t>より引用</a:t>
            </a:r>
            <a:r>
              <a:rPr lang="en-US" altLang="ja-JP" baseline="0"/>
              <a:t>)</a:t>
            </a:r>
            <a:endParaRPr lang="ja-JP" altLang="en-US" baseline="0"/>
          </a:p>
        </p:txBody>
      </p:sp>
    </p:spTree>
    <p:extLst>
      <p:ext uri="{BB962C8B-B14F-4D97-AF65-F5344CB8AC3E}">
        <p14:creationId xmlns:p14="http://schemas.microsoft.com/office/powerpoint/2010/main" val="218922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7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4. Learning to Rank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 err="1"/>
              <a:t>検索エンジンで、検索結果の順位を付けるため、</a:t>
            </a:r>
            <a:r>
              <a:rPr kumimoji="1" lang="ja-JP" altLang="en-US" dirty="0" err="1"/>
              <a:t>複数の要因を組み合わせたランキング関数を</a:t>
            </a:r>
            <a:endParaRPr kumimoji="1" lang="en-US" altLang="ja-JP" dirty="0" err="1"/>
          </a:p>
          <a:p>
            <a:r>
              <a:rPr kumimoji="1" lang="ja-JP" altLang="en-US" dirty="0" err="1"/>
              <a:t>学習する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133857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673833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en-US" altLang="ja-JP" baseline="0" dirty="0" err="1"/>
              <a:t>Yahoo!</a:t>
            </a:r>
            <a:r>
              <a:rPr kumimoji="1" lang="ja-JP" altLang="en-US" baseline="0" dirty="0" err="1"/>
              <a:t>、</a:t>
            </a:r>
            <a:r>
              <a:rPr kumimoji="1" lang="en-US" altLang="ja-JP" baseline="0" dirty="0" err="1"/>
              <a:t>Bing</a:t>
            </a:r>
            <a:r>
              <a:rPr kumimoji="1" lang="ja-JP" altLang="en-US" baseline="0" dirty="0" err="1"/>
              <a:t>など大手検索サイトによって使われている。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01029" y="2205942"/>
            <a:ext cx="3047863" cy="23931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検索ワード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+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検索対象文書の特徴量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ex)TF-IDF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、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ageRank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277713" y="2272814"/>
            <a:ext cx="1149614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ランキング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関数</a:t>
            </a:r>
            <a:endParaRPr kumimoji="0" lang="en-US" altLang="ja-JP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3609323" y="3449326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3595954" y="364986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5627860" y="347606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テキスト ボックス 15"/>
          <p:cNvSpPr txBox="1"/>
          <p:nvPr/>
        </p:nvSpPr>
        <p:spPr>
          <a:xfrm>
            <a:off x="5614491" y="36766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84635" y="177815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349700" y="2179204"/>
            <a:ext cx="2165588" cy="23931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検索結果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XXXX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YYYY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ZZZZ</a:t>
            </a:r>
          </a:p>
        </p:txBody>
      </p:sp>
    </p:spTree>
    <p:extLst>
      <p:ext uri="{BB962C8B-B14F-4D97-AF65-F5344CB8AC3E}">
        <p14:creationId xmlns:p14="http://schemas.microsoft.com/office/powerpoint/2010/main" val="24826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134775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深層学習の実装における問題点と、その解決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67873" y="815548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深層学習の実装における問題点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1346" y="1616102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198376" y="1616090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12040" y="1616091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1346" y="4249876"/>
            <a:ext cx="2563143" cy="723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分類精度の再現実験を行う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198376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選択と利用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908546" y="2658914"/>
            <a:ext cx="2553270" cy="429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912040" y="3233832"/>
            <a:ext cx="2536408" cy="4828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7873" y="5427992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深層学習応用技術の発展</a:t>
            </a:r>
          </a:p>
        </p:txBody>
      </p:sp>
      <p:cxnSp>
        <p:nvCxnSpPr>
          <p:cNvPr id="17" name="直線矢印コネクタ 16"/>
          <p:cNvCxnSpPr>
            <a:stCxn id="9" idx="2"/>
            <a:endCxn id="12" idx="0"/>
          </p:cNvCxnSpPr>
          <p:nvPr/>
        </p:nvCxnSpPr>
        <p:spPr bwMode="auto">
          <a:xfrm flipH="1">
            <a:off x="7185181" y="2419878"/>
            <a:ext cx="8431" cy="23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8" idx="2"/>
            <a:endCxn id="11" idx="0"/>
          </p:cNvCxnSpPr>
          <p:nvPr/>
        </p:nvCxnSpPr>
        <p:spPr bwMode="auto">
          <a:xfrm flipH="1">
            <a:off x="4459897" y="2419877"/>
            <a:ext cx="20051" cy="239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矢印コネクタ 25"/>
          <p:cNvCxnSpPr>
            <a:stCxn id="12" idx="2"/>
            <a:endCxn id="13" idx="0"/>
          </p:cNvCxnSpPr>
          <p:nvPr/>
        </p:nvCxnSpPr>
        <p:spPr bwMode="auto">
          <a:xfrm flipH="1">
            <a:off x="7180244" y="3088348"/>
            <a:ext cx="4937" cy="145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カギ線コネクタ 27"/>
          <p:cNvCxnSpPr>
            <a:stCxn id="11" idx="2"/>
            <a:endCxn id="10" idx="0"/>
          </p:cNvCxnSpPr>
          <p:nvPr/>
        </p:nvCxnSpPr>
        <p:spPr bwMode="auto">
          <a:xfrm rot="5400000">
            <a:off x="2833140" y="2623119"/>
            <a:ext cx="546536" cy="270697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カギ線コネクタ 29"/>
          <p:cNvCxnSpPr>
            <a:stCxn id="13" idx="2"/>
            <a:endCxn id="10" idx="0"/>
          </p:cNvCxnSpPr>
          <p:nvPr/>
        </p:nvCxnSpPr>
        <p:spPr bwMode="auto">
          <a:xfrm rot="5400000">
            <a:off x="4199999" y="1269630"/>
            <a:ext cx="533165" cy="54273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カギ線コネクタ 31"/>
          <p:cNvCxnSpPr>
            <a:stCxn id="10" idx="2"/>
            <a:endCxn id="15" idx="0"/>
          </p:cNvCxnSpPr>
          <p:nvPr/>
        </p:nvCxnSpPr>
        <p:spPr bwMode="auto">
          <a:xfrm rot="16200000" flipH="1">
            <a:off x="2888283" y="3838062"/>
            <a:ext cx="454565" cy="27252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テキスト ボックス 32"/>
          <p:cNvSpPr txBox="1"/>
          <p:nvPr/>
        </p:nvSpPr>
        <p:spPr>
          <a:xfrm>
            <a:off x="3649409" y="4826360"/>
            <a:ext cx="1756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ライブラリ・モデル選定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346" y="3837024"/>
            <a:ext cx="11966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ライブラリ選定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11448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39" name="直線矢印コネクタ 38"/>
          <p:cNvCxnSpPr>
            <a:stCxn id="7" idx="2"/>
            <a:endCxn id="37" idx="0"/>
          </p:cNvCxnSpPr>
          <p:nvPr/>
        </p:nvCxnSpPr>
        <p:spPr bwMode="auto">
          <a:xfrm>
            <a:off x="1752918" y="2419889"/>
            <a:ext cx="20051" cy="238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線矢印コネクタ 40"/>
          <p:cNvCxnSpPr>
            <a:stCxn id="37" idx="2"/>
            <a:endCxn id="10" idx="0"/>
          </p:cNvCxnSpPr>
          <p:nvPr/>
        </p:nvCxnSpPr>
        <p:spPr bwMode="auto">
          <a:xfrm flipH="1">
            <a:off x="1752918" y="3703340"/>
            <a:ext cx="20051" cy="54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765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分類精度の再現の問題とその対策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73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深層学習をウェブ工学の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問題に応用したい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09458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深層学習の高い分類精度を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利用したい</a:t>
            </a:r>
          </a:p>
        </p:txBody>
      </p:sp>
      <p:cxnSp>
        <p:nvCxnSpPr>
          <p:cNvPr id="12" name="直線矢印コネクタ 11"/>
          <p:cNvCxnSpPr>
            <a:stCxn id="8" idx="1"/>
            <a:endCxn id="6" idx="3"/>
          </p:cNvCxnSpPr>
          <p:nvPr/>
        </p:nvCxnSpPr>
        <p:spPr bwMode="auto">
          <a:xfrm flipH="1">
            <a:off x="3996974" y="1402983"/>
            <a:ext cx="912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4170752" y="106955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理由</a:t>
            </a:r>
          </a:p>
        </p:txBody>
      </p:sp>
      <p:sp>
        <p:nvSpPr>
          <p:cNvPr id="14" name="下矢印 13"/>
          <p:cNvSpPr/>
          <p:nvPr/>
        </p:nvSpPr>
        <p:spPr bwMode="auto">
          <a:xfrm>
            <a:off x="3919686" y="2034254"/>
            <a:ext cx="1039766" cy="3446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928438" y="2469121"/>
            <a:ext cx="5089654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論文に書いてある高い分類精度を、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自分の実行環境でも再現できることが重要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91659" y="4126929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論文の実験に使ったソースコードを、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そのまま使える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855986" y="4126929"/>
            <a:ext cx="3244901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アルゴリズムの主要部分しか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提供されていない</a:t>
            </a: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3124058" y="2777721"/>
            <a:ext cx="640111" cy="20583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カギ線コネクタ 22"/>
          <p:cNvCxnSpPr>
            <a:stCxn id="16" idx="2"/>
            <a:endCxn id="19" idx="0"/>
          </p:cNvCxnSpPr>
          <p:nvPr/>
        </p:nvCxnSpPr>
        <p:spPr bwMode="auto">
          <a:xfrm rot="16200000" flipH="1">
            <a:off x="5155796" y="2804287"/>
            <a:ext cx="640111" cy="2005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円/楕円 24"/>
          <p:cNvSpPr/>
          <p:nvPr/>
        </p:nvSpPr>
        <p:spPr bwMode="auto">
          <a:xfrm>
            <a:off x="3112938" y="3553652"/>
            <a:ext cx="456267" cy="4825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9130090" y="2847689"/>
            <a:ext cx="494728" cy="508038"/>
            <a:chOff x="7699732" y="2647145"/>
            <a:chExt cx="989455" cy="1016076"/>
          </a:xfrm>
        </p:grpSpPr>
        <p:cxnSp>
          <p:nvCxnSpPr>
            <p:cNvPr id="36" name="直線コネクタ 35"/>
            <p:cNvCxnSpPr/>
            <p:nvPr/>
          </p:nvCxnSpPr>
          <p:spPr bwMode="auto">
            <a:xfrm>
              <a:off x="7713219" y="2687253"/>
              <a:ext cx="975968" cy="9759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コネクタ 37"/>
            <p:cNvCxnSpPr/>
            <p:nvPr/>
          </p:nvCxnSpPr>
          <p:spPr bwMode="auto">
            <a:xfrm flipH="1">
              <a:off x="7699732" y="2647145"/>
              <a:ext cx="989337" cy="9893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二等辺三角形 39"/>
          <p:cNvSpPr/>
          <p:nvPr/>
        </p:nvSpPr>
        <p:spPr bwMode="auto">
          <a:xfrm>
            <a:off x="5273669" y="3561779"/>
            <a:ext cx="528469" cy="455577"/>
          </a:xfrm>
          <a:prstGeom prst="triangl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91659" y="5258967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最終的には、再現実験にて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分類精度を検証する</a:t>
            </a:r>
          </a:p>
        </p:txBody>
      </p:sp>
      <p:cxnSp>
        <p:nvCxnSpPr>
          <p:cNvPr id="52" name="直線矢印コネクタ 51"/>
          <p:cNvCxnSpPr>
            <a:stCxn id="18" idx="2"/>
            <a:endCxn id="50" idx="0"/>
          </p:cNvCxnSpPr>
          <p:nvPr/>
        </p:nvCxnSpPr>
        <p:spPr bwMode="auto">
          <a:xfrm>
            <a:off x="2414960" y="5011341"/>
            <a:ext cx="0" cy="247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4652439" y="5259833"/>
            <a:ext cx="43140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1.</a:t>
            </a:r>
            <a:r>
              <a:rPr kumimoji="1" lang="ja-JP" altLang="en-US" baseline="0" dirty="0" err="1" smtClean="0"/>
              <a:t> アルゴリズムの細部や</a:t>
            </a:r>
            <a:r>
              <a:rPr kumimoji="1" lang="ja-JP" altLang="en-US" baseline="0" dirty="0" err="1"/>
              <a:t>実装上の</a:t>
            </a:r>
            <a:r>
              <a:rPr kumimoji="1" lang="ja-JP" altLang="en-US" baseline="0" dirty="0" err="1" smtClean="0"/>
              <a:t>ノウハウによる違い</a:t>
            </a:r>
          </a:p>
          <a:p>
            <a:r>
              <a:rPr kumimoji="1" lang="en-US" altLang="ja-JP" baseline="0" dirty="0" err="1"/>
              <a:t>2.</a:t>
            </a:r>
            <a:r>
              <a:rPr kumimoji="1" lang="ja-JP" altLang="en-US" baseline="0" dirty="0" err="1"/>
              <a:t>ハイパーパラメータ</a:t>
            </a:r>
            <a:r>
              <a:rPr kumimoji="1" lang="en-US" altLang="ja-JP" baseline="0" dirty="0" err="1"/>
              <a:t>(</a:t>
            </a:r>
            <a:r>
              <a:rPr kumimoji="1" lang="ja-JP" altLang="en-US" baseline="0" dirty="0" err="1"/>
              <a:t>モデルの細部を決める数値</a:t>
            </a:r>
            <a:r>
              <a:rPr kumimoji="1" lang="en-US" altLang="ja-JP" baseline="0" dirty="0" err="1"/>
              <a:t>)</a:t>
            </a:r>
            <a:r>
              <a:rPr kumimoji="1" lang="ja-JP" altLang="en-US" baseline="0" dirty="0" err="1"/>
              <a:t>の違い</a:t>
            </a:r>
          </a:p>
          <a:p>
            <a:r>
              <a:rPr kumimoji="1" lang="ja-JP" altLang="en-US" baseline="0" dirty="0" err="1" smtClean="0"/>
              <a:t>によって、再現性が落ちる危険性がある</a:t>
            </a:r>
          </a:p>
        </p:txBody>
      </p:sp>
    </p:spTree>
    <p:extLst>
      <p:ext uri="{BB962C8B-B14F-4D97-AF65-F5344CB8AC3E}">
        <p14:creationId xmlns:p14="http://schemas.microsoft.com/office/powerpoint/2010/main" val="874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実装難易度の問題とその対策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52073" y="894134"/>
            <a:ext cx="336520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深層学習のモデルは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次々と改良される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53028" y="894133"/>
            <a:ext cx="3435525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公開ライブラリも、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実験・開発用のものが多い</a:t>
            </a:r>
          </a:p>
        </p:txBody>
      </p:sp>
      <p:cxnSp>
        <p:nvCxnSpPr>
          <p:cNvPr id="10" name="直線矢印コネクタ 9"/>
          <p:cNvCxnSpPr>
            <a:stCxn id="7" idx="3"/>
            <a:endCxn id="8" idx="1"/>
          </p:cNvCxnSpPr>
          <p:nvPr/>
        </p:nvCxnSpPr>
        <p:spPr bwMode="auto">
          <a:xfrm flipV="1">
            <a:off x="4117282" y="1416349"/>
            <a:ext cx="9357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2553250" y="2498468"/>
            <a:ext cx="3930132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応用時は、ライブラリに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手を入れる必要が生じやすい</a:t>
            </a:r>
          </a:p>
        </p:txBody>
      </p:sp>
      <p:cxnSp>
        <p:nvCxnSpPr>
          <p:cNvPr id="14" name="カギ線コネクタ 13"/>
          <p:cNvCxnSpPr>
            <a:stCxn id="7" idx="2"/>
            <a:endCxn id="12" idx="0"/>
          </p:cNvCxnSpPr>
          <p:nvPr/>
        </p:nvCxnSpPr>
        <p:spPr bwMode="auto">
          <a:xfrm rot="16200000" flipH="1">
            <a:off x="3196546" y="1176698"/>
            <a:ext cx="559902" cy="208363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カギ線コネクタ 15"/>
          <p:cNvCxnSpPr>
            <a:stCxn id="8" idx="2"/>
            <a:endCxn id="12" idx="0"/>
          </p:cNvCxnSpPr>
          <p:nvPr/>
        </p:nvCxnSpPr>
        <p:spPr bwMode="auto">
          <a:xfrm rot="5400000">
            <a:off x="5364603" y="1092279"/>
            <a:ext cx="559903" cy="22524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正方形/長方形 31"/>
          <p:cNvSpPr/>
          <p:nvPr/>
        </p:nvSpPr>
        <p:spPr bwMode="auto">
          <a:xfrm>
            <a:off x="721860" y="487820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1.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読みやすさ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47562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4918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開発コミュニティの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活発さ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75729" y="4197994"/>
            <a:ext cx="547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aseline="0" dirty="0" err="1">
                <a:latin typeface="Arial" pitchFamily="34" charset="0"/>
                <a:ea typeface="ＭＳ Ｐゴシック" pitchFamily="50" charset="-128"/>
              </a:rPr>
              <a:t>実装容易なライブラリの選択と利用</a:t>
            </a:r>
          </a:p>
        </p:txBody>
      </p:sp>
      <p:sp>
        <p:nvSpPr>
          <p:cNvPr id="36" name="下矢印 35"/>
          <p:cNvSpPr/>
          <p:nvPr/>
        </p:nvSpPr>
        <p:spPr bwMode="auto">
          <a:xfrm>
            <a:off x="3575608" y="3686030"/>
            <a:ext cx="1905147" cy="4417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3/3 :</a:t>
            </a:r>
            <a:r>
              <a:rPr kumimoji="1" lang="ja-JP" altLang="en-US" dirty="0"/>
              <a:t>学習時間の問題とその対策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深層学習は、学習に時間がかかる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 Google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台のマシンによるクラスタで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日間の訓練を行った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59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による並列演算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コア数数百個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83595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CPU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による演算　</a:t>
            </a:r>
            <a:endParaRPr kumimoji="0" lang="en-US" altLang="ja-JP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183024" y="2222660"/>
            <a:ext cx="685891" cy="759294"/>
            <a:chOff x="5522164" y="3686026"/>
            <a:chExt cx="897893" cy="1767630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5522164" y="3686026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 bwMode="auto">
            <a:xfrm flipH="1">
              <a:off x="5536510" y="4570109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4044986" y="16842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演算速度</a:t>
            </a:r>
          </a:p>
        </p:txBody>
      </p:sp>
      <p:cxnSp>
        <p:nvCxnSpPr>
          <p:cNvPr id="14" name="直線コネクタ 13"/>
          <p:cNvCxnSpPr>
            <a:stCxn id="6" idx="2"/>
            <a:endCxn id="16" idx="0"/>
          </p:cNvCxnSpPr>
          <p:nvPr/>
        </p:nvCxnSpPr>
        <p:spPr bwMode="auto">
          <a:xfrm>
            <a:off x="2253559" y="3139631"/>
            <a:ext cx="2277895" cy="267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3029954" y="3406713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コンピューティングの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プログラムは難しい</a:t>
            </a:r>
          </a:p>
        </p:txBody>
      </p:sp>
      <p:sp>
        <p:nvSpPr>
          <p:cNvPr id="20" name="下矢印 19"/>
          <p:cNvSpPr/>
          <p:nvPr/>
        </p:nvSpPr>
        <p:spPr bwMode="auto">
          <a:xfrm>
            <a:off x="3751447" y="4583381"/>
            <a:ext cx="1560012" cy="3727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629589" y="5021938"/>
            <a:ext cx="3803728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深層学習ライブラリの中でも、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を利用しているものを選ぶ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 :</a:t>
            </a:r>
            <a:r>
              <a:rPr kumimoji="1" lang="ja-JP" altLang="en-US" dirty="0"/>
              <a:t>ライブラリの絞り込み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1346" y="140900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198376" y="1408994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912040" y="1408995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198376" y="2838325"/>
            <a:ext cx="2523041" cy="1510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読みやすさ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開発コミュニティ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8546" y="2838357"/>
            <a:ext cx="2553270" cy="543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12040" y="3699807"/>
            <a:ext cx="2536408" cy="6381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cxnSp>
        <p:nvCxnSpPr>
          <p:cNvPr id="18" name="直線矢印コネクタ 17"/>
          <p:cNvCxnSpPr>
            <a:stCxn id="14" idx="2"/>
            <a:endCxn id="16" idx="0"/>
          </p:cNvCxnSpPr>
          <p:nvPr/>
        </p:nvCxnSpPr>
        <p:spPr bwMode="auto">
          <a:xfrm flipH="1">
            <a:off x="7185181" y="2212782"/>
            <a:ext cx="8431" cy="625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13" idx="2"/>
            <a:endCxn id="15" idx="0"/>
          </p:cNvCxnSpPr>
          <p:nvPr/>
        </p:nvCxnSpPr>
        <p:spPr bwMode="auto">
          <a:xfrm flipH="1">
            <a:off x="4459897" y="2212781"/>
            <a:ext cx="20051" cy="625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矢印コネクタ 19"/>
          <p:cNvCxnSpPr>
            <a:stCxn id="16" idx="2"/>
            <a:endCxn id="17" idx="0"/>
          </p:cNvCxnSpPr>
          <p:nvPr/>
        </p:nvCxnSpPr>
        <p:spPr bwMode="auto">
          <a:xfrm flipH="1">
            <a:off x="7180244" y="3382283"/>
            <a:ext cx="4937" cy="317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正方形/長方形 20"/>
          <p:cNvSpPr/>
          <p:nvPr/>
        </p:nvSpPr>
        <p:spPr bwMode="auto">
          <a:xfrm>
            <a:off x="511448" y="2838325"/>
            <a:ext cx="2523041" cy="14965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22" name="直線矢印コネクタ 21"/>
          <p:cNvCxnSpPr>
            <a:stCxn id="12" idx="2"/>
            <a:endCxn id="21" idx="0"/>
          </p:cNvCxnSpPr>
          <p:nvPr/>
        </p:nvCxnSpPr>
        <p:spPr bwMode="auto">
          <a:xfrm>
            <a:off x="1752918" y="2212793"/>
            <a:ext cx="20051" cy="62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560837" y="4796626"/>
            <a:ext cx="7888075" cy="1231106"/>
          </a:xfrm>
        </p:spPr>
        <p:txBody>
          <a:bodyPr/>
          <a:lstStyle/>
          <a:p>
            <a:r>
              <a:rPr kumimoji="1" lang="ja-JP" altLang="en-US" dirty="0"/>
              <a:t>これらの条件を考え合わせた結果、「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Deep Learning Tutorial</a:t>
            </a:r>
            <a:r>
              <a:rPr kumimoji="1" lang="ja-JP" altLang="en-US" dirty="0"/>
              <a:t>」という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つのライブラリに絞り込まれた。この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つのライブラリに対し、</a:t>
            </a:r>
            <a:endParaRPr kumimoji="1" lang="en-US" altLang="ja-JP" dirty="0"/>
          </a:p>
          <a:p>
            <a:r>
              <a:rPr kumimoji="1" lang="ja-JP" altLang="en-US" dirty="0"/>
              <a:t>・「分類精度の再現の問題」を解消できるのかどうか</a:t>
            </a:r>
          </a:p>
          <a:p>
            <a:r>
              <a:rPr kumimoji="1" lang="ja-JP" altLang="en-US" dirty="0"/>
              <a:t>・「学習時間の問題」に対する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の効果はどれほどか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点を検証するため、論文の分類精度の再現実験を行った。</a:t>
            </a:r>
          </a:p>
        </p:txBody>
      </p:sp>
    </p:spTree>
    <p:extLst>
      <p:ext uri="{BB962C8B-B14F-4D97-AF65-F5344CB8AC3E}">
        <p14:creationId xmlns:p14="http://schemas.microsoft.com/office/powerpoint/2010/main" val="39030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825916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519420" y="793127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>
                <a:latin typeface="+mn-ea"/>
              </a:rPr>
              <a:t>・「分類誤差の再現性の問題」は解消できているか</a:t>
            </a:r>
          </a:p>
          <a:p>
            <a:r>
              <a:rPr kumimoji="1" lang="ja-JP" altLang="en-US" baseline="0" dirty="0">
                <a:latin typeface="+mn-ea"/>
              </a:rPr>
              <a:t>・「学習時間の問題」は</a:t>
            </a:r>
            <a:r>
              <a:rPr kumimoji="1" lang="en-US" altLang="ja-JP" baseline="0" dirty="0">
                <a:latin typeface="+mn-ea"/>
              </a:rPr>
              <a:t>GPU</a:t>
            </a:r>
            <a:r>
              <a:rPr kumimoji="1" lang="ja-JP" altLang="en-US" baseline="0" dirty="0">
                <a:latin typeface="+mn-ea"/>
              </a:rPr>
              <a:t>利用により、どの程度解消できているか</a:t>
            </a:r>
          </a:p>
        </p:txBody>
      </p:sp>
      <p:pic>
        <p:nvPicPr>
          <p:cNvPr id="10" name="図 9" descr="mnist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99" y="1839010"/>
            <a:ext cx="1502072" cy="1488077"/>
          </a:xfrm>
          <a:prstGeom prst="rect">
            <a:avLst/>
          </a:prstGeom>
        </p:spPr>
      </p:pic>
      <p:pic>
        <p:nvPicPr>
          <p:cNvPr id="11" name="図 10" descr="cifar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1" y="3755057"/>
            <a:ext cx="2939592" cy="2250269"/>
          </a:xfrm>
          <a:prstGeom prst="rect">
            <a:avLst/>
          </a:prstGeom>
        </p:spPr>
      </p:pic>
      <p:sp>
        <p:nvSpPr>
          <p:cNvPr id="12" name="フローチャート: 代替処理 11"/>
          <p:cNvSpPr/>
          <p:nvPr/>
        </p:nvSpPr>
        <p:spPr bwMode="auto">
          <a:xfrm>
            <a:off x="4611007" y="2222660"/>
            <a:ext cx="2319309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Deep Learning Tutorial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DBN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  <a:endParaRPr lang="ja-JP" altLang="en-US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84260" y="1463366"/>
            <a:ext cx="66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モデル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0564" y="1463366"/>
            <a:ext cx="18678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r>
              <a:rPr kumimoji="1" lang="en-US" altLang="ja-JP" baseline="0" dirty="0" err="1" smtClean="0"/>
              <a:t> + </a:t>
            </a:r>
            <a:r>
              <a:rPr kumimoji="1" lang="ja-JP" altLang="en-US" baseline="0" dirty="0" err="1" smtClean="0"/>
              <a:t>分類モデル</a:t>
            </a:r>
          </a:p>
        </p:txBody>
      </p:sp>
      <p:sp>
        <p:nvSpPr>
          <p:cNvPr id="15" name="フローチャート: 代替処理 14"/>
          <p:cNvSpPr/>
          <p:nvPr/>
        </p:nvSpPr>
        <p:spPr bwMode="auto">
          <a:xfrm>
            <a:off x="4624808" y="4348683"/>
            <a:ext cx="2319308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Maxout (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畳み込み有・無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0631" y="3340898"/>
            <a:ext cx="1998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MNIST (</a:t>
            </a:r>
            <a:r>
              <a:rPr kumimoji="1" lang="ja-JP" altLang="en-US" baseline="0" dirty="0" err="1" smtClean="0"/>
              <a:t>手書き文字認識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32044" y="6019135"/>
            <a:ext cx="21176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CIFAR10 (</a:t>
            </a:r>
            <a:r>
              <a:rPr kumimoji="1" lang="ja-JP" altLang="en-US" baseline="0" dirty="0" err="1" smtClean="0"/>
              <a:t>カラー画像認識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cxnSp>
        <p:nvCxnSpPr>
          <p:cNvPr id="19" name="直線矢印コネクタ 18"/>
          <p:cNvCxnSpPr>
            <a:endCxn id="15" idx="1"/>
          </p:cNvCxnSpPr>
          <p:nvPr/>
        </p:nvCxnSpPr>
        <p:spPr bwMode="auto">
          <a:xfrm>
            <a:off x="3617018" y="2623015"/>
            <a:ext cx="1007790" cy="2201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矢印コネクタ 20"/>
          <p:cNvCxnSpPr>
            <a:endCxn id="12" idx="1"/>
          </p:cNvCxnSpPr>
          <p:nvPr/>
        </p:nvCxnSpPr>
        <p:spPr bwMode="auto">
          <a:xfrm flipV="1">
            <a:off x="3658434" y="2698944"/>
            <a:ext cx="952573" cy="214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矢印コネクタ 22"/>
          <p:cNvCxnSpPr>
            <a:endCxn id="12" idx="1"/>
          </p:cNvCxnSpPr>
          <p:nvPr/>
        </p:nvCxnSpPr>
        <p:spPr bwMode="auto">
          <a:xfrm>
            <a:off x="3603212" y="2609209"/>
            <a:ext cx="1007795" cy="89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矢印コネクタ 24"/>
          <p:cNvCxnSpPr>
            <a:endCxn id="15" idx="1"/>
          </p:cNvCxnSpPr>
          <p:nvPr/>
        </p:nvCxnSpPr>
        <p:spPr bwMode="auto">
          <a:xfrm flipV="1">
            <a:off x="3658434" y="4824967"/>
            <a:ext cx="966374" cy="6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矢印コネクタ 26"/>
          <p:cNvCxnSpPr>
            <a:stCxn id="12" idx="3"/>
            <a:endCxn id="30" idx="0"/>
          </p:cNvCxnSpPr>
          <p:nvPr/>
        </p:nvCxnSpPr>
        <p:spPr bwMode="auto">
          <a:xfrm>
            <a:off x="6930316" y="2698944"/>
            <a:ext cx="849030" cy="87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矢印コネクタ 28"/>
          <p:cNvCxnSpPr>
            <a:stCxn id="15" idx="3"/>
            <a:endCxn id="30" idx="4"/>
          </p:cNvCxnSpPr>
          <p:nvPr/>
        </p:nvCxnSpPr>
        <p:spPr bwMode="auto">
          <a:xfrm flipV="1">
            <a:off x="6944116" y="4017350"/>
            <a:ext cx="835230" cy="807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フローチャート: 結合子 29"/>
          <p:cNvSpPr/>
          <p:nvPr/>
        </p:nvSpPr>
        <p:spPr bwMode="auto">
          <a:xfrm>
            <a:off x="7123593" y="3575579"/>
            <a:ext cx="1311506" cy="44177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分類誤差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9741" y="6373867"/>
            <a:ext cx="4098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http://www.cs.toronto.edu/~kriz/cifar.html , [1]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311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再現実験の結果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20</a:t>
            </a:fld>
            <a:r>
              <a:rPr lang="en-US" altLang="ja-JP" smtClean="0"/>
              <a:t> </a:t>
            </a:r>
            <a:endParaRPr lang="en-US" altLang="ja-JP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9674"/>
              </p:ext>
            </p:extLst>
          </p:nvPr>
        </p:nvGraphicFramePr>
        <p:xfrm>
          <a:off x="513418" y="1452137"/>
          <a:ext cx="46526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73"/>
                <a:gridCol w="1097280"/>
                <a:gridCol w="1097280"/>
                <a:gridCol w="96456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論文誤差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実験誤差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増加分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  <a:r>
                        <a:rPr kumimoji="1" lang="en-US" altLang="ja-JP" baseline="0"/>
                        <a:t> + </a:t>
                      </a:r>
                      <a:endParaRPr kumimoji="1" lang="ja-JP" altLang="en-US" baseline="0"/>
                    </a:p>
                    <a:p>
                      <a:r>
                        <a:rPr kumimoji="1" lang="ja-JP" altLang="en-US" baseline="0"/>
                        <a:t>畳み込み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0.45%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0.51%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+0.06%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</a:p>
                    <a:p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順序不変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0.94%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1.16%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+0.12%</a:t>
                      </a:r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09"/>
              </p:ext>
            </p:extLst>
          </p:nvPr>
        </p:nvGraphicFramePr>
        <p:xfrm>
          <a:off x="428004" y="4254613"/>
          <a:ext cx="5756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20"/>
                <a:gridCol w="721276"/>
                <a:gridCol w="1587622"/>
                <a:gridCol w="842130"/>
                <a:gridCol w="924962"/>
                <a:gridCol w="88354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GPU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CPU</a:t>
                      </a:r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クロック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DBN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SDA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CNN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3.1GHz x 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115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92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28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2.5GHz</a:t>
                      </a:r>
                      <a:r>
                        <a:rPr kumimoji="1" lang="en-US" altLang="ja-JP" baseline="0"/>
                        <a:t> x 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236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1335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766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x2.05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x14.50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x27.35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45551" y="1049204"/>
            <a:ext cx="43268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Pylearn2 + </a:t>
            </a:r>
            <a:r>
              <a:rPr kumimoji="1" lang="en-US" altLang="ja-JP" baseline="0" dirty="0" err="1" smtClean="0"/>
              <a:t>Maxout Network</a:t>
            </a:r>
            <a:r>
              <a:rPr kumimoji="1" lang="ja-JP" altLang="en-US" baseline="0" dirty="0" err="1" smtClean="0"/>
              <a:t>による</a:t>
            </a:r>
            <a:r>
              <a:rPr kumimoji="1" lang="en-US" altLang="ja-JP" baseline="0" dirty="0" err="1" smtClean="0"/>
              <a:t>MNIST</a:t>
            </a:r>
            <a:r>
              <a:rPr kumimoji="1" lang="ja-JP" altLang="en-US" baseline="0" dirty="0" err="1" smtClean="0"/>
              <a:t>分類再現の結果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59622" y="3630794"/>
            <a:ext cx="46072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2</a:t>
            </a:r>
            <a:r>
              <a:rPr kumimoji="1" lang="ja-JP" altLang="en-US" baseline="0" dirty="0" err="1" smtClean="0"/>
              <a:t>種類のマシンと各モデルによる、</a:t>
            </a:r>
          </a:p>
          <a:p>
            <a:r>
              <a:rPr kumimoji="1" lang="en-US" altLang="ja-JP" baseline="0" dirty="0" err="1" smtClean="0"/>
              <a:t>Deep Learning Tutorial+CIFAR10</a:t>
            </a:r>
            <a:r>
              <a:rPr kumimoji="1" lang="ja-JP" altLang="en-US" baseline="0" dirty="0" err="1" smtClean="0"/>
              <a:t>の分類誤差および実行時間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169246" y="1447097"/>
            <a:ext cx="966378" cy="175574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79531" y="2388314"/>
            <a:ext cx="292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「分類誤差の再現の問題」を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ほぼ解決できた</a:t>
            </a:r>
          </a:p>
        </p:txBody>
      </p:sp>
      <p:cxnSp>
        <p:nvCxnSpPr>
          <p:cNvPr id="19" name="直線コネクタ 18"/>
          <p:cNvCxnSpPr>
            <a:stCxn id="14" idx="3"/>
            <a:endCxn id="17" idx="1"/>
          </p:cNvCxnSpPr>
          <p:nvPr/>
        </p:nvCxnSpPr>
        <p:spPr bwMode="auto">
          <a:xfrm>
            <a:off x="5135624" y="2324968"/>
            <a:ext cx="743907" cy="38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角丸四角形 25"/>
          <p:cNvSpPr/>
          <p:nvPr/>
        </p:nvSpPr>
        <p:spPr bwMode="auto">
          <a:xfrm>
            <a:off x="3589418" y="5354008"/>
            <a:ext cx="2595415" cy="4304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>
            <a:stCxn id="26" idx="3"/>
            <a:endCxn id="30" idx="1"/>
          </p:cNvCxnSpPr>
          <p:nvPr/>
        </p:nvCxnSpPr>
        <p:spPr bwMode="auto">
          <a:xfrm flipV="1">
            <a:off x="6184833" y="5500152"/>
            <a:ext cx="285514" cy="69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6470347" y="5176986"/>
            <a:ext cx="222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「学習時間の問題」を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大幅に緩和できた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5585" y="5908691"/>
            <a:ext cx="4235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Maxout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DBN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SDA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CNN = </a:t>
            </a:r>
            <a:r>
              <a:rPr kumimoji="1" lang="ja-JP" altLang="en-US" baseline="0" dirty="0" err="1" smtClean="0"/>
              <a:t>深層学習のモデルの名前</a:t>
            </a:r>
          </a:p>
        </p:txBody>
      </p:sp>
    </p:spTree>
    <p:extLst>
      <p:ext uri="{BB962C8B-B14F-4D97-AF65-F5344CB8AC3E}">
        <p14:creationId xmlns:p14="http://schemas.microsoft.com/office/powerpoint/2010/main" val="183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4571404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62369" y="298920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370550" y="4614980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146614" y="2989202"/>
            <a:ext cx="1832695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1157" y="2602684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05117" y="2614631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sp>
        <p:nvSpPr>
          <p:cNvPr id="49" name="加算記号 48"/>
          <p:cNvSpPr/>
          <p:nvPr/>
        </p:nvSpPr>
        <p:spPr bwMode="auto">
          <a:xfrm>
            <a:off x="3078579" y="3989778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80514" y="3285702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80514" y="4845705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sp>
        <p:nvSpPr>
          <p:cNvPr id="24" name="コンテンツ プレースホルダ 2"/>
          <p:cNvSpPr>
            <a:spLocks noGrp="1"/>
          </p:cNvSpPr>
          <p:nvPr>
            <p:ph idx="1"/>
          </p:nvPr>
        </p:nvSpPr>
        <p:spPr>
          <a:xfrm>
            <a:off x="602238" y="1041618"/>
            <a:ext cx="8631237" cy="984885"/>
          </a:xfrm>
        </p:spPr>
        <p:txBody>
          <a:bodyPr/>
          <a:lstStyle/>
          <a:p>
            <a:r>
              <a:rPr kumimoji="1" lang="ja-JP" altLang="en-US" dirty="0"/>
              <a:t>この研究では、深層学習の実装上の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つの問題点を解決するためには、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の利用</a:t>
            </a:r>
          </a:p>
          <a:p>
            <a:r>
              <a:rPr kumimoji="1" lang="ja-JP" altLang="en-US" dirty="0"/>
              <a:t>・ライブラリ「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」の利用および、分類モデル「</a:t>
            </a:r>
            <a:r>
              <a:rPr kumimoji="1" lang="en-US" altLang="ja-JP" dirty="0"/>
              <a:t>Maxout Network</a:t>
            </a:r>
            <a:r>
              <a:rPr kumimoji="1" lang="ja-JP" altLang="en-US" dirty="0"/>
              <a:t>」の利用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点が重要であるを示した。</a:t>
            </a:r>
          </a:p>
        </p:txBody>
      </p:sp>
    </p:spTree>
    <p:extLst>
      <p:ext uri="{BB962C8B-B14F-4D97-AF65-F5344CB8AC3E}">
        <p14:creationId xmlns:p14="http://schemas.microsoft.com/office/powerpoint/2010/main" val="19990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154983"/>
          </a:xfrm>
        </p:spPr>
        <p:txBody>
          <a:bodyPr/>
          <a:lstStyle/>
          <a:p>
            <a:r>
              <a:rPr lang="en-US" altLang="ja-JP" sz="1200">
                <a:ea typeface="ヒラギノ明朝 Pro W3"/>
                <a:cs typeface="ヒラギノ明朝 Pro W3"/>
              </a:rPr>
              <a:t>Y. LeCun, L. Bottou, Y. Bengio, and P. Haffner. Gradient-based learning applied to document recognition. Proceedings of the IEEE, Vol. 86, No. 11, pp. 2278–2324, 1998.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xI. J. Goodfellow, D. Warde-Farley, M. Mirza, A. Courville, and Y. Bengio. Maxout networks. Proceedings of The 30th International Conference on Machine Learning, Vol. 28, 2013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David G. Lowe. Distinctive Image Features from Scale-Invariant Keypoints. International Journal of Computer Vision, Vol. 60, 2004</a:t>
            </a:r>
          </a:p>
          <a:p>
            <a:endParaRPr lang="en-US" altLang="ja-JP" sz="1200"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 A. Clauset, M. E. Newman, and C. Moore. Finding community structure in very large networks. Physical review E, Vol. 70, No. 6, pp. 066–111, 2004. </a:t>
            </a:r>
          </a:p>
          <a:p>
            <a:endParaRPr lang="en-US" altLang="ja-JP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/>
              <a:t>R. Socher, A. Perelygin, J. Y. Wu, J. Chuang, C. D. Manning, A. Y. Ng, and C. Potts. Re- cursive deep models for semantic compositionality over a sentiment treebank. In Proceed- ings of the Conference on Empirical Methods in Natural Language Processing (EMNLP), 2013.</a:t>
            </a:r>
            <a:r>
              <a:rPr lang="en-US" altLang="ja-JP" sz="1400"/>
              <a:t> </a:t>
            </a:r>
          </a:p>
          <a:p>
            <a:endParaRPr lang="en-US" altLang="ja-JP" sz="1400">
              <a:effectLst/>
            </a:endParaRPr>
          </a:p>
          <a:p>
            <a:r>
              <a:rPr lang="en-US" altLang="ja-JP" sz="1400"/>
              <a:t>B. Pang and L. Lee. Opinion mining and sentiment analysis. Foundations and Trends in Information Retrieval, Vol. 2, No. 1-2, pp. 1–135, 2008. </a:t>
            </a:r>
            <a:endParaRPr lang="en-US" altLang="ja-JP" sz="1400">
              <a:effectLst/>
            </a:endParaRPr>
          </a:p>
          <a:p>
            <a:endParaRPr lang="en-US" altLang="ja-JP" sz="1400">
              <a:effectLst/>
            </a:endParaRPr>
          </a:p>
          <a:p>
            <a:endParaRPr lang="en-US" altLang="ja-JP" sz="1400">
              <a:effectLst/>
              <a:latin typeface="ヒラギノ明朝 Pro W3"/>
              <a:ea typeface="ヒラギノ明朝 Pro W3"/>
              <a:cs typeface="ヒラギノ明朝 Pro W3"/>
            </a:endParaRPr>
          </a:p>
          <a:p>
            <a:endParaRPr lang="en-US" altLang="ja-JP" sz="1400">
              <a:effectLst/>
              <a:latin typeface="ヒラギノ明朝 Pro W3"/>
              <a:ea typeface="ヒラギノ明朝 Pro W3"/>
              <a:cs typeface="ヒラギノ明朝 Pro W3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23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02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24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42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1657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62343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176321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451239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459420" y="5374255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643637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03832" y="3858939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15944" y="3870886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424350" y="1472014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195036" y="1472014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カギ線コネクタ 16"/>
          <p:cNvCxnSpPr>
            <a:stCxn id="34" idx="4"/>
            <a:endCxn id="13" idx="0"/>
          </p:cNvCxnSpPr>
          <p:nvPr/>
        </p:nvCxnSpPr>
        <p:spPr bwMode="auto">
          <a:xfrm rot="5400000">
            <a:off x="3223657" y="2803906"/>
            <a:ext cx="214329" cy="18957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" name="カギ線コネクタ 18"/>
          <p:cNvCxnSpPr>
            <a:stCxn id="34" idx="4"/>
            <a:endCxn id="14" idx="0"/>
          </p:cNvCxnSpPr>
          <p:nvPr/>
        </p:nvCxnSpPr>
        <p:spPr bwMode="auto">
          <a:xfrm rot="16200000" flipH="1">
            <a:off x="5290833" y="2632466"/>
            <a:ext cx="226276" cy="22505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2899138" y="2195054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cxnSp>
        <p:nvCxnSpPr>
          <p:cNvPr id="31" name="直線コネクタ 30"/>
          <p:cNvCxnSpPr>
            <a:stCxn id="8" idx="2"/>
            <a:endCxn id="25" idx="0"/>
          </p:cNvCxnSpPr>
          <p:nvPr/>
        </p:nvCxnSpPr>
        <p:spPr bwMode="auto">
          <a:xfrm flipH="1">
            <a:off x="4272777" y="1876096"/>
            <a:ext cx="5913" cy="3189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円/楕円 33"/>
          <p:cNvSpPr/>
          <p:nvPr/>
        </p:nvSpPr>
        <p:spPr bwMode="auto">
          <a:xfrm>
            <a:off x="3477975" y="3216645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 flipV="1">
            <a:off x="4268336" y="2912931"/>
            <a:ext cx="20707" cy="3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加算記号 48"/>
          <p:cNvSpPr/>
          <p:nvPr/>
        </p:nvSpPr>
        <p:spPr bwMode="auto">
          <a:xfrm>
            <a:off x="2167449" y="5038953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384" y="4541957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9384" y="5632579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</p:spTree>
    <p:extLst>
      <p:ext uri="{BB962C8B-B14F-4D97-AF65-F5344CB8AC3E}">
        <p14:creationId xmlns:p14="http://schemas.microsoft.com/office/powerpoint/2010/main" val="129648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8600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90991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83382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531293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423684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深層学習は、様々な分野で従来の機械学習を超える性能を挙げている。</a:t>
            </a:r>
          </a:p>
          <a:p>
            <a:r>
              <a:rPr kumimoji="1" lang="ja-JP" altLang="en-US" dirty="0"/>
              <a:t>ウェブ工学にも、深層学習を適用して、性能をアップさせたい。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95421" y="2125737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画像</a:t>
            </a:r>
            <a:endParaRPr kumimoji="1" lang="ja-JP" altLang="en-US" baseline="0" dirty="0" err="1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16248" y="381028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音声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00944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2060268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2060268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2261901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深層学習を使った応用開発を行うとき、実装上の問題点が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種類考えられる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58498" y="3848798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384878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3848787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2872432" y="2047416"/>
            <a:ext cx="869020" cy="27337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592785" y="2060807"/>
            <a:ext cx="869009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235953" y="3410925"/>
            <a:ext cx="869008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274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</a:t>
            </a:r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253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1699893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</a:t>
            </a:r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45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従来の機械学習の枠組み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30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" y="2142387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75650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深層学習の枠組み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31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21344" y="2192585"/>
            <a:ext cx="794945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11450" y="934230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素性変換の方法も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同時に機械学習させる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stCxn id="19" idx="2"/>
            <a:endCxn id="7" idx="0"/>
          </p:cNvCxnSpPr>
          <p:nvPr/>
        </p:nvCxnSpPr>
        <p:spPr bwMode="auto">
          <a:xfrm>
            <a:off x="1926700" y="1911818"/>
            <a:ext cx="1154245" cy="973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9875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3/3 :Web</a:t>
            </a:r>
            <a:r>
              <a:rPr kumimoji="1" lang="ja-JP" altLang="en-US" dirty="0"/>
              <a:t>工学と機械学習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32</a:t>
            </a:fld>
            <a:r>
              <a:rPr lang="en-US" altLang="ja-JP" smtClean="0"/>
              <a:t> </a:t>
            </a:r>
            <a:endParaRPr lang="en-US" altLang="ja-JP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971672" y="3160626"/>
            <a:ext cx="70180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 flipH="1" flipV="1">
            <a:off x="4474035" y="895753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975849" y="869013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 smtClean="0"/>
              <a:t>1. </a:t>
            </a:r>
            <a:r>
              <a:rPr kumimoji="1" lang="ja-JP" altLang="en-US" sz="1800" baseline="0" dirty="0" err="1" smtClean="0"/>
              <a:t>推薦システム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8729" y="869013"/>
            <a:ext cx="14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2. </a:t>
            </a:r>
            <a:r>
              <a:rPr kumimoji="1" lang="ja-JP" altLang="en-US" sz="1800" baseline="0" dirty="0" err="1"/>
              <a:t>リンク予測</a:t>
            </a:r>
            <a:endParaRPr kumimoji="1" lang="ja-JP" altLang="en-US" sz="1800" baseline="0" dirty="0" err="1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8729" y="3213021"/>
            <a:ext cx="219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4. Learning to Rank</a:t>
            </a:r>
            <a:endParaRPr kumimoji="1" lang="ja-JP" altLang="en-US" sz="1800" baseline="0" dirty="0" err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5849" y="3213021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3. </a:t>
            </a:r>
            <a:r>
              <a:rPr kumimoji="1" lang="ja-JP" altLang="en-US" sz="1800" baseline="0" dirty="0" err="1"/>
              <a:t>感情分析</a:t>
            </a:r>
            <a:endParaRPr kumimoji="1" lang="ja-JP" altLang="en-US" sz="1800" baseline="0" dirty="0" err="1" smtClean="0"/>
          </a:p>
        </p:txBody>
      </p:sp>
      <p:sp>
        <p:nvSpPr>
          <p:cNvPr id="17" name="コンテンツ プレースホルダ 2"/>
          <p:cNvSpPr>
            <a:spLocks noGrp="1"/>
          </p:cNvSpPr>
          <p:nvPr>
            <p:ph idx="1"/>
          </p:nvPr>
        </p:nvSpPr>
        <p:spPr>
          <a:xfrm>
            <a:off x="843120" y="5593606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機械学習は、ウェブ工学の様々な場面で用いられている。</a:t>
            </a:r>
          </a:p>
          <a:p>
            <a:r>
              <a:rPr kumimoji="1" lang="ja-JP" altLang="en-US" dirty="0"/>
              <a:t>これらの課題に深層学習の技術を応用することで、学習性能の向上が期待できる。</a:t>
            </a:r>
          </a:p>
        </p:txBody>
      </p:sp>
      <p:pic>
        <p:nvPicPr>
          <p:cNvPr id="18" name="図 17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61" y="1833394"/>
            <a:ext cx="2410064" cy="12119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887115" y="1283897"/>
            <a:ext cx="2567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ある時間のネットワーク構造から、</a:t>
            </a:r>
          </a:p>
          <a:p>
            <a:r>
              <a:rPr kumimoji="1" lang="ja-JP" altLang="en-US" baseline="0" dirty="0" err="1" smtClean="0"/>
              <a:t>次の時間の構造を予測する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432" y="3644609"/>
            <a:ext cx="2877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ユーザがウェブに書いた文章の感情を</a:t>
            </a:r>
          </a:p>
          <a:p>
            <a:r>
              <a:rPr kumimoji="1" lang="ja-JP" altLang="en-US" baseline="0" dirty="0" err="1" smtClean="0"/>
              <a:t>分析する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87265" y="1339118"/>
            <a:ext cx="28533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ユーザが次に欲しい商品を予測する</a:t>
            </a:r>
            <a:endParaRPr kumimoji="1" lang="en-US" altLang="ja-JP" baseline="0" dirty="0" err="1" smtClean="0"/>
          </a:p>
          <a:p>
            <a:r>
              <a:rPr kumimoji="1" lang="ja-JP" altLang="en-US" baseline="0" dirty="0" err="1" smtClean="0"/>
              <a:t>「この商品を買った人は、こんな商品も</a:t>
            </a:r>
          </a:p>
          <a:p>
            <a:r>
              <a:rPr kumimoji="1" lang="ja-JP" altLang="en-US" baseline="0" dirty="0" err="1" smtClean="0"/>
              <a:t>買っています」</a:t>
            </a:r>
            <a:r>
              <a:rPr kumimoji="1" lang="ja-JP" altLang="en-US" baseline="0" dirty="0" err="1"/>
              <a:t>機能</a:t>
            </a:r>
            <a:endParaRPr kumimoji="1" lang="ja-JP" altLang="en-US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00920" y="3658415"/>
            <a:ext cx="304442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検索エンジンで、検索結果の順位を</a:t>
            </a:r>
          </a:p>
          <a:p>
            <a:r>
              <a:rPr kumimoji="1" lang="ja-JP" altLang="en-US" baseline="0" dirty="0" err="1" smtClean="0"/>
              <a:t>付けるため、</a:t>
            </a:r>
            <a:r>
              <a:rPr kumimoji="1" lang="ja-JP" altLang="en-US" baseline="0" dirty="0" err="1"/>
              <a:t>複数の要因を組み合わせた</a:t>
            </a:r>
          </a:p>
          <a:p>
            <a:r>
              <a:rPr kumimoji="1" lang="ja-JP" altLang="en-US" baseline="0" dirty="0" err="1"/>
              <a:t>ランキング関数を学習する</a:t>
            </a:r>
            <a:endParaRPr kumimoji="1" lang="ja-JP" altLang="en-US" baseline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04790" y="4155411"/>
            <a:ext cx="23055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aseline="0" dirty="0" err="1" smtClean="0"/>
              <a:t>This film doesn’t care about </a:t>
            </a:r>
          </a:p>
          <a:p>
            <a:r>
              <a:rPr kumimoji="1" lang="en-US" altLang="ja-JP" baseline="0" dirty="0" err="1" smtClean="0"/>
              <a:t>cleverness, wit or  any other</a:t>
            </a:r>
          </a:p>
          <a:p>
            <a:r>
              <a:rPr kumimoji="1" lang="en-US" altLang="ja-JP" baseline="0" dirty="0" err="1"/>
              <a:t>kind of intelligent humor.</a:t>
            </a:r>
            <a:endParaRPr kumimoji="1" lang="ja-JP" altLang="en-US" baseline="0" dirty="0" err="1" smtClean="0"/>
          </a:p>
        </p:txBody>
      </p:sp>
      <p:cxnSp>
        <p:nvCxnSpPr>
          <p:cNvPr id="33" name="直線矢印コネクタ 32"/>
          <p:cNvCxnSpPr>
            <a:stCxn id="28" idx="2"/>
            <a:endCxn id="34" idx="0"/>
          </p:cNvCxnSpPr>
          <p:nvPr/>
        </p:nvCxnSpPr>
        <p:spPr bwMode="auto">
          <a:xfrm>
            <a:off x="2657542" y="4847908"/>
            <a:ext cx="0" cy="232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1504790" y="5080368"/>
            <a:ext cx="23055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aseline="0" dirty="0" err="1" smtClean="0"/>
              <a:t>negative</a:t>
            </a:r>
            <a:r>
              <a:rPr kumimoji="1" lang="ja-JP" altLang="en-US" baseline="0" dirty="0" err="1" smtClean="0"/>
              <a:t>な文章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3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8" y="1988778"/>
            <a:ext cx="1767093" cy="10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対角する 2 つの角を切り取った四角形 9"/>
          <p:cNvSpPr/>
          <p:nvPr/>
        </p:nvSpPr>
        <p:spPr bwMode="auto">
          <a:xfrm>
            <a:off x="1002585" y="1016076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(Deep Learning)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の実装には、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つの問題が障壁となる。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2" name="対角する 2 つの角を切り取った四角形 31"/>
          <p:cNvSpPr/>
          <p:nvPr/>
        </p:nvSpPr>
        <p:spPr bwMode="auto">
          <a:xfrm>
            <a:off x="1002585" y="2767469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この研究では、それぞれの問題への対策を調査し、実験により検証した。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対角する 2 つの角を切り取った四角形 34"/>
          <p:cNvSpPr/>
          <p:nvPr/>
        </p:nvSpPr>
        <p:spPr bwMode="auto">
          <a:xfrm>
            <a:off x="1002585" y="4518863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それぞれの問題への有効な対策を見いだした。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フローチャート: 組合せ 15"/>
          <p:cNvSpPr/>
          <p:nvPr/>
        </p:nvSpPr>
        <p:spPr bwMode="auto">
          <a:xfrm>
            <a:off x="2981018" y="2232693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フローチャート: 組合せ 38"/>
          <p:cNvSpPr/>
          <p:nvPr/>
        </p:nvSpPr>
        <p:spPr bwMode="auto">
          <a:xfrm>
            <a:off x="2981018" y="3984086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8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2390160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 :</a:t>
            </a:r>
            <a:r>
              <a:rPr kumimoji="1" lang="ja-JP" altLang="en-US" dirty="0"/>
              <a:t>従来の機械学習の</a:t>
            </a:r>
            <a:r>
              <a:rPr kumimoji="1"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技術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20900" y="3485875"/>
            <a:ext cx="1189736" cy="7424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6" name="図 5" descr="sift_bef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" y="2981381"/>
            <a:ext cx="2258145" cy="1833448"/>
          </a:xfrm>
          <a:prstGeom prst="rect">
            <a:avLst/>
          </a:prstGeom>
        </p:spPr>
      </p:pic>
      <p:pic>
        <p:nvPicPr>
          <p:cNvPr id="13" name="図 12" descr="sift_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41" y="5041567"/>
            <a:ext cx="1567042" cy="1270091"/>
          </a:xfrm>
          <a:prstGeom prst="rect">
            <a:avLst/>
          </a:prstGeom>
        </p:spPr>
      </p:pic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  <a:endParaRPr kumimoji="1" lang="ja-JP" altLang="en-US" baseline="0" dirty="0" err="1" smtClean="0"/>
          </a:p>
        </p:txBody>
      </p:sp>
      <p:cxnSp>
        <p:nvCxnSpPr>
          <p:cNvPr id="22" name="直線コネクタ 21"/>
          <p:cNvCxnSpPr>
            <a:stCxn id="14" idx="2"/>
            <a:endCxn id="13" idx="0"/>
          </p:cNvCxnSpPr>
          <p:nvPr/>
        </p:nvCxnSpPr>
        <p:spPr bwMode="auto">
          <a:xfrm>
            <a:off x="4247124" y="4882755"/>
            <a:ext cx="268038" cy="15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  <a:endParaRPr kumimoji="1" lang="ja-JP" altLang="en-US" sz="18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2286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分類結果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家である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家でない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5307014" y="5788958"/>
            <a:ext cx="13260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(</a:t>
            </a:r>
            <a:r>
              <a:rPr kumimoji="1" lang="ja-JP" altLang="en-US" baseline="0" dirty="0" err="1" smtClean="0"/>
              <a:t>例</a:t>
            </a:r>
            <a:r>
              <a:rPr kumimoji="1" lang="en-US" altLang="ja-JP" baseline="0" dirty="0" err="1" smtClean="0"/>
              <a:t>)SIFT</a:t>
            </a:r>
            <a:r>
              <a:rPr kumimoji="1" lang="ja-JP" altLang="en-US" baseline="0" dirty="0" err="1" smtClean="0"/>
              <a:t>特徴量</a:t>
            </a:r>
            <a:endParaRPr kumimoji="1" lang="ja-JP" altLang="en-US" baseline="0" dirty="0" err="1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69741" y="6373867"/>
            <a:ext cx="17874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[Lowe, 2004]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56646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</a:t>
            </a:r>
            <a:r>
              <a:rPr kumimoji="1" lang="en-US" altLang="ja-JP" dirty="0"/>
              <a:t> :</a:t>
            </a:r>
            <a:r>
              <a:rPr kumimoji="1" lang="ja-JP" altLang="en-US" dirty="0"/>
              <a:t>従来の機械学習の</a:t>
            </a:r>
            <a:r>
              <a:rPr kumimoji="1" lang="ja-JP" altLang="en-US" dirty="0"/>
              <a:t>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技術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47637" y="3061597"/>
            <a:ext cx="1136262" cy="15909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Random Forest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Na</a:t>
            </a: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ive Bayes</a:t>
            </a: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  <a:endParaRPr kumimoji="1" lang="ja-JP" altLang="en-US" baseline="0" dirty="0" err="1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  <a:endParaRPr kumimoji="1" lang="ja-JP" altLang="en-US" sz="18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21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 :</a:t>
            </a:r>
            <a:r>
              <a:rPr kumimoji="1" lang="ja-JP" altLang="en-US" dirty="0"/>
              <a:t>深層</a:t>
            </a:r>
            <a:r>
              <a:rPr kumimoji="1" lang="ja-JP" altLang="en-US" dirty="0"/>
              <a:t>学習の</a:t>
            </a:r>
            <a:r>
              <a:rPr kumimoji="1" lang="ja-JP" altLang="en-US" dirty="0"/>
              <a:t>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素性の作り方も学習できる</a:t>
            </a:r>
          </a:p>
          <a:p>
            <a:pPr algn="ctr"/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表現学習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 bwMode="auto">
          <a:xfrm>
            <a:off x="2780501" y="2032152"/>
            <a:ext cx="548081" cy="1350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154800" y="2673884"/>
            <a:ext cx="3529099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8363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抽象度低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2486411" y="3850396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2473042" y="405093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11352" y="2246070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07459" y="2192585"/>
            <a:ext cx="836824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00839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59958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抽象度高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cxnSp>
        <p:nvCxnSpPr>
          <p:cNvPr id="42" name="直線矢印コネクタ 41"/>
          <p:cNvCxnSpPr/>
          <p:nvPr/>
        </p:nvCxnSpPr>
        <p:spPr bwMode="auto">
          <a:xfrm>
            <a:off x="4638627" y="406430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テキスト ボックス 42"/>
          <p:cNvSpPr txBox="1"/>
          <p:nvPr/>
        </p:nvSpPr>
        <p:spPr>
          <a:xfrm>
            <a:off x="4625258" y="426483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伝播</a:t>
            </a:r>
            <a:endParaRPr kumimoji="1" lang="ja-JP" altLang="en-US" baseline="0" dirty="0" err="1" smtClean="0"/>
          </a:p>
        </p:txBody>
      </p:sp>
      <p:pic>
        <p:nvPicPr>
          <p:cNvPr id="8" name="図 7" descr="h1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33" y="3334084"/>
            <a:ext cx="994850" cy="1492275"/>
          </a:xfrm>
          <a:prstGeom prst="rect">
            <a:avLst/>
          </a:prstGeom>
        </p:spPr>
      </p:pic>
      <p:pic>
        <p:nvPicPr>
          <p:cNvPr id="11" name="図 10" descr="h2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5" y="3310514"/>
            <a:ext cx="1019480" cy="152922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 bwMode="auto">
          <a:xfrm>
            <a:off x="3519204" y="5239182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低抽象度の素性を学習・利用することで、複雑なモデルを容易に学習できる</a:t>
            </a:r>
          </a:p>
        </p:txBody>
      </p:sp>
      <p:cxnSp>
        <p:nvCxnSpPr>
          <p:cNvPr id="20" name="直線矢印コネクタ 19"/>
          <p:cNvCxnSpPr>
            <a:stCxn id="44" idx="0"/>
          </p:cNvCxnSpPr>
          <p:nvPr/>
        </p:nvCxnSpPr>
        <p:spPr bwMode="auto">
          <a:xfrm flipH="1" flipV="1">
            <a:off x="4758936" y="4612448"/>
            <a:ext cx="175518" cy="626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20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4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1. </a:t>
            </a:r>
            <a:r>
              <a:rPr kumimoji="1" lang="ja-JP" altLang="en-US" sz="2000" dirty="0" err="1"/>
              <a:t>推薦システム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2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28" y="1651490"/>
            <a:ext cx="5430478" cy="3268462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ユーザが欲しい商品や、見たい情報を推測して表示する。</a:t>
            </a:r>
            <a:endParaRPr kumimoji="1" lang="en-US" altLang="ja-JP" dirty="0" err="1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86925" y="1216657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/>
              <a:t>例</a:t>
            </a:r>
            <a:r>
              <a:rPr kumimoji="1" lang="en-US" altLang="ja-JP" sz="1800" baseline="0" dirty="0" err="1"/>
              <a:t>)</a:t>
            </a:r>
            <a:r>
              <a:rPr kumimoji="1" lang="en-US" altLang="ja-JP" sz="1800" baseline="0" dirty="0" err="1" smtClean="0"/>
              <a:t>Amazon.com</a:t>
            </a:r>
            <a:r>
              <a:rPr kumimoji="1" lang="ja-JP" altLang="en-US" sz="1800" baseline="0" dirty="0" err="1" smtClean="0"/>
              <a:t>の推薦システム</a:t>
            </a:r>
            <a:endParaRPr kumimoji="1" lang="ja-JP" altLang="en-US" sz="1800" baseline="0" dirty="0" err="1" smtClean="0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053643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553512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ja-JP" altLang="en-US" baseline="0" dirty="0" err="1"/>
              <a:t>売り上げ増加や、サイト滞在時間の長期化が期待できる</a:t>
            </a:r>
          </a:p>
        </p:txBody>
      </p:sp>
    </p:spTree>
    <p:extLst>
      <p:ext uri="{BB962C8B-B14F-4D97-AF65-F5344CB8AC3E}">
        <p14:creationId xmlns:p14="http://schemas.microsoft.com/office/powerpoint/2010/main" val="305010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25007</TotalTime>
  <Words>2186</Words>
  <Application>Microsoft Macintosh PowerPoint</Application>
  <PresentationFormat>ユーザー設定</PresentationFormat>
  <Paragraphs>491</Paragraphs>
  <Slides>33</Slides>
  <Notes>1</Notes>
  <HiddenSlides>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Blank</vt:lpstr>
      <vt:lpstr>Web 工学で応用するための Deep Learning利用法と知見の体系化 </vt:lpstr>
      <vt:lpstr>発表の流れ</vt:lpstr>
      <vt:lpstr>発表の流れ</vt:lpstr>
      <vt:lpstr>概要</vt:lpstr>
      <vt:lpstr>発表の流れ</vt:lpstr>
      <vt:lpstr>背景1 :従来の機械学習の例</vt:lpstr>
      <vt:lpstr>背景2 :従来の機械学習の枠組み</vt:lpstr>
      <vt:lpstr>背景3 :深層学習の枠組み</vt:lpstr>
      <vt:lpstr>背景4 :Web工学と機械学習　1. 推薦システム</vt:lpstr>
      <vt:lpstr>背景5 :Web工学と機械学習　2. リンク予測</vt:lpstr>
      <vt:lpstr>背景6 :Web工学と機械学習　3.感情分析 </vt:lpstr>
      <vt:lpstr>背景7 :Web工学と機械学習　4. Learning to Rank</vt:lpstr>
      <vt:lpstr>発表の流れ</vt:lpstr>
      <vt:lpstr>深層学習の実装における問題点と、その解決</vt:lpstr>
      <vt:lpstr>対策1/3 :分類精度の再現の問題とその対策</vt:lpstr>
      <vt:lpstr>対策2/3 :実装難易度の問題とその対策</vt:lpstr>
      <vt:lpstr>対策3/3 :学習時間の問題とその対策</vt:lpstr>
      <vt:lpstr>対策 :ライブラリの絞り込み</vt:lpstr>
      <vt:lpstr>発表の流れ</vt:lpstr>
      <vt:lpstr>再現実験の概要</vt:lpstr>
      <vt:lpstr>再現実験の結果</vt:lpstr>
      <vt:lpstr>発表の流れ</vt:lpstr>
      <vt:lpstr>結論</vt:lpstr>
      <vt:lpstr>参考文献</vt:lpstr>
      <vt:lpstr>PowerPoint プレゼンテーション</vt:lpstr>
      <vt:lpstr>概要</vt:lpstr>
      <vt:lpstr>概要</vt:lpstr>
      <vt:lpstr>概要</vt:lpstr>
      <vt:lpstr>概要</vt:lpstr>
      <vt:lpstr>概要</vt:lpstr>
      <vt:lpstr>背景1/3 :従来の機械学習の枠組み</vt:lpstr>
      <vt:lpstr>背景2/3 :深層学習の枠組み</vt:lpstr>
      <vt:lpstr>背景3/3 :Web工学と機械学習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1042</cp:revision>
  <cp:lastPrinted>2008-09-19T11:06:26Z</cp:lastPrinted>
  <dcterms:created xsi:type="dcterms:W3CDTF">2010-07-06T03:54:34Z</dcterms:created>
  <dcterms:modified xsi:type="dcterms:W3CDTF">2014-02-09T12:06:35Z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